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9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90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8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13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15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28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55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27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00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C177C-3486-450C-B01D-B2C7EF8D60CD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93075-4BCE-4C15-8034-20506B6A5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lip-flop_(electronics)" TargetMode="External"/><Relationship Id="rId2" Type="http://schemas.openxmlformats.org/officeDocument/2006/relationships/hyperlink" Target="https://en.wikipedia.org/wiki/Comparato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0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Automatic Door bell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447800"/>
            <a:ext cx="78486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Doorbell is a very common and useful device used in every household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z="2400" b="1" dirty="0" smtClean="0"/>
              <a:t>Components: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LM555 Timer IC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Capacitors (470uF,  0.01uF)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Resistors (4.7k, 10k ,100k)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Buzzer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SPDT </a:t>
            </a:r>
            <a:r>
              <a:rPr lang="en-US" dirty="0" smtClean="0"/>
              <a:t>Switch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LED_IR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Phototransistor 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en-US" dirty="0" smtClean="0"/>
              <a:t>BJT transistor (BC547BP)</a:t>
            </a:r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154" y="2133600"/>
            <a:ext cx="5105400" cy="353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0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/>
              <a:t>How It Works, Internal Schematic and Block </a:t>
            </a:r>
            <a:r>
              <a:rPr lang="en-US" sz="2400" b="1" dirty="0" smtClean="0"/>
              <a:t>Diagram</a:t>
            </a:r>
          </a:p>
          <a:p>
            <a:pPr marL="0" indent="0">
              <a:buNone/>
            </a:pPr>
            <a:r>
              <a:rPr lang="en-US" sz="2000" dirty="0" smtClean="0"/>
              <a:t>The </a:t>
            </a:r>
            <a:r>
              <a:rPr lang="en-US" sz="2000" dirty="0"/>
              <a:t>internal schematics of 555 Timer which consists of 25 transistors, 2 diodes and 15 resistors</a:t>
            </a:r>
            <a:r>
              <a:rPr lang="en-US" sz="2400" dirty="0"/>
              <a:t>.</a:t>
            </a:r>
            <a:endParaRPr lang="en-US" sz="2400" b="1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-6417" y="-76200"/>
            <a:ext cx="441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LM555 Timer IC                              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006867"/>
            <a:ext cx="8507687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992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810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A </a:t>
            </a:r>
            <a:r>
              <a:rPr lang="en-US" sz="2400" b="1" dirty="0"/>
              <a:t>block diagram it consists of 2 </a:t>
            </a:r>
            <a:r>
              <a:rPr lang="en-US" sz="2400" b="1" dirty="0">
                <a:hlinkClick r:id="rId2"/>
              </a:rPr>
              <a:t>comparators</a:t>
            </a:r>
            <a:r>
              <a:rPr lang="en-US" sz="2400" b="1" dirty="0"/>
              <a:t>, a </a:t>
            </a:r>
            <a:r>
              <a:rPr lang="en-US" sz="2400" b="1" dirty="0">
                <a:hlinkClick r:id="rId3"/>
              </a:rPr>
              <a:t>flip-flop</a:t>
            </a:r>
            <a:r>
              <a:rPr lang="en-US" sz="2400" b="1" dirty="0"/>
              <a:t>, a voltage divider, a discharge transistor and an output stage.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6838"/>
            <a:ext cx="8686800" cy="5222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20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8200" y="533400"/>
            <a:ext cx="7696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The voltage divider </a:t>
            </a:r>
            <a:r>
              <a:rPr lang="en-US" dirty="0"/>
              <a:t>consists of three identical 5k resistors which create two reference voltages at </a:t>
            </a:r>
            <a:r>
              <a:rPr lang="en-US" b="1" dirty="0"/>
              <a:t>1/3 </a:t>
            </a:r>
            <a:r>
              <a:rPr lang="en-US" dirty="0"/>
              <a:t>and</a:t>
            </a:r>
            <a:r>
              <a:rPr lang="en-US" b="1" dirty="0"/>
              <a:t> 2/3 </a:t>
            </a:r>
            <a:r>
              <a:rPr lang="en-US" dirty="0"/>
              <a:t>of the supplied </a:t>
            </a:r>
            <a:r>
              <a:rPr lang="en-US" dirty="0" smtClean="0"/>
              <a:t>voltage.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b="1" dirty="0"/>
              <a:t>A comparator </a:t>
            </a:r>
            <a:r>
              <a:rPr lang="en-US" b="1" dirty="0" smtClean="0"/>
              <a:t>: </a:t>
            </a:r>
            <a:r>
              <a:rPr lang="en-US" dirty="0" smtClean="0"/>
              <a:t>compares </a:t>
            </a:r>
            <a:r>
              <a:rPr lang="en-US" dirty="0"/>
              <a:t>two analog input voltages </a:t>
            </a:r>
          </a:p>
          <a:p>
            <a:r>
              <a:rPr lang="en-US" dirty="0" smtClean="0"/>
              <a:t>                   Has two input terminals: </a:t>
            </a:r>
            <a:r>
              <a:rPr lang="en-US" b="1" dirty="0" smtClean="0"/>
              <a:t>+ve </a:t>
            </a:r>
            <a:r>
              <a:rPr lang="en-US" b="1" dirty="0"/>
              <a:t>(non-inverting) </a:t>
            </a:r>
          </a:p>
          <a:p>
            <a:r>
              <a:rPr lang="en-US" b="1" dirty="0" smtClean="0"/>
              <a:t>                                                                -ve </a:t>
            </a:r>
            <a:r>
              <a:rPr lang="en-US" b="1" dirty="0"/>
              <a:t>(inverting) 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          </a:t>
            </a:r>
            <a:r>
              <a:rPr lang="en-US" dirty="0" smtClean="0"/>
              <a:t>+ve I/p voltage &gt; -ve i/p voltage  =&gt; </a:t>
            </a:r>
            <a:r>
              <a:rPr lang="en-US" b="1" dirty="0" smtClean="0"/>
              <a:t>The comparator outputs 1</a:t>
            </a:r>
          </a:p>
          <a:p>
            <a:r>
              <a:rPr lang="en-US" b="1" dirty="0" smtClean="0"/>
              <a:t>                    </a:t>
            </a:r>
            <a:r>
              <a:rPr lang="en-US" dirty="0"/>
              <a:t>+ve I/p voltage </a:t>
            </a:r>
            <a:r>
              <a:rPr lang="en-US" dirty="0" smtClean="0"/>
              <a:t>&lt; </a:t>
            </a:r>
            <a:r>
              <a:rPr lang="en-US" dirty="0"/>
              <a:t>-ve i/p </a:t>
            </a:r>
            <a:r>
              <a:rPr lang="en-US" dirty="0" smtClean="0"/>
              <a:t>voltage  =&gt; </a:t>
            </a:r>
            <a:r>
              <a:rPr lang="en-US" b="1" dirty="0" smtClean="0"/>
              <a:t>The comparator outputs 0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The threshold pin: </a:t>
            </a:r>
            <a:r>
              <a:rPr lang="en-US" dirty="0" smtClean="0"/>
              <a:t>connected to +ve terminal of the 1</a:t>
            </a:r>
            <a:r>
              <a:rPr lang="en-US" baseline="30000" dirty="0" smtClean="0"/>
              <a:t>st</a:t>
            </a:r>
            <a:r>
              <a:rPr lang="en-US" dirty="0" smtClean="0"/>
              <a:t> comparator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     The trigger pin: </a:t>
            </a:r>
            <a:r>
              <a:rPr lang="en-US" dirty="0" smtClean="0"/>
              <a:t>connected to the –ve terminal of the 2</a:t>
            </a:r>
            <a:r>
              <a:rPr lang="en-US" baseline="30000" dirty="0" smtClean="0"/>
              <a:t>nd</a:t>
            </a:r>
            <a:r>
              <a:rPr lang="en-US" dirty="0" smtClean="0"/>
              <a:t> comparator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R-S Flip flop:</a:t>
            </a:r>
            <a:endParaRPr lang="en-US" b="1" dirty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     Reset pin: </a:t>
            </a:r>
            <a:r>
              <a:rPr lang="en-US" dirty="0" smtClean="0"/>
              <a:t>Reset the timing operation of the o/p when it is connected to the               ground </a:t>
            </a:r>
            <a:r>
              <a:rPr lang="en-US" dirty="0" err="1" smtClean="0"/>
              <a:t>i.e</a:t>
            </a:r>
            <a:r>
              <a:rPr lang="en-US" dirty="0" smtClean="0"/>
              <a:t>: over rides the trigger</a:t>
            </a:r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508472"/>
              </p:ext>
            </p:extLst>
          </p:nvPr>
        </p:nvGraphicFramePr>
        <p:xfrm>
          <a:off x="1524000" y="36576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Q(t+1)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Q’(t=1)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change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8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304800"/>
            <a:ext cx="8077200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Control pin</a:t>
            </a:r>
            <a:r>
              <a:rPr lang="en-US" dirty="0" smtClean="0"/>
              <a:t>: </a:t>
            </a:r>
            <a:r>
              <a:rPr lang="en-US" dirty="0"/>
              <a:t>Controls timing output independently </a:t>
            </a:r>
            <a:r>
              <a:rPr lang="en-US" dirty="0" smtClean="0"/>
              <a:t>. In our project not used. </a:t>
            </a:r>
          </a:p>
          <a:p>
            <a:r>
              <a:rPr lang="en-US" dirty="0" smtClean="0"/>
              <a:t>When </a:t>
            </a:r>
            <a:r>
              <a:rPr lang="en-US" dirty="0"/>
              <a:t>not in use, it is usually connected to ground via a 0.01 </a:t>
            </a:r>
            <a:r>
              <a:rPr lang="en-US" dirty="0" err="1"/>
              <a:t>μF</a:t>
            </a:r>
            <a:r>
              <a:rPr lang="en-US" dirty="0"/>
              <a:t> capacitor to prevent fluctuations in timing of the RC circuit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Discharge pin :</a:t>
            </a:r>
            <a:r>
              <a:rPr lang="en-US" dirty="0" smtClean="0"/>
              <a:t> Open collector o/p which may discharge a capacitor during the operation.</a:t>
            </a:r>
          </a:p>
          <a:p>
            <a:endParaRPr lang="en-US" b="1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sz="2000" dirty="0"/>
              <a:t>The 555 Timer has three operating modes, </a:t>
            </a:r>
            <a:r>
              <a:rPr lang="en-US" sz="2000" b="1" dirty="0" err="1"/>
              <a:t>bistable</a:t>
            </a:r>
            <a:r>
              <a:rPr lang="en-US" sz="2000" b="1" dirty="0"/>
              <a:t>, </a:t>
            </a:r>
            <a:r>
              <a:rPr lang="en-US" sz="2000" b="1" dirty="0" err="1"/>
              <a:t>monostable</a:t>
            </a:r>
            <a:r>
              <a:rPr lang="en-US" sz="2000" b="1" dirty="0"/>
              <a:t> and </a:t>
            </a:r>
            <a:r>
              <a:rPr lang="en-US" sz="2000" b="1" dirty="0" err="1"/>
              <a:t>astable</a:t>
            </a:r>
            <a:r>
              <a:rPr lang="en-US" sz="2000" b="1" dirty="0"/>
              <a:t> </a:t>
            </a:r>
            <a:r>
              <a:rPr lang="en-US" sz="2000" dirty="0"/>
              <a:t>mode</a:t>
            </a:r>
            <a:r>
              <a:rPr lang="en-US" dirty="0" smtClean="0"/>
              <a:t>. 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       In our project, the 555 timer operates in </a:t>
            </a:r>
            <a:r>
              <a:rPr lang="en-US" b="1" dirty="0" err="1" smtClean="0"/>
              <a:t>Monostable</a:t>
            </a:r>
            <a:r>
              <a:rPr lang="en-US" b="1" dirty="0" smtClean="0"/>
              <a:t> mode.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98" y="3429000"/>
            <a:ext cx="7950200" cy="2781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820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474345"/>
            <a:ext cx="8153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Pin 1 – Ground: Connected to 0 V</a:t>
            </a:r>
          </a:p>
          <a:p>
            <a:r>
              <a:rPr lang="en-US" dirty="0"/>
              <a:t>Pin 2 – Trigger: Turns on the output when the voltage supplied to it drops below 1/3 of </a:t>
            </a:r>
            <a:r>
              <a:rPr lang="en-US" dirty="0" err="1"/>
              <a:t>Vcc</a:t>
            </a:r>
            <a:r>
              <a:rPr lang="en-US" dirty="0"/>
              <a:t>.</a:t>
            </a:r>
          </a:p>
          <a:p>
            <a:r>
              <a:rPr lang="en-US" dirty="0"/>
              <a:t>Pin 3 – Output: Outputs up to 200 mA of current at about 1.5 V.</a:t>
            </a:r>
          </a:p>
          <a:p>
            <a:r>
              <a:rPr lang="en-US" dirty="0"/>
              <a:t>Pin 4 – Reset: Resets the timing operation of the output when it is connected to ground (0 V).</a:t>
            </a:r>
          </a:p>
          <a:p>
            <a:r>
              <a:rPr lang="en-US" dirty="0"/>
              <a:t>Pin 5 – Control: Controls timing output independently </a:t>
            </a:r>
            <a:endParaRPr lang="en-US" dirty="0" smtClean="0"/>
          </a:p>
          <a:p>
            <a:r>
              <a:rPr lang="en-US" dirty="0" smtClean="0"/>
              <a:t>Pin </a:t>
            </a:r>
            <a:r>
              <a:rPr lang="en-US" dirty="0"/>
              <a:t>6 – Threshold: Turns off the output when the voltage supplied to it reaches above 2/3 </a:t>
            </a:r>
            <a:r>
              <a:rPr lang="en-US" dirty="0" err="1"/>
              <a:t>Vcc</a:t>
            </a:r>
            <a:r>
              <a:rPr lang="en-US" dirty="0"/>
              <a:t>.</a:t>
            </a:r>
          </a:p>
          <a:p>
            <a:r>
              <a:rPr lang="en-US" dirty="0"/>
              <a:t>Pin 7 – Discharge: When output voltage is low, it discharges the capacitor in the RC circuit to ground.</a:t>
            </a:r>
          </a:p>
          <a:p>
            <a:r>
              <a:rPr lang="en-US" dirty="0"/>
              <a:t>Pin 8 – </a:t>
            </a:r>
            <a:r>
              <a:rPr lang="en-US" dirty="0" err="1"/>
              <a:t>Vcc</a:t>
            </a:r>
            <a:r>
              <a:rPr lang="en-US" dirty="0"/>
              <a:t> (supply voltage): </a:t>
            </a:r>
          </a:p>
        </p:txBody>
      </p:sp>
    </p:spTree>
    <p:extLst>
      <p:ext uri="{BB962C8B-B14F-4D97-AF65-F5344CB8AC3E}">
        <p14:creationId xmlns:p14="http://schemas.microsoft.com/office/powerpoint/2010/main" val="147877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65" y="76200"/>
            <a:ext cx="8633457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211" y="3430604"/>
            <a:ext cx="3581400" cy="3187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042611" y="3657600"/>
            <a:ext cx="4806611" cy="2667000"/>
          </a:xfrm>
        </p:spPr>
        <p:txBody>
          <a:bodyPr>
            <a:normAutofit fontScale="92500" lnSpcReduction="20000"/>
          </a:bodyPr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Assume initially O/p=0, </a:t>
            </a:r>
            <a:r>
              <a:rPr lang="en-US" b="1" dirty="0" err="1" smtClean="0"/>
              <a:t>i.e</a:t>
            </a:r>
            <a:r>
              <a:rPr lang="en-US" b="1" dirty="0" smtClean="0"/>
              <a:t>: Q’ =1, which activates the discharge transistor; </a:t>
            </a:r>
          </a:p>
          <a:p>
            <a:r>
              <a:rPr lang="en-US" b="1" dirty="0" err="1" smtClean="0"/>
              <a:t>i.e</a:t>
            </a:r>
            <a:r>
              <a:rPr lang="en-US" b="1" dirty="0" smtClean="0"/>
              <a:t>: TH =0 =&gt; comp1=0 &amp; TR =1 =&gt; comp2=0</a:t>
            </a:r>
          </a:p>
          <a:p>
            <a:r>
              <a:rPr lang="en-US" b="1" dirty="0" smtClean="0"/>
              <a:t>NO change of state </a:t>
            </a:r>
          </a:p>
          <a:p>
            <a:r>
              <a:rPr lang="en-US" b="1" dirty="0" smtClean="0"/>
              <a:t>When trigger i/p is applied; comp2 =1</a:t>
            </a:r>
          </a:p>
          <a:p>
            <a:r>
              <a:rPr lang="en-US" b="1" dirty="0" smtClean="0"/>
              <a:t>Q=1,Q’=0, until C1 charges it self up to 2/3Vcc in time t.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426634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496</Words>
  <Application>Microsoft Office PowerPoint</Application>
  <PresentationFormat>On-screen Show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Automatic Door bell</vt:lpstr>
      <vt:lpstr>LM555 Timer IC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12</cp:revision>
  <dcterms:created xsi:type="dcterms:W3CDTF">2023-06-07T12:58:39Z</dcterms:created>
  <dcterms:modified xsi:type="dcterms:W3CDTF">2023-06-07T19:14:13Z</dcterms:modified>
</cp:coreProperties>
</file>