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679" r:id="rId5"/>
  </p:sldMasterIdLst>
  <p:notesMasterIdLst>
    <p:notesMasterId r:id="rId89"/>
  </p:notesMasterIdLst>
  <p:handoutMasterIdLst>
    <p:handoutMasterId r:id="rId90"/>
  </p:handoutMasterIdLst>
  <p:sldIdLst>
    <p:sldId id="256" r:id="rId6"/>
    <p:sldId id="522" r:id="rId7"/>
    <p:sldId id="523" r:id="rId8"/>
    <p:sldId id="524" r:id="rId9"/>
    <p:sldId id="540" r:id="rId10"/>
    <p:sldId id="525" r:id="rId11"/>
    <p:sldId id="257" r:id="rId12"/>
    <p:sldId id="526" r:id="rId13"/>
    <p:sldId id="276" r:id="rId14"/>
    <p:sldId id="527" r:id="rId15"/>
    <p:sldId id="264" r:id="rId16"/>
    <p:sldId id="490" r:id="rId17"/>
    <p:sldId id="528" r:id="rId18"/>
    <p:sldId id="266" r:id="rId19"/>
    <p:sldId id="267" r:id="rId20"/>
    <p:sldId id="517" r:id="rId21"/>
    <p:sldId id="270" r:id="rId22"/>
    <p:sldId id="529" r:id="rId23"/>
    <p:sldId id="271" r:id="rId24"/>
    <p:sldId id="261" r:id="rId25"/>
    <p:sldId id="274" r:id="rId26"/>
    <p:sldId id="530" r:id="rId27"/>
    <p:sldId id="531" r:id="rId28"/>
    <p:sldId id="532" r:id="rId29"/>
    <p:sldId id="533" r:id="rId30"/>
    <p:sldId id="534" r:id="rId31"/>
    <p:sldId id="535" r:id="rId32"/>
    <p:sldId id="536" r:id="rId33"/>
    <p:sldId id="537" r:id="rId34"/>
    <p:sldId id="538" r:id="rId35"/>
    <p:sldId id="539" r:id="rId36"/>
    <p:sldId id="541" r:id="rId37"/>
    <p:sldId id="550" r:id="rId38"/>
    <p:sldId id="545" r:id="rId39"/>
    <p:sldId id="551" r:id="rId40"/>
    <p:sldId id="552" r:id="rId41"/>
    <p:sldId id="553" r:id="rId42"/>
    <p:sldId id="554" r:id="rId43"/>
    <p:sldId id="555" r:id="rId44"/>
    <p:sldId id="556" r:id="rId45"/>
    <p:sldId id="557" r:id="rId46"/>
    <p:sldId id="558" r:id="rId47"/>
    <p:sldId id="559" r:id="rId48"/>
    <p:sldId id="560" r:id="rId49"/>
    <p:sldId id="561" r:id="rId50"/>
    <p:sldId id="279" r:id="rId51"/>
    <p:sldId id="562" r:id="rId52"/>
    <p:sldId id="563" r:id="rId53"/>
    <p:sldId id="282" r:id="rId54"/>
    <p:sldId id="286" r:id="rId55"/>
    <p:sldId id="288" r:id="rId56"/>
    <p:sldId id="289" r:id="rId57"/>
    <p:sldId id="290" r:id="rId58"/>
    <p:sldId id="291" r:id="rId59"/>
    <p:sldId id="292" r:id="rId60"/>
    <p:sldId id="293" r:id="rId61"/>
    <p:sldId id="294" r:id="rId62"/>
    <p:sldId id="295" r:id="rId63"/>
    <p:sldId id="296" r:id="rId64"/>
    <p:sldId id="297" r:id="rId65"/>
    <p:sldId id="298" r:id="rId66"/>
    <p:sldId id="299" r:id="rId67"/>
    <p:sldId id="300" r:id="rId68"/>
    <p:sldId id="301" r:id="rId69"/>
    <p:sldId id="302" r:id="rId70"/>
    <p:sldId id="303" r:id="rId71"/>
    <p:sldId id="304" r:id="rId72"/>
    <p:sldId id="305" r:id="rId73"/>
    <p:sldId id="306" r:id="rId74"/>
    <p:sldId id="307" r:id="rId75"/>
    <p:sldId id="308" r:id="rId76"/>
    <p:sldId id="309" r:id="rId77"/>
    <p:sldId id="310" r:id="rId78"/>
    <p:sldId id="311" r:id="rId79"/>
    <p:sldId id="312" r:id="rId80"/>
    <p:sldId id="313" r:id="rId81"/>
    <p:sldId id="314" r:id="rId82"/>
    <p:sldId id="315" r:id="rId83"/>
    <p:sldId id="316" r:id="rId84"/>
    <p:sldId id="317" r:id="rId85"/>
    <p:sldId id="318" r:id="rId86"/>
    <p:sldId id="319" r:id="rId87"/>
    <p:sldId id="488" r:id="rId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Info." id="{BE522E7F-458A-4311-8F44-7D064B9C79E8}">
          <p14:sldIdLst>
            <p14:sldId id="256"/>
          </p14:sldIdLst>
        </p14:section>
        <p14:section name="Sorting" id="{1FD07E5C-FD5F-4FE2-827A-B645B40CAAC2}">
          <p14:sldIdLst>
            <p14:sldId id="522"/>
            <p14:sldId id="523"/>
            <p14:sldId id="524"/>
            <p14:sldId id="540"/>
            <p14:sldId id="525"/>
            <p14:sldId id="257"/>
            <p14:sldId id="526"/>
            <p14:sldId id="276"/>
            <p14:sldId id="527"/>
            <p14:sldId id="264"/>
            <p14:sldId id="490"/>
            <p14:sldId id="528"/>
            <p14:sldId id="266"/>
            <p14:sldId id="267"/>
            <p14:sldId id="517"/>
            <p14:sldId id="270"/>
            <p14:sldId id="529"/>
            <p14:sldId id="271"/>
            <p14:sldId id="261"/>
            <p14:sldId id="274"/>
            <p14:sldId id="530"/>
            <p14:sldId id="531"/>
            <p14:sldId id="532"/>
            <p14:sldId id="533"/>
            <p14:sldId id="534"/>
            <p14:sldId id="535"/>
            <p14:sldId id="536"/>
            <p14:sldId id="537"/>
            <p14:sldId id="538"/>
            <p14:sldId id="539"/>
            <p14:sldId id="541"/>
          </p14:sldIdLst>
        </p14:section>
        <p14:section name="Proving Correctness" id="{DEF8B43A-298D-4C69-A9A3-BA72806F4D7F}">
          <p14:sldIdLst>
            <p14:sldId id="550"/>
            <p14:sldId id="545"/>
            <p14:sldId id="551"/>
            <p14:sldId id="552"/>
            <p14:sldId id="553"/>
            <p14:sldId id="554"/>
            <p14:sldId id="555"/>
            <p14:sldId id="556"/>
            <p14:sldId id="557"/>
            <p14:sldId id="558"/>
            <p14:sldId id="559"/>
            <p14:sldId id="560"/>
            <p14:sldId id="561"/>
            <p14:sldId id="279"/>
            <p14:sldId id="562"/>
            <p14:sldId id="563"/>
            <p14:sldId id="282"/>
            <p14:sldId id="286"/>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 id="317"/>
            <p14:sldId id="318"/>
            <p14:sldId id="319"/>
          </p14:sldIdLst>
        </p14:section>
        <p14:section name="External Animation" id="{A775E91C-7810-4979-B64A-A750EDBACD49}">
          <p14:sldIdLst>
            <p14:sldId id="48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 id="3" name="Jack Snoeyink" initials="JSS" lastIdx="2"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DFD"/>
    <a:srgbClr val="0F06BA"/>
    <a:srgbClr val="F8F8F8"/>
    <a:srgbClr val="FFFFFF"/>
    <a:srgbClr val="EAEAEA"/>
    <a:srgbClr val="DCDCDC"/>
    <a:srgbClr val="D24726"/>
    <a:srgbClr val="FF9B45"/>
    <a:srgbClr val="DD462F"/>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45" autoAdjust="0"/>
    <p:restoredTop sz="94241" autoAdjust="0"/>
  </p:normalViewPr>
  <p:slideViewPr>
    <p:cSldViewPr snapToGrid="0">
      <p:cViewPr varScale="1">
        <p:scale>
          <a:sx n="78" d="100"/>
          <a:sy n="78" d="100"/>
        </p:scale>
        <p:origin x="288"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notesMaster" Target="notesMasters/notesMaster1.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5" Type="http://schemas.openxmlformats.org/officeDocument/2006/relationships/slideMaster" Target="slideMasters/slideMaster2.xml"/><Relationship Id="rId90" Type="http://schemas.openxmlformats.org/officeDocument/2006/relationships/handoutMaster" Target="handoutMasters/handoutMaster1.xml"/><Relationship Id="rId95" Type="http://schemas.openxmlformats.org/officeDocument/2006/relationships/tableStyles" Target="tableStyles.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presProps" Target="presProps.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11/19/2022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11/19/2022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a2edccb28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3a2edccb28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55927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a2edccb28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3a2edccb28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19623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a2edccb28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3a2edccb28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08489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a2edccb28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3a2edccb28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46042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a2edccb28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3a2edccb28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06610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a2edccb28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3a2edccb28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59031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3a2edccb28_0_3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3a2edccb28_0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3a2edccb28_0_3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3a2edccb28_0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93638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3a2edccb28_0_3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3a2edccb28_0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84894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3a2edccb28_0_10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3a2edccb28_0_10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Precedes succeeds </a:t>
            </a:r>
          </a:p>
        </p:txBody>
      </p:sp>
      <p:sp>
        <p:nvSpPr>
          <p:cNvPr id="4" name="Slide Number Placeholder 3"/>
          <p:cNvSpPr>
            <a:spLocks noGrp="1"/>
          </p:cNvSpPr>
          <p:nvPr>
            <p:ph type="sldNum" sz="quarter" idx="5"/>
          </p:nvPr>
        </p:nvSpPr>
        <p:spPr/>
        <p:txBody>
          <a:bodyPr/>
          <a:lstStyle/>
          <a:p>
            <a:fld id="{DF61EA0F-A667-4B49-8422-0062BC55E249}" type="slidenum">
              <a:rPr lang="en-US" smtClean="0"/>
              <a:t>2</a:t>
            </a:fld>
            <a:endParaRPr lang="en-US" dirty="0"/>
          </a:p>
        </p:txBody>
      </p:sp>
    </p:spTree>
    <p:extLst>
      <p:ext uri="{BB962C8B-B14F-4D97-AF65-F5344CB8AC3E}">
        <p14:creationId xmlns:p14="http://schemas.microsoft.com/office/powerpoint/2010/main" val="42014019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3a2edccb28_0_1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3a2edccb28_0_1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a2edccb28_0_5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a2edccb28_0_5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3a2edccb28_0_9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3a2edccb28_0_9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3a2edccb28_0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3a2edccb28_0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3a2edccb28_0_9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3a2edccb28_0_9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3a2edccb28_0_9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3a2edccb28_0_9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3a2edccb28_0_8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3a2edccb28_0_8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3a2edccb28_0_8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3a2edccb28_0_8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3a2edccb28_0_8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3a2edccb28_0_8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3a2edccb28_0_7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3a2edccb28_0_7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C9D7C0D-A851-4CD4-B997-B337E46B0385}"/>
              </a:ext>
            </a:extLst>
          </p:cNvPr>
          <p:cNvSpPr>
            <a:spLocks noGrp="1" noChangeArrowheads="1"/>
          </p:cNvSpPr>
          <p:nvPr>
            <p:ph type="sldNum" sz="quarter" idx="5"/>
          </p:nvPr>
        </p:nvSpPr>
        <p:spPr>
          <a:ln/>
        </p:spPr>
        <p:txBody>
          <a:bodyPr/>
          <a:lstStyle/>
          <a:p>
            <a:pPr marL="0" marR="0" lvl="0" indent="0" algn="r" defTabSz="966788" rtl="0" eaLnBrk="0" fontAlgn="base" latinLnBrk="0" hangingPunct="0">
              <a:lnSpc>
                <a:spcPct val="100000"/>
              </a:lnSpc>
              <a:spcBef>
                <a:spcPct val="0"/>
              </a:spcBef>
              <a:spcAft>
                <a:spcPct val="0"/>
              </a:spcAft>
              <a:buClrTx/>
              <a:buSzTx/>
              <a:buFontTx/>
              <a:buNone/>
              <a:tabLst/>
              <a:defRPr/>
            </a:pPr>
            <a:fld id="{D6B9F9C2-DC6A-4D3B-9082-CCF46D11C509}" type="slidenum">
              <a:rPr kumimoji="0" lang="en-US" altLang="ti-ET"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66788" rtl="0" eaLnBrk="0" fontAlgn="base" latinLnBrk="0" hangingPunct="0">
                <a:lnSpc>
                  <a:spcPct val="100000"/>
                </a:lnSpc>
                <a:spcBef>
                  <a:spcPct val="0"/>
                </a:spcBef>
                <a:spcAft>
                  <a:spcPct val="0"/>
                </a:spcAft>
                <a:buClrTx/>
                <a:buSzTx/>
                <a:buFontTx/>
                <a:buNone/>
                <a:tabLst/>
                <a:defRPr/>
              </a:pPr>
              <a:t>24</a:t>
            </a:fld>
            <a:endParaRPr kumimoji="0" lang="en-US" altLang="ti-ET"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02434" name="Rectangle 2">
            <a:extLst>
              <a:ext uri="{FF2B5EF4-FFF2-40B4-BE49-F238E27FC236}">
                <a16:creationId xmlns:a16="http://schemas.microsoft.com/office/drawing/2014/main" id="{338C3076-F357-4309-81AB-66FB83416042}"/>
              </a:ext>
            </a:extLst>
          </p:cNvPr>
          <p:cNvSpPr>
            <a:spLocks noGrp="1" noRot="1" noChangeAspect="1" noChangeArrowheads="1" noTextEdit="1"/>
          </p:cNvSpPr>
          <p:nvPr>
            <p:ph type="sldImg"/>
          </p:nvPr>
        </p:nvSpPr>
        <p:spPr>
          <a:ln/>
        </p:spPr>
      </p:sp>
      <p:sp>
        <p:nvSpPr>
          <p:cNvPr id="402435" name="Rectangle 3">
            <a:extLst>
              <a:ext uri="{FF2B5EF4-FFF2-40B4-BE49-F238E27FC236}">
                <a16:creationId xmlns:a16="http://schemas.microsoft.com/office/drawing/2014/main" id="{5CE7D80D-C943-46D3-88D7-B7AEDB132A68}"/>
              </a:ext>
            </a:extLst>
          </p:cNvPr>
          <p:cNvSpPr>
            <a:spLocks noGrp="1" noChangeArrowheads="1"/>
          </p:cNvSpPr>
          <p:nvPr>
            <p:ph type="body" idx="1"/>
          </p:nvPr>
        </p:nvSpPr>
        <p:spPr/>
        <p:txBody>
          <a:bodyPr/>
          <a:lstStyle/>
          <a:p>
            <a:r>
              <a:rPr lang="en-US" altLang="ti-ET"/>
              <a:t>If it’s in slot 1 or slot 2, it still has to do i-1 comparisons.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3a2edccb28_0_7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3a2edccb28_0_7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g3a2edccb28_0_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7" name="Google Shape;627;g3a2edccb28_0_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g3a2edccb28_0_6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5" name="Google Shape;675;g3a2edccb28_0_6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Google Shape;722;g3a2edccb28_0_6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3" name="Google Shape;723;g3a2edccb28_0_6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4"/>
        <p:cNvGrpSpPr/>
        <p:nvPr/>
      </p:nvGrpSpPr>
      <p:grpSpPr>
        <a:xfrm>
          <a:off x="0" y="0"/>
          <a:ext cx="0" cy="0"/>
          <a:chOff x="0" y="0"/>
          <a:chExt cx="0" cy="0"/>
        </a:xfrm>
      </p:grpSpPr>
      <p:sp>
        <p:nvSpPr>
          <p:cNvPr id="775" name="Google Shape;775;g3a2edccb28_0_9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6" name="Google Shape;776;g3a2edccb28_0_9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3a2edccb28_0_16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3a2edccb28_0_16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3a2edccb28_0_10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8" name="Google Shape;788;g3a2edccb28_0_10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Google Shape;793;g3a2edccb28_0_10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4" name="Google Shape;794;g3a2edccb28_0_10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8"/>
        <p:cNvGrpSpPr/>
        <p:nvPr/>
      </p:nvGrpSpPr>
      <p:grpSpPr>
        <a:xfrm>
          <a:off x="0" y="0"/>
          <a:ext cx="0" cy="0"/>
          <a:chOff x="0" y="0"/>
          <a:chExt cx="0" cy="0"/>
        </a:xfrm>
      </p:grpSpPr>
      <p:sp>
        <p:nvSpPr>
          <p:cNvPr id="799" name="Google Shape;799;g3a2edccb28_0_17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0" name="Google Shape;800;g3a2edccb28_0_17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6"/>
        <p:cNvGrpSpPr/>
        <p:nvPr/>
      </p:nvGrpSpPr>
      <p:grpSpPr>
        <a:xfrm>
          <a:off x="0" y="0"/>
          <a:ext cx="0" cy="0"/>
          <a:chOff x="0" y="0"/>
          <a:chExt cx="0" cy="0"/>
        </a:xfrm>
      </p:grpSpPr>
      <p:sp>
        <p:nvSpPr>
          <p:cNvPr id="807" name="Google Shape;807;g3a2edccb28_0_1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8" name="Google Shape;808;g3a2edccb28_0_1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a2edccb28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3a2edccb28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4"/>
        <p:cNvGrpSpPr/>
        <p:nvPr/>
      </p:nvGrpSpPr>
      <p:grpSpPr>
        <a:xfrm>
          <a:off x="0" y="0"/>
          <a:ext cx="0" cy="0"/>
          <a:chOff x="0" y="0"/>
          <a:chExt cx="0" cy="0"/>
        </a:xfrm>
      </p:grpSpPr>
      <p:sp>
        <p:nvSpPr>
          <p:cNvPr id="815" name="Google Shape;815;g3a2edccb28_0_16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6" name="Google Shape;816;g3a2edccb28_0_16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2"/>
        <p:cNvGrpSpPr/>
        <p:nvPr/>
      </p:nvGrpSpPr>
      <p:grpSpPr>
        <a:xfrm>
          <a:off x="0" y="0"/>
          <a:ext cx="0" cy="0"/>
          <a:chOff x="0" y="0"/>
          <a:chExt cx="0" cy="0"/>
        </a:xfrm>
      </p:grpSpPr>
      <p:sp>
        <p:nvSpPr>
          <p:cNvPr id="823" name="Google Shape;823;g3a2edccb28_0_16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4" name="Google Shape;824;g3a2edccb28_0_16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g3a2edccb28_0_16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2" name="Google Shape;832;g3a2edccb28_0_16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3a2edccb28_0_1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3a2edccb28_0_1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p:cNvGrpSpPr/>
        <p:nvPr/>
      </p:nvGrpSpPr>
      <p:grpSpPr>
        <a:xfrm>
          <a:off x="0" y="0"/>
          <a:ext cx="0" cy="0"/>
          <a:chOff x="0" y="0"/>
          <a:chExt cx="0" cy="0"/>
        </a:xfrm>
      </p:grpSpPr>
      <p:sp>
        <p:nvSpPr>
          <p:cNvPr id="873" name="Google Shape;873;g3a2edccb28_0_10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4" name="Google Shape;874;g3a2edccb28_0_10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9"/>
        <p:cNvGrpSpPr/>
        <p:nvPr/>
      </p:nvGrpSpPr>
      <p:grpSpPr>
        <a:xfrm>
          <a:off x="0" y="0"/>
          <a:ext cx="0" cy="0"/>
          <a:chOff x="0" y="0"/>
          <a:chExt cx="0" cy="0"/>
        </a:xfrm>
      </p:grpSpPr>
      <p:sp>
        <p:nvSpPr>
          <p:cNvPr id="880" name="Google Shape;880;g3a2edccb28_0_17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1" name="Google Shape;881;g3a2edccb28_0_17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6"/>
        <p:cNvGrpSpPr/>
        <p:nvPr/>
      </p:nvGrpSpPr>
      <p:grpSpPr>
        <a:xfrm>
          <a:off x="0" y="0"/>
          <a:ext cx="0" cy="0"/>
          <a:chOff x="0" y="0"/>
          <a:chExt cx="0" cy="0"/>
        </a:xfrm>
      </p:grpSpPr>
      <p:sp>
        <p:nvSpPr>
          <p:cNvPr id="887" name="Google Shape;887;g3a2edccb28_0_10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8" name="Google Shape;888;g3a2edccb28_0_10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Google Shape;893;g3a2edccb28_0_1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4" name="Google Shape;894;g3a2edccb28_0_1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Google Shape;899;g3a2edccb28_0_1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0" name="Google Shape;900;g3a2edccb28_0_1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4"/>
        <p:cNvGrpSpPr/>
        <p:nvPr/>
      </p:nvGrpSpPr>
      <p:grpSpPr>
        <a:xfrm>
          <a:off x="0" y="0"/>
          <a:ext cx="0" cy="0"/>
          <a:chOff x="0" y="0"/>
          <a:chExt cx="0" cy="0"/>
        </a:xfrm>
      </p:grpSpPr>
      <p:sp>
        <p:nvSpPr>
          <p:cNvPr id="905" name="Google Shape;905;g3a2edccb28_0_1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6" name="Google Shape;906;g3a2edccb28_0_1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a2edccb28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3a2edccb28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071128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3a2edccb28_0_1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3a2edccb28_0_1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6"/>
        <p:cNvGrpSpPr/>
        <p:nvPr/>
      </p:nvGrpSpPr>
      <p:grpSpPr>
        <a:xfrm>
          <a:off x="0" y="0"/>
          <a:ext cx="0" cy="0"/>
          <a:chOff x="0" y="0"/>
          <a:chExt cx="0" cy="0"/>
        </a:xfrm>
      </p:grpSpPr>
      <p:sp>
        <p:nvSpPr>
          <p:cNvPr id="917" name="Google Shape;917;g3a2edccb28_0_1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8" name="Google Shape;918;g3a2edccb28_0_1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9"/>
        <p:cNvGrpSpPr/>
        <p:nvPr/>
      </p:nvGrpSpPr>
      <p:grpSpPr>
        <a:xfrm>
          <a:off x="0" y="0"/>
          <a:ext cx="0" cy="0"/>
          <a:chOff x="0" y="0"/>
          <a:chExt cx="0" cy="0"/>
        </a:xfrm>
      </p:grpSpPr>
      <p:sp>
        <p:nvSpPr>
          <p:cNvPr id="930" name="Google Shape;930;g3a2edccb28_0_1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1" name="Google Shape;931;g3a2edccb28_0_1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a2edccb28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3a2edccb28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3023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a2edccb28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3a2edccb28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1723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a2edccb28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3a2edccb28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3491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a2edccb28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3a2edccb28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5010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30702" y="522934"/>
            <a:ext cx="11330119" cy="707981"/>
          </a:xfrm>
        </p:spPr>
        <p:txBody>
          <a:bodyPr>
            <a:noAutofit/>
          </a:bodyPr>
          <a:lstStyle>
            <a:lvl1pPr>
              <a:defRPr sz="4400">
                <a:solidFill>
                  <a:schemeClr val="bg1"/>
                </a:solidFill>
                <a:effectLst>
                  <a:outerShdw blurRad="38100" dist="38100" dir="2700000" algn="tl">
                    <a:srgbClr val="000000">
                      <a:alpha val="43137"/>
                    </a:srgbClr>
                  </a:outerShdw>
                </a:effectLst>
              </a:defRPr>
            </a:lvl1p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E456A-DB1C-497D-9631-D7A8EE9FEE6A}"/>
              </a:ext>
            </a:extLst>
          </p:cNvPr>
          <p:cNvSpPr>
            <a:spLocks noGrp="1"/>
          </p:cNvSpPr>
          <p:nvPr>
            <p:ph type="title"/>
          </p:nvPr>
        </p:nvSpPr>
        <p:spPr>
          <a:xfrm>
            <a:off x="840317" y="365126"/>
            <a:ext cx="10515600" cy="1325563"/>
          </a:xfrm>
        </p:spPr>
        <p:txBody>
          <a:bodyPr/>
          <a:lstStyle/>
          <a:p>
            <a:r>
              <a:rPr lang="en-US"/>
              <a:t>Click to edit Master title style</a:t>
            </a:r>
            <a:endParaRPr lang="ti-ET"/>
          </a:p>
        </p:txBody>
      </p:sp>
      <p:sp>
        <p:nvSpPr>
          <p:cNvPr id="3" name="Text Placeholder 2">
            <a:extLst>
              <a:ext uri="{FF2B5EF4-FFF2-40B4-BE49-F238E27FC236}">
                <a16:creationId xmlns:a16="http://schemas.microsoft.com/office/drawing/2014/main" id="{CAE45EBB-6CED-4EE2-84B7-40E3637C848B}"/>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80C3A5-6DBF-46E1-AA5D-74636D4FD640}"/>
              </a:ext>
            </a:extLst>
          </p:cNvPr>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i-ET"/>
          </a:p>
        </p:txBody>
      </p:sp>
      <p:sp>
        <p:nvSpPr>
          <p:cNvPr id="5" name="Text Placeholder 4">
            <a:extLst>
              <a:ext uri="{FF2B5EF4-FFF2-40B4-BE49-F238E27FC236}">
                <a16:creationId xmlns:a16="http://schemas.microsoft.com/office/drawing/2014/main" id="{844BBFBB-458F-4BEB-B2EF-D9814CCE7E35}"/>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23576C-97CD-4AB9-8F63-C18453AAC270}"/>
              </a:ext>
            </a:extLst>
          </p:cNvPr>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i-ET"/>
          </a:p>
        </p:txBody>
      </p:sp>
    </p:spTree>
    <p:extLst>
      <p:ext uri="{BB962C8B-B14F-4D97-AF65-F5344CB8AC3E}">
        <p14:creationId xmlns:p14="http://schemas.microsoft.com/office/powerpoint/2010/main" val="2319211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5B079-2E75-4010-9DCB-BD035643C99B}"/>
              </a:ext>
            </a:extLst>
          </p:cNvPr>
          <p:cNvSpPr>
            <a:spLocks noGrp="1"/>
          </p:cNvSpPr>
          <p:nvPr>
            <p:ph type="title"/>
          </p:nvPr>
        </p:nvSpPr>
        <p:spPr/>
        <p:txBody>
          <a:bodyPr/>
          <a:lstStyle/>
          <a:p>
            <a:r>
              <a:rPr lang="en-US"/>
              <a:t>Click to edit Master title style</a:t>
            </a:r>
            <a:endParaRPr lang="ti-ET"/>
          </a:p>
        </p:txBody>
      </p:sp>
    </p:spTree>
    <p:extLst>
      <p:ext uri="{BB962C8B-B14F-4D97-AF65-F5344CB8AC3E}">
        <p14:creationId xmlns:p14="http://schemas.microsoft.com/office/powerpoint/2010/main" val="27808900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2154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D042C-9119-4998-97D7-B6F8BE1556BE}"/>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ti-ET"/>
          </a:p>
        </p:txBody>
      </p:sp>
      <p:sp>
        <p:nvSpPr>
          <p:cNvPr id="3" name="Content Placeholder 2">
            <a:extLst>
              <a:ext uri="{FF2B5EF4-FFF2-40B4-BE49-F238E27FC236}">
                <a16:creationId xmlns:a16="http://schemas.microsoft.com/office/drawing/2014/main" id="{8923C638-42C0-4BA0-9C01-BB1494651307}"/>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i-ET"/>
          </a:p>
        </p:txBody>
      </p:sp>
      <p:sp>
        <p:nvSpPr>
          <p:cNvPr id="4" name="Text Placeholder 3">
            <a:extLst>
              <a:ext uri="{FF2B5EF4-FFF2-40B4-BE49-F238E27FC236}">
                <a16:creationId xmlns:a16="http://schemas.microsoft.com/office/drawing/2014/main" id="{A48E3851-4152-4EBB-94A5-4E5CD2398120}"/>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437271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EFBB4-AD7E-4A72-8756-D4D4E50E0412}"/>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ti-ET"/>
          </a:p>
        </p:txBody>
      </p:sp>
      <p:sp>
        <p:nvSpPr>
          <p:cNvPr id="3" name="Picture Placeholder 2">
            <a:extLst>
              <a:ext uri="{FF2B5EF4-FFF2-40B4-BE49-F238E27FC236}">
                <a16:creationId xmlns:a16="http://schemas.microsoft.com/office/drawing/2014/main" id="{A6E360B8-0FA4-42AA-A41F-3E55805077A1}"/>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i-ET"/>
          </a:p>
        </p:txBody>
      </p:sp>
      <p:sp>
        <p:nvSpPr>
          <p:cNvPr id="4" name="Text Placeholder 3">
            <a:extLst>
              <a:ext uri="{FF2B5EF4-FFF2-40B4-BE49-F238E27FC236}">
                <a16:creationId xmlns:a16="http://schemas.microsoft.com/office/drawing/2014/main" id="{DE37AC13-FEC6-4E45-A053-B685C1A2D566}"/>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5959996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E7653-C7B2-44D6-BF70-E467D7E0AB59}"/>
              </a:ext>
            </a:extLst>
          </p:cNvPr>
          <p:cNvSpPr>
            <a:spLocks noGrp="1"/>
          </p:cNvSpPr>
          <p:nvPr>
            <p:ph type="title"/>
          </p:nvPr>
        </p:nvSpPr>
        <p:spPr/>
        <p:txBody>
          <a:bodyPr/>
          <a:lstStyle/>
          <a:p>
            <a:r>
              <a:rPr lang="en-US"/>
              <a:t>Click to edit Master title style</a:t>
            </a:r>
            <a:endParaRPr lang="ti-ET"/>
          </a:p>
        </p:txBody>
      </p:sp>
      <p:sp>
        <p:nvSpPr>
          <p:cNvPr id="3" name="Vertical Text Placeholder 2">
            <a:extLst>
              <a:ext uri="{FF2B5EF4-FFF2-40B4-BE49-F238E27FC236}">
                <a16:creationId xmlns:a16="http://schemas.microsoft.com/office/drawing/2014/main" id="{9B25EE12-FC39-45BB-A93D-DD70E0BDA3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i-ET"/>
          </a:p>
        </p:txBody>
      </p:sp>
    </p:spTree>
    <p:extLst>
      <p:ext uri="{BB962C8B-B14F-4D97-AF65-F5344CB8AC3E}">
        <p14:creationId xmlns:p14="http://schemas.microsoft.com/office/powerpoint/2010/main" val="20463079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78B3BC-719B-412B-AC06-6398513654CF}"/>
              </a:ext>
            </a:extLst>
          </p:cNvPr>
          <p:cNvSpPr>
            <a:spLocks noGrp="1"/>
          </p:cNvSpPr>
          <p:nvPr>
            <p:ph type="title" orient="vert"/>
          </p:nvPr>
        </p:nvSpPr>
        <p:spPr>
          <a:xfrm>
            <a:off x="9144001" y="0"/>
            <a:ext cx="3045884" cy="6096000"/>
          </a:xfrm>
        </p:spPr>
        <p:txBody>
          <a:bodyPr vert="eaVert"/>
          <a:lstStyle/>
          <a:p>
            <a:r>
              <a:rPr lang="en-US"/>
              <a:t>Click to edit Master title style</a:t>
            </a:r>
            <a:endParaRPr lang="ti-ET"/>
          </a:p>
        </p:txBody>
      </p:sp>
      <p:sp>
        <p:nvSpPr>
          <p:cNvPr id="3" name="Vertical Text Placeholder 2">
            <a:extLst>
              <a:ext uri="{FF2B5EF4-FFF2-40B4-BE49-F238E27FC236}">
                <a16:creationId xmlns:a16="http://schemas.microsoft.com/office/drawing/2014/main" id="{C9711A6F-0EBD-49DD-B780-08DDF7DCE559}"/>
              </a:ext>
            </a:extLst>
          </p:cNvPr>
          <p:cNvSpPr>
            <a:spLocks noGrp="1"/>
          </p:cNvSpPr>
          <p:nvPr>
            <p:ph type="body" orient="vert" idx="1"/>
          </p:nvPr>
        </p:nvSpPr>
        <p:spPr>
          <a:xfrm>
            <a:off x="0" y="0"/>
            <a:ext cx="894080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i-ET"/>
          </a:p>
        </p:txBody>
      </p:sp>
    </p:spTree>
    <p:extLst>
      <p:ext uri="{BB962C8B-B14F-4D97-AF65-F5344CB8AC3E}">
        <p14:creationId xmlns:p14="http://schemas.microsoft.com/office/powerpoint/2010/main" val="85610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a:cxnSpLocks/>
          </p:cNvCxnSpPr>
          <p:nvPr userDrawn="1"/>
        </p:nvCxnSpPr>
        <p:spPr>
          <a:xfrm>
            <a:off x="521207" y="1196392"/>
            <a:ext cx="11066359"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10873624" cy="640080"/>
          </a:xfrm>
        </p:spPr>
        <p:txBody>
          <a:bodyPr anchor="b" anchorCtr="0">
            <a:normAutofit/>
          </a:bodyPr>
          <a:lstStyle>
            <a:lvl1pPr>
              <a:defRPr sz="3600">
                <a:solidFill>
                  <a:schemeClr val="bg2">
                    <a:lumMod val="25000"/>
                  </a:schemeClr>
                </a:solidFill>
              </a:defRPr>
            </a:lvl1pPr>
          </a:lstStyle>
          <a:p>
            <a:r>
              <a:rPr lang="en-US" dirty="0"/>
              <a:t>Click to edit Master title style</a:t>
            </a:r>
          </a:p>
        </p:txBody>
      </p:sp>
      <p:sp>
        <p:nvSpPr>
          <p:cNvPr id="3" name="Content Placeholder 2"/>
          <p:cNvSpPr>
            <a:spLocks noGrp="1"/>
          </p:cNvSpPr>
          <p:nvPr>
            <p:ph sz="quarter" idx="10"/>
          </p:nvPr>
        </p:nvSpPr>
        <p:spPr>
          <a:xfrm>
            <a:off x="539495" y="1435607"/>
            <a:ext cx="4815019" cy="4560739"/>
          </a:xfrm>
        </p:spPr>
        <p:txBody>
          <a:bodyPr vert="horz" lIns="91440" tIns="45720" rIns="91440" bIns="45720" rtlCol="0">
            <a:normAutofit/>
          </a:bodyPr>
          <a:lstStyle>
            <a:lvl1pPr>
              <a:defRPr lang="en-US" sz="2400" smtClean="0">
                <a:solidFill>
                  <a:schemeClr val="tx1">
                    <a:lumMod val="75000"/>
                    <a:lumOff val="25000"/>
                  </a:schemeClr>
                </a:solidFill>
              </a:defRPr>
            </a:lvl1pPr>
            <a:lvl2pPr>
              <a:defRPr lang="en-US" sz="2400" smtClean="0">
                <a:solidFill>
                  <a:schemeClr val="tx1">
                    <a:lumMod val="75000"/>
                    <a:lumOff val="25000"/>
                  </a:schemeClr>
                </a:solidFill>
              </a:defRPr>
            </a:lvl2pPr>
            <a:lvl3pPr>
              <a:defRPr lang="en-US" sz="2400" smtClean="0">
                <a:solidFill>
                  <a:schemeClr val="tx1">
                    <a:lumMod val="75000"/>
                    <a:lumOff val="25000"/>
                  </a:schemeClr>
                </a:solidFill>
              </a:defRPr>
            </a:lvl3pPr>
            <a:lvl4pPr>
              <a:defRPr lang="en-US" sz="2400" smtClean="0">
                <a:solidFill>
                  <a:schemeClr val="tx1">
                    <a:lumMod val="75000"/>
                    <a:lumOff val="25000"/>
                  </a:schemeClr>
                </a:solidFill>
              </a:defRPr>
            </a:lvl4pPr>
            <a:lvl5pPr>
              <a:defRPr lang="en-US" sz="24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11/19/2022</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49" y="262783"/>
            <a:ext cx="11682101" cy="928115"/>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351692" y="406800"/>
            <a:ext cx="11374549" cy="640080"/>
          </a:xfrm>
        </p:spPr>
        <p:txBody>
          <a:bodyPr>
            <a:normAutofit/>
          </a:bodyPr>
          <a:lstStyle>
            <a:lvl1pPr>
              <a:defRPr sz="3600">
                <a:solidFill>
                  <a:schemeClr val="bg1"/>
                </a:solidFill>
              </a:defRPr>
            </a:lvl1pPr>
          </a:lstStyle>
          <a:p>
            <a:r>
              <a:rPr lang="en-US" dirty="0"/>
              <a:t>Click to edit Master title style</a:t>
            </a:r>
          </a:p>
        </p:txBody>
      </p:sp>
      <p:sp>
        <p:nvSpPr>
          <p:cNvPr id="7" name="Content Placeholder 6"/>
          <p:cNvSpPr>
            <a:spLocks noGrp="1"/>
          </p:cNvSpPr>
          <p:nvPr>
            <p:ph sz="quarter" idx="13"/>
          </p:nvPr>
        </p:nvSpPr>
        <p:spPr>
          <a:xfrm>
            <a:off x="372447" y="1266092"/>
            <a:ext cx="11397553" cy="5271868"/>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2400" dirty="0" smtClean="0">
                <a:solidFill>
                  <a:schemeClr val="tx1">
                    <a:lumMod val="75000"/>
                    <a:lumOff val="25000"/>
                  </a:schemeClr>
                </a:solidFill>
              </a:defRPr>
            </a:lvl2pPr>
            <a:lvl3pPr>
              <a:defRPr lang="en-US" sz="2400" dirty="0" smtClean="0">
                <a:solidFill>
                  <a:schemeClr val="tx1">
                    <a:lumMod val="75000"/>
                    <a:lumOff val="25000"/>
                  </a:schemeClr>
                </a:solidFill>
              </a:defRPr>
            </a:lvl3pPr>
            <a:lvl4pPr>
              <a:defRPr lang="en-US" sz="2400" dirty="0" smtClean="0">
                <a:solidFill>
                  <a:schemeClr val="tx1">
                    <a:lumMod val="75000"/>
                    <a:lumOff val="25000"/>
                  </a:schemeClr>
                </a:solidFill>
              </a:defRPr>
            </a:lvl4pPr>
            <a:lvl5pPr>
              <a:defRPr lang="en-US" sz="2400" dirty="0">
                <a:solidFill>
                  <a:schemeClr val="tx1">
                    <a:lumMod val="75000"/>
                    <a:lumOff val="25000"/>
                  </a:schemeClr>
                </a:solidFill>
              </a:defRPr>
            </a:lvl5pPr>
          </a:lstStyle>
          <a:p>
            <a:pPr marL="0" lvl="0" indent="0">
              <a:lnSpc>
                <a:spcPct val="150000"/>
              </a:lnSpc>
              <a:spcBef>
                <a:spcPts val="1000"/>
              </a:spcBef>
              <a:spcAft>
                <a:spcPts val="1200"/>
              </a:spcAft>
              <a:buNone/>
            </a:pPr>
            <a:r>
              <a:rPr lang="en-US" dirty="0"/>
              <a:t>Click to edit Master text styles</a:t>
            </a:r>
          </a:p>
          <a:p>
            <a:pPr marL="0" lvl="1" indent="0">
              <a:lnSpc>
                <a:spcPct val="150000"/>
              </a:lnSpc>
              <a:spcBef>
                <a:spcPts val="1000"/>
              </a:spcBef>
              <a:spcAft>
                <a:spcPts val="1200"/>
              </a:spcAft>
              <a:buNone/>
            </a:pPr>
            <a:r>
              <a:rPr lang="en-US" dirty="0"/>
              <a:t>Second level</a:t>
            </a:r>
          </a:p>
          <a:p>
            <a:pPr marL="0" lvl="2" indent="0">
              <a:lnSpc>
                <a:spcPct val="150000"/>
              </a:lnSpc>
              <a:spcBef>
                <a:spcPts val="1000"/>
              </a:spcBef>
              <a:spcAft>
                <a:spcPts val="1200"/>
              </a:spcAft>
              <a:buNone/>
            </a:pPr>
            <a:r>
              <a:rPr lang="en-US" dirty="0"/>
              <a:t>Third level</a:t>
            </a:r>
          </a:p>
          <a:p>
            <a:pPr marL="0" lvl="3" indent="0">
              <a:lnSpc>
                <a:spcPct val="150000"/>
              </a:lnSpc>
              <a:spcBef>
                <a:spcPts val="1000"/>
              </a:spcBef>
              <a:spcAft>
                <a:spcPts val="1200"/>
              </a:spcAft>
              <a:buNone/>
            </a:pPr>
            <a:r>
              <a:rPr lang="en-US" dirty="0"/>
              <a:t>Fourth level</a:t>
            </a:r>
          </a:p>
          <a:p>
            <a:pPr marL="0" lvl="4" indent="0">
              <a:lnSpc>
                <a:spcPct val="150000"/>
              </a:lnSpc>
              <a:spcBef>
                <a:spcPts val="1000"/>
              </a:spcBef>
              <a:spcAft>
                <a:spcPts val="1200"/>
              </a:spcAft>
              <a:buNone/>
            </a:pPr>
            <a:r>
              <a:rPr lang="en-US" dirty="0"/>
              <a:t>Fifth level</a:t>
            </a:r>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425986" name="Rectangle 2">
            <a:extLst>
              <a:ext uri="{FF2B5EF4-FFF2-40B4-BE49-F238E27FC236}">
                <a16:creationId xmlns:a16="http://schemas.microsoft.com/office/drawing/2014/main" id="{782EB08C-21B1-4B1A-947E-F62F361450ED}"/>
              </a:ext>
            </a:extLst>
          </p:cNvPr>
          <p:cNvSpPr>
            <a:spLocks noGrp="1" noChangeArrowheads="1"/>
          </p:cNvSpPr>
          <p:nvPr>
            <p:ph type="ctrTitle" sz="quarter"/>
          </p:nvPr>
        </p:nvSpPr>
        <p:spPr>
          <a:xfrm>
            <a:off x="914400" y="2286000"/>
            <a:ext cx="10363200" cy="1143000"/>
          </a:xfrm>
          <a:solidFill>
            <a:srgbClr val="CCECFF"/>
          </a:solidFill>
          <a:ln>
            <a:solidFill>
              <a:schemeClr val="tx1"/>
            </a:solidFill>
            <a:miter lim="800000"/>
            <a:headEnd/>
            <a:tailEnd/>
          </a:ln>
          <a:effectLst>
            <a:outerShdw dist="107763" dir="2700000" algn="ctr" rotWithShape="0">
              <a:schemeClr val="bg2"/>
            </a:outerShdw>
          </a:effectLst>
        </p:spPr>
        <p:txBody>
          <a:bodyPr/>
          <a:lstStyle>
            <a:lvl1pPr>
              <a:defRPr u="none"/>
            </a:lvl1pPr>
          </a:lstStyle>
          <a:p>
            <a:pPr lvl="0"/>
            <a:r>
              <a:rPr lang="en-US" altLang="ti-ET" noProof="0"/>
              <a:t>Click to edit Master title style</a:t>
            </a:r>
          </a:p>
        </p:txBody>
      </p:sp>
      <p:sp>
        <p:nvSpPr>
          <p:cNvPr id="425987" name="Rectangle 3">
            <a:extLst>
              <a:ext uri="{FF2B5EF4-FFF2-40B4-BE49-F238E27FC236}">
                <a16:creationId xmlns:a16="http://schemas.microsoft.com/office/drawing/2014/main" id="{67C4A3E0-6375-449E-8EBE-0042B66FA4A5}"/>
              </a:ext>
            </a:extLst>
          </p:cNvPr>
          <p:cNvSpPr>
            <a:spLocks noGrp="1" noChangeArrowheads="1"/>
          </p:cNvSpPr>
          <p:nvPr>
            <p:ph type="subTitle" sz="quarter" idx="1"/>
          </p:nvPr>
        </p:nvSpPr>
        <p:spPr>
          <a:xfrm>
            <a:off x="1828800" y="3886200"/>
            <a:ext cx="8534400" cy="1752600"/>
          </a:xfrm>
        </p:spPr>
        <p:txBody>
          <a:bodyPr/>
          <a:lstStyle>
            <a:lvl1pPr marL="0" indent="0" algn="ctr">
              <a:buFont typeface="Wingdings" panose="05000000000000000000" pitchFamily="2" charset="2"/>
              <a:buNone/>
              <a:defRPr/>
            </a:lvl1pPr>
          </a:lstStyle>
          <a:p>
            <a:pPr lvl="0"/>
            <a:r>
              <a:rPr lang="en-US" altLang="ti-ET" noProof="0"/>
              <a:t>Click to edit Master subtitle style</a:t>
            </a:r>
          </a:p>
        </p:txBody>
      </p:sp>
      <p:sp>
        <p:nvSpPr>
          <p:cNvPr id="425988" name="Rectangle 4">
            <a:extLst>
              <a:ext uri="{FF2B5EF4-FFF2-40B4-BE49-F238E27FC236}">
                <a16:creationId xmlns:a16="http://schemas.microsoft.com/office/drawing/2014/main" id="{06459562-320D-4EC2-A81E-3B03A1F43733}"/>
              </a:ext>
            </a:extLst>
          </p:cNvPr>
          <p:cNvSpPr>
            <a:spLocks noGrp="1" noChangeArrowheads="1"/>
          </p:cNvSpPr>
          <p:nvPr>
            <p:ph type="dt" sz="quarter" idx="2"/>
          </p:nvPr>
        </p:nvSpPr>
        <p:spPr bwMode="auto">
          <a:xfrm>
            <a:off x="914400" y="6248400"/>
            <a:ext cx="2540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solidFill>
                  <a:srgbClr val="3333FF"/>
                </a:solidFill>
              </a:defRPr>
            </a:lvl1pPr>
          </a:lstStyle>
          <a:p>
            <a:endParaRPr lang="en-US" altLang="ti-ET"/>
          </a:p>
        </p:txBody>
      </p:sp>
      <p:sp>
        <p:nvSpPr>
          <p:cNvPr id="425989" name="Rectangle 5">
            <a:extLst>
              <a:ext uri="{FF2B5EF4-FFF2-40B4-BE49-F238E27FC236}">
                <a16:creationId xmlns:a16="http://schemas.microsoft.com/office/drawing/2014/main" id="{90A2D1CD-1FD4-41D7-8D15-6395EDB15185}"/>
              </a:ext>
            </a:extLst>
          </p:cNvPr>
          <p:cNvSpPr>
            <a:spLocks noGrp="1" noChangeArrowheads="1"/>
          </p:cNvSpPr>
          <p:nvPr>
            <p:ph type="sldNum" sz="quarter" idx="4"/>
          </p:nvPr>
        </p:nvSpPr>
        <p:spPr>
          <a:xfrm>
            <a:off x="8737600" y="6248400"/>
            <a:ext cx="2540000" cy="457200"/>
          </a:xfrm>
        </p:spPr>
        <p:txBody>
          <a:bodyPr/>
          <a:lstStyle>
            <a:lvl1pPr>
              <a:defRPr>
                <a:solidFill>
                  <a:srgbClr val="0000CC"/>
                </a:solidFill>
              </a:defRPr>
            </a:lvl1pPr>
          </a:lstStyle>
          <a:p>
            <a:r>
              <a:rPr lang="en-US" altLang="ti-ET"/>
              <a:t>Intro </a:t>
            </a:r>
            <a:fld id="{4A095371-EEEE-4862-A222-926899188EAA}" type="slidenum">
              <a:rPr lang="en-US" altLang="ti-ET"/>
              <a:pPr/>
              <a:t>‹#›</a:t>
            </a:fld>
            <a:endParaRPr lang="en-US" altLang="ti-ET">
              <a:solidFill>
                <a:schemeClr val="tx1"/>
              </a:solidFill>
            </a:endParaRPr>
          </a:p>
        </p:txBody>
      </p:sp>
      <p:sp>
        <p:nvSpPr>
          <p:cNvPr id="425990" name="Rectangle 6">
            <a:extLst>
              <a:ext uri="{FF2B5EF4-FFF2-40B4-BE49-F238E27FC236}">
                <a16:creationId xmlns:a16="http://schemas.microsoft.com/office/drawing/2014/main" id="{226DA719-8623-4DEF-AA8A-F607019BA661}"/>
              </a:ext>
            </a:extLst>
          </p:cNvPr>
          <p:cNvSpPr>
            <a:spLocks noGrp="1" noChangeArrowheads="1"/>
          </p:cNvSpPr>
          <p:nvPr>
            <p:ph type="ftr" sz="quarter" idx="3"/>
          </p:nvPr>
        </p:nvSpPr>
        <p:spPr>
          <a:xfrm>
            <a:off x="4165600" y="6248400"/>
            <a:ext cx="3860800" cy="457200"/>
          </a:xfrm>
        </p:spPr>
        <p:txBody>
          <a:bodyPr/>
          <a:lstStyle>
            <a:lvl1pPr>
              <a:defRPr>
                <a:solidFill>
                  <a:srgbClr val="0000CC"/>
                </a:solidFill>
              </a:defRPr>
            </a:lvl1pPr>
          </a:lstStyle>
          <a:p>
            <a:r>
              <a:rPr lang="en-US" altLang="ti-ET"/>
              <a:t>Comp 122, Spring 2004</a:t>
            </a:r>
          </a:p>
        </p:txBody>
      </p:sp>
    </p:spTree>
    <p:extLst>
      <p:ext uri="{BB962C8B-B14F-4D97-AF65-F5344CB8AC3E}">
        <p14:creationId xmlns:p14="http://schemas.microsoft.com/office/powerpoint/2010/main" val="3248871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1C6FA-8D81-4B49-80E4-450094783208}"/>
              </a:ext>
            </a:extLst>
          </p:cNvPr>
          <p:cNvSpPr>
            <a:spLocks noGrp="1"/>
          </p:cNvSpPr>
          <p:nvPr>
            <p:ph type="title"/>
          </p:nvPr>
        </p:nvSpPr>
        <p:spPr/>
        <p:txBody>
          <a:bodyPr/>
          <a:lstStyle/>
          <a:p>
            <a:r>
              <a:rPr lang="en-US"/>
              <a:t>Click to edit Master title style</a:t>
            </a:r>
            <a:endParaRPr lang="ti-ET"/>
          </a:p>
        </p:txBody>
      </p:sp>
      <p:sp>
        <p:nvSpPr>
          <p:cNvPr id="3" name="Content Placeholder 2">
            <a:extLst>
              <a:ext uri="{FF2B5EF4-FFF2-40B4-BE49-F238E27FC236}">
                <a16:creationId xmlns:a16="http://schemas.microsoft.com/office/drawing/2014/main" id="{7F7B26A7-580B-4115-AD43-DA0C8D00DD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i-ET"/>
          </a:p>
        </p:txBody>
      </p:sp>
      <p:sp>
        <p:nvSpPr>
          <p:cNvPr id="4" name="Footer Placeholder 3">
            <a:extLst>
              <a:ext uri="{FF2B5EF4-FFF2-40B4-BE49-F238E27FC236}">
                <a16:creationId xmlns:a16="http://schemas.microsoft.com/office/drawing/2014/main" id="{78C5EE1A-E04B-4FDF-9280-0491FAF219B6}"/>
              </a:ext>
            </a:extLst>
          </p:cNvPr>
          <p:cNvSpPr>
            <a:spLocks noGrp="1"/>
          </p:cNvSpPr>
          <p:nvPr>
            <p:ph type="ftr" sz="quarter" idx="10"/>
          </p:nvPr>
        </p:nvSpPr>
        <p:spPr/>
        <p:txBody>
          <a:bodyPr/>
          <a:lstStyle>
            <a:lvl1pPr>
              <a:defRPr/>
            </a:lvl1pPr>
          </a:lstStyle>
          <a:p>
            <a:r>
              <a:rPr lang="en-US" altLang="ti-ET"/>
              <a:t>Comp 122</a:t>
            </a:r>
          </a:p>
        </p:txBody>
      </p:sp>
      <p:sp>
        <p:nvSpPr>
          <p:cNvPr id="5" name="Slide Number Placeholder 4">
            <a:extLst>
              <a:ext uri="{FF2B5EF4-FFF2-40B4-BE49-F238E27FC236}">
                <a16:creationId xmlns:a16="http://schemas.microsoft.com/office/drawing/2014/main" id="{A593D3C8-324F-44EF-ACFC-F0B409CBA40B}"/>
              </a:ext>
            </a:extLst>
          </p:cNvPr>
          <p:cNvSpPr>
            <a:spLocks noGrp="1"/>
          </p:cNvSpPr>
          <p:nvPr>
            <p:ph type="sldNum" sz="quarter" idx="11"/>
          </p:nvPr>
        </p:nvSpPr>
        <p:spPr/>
        <p:txBody>
          <a:bodyPr/>
          <a:lstStyle>
            <a:lvl1pPr>
              <a:defRPr/>
            </a:lvl1pPr>
          </a:lstStyle>
          <a:p>
            <a:r>
              <a:rPr lang="en-US" altLang="ti-ET"/>
              <a:t>Intro </a:t>
            </a:r>
            <a:fld id="{5DBAB3CF-ADB9-435C-991C-E99EADF68F3A}" type="slidenum">
              <a:rPr lang="en-US" altLang="ti-ET"/>
              <a:pPr/>
              <a:t>‹#›</a:t>
            </a:fld>
            <a:endParaRPr lang="en-US" altLang="ti-ET"/>
          </a:p>
        </p:txBody>
      </p:sp>
    </p:spTree>
    <p:extLst>
      <p:ext uri="{BB962C8B-B14F-4D97-AF65-F5344CB8AC3E}">
        <p14:creationId xmlns:p14="http://schemas.microsoft.com/office/powerpoint/2010/main" val="3717971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5506" name="Rectangle 2">
            <a:extLst>
              <a:ext uri="{FF2B5EF4-FFF2-40B4-BE49-F238E27FC236}">
                <a16:creationId xmlns:a16="http://schemas.microsoft.com/office/drawing/2014/main" id="{87DD94FA-9A91-4C9E-8B5C-43FF53788138}"/>
              </a:ext>
            </a:extLst>
          </p:cNvPr>
          <p:cNvSpPr>
            <a:spLocks noGrp="1" noChangeArrowheads="1"/>
          </p:cNvSpPr>
          <p:nvPr>
            <p:ph type="ctrTitle" sz="quarter"/>
          </p:nvPr>
        </p:nvSpPr>
        <p:spPr>
          <a:xfrm>
            <a:off x="914400" y="2286000"/>
            <a:ext cx="10363200" cy="1143000"/>
          </a:xfrm>
          <a:solidFill>
            <a:srgbClr val="99CCFF"/>
          </a:solidFill>
          <a:ln>
            <a:solidFill>
              <a:schemeClr val="tx1"/>
            </a:solidFill>
            <a:miter lim="800000"/>
            <a:headEnd/>
            <a:tailEnd/>
          </a:ln>
          <a:effectLst>
            <a:outerShdw dist="107763" dir="2700000" algn="ctr" rotWithShape="0">
              <a:schemeClr val="bg2"/>
            </a:outerShdw>
          </a:effectLst>
        </p:spPr>
        <p:txBody>
          <a:bodyPr/>
          <a:lstStyle>
            <a:lvl1pPr>
              <a:defRPr/>
            </a:lvl1pPr>
          </a:lstStyle>
          <a:p>
            <a:pPr lvl="0"/>
            <a:r>
              <a:rPr lang="en-US" altLang="ti-ET" noProof="0"/>
              <a:t>Click to edit Master title style</a:t>
            </a:r>
          </a:p>
        </p:txBody>
      </p:sp>
      <p:sp>
        <p:nvSpPr>
          <p:cNvPr id="405507" name="Rectangle 3">
            <a:extLst>
              <a:ext uri="{FF2B5EF4-FFF2-40B4-BE49-F238E27FC236}">
                <a16:creationId xmlns:a16="http://schemas.microsoft.com/office/drawing/2014/main" id="{AF032A87-45EB-4291-8C39-45FAF2A5B262}"/>
              </a:ext>
            </a:extLst>
          </p:cNvPr>
          <p:cNvSpPr>
            <a:spLocks noGrp="1" noChangeArrowheads="1"/>
          </p:cNvSpPr>
          <p:nvPr>
            <p:ph type="subTitle" sz="quarter" idx="1"/>
          </p:nvPr>
        </p:nvSpPr>
        <p:spPr>
          <a:xfrm>
            <a:off x="1828800" y="3886200"/>
            <a:ext cx="8534400" cy="1752600"/>
          </a:xfrm>
        </p:spPr>
        <p:txBody>
          <a:bodyPr/>
          <a:lstStyle>
            <a:lvl1pPr marL="0" indent="0" algn="ctr">
              <a:buFont typeface="Wingdings" panose="05000000000000000000" pitchFamily="2" charset="2"/>
              <a:buNone/>
              <a:defRPr/>
            </a:lvl1pPr>
          </a:lstStyle>
          <a:p>
            <a:pPr lvl="0"/>
            <a:r>
              <a:rPr lang="en-US" altLang="ti-ET" noProof="0"/>
              <a:t>Click to edit Master subtitle style</a:t>
            </a:r>
          </a:p>
        </p:txBody>
      </p:sp>
    </p:spTree>
    <p:extLst>
      <p:ext uri="{BB962C8B-B14F-4D97-AF65-F5344CB8AC3E}">
        <p14:creationId xmlns:p14="http://schemas.microsoft.com/office/powerpoint/2010/main" val="852099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5652D-DE88-4046-AE5E-85EABE5D1D98}"/>
              </a:ext>
            </a:extLst>
          </p:cNvPr>
          <p:cNvSpPr>
            <a:spLocks noGrp="1"/>
          </p:cNvSpPr>
          <p:nvPr>
            <p:ph type="title"/>
          </p:nvPr>
        </p:nvSpPr>
        <p:spPr/>
        <p:txBody>
          <a:bodyPr/>
          <a:lstStyle>
            <a:lvl1pPr>
              <a:defRPr b="1">
                <a:solidFill>
                  <a:schemeClr val="bg1"/>
                </a:solidFill>
                <a:effectLst>
                  <a:outerShdw blurRad="38100" dist="38100" dir="2700000" algn="tl">
                    <a:srgbClr val="000000">
                      <a:alpha val="43137"/>
                    </a:srgbClr>
                  </a:outerShdw>
                </a:effectLst>
              </a:defRPr>
            </a:lvl1pPr>
          </a:lstStyle>
          <a:p>
            <a:r>
              <a:rPr lang="en-US" dirty="0"/>
              <a:t>Click to edit Master title style</a:t>
            </a:r>
            <a:endParaRPr lang="ti-ET" dirty="0"/>
          </a:p>
        </p:txBody>
      </p:sp>
      <p:sp>
        <p:nvSpPr>
          <p:cNvPr id="3" name="Content Placeholder 2">
            <a:extLst>
              <a:ext uri="{FF2B5EF4-FFF2-40B4-BE49-F238E27FC236}">
                <a16:creationId xmlns:a16="http://schemas.microsoft.com/office/drawing/2014/main" id="{98CDF4FC-97E1-4009-A42C-8B55ABC17E6A}"/>
              </a:ext>
            </a:extLst>
          </p:cNvPr>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ti-ET" dirty="0"/>
          </a:p>
        </p:txBody>
      </p:sp>
    </p:spTree>
    <p:extLst>
      <p:ext uri="{BB962C8B-B14F-4D97-AF65-F5344CB8AC3E}">
        <p14:creationId xmlns:p14="http://schemas.microsoft.com/office/powerpoint/2010/main" val="3683822170"/>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32438-230E-4952-A636-6DD7F7257EF5}"/>
              </a:ext>
            </a:extLst>
          </p:cNvPr>
          <p:cNvSpPr>
            <a:spLocks noGrp="1"/>
          </p:cNvSpPr>
          <p:nvPr>
            <p:ph type="title"/>
          </p:nvPr>
        </p:nvSpPr>
        <p:spPr>
          <a:xfrm>
            <a:off x="831851" y="1709739"/>
            <a:ext cx="10515600" cy="2852737"/>
          </a:xfrm>
        </p:spPr>
        <p:txBody>
          <a:bodyPr anchor="b"/>
          <a:lstStyle>
            <a:lvl1pPr>
              <a:defRPr sz="6000"/>
            </a:lvl1pPr>
          </a:lstStyle>
          <a:p>
            <a:r>
              <a:rPr lang="en-US"/>
              <a:t>Click to edit Master title style</a:t>
            </a:r>
            <a:endParaRPr lang="ti-ET"/>
          </a:p>
        </p:txBody>
      </p:sp>
      <p:sp>
        <p:nvSpPr>
          <p:cNvPr id="3" name="Text Placeholder 2">
            <a:extLst>
              <a:ext uri="{FF2B5EF4-FFF2-40B4-BE49-F238E27FC236}">
                <a16:creationId xmlns:a16="http://schemas.microsoft.com/office/drawing/2014/main" id="{271AE9DC-AC95-45B8-A16F-61864372974D}"/>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7703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A12F1-4386-4C18-AF93-71CC1E6248E1}"/>
              </a:ext>
            </a:extLst>
          </p:cNvPr>
          <p:cNvSpPr>
            <a:spLocks noGrp="1"/>
          </p:cNvSpPr>
          <p:nvPr>
            <p:ph type="title"/>
          </p:nvPr>
        </p:nvSpPr>
        <p:spPr/>
        <p:txBody>
          <a:bodyPr/>
          <a:lstStyle/>
          <a:p>
            <a:r>
              <a:rPr lang="en-US"/>
              <a:t>Click to edit Master title style</a:t>
            </a:r>
            <a:endParaRPr lang="ti-ET"/>
          </a:p>
        </p:txBody>
      </p:sp>
      <p:sp>
        <p:nvSpPr>
          <p:cNvPr id="3" name="Content Placeholder 2">
            <a:extLst>
              <a:ext uri="{FF2B5EF4-FFF2-40B4-BE49-F238E27FC236}">
                <a16:creationId xmlns:a16="http://schemas.microsoft.com/office/drawing/2014/main" id="{F1E703F2-F837-4B82-82C4-1D571D38896F}"/>
              </a:ext>
            </a:extLst>
          </p:cNvPr>
          <p:cNvSpPr>
            <a:spLocks noGrp="1"/>
          </p:cNvSpPr>
          <p:nvPr>
            <p:ph sz="half" idx="1"/>
          </p:nvPr>
        </p:nvSpPr>
        <p:spPr>
          <a:xfrm>
            <a:off x="406400" y="1219200"/>
            <a:ext cx="55372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i-ET"/>
          </a:p>
        </p:txBody>
      </p:sp>
      <p:sp>
        <p:nvSpPr>
          <p:cNvPr id="4" name="Content Placeholder 3">
            <a:extLst>
              <a:ext uri="{FF2B5EF4-FFF2-40B4-BE49-F238E27FC236}">
                <a16:creationId xmlns:a16="http://schemas.microsoft.com/office/drawing/2014/main" id="{38494E89-7746-4EDF-AE9A-23DA800A4430}"/>
              </a:ext>
            </a:extLst>
          </p:cNvPr>
          <p:cNvSpPr>
            <a:spLocks noGrp="1"/>
          </p:cNvSpPr>
          <p:nvPr>
            <p:ph sz="half" idx="2"/>
          </p:nvPr>
        </p:nvSpPr>
        <p:spPr>
          <a:xfrm>
            <a:off x="6146800" y="1219200"/>
            <a:ext cx="55372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i-ET"/>
          </a:p>
        </p:txBody>
      </p:sp>
    </p:spTree>
    <p:extLst>
      <p:ext uri="{BB962C8B-B14F-4D97-AF65-F5344CB8AC3E}">
        <p14:creationId xmlns:p14="http://schemas.microsoft.com/office/powerpoint/2010/main" val="37580124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47240"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39495" y="355880"/>
            <a:ext cx="11330119" cy="707981"/>
          </a:xfrm>
          <a:prstGeom prst="rect">
            <a:avLst/>
          </a:prstGeom>
        </p:spPr>
        <p:txBody>
          <a:bodyPr vert="horz" lIns="91440" tIns="45720" rIns="91440" bIns="45720" rtlCol="0" anchor="b" anchorCtr="0">
            <a:normAutofit/>
          </a:bodyPr>
          <a:lstStyle/>
          <a:p>
            <a:r>
              <a:rPr lang="en-US" dirty="0"/>
              <a:t>Click to edit Master title style</a:t>
            </a:r>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11/19/2022</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a:cxnSpLocks/>
          </p:cNvCxnSpPr>
          <p:nvPr userDrawn="1"/>
        </p:nvCxnSpPr>
        <p:spPr>
          <a:xfrm>
            <a:off x="325316" y="1170016"/>
            <a:ext cx="11526715"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defTabSz="914400" rtl="0" eaLnBrk="1" latinLnBrk="0" hangingPunct="1">
        <a:spcBef>
          <a:spcPct val="0"/>
        </a:spcBef>
        <a:buNone/>
        <a:defRPr sz="3600" b="1"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A31EF1C7-A942-474B-A110-5C5B144C1FF4}"/>
              </a:ext>
            </a:extLst>
          </p:cNvPr>
          <p:cNvSpPr/>
          <p:nvPr userDrawn="1"/>
        </p:nvSpPr>
        <p:spPr bwMode="auto">
          <a:xfrm>
            <a:off x="291549" y="238538"/>
            <a:ext cx="11608904" cy="6380924"/>
          </a:xfrm>
          <a:prstGeom prst="roundRect">
            <a:avLst>
              <a:gd name="adj" fmla="val 0"/>
            </a:avLst>
          </a:prstGeom>
          <a:solidFill>
            <a:srgbClr val="EAEAEA">
              <a:alpha val="39000"/>
            </a:srgbClr>
          </a:solidFill>
          <a:ln w="12700" cap="flat" cmpd="sng" algn="ctr">
            <a:no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i-ET" sz="2400" b="0" i="0" u="none" strike="noStrike" cap="none" normalizeH="0" baseline="0">
              <a:ln>
                <a:noFill/>
              </a:ln>
              <a:solidFill>
                <a:schemeClr val="tx1"/>
              </a:solidFill>
              <a:effectLst/>
              <a:latin typeface="Times New Roman" panose="02020603050405020304" pitchFamily="18" charset="0"/>
            </a:endParaRPr>
          </a:p>
        </p:txBody>
      </p:sp>
      <p:sp>
        <p:nvSpPr>
          <p:cNvPr id="404482" name="Rectangle 2050">
            <a:extLst>
              <a:ext uri="{FF2B5EF4-FFF2-40B4-BE49-F238E27FC236}">
                <a16:creationId xmlns:a16="http://schemas.microsoft.com/office/drawing/2014/main" id="{228D60D6-B2BD-4361-BA6B-818E701AA6D4}"/>
              </a:ext>
            </a:extLst>
          </p:cNvPr>
          <p:cNvSpPr>
            <a:spLocks noGrp="1" noChangeArrowheads="1"/>
          </p:cNvSpPr>
          <p:nvPr>
            <p:ph type="title"/>
          </p:nvPr>
        </p:nvSpPr>
        <p:spPr bwMode="auto">
          <a:xfrm>
            <a:off x="503583" y="420752"/>
            <a:ext cx="11039060" cy="682491"/>
          </a:xfrm>
          <a:prstGeom prst="rect">
            <a:avLst/>
          </a:prstGeom>
          <a:noFill/>
          <a:ln>
            <a:noFill/>
          </a:ln>
          <a:effectLst/>
        </p:spPr>
        <p:txBody>
          <a:bodyPr vert="horz" wrap="square" lIns="92075" tIns="46038" rIns="92075" bIns="46038" numCol="1" anchor="ctr" anchorCtr="0" compatLnSpc="1">
            <a:prstTxWarp prst="textNoShape">
              <a:avLst/>
            </a:prstTxWarp>
          </a:bodyPr>
          <a:lstStyle/>
          <a:p>
            <a:pPr lvl="0"/>
            <a:r>
              <a:rPr lang="en-US" altLang="ti-ET" dirty="0"/>
              <a:t>Click to edit Master title style</a:t>
            </a:r>
          </a:p>
        </p:txBody>
      </p:sp>
      <p:sp>
        <p:nvSpPr>
          <p:cNvPr id="404483" name="Rectangle 2051">
            <a:extLst>
              <a:ext uri="{FF2B5EF4-FFF2-40B4-BE49-F238E27FC236}">
                <a16:creationId xmlns:a16="http://schemas.microsoft.com/office/drawing/2014/main" id="{91DEA7F3-F426-45AE-B681-C984E7E05426}"/>
              </a:ext>
            </a:extLst>
          </p:cNvPr>
          <p:cNvSpPr>
            <a:spLocks noGrp="1" noChangeArrowheads="1"/>
          </p:cNvSpPr>
          <p:nvPr>
            <p:ph type="body" idx="1"/>
          </p:nvPr>
        </p:nvSpPr>
        <p:spPr bwMode="auto">
          <a:xfrm>
            <a:off x="503582" y="1364970"/>
            <a:ext cx="11039061" cy="5095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ti-ET" dirty="0"/>
              <a:t>Click to edit Master text styles</a:t>
            </a:r>
          </a:p>
          <a:p>
            <a:pPr lvl="1"/>
            <a:r>
              <a:rPr lang="en-US" altLang="ti-ET" dirty="0"/>
              <a:t>Second level</a:t>
            </a:r>
          </a:p>
          <a:p>
            <a:pPr lvl="2"/>
            <a:r>
              <a:rPr lang="en-US" altLang="ti-ET" dirty="0"/>
              <a:t>Third level</a:t>
            </a:r>
          </a:p>
          <a:p>
            <a:pPr lvl="3"/>
            <a:r>
              <a:rPr lang="en-US" altLang="ti-ET" dirty="0"/>
              <a:t>Fourth level</a:t>
            </a:r>
          </a:p>
          <a:p>
            <a:pPr lvl="4"/>
            <a:r>
              <a:rPr lang="en-US" altLang="ti-ET" dirty="0"/>
              <a:t>Fifth level</a:t>
            </a:r>
          </a:p>
        </p:txBody>
      </p:sp>
      <p:sp>
        <p:nvSpPr>
          <p:cNvPr id="2" name="Rectangle 1">
            <a:extLst>
              <a:ext uri="{FF2B5EF4-FFF2-40B4-BE49-F238E27FC236}">
                <a16:creationId xmlns:a16="http://schemas.microsoft.com/office/drawing/2014/main" id="{AF2BA8F8-D6B1-4966-9AA4-2E999266DCAB}"/>
              </a:ext>
            </a:extLst>
          </p:cNvPr>
          <p:cNvSpPr/>
          <p:nvPr userDrawn="1"/>
        </p:nvSpPr>
        <p:spPr bwMode="auto">
          <a:xfrm flipV="1">
            <a:off x="406398" y="1172816"/>
            <a:ext cx="11277601" cy="53008"/>
          </a:xfrm>
          <a:prstGeom prst="rect">
            <a:avLst/>
          </a:prstGeom>
          <a:solidFill>
            <a:schemeClr val="accent2">
              <a:lumMod val="40000"/>
              <a:lumOff val="60000"/>
            </a:schemeClr>
          </a:solidFill>
          <a:ln w="12700" cap="flat" cmpd="sng" algn="ctr">
            <a:solidFill>
              <a:srgbClr val="FF0000"/>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i-ET" sz="2400" b="0" i="0" u="none" strike="noStrike" cap="none" normalizeH="0" baseline="0">
              <a:ln>
                <a:noFill/>
              </a:ln>
              <a:solidFill>
                <a:schemeClr val="tx1"/>
              </a:solidFill>
              <a:effectLst/>
              <a:latin typeface="Times New Roman" panose="02020603050405020304" pitchFamily="18" charset="0"/>
            </a:endParaRPr>
          </a:p>
        </p:txBody>
      </p:sp>
    </p:spTree>
    <p:extLst>
      <p:ext uri="{BB962C8B-B14F-4D97-AF65-F5344CB8AC3E}">
        <p14:creationId xmlns:p14="http://schemas.microsoft.com/office/powerpoint/2010/main" val="411427382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hf sldNum="0" hdr="0" dt="0"/>
  <p:txStyles>
    <p:titleStyle>
      <a:lvl1pPr algn="l" rtl="0" eaLnBrk="0" fontAlgn="base" hangingPunct="0">
        <a:spcBef>
          <a:spcPct val="0"/>
        </a:spcBef>
        <a:spcAft>
          <a:spcPct val="0"/>
        </a:spcAft>
        <a:defRPr sz="4400" u="none" kern="1200">
          <a:solidFill>
            <a:schemeClr val="tx1"/>
          </a:solidFill>
          <a:latin typeface="+mj-lt"/>
          <a:ea typeface="+mj-ea"/>
          <a:cs typeface="Segoe UI Light" panose="020B0502040204020203" pitchFamily="34" charset="0"/>
        </a:defRPr>
      </a:lvl1pPr>
      <a:lvl2pPr algn="ctr" rtl="0" eaLnBrk="0" fontAlgn="base" hangingPunct="0">
        <a:spcBef>
          <a:spcPct val="0"/>
        </a:spcBef>
        <a:spcAft>
          <a:spcPct val="0"/>
        </a:spcAft>
        <a:defRPr sz="4400" u="sng">
          <a:solidFill>
            <a:schemeClr val="hlink"/>
          </a:solidFill>
          <a:latin typeface="Times New Roman" panose="02020603050405020304" pitchFamily="18" charset="0"/>
        </a:defRPr>
      </a:lvl2pPr>
      <a:lvl3pPr algn="ctr" rtl="0" eaLnBrk="0" fontAlgn="base" hangingPunct="0">
        <a:spcBef>
          <a:spcPct val="0"/>
        </a:spcBef>
        <a:spcAft>
          <a:spcPct val="0"/>
        </a:spcAft>
        <a:defRPr sz="4400" u="sng">
          <a:solidFill>
            <a:schemeClr val="hlink"/>
          </a:solidFill>
          <a:latin typeface="Times New Roman" panose="02020603050405020304" pitchFamily="18" charset="0"/>
        </a:defRPr>
      </a:lvl3pPr>
      <a:lvl4pPr algn="ctr" rtl="0" eaLnBrk="0" fontAlgn="base" hangingPunct="0">
        <a:spcBef>
          <a:spcPct val="0"/>
        </a:spcBef>
        <a:spcAft>
          <a:spcPct val="0"/>
        </a:spcAft>
        <a:defRPr sz="4400" u="sng">
          <a:solidFill>
            <a:schemeClr val="hlink"/>
          </a:solidFill>
          <a:latin typeface="Times New Roman" panose="02020603050405020304" pitchFamily="18" charset="0"/>
        </a:defRPr>
      </a:lvl4pPr>
      <a:lvl5pPr algn="ctr" rtl="0" eaLnBrk="0" fontAlgn="base" hangingPunct="0">
        <a:spcBef>
          <a:spcPct val="0"/>
        </a:spcBef>
        <a:spcAft>
          <a:spcPct val="0"/>
        </a:spcAft>
        <a:defRPr sz="4400" u="sng">
          <a:solidFill>
            <a:schemeClr val="hlink"/>
          </a:solidFill>
          <a:latin typeface="Times New Roman" panose="02020603050405020304" pitchFamily="18" charset="0"/>
        </a:defRPr>
      </a:lvl5pPr>
      <a:lvl6pPr marL="457200" algn="ctr" rtl="0" eaLnBrk="0" fontAlgn="base" hangingPunct="0">
        <a:spcBef>
          <a:spcPct val="0"/>
        </a:spcBef>
        <a:spcAft>
          <a:spcPct val="0"/>
        </a:spcAft>
        <a:defRPr sz="4400" u="sng">
          <a:solidFill>
            <a:schemeClr val="hlink"/>
          </a:solidFill>
          <a:latin typeface="Times New Roman" panose="02020603050405020304" pitchFamily="18" charset="0"/>
        </a:defRPr>
      </a:lvl6pPr>
      <a:lvl7pPr marL="914400" algn="ctr" rtl="0" eaLnBrk="0" fontAlgn="base" hangingPunct="0">
        <a:spcBef>
          <a:spcPct val="0"/>
        </a:spcBef>
        <a:spcAft>
          <a:spcPct val="0"/>
        </a:spcAft>
        <a:defRPr sz="4400" u="sng">
          <a:solidFill>
            <a:schemeClr val="hlink"/>
          </a:solidFill>
          <a:latin typeface="Times New Roman" panose="02020603050405020304" pitchFamily="18" charset="0"/>
        </a:defRPr>
      </a:lvl7pPr>
      <a:lvl8pPr marL="1371600" algn="ctr" rtl="0" eaLnBrk="0" fontAlgn="base" hangingPunct="0">
        <a:spcBef>
          <a:spcPct val="0"/>
        </a:spcBef>
        <a:spcAft>
          <a:spcPct val="0"/>
        </a:spcAft>
        <a:defRPr sz="4400" u="sng">
          <a:solidFill>
            <a:schemeClr val="hlink"/>
          </a:solidFill>
          <a:latin typeface="Times New Roman" panose="02020603050405020304" pitchFamily="18" charset="0"/>
        </a:defRPr>
      </a:lvl8pPr>
      <a:lvl9pPr marL="1828800" algn="ctr" rtl="0" eaLnBrk="0" fontAlgn="base" hangingPunct="0">
        <a:spcBef>
          <a:spcPct val="0"/>
        </a:spcBef>
        <a:spcAft>
          <a:spcPct val="0"/>
        </a:spcAft>
        <a:defRPr sz="4400" u="sng">
          <a:solidFill>
            <a:schemeClr val="hlink"/>
          </a:solidFill>
          <a:latin typeface="Times New Roman" panose="02020603050405020304" pitchFamily="18" charset="0"/>
        </a:defRPr>
      </a:lvl9pPr>
    </p:titleStyle>
    <p:bodyStyle>
      <a:lvl1pPr marL="342900" indent="-342900" algn="l" rtl="0" eaLnBrk="0" fontAlgn="base" hangingPunct="0">
        <a:spcBef>
          <a:spcPct val="20000"/>
        </a:spcBef>
        <a:spcAft>
          <a:spcPct val="0"/>
        </a:spcAft>
        <a:buFont typeface="Wingdings" panose="05000000000000000000" pitchFamily="2" charset="2"/>
        <a:buChar char="w"/>
        <a:defRPr sz="3200" kern="1200">
          <a:solidFill>
            <a:srgbClr val="010000"/>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s"/>
        <a:defRPr sz="2800" kern="1200">
          <a:solidFill>
            <a:schemeClr val="tx1"/>
          </a:solidFill>
          <a:latin typeface="+mn-lt"/>
          <a:ea typeface="+mn-ea"/>
          <a:cs typeface="+mn-cs"/>
        </a:defRPr>
      </a:lvl2pPr>
      <a:lvl3pPr marL="108585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42875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177165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i-E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0.wmf"/></Relationships>
</file>

<file path=ppt/slides/_rels/slide25.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2.bin"/><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3" Type="http://schemas.openxmlformats.org/officeDocument/2006/relationships/hyperlink" Target="file:///C:\Users\tmik\Desktop\Algorithm%20Analysis%20and%20Design\2021\ECEG-5193\visualization\Sorting\ShellSort.html" TargetMode="External"/><Relationship Id="rId2" Type="http://schemas.openxmlformats.org/officeDocument/2006/relationships/hyperlink" Target="file:///C:\Users\tmik\Desktop\Algorithm%20Analysis%20and%20Design\2021\ECEG-5193\visualization\Sorting\BasicSorting.html"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739" y="1164324"/>
            <a:ext cx="11372295" cy="2387600"/>
          </a:xfrm>
        </p:spPr>
        <p:txBody>
          <a:bodyPr anchor="ctr" anchorCtr="0">
            <a:normAutofit/>
          </a:bodyPr>
          <a:lstStyle/>
          <a:p>
            <a:r>
              <a:rPr lang="en-US" sz="4800" b="1" dirty="0">
                <a:solidFill>
                  <a:schemeClr val="bg1"/>
                </a:solidFill>
              </a:rPr>
              <a:t>ECEG-5193: Algorithm Analysis and Design</a:t>
            </a:r>
          </a:p>
        </p:txBody>
      </p:sp>
      <p:sp>
        <p:nvSpPr>
          <p:cNvPr id="3" name="Subtitle 2"/>
          <p:cNvSpPr>
            <a:spLocks noGrp="1"/>
          </p:cNvSpPr>
          <p:nvPr>
            <p:ph type="subTitle" idx="4294967295"/>
          </p:nvPr>
        </p:nvSpPr>
        <p:spPr>
          <a:xfrm>
            <a:off x="381737" y="3303446"/>
            <a:ext cx="11428523" cy="1137793"/>
          </a:xfrm>
        </p:spPr>
        <p:txBody>
          <a:bodyPr>
            <a:normAutofit/>
          </a:bodyPr>
          <a:lstStyle/>
          <a:p>
            <a:pPr marL="0" indent="0">
              <a:buNone/>
            </a:pPr>
            <a:r>
              <a:rPr lang="en-CA" sz="4400" dirty="0">
                <a:solidFill>
                  <a:schemeClr val="bg1"/>
                </a:solidFill>
              </a:rPr>
              <a:t>Analysis of Sorting and Searching algorithms</a:t>
            </a:r>
            <a:endParaRPr lang="en-US" sz="3600" b="1" dirty="0">
              <a:solidFill>
                <a:schemeClr val="bg1"/>
              </a:solidFill>
              <a:latin typeface="+mj-lt"/>
            </a:endParaRPr>
          </a:p>
        </p:txBody>
      </p:sp>
      <p:sp>
        <p:nvSpPr>
          <p:cNvPr id="4" name="Subtitle 2">
            <a:extLst>
              <a:ext uri="{FF2B5EF4-FFF2-40B4-BE49-F238E27FC236}">
                <a16:creationId xmlns:a16="http://schemas.microsoft.com/office/drawing/2014/main" id="{427DF478-88B7-41FD-9DAD-CCA9B4DEFCC9}"/>
              </a:ext>
            </a:extLst>
          </p:cNvPr>
          <p:cNvSpPr txBox="1">
            <a:spLocks/>
          </p:cNvSpPr>
          <p:nvPr/>
        </p:nvSpPr>
        <p:spPr>
          <a:xfrm>
            <a:off x="381738" y="5032854"/>
            <a:ext cx="11276861" cy="1137793"/>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n-US" sz="4400" cap="small" dirty="0">
                <a:solidFill>
                  <a:schemeClr val="bg1">
                    <a:lumMod val="75000"/>
                  </a:schemeClr>
                </a:solidFill>
              </a:rPr>
              <a:t>Analysis of Simple Algorithms</a:t>
            </a:r>
            <a:endParaRPr lang="en-US" sz="3200" b="1" cap="small" dirty="0">
              <a:solidFill>
                <a:schemeClr val="bg1">
                  <a:lumMod val="75000"/>
                </a:schemeClr>
              </a:solidFill>
              <a:latin typeface="+mj-lt"/>
            </a:endParaRP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a:extLst>
              <a:ext uri="{FF2B5EF4-FFF2-40B4-BE49-F238E27FC236}">
                <a16:creationId xmlns:a16="http://schemas.microsoft.com/office/drawing/2014/main" id="{BF2A26E7-3FBA-4FCA-909C-9AE78718763C}"/>
              </a:ext>
            </a:extLst>
          </p:cNvPr>
          <p:cNvSpPr>
            <a:spLocks noGrp="1" noChangeArrowheads="1"/>
          </p:cNvSpPr>
          <p:nvPr>
            <p:ph type="title"/>
          </p:nvPr>
        </p:nvSpPr>
        <p:spPr/>
        <p:txBody>
          <a:bodyPr/>
          <a:lstStyle/>
          <a:p>
            <a:r>
              <a:rPr lang="en-US" altLang="ti-ET" b="1" dirty="0">
                <a:solidFill>
                  <a:schemeClr val="bg1"/>
                </a:solidFill>
              </a:rPr>
              <a:t>Selection Sort</a:t>
            </a:r>
          </a:p>
        </p:txBody>
      </p:sp>
      <p:sp>
        <p:nvSpPr>
          <p:cNvPr id="394243" name="Rectangle 3">
            <a:extLst>
              <a:ext uri="{FF2B5EF4-FFF2-40B4-BE49-F238E27FC236}">
                <a16:creationId xmlns:a16="http://schemas.microsoft.com/office/drawing/2014/main" id="{98B1CB18-8565-486F-BD87-F615B9B95852}"/>
              </a:ext>
            </a:extLst>
          </p:cNvPr>
          <p:cNvSpPr>
            <a:spLocks noGrp="1" noChangeArrowheads="1"/>
          </p:cNvSpPr>
          <p:nvPr>
            <p:ph type="body" idx="1"/>
          </p:nvPr>
        </p:nvSpPr>
        <p:spPr>
          <a:xfrm>
            <a:off x="503583" y="1311965"/>
            <a:ext cx="11115260" cy="5055709"/>
          </a:xfrm>
          <a:solidFill>
            <a:srgbClr val="FFFFFF"/>
          </a:solidFill>
          <a:ln>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a:spcBef>
                <a:spcPct val="0"/>
              </a:spcBef>
              <a:buFont typeface="Wingdings" panose="05000000000000000000" pitchFamily="2" charset="2"/>
              <a:buNone/>
            </a:pPr>
            <a:r>
              <a:rPr lang="en-US" altLang="ti-ET" sz="3600" i="1" u="sng" dirty="0">
                <a:latin typeface="Consolas" panose="020B0609020204030204" pitchFamily="49" charset="0"/>
                <a:sym typeface="Symbol" panose="05050102010706020507" pitchFamily="18" charset="2"/>
              </a:rPr>
              <a:t>Selection-Sort</a:t>
            </a:r>
            <a:r>
              <a:rPr lang="en-US" altLang="ti-ET" sz="3600" u="sng" dirty="0">
                <a:latin typeface="Consolas" panose="020B0609020204030204" pitchFamily="49" charset="0"/>
                <a:sym typeface="Symbol" panose="05050102010706020507" pitchFamily="18" charset="2"/>
              </a:rPr>
              <a:t>(</a:t>
            </a:r>
            <a:r>
              <a:rPr lang="en-US" altLang="ti-ET" sz="3600" i="1" u="sng" dirty="0">
                <a:latin typeface="Consolas" panose="020B0609020204030204" pitchFamily="49" charset="0"/>
                <a:sym typeface="Symbol" panose="05050102010706020507" pitchFamily="18" charset="2"/>
              </a:rPr>
              <a:t>A</a:t>
            </a:r>
            <a:r>
              <a:rPr lang="en-US" altLang="ti-ET" sz="3600" u="sng" dirty="0">
                <a:latin typeface="Consolas" panose="020B0609020204030204" pitchFamily="49" charset="0"/>
                <a:sym typeface="Symbol" panose="05050102010706020507" pitchFamily="18" charset="2"/>
              </a:rPr>
              <a:t>, </a:t>
            </a:r>
            <a:r>
              <a:rPr lang="en-US" altLang="ti-ET" sz="3600" i="1" u="sng" dirty="0">
                <a:latin typeface="Consolas" panose="020B0609020204030204" pitchFamily="49" charset="0"/>
                <a:sym typeface="Symbol" panose="05050102010706020507" pitchFamily="18" charset="2"/>
              </a:rPr>
              <a:t>n</a:t>
            </a:r>
            <a:r>
              <a:rPr lang="en-US" altLang="ti-ET" sz="3600" u="sng" dirty="0">
                <a:latin typeface="Consolas" panose="020B0609020204030204" pitchFamily="49" charset="0"/>
                <a:sym typeface="Symbol" panose="05050102010706020507" pitchFamily="18" charset="2"/>
              </a:rPr>
              <a:t>)</a:t>
            </a:r>
            <a:endParaRPr lang="en-US" altLang="ti-ET" sz="3600" i="1" u="sng" dirty="0">
              <a:latin typeface="Consolas" panose="020B0609020204030204" pitchFamily="49" charset="0"/>
              <a:sym typeface="Symbol" panose="05050102010706020507" pitchFamily="18" charset="2"/>
            </a:endParaRPr>
          </a:p>
          <a:p>
            <a:pPr>
              <a:spcBef>
                <a:spcPct val="0"/>
              </a:spcBef>
              <a:buFont typeface="Wingdings" panose="05000000000000000000" pitchFamily="2" charset="2"/>
              <a:buNone/>
            </a:pPr>
            <a:r>
              <a:rPr lang="en-US" altLang="ti-ET" sz="3600" dirty="0">
                <a:latin typeface="Consolas" panose="020B0609020204030204" pitchFamily="49" charset="0"/>
                <a:sym typeface="Symbol" panose="05050102010706020507" pitchFamily="18" charset="2"/>
              </a:rPr>
              <a:t>1.  </a:t>
            </a:r>
            <a:r>
              <a:rPr lang="en-US" altLang="ti-ET" sz="3600" b="1" dirty="0">
                <a:solidFill>
                  <a:srgbClr val="CC0000"/>
                </a:solidFill>
                <a:latin typeface="Consolas" panose="020B0609020204030204" pitchFamily="49" charset="0"/>
                <a:sym typeface="Symbol" panose="05050102010706020507" pitchFamily="18" charset="2"/>
              </a:rPr>
              <a:t>for</a:t>
            </a:r>
            <a:r>
              <a:rPr lang="en-US" altLang="ti-ET" sz="3600" dirty="0">
                <a:solidFill>
                  <a:srgbClr val="CC0000"/>
                </a:solidFill>
                <a:latin typeface="Consolas" panose="020B0609020204030204" pitchFamily="49" charset="0"/>
                <a:sym typeface="Symbol" panose="05050102010706020507" pitchFamily="18" charset="2"/>
              </a:rPr>
              <a:t> </a:t>
            </a:r>
            <a:r>
              <a:rPr lang="en-US" altLang="ti-ET" sz="3600" i="1" dirty="0" err="1">
                <a:solidFill>
                  <a:srgbClr val="CC0000"/>
                </a:solidFill>
                <a:latin typeface="Consolas" panose="020B0609020204030204" pitchFamily="49" charset="0"/>
                <a:sym typeface="Symbol" panose="05050102010706020507" pitchFamily="18" charset="2"/>
              </a:rPr>
              <a:t>i</a:t>
            </a:r>
            <a:r>
              <a:rPr lang="en-US" altLang="ti-ET" sz="3600" dirty="0">
                <a:solidFill>
                  <a:srgbClr val="CC0000"/>
                </a:solidFill>
                <a:latin typeface="Consolas" panose="020B0609020204030204" pitchFamily="49" charset="0"/>
                <a:sym typeface="Symbol" panose="05050102010706020507" pitchFamily="18" charset="2"/>
              </a:rPr>
              <a:t> = </a:t>
            </a:r>
            <a:r>
              <a:rPr lang="en-US" altLang="ti-ET" sz="3600" i="1" dirty="0">
                <a:solidFill>
                  <a:srgbClr val="CC0000"/>
                </a:solidFill>
                <a:latin typeface="Consolas" panose="020B0609020204030204" pitchFamily="49" charset="0"/>
                <a:sym typeface="Symbol" panose="05050102010706020507" pitchFamily="18" charset="2"/>
              </a:rPr>
              <a:t>n</a:t>
            </a:r>
            <a:r>
              <a:rPr lang="en-US" altLang="ti-ET" sz="3600" dirty="0">
                <a:solidFill>
                  <a:srgbClr val="CC0000"/>
                </a:solidFill>
                <a:latin typeface="Consolas" panose="020B0609020204030204" pitchFamily="49" charset="0"/>
                <a:sym typeface="Symbol" panose="05050102010706020507" pitchFamily="18" charset="2"/>
              </a:rPr>
              <a:t> </a:t>
            </a:r>
            <a:r>
              <a:rPr lang="en-US" altLang="ti-ET" sz="3600" dirty="0" err="1">
                <a:solidFill>
                  <a:srgbClr val="CC0000"/>
                </a:solidFill>
                <a:latin typeface="Consolas" panose="020B0609020204030204" pitchFamily="49" charset="0"/>
                <a:sym typeface="Symbol" panose="05050102010706020507" pitchFamily="18" charset="2"/>
              </a:rPr>
              <a:t>downto</a:t>
            </a:r>
            <a:r>
              <a:rPr lang="en-US" altLang="ti-ET" sz="3600" dirty="0">
                <a:solidFill>
                  <a:srgbClr val="CC0000"/>
                </a:solidFill>
                <a:latin typeface="Consolas" panose="020B0609020204030204" pitchFamily="49" charset="0"/>
                <a:sym typeface="Symbol" panose="05050102010706020507" pitchFamily="18" charset="2"/>
              </a:rPr>
              <a:t> 2 </a:t>
            </a:r>
            <a:r>
              <a:rPr lang="en-US" altLang="ti-ET" sz="3600" b="1" dirty="0">
                <a:solidFill>
                  <a:srgbClr val="CC0000"/>
                </a:solidFill>
                <a:latin typeface="Consolas" panose="020B0609020204030204" pitchFamily="49" charset="0"/>
                <a:sym typeface="Symbol" panose="05050102010706020507" pitchFamily="18" charset="2"/>
              </a:rPr>
              <a:t>do</a:t>
            </a:r>
          </a:p>
          <a:p>
            <a:pPr>
              <a:spcBef>
                <a:spcPct val="0"/>
              </a:spcBef>
              <a:buFont typeface="Wingdings" panose="05000000000000000000" pitchFamily="2" charset="2"/>
              <a:buNone/>
            </a:pPr>
            <a:r>
              <a:rPr lang="en-US" altLang="ti-ET" sz="3600" dirty="0">
                <a:solidFill>
                  <a:srgbClr val="CC0000"/>
                </a:solidFill>
                <a:latin typeface="Consolas" panose="020B0609020204030204" pitchFamily="49" charset="0"/>
                <a:sym typeface="Symbol" panose="05050102010706020507" pitchFamily="18" charset="2"/>
              </a:rPr>
              <a:t>2.</a:t>
            </a:r>
            <a:r>
              <a:rPr lang="en-US" altLang="ti-ET" sz="3600" dirty="0">
                <a:solidFill>
                  <a:srgbClr val="00FFFF"/>
                </a:solidFill>
                <a:latin typeface="Consolas" panose="020B0609020204030204" pitchFamily="49" charset="0"/>
                <a:sym typeface="Symbol" panose="05050102010706020507" pitchFamily="18" charset="2"/>
              </a:rPr>
              <a:t>       </a:t>
            </a:r>
            <a:r>
              <a:rPr lang="en-US" altLang="ti-ET" sz="3600" i="1" dirty="0">
                <a:solidFill>
                  <a:srgbClr val="CC0000"/>
                </a:solidFill>
                <a:latin typeface="Consolas" panose="020B0609020204030204" pitchFamily="49" charset="0"/>
                <a:sym typeface="Symbol" panose="05050102010706020507" pitchFamily="18" charset="2"/>
              </a:rPr>
              <a:t>max</a:t>
            </a:r>
            <a:r>
              <a:rPr lang="en-US" altLang="ti-ET" sz="3600" dirty="0">
                <a:solidFill>
                  <a:srgbClr val="CC0000"/>
                </a:solidFill>
                <a:latin typeface="Consolas" panose="020B0609020204030204" pitchFamily="49" charset="0"/>
                <a:sym typeface="Symbol" panose="05050102010706020507" pitchFamily="18" charset="2"/>
              </a:rPr>
              <a:t>  </a:t>
            </a:r>
            <a:r>
              <a:rPr lang="en-US" altLang="ti-ET" sz="3600" i="1" dirty="0" err="1">
                <a:solidFill>
                  <a:srgbClr val="CC0000"/>
                </a:solidFill>
                <a:latin typeface="Consolas" panose="020B0609020204030204" pitchFamily="49" charset="0"/>
                <a:sym typeface="Symbol" panose="05050102010706020507" pitchFamily="18" charset="2"/>
              </a:rPr>
              <a:t>i</a:t>
            </a:r>
            <a:endParaRPr lang="en-US" altLang="ti-ET" sz="3600" i="1" dirty="0">
              <a:solidFill>
                <a:srgbClr val="CC0000"/>
              </a:solidFill>
              <a:latin typeface="Consolas" panose="020B0609020204030204" pitchFamily="49" charset="0"/>
              <a:sym typeface="Symbol" panose="05050102010706020507" pitchFamily="18" charset="2"/>
            </a:endParaRPr>
          </a:p>
          <a:p>
            <a:pPr>
              <a:spcBef>
                <a:spcPct val="0"/>
              </a:spcBef>
              <a:buFont typeface="Wingdings" panose="05000000000000000000" pitchFamily="2" charset="2"/>
              <a:buNone/>
            </a:pPr>
            <a:r>
              <a:rPr lang="en-US" altLang="ti-ET" sz="3600" dirty="0">
                <a:solidFill>
                  <a:schemeClr val="hlink"/>
                </a:solidFill>
                <a:latin typeface="Consolas" panose="020B0609020204030204" pitchFamily="49" charset="0"/>
                <a:sym typeface="Symbol" panose="05050102010706020507" pitchFamily="18" charset="2"/>
              </a:rPr>
              <a:t>3.       </a:t>
            </a:r>
            <a:r>
              <a:rPr lang="en-US" altLang="ti-ET" sz="3600" b="1" dirty="0">
                <a:solidFill>
                  <a:schemeClr val="hlink"/>
                </a:solidFill>
                <a:latin typeface="Consolas" panose="020B0609020204030204" pitchFamily="49" charset="0"/>
                <a:sym typeface="Symbol" panose="05050102010706020507" pitchFamily="18" charset="2"/>
              </a:rPr>
              <a:t>for</a:t>
            </a:r>
            <a:r>
              <a:rPr lang="en-US" altLang="ti-ET" sz="3600" dirty="0">
                <a:solidFill>
                  <a:schemeClr val="hlink"/>
                </a:solidFill>
                <a:latin typeface="Consolas" panose="020B0609020204030204" pitchFamily="49" charset="0"/>
                <a:sym typeface="Symbol" panose="05050102010706020507" pitchFamily="18" charset="2"/>
              </a:rPr>
              <a:t> </a:t>
            </a:r>
            <a:r>
              <a:rPr lang="en-US" altLang="ti-ET" sz="3600" i="1" dirty="0">
                <a:solidFill>
                  <a:schemeClr val="hlink"/>
                </a:solidFill>
                <a:latin typeface="Consolas" panose="020B0609020204030204" pitchFamily="49" charset="0"/>
                <a:sym typeface="Symbol" panose="05050102010706020507" pitchFamily="18" charset="2"/>
              </a:rPr>
              <a:t>j</a:t>
            </a:r>
            <a:r>
              <a:rPr lang="en-US" altLang="ti-ET" sz="3600" dirty="0">
                <a:solidFill>
                  <a:schemeClr val="hlink"/>
                </a:solidFill>
                <a:latin typeface="Consolas" panose="020B0609020204030204" pitchFamily="49" charset="0"/>
                <a:sym typeface="Symbol" panose="05050102010706020507" pitchFamily="18" charset="2"/>
              </a:rPr>
              <a:t> = </a:t>
            </a:r>
            <a:r>
              <a:rPr lang="en-US" altLang="ti-ET" sz="3600" i="1" dirty="0" err="1">
                <a:solidFill>
                  <a:schemeClr val="hlink"/>
                </a:solidFill>
                <a:latin typeface="Consolas" panose="020B0609020204030204" pitchFamily="49" charset="0"/>
                <a:sym typeface="Symbol" panose="05050102010706020507" pitchFamily="18" charset="2"/>
              </a:rPr>
              <a:t>i</a:t>
            </a:r>
            <a:r>
              <a:rPr lang="en-US" altLang="ti-ET" sz="3600" dirty="0">
                <a:solidFill>
                  <a:schemeClr val="hlink"/>
                </a:solidFill>
                <a:latin typeface="Consolas" panose="020B0609020204030204" pitchFamily="49" charset="0"/>
                <a:sym typeface="Symbol" panose="05050102010706020507" pitchFamily="18" charset="2"/>
              </a:rPr>
              <a:t> </a:t>
            </a:r>
            <a:r>
              <a:rPr lang="en-US" altLang="ti-ET" sz="3600" dirty="0">
                <a:solidFill>
                  <a:schemeClr val="hlink"/>
                </a:solidFill>
                <a:latin typeface="Consolas" panose="020B0609020204030204" pitchFamily="49" charset="0"/>
                <a:cs typeface="Times New Roman" panose="02020603050405020304" pitchFamily="18" charset="0"/>
                <a:sym typeface="Symbol" panose="05050102010706020507" pitchFamily="18" charset="2"/>
              </a:rPr>
              <a:t>–</a:t>
            </a:r>
            <a:r>
              <a:rPr lang="en-US" altLang="ti-ET" sz="3600" dirty="0">
                <a:solidFill>
                  <a:schemeClr val="hlink"/>
                </a:solidFill>
                <a:latin typeface="Consolas" panose="020B0609020204030204" pitchFamily="49" charset="0"/>
                <a:sym typeface="Symbol" panose="05050102010706020507" pitchFamily="18" charset="2"/>
              </a:rPr>
              <a:t> 1 </a:t>
            </a:r>
            <a:r>
              <a:rPr lang="en-US" altLang="ti-ET" sz="3600" dirty="0" err="1">
                <a:solidFill>
                  <a:schemeClr val="hlink"/>
                </a:solidFill>
                <a:latin typeface="Consolas" panose="020B0609020204030204" pitchFamily="49" charset="0"/>
                <a:sym typeface="Symbol" panose="05050102010706020507" pitchFamily="18" charset="2"/>
              </a:rPr>
              <a:t>downto</a:t>
            </a:r>
            <a:r>
              <a:rPr lang="en-US" altLang="ti-ET" sz="3600" dirty="0">
                <a:solidFill>
                  <a:schemeClr val="hlink"/>
                </a:solidFill>
                <a:latin typeface="Consolas" panose="020B0609020204030204" pitchFamily="49" charset="0"/>
                <a:sym typeface="Symbol" panose="05050102010706020507" pitchFamily="18" charset="2"/>
              </a:rPr>
              <a:t> 1 do</a:t>
            </a:r>
          </a:p>
          <a:p>
            <a:pPr>
              <a:spcBef>
                <a:spcPct val="0"/>
              </a:spcBef>
              <a:buFont typeface="Wingdings" panose="05000000000000000000" pitchFamily="2" charset="2"/>
              <a:buNone/>
            </a:pPr>
            <a:r>
              <a:rPr lang="en-US" altLang="ti-ET" sz="3600" dirty="0">
                <a:solidFill>
                  <a:schemeClr val="hlink"/>
                </a:solidFill>
                <a:latin typeface="Consolas" panose="020B0609020204030204" pitchFamily="49" charset="0"/>
                <a:sym typeface="Symbol" panose="05050102010706020507" pitchFamily="18" charset="2"/>
              </a:rPr>
              <a:t>4.             </a:t>
            </a:r>
            <a:r>
              <a:rPr lang="en-US" altLang="ti-ET" sz="3600" b="1" dirty="0">
                <a:solidFill>
                  <a:schemeClr val="hlink"/>
                </a:solidFill>
                <a:latin typeface="Consolas" panose="020B0609020204030204" pitchFamily="49" charset="0"/>
                <a:sym typeface="Symbol" panose="05050102010706020507" pitchFamily="18" charset="2"/>
              </a:rPr>
              <a:t>if</a:t>
            </a:r>
            <a:r>
              <a:rPr lang="en-US" altLang="ti-ET" sz="3600" dirty="0">
                <a:solidFill>
                  <a:schemeClr val="hlink"/>
                </a:solidFill>
                <a:latin typeface="Consolas" panose="020B0609020204030204" pitchFamily="49" charset="0"/>
                <a:sym typeface="Symbol" panose="05050102010706020507" pitchFamily="18" charset="2"/>
              </a:rPr>
              <a:t> </a:t>
            </a:r>
            <a:r>
              <a:rPr lang="en-US" altLang="ti-ET" sz="3600" i="1" dirty="0">
                <a:solidFill>
                  <a:schemeClr val="hlink"/>
                </a:solidFill>
                <a:latin typeface="Consolas" panose="020B0609020204030204" pitchFamily="49" charset="0"/>
                <a:sym typeface="Symbol" panose="05050102010706020507" pitchFamily="18" charset="2"/>
              </a:rPr>
              <a:t>A</a:t>
            </a:r>
            <a:r>
              <a:rPr lang="en-US" altLang="ti-ET" sz="3600" dirty="0">
                <a:solidFill>
                  <a:schemeClr val="hlink"/>
                </a:solidFill>
                <a:latin typeface="Consolas" panose="020B0609020204030204" pitchFamily="49" charset="0"/>
                <a:sym typeface="Symbol" panose="05050102010706020507" pitchFamily="18" charset="2"/>
              </a:rPr>
              <a:t>[</a:t>
            </a:r>
            <a:r>
              <a:rPr lang="en-US" altLang="ti-ET" sz="3600" i="1" dirty="0">
                <a:solidFill>
                  <a:schemeClr val="hlink"/>
                </a:solidFill>
                <a:latin typeface="Consolas" panose="020B0609020204030204" pitchFamily="49" charset="0"/>
                <a:sym typeface="Symbol" panose="05050102010706020507" pitchFamily="18" charset="2"/>
              </a:rPr>
              <a:t>max</a:t>
            </a:r>
            <a:r>
              <a:rPr lang="en-US" altLang="ti-ET" sz="3600" dirty="0">
                <a:solidFill>
                  <a:schemeClr val="hlink"/>
                </a:solidFill>
                <a:latin typeface="Consolas" panose="020B0609020204030204" pitchFamily="49" charset="0"/>
                <a:sym typeface="Symbol" panose="05050102010706020507" pitchFamily="18" charset="2"/>
              </a:rPr>
              <a:t>] </a:t>
            </a:r>
            <a:r>
              <a:rPr lang="en-US" altLang="ti-ET" sz="3600" dirty="0">
                <a:solidFill>
                  <a:schemeClr val="hlink"/>
                </a:solidFill>
                <a:latin typeface="Consolas" panose="020B0609020204030204" pitchFamily="49" charset="0"/>
                <a:sym typeface="MT Extra" panose="05050102010205020202" pitchFamily="18" charset="2"/>
              </a:rPr>
              <a:t>&lt;</a:t>
            </a:r>
            <a:r>
              <a:rPr lang="en-US" altLang="ti-ET" sz="3600" dirty="0">
                <a:solidFill>
                  <a:schemeClr val="hlink"/>
                </a:solidFill>
                <a:latin typeface="Consolas" panose="020B0609020204030204" pitchFamily="49" charset="0"/>
                <a:sym typeface="Symbol" panose="05050102010706020507" pitchFamily="18" charset="2"/>
              </a:rPr>
              <a:t> </a:t>
            </a:r>
            <a:r>
              <a:rPr lang="en-US" altLang="ti-ET" sz="3600" i="1" dirty="0">
                <a:solidFill>
                  <a:schemeClr val="hlink"/>
                </a:solidFill>
                <a:latin typeface="Consolas" panose="020B0609020204030204" pitchFamily="49" charset="0"/>
                <a:sym typeface="Symbol" panose="05050102010706020507" pitchFamily="18" charset="2"/>
              </a:rPr>
              <a:t>A</a:t>
            </a:r>
            <a:r>
              <a:rPr lang="en-US" altLang="ti-ET" sz="3600" dirty="0">
                <a:solidFill>
                  <a:schemeClr val="hlink"/>
                </a:solidFill>
                <a:latin typeface="Consolas" panose="020B0609020204030204" pitchFamily="49" charset="0"/>
                <a:sym typeface="Symbol" panose="05050102010706020507" pitchFamily="18" charset="2"/>
              </a:rPr>
              <a:t>[</a:t>
            </a:r>
            <a:r>
              <a:rPr lang="en-US" altLang="ti-ET" sz="3600" i="1" dirty="0">
                <a:solidFill>
                  <a:schemeClr val="hlink"/>
                </a:solidFill>
                <a:latin typeface="Consolas" panose="020B0609020204030204" pitchFamily="49" charset="0"/>
                <a:sym typeface="Symbol" panose="05050102010706020507" pitchFamily="18" charset="2"/>
              </a:rPr>
              <a:t>j</a:t>
            </a:r>
            <a:r>
              <a:rPr lang="en-US" altLang="ti-ET" sz="3600" dirty="0">
                <a:solidFill>
                  <a:schemeClr val="hlink"/>
                </a:solidFill>
                <a:latin typeface="Consolas" panose="020B0609020204030204" pitchFamily="49" charset="0"/>
                <a:sym typeface="Symbol" panose="05050102010706020507" pitchFamily="18" charset="2"/>
              </a:rPr>
              <a:t>] </a:t>
            </a:r>
            <a:r>
              <a:rPr lang="en-US" altLang="ti-ET" sz="3600" b="1" dirty="0">
                <a:solidFill>
                  <a:schemeClr val="hlink"/>
                </a:solidFill>
                <a:latin typeface="Consolas" panose="020B0609020204030204" pitchFamily="49" charset="0"/>
                <a:sym typeface="Symbol" panose="05050102010706020507" pitchFamily="18" charset="2"/>
              </a:rPr>
              <a:t>then</a:t>
            </a:r>
          </a:p>
          <a:p>
            <a:pPr>
              <a:spcBef>
                <a:spcPct val="0"/>
              </a:spcBef>
              <a:buFont typeface="Wingdings" panose="05000000000000000000" pitchFamily="2" charset="2"/>
              <a:buNone/>
            </a:pPr>
            <a:r>
              <a:rPr lang="en-US" altLang="ti-ET" sz="3600" dirty="0">
                <a:solidFill>
                  <a:schemeClr val="hlink"/>
                </a:solidFill>
                <a:latin typeface="Consolas" panose="020B0609020204030204" pitchFamily="49" charset="0"/>
                <a:sym typeface="Symbol" panose="05050102010706020507" pitchFamily="18" charset="2"/>
              </a:rPr>
              <a:t>5.                 </a:t>
            </a:r>
            <a:r>
              <a:rPr lang="en-US" altLang="ti-ET" sz="3600" i="1" dirty="0">
                <a:solidFill>
                  <a:schemeClr val="hlink"/>
                </a:solidFill>
                <a:latin typeface="Consolas" panose="020B0609020204030204" pitchFamily="49" charset="0"/>
                <a:sym typeface="Symbol" panose="05050102010706020507" pitchFamily="18" charset="2"/>
              </a:rPr>
              <a:t>max</a:t>
            </a:r>
            <a:r>
              <a:rPr lang="en-US" altLang="ti-ET" sz="3600" dirty="0">
                <a:solidFill>
                  <a:schemeClr val="hlink"/>
                </a:solidFill>
                <a:latin typeface="Consolas" panose="020B0609020204030204" pitchFamily="49" charset="0"/>
                <a:sym typeface="Symbol" panose="05050102010706020507" pitchFamily="18" charset="2"/>
              </a:rPr>
              <a:t>  </a:t>
            </a:r>
            <a:r>
              <a:rPr lang="en-US" altLang="ti-ET" sz="3600" i="1" dirty="0">
                <a:solidFill>
                  <a:schemeClr val="hlink"/>
                </a:solidFill>
                <a:latin typeface="Consolas" panose="020B0609020204030204" pitchFamily="49" charset="0"/>
                <a:sym typeface="Symbol" panose="05050102010706020507" pitchFamily="18" charset="2"/>
              </a:rPr>
              <a:t>j</a:t>
            </a:r>
          </a:p>
          <a:p>
            <a:pPr>
              <a:spcBef>
                <a:spcPct val="0"/>
              </a:spcBef>
              <a:buFont typeface="Wingdings" panose="05000000000000000000" pitchFamily="2" charset="2"/>
              <a:buNone/>
            </a:pPr>
            <a:r>
              <a:rPr lang="en-US" altLang="ti-ET" sz="3600" dirty="0">
                <a:solidFill>
                  <a:srgbClr val="CC0000"/>
                </a:solidFill>
                <a:latin typeface="Consolas" panose="020B0609020204030204" pitchFamily="49" charset="0"/>
                <a:sym typeface="Symbol" panose="05050102010706020507" pitchFamily="18" charset="2"/>
              </a:rPr>
              <a:t>6. </a:t>
            </a:r>
            <a:r>
              <a:rPr lang="en-US" altLang="ti-ET" sz="3600" dirty="0">
                <a:latin typeface="Consolas" panose="020B0609020204030204" pitchFamily="49" charset="0"/>
                <a:sym typeface="Symbol" panose="05050102010706020507" pitchFamily="18" charset="2"/>
              </a:rPr>
              <a:t>     </a:t>
            </a:r>
            <a:r>
              <a:rPr lang="en-US" altLang="ti-ET" sz="3600" dirty="0">
                <a:solidFill>
                  <a:srgbClr val="CC0000"/>
                </a:solidFill>
                <a:latin typeface="Consolas" panose="020B0609020204030204" pitchFamily="49" charset="0"/>
                <a:sym typeface="Symbol" panose="05050102010706020507" pitchFamily="18" charset="2"/>
              </a:rPr>
              <a:t>  </a:t>
            </a:r>
            <a:r>
              <a:rPr lang="en-US" altLang="ti-ET" sz="3600" i="1" dirty="0">
                <a:solidFill>
                  <a:srgbClr val="CC0000"/>
                </a:solidFill>
                <a:latin typeface="Consolas" panose="020B0609020204030204" pitchFamily="49" charset="0"/>
                <a:sym typeface="Symbol" panose="05050102010706020507" pitchFamily="18" charset="2"/>
              </a:rPr>
              <a:t>t</a:t>
            </a:r>
            <a:r>
              <a:rPr lang="en-US" altLang="ti-ET" sz="3600" dirty="0">
                <a:solidFill>
                  <a:srgbClr val="CC0000"/>
                </a:solidFill>
                <a:latin typeface="Consolas" panose="020B0609020204030204" pitchFamily="49" charset="0"/>
                <a:sym typeface="Symbol" panose="05050102010706020507" pitchFamily="18" charset="2"/>
              </a:rPr>
              <a:t>  </a:t>
            </a:r>
            <a:r>
              <a:rPr lang="en-US" altLang="ti-ET" sz="3600" i="1" dirty="0">
                <a:solidFill>
                  <a:srgbClr val="CC0000"/>
                </a:solidFill>
                <a:latin typeface="Consolas" panose="020B0609020204030204" pitchFamily="49" charset="0"/>
                <a:sym typeface="Symbol" panose="05050102010706020507" pitchFamily="18" charset="2"/>
              </a:rPr>
              <a:t>A</a:t>
            </a:r>
            <a:r>
              <a:rPr lang="en-US" altLang="ti-ET" sz="3600" dirty="0">
                <a:solidFill>
                  <a:srgbClr val="CC0000"/>
                </a:solidFill>
                <a:latin typeface="Consolas" panose="020B0609020204030204" pitchFamily="49" charset="0"/>
                <a:sym typeface="Symbol" panose="05050102010706020507" pitchFamily="18" charset="2"/>
              </a:rPr>
              <a:t>[</a:t>
            </a:r>
            <a:r>
              <a:rPr lang="en-US" altLang="ti-ET" sz="3600" i="1" dirty="0">
                <a:solidFill>
                  <a:srgbClr val="CC0000"/>
                </a:solidFill>
                <a:latin typeface="Consolas" panose="020B0609020204030204" pitchFamily="49" charset="0"/>
                <a:sym typeface="Symbol" panose="05050102010706020507" pitchFamily="18" charset="2"/>
              </a:rPr>
              <a:t>max</a:t>
            </a:r>
            <a:r>
              <a:rPr lang="en-US" altLang="ti-ET" sz="3600" dirty="0">
                <a:solidFill>
                  <a:srgbClr val="CC0000"/>
                </a:solidFill>
                <a:latin typeface="Consolas" panose="020B0609020204030204" pitchFamily="49" charset="0"/>
                <a:sym typeface="Symbol" panose="05050102010706020507" pitchFamily="18" charset="2"/>
              </a:rPr>
              <a:t>]</a:t>
            </a:r>
          </a:p>
          <a:p>
            <a:pPr>
              <a:spcBef>
                <a:spcPct val="0"/>
              </a:spcBef>
              <a:buFont typeface="Wingdings" panose="05000000000000000000" pitchFamily="2" charset="2"/>
              <a:buNone/>
            </a:pPr>
            <a:r>
              <a:rPr lang="en-US" altLang="ti-ET" sz="3600" dirty="0">
                <a:solidFill>
                  <a:srgbClr val="CC0000"/>
                </a:solidFill>
                <a:latin typeface="Consolas" panose="020B0609020204030204" pitchFamily="49" charset="0"/>
                <a:sym typeface="Symbol" panose="05050102010706020507" pitchFamily="18" charset="2"/>
              </a:rPr>
              <a:t>7.        </a:t>
            </a:r>
            <a:r>
              <a:rPr lang="en-US" altLang="ti-ET" sz="3600" i="1" dirty="0">
                <a:solidFill>
                  <a:srgbClr val="CC0000"/>
                </a:solidFill>
                <a:latin typeface="Consolas" panose="020B0609020204030204" pitchFamily="49" charset="0"/>
                <a:sym typeface="Symbol" panose="05050102010706020507" pitchFamily="18" charset="2"/>
              </a:rPr>
              <a:t>A</a:t>
            </a:r>
            <a:r>
              <a:rPr lang="en-US" altLang="ti-ET" sz="3600" dirty="0">
                <a:solidFill>
                  <a:srgbClr val="CC0000"/>
                </a:solidFill>
                <a:latin typeface="Consolas" panose="020B0609020204030204" pitchFamily="49" charset="0"/>
                <a:sym typeface="Symbol" panose="05050102010706020507" pitchFamily="18" charset="2"/>
              </a:rPr>
              <a:t>[</a:t>
            </a:r>
            <a:r>
              <a:rPr lang="en-US" altLang="ti-ET" sz="3600" i="1" dirty="0">
                <a:solidFill>
                  <a:srgbClr val="CC0000"/>
                </a:solidFill>
                <a:latin typeface="Consolas" panose="020B0609020204030204" pitchFamily="49" charset="0"/>
                <a:sym typeface="Symbol" panose="05050102010706020507" pitchFamily="18" charset="2"/>
              </a:rPr>
              <a:t>max</a:t>
            </a:r>
            <a:r>
              <a:rPr lang="en-US" altLang="ti-ET" sz="3600" dirty="0">
                <a:solidFill>
                  <a:srgbClr val="CC0000"/>
                </a:solidFill>
                <a:latin typeface="Consolas" panose="020B0609020204030204" pitchFamily="49" charset="0"/>
                <a:sym typeface="Symbol" panose="05050102010706020507" pitchFamily="18" charset="2"/>
              </a:rPr>
              <a:t>]  </a:t>
            </a:r>
            <a:r>
              <a:rPr lang="en-US" altLang="ti-ET" sz="3600" i="1" dirty="0">
                <a:solidFill>
                  <a:srgbClr val="CC0000"/>
                </a:solidFill>
                <a:latin typeface="Consolas" panose="020B0609020204030204" pitchFamily="49" charset="0"/>
                <a:sym typeface="Symbol" panose="05050102010706020507" pitchFamily="18" charset="2"/>
              </a:rPr>
              <a:t>A</a:t>
            </a:r>
            <a:r>
              <a:rPr lang="en-US" altLang="ti-ET" sz="3600" dirty="0">
                <a:solidFill>
                  <a:srgbClr val="CC0000"/>
                </a:solidFill>
                <a:latin typeface="Consolas" panose="020B0609020204030204" pitchFamily="49" charset="0"/>
                <a:sym typeface="Symbol" panose="05050102010706020507" pitchFamily="18" charset="2"/>
              </a:rPr>
              <a:t>[</a:t>
            </a:r>
            <a:r>
              <a:rPr lang="en-US" altLang="ti-ET" sz="3600" i="1" dirty="0" err="1">
                <a:solidFill>
                  <a:srgbClr val="CC0000"/>
                </a:solidFill>
                <a:latin typeface="Consolas" panose="020B0609020204030204" pitchFamily="49" charset="0"/>
                <a:sym typeface="Symbol" panose="05050102010706020507" pitchFamily="18" charset="2"/>
              </a:rPr>
              <a:t>i</a:t>
            </a:r>
            <a:r>
              <a:rPr lang="en-US" altLang="ti-ET" sz="3600" dirty="0">
                <a:solidFill>
                  <a:srgbClr val="CC0000"/>
                </a:solidFill>
                <a:latin typeface="Consolas" panose="020B0609020204030204" pitchFamily="49" charset="0"/>
                <a:sym typeface="Symbol" panose="05050102010706020507" pitchFamily="18" charset="2"/>
              </a:rPr>
              <a:t>]</a:t>
            </a:r>
          </a:p>
          <a:p>
            <a:pPr>
              <a:spcBef>
                <a:spcPct val="0"/>
              </a:spcBef>
              <a:buFont typeface="Wingdings" panose="05000000000000000000" pitchFamily="2" charset="2"/>
              <a:buNone/>
            </a:pPr>
            <a:r>
              <a:rPr lang="en-US" altLang="ti-ET" sz="3600" dirty="0">
                <a:solidFill>
                  <a:srgbClr val="CC0000"/>
                </a:solidFill>
                <a:latin typeface="Consolas" panose="020B0609020204030204" pitchFamily="49" charset="0"/>
                <a:sym typeface="Symbol" panose="05050102010706020507" pitchFamily="18" charset="2"/>
              </a:rPr>
              <a:t>8.        </a:t>
            </a:r>
            <a:r>
              <a:rPr lang="en-US" altLang="ti-ET" sz="3600" i="1" dirty="0">
                <a:solidFill>
                  <a:srgbClr val="CC0000"/>
                </a:solidFill>
                <a:latin typeface="Consolas" panose="020B0609020204030204" pitchFamily="49" charset="0"/>
                <a:sym typeface="Symbol" panose="05050102010706020507" pitchFamily="18" charset="2"/>
              </a:rPr>
              <a:t>A</a:t>
            </a:r>
            <a:r>
              <a:rPr lang="en-US" altLang="ti-ET" sz="3600" dirty="0">
                <a:solidFill>
                  <a:srgbClr val="CC0000"/>
                </a:solidFill>
                <a:latin typeface="Consolas" panose="020B0609020204030204" pitchFamily="49" charset="0"/>
                <a:sym typeface="Symbol" panose="05050102010706020507" pitchFamily="18" charset="2"/>
              </a:rPr>
              <a:t>[</a:t>
            </a:r>
            <a:r>
              <a:rPr lang="en-US" altLang="ti-ET" sz="3600" i="1" dirty="0" err="1">
                <a:solidFill>
                  <a:srgbClr val="CC0000"/>
                </a:solidFill>
                <a:latin typeface="Consolas" panose="020B0609020204030204" pitchFamily="49" charset="0"/>
                <a:sym typeface="Symbol" panose="05050102010706020507" pitchFamily="18" charset="2"/>
              </a:rPr>
              <a:t>i</a:t>
            </a:r>
            <a:r>
              <a:rPr lang="en-US" altLang="ti-ET" sz="3600" dirty="0">
                <a:solidFill>
                  <a:srgbClr val="CC0000"/>
                </a:solidFill>
                <a:latin typeface="Consolas" panose="020B0609020204030204" pitchFamily="49" charset="0"/>
                <a:sym typeface="Symbol" panose="05050102010706020507" pitchFamily="18" charset="2"/>
              </a:rPr>
              <a:t>]  </a:t>
            </a:r>
            <a:r>
              <a:rPr lang="en-US" altLang="ti-ET" sz="3600" i="1" dirty="0">
                <a:solidFill>
                  <a:srgbClr val="CC0000"/>
                </a:solidFill>
                <a:latin typeface="Consolas" panose="020B0609020204030204" pitchFamily="49" charset="0"/>
                <a:sym typeface="Symbol" panose="05050102010706020507" pitchFamily="18" charset="2"/>
              </a:rPr>
              <a:t>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a:extLst>
              <a:ext uri="{FF2B5EF4-FFF2-40B4-BE49-F238E27FC236}">
                <a16:creationId xmlns:a16="http://schemas.microsoft.com/office/drawing/2014/main" id="{83010C3D-E6AC-40A1-9395-25AA0DF74A69}"/>
              </a:ext>
            </a:extLst>
          </p:cNvPr>
          <p:cNvSpPr>
            <a:spLocks noGrp="1"/>
          </p:cNvSpPr>
          <p:nvPr>
            <p:ph type="title"/>
          </p:nvPr>
        </p:nvSpPr>
        <p:spPr/>
        <p:txBody>
          <a:bodyPr/>
          <a:lstStyle/>
          <a:p>
            <a:pPr eaLnBrk="1" hangingPunct="1"/>
            <a:r>
              <a:rPr lang="en-US" altLang="ti-ET" dirty="0">
                <a:ea typeface="ＭＳ Ｐゴシック" panose="020B0600070205080204" pitchFamily="34" charset="-128"/>
              </a:rPr>
              <a:t>The Selection Sort</a:t>
            </a:r>
          </a:p>
        </p:txBody>
      </p:sp>
      <p:pic>
        <p:nvPicPr>
          <p:cNvPr id="30722" name="Picture 2">
            <a:extLst>
              <a:ext uri="{FF2B5EF4-FFF2-40B4-BE49-F238E27FC236}">
                <a16:creationId xmlns:a16="http://schemas.microsoft.com/office/drawing/2014/main" id="{F209AB44-880A-4B2E-802B-BDA60BB02C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4248349" y="1237703"/>
            <a:ext cx="7625305" cy="815781"/>
          </a:xfrm>
          <a:prstGeom prst="rect">
            <a:avLst/>
          </a:prstGeom>
          <a:noFill/>
          <a:ln>
            <a:noFill/>
          </a:ln>
          <a:effectLst>
            <a:outerShdw blurRad="292100" dist="139700" dir="2700000" algn="tl" rotWithShape="0">
              <a:srgbClr val="333333">
                <a:alpha val="64998"/>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2">
            <a:extLst>
              <a:ext uri="{FF2B5EF4-FFF2-40B4-BE49-F238E27FC236}">
                <a16:creationId xmlns:a16="http://schemas.microsoft.com/office/drawing/2014/main" id="{B2ADA595-D7F6-3B8C-F594-F5F341D243E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4265096" y="2093036"/>
            <a:ext cx="7608558" cy="847796"/>
          </a:xfrm>
          <a:prstGeom prst="rect">
            <a:avLst/>
          </a:prstGeom>
          <a:noFill/>
          <a:ln>
            <a:noFill/>
          </a:ln>
          <a:effectLst>
            <a:outerShdw blurRad="292100" dist="139700" dir="2700000" algn="tl" rotWithShape="0">
              <a:srgbClr val="333333">
                <a:alpha val="64998"/>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2">
            <a:extLst>
              <a:ext uri="{FF2B5EF4-FFF2-40B4-BE49-F238E27FC236}">
                <a16:creationId xmlns:a16="http://schemas.microsoft.com/office/drawing/2014/main" id="{B7725A74-F01C-35F3-9B8C-71C221506ED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a:stretch/>
        </p:blipFill>
        <p:spPr bwMode="auto">
          <a:xfrm>
            <a:off x="4265095" y="4730032"/>
            <a:ext cx="7625305" cy="815781"/>
          </a:xfrm>
          <a:prstGeom prst="rect">
            <a:avLst/>
          </a:prstGeom>
          <a:noFill/>
          <a:ln>
            <a:noFill/>
          </a:ln>
          <a:effectLst>
            <a:outerShdw blurRad="292100" dist="139700" dir="2700000" algn="tl" rotWithShape="0">
              <a:srgbClr val="333333">
                <a:alpha val="64998"/>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a:extLst>
              <a:ext uri="{FF2B5EF4-FFF2-40B4-BE49-F238E27FC236}">
                <a16:creationId xmlns:a16="http://schemas.microsoft.com/office/drawing/2014/main" id="{BD9A01FA-60A2-36AB-FE11-50528D906A2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a:stretch/>
        </p:blipFill>
        <p:spPr bwMode="auto">
          <a:xfrm>
            <a:off x="4265096" y="2980384"/>
            <a:ext cx="7608562" cy="847796"/>
          </a:xfrm>
          <a:prstGeom prst="rect">
            <a:avLst/>
          </a:prstGeom>
          <a:noFill/>
          <a:ln>
            <a:noFill/>
          </a:ln>
          <a:effectLst>
            <a:outerShdw blurRad="292100" dist="139700" dir="2700000" algn="tl" rotWithShape="0">
              <a:srgbClr val="333333">
                <a:alpha val="64998"/>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a:extLst>
              <a:ext uri="{FF2B5EF4-FFF2-40B4-BE49-F238E27FC236}">
                <a16:creationId xmlns:a16="http://schemas.microsoft.com/office/drawing/2014/main" id="{60B54970-BBDA-E44E-5C8B-9DFB67D88E6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a:stretch/>
        </p:blipFill>
        <p:spPr bwMode="auto">
          <a:xfrm>
            <a:off x="4265096" y="3860232"/>
            <a:ext cx="7608562" cy="847796"/>
          </a:xfrm>
          <a:prstGeom prst="rect">
            <a:avLst/>
          </a:prstGeom>
          <a:noFill/>
          <a:ln>
            <a:noFill/>
          </a:ln>
          <a:effectLst>
            <a:outerShdw blurRad="292100" dist="139700" dir="2700000" algn="tl" rotWithShape="0">
              <a:srgbClr val="333333">
                <a:alpha val="64998"/>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1">
            <a:extLst>
              <a:ext uri="{FF2B5EF4-FFF2-40B4-BE49-F238E27FC236}">
                <a16:creationId xmlns:a16="http://schemas.microsoft.com/office/drawing/2014/main" id="{4D598CDE-A6CE-33CE-0FA7-DB69021B1084}"/>
              </a:ext>
            </a:extLst>
          </p:cNvPr>
          <p:cNvSpPr txBox="1">
            <a:spLocks/>
          </p:cNvSpPr>
          <p:nvPr/>
        </p:nvSpPr>
        <p:spPr>
          <a:xfrm>
            <a:off x="663190" y="5999654"/>
            <a:ext cx="8832502" cy="505074"/>
          </a:xfrm>
          <a:prstGeom prst="rect">
            <a:avLst/>
          </a:prstGeom>
        </p:spPr>
        <p:txBody>
          <a:bodyPr vert="horz" lIns="91440" tIns="45720" rIns="91440" bIns="45720" rtlCol="0" anchor="b" anchorCtr="0">
            <a:normAutofit fontScale="92500" lnSpcReduction="10000"/>
          </a:bodyPr>
          <a:lstStyle>
            <a:lvl1pPr algn="l" defTabSz="914400" rtl="0" eaLnBrk="1" latinLnBrk="0" hangingPunct="1">
              <a:spcBef>
                <a:spcPct val="0"/>
              </a:spcBef>
              <a:buNone/>
              <a:defRPr sz="3600" b="1" kern="1200">
                <a:solidFill>
                  <a:schemeClr val="tx1"/>
                </a:solidFill>
                <a:latin typeface="+mj-lt"/>
                <a:ea typeface="+mj-ea"/>
                <a:cs typeface="+mj-cs"/>
              </a:defRPr>
            </a:lvl1pPr>
          </a:lstStyle>
          <a:p>
            <a:pPr>
              <a:lnSpc>
                <a:spcPct val="120000"/>
              </a:lnSpc>
            </a:pPr>
            <a:r>
              <a:rPr lang="en-US" altLang="ti-ET" sz="2800" dirty="0">
                <a:ea typeface="ＭＳ Ｐゴシック" panose="020B0600070205080204" pitchFamily="34" charset="-128"/>
              </a:rPr>
              <a:t>Blue elements comprise the sorted portion of the array</a:t>
            </a:r>
          </a:p>
        </p:txBody>
      </p:sp>
      <p:sp>
        <p:nvSpPr>
          <p:cNvPr id="8" name="Rectangle 7">
            <a:extLst>
              <a:ext uri="{FF2B5EF4-FFF2-40B4-BE49-F238E27FC236}">
                <a16:creationId xmlns:a16="http://schemas.microsoft.com/office/drawing/2014/main" id="{B528BA96-0656-CBEE-CB64-E139AF42FBAF}"/>
              </a:ext>
            </a:extLst>
          </p:cNvPr>
          <p:cNvSpPr/>
          <p:nvPr/>
        </p:nvSpPr>
        <p:spPr>
          <a:xfrm>
            <a:off x="401931" y="5747471"/>
            <a:ext cx="261257" cy="2521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F42EF10-4CF1-B762-A4FD-A7C240E27426}"/>
              </a:ext>
            </a:extLst>
          </p:cNvPr>
          <p:cNvSpPr/>
          <p:nvPr/>
        </p:nvSpPr>
        <p:spPr>
          <a:xfrm>
            <a:off x="401931" y="6156532"/>
            <a:ext cx="261257" cy="252183"/>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aphicFrame>
        <p:nvGraphicFramePr>
          <p:cNvPr id="10" name="Table 10">
            <a:extLst>
              <a:ext uri="{FF2B5EF4-FFF2-40B4-BE49-F238E27FC236}">
                <a16:creationId xmlns:a16="http://schemas.microsoft.com/office/drawing/2014/main" id="{73A99FF9-2C49-9D2D-FE6D-A3E751D9BB07}"/>
              </a:ext>
            </a:extLst>
          </p:cNvPr>
          <p:cNvGraphicFramePr>
            <a:graphicFrameLocks noGrp="1"/>
          </p:cNvGraphicFramePr>
          <p:nvPr>
            <p:extLst>
              <p:ext uri="{D42A27DB-BD31-4B8C-83A1-F6EECF244321}">
                <p14:modId xmlns:p14="http://schemas.microsoft.com/office/powerpoint/2010/main" val="2090222495"/>
              </p:ext>
            </p:extLst>
          </p:nvPr>
        </p:nvGraphicFramePr>
        <p:xfrm>
          <a:off x="401933" y="3501674"/>
          <a:ext cx="3167740" cy="518160"/>
        </p:xfrm>
        <a:graphic>
          <a:graphicData uri="http://schemas.openxmlformats.org/drawingml/2006/table">
            <a:tbl>
              <a:tblPr firstRow="1" bandRow="1">
                <a:tableStyleId>{5C22544A-7EE6-4342-B048-85BDC9FD1C3A}</a:tableStyleId>
              </a:tblPr>
              <a:tblGrid>
                <a:gridCol w="633548">
                  <a:extLst>
                    <a:ext uri="{9D8B030D-6E8A-4147-A177-3AD203B41FA5}">
                      <a16:colId xmlns:a16="http://schemas.microsoft.com/office/drawing/2014/main" val="2058260223"/>
                    </a:ext>
                  </a:extLst>
                </a:gridCol>
                <a:gridCol w="633548">
                  <a:extLst>
                    <a:ext uri="{9D8B030D-6E8A-4147-A177-3AD203B41FA5}">
                      <a16:colId xmlns:a16="http://schemas.microsoft.com/office/drawing/2014/main" val="1893428634"/>
                    </a:ext>
                  </a:extLst>
                </a:gridCol>
                <a:gridCol w="633548">
                  <a:extLst>
                    <a:ext uri="{9D8B030D-6E8A-4147-A177-3AD203B41FA5}">
                      <a16:colId xmlns:a16="http://schemas.microsoft.com/office/drawing/2014/main" val="3508191101"/>
                    </a:ext>
                  </a:extLst>
                </a:gridCol>
                <a:gridCol w="633548">
                  <a:extLst>
                    <a:ext uri="{9D8B030D-6E8A-4147-A177-3AD203B41FA5}">
                      <a16:colId xmlns:a16="http://schemas.microsoft.com/office/drawing/2014/main" val="9128019"/>
                    </a:ext>
                  </a:extLst>
                </a:gridCol>
                <a:gridCol w="633548">
                  <a:extLst>
                    <a:ext uri="{9D8B030D-6E8A-4147-A177-3AD203B41FA5}">
                      <a16:colId xmlns:a16="http://schemas.microsoft.com/office/drawing/2014/main" val="63929040"/>
                    </a:ext>
                  </a:extLst>
                </a:gridCol>
              </a:tblGrid>
              <a:tr h="370840">
                <a:tc>
                  <a:txBody>
                    <a:bodyPr/>
                    <a:lstStyle/>
                    <a:p>
                      <a:r>
                        <a:rPr lang="en-US" sz="2800" dirty="0">
                          <a:solidFill>
                            <a:sysClr val="windowText" lastClr="000000"/>
                          </a:solidFill>
                        </a:rPr>
                        <a:t>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a:solidFill>
                            <a:sysClr val="windowText" lastClr="000000"/>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a:solidFill>
                            <a:sysClr val="windowText" lastClr="000000"/>
                          </a:solidFill>
                        </a:rPr>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a:solidFill>
                            <a:sysClr val="windowText" lastClr="000000"/>
                          </a:solidFill>
                        </a:rPr>
                        <a:t>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a:solidFill>
                            <a:sysClr val="windowText" lastClr="000000"/>
                          </a:solidFill>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5523117"/>
                  </a:ext>
                </a:extLst>
              </a:tr>
            </a:tbl>
          </a:graphicData>
        </a:graphic>
      </p:graphicFrame>
      <p:sp>
        <p:nvSpPr>
          <p:cNvPr id="11" name="Title 1">
            <a:extLst>
              <a:ext uri="{FF2B5EF4-FFF2-40B4-BE49-F238E27FC236}">
                <a16:creationId xmlns:a16="http://schemas.microsoft.com/office/drawing/2014/main" id="{52F9E51E-8ACF-2AE8-3C00-1C6578AC5C71}"/>
              </a:ext>
            </a:extLst>
          </p:cNvPr>
          <p:cNvSpPr txBox="1">
            <a:spLocks/>
          </p:cNvSpPr>
          <p:nvPr/>
        </p:nvSpPr>
        <p:spPr>
          <a:xfrm>
            <a:off x="663188" y="5542049"/>
            <a:ext cx="4451423" cy="587513"/>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3600" b="1" kern="1200">
                <a:solidFill>
                  <a:schemeClr val="tx1"/>
                </a:solidFill>
                <a:latin typeface="+mj-lt"/>
                <a:ea typeface="+mj-ea"/>
                <a:cs typeface="+mj-cs"/>
              </a:defRPr>
            </a:lvl1pPr>
          </a:lstStyle>
          <a:p>
            <a:pPr>
              <a:lnSpc>
                <a:spcPct val="120000"/>
              </a:lnSpc>
            </a:pPr>
            <a:r>
              <a:rPr lang="en-US" altLang="ti-ET" sz="2800" dirty="0">
                <a:ea typeface="ＭＳ Ｐゴシック" panose="020B0600070205080204" pitchFamily="34" charset="-128"/>
              </a:rPr>
              <a:t>Gray elements are selected</a:t>
            </a:r>
          </a:p>
        </p:txBody>
      </p:sp>
    </p:spTree>
    <p:extLst>
      <p:ext uri="{BB962C8B-B14F-4D97-AF65-F5344CB8AC3E}">
        <p14:creationId xmlns:p14="http://schemas.microsoft.com/office/powerpoint/2010/main" val="3931278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animBg="1"/>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0950B-AAA8-4C2B-BA94-630F450E9F5B}"/>
              </a:ext>
            </a:extLst>
          </p:cNvPr>
          <p:cNvSpPr>
            <a:spLocks noGrp="1"/>
          </p:cNvSpPr>
          <p:nvPr>
            <p:ph type="title"/>
          </p:nvPr>
        </p:nvSpPr>
        <p:spPr>
          <a:xfrm>
            <a:off x="339324" y="311888"/>
            <a:ext cx="6061476" cy="707981"/>
          </a:xfrm>
        </p:spPr>
        <p:txBody>
          <a:bodyPr/>
          <a:lstStyle/>
          <a:p>
            <a:r>
              <a:rPr lang="en-US" dirty="0"/>
              <a:t>Selection Sort</a:t>
            </a:r>
            <a:endParaRPr lang="ti-ET" dirty="0"/>
          </a:p>
        </p:txBody>
      </p:sp>
      <p:sp>
        <p:nvSpPr>
          <p:cNvPr id="3" name="Content Placeholder 2">
            <a:extLst>
              <a:ext uri="{FF2B5EF4-FFF2-40B4-BE49-F238E27FC236}">
                <a16:creationId xmlns:a16="http://schemas.microsoft.com/office/drawing/2014/main" id="{FC60C2B4-7476-456B-8885-B93FC652E33B}"/>
              </a:ext>
            </a:extLst>
          </p:cNvPr>
          <p:cNvSpPr>
            <a:spLocks noGrp="1"/>
          </p:cNvSpPr>
          <p:nvPr>
            <p:ph idx="1"/>
          </p:nvPr>
        </p:nvSpPr>
        <p:spPr>
          <a:xfrm>
            <a:off x="424206" y="1244339"/>
            <a:ext cx="5976594" cy="5308862"/>
          </a:xfrm>
          <a:solidFill>
            <a:schemeClr val="bg1"/>
          </a:solidFill>
        </p:spPr>
        <p:txBody>
          <a:bodyPr>
            <a:normAutofit fontScale="92500" lnSpcReduction="10000"/>
          </a:bodyPr>
          <a:lstStyle/>
          <a:p>
            <a:pPr fontAlgn="base">
              <a:lnSpc>
                <a:spcPct val="100000"/>
              </a:lnSpc>
              <a:spcBef>
                <a:spcPct val="0"/>
              </a:spcBef>
              <a:spcAft>
                <a:spcPct val="0"/>
              </a:spcAft>
              <a:buNone/>
            </a:pPr>
            <a:r>
              <a:rPr lang="en-US" altLang="ti-ET" sz="2000" b="1" dirty="0">
                <a:effectLst>
                  <a:outerShdw blurRad="38100" dist="38100" dir="2700000" algn="tl">
                    <a:srgbClr val="000000">
                      <a:alpha val="43137"/>
                    </a:srgbClr>
                  </a:outerShdw>
                </a:effectLst>
                <a:latin typeface="Consolas" panose="020B0609020204030204" pitchFamily="49" charset="0"/>
              </a:rPr>
              <a:t>void </a:t>
            </a:r>
            <a:r>
              <a:rPr lang="en-US" altLang="ti-ET" sz="2000" b="1" dirty="0" err="1">
                <a:effectLst>
                  <a:outerShdw blurRad="38100" dist="38100" dir="2700000" algn="tl">
                    <a:srgbClr val="000000">
                      <a:alpha val="43137"/>
                    </a:srgbClr>
                  </a:outerShdw>
                </a:effectLst>
                <a:latin typeface="Consolas" panose="020B0609020204030204" pitchFamily="49" charset="0"/>
              </a:rPr>
              <a:t>selectionSort</a:t>
            </a:r>
            <a:r>
              <a:rPr lang="en-US" altLang="ti-ET" sz="2000" b="1" dirty="0">
                <a:effectLst>
                  <a:outerShdw blurRad="38100" dist="38100" dir="2700000" algn="tl">
                    <a:srgbClr val="000000">
                      <a:alpha val="43137"/>
                    </a:srgbClr>
                  </a:outerShdw>
                </a:effectLst>
                <a:latin typeface="Consolas" panose="020B0609020204030204" pitchFamily="49" charset="0"/>
              </a:rPr>
              <a:t>(int[] a) </a:t>
            </a:r>
          </a:p>
          <a:p>
            <a:pPr fontAlgn="base">
              <a:lnSpc>
                <a:spcPct val="100000"/>
              </a:lnSpc>
              <a:spcBef>
                <a:spcPct val="0"/>
              </a:spcBef>
              <a:spcAft>
                <a:spcPct val="0"/>
              </a:spcAft>
              <a:buNone/>
            </a:pPr>
            <a:r>
              <a:rPr lang="en-US" altLang="ti-ET" sz="2000" b="1" dirty="0">
                <a:effectLst>
                  <a:outerShdw blurRad="38100" dist="38100" dir="2700000" algn="tl">
                    <a:srgbClr val="000000">
                      <a:alpha val="43137"/>
                    </a:srgbClr>
                  </a:outerShdw>
                </a:effectLst>
                <a:latin typeface="Consolas" panose="020B0609020204030204" pitchFamily="49" charset="0"/>
              </a:rPr>
              <a:t>{</a:t>
            </a:r>
            <a:br>
              <a:rPr lang="en-US" altLang="ti-ET" sz="2000" b="1" dirty="0">
                <a:effectLst>
                  <a:outerShdw blurRad="38100" dist="38100" dir="2700000" algn="tl">
                    <a:srgbClr val="000000">
                      <a:alpha val="43137"/>
                    </a:srgbClr>
                  </a:outerShdw>
                </a:effectLst>
                <a:latin typeface="Consolas" panose="020B0609020204030204" pitchFamily="49" charset="0"/>
              </a:rPr>
            </a:br>
            <a:r>
              <a:rPr lang="en-US" altLang="ti-ET" sz="2000" b="1" dirty="0">
                <a:effectLst>
                  <a:outerShdw blurRad="38100" dist="38100" dir="2700000" algn="tl">
                    <a:srgbClr val="000000">
                      <a:alpha val="43137"/>
                    </a:srgbClr>
                  </a:outerShdw>
                </a:effectLst>
                <a:latin typeface="Consolas" panose="020B0609020204030204" pitchFamily="49" charset="0"/>
              </a:rPr>
              <a:t>   for (int </a:t>
            </a:r>
            <a:r>
              <a:rPr lang="en-US" altLang="ti-ET" sz="2000" b="1" dirty="0" err="1">
                <a:effectLst>
                  <a:outerShdw blurRad="38100" dist="38100" dir="2700000" algn="tl">
                    <a:srgbClr val="000000">
                      <a:alpha val="43137"/>
                    </a:srgbClr>
                  </a:outerShdw>
                </a:effectLst>
                <a:latin typeface="Consolas" panose="020B0609020204030204" pitchFamily="49" charset="0"/>
              </a:rPr>
              <a:t>i</a:t>
            </a:r>
            <a:r>
              <a:rPr lang="en-US" altLang="ti-ET" sz="2000" b="1" dirty="0">
                <a:effectLst>
                  <a:outerShdw blurRad="38100" dist="38100" dir="2700000" algn="tl">
                    <a:srgbClr val="000000">
                      <a:alpha val="43137"/>
                    </a:srgbClr>
                  </a:outerShdw>
                </a:effectLst>
                <a:latin typeface="Consolas" panose="020B0609020204030204" pitchFamily="49" charset="0"/>
              </a:rPr>
              <a:t> = 0; </a:t>
            </a:r>
            <a:r>
              <a:rPr lang="en-US" altLang="ti-ET" sz="2000" b="1" dirty="0" err="1">
                <a:effectLst>
                  <a:outerShdw blurRad="38100" dist="38100" dir="2700000" algn="tl">
                    <a:srgbClr val="000000">
                      <a:alpha val="43137"/>
                    </a:srgbClr>
                  </a:outerShdw>
                </a:effectLst>
                <a:latin typeface="Consolas" panose="020B0609020204030204" pitchFamily="49" charset="0"/>
              </a:rPr>
              <a:t>i</a:t>
            </a:r>
            <a:r>
              <a:rPr lang="en-US" altLang="ti-ET" sz="2000" b="1" dirty="0">
                <a:effectLst>
                  <a:outerShdw blurRad="38100" dist="38100" dir="2700000" algn="tl">
                    <a:srgbClr val="000000">
                      <a:alpha val="43137"/>
                    </a:srgbClr>
                  </a:outerShdw>
                </a:effectLst>
                <a:latin typeface="Consolas" panose="020B0609020204030204" pitchFamily="49" charset="0"/>
              </a:rPr>
              <a:t> &lt; </a:t>
            </a:r>
            <a:r>
              <a:rPr lang="en-US" altLang="ti-ET" sz="2000" b="1" dirty="0" err="1">
                <a:effectLst>
                  <a:outerShdw blurRad="38100" dist="38100" dir="2700000" algn="tl">
                    <a:srgbClr val="000000">
                      <a:alpha val="43137"/>
                    </a:srgbClr>
                  </a:outerShdw>
                </a:effectLst>
                <a:latin typeface="Consolas" panose="020B0609020204030204" pitchFamily="49" charset="0"/>
              </a:rPr>
              <a:t>a.length</a:t>
            </a:r>
            <a:r>
              <a:rPr lang="en-US" altLang="ti-ET" sz="2000" b="1" dirty="0">
                <a:effectLst>
                  <a:outerShdw blurRad="38100" dist="38100" dir="2700000" algn="tl">
                    <a:srgbClr val="000000">
                      <a:alpha val="43137"/>
                    </a:srgbClr>
                  </a:outerShdw>
                </a:effectLst>
                <a:latin typeface="Consolas" panose="020B0609020204030204" pitchFamily="49" charset="0"/>
              </a:rPr>
              <a:t> - 1; </a:t>
            </a:r>
            <a:r>
              <a:rPr lang="en-US" altLang="ti-ET" sz="2000" b="1" dirty="0" err="1">
                <a:effectLst>
                  <a:outerShdw blurRad="38100" dist="38100" dir="2700000" algn="tl">
                    <a:srgbClr val="000000">
                      <a:alpha val="43137"/>
                    </a:srgbClr>
                  </a:outerShdw>
                </a:effectLst>
                <a:latin typeface="Consolas" panose="020B0609020204030204" pitchFamily="49" charset="0"/>
              </a:rPr>
              <a:t>i</a:t>
            </a:r>
            <a:r>
              <a:rPr lang="en-US" altLang="ti-ET" sz="2000" b="1" dirty="0">
                <a:effectLst>
                  <a:outerShdw blurRad="38100" dist="38100" dir="2700000" algn="tl">
                    <a:srgbClr val="000000">
                      <a:alpha val="43137"/>
                    </a:srgbClr>
                  </a:outerShdw>
                </a:effectLst>
                <a:latin typeface="Consolas" panose="020B0609020204030204" pitchFamily="49" charset="0"/>
              </a:rPr>
              <a:t>++) </a:t>
            </a:r>
          </a:p>
          <a:p>
            <a:pPr fontAlgn="base">
              <a:lnSpc>
                <a:spcPct val="100000"/>
              </a:lnSpc>
              <a:spcBef>
                <a:spcPct val="0"/>
              </a:spcBef>
              <a:spcAft>
                <a:spcPct val="0"/>
              </a:spcAft>
              <a:buNone/>
            </a:pPr>
            <a:r>
              <a:rPr lang="en-US" altLang="ti-ET" sz="2000" b="1" dirty="0">
                <a:effectLst>
                  <a:outerShdw blurRad="38100" dist="38100" dir="2700000" algn="tl">
                    <a:srgbClr val="000000">
                      <a:alpha val="43137"/>
                    </a:srgbClr>
                  </a:outerShdw>
                </a:effectLst>
                <a:latin typeface="Consolas" panose="020B0609020204030204" pitchFamily="49" charset="0"/>
              </a:rPr>
              <a:t>   {</a:t>
            </a:r>
            <a:br>
              <a:rPr lang="en-US" altLang="ti-ET" sz="2000" b="1" dirty="0">
                <a:effectLst>
                  <a:outerShdw blurRad="38100" dist="38100" dir="2700000" algn="tl">
                    <a:srgbClr val="000000">
                      <a:alpha val="43137"/>
                    </a:srgbClr>
                  </a:outerShdw>
                </a:effectLst>
                <a:latin typeface="Consolas" panose="020B0609020204030204" pitchFamily="49" charset="0"/>
              </a:rPr>
            </a:br>
            <a:r>
              <a:rPr lang="en-US" altLang="ti-ET" sz="2000" b="1" dirty="0">
                <a:effectLst>
                  <a:outerShdw blurRad="38100" dist="38100" dir="2700000" algn="tl">
                    <a:srgbClr val="000000">
                      <a:alpha val="43137"/>
                    </a:srgbClr>
                  </a:outerShdw>
                </a:effectLst>
                <a:latin typeface="Consolas" panose="020B0609020204030204" pitchFamily="49" charset="0"/>
              </a:rPr>
              <a:t>     int min = </a:t>
            </a:r>
            <a:r>
              <a:rPr lang="en-US" altLang="ti-ET" sz="2000" b="1" dirty="0" err="1">
                <a:effectLst>
                  <a:outerShdw blurRad="38100" dist="38100" dir="2700000" algn="tl">
                    <a:srgbClr val="000000">
                      <a:alpha val="43137"/>
                    </a:srgbClr>
                  </a:outerShdw>
                </a:effectLst>
                <a:latin typeface="Consolas" panose="020B0609020204030204" pitchFamily="49" charset="0"/>
              </a:rPr>
              <a:t>i</a:t>
            </a:r>
            <a:r>
              <a:rPr lang="en-US" altLang="ti-ET" sz="2000" b="1" dirty="0">
                <a:effectLst>
                  <a:outerShdw blurRad="38100" dist="38100" dir="2700000" algn="tl">
                    <a:srgbClr val="000000">
                      <a:alpha val="43137"/>
                    </a:srgbClr>
                  </a:outerShdw>
                </a:effectLst>
                <a:latin typeface="Consolas" panose="020B0609020204030204" pitchFamily="49" charset="0"/>
              </a:rPr>
              <a:t>;</a:t>
            </a:r>
            <a:br>
              <a:rPr lang="en-US" altLang="ti-ET" sz="2000" b="1" dirty="0">
                <a:effectLst>
                  <a:outerShdw blurRad="38100" dist="38100" dir="2700000" algn="tl">
                    <a:srgbClr val="000000">
                      <a:alpha val="43137"/>
                    </a:srgbClr>
                  </a:outerShdw>
                </a:effectLst>
                <a:latin typeface="Consolas" panose="020B0609020204030204" pitchFamily="49" charset="0"/>
              </a:rPr>
            </a:br>
            <a:r>
              <a:rPr lang="en-US" altLang="ti-ET" sz="2000" b="1" dirty="0">
                <a:effectLst>
                  <a:outerShdw blurRad="38100" dist="38100" dir="2700000" algn="tl">
                    <a:srgbClr val="000000">
                      <a:alpha val="43137"/>
                    </a:srgbClr>
                  </a:outerShdw>
                </a:effectLst>
                <a:latin typeface="Consolas" panose="020B0609020204030204" pitchFamily="49" charset="0"/>
              </a:rPr>
              <a:t>     for (int j = </a:t>
            </a:r>
            <a:r>
              <a:rPr lang="en-US" altLang="ti-ET" sz="2000" b="1" dirty="0" err="1">
                <a:effectLst>
                  <a:outerShdw blurRad="38100" dist="38100" dir="2700000" algn="tl">
                    <a:srgbClr val="000000">
                      <a:alpha val="43137"/>
                    </a:srgbClr>
                  </a:outerShdw>
                </a:effectLst>
                <a:latin typeface="Consolas" panose="020B0609020204030204" pitchFamily="49" charset="0"/>
              </a:rPr>
              <a:t>i</a:t>
            </a:r>
            <a:r>
              <a:rPr lang="en-US" altLang="ti-ET" sz="2000" b="1" dirty="0">
                <a:effectLst>
                  <a:outerShdw blurRad="38100" dist="38100" dir="2700000" algn="tl">
                    <a:srgbClr val="000000">
                      <a:alpha val="43137"/>
                    </a:srgbClr>
                  </a:outerShdw>
                </a:effectLst>
                <a:latin typeface="Consolas" panose="020B0609020204030204" pitchFamily="49" charset="0"/>
              </a:rPr>
              <a:t> + 1; j &lt; </a:t>
            </a:r>
            <a:r>
              <a:rPr lang="en-US" altLang="ti-ET" sz="2000" b="1" dirty="0" err="1">
                <a:effectLst>
                  <a:outerShdw blurRad="38100" dist="38100" dir="2700000" algn="tl">
                    <a:srgbClr val="000000">
                      <a:alpha val="43137"/>
                    </a:srgbClr>
                  </a:outerShdw>
                </a:effectLst>
                <a:latin typeface="Consolas" panose="020B0609020204030204" pitchFamily="49" charset="0"/>
              </a:rPr>
              <a:t>a.length</a:t>
            </a:r>
            <a:r>
              <a:rPr lang="en-US" altLang="ti-ET" sz="2000" b="1" dirty="0">
                <a:effectLst>
                  <a:outerShdw blurRad="38100" dist="38100" dir="2700000" algn="tl">
                    <a:srgbClr val="000000">
                      <a:alpha val="43137"/>
                    </a:srgbClr>
                  </a:outerShdw>
                </a:effectLst>
                <a:latin typeface="Consolas" panose="020B0609020204030204" pitchFamily="49" charset="0"/>
              </a:rPr>
              <a:t>; </a:t>
            </a:r>
            <a:r>
              <a:rPr lang="en-US" altLang="ti-ET" sz="2000" b="1" dirty="0" err="1">
                <a:effectLst>
                  <a:outerShdw blurRad="38100" dist="38100" dir="2700000" algn="tl">
                    <a:srgbClr val="000000">
                      <a:alpha val="43137"/>
                    </a:srgbClr>
                  </a:outerShdw>
                </a:effectLst>
                <a:latin typeface="Consolas" panose="020B0609020204030204" pitchFamily="49" charset="0"/>
              </a:rPr>
              <a:t>j++</a:t>
            </a:r>
            <a:r>
              <a:rPr lang="en-US" altLang="ti-ET" sz="2000" b="1" dirty="0">
                <a:effectLst>
                  <a:outerShdw blurRad="38100" dist="38100" dir="2700000" algn="tl">
                    <a:srgbClr val="000000">
                      <a:alpha val="43137"/>
                    </a:srgbClr>
                  </a:outerShdw>
                </a:effectLst>
                <a:latin typeface="Consolas" panose="020B0609020204030204" pitchFamily="49" charset="0"/>
              </a:rPr>
              <a:t>) </a:t>
            </a:r>
          </a:p>
          <a:p>
            <a:pPr fontAlgn="base">
              <a:lnSpc>
                <a:spcPct val="100000"/>
              </a:lnSpc>
              <a:spcBef>
                <a:spcPct val="0"/>
              </a:spcBef>
              <a:spcAft>
                <a:spcPct val="0"/>
              </a:spcAft>
              <a:buNone/>
            </a:pPr>
            <a:r>
              <a:rPr lang="en-US" altLang="ti-ET" sz="2000" b="1" dirty="0">
                <a:effectLst>
                  <a:outerShdw blurRad="38100" dist="38100" dir="2700000" algn="tl">
                    <a:srgbClr val="000000">
                      <a:alpha val="43137"/>
                    </a:srgbClr>
                  </a:outerShdw>
                </a:effectLst>
                <a:latin typeface="Consolas" panose="020B0609020204030204" pitchFamily="49" charset="0"/>
              </a:rPr>
              <a:t>     {</a:t>
            </a:r>
            <a:br>
              <a:rPr lang="en-US" altLang="ti-ET" sz="2000" b="1" dirty="0">
                <a:effectLst>
                  <a:outerShdw blurRad="38100" dist="38100" dir="2700000" algn="tl">
                    <a:srgbClr val="000000">
                      <a:alpha val="43137"/>
                    </a:srgbClr>
                  </a:outerShdw>
                </a:effectLst>
                <a:latin typeface="Consolas" panose="020B0609020204030204" pitchFamily="49" charset="0"/>
              </a:rPr>
            </a:br>
            <a:r>
              <a:rPr lang="en-US" altLang="ti-ET" sz="2000" b="1" dirty="0">
                <a:effectLst>
                  <a:outerShdw blurRad="38100" dist="38100" dir="2700000" algn="tl">
                    <a:srgbClr val="000000">
                      <a:alpha val="43137"/>
                    </a:srgbClr>
                  </a:outerShdw>
                </a:effectLst>
                <a:latin typeface="Consolas" panose="020B0609020204030204" pitchFamily="49" charset="0"/>
              </a:rPr>
              <a:t>       if (a[j] &lt; a[min]) </a:t>
            </a:r>
          </a:p>
          <a:p>
            <a:pPr fontAlgn="base">
              <a:lnSpc>
                <a:spcPct val="100000"/>
              </a:lnSpc>
              <a:spcBef>
                <a:spcPct val="0"/>
              </a:spcBef>
              <a:spcAft>
                <a:spcPct val="0"/>
              </a:spcAft>
              <a:buNone/>
            </a:pPr>
            <a:r>
              <a:rPr lang="en-US" altLang="ti-ET" sz="2000" b="1" dirty="0">
                <a:effectLst>
                  <a:outerShdw blurRad="38100" dist="38100" dir="2700000" algn="tl">
                    <a:srgbClr val="000000">
                      <a:alpha val="43137"/>
                    </a:srgbClr>
                  </a:outerShdw>
                </a:effectLst>
                <a:latin typeface="Consolas" panose="020B0609020204030204" pitchFamily="49" charset="0"/>
              </a:rPr>
              <a:t>       {</a:t>
            </a:r>
            <a:br>
              <a:rPr lang="en-US" altLang="ti-ET" sz="2000" b="1" dirty="0">
                <a:effectLst>
                  <a:outerShdw blurRad="38100" dist="38100" dir="2700000" algn="tl">
                    <a:srgbClr val="000000">
                      <a:alpha val="43137"/>
                    </a:srgbClr>
                  </a:outerShdw>
                </a:effectLst>
                <a:latin typeface="Consolas" panose="020B0609020204030204" pitchFamily="49" charset="0"/>
              </a:rPr>
            </a:br>
            <a:r>
              <a:rPr lang="en-US" altLang="ti-ET" sz="2000" b="1" dirty="0">
                <a:effectLst>
                  <a:outerShdw blurRad="38100" dist="38100" dir="2700000" algn="tl">
                    <a:srgbClr val="000000">
                      <a:alpha val="43137"/>
                    </a:srgbClr>
                  </a:outerShdw>
                </a:effectLst>
                <a:latin typeface="Consolas" panose="020B0609020204030204" pitchFamily="49" charset="0"/>
              </a:rPr>
              <a:t>         min = j;</a:t>
            </a:r>
            <a:br>
              <a:rPr lang="en-US" altLang="ti-ET" sz="2000" b="1" dirty="0">
                <a:effectLst>
                  <a:outerShdw blurRad="38100" dist="38100" dir="2700000" algn="tl">
                    <a:srgbClr val="000000">
                      <a:alpha val="43137"/>
                    </a:srgbClr>
                  </a:outerShdw>
                </a:effectLst>
                <a:latin typeface="Consolas" panose="020B0609020204030204" pitchFamily="49" charset="0"/>
              </a:rPr>
            </a:br>
            <a:r>
              <a:rPr lang="en-US" altLang="ti-ET" sz="2000" b="1" dirty="0">
                <a:effectLst>
                  <a:outerShdw blurRad="38100" dist="38100" dir="2700000" algn="tl">
                    <a:srgbClr val="000000">
                      <a:alpha val="43137"/>
                    </a:srgbClr>
                  </a:outerShdw>
                </a:effectLst>
                <a:latin typeface="Consolas" panose="020B0609020204030204" pitchFamily="49" charset="0"/>
              </a:rPr>
              <a:t>       }</a:t>
            </a:r>
            <a:br>
              <a:rPr lang="en-US" altLang="ti-ET" sz="2000" b="1" dirty="0">
                <a:effectLst>
                  <a:outerShdw blurRad="38100" dist="38100" dir="2700000" algn="tl">
                    <a:srgbClr val="000000">
                      <a:alpha val="43137"/>
                    </a:srgbClr>
                  </a:outerShdw>
                </a:effectLst>
                <a:latin typeface="Consolas" panose="020B0609020204030204" pitchFamily="49" charset="0"/>
              </a:rPr>
            </a:br>
            <a:r>
              <a:rPr lang="en-US" altLang="ti-ET" sz="2000" b="1" dirty="0">
                <a:effectLst>
                  <a:outerShdw blurRad="38100" dist="38100" dir="2700000" algn="tl">
                    <a:srgbClr val="000000">
                      <a:alpha val="43137"/>
                    </a:srgbClr>
                  </a:outerShdw>
                </a:effectLst>
                <a:latin typeface="Consolas" panose="020B0609020204030204" pitchFamily="49" charset="0"/>
              </a:rPr>
              <a:t>     }</a:t>
            </a:r>
            <a:br>
              <a:rPr lang="en-US" altLang="ti-ET" sz="2000" b="1" dirty="0">
                <a:effectLst>
                  <a:outerShdw blurRad="38100" dist="38100" dir="2700000" algn="tl">
                    <a:srgbClr val="000000">
                      <a:alpha val="43137"/>
                    </a:srgbClr>
                  </a:outerShdw>
                </a:effectLst>
                <a:latin typeface="Consolas" panose="020B0609020204030204" pitchFamily="49" charset="0"/>
              </a:rPr>
            </a:br>
            <a:r>
              <a:rPr lang="en-US" altLang="ti-ET" sz="2000" b="1" dirty="0">
                <a:effectLst>
                  <a:outerShdw blurRad="38100" dist="38100" dir="2700000" algn="tl">
                    <a:srgbClr val="000000">
                      <a:alpha val="43137"/>
                    </a:srgbClr>
                  </a:outerShdw>
                </a:effectLst>
                <a:latin typeface="Consolas" panose="020B0609020204030204" pitchFamily="49" charset="0"/>
              </a:rPr>
              <a:t>     if (</a:t>
            </a:r>
            <a:r>
              <a:rPr lang="en-US" altLang="ti-ET" sz="2000" b="1" dirty="0" err="1">
                <a:effectLst>
                  <a:outerShdw blurRad="38100" dist="38100" dir="2700000" algn="tl">
                    <a:srgbClr val="000000">
                      <a:alpha val="43137"/>
                    </a:srgbClr>
                  </a:outerShdw>
                </a:effectLst>
                <a:latin typeface="Consolas" panose="020B0609020204030204" pitchFamily="49" charset="0"/>
              </a:rPr>
              <a:t>i</a:t>
            </a:r>
            <a:r>
              <a:rPr lang="en-US" altLang="ti-ET" sz="2000" b="1" dirty="0">
                <a:effectLst>
                  <a:outerShdw blurRad="38100" dist="38100" dir="2700000" algn="tl">
                    <a:srgbClr val="000000">
                      <a:alpha val="43137"/>
                    </a:srgbClr>
                  </a:outerShdw>
                </a:effectLst>
                <a:latin typeface="Consolas" panose="020B0609020204030204" pitchFamily="49" charset="0"/>
              </a:rPr>
              <a:t> != min) </a:t>
            </a:r>
          </a:p>
          <a:p>
            <a:pPr fontAlgn="base">
              <a:lnSpc>
                <a:spcPct val="100000"/>
              </a:lnSpc>
              <a:spcBef>
                <a:spcPct val="0"/>
              </a:spcBef>
              <a:spcAft>
                <a:spcPct val="0"/>
              </a:spcAft>
              <a:buNone/>
            </a:pPr>
            <a:r>
              <a:rPr lang="en-US" altLang="ti-ET" sz="2000" b="1" dirty="0">
                <a:effectLst>
                  <a:outerShdw blurRad="38100" dist="38100" dir="2700000" algn="tl">
                    <a:srgbClr val="000000">
                      <a:alpha val="43137"/>
                    </a:srgbClr>
                  </a:outerShdw>
                </a:effectLst>
                <a:latin typeface="Consolas" panose="020B0609020204030204" pitchFamily="49" charset="0"/>
              </a:rPr>
              <a:t>     {</a:t>
            </a:r>
            <a:br>
              <a:rPr lang="en-US" altLang="ti-ET" sz="2000" b="1" dirty="0">
                <a:effectLst>
                  <a:outerShdw blurRad="38100" dist="38100" dir="2700000" algn="tl">
                    <a:srgbClr val="000000">
                      <a:alpha val="43137"/>
                    </a:srgbClr>
                  </a:outerShdw>
                </a:effectLst>
                <a:latin typeface="Consolas" panose="020B0609020204030204" pitchFamily="49" charset="0"/>
              </a:rPr>
            </a:br>
            <a:r>
              <a:rPr lang="en-US" altLang="ti-ET" sz="2000" b="1" dirty="0">
                <a:effectLst>
                  <a:outerShdw blurRad="38100" dist="38100" dir="2700000" algn="tl">
                    <a:srgbClr val="000000">
                      <a:alpha val="43137"/>
                    </a:srgbClr>
                  </a:outerShdw>
                </a:effectLst>
                <a:latin typeface="Consolas" panose="020B0609020204030204" pitchFamily="49" charset="0"/>
              </a:rPr>
              <a:t>       int swap = a[</a:t>
            </a:r>
            <a:r>
              <a:rPr lang="en-US" altLang="ti-ET" sz="2000" b="1" dirty="0" err="1">
                <a:effectLst>
                  <a:outerShdw blurRad="38100" dist="38100" dir="2700000" algn="tl">
                    <a:srgbClr val="000000">
                      <a:alpha val="43137"/>
                    </a:srgbClr>
                  </a:outerShdw>
                </a:effectLst>
                <a:latin typeface="Consolas" panose="020B0609020204030204" pitchFamily="49" charset="0"/>
              </a:rPr>
              <a:t>i</a:t>
            </a:r>
            <a:r>
              <a:rPr lang="en-US" altLang="ti-ET" sz="2000" b="1" dirty="0">
                <a:effectLst>
                  <a:outerShdw blurRad="38100" dist="38100" dir="2700000" algn="tl">
                    <a:srgbClr val="000000">
                      <a:alpha val="43137"/>
                    </a:srgbClr>
                  </a:outerShdw>
                </a:effectLst>
                <a:latin typeface="Consolas" panose="020B0609020204030204" pitchFamily="49" charset="0"/>
              </a:rPr>
              <a:t>];</a:t>
            </a:r>
            <a:br>
              <a:rPr lang="en-US" altLang="ti-ET" sz="2000" b="1" dirty="0">
                <a:effectLst>
                  <a:outerShdw blurRad="38100" dist="38100" dir="2700000" algn="tl">
                    <a:srgbClr val="000000">
                      <a:alpha val="43137"/>
                    </a:srgbClr>
                  </a:outerShdw>
                </a:effectLst>
                <a:latin typeface="Consolas" panose="020B0609020204030204" pitchFamily="49" charset="0"/>
              </a:rPr>
            </a:br>
            <a:r>
              <a:rPr lang="en-US" altLang="ti-ET" sz="2000" b="1" dirty="0">
                <a:effectLst>
                  <a:outerShdw blurRad="38100" dist="38100" dir="2700000" algn="tl">
                    <a:srgbClr val="000000">
                      <a:alpha val="43137"/>
                    </a:srgbClr>
                  </a:outerShdw>
                </a:effectLst>
                <a:latin typeface="Consolas" panose="020B0609020204030204" pitchFamily="49" charset="0"/>
              </a:rPr>
              <a:t>       a[</a:t>
            </a:r>
            <a:r>
              <a:rPr lang="en-US" altLang="ti-ET" sz="2000" b="1" dirty="0" err="1">
                <a:effectLst>
                  <a:outerShdw blurRad="38100" dist="38100" dir="2700000" algn="tl">
                    <a:srgbClr val="000000">
                      <a:alpha val="43137"/>
                    </a:srgbClr>
                  </a:outerShdw>
                </a:effectLst>
                <a:latin typeface="Consolas" panose="020B0609020204030204" pitchFamily="49" charset="0"/>
              </a:rPr>
              <a:t>i</a:t>
            </a:r>
            <a:r>
              <a:rPr lang="en-US" altLang="ti-ET" sz="2000" b="1" dirty="0">
                <a:effectLst>
                  <a:outerShdw blurRad="38100" dist="38100" dir="2700000" algn="tl">
                    <a:srgbClr val="000000">
                      <a:alpha val="43137"/>
                    </a:srgbClr>
                  </a:outerShdw>
                </a:effectLst>
                <a:latin typeface="Consolas" panose="020B0609020204030204" pitchFamily="49" charset="0"/>
              </a:rPr>
              <a:t>] = a[min];</a:t>
            </a:r>
            <a:br>
              <a:rPr lang="en-US" altLang="ti-ET" sz="2000" b="1" dirty="0">
                <a:effectLst>
                  <a:outerShdw blurRad="38100" dist="38100" dir="2700000" algn="tl">
                    <a:srgbClr val="000000">
                      <a:alpha val="43137"/>
                    </a:srgbClr>
                  </a:outerShdw>
                </a:effectLst>
                <a:latin typeface="Consolas" panose="020B0609020204030204" pitchFamily="49" charset="0"/>
              </a:rPr>
            </a:br>
            <a:r>
              <a:rPr lang="en-US" altLang="ti-ET" sz="2000" b="1" dirty="0">
                <a:effectLst>
                  <a:outerShdw blurRad="38100" dist="38100" dir="2700000" algn="tl">
                    <a:srgbClr val="000000">
                      <a:alpha val="43137"/>
                    </a:srgbClr>
                  </a:outerShdw>
                </a:effectLst>
                <a:latin typeface="Consolas" panose="020B0609020204030204" pitchFamily="49" charset="0"/>
              </a:rPr>
              <a:t>       a[min] = swap;</a:t>
            </a:r>
            <a:br>
              <a:rPr lang="en-US" altLang="ti-ET" sz="2000" b="1" dirty="0">
                <a:effectLst>
                  <a:outerShdw blurRad="38100" dist="38100" dir="2700000" algn="tl">
                    <a:srgbClr val="000000">
                      <a:alpha val="43137"/>
                    </a:srgbClr>
                  </a:outerShdw>
                </a:effectLst>
                <a:latin typeface="Consolas" panose="020B0609020204030204" pitchFamily="49" charset="0"/>
              </a:rPr>
            </a:br>
            <a:r>
              <a:rPr lang="en-US" altLang="ti-ET" sz="2000" b="1" dirty="0">
                <a:effectLst>
                  <a:outerShdw blurRad="38100" dist="38100" dir="2700000" algn="tl">
                    <a:srgbClr val="000000">
                      <a:alpha val="43137"/>
                    </a:srgbClr>
                  </a:outerShdw>
                </a:effectLst>
                <a:latin typeface="Consolas" panose="020B0609020204030204" pitchFamily="49" charset="0"/>
              </a:rPr>
              <a:t>     }</a:t>
            </a:r>
            <a:br>
              <a:rPr lang="en-US" altLang="ti-ET" sz="2000" b="1" dirty="0">
                <a:effectLst>
                  <a:outerShdw blurRad="38100" dist="38100" dir="2700000" algn="tl">
                    <a:srgbClr val="000000">
                      <a:alpha val="43137"/>
                    </a:srgbClr>
                  </a:outerShdw>
                </a:effectLst>
                <a:latin typeface="Consolas" panose="020B0609020204030204" pitchFamily="49" charset="0"/>
              </a:rPr>
            </a:br>
            <a:r>
              <a:rPr lang="en-US" altLang="ti-ET" sz="2000" b="1" dirty="0">
                <a:effectLst>
                  <a:outerShdw blurRad="38100" dist="38100" dir="2700000" algn="tl">
                    <a:srgbClr val="000000">
                      <a:alpha val="43137"/>
                    </a:srgbClr>
                  </a:outerShdw>
                </a:effectLst>
                <a:latin typeface="Consolas" panose="020B0609020204030204" pitchFamily="49" charset="0"/>
              </a:rPr>
              <a:t>   }</a:t>
            </a:r>
            <a:br>
              <a:rPr lang="en-US" altLang="ti-ET" sz="2000" b="1" dirty="0">
                <a:effectLst>
                  <a:outerShdw blurRad="38100" dist="38100" dir="2700000" algn="tl">
                    <a:srgbClr val="000000">
                      <a:alpha val="43137"/>
                    </a:srgbClr>
                  </a:outerShdw>
                </a:effectLst>
                <a:latin typeface="Consolas" panose="020B0609020204030204" pitchFamily="49" charset="0"/>
              </a:rPr>
            </a:br>
            <a:r>
              <a:rPr lang="en-US" altLang="ti-ET" sz="2000" b="1" dirty="0">
                <a:effectLst>
                  <a:outerShdw blurRad="38100" dist="38100" dir="2700000" algn="tl">
                    <a:srgbClr val="000000">
                      <a:alpha val="43137"/>
                    </a:srgbClr>
                  </a:outerShdw>
                </a:effectLst>
                <a:latin typeface="Consolas" panose="020B0609020204030204" pitchFamily="49" charset="0"/>
              </a:rPr>
              <a:t> } </a:t>
            </a:r>
          </a:p>
        </p:txBody>
      </p:sp>
      <p:graphicFrame>
        <p:nvGraphicFramePr>
          <p:cNvPr id="4" name="Group 19">
            <a:extLst>
              <a:ext uri="{FF2B5EF4-FFF2-40B4-BE49-F238E27FC236}">
                <a16:creationId xmlns:a16="http://schemas.microsoft.com/office/drawing/2014/main" id="{F9B8232B-7DBA-42DC-B630-5CE2AF86585E}"/>
              </a:ext>
            </a:extLst>
          </p:cNvPr>
          <p:cNvGraphicFramePr>
            <a:graphicFrameLocks noGrp="1"/>
          </p:cNvGraphicFramePr>
          <p:nvPr/>
        </p:nvGraphicFramePr>
        <p:xfrm>
          <a:off x="6617616" y="952892"/>
          <a:ext cx="5235060" cy="609600"/>
        </p:xfrm>
        <a:graphic>
          <a:graphicData uri="http://schemas.openxmlformats.org/drawingml/2006/table">
            <a:tbl>
              <a:tblPr/>
              <a:tblGrid>
                <a:gridCol w="1047424">
                  <a:extLst>
                    <a:ext uri="{9D8B030D-6E8A-4147-A177-3AD203B41FA5}">
                      <a16:colId xmlns:a16="http://schemas.microsoft.com/office/drawing/2014/main" val="20000"/>
                    </a:ext>
                  </a:extLst>
                </a:gridCol>
                <a:gridCol w="1047423">
                  <a:extLst>
                    <a:ext uri="{9D8B030D-6E8A-4147-A177-3AD203B41FA5}">
                      <a16:colId xmlns:a16="http://schemas.microsoft.com/office/drawing/2014/main" val="20001"/>
                    </a:ext>
                  </a:extLst>
                </a:gridCol>
                <a:gridCol w="1045366">
                  <a:extLst>
                    <a:ext uri="{9D8B030D-6E8A-4147-A177-3AD203B41FA5}">
                      <a16:colId xmlns:a16="http://schemas.microsoft.com/office/drawing/2014/main" val="20002"/>
                    </a:ext>
                  </a:extLst>
                </a:gridCol>
                <a:gridCol w="1047424">
                  <a:extLst>
                    <a:ext uri="{9D8B030D-6E8A-4147-A177-3AD203B41FA5}">
                      <a16:colId xmlns:a16="http://schemas.microsoft.com/office/drawing/2014/main" val="20003"/>
                    </a:ext>
                  </a:extLst>
                </a:gridCol>
                <a:gridCol w="1047423">
                  <a:extLst>
                    <a:ext uri="{9D8B030D-6E8A-4147-A177-3AD203B41FA5}">
                      <a16:colId xmlns:a16="http://schemas.microsoft.com/office/drawing/2014/main" val="20004"/>
                    </a:ext>
                  </a:extLst>
                </a:gridCol>
              </a:tblGrid>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a:ln>
                            <a:noFill/>
                          </a:ln>
                          <a:solidFill>
                            <a:schemeClr val="bg1"/>
                          </a:solidFill>
                          <a:effectLst>
                            <a:outerShdw blurRad="38100" dist="38100" dir="2700000" algn="tl">
                              <a:srgbClr val="000000">
                                <a:alpha val="43137"/>
                              </a:srgbClr>
                            </a:outerShdw>
                          </a:effectLst>
                          <a:latin typeface="Arial" charset="0"/>
                        </a:rPr>
                        <a:t>63</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a:ln>
                            <a:noFill/>
                          </a:ln>
                          <a:solidFill>
                            <a:schemeClr val="bg1"/>
                          </a:solidFill>
                          <a:effectLst>
                            <a:outerShdw blurRad="38100" dist="38100" dir="2700000" algn="tl">
                              <a:srgbClr val="000000">
                                <a:alpha val="43137"/>
                              </a:srgbClr>
                            </a:outerShdw>
                          </a:effectLst>
                          <a:latin typeface="Arial" charset="0"/>
                        </a:rPr>
                        <a:t>25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a:ln>
                            <a:noFill/>
                          </a:ln>
                          <a:solidFill>
                            <a:schemeClr val="bg1"/>
                          </a:solidFill>
                          <a:effectLst>
                            <a:outerShdw blurRad="38100" dist="38100" dir="2700000" algn="tl">
                              <a:srgbClr val="000000">
                                <a:alpha val="43137"/>
                              </a:srgbClr>
                            </a:outerShdw>
                          </a:effectLst>
                          <a:latin typeface="Arial" charset="0"/>
                        </a:rPr>
                        <a:t>12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a:ln>
                            <a:noFill/>
                          </a:ln>
                          <a:solidFill>
                            <a:schemeClr val="bg1"/>
                          </a:solidFill>
                          <a:effectLst>
                            <a:outerShdw blurRad="38100" dist="38100" dir="2700000" algn="tl">
                              <a:srgbClr val="000000">
                                <a:alpha val="43137"/>
                              </a:srgbClr>
                            </a:outerShdw>
                          </a:effectLst>
                          <a:latin typeface="Arial" charset="0"/>
                        </a:rPr>
                        <a:t>22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a:ln>
                            <a:noFill/>
                          </a:ln>
                          <a:solidFill>
                            <a:schemeClr val="bg1"/>
                          </a:solidFill>
                          <a:effectLst>
                            <a:outerShdw blurRad="38100" dist="38100" dir="2700000" algn="tl">
                              <a:srgbClr val="000000">
                                <a:alpha val="43137"/>
                              </a:srgbClr>
                            </a:outerShdw>
                          </a:effectLst>
                          <a:latin typeface="Arial" charset="0"/>
                        </a:rPr>
                        <a:t>11</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50"/>
                    </a:solidFill>
                  </a:tcPr>
                </a:tc>
                <a:extLst>
                  <a:ext uri="{0D108BD9-81ED-4DB2-BD59-A6C34878D82A}">
                    <a16:rowId xmlns:a16="http://schemas.microsoft.com/office/drawing/2014/main" val="10000"/>
                  </a:ext>
                </a:extLst>
              </a:tr>
            </a:tbl>
          </a:graphicData>
        </a:graphic>
      </p:graphicFrame>
      <p:graphicFrame>
        <p:nvGraphicFramePr>
          <p:cNvPr id="5" name="Group 33">
            <a:extLst>
              <a:ext uri="{FF2B5EF4-FFF2-40B4-BE49-F238E27FC236}">
                <a16:creationId xmlns:a16="http://schemas.microsoft.com/office/drawing/2014/main" id="{341AC496-B7D7-44B1-AFBC-65DF9AD31234}"/>
              </a:ext>
            </a:extLst>
          </p:cNvPr>
          <p:cNvGraphicFramePr>
            <a:graphicFrameLocks noGrp="1"/>
          </p:cNvGraphicFramePr>
          <p:nvPr/>
        </p:nvGraphicFramePr>
        <p:xfrm>
          <a:off x="6617616" y="1943492"/>
          <a:ext cx="5235060" cy="609600"/>
        </p:xfrm>
        <a:graphic>
          <a:graphicData uri="http://schemas.openxmlformats.org/drawingml/2006/table">
            <a:tbl>
              <a:tblPr/>
              <a:tblGrid>
                <a:gridCol w="1047424">
                  <a:extLst>
                    <a:ext uri="{9D8B030D-6E8A-4147-A177-3AD203B41FA5}">
                      <a16:colId xmlns:a16="http://schemas.microsoft.com/office/drawing/2014/main" val="20000"/>
                    </a:ext>
                  </a:extLst>
                </a:gridCol>
                <a:gridCol w="1047423">
                  <a:extLst>
                    <a:ext uri="{9D8B030D-6E8A-4147-A177-3AD203B41FA5}">
                      <a16:colId xmlns:a16="http://schemas.microsoft.com/office/drawing/2014/main" val="20001"/>
                    </a:ext>
                  </a:extLst>
                </a:gridCol>
                <a:gridCol w="1045366">
                  <a:extLst>
                    <a:ext uri="{9D8B030D-6E8A-4147-A177-3AD203B41FA5}">
                      <a16:colId xmlns:a16="http://schemas.microsoft.com/office/drawing/2014/main" val="20002"/>
                    </a:ext>
                  </a:extLst>
                </a:gridCol>
                <a:gridCol w="1047424">
                  <a:extLst>
                    <a:ext uri="{9D8B030D-6E8A-4147-A177-3AD203B41FA5}">
                      <a16:colId xmlns:a16="http://schemas.microsoft.com/office/drawing/2014/main" val="20003"/>
                    </a:ext>
                  </a:extLst>
                </a:gridCol>
                <a:gridCol w="1047423">
                  <a:extLst>
                    <a:ext uri="{9D8B030D-6E8A-4147-A177-3AD203B41FA5}">
                      <a16:colId xmlns:a16="http://schemas.microsoft.com/office/drawing/2014/main" val="20004"/>
                    </a:ext>
                  </a:extLst>
                </a:gridCol>
              </a:tblGrid>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a:ln>
                            <a:noFill/>
                          </a:ln>
                          <a:solidFill>
                            <a:schemeClr val="bg1"/>
                          </a:solidFill>
                          <a:effectLst>
                            <a:outerShdw blurRad="38100" dist="38100" dir="2700000" algn="tl">
                              <a:srgbClr val="000000">
                                <a:alpha val="43137"/>
                              </a:srgbClr>
                            </a:outerShdw>
                          </a:effectLst>
                          <a:latin typeface="Arial" charset="0"/>
                        </a:rPr>
                        <a:t>63</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a:ln>
                            <a:noFill/>
                          </a:ln>
                          <a:solidFill>
                            <a:schemeClr val="bg1"/>
                          </a:solidFill>
                          <a:effectLst>
                            <a:outerShdw blurRad="38100" dist="38100" dir="2700000" algn="tl">
                              <a:srgbClr val="000000">
                                <a:alpha val="43137"/>
                              </a:srgbClr>
                            </a:outerShdw>
                          </a:effectLst>
                          <a:latin typeface="Arial" charset="0"/>
                        </a:rPr>
                        <a:t>25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a:ln>
                            <a:noFill/>
                          </a:ln>
                          <a:solidFill>
                            <a:schemeClr val="bg1"/>
                          </a:solidFill>
                          <a:effectLst>
                            <a:outerShdw blurRad="38100" dist="38100" dir="2700000" algn="tl">
                              <a:srgbClr val="000000">
                                <a:alpha val="43137"/>
                              </a:srgbClr>
                            </a:outerShdw>
                          </a:effectLst>
                          <a:latin typeface="Arial" charset="0"/>
                        </a:rPr>
                        <a:t>12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a:ln>
                            <a:noFill/>
                          </a:ln>
                          <a:solidFill>
                            <a:schemeClr val="bg1"/>
                          </a:solidFill>
                          <a:effectLst>
                            <a:outerShdw blurRad="38100" dist="38100" dir="2700000" algn="tl">
                              <a:srgbClr val="000000">
                                <a:alpha val="43137"/>
                              </a:srgbClr>
                            </a:outerShdw>
                          </a:effectLst>
                          <a:latin typeface="Arial" charset="0"/>
                        </a:rPr>
                        <a:t>22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a:ln>
                            <a:noFill/>
                          </a:ln>
                          <a:solidFill>
                            <a:schemeClr val="tx1"/>
                          </a:solidFill>
                          <a:effectLst>
                            <a:outerShdw blurRad="38100" dist="38100" dir="2700000" algn="tl">
                              <a:srgbClr val="000000">
                                <a:alpha val="43137"/>
                              </a:srgbClr>
                            </a:outerShdw>
                          </a:effectLst>
                          <a:latin typeface="Arial" charset="0"/>
                        </a:rPr>
                        <a:t>11</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0"/>
                  </a:ext>
                </a:extLst>
              </a:tr>
            </a:tbl>
          </a:graphicData>
        </a:graphic>
      </p:graphicFrame>
      <p:graphicFrame>
        <p:nvGraphicFramePr>
          <p:cNvPr id="6" name="Group 47">
            <a:extLst>
              <a:ext uri="{FF2B5EF4-FFF2-40B4-BE49-F238E27FC236}">
                <a16:creationId xmlns:a16="http://schemas.microsoft.com/office/drawing/2014/main" id="{A93465E1-9884-4452-94D4-4B5B1C5A110D}"/>
              </a:ext>
            </a:extLst>
          </p:cNvPr>
          <p:cNvGraphicFramePr>
            <a:graphicFrameLocks noGrp="1"/>
          </p:cNvGraphicFramePr>
          <p:nvPr/>
        </p:nvGraphicFramePr>
        <p:xfrm>
          <a:off x="6617616" y="2934092"/>
          <a:ext cx="5235060" cy="609600"/>
        </p:xfrm>
        <a:graphic>
          <a:graphicData uri="http://schemas.openxmlformats.org/drawingml/2006/table">
            <a:tbl>
              <a:tblPr/>
              <a:tblGrid>
                <a:gridCol w="1047424">
                  <a:extLst>
                    <a:ext uri="{9D8B030D-6E8A-4147-A177-3AD203B41FA5}">
                      <a16:colId xmlns:a16="http://schemas.microsoft.com/office/drawing/2014/main" val="20000"/>
                    </a:ext>
                  </a:extLst>
                </a:gridCol>
                <a:gridCol w="1047423">
                  <a:extLst>
                    <a:ext uri="{9D8B030D-6E8A-4147-A177-3AD203B41FA5}">
                      <a16:colId xmlns:a16="http://schemas.microsoft.com/office/drawing/2014/main" val="20001"/>
                    </a:ext>
                  </a:extLst>
                </a:gridCol>
                <a:gridCol w="1045366">
                  <a:extLst>
                    <a:ext uri="{9D8B030D-6E8A-4147-A177-3AD203B41FA5}">
                      <a16:colId xmlns:a16="http://schemas.microsoft.com/office/drawing/2014/main" val="20002"/>
                    </a:ext>
                  </a:extLst>
                </a:gridCol>
                <a:gridCol w="1047424">
                  <a:extLst>
                    <a:ext uri="{9D8B030D-6E8A-4147-A177-3AD203B41FA5}">
                      <a16:colId xmlns:a16="http://schemas.microsoft.com/office/drawing/2014/main" val="20003"/>
                    </a:ext>
                  </a:extLst>
                </a:gridCol>
                <a:gridCol w="1047423">
                  <a:extLst>
                    <a:ext uri="{9D8B030D-6E8A-4147-A177-3AD203B41FA5}">
                      <a16:colId xmlns:a16="http://schemas.microsoft.com/office/drawing/2014/main" val="20004"/>
                    </a:ext>
                  </a:extLst>
                </a:gridCol>
              </a:tblGrid>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a:ln>
                            <a:noFill/>
                          </a:ln>
                          <a:solidFill>
                            <a:schemeClr val="bg1"/>
                          </a:solidFill>
                          <a:effectLst>
                            <a:outerShdw blurRad="38100" dist="38100" dir="2700000" algn="tl">
                              <a:srgbClr val="000000">
                                <a:alpha val="43137"/>
                              </a:srgbClr>
                            </a:outerShdw>
                          </a:effectLst>
                          <a:latin typeface="Arial" charset="0"/>
                        </a:rPr>
                        <a:t>11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a:ln>
                            <a:noFill/>
                          </a:ln>
                          <a:solidFill>
                            <a:schemeClr val="bg1"/>
                          </a:solidFill>
                          <a:effectLst>
                            <a:outerShdw blurRad="38100" dist="38100" dir="2700000" algn="tl">
                              <a:srgbClr val="000000">
                                <a:alpha val="43137"/>
                              </a:srgbClr>
                            </a:outerShdw>
                          </a:effectLst>
                          <a:latin typeface="Arial" charset="0"/>
                        </a:rPr>
                        <a:t>25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a:ln>
                            <a:noFill/>
                          </a:ln>
                          <a:solidFill>
                            <a:schemeClr val="tx1"/>
                          </a:solidFill>
                          <a:effectLst>
                            <a:outerShdw blurRad="38100" dist="38100" dir="2700000" algn="tl">
                              <a:srgbClr val="000000">
                                <a:alpha val="43137"/>
                              </a:srgbClr>
                            </a:outerShdw>
                          </a:effectLst>
                          <a:latin typeface="Arial" charset="0"/>
                        </a:rPr>
                        <a:t>12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a:ln>
                            <a:noFill/>
                          </a:ln>
                          <a:solidFill>
                            <a:schemeClr val="bg1"/>
                          </a:solidFill>
                          <a:effectLst>
                            <a:outerShdw blurRad="38100" dist="38100" dir="2700000" algn="tl">
                              <a:srgbClr val="000000">
                                <a:alpha val="43137"/>
                              </a:srgbClr>
                            </a:outerShdw>
                          </a:effectLst>
                          <a:latin typeface="Arial" charset="0"/>
                        </a:rPr>
                        <a:t>22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a:ln>
                            <a:noFill/>
                          </a:ln>
                          <a:solidFill>
                            <a:schemeClr val="bg1"/>
                          </a:solidFill>
                          <a:effectLst>
                            <a:outerShdw blurRad="38100" dist="38100" dir="2700000" algn="tl">
                              <a:srgbClr val="000000">
                                <a:alpha val="43137"/>
                              </a:srgbClr>
                            </a:outerShdw>
                          </a:effectLst>
                          <a:latin typeface="Arial" charset="0"/>
                        </a:rPr>
                        <a:t>63</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50"/>
                    </a:solidFill>
                  </a:tcPr>
                </a:tc>
                <a:extLst>
                  <a:ext uri="{0D108BD9-81ED-4DB2-BD59-A6C34878D82A}">
                    <a16:rowId xmlns:a16="http://schemas.microsoft.com/office/drawing/2014/main" val="10000"/>
                  </a:ext>
                </a:extLst>
              </a:tr>
            </a:tbl>
          </a:graphicData>
        </a:graphic>
      </p:graphicFrame>
      <p:graphicFrame>
        <p:nvGraphicFramePr>
          <p:cNvPr id="7" name="Group 62">
            <a:extLst>
              <a:ext uri="{FF2B5EF4-FFF2-40B4-BE49-F238E27FC236}">
                <a16:creationId xmlns:a16="http://schemas.microsoft.com/office/drawing/2014/main" id="{637DEF5B-89B0-442D-9CC9-B0152DEBBB63}"/>
              </a:ext>
            </a:extLst>
          </p:cNvPr>
          <p:cNvGraphicFramePr>
            <a:graphicFrameLocks noGrp="1"/>
          </p:cNvGraphicFramePr>
          <p:nvPr/>
        </p:nvGraphicFramePr>
        <p:xfrm>
          <a:off x="6617616" y="3924692"/>
          <a:ext cx="5235060" cy="609600"/>
        </p:xfrm>
        <a:graphic>
          <a:graphicData uri="http://schemas.openxmlformats.org/drawingml/2006/table">
            <a:tbl>
              <a:tblPr/>
              <a:tblGrid>
                <a:gridCol w="1047424">
                  <a:extLst>
                    <a:ext uri="{9D8B030D-6E8A-4147-A177-3AD203B41FA5}">
                      <a16:colId xmlns:a16="http://schemas.microsoft.com/office/drawing/2014/main" val="20000"/>
                    </a:ext>
                  </a:extLst>
                </a:gridCol>
                <a:gridCol w="1047423">
                  <a:extLst>
                    <a:ext uri="{9D8B030D-6E8A-4147-A177-3AD203B41FA5}">
                      <a16:colId xmlns:a16="http://schemas.microsoft.com/office/drawing/2014/main" val="20001"/>
                    </a:ext>
                  </a:extLst>
                </a:gridCol>
                <a:gridCol w="1045366">
                  <a:extLst>
                    <a:ext uri="{9D8B030D-6E8A-4147-A177-3AD203B41FA5}">
                      <a16:colId xmlns:a16="http://schemas.microsoft.com/office/drawing/2014/main" val="20002"/>
                    </a:ext>
                  </a:extLst>
                </a:gridCol>
                <a:gridCol w="1047424">
                  <a:extLst>
                    <a:ext uri="{9D8B030D-6E8A-4147-A177-3AD203B41FA5}">
                      <a16:colId xmlns:a16="http://schemas.microsoft.com/office/drawing/2014/main" val="20003"/>
                    </a:ext>
                  </a:extLst>
                </a:gridCol>
                <a:gridCol w="1047423">
                  <a:extLst>
                    <a:ext uri="{9D8B030D-6E8A-4147-A177-3AD203B41FA5}">
                      <a16:colId xmlns:a16="http://schemas.microsoft.com/office/drawing/2014/main" val="20004"/>
                    </a:ext>
                  </a:extLst>
                </a:gridCol>
              </a:tblGrid>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a:ln>
                            <a:noFill/>
                          </a:ln>
                          <a:solidFill>
                            <a:schemeClr val="bg1"/>
                          </a:solidFill>
                          <a:effectLst>
                            <a:outerShdw blurRad="38100" dist="38100" dir="2700000" algn="tl">
                              <a:srgbClr val="000000">
                                <a:alpha val="43137"/>
                              </a:srgbClr>
                            </a:outerShdw>
                          </a:effectLst>
                          <a:latin typeface="Arial" charset="0"/>
                        </a:rPr>
                        <a:t>11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a:ln>
                            <a:noFill/>
                          </a:ln>
                          <a:solidFill>
                            <a:schemeClr val="bg1"/>
                          </a:solidFill>
                          <a:effectLst>
                            <a:outerShdw blurRad="38100" dist="38100" dir="2700000" algn="tl">
                              <a:srgbClr val="000000">
                                <a:alpha val="43137"/>
                              </a:srgbClr>
                            </a:outerShdw>
                          </a:effectLst>
                          <a:latin typeface="Arial" charset="0"/>
                        </a:rPr>
                        <a:t>12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a:ln>
                            <a:noFill/>
                          </a:ln>
                          <a:solidFill>
                            <a:schemeClr val="bg1"/>
                          </a:solidFill>
                          <a:effectLst>
                            <a:outerShdw blurRad="38100" dist="38100" dir="2700000" algn="tl">
                              <a:srgbClr val="000000">
                                <a:alpha val="43137"/>
                              </a:srgbClr>
                            </a:outerShdw>
                          </a:effectLst>
                          <a:latin typeface="Arial" charset="0"/>
                        </a:rPr>
                        <a:t>25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a:ln>
                            <a:noFill/>
                          </a:ln>
                          <a:solidFill>
                            <a:schemeClr val="tx1"/>
                          </a:solidFill>
                          <a:effectLst>
                            <a:outerShdw blurRad="38100" dist="38100" dir="2700000" algn="tl">
                              <a:srgbClr val="000000">
                                <a:alpha val="43137"/>
                              </a:srgbClr>
                            </a:outerShdw>
                          </a:effectLst>
                          <a:latin typeface="Arial" charset="0"/>
                        </a:rPr>
                        <a:t>22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a:ln>
                            <a:noFill/>
                          </a:ln>
                          <a:solidFill>
                            <a:schemeClr val="bg1"/>
                          </a:solidFill>
                          <a:effectLst>
                            <a:outerShdw blurRad="38100" dist="38100" dir="2700000" algn="tl">
                              <a:srgbClr val="000000">
                                <a:alpha val="43137"/>
                              </a:srgbClr>
                            </a:outerShdw>
                          </a:effectLst>
                          <a:latin typeface="Arial" charset="0"/>
                        </a:rPr>
                        <a:t>63</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50"/>
                    </a:solidFill>
                  </a:tcPr>
                </a:tc>
                <a:extLst>
                  <a:ext uri="{0D108BD9-81ED-4DB2-BD59-A6C34878D82A}">
                    <a16:rowId xmlns:a16="http://schemas.microsoft.com/office/drawing/2014/main" val="10000"/>
                  </a:ext>
                </a:extLst>
              </a:tr>
            </a:tbl>
          </a:graphicData>
        </a:graphic>
      </p:graphicFrame>
      <p:graphicFrame>
        <p:nvGraphicFramePr>
          <p:cNvPr id="8" name="Group 76">
            <a:extLst>
              <a:ext uri="{FF2B5EF4-FFF2-40B4-BE49-F238E27FC236}">
                <a16:creationId xmlns:a16="http://schemas.microsoft.com/office/drawing/2014/main" id="{497EE8B6-729A-4844-AA16-BE59509D8EF9}"/>
              </a:ext>
            </a:extLst>
          </p:cNvPr>
          <p:cNvGraphicFramePr>
            <a:graphicFrameLocks noGrp="1"/>
          </p:cNvGraphicFramePr>
          <p:nvPr/>
        </p:nvGraphicFramePr>
        <p:xfrm>
          <a:off x="6617616" y="4915292"/>
          <a:ext cx="5235060" cy="609600"/>
        </p:xfrm>
        <a:graphic>
          <a:graphicData uri="http://schemas.openxmlformats.org/drawingml/2006/table">
            <a:tbl>
              <a:tblPr/>
              <a:tblGrid>
                <a:gridCol w="1047424">
                  <a:extLst>
                    <a:ext uri="{9D8B030D-6E8A-4147-A177-3AD203B41FA5}">
                      <a16:colId xmlns:a16="http://schemas.microsoft.com/office/drawing/2014/main" val="20000"/>
                    </a:ext>
                  </a:extLst>
                </a:gridCol>
                <a:gridCol w="1047423">
                  <a:extLst>
                    <a:ext uri="{9D8B030D-6E8A-4147-A177-3AD203B41FA5}">
                      <a16:colId xmlns:a16="http://schemas.microsoft.com/office/drawing/2014/main" val="20001"/>
                    </a:ext>
                  </a:extLst>
                </a:gridCol>
                <a:gridCol w="1045366">
                  <a:extLst>
                    <a:ext uri="{9D8B030D-6E8A-4147-A177-3AD203B41FA5}">
                      <a16:colId xmlns:a16="http://schemas.microsoft.com/office/drawing/2014/main" val="20002"/>
                    </a:ext>
                  </a:extLst>
                </a:gridCol>
                <a:gridCol w="1047424">
                  <a:extLst>
                    <a:ext uri="{9D8B030D-6E8A-4147-A177-3AD203B41FA5}">
                      <a16:colId xmlns:a16="http://schemas.microsoft.com/office/drawing/2014/main" val="20003"/>
                    </a:ext>
                  </a:extLst>
                </a:gridCol>
                <a:gridCol w="1047423">
                  <a:extLst>
                    <a:ext uri="{9D8B030D-6E8A-4147-A177-3AD203B41FA5}">
                      <a16:colId xmlns:a16="http://schemas.microsoft.com/office/drawing/2014/main" val="20004"/>
                    </a:ext>
                  </a:extLst>
                </a:gridCol>
              </a:tblGrid>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a:ln>
                            <a:noFill/>
                          </a:ln>
                          <a:solidFill>
                            <a:schemeClr val="bg1"/>
                          </a:solidFill>
                          <a:effectLst>
                            <a:outerShdw blurRad="38100" dist="38100" dir="2700000" algn="tl">
                              <a:srgbClr val="000000">
                                <a:alpha val="43137"/>
                              </a:srgbClr>
                            </a:outerShdw>
                          </a:effectLst>
                          <a:latin typeface="Arial" charset="0"/>
                        </a:rPr>
                        <a:t>11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a:ln>
                            <a:noFill/>
                          </a:ln>
                          <a:solidFill>
                            <a:schemeClr val="bg1"/>
                          </a:solidFill>
                          <a:effectLst>
                            <a:outerShdw blurRad="38100" dist="38100" dir="2700000" algn="tl">
                              <a:srgbClr val="000000">
                                <a:alpha val="43137"/>
                              </a:srgbClr>
                            </a:outerShdw>
                          </a:effectLst>
                          <a:latin typeface="Arial" charset="0"/>
                        </a:rPr>
                        <a:t>12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a:ln>
                            <a:noFill/>
                          </a:ln>
                          <a:solidFill>
                            <a:schemeClr val="bg1"/>
                          </a:solidFill>
                          <a:effectLst>
                            <a:outerShdw blurRad="38100" dist="38100" dir="2700000" algn="tl">
                              <a:srgbClr val="000000">
                                <a:alpha val="43137"/>
                              </a:srgbClr>
                            </a:outerShdw>
                          </a:effectLst>
                          <a:latin typeface="Arial" charset="0"/>
                        </a:rPr>
                        <a:t>22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a:ln>
                            <a:noFill/>
                          </a:ln>
                          <a:solidFill>
                            <a:schemeClr val="bg1"/>
                          </a:solidFill>
                          <a:effectLst>
                            <a:outerShdw blurRad="38100" dist="38100" dir="2700000" algn="tl">
                              <a:srgbClr val="000000">
                                <a:alpha val="43137"/>
                              </a:srgbClr>
                            </a:outerShdw>
                          </a:effectLst>
                          <a:latin typeface="Arial" charset="0"/>
                        </a:rPr>
                        <a:t>25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a:ln>
                            <a:noFill/>
                          </a:ln>
                          <a:solidFill>
                            <a:schemeClr val="bg1"/>
                          </a:solidFill>
                          <a:effectLst>
                            <a:outerShdw blurRad="38100" dist="38100" dir="2700000" algn="tl">
                              <a:srgbClr val="000000">
                                <a:alpha val="43137"/>
                              </a:srgbClr>
                            </a:outerShdw>
                          </a:effectLst>
                          <a:latin typeface="Arial" charset="0"/>
                        </a:rPr>
                        <a:t>63</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50"/>
                    </a:solidFill>
                  </a:tcPr>
                </a:tc>
                <a:extLst>
                  <a:ext uri="{0D108BD9-81ED-4DB2-BD59-A6C34878D82A}">
                    <a16:rowId xmlns:a16="http://schemas.microsoft.com/office/drawing/2014/main" val="10000"/>
                  </a:ext>
                </a:extLst>
              </a:tr>
            </a:tbl>
          </a:graphicData>
        </a:graphic>
      </p:graphicFrame>
      <p:sp>
        <p:nvSpPr>
          <p:cNvPr id="9" name="Text Box 90">
            <a:extLst>
              <a:ext uri="{FF2B5EF4-FFF2-40B4-BE49-F238E27FC236}">
                <a16:creationId xmlns:a16="http://schemas.microsoft.com/office/drawing/2014/main" id="{DC26BD4C-8FD3-44DF-9262-CCD01D011293}"/>
              </a:ext>
            </a:extLst>
          </p:cNvPr>
          <p:cNvSpPr txBox="1">
            <a:spLocks noChangeArrowheads="1"/>
          </p:cNvSpPr>
          <p:nvPr/>
        </p:nvSpPr>
        <p:spPr bwMode="auto">
          <a:xfrm>
            <a:off x="6912596" y="491227"/>
            <a:ext cx="381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ti-ET" sz="2400" b="1" i="1" u="none" strike="noStrike" kern="1200" cap="none" spc="0" normalizeH="0" baseline="0" noProof="0" dirty="0" err="1">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i</a:t>
            </a:r>
            <a:endParaRPr kumimoji="0" lang="en-US" altLang="ti-ET" sz="2400" b="1" i="1"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10" name="Text Box 91">
            <a:extLst>
              <a:ext uri="{FF2B5EF4-FFF2-40B4-BE49-F238E27FC236}">
                <a16:creationId xmlns:a16="http://schemas.microsoft.com/office/drawing/2014/main" id="{DAAA0952-1EE3-4FAF-92F1-EC32B5F31981}"/>
              </a:ext>
            </a:extLst>
          </p:cNvPr>
          <p:cNvSpPr txBox="1">
            <a:spLocks noChangeArrowheads="1"/>
          </p:cNvSpPr>
          <p:nvPr/>
        </p:nvSpPr>
        <p:spPr bwMode="auto">
          <a:xfrm>
            <a:off x="6912596" y="1522160"/>
            <a:ext cx="381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ti-ET" sz="2400" b="1" i="1" u="none" strike="noStrike" kern="1200" cap="none" spc="0" normalizeH="0" baseline="0" noProof="0" dirty="0" err="1">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i</a:t>
            </a:r>
            <a:endParaRPr kumimoji="0" lang="en-US" altLang="ti-ET" sz="2400" b="1" i="1"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11" name="Text Box 92">
            <a:extLst>
              <a:ext uri="{FF2B5EF4-FFF2-40B4-BE49-F238E27FC236}">
                <a16:creationId xmlns:a16="http://schemas.microsoft.com/office/drawing/2014/main" id="{35B14DB0-524B-4E42-97D6-456E9FDC67BD}"/>
              </a:ext>
            </a:extLst>
          </p:cNvPr>
          <p:cNvSpPr txBox="1">
            <a:spLocks noChangeArrowheads="1"/>
          </p:cNvSpPr>
          <p:nvPr/>
        </p:nvSpPr>
        <p:spPr bwMode="auto">
          <a:xfrm>
            <a:off x="11014476" y="1522160"/>
            <a:ext cx="838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ti-ET" sz="2400" b="1" i="1"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min</a:t>
            </a:r>
          </a:p>
        </p:txBody>
      </p:sp>
      <p:sp>
        <p:nvSpPr>
          <p:cNvPr id="12" name="Text Box 93">
            <a:extLst>
              <a:ext uri="{FF2B5EF4-FFF2-40B4-BE49-F238E27FC236}">
                <a16:creationId xmlns:a16="http://schemas.microsoft.com/office/drawing/2014/main" id="{745026A1-A3C9-4A81-8E13-F1F5A62F7565}"/>
              </a:ext>
            </a:extLst>
          </p:cNvPr>
          <p:cNvSpPr txBox="1">
            <a:spLocks noChangeArrowheads="1"/>
          </p:cNvSpPr>
          <p:nvPr/>
        </p:nvSpPr>
        <p:spPr bwMode="auto">
          <a:xfrm>
            <a:off x="7991007" y="2531424"/>
            <a:ext cx="381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ti-ET" sz="2400" b="1" i="1" u="none" strike="noStrike" kern="1200" cap="none" spc="0" normalizeH="0" baseline="0" noProof="0" dirty="0" err="1">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i</a:t>
            </a:r>
            <a:endParaRPr kumimoji="0" lang="en-US" altLang="ti-ET" sz="2400" b="1" i="1"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13" name="Text Box 94">
            <a:extLst>
              <a:ext uri="{FF2B5EF4-FFF2-40B4-BE49-F238E27FC236}">
                <a16:creationId xmlns:a16="http://schemas.microsoft.com/office/drawing/2014/main" id="{83EDB95C-36DA-4910-AD54-93661FCBE24E}"/>
              </a:ext>
            </a:extLst>
          </p:cNvPr>
          <p:cNvSpPr txBox="1">
            <a:spLocks noChangeArrowheads="1"/>
          </p:cNvSpPr>
          <p:nvPr/>
        </p:nvSpPr>
        <p:spPr bwMode="auto">
          <a:xfrm>
            <a:off x="8940537" y="2531425"/>
            <a:ext cx="838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ti-ET" sz="2400" b="1" i="1"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min</a:t>
            </a:r>
          </a:p>
        </p:txBody>
      </p:sp>
      <p:sp>
        <p:nvSpPr>
          <p:cNvPr id="14" name="Text Box 95">
            <a:extLst>
              <a:ext uri="{FF2B5EF4-FFF2-40B4-BE49-F238E27FC236}">
                <a16:creationId xmlns:a16="http://schemas.microsoft.com/office/drawing/2014/main" id="{90BDB4A7-6F89-4135-A992-4E4B08B894AA}"/>
              </a:ext>
            </a:extLst>
          </p:cNvPr>
          <p:cNvSpPr txBox="1">
            <a:spLocks noChangeArrowheads="1"/>
          </p:cNvSpPr>
          <p:nvPr/>
        </p:nvSpPr>
        <p:spPr bwMode="auto">
          <a:xfrm>
            <a:off x="9000198" y="3480305"/>
            <a:ext cx="381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ti-ET" sz="2400" b="1" i="1"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i</a:t>
            </a:r>
          </a:p>
        </p:txBody>
      </p:sp>
      <p:sp>
        <p:nvSpPr>
          <p:cNvPr id="15" name="Text Box 96">
            <a:extLst>
              <a:ext uri="{FF2B5EF4-FFF2-40B4-BE49-F238E27FC236}">
                <a16:creationId xmlns:a16="http://schemas.microsoft.com/office/drawing/2014/main" id="{BF698447-B308-4383-997E-5752E6BB034D}"/>
              </a:ext>
            </a:extLst>
          </p:cNvPr>
          <p:cNvSpPr txBox="1">
            <a:spLocks noChangeArrowheads="1"/>
          </p:cNvSpPr>
          <p:nvPr/>
        </p:nvSpPr>
        <p:spPr bwMode="auto">
          <a:xfrm>
            <a:off x="10007337" y="3519175"/>
            <a:ext cx="838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ti-ET" sz="2400" b="1" i="1"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min</a:t>
            </a:r>
          </a:p>
        </p:txBody>
      </p:sp>
      <p:sp>
        <p:nvSpPr>
          <p:cNvPr id="16" name="Text Box 97">
            <a:extLst>
              <a:ext uri="{FF2B5EF4-FFF2-40B4-BE49-F238E27FC236}">
                <a16:creationId xmlns:a16="http://schemas.microsoft.com/office/drawing/2014/main" id="{37943862-7071-45E9-A459-34D89CFF09C9}"/>
              </a:ext>
            </a:extLst>
          </p:cNvPr>
          <p:cNvSpPr txBox="1">
            <a:spLocks noChangeArrowheads="1"/>
          </p:cNvSpPr>
          <p:nvPr/>
        </p:nvSpPr>
        <p:spPr bwMode="auto">
          <a:xfrm>
            <a:off x="9854937" y="4509775"/>
            <a:ext cx="1219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ti-ET" sz="2400" b="1" i="1"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i, min</a:t>
            </a:r>
          </a:p>
        </p:txBody>
      </p:sp>
      <p:graphicFrame>
        <p:nvGraphicFramePr>
          <p:cNvPr id="17" name="Group 98">
            <a:extLst>
              <a:ext uri="{FF2B5EF4-FFF2-40B4-BE49-F238E27FC236}">
                <a16:creationId xmlns:a16="http://schemas.microsoft.com/office/drawing/2014/main" id="{2D2924EE-78B3-4ED8-9087-89E2F70A3944}"/>
              </a:ext>
            </a:extLst>
          </p:cNvPr>
          <p:cNvGraphicFramePr>
            <a:graphicFrameLocks noGrp="1"/>
          </p:cNvGraphicFramePr>
          <p:nvPr/>
        </p:nvGraphicFramePr>
        <p:xfrm>
          <a:off x="6617616" y="5905892"/>
          <a:ext cx="5235060" cy="609600"/>
        </p:xfrm>
        <a:graphic>
          <a:graphicData uri="http://schemas.openxmlformats.org/drawingml/2006/table">
            <a:tbl>
              <a:tblPr/>
              <a:tblGrid>
                <a:gridCol w="1047424">
                  <a:extLst>
                    <a:ext uri="{9D8B030D-6E8A-4147-A177-3AD203B41FA5}">
                      <a16:colId xmlns:a16="http://schemas.microsoft.com/office/drawing/2014/main" val="20000"/>
                    </a:ext>
                  </a:extLst>
                </a:gridCol>
                <a:gridCol w="1047423">
                  <a:extLst>
                    <a:ext uri="{9D8B030D-6E8A-4147-A177-3AD203B41FA5}">
                      <a16:colId xmlns:a16="http://schemas.microsoft.com/office/drawing/2014/main" val="20001"/>
                    </a:ext>
                  </a:extLst>
                </a:gridCol>
                <a:gridCol w="1045366">
                  <a:extLst>
                    <a:ext uri="{9D8B030D-6E8A-4147-A177-3AD203B41FA5}">
                      <a16:colId xmlns:a16="http://schemas.microsoft.com/office/drawing/2014/main" val="20002"/>
                    </a:ext>
                  </a:extLst>
                </a:gridCol>
                <a:gridCol w="1047424">
                  <a:extLst>
                    <a:ext uri="{9D8B030D-6E8A-4147-A177-3AD203B41FA5}">
                      <a16:colId xmlns:a16="http://schemas.microsoft.com/office/drawing/2014/main" val="20003"/>
                    </a:ext>
                  </a:extLst>
                </a:gridCol>
                <a:gridCol w="1047423">
                  <a:extLst>
                    <a:ext uri="{9D8B030D-6E8A-4147-A177-3AD203B41FA5}">
                      <a16:colId xmlns:a16="http://schemas.microsoft.com/office/drawing/2014/main" val="20004"/>
                    </a:ext>
                  </a:extLst>
                </a:gridCol>
              </a:tblGrid>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a:ln>
                            <a:noFill/>
                          </a:ln>
                          <a:solidFill>
                            <a:schemeClr val="bg1"/>
                          </a:solidFill>
                          <a:effectLst>
                            <a:outerShdw blurRad="38100" dist="38100" dir="2700000" algn="tl">
                              <a:srgbClr val="000000">
                                <a:alpha val="43137"/>
                              </a:srgbClr>
                            </a:outerShdw>
                          </a:effectLst>
                          <a:latin typeface="Arial" charset="0"/>
                        </a:rPr>
                        <a:t>11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a:ln>
                            <a:noFill/>
                          </a:ln>
                          <a:solidFill>
                            <a:schemeClr val="bg1"/>
                          </a:solidFill>
                          <a:effectLst>
                            <a:outerShdw blurRad="38100" dist="38100" dir="2700000" algn="tl">
                              <a:srgbClr val="000000">
                                <a:alpha val="43137"/>
                              </a:srgbClr>
                            </a:outerShdw>
                          </a:effectLst>
                          <a:latin typeface="Arial" charset="0"/>
                        </a:rPr>
                        <a:t>12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a:ln>
                            <a:noFill/>
                          </a:ln>
                          <a:solidFill>
                            <a:schemeClr val="bg1"/>
                          </a:solidFill>
                          <a:effectLst>
                            <a:outerShdw blurRad="38100" dist="38100" dir="2700000" algn="tl">
                              <a:srgbClr val="000000">
                                <a:alpha val="43137"/>
                              </a:srgbClr>
                            </a:outerShdw>
                          </a:effectLst>
                          <a:latin typeface="Arial" charset="0"/>
                        </a:rPr>
                        <a:t>22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a:ln>
                            <a:noFill/>
                          </a:ln>
                          <a:solidFill>
                            <a:schemeClr val="bg1"/>
                          </a:solidFill>
                          <a:effectLst>
                            <a:outerShdw blurRad="38100" dist="38100" dir="2700000" algn="tl">
                              <a:srgbClr val="000000">
                                <a:alpha val="43137"/>
                              </a:srgbClr>
                            </a:outerShdw>
                          </a:effectLst>
                          <a:latin typeface="Arial" charset="0"/>
                        </a:rPr>
                        <a:t>25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a:ln>
                            <a:noFill/>
                          </a:ln>
                          <a:solidFill>
                            <a:schemeClr val="bg1"/>
                          </a:solidFill>
                          <a:effectLst>
                            <a:outerShdw blurRad="38100" dist="38100" dir="2700000" algn="tl">
                              <a:srgbClr val="000000">
                                <a:alpha val="43137"/>
                              </a:srgbClr>
                            </a:outerShdw>
                          </a:effectLst>
                          <a:latin typeface="Arial" charset="0"/>
                        </a:rPr>
                        <a:t>63</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50"/>
                    </a:solidFill>
                  </a:tcPr>
                </a:tc>
                <a:extLst>
                  <a:ext uri="{0D108BD9-81ED-4DB2-BD59-A6C34878D82A}">
                    <a16:rowId xmlns:a16="http://schemas.microsoft.com/office/drawing/2014/main" val="10000"/>
                  </a:ext>
                </a:extLst>
              </a:tr>
            </a:tbl>
          </a:graphicData>
        </a:graphic>
      </p:graphicFrame>
      <p:sp>
        <p:nvSpPr>
          <p:cNvPr id="18" name="Text Box 112">
            <a:extLst>
              <a:ext uri="{FF2B5EF4-FFF2-40B4-BE49-F238E27FC236}">
                <a16:creationId xmlns:a16="http://schemas.microsoft.com/office/drawing/2014/main" id="{F3DE5919-4870-43A2-993E-2D28F2820553}"/>
              </a:ext>
            </a:extLst>
          </p:cNvPr>
          <p:cNvSpPr txBox="1">
            <a:spLocks noChangeArrowheads="1"/>
          </p:cNvSpPr>
          <p:nvPr/>
        </p:nvSpPr>
        <p:spPr bwMode="auto">
          <a:xfrm>
            <a:off x="10842053" y="5462297"/>
            <a:ext cx="9917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ti-ET" sz="2400" b="1" i="1" u="none" strike="noStrike" kern="1200" cap="none" spc="0" normalizeH="0" baseline="0" noProof="0" dirty="0" err="1">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i</a:t>
            </a:r>
            <a:r>
              <a:rPr kumimoji="0" lang="en-US" altLang="ti-ET" sz="2400" b="1" i="1"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 min</a:t>
            </a:r>
          </a:p>
        </p:txBody>
      </p:sp>
    </p:spTree>
    <p:extLst>
      <p:ext uri="{BB962C8B-B14F-4D97-AF65-F5344CB8AC3E}">
        <p14:creationId xmlns:p14="http://schemas.microsoft.com/office/powerpoint/2010/main" val="1374448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P spid="16" grpId="0"/>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a:extLst>
              <a:ext uri="{FF2B5EF4-FFF2-40B4-BE49-F238E27FC236}">
                <a16:creationId xmlns:a16="http://schemas.microsoft.com/office/drawing/2014/main" id="{302AB9AC-48B5-4D77-90CE-7846A26533BE}"/>
              </a:ext>
            </a:extLst>
          </p:cNvPr>
          <p:cNvSpPr>
            <a:spLocks noGrp="1" noChangeArrowheads="1"/>
          </p:cNvSpPr>
          <p:nvPr>
            <p:ph type="title"/>
          </p:nvPr>
        </p:nvSpPr>
        <p:spPr/>
        <p:txBody>
          <a:bodyPr/>
          <a:lstStyle/>
          <a:p>
            <a:r>
              <a:rPr lang="en-US" altLang="ti-ET" b="1" dirty="0">
                <a:solidFill>
                  <a:schemeClr val="bg1"/>
                </a:solidFill>
              </a:rPr>
              <a:t>Selection Sort: Algorithm Analysis</a:t>
            </a:r>
          </a:p>
        </p:txBody>
      </p:sp>
      <p:sp>
        <p:nvSpPr>
          <p:cNvPr id="395267" name="Rectangle 3">
            <a:extLst>
              <a:ext uri="{FF2B5EF4-FFF2-40B4-BE49-F238E27FC236}">
                <a16:creationId xmlns:a16="http://schemas.microsoft.com/office/drawing/2014/main" id="{6F54C701-695F-4A9E-B454-6320DB143718}"/>
              </a:ext>
            </a:extLst>
          </p:cNvPr>
          <p:cNvSpPr>
            <a:spLocks noGrp="1" noChangeArrowheads="1"/>
          </p:cNvSpPr>
          <p:nvPr>
            <p:ph type="body" idx="1"/>
          </p:nvPr>
        </p:nvSpPr>
        <p:spPr>
          <a:xfrm>
            <a:off x="835578" y="1580047"/>
            <a:ext cx="10707065" cy="4857201"/>
          </a:xfrm>
        </p:spPr>
        <p:txBody>
          <a:bodyPr/>
          <a:lstStyle/>
          <a:p>
            <a:r>
              <a:rPr lang="en-US" altLang="ti-ET" sz="4400" dirty="0">
                <a:sym typeface="Symbol" panose="05050102010706020507" pitchFamily="18" charset="2"/>
              </a:rPr>
              <a:t>The number of comparisons is </a:t>
            </a:r>
            <a:r>
              <a:rPr lang="en-US" altLang="ti-ET" sz="4400" dirty="0">
                <a:solidFill>
                  <a:srgbClr val="CC0000"/>
                </a:solidFill>
                <a:sym typeface="Symbol" panose="05050102010706020507" pitchFamily="18" charset="2"/>
              </a:rPr>
              <a:t>(</a:t>
            </a:r>
            <a:r>
              <a:rPr lang="en-US" altLang="ti-ET" sz="4400" i="1" dirty="0">
                <a:solidFill>
                  <a:srgbClr val="CC0000"/>
                </a:solidFill>
                <a:sym typeface="Symbol" panose="05050102010706020507" pitchFamily="18" charset="2"/>
              </a:rPr>
              <a:t>n</a:t>
            </a:r>
            <a:r>
              <a:rPr lang="en-US" altLang="ti-ET" sz="4400" baseline="30000" dirty="0">
                <a:solidFill>
                  <a:srgbClr val="CC0000"/>
                </a:solidFill>
                <a:sym typeface="Symbol" panose="05050102010706020507" pitchFamily="18" charset="2"/>
              </a:rPr>
              <a:t>2</a:t>
            </a:r>
            <a:r>
              <a:rPr lang="en-US" altLang="ti-ET" sz="4400" dirty="0">
                <a:solidFill>
                  <a:srgbClr val="CC0000"/>
                </a:solidFill>
                <a:sym typeface="Symbol" panose="05050102010706020507" pitchFamily="18" charset="2"/>
              </a:rPr>
              <a:t>)</a:t>
            </a:r>
            <a:r>
              <a:rPr lang="en-US" altLang="ti-ET" sz="4400" i="1" dirty="0">
                <a:sym typeface="Symbol" panose="05050102010706020507" pitchFamily="18" charset="2"/>
              </a:rPr>
              <a:t> </a:t>
            </a:r>
            <a:r>
              <a:rPr lang="en-US" altLang="ti-ET" sz="4400" dirty="0">
                <a:sym typeface="Symbol" panose="05050102010706020507" pitchFamily="18" charset="2"/>
              </a:rPr>
              <a:t>in all cases.</a:t>
            </a:r>
          </a:p>
          <a:p>
            <a:r>
              <a:rPr lang="en-US" altLang="ti-ET" sz="4400" dirty="0">
                <a:sym typeface="Symbol" panose="05050102010706020507" pitchFamily="18" charset="2"/>
              </a:rPr>
              <a:t>Can be improved by a some modifications, which leads to heapsort.</a:t>
            </a:r>
            <a:endParaRPr lang="en-US" altLang="ti-ET" sz="4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a:extLst>
              <a:ext uri="{FF2B5EF4-FFF2-40B4-BE49-F238E27FC236}">
                <a16:creationId xmlns:a16="http://schemas.microsoft.com/office/drawing/2014/main" id="{F0DF1ADD-104E-4AED-AB6C-7FBE93928A56}"/>
              </a:ext>
            </a:extLst>
          </p:cNvPr>
          <p:cNvSpPr>
            <a:spLocks noGrp="1"/>
          </p:cNvSpPr>
          <p:nvPr>
            <p:ph type="title"/>
          </p:nvPr>
        </p:nvSpPr>
        <p:spPr/>
        <p:txBody>
          <a:bodyPr/>
          <a:lstStyle/>
          <a:p>
            <a:pPr eaLnBrk="1" hangingPunct="1"/>
            <a:r>
              <a:rPr lang="en-US" altLang="ti-ET">
                <a:ea typeface="ＭＳ Ｐゴシック" panose="020B0600070205080204" pitchFamily="34" charset="-128"/>
              </a:rPr>
              <a:t>The Selection Sort</a:t>
            </a:r>
          </a:p>
        </p:txBody>
      </p:sp>
      <p:sp>
        <p:nvSpPr>
          <p:cNvPr id="22530" name="Content Placeholder 2">
            <a:extLst>
              <a:ext uri="{FF2B5EF4-FFF2-40B4-BE49-F238E27FC236}">
                <a16:creationId xmlns:a16="http://schemas.microsoft.com/office/drawing/2014/main" id="{5094C08A-97CC-45D7-8D1A-43F114F77081}"/>
              </a:ext>
            </a:extLst>
          </p:cNvPr>
          <p:cNvSpPr>
            <a:spLocks noGrp="1"/>
          </p:cNvSpPr>
          <p:nvPr>
            <p:ph idx="1"/>
          </p:nvPr>
        </p:nvSpPr>
        <p:spPr>
          <a:xfrm>
            <a:off x="643190" y="1194831"/>
            <a:ext cx="8500809" cy="5307289"/>
          </a:xfrm>
        </p:spPr>
        <p:txBody>
          <a:bodyPr>
            <a:normAutofit/>
          </a:bodyPr>
          <a:lstStyle/>
          <a:p>
            <a:pPr eaLnBrk="1" hangingPunct="1">
              <a:lnSpc>
                <a:spcPct val="100000"/>
              </a:lnSpc>
            </a:pPr>
            <a:r>
              <a:rPr lang="en-US" altLang="ti-ET" sz="2800" dirty="0">
                <a:ea typeface="ＭＳ Ｐゴシック" panose="020B0600070205080204" pitchFamily="34" charset="-128"/>
              </a:rPr>
              <a:t>Analysis</a:t>
            </a:r>
          </a:p>
          <a:p>
            <a:pPr lvl="2">
              <a:lnSpc>
                <a:spcPct val="100000"/>
              </a:lnSpc>
              <a:buFont typeface="Wingdings" panose="05000000000000000000" pitchFamily="2" charset="2"/>
              <a:buChar char="§"/>
            </a:pPr>
            <a:r>
              <a:rPr lang="en-US" altLang="ti-ET" sz="2800" dirty="0">
                <a:ea typeface="ＭＳ Ｐゴシック" panose="020B0600070205080204" pitchFamily="34" charset="-128"/>
              </a:rPr>
              <a:t>Selection sort is O(n</a:t>
            </a:r>
            <a:r>
              <a:rPr lang="en-US" altLang="ti-ET" sz="2800" baseline="30000" dirty="0">
                <a:ea typeface="ＭＳ Ｐゴシック" panose="020B0600070205080204" pitchFamily="34" charset="-128"/>
              </a:rPr>
              <a:t>2</a:t>
            </a:r>
            <a:r>
              <a:rPr lang="en-US" altLang="ti-ET" sz="2800" dirty="0">
                <a:ea typeface="ＭＳ Ｐゴシック" panose="020B0600070205080204" pitchFamily="34" charset="-128"/>
              </a:rPr>
              <a:t>)</a:t>
            </a:r>
          </a:p>
          <a:p>
            <a:pPr lvl="2">
              <a:lnSpc>
                <a:spcPct val="100000"/>
              </a:lnSpc>
              <a:buFont typeface="Wingdings" panose="05000000000000000000" pitchFamily="2" charset="2"/>
              <a:buChar char="§"/>
            </a:pPr>
            <a:r>
              <a:rPr lang="en-US" altLang="ti-ET" sz="2800" dirty="0">
                <a:ea typeface="ＭＳ Ｐゴシック" panose="020B0600070205080204" pitchFamily="34" charset="-128"/>
              </a:rPr>
              <a:t>Appropriate only for small </a:t>
            </a:r>
            <a:r>
              <a:rPr lang="en-US" altLang="ti-ET" sz="2800" i="1" dirty="0">
                <a:ea typeface="ＭＳ Ｐゴシック" panose="020B0600070205080204" pitchFamily="34" charset="-128"/>
              </a:rPr>
              <a:t>n, </a:t>
            </a:r>
          </a:p>
          <a:p>
            <a:pPr lvl="2">
              <a:lnSpc>
                <a:spcPct val="100000"/>
              </a:lnSpc>
              <a:buFont typeface="Wingdings" panose="05000000000000000000" pitchFamily="2" charset="2"/>
              <a:buChar char="§"/>
            </a:pPr>
            <a:r>
              <a:rPr lang="en-US" altLang="ti-ET" sz="2800" dirty="0">
                <a:ea typeface="ＭＳ Ｐゴシック" panose="020B0600070205080204" pitchFamily="34" charset="-128"/>
              </a:rPr>
              <a:t>O(n</a:t>
            </a:r>
            <a:r>
              <a:rPr lang="en-US" altLang="ti-ET" sz="2800" baseline="30000" dirty="0">
                <a:ea typeface="ＭＳ Ｐゴシック" panose="020B0600070205080204" pitchFamily="34" charset="-128"/>
              </a:rPr>
              <a:t>2</a:t>
            </a:r>
            <a:r>
              <a:rPr lang="en-US" altLang="ti-ET" sz="2800" dirty="0">
                <a:ea typeface="ＭＳ Ｐゴシック" panose="020B0600070205080204" pitchFamily="34" charset="-128"/>
              </a:rPr>
              <a:t>) grows rapidly</a:t>
            </a:r>
          </a:p>
          <a:p>
            <a:pPr eaLnBrk="1" hangingPunct="1">
              <a:lnSpc>
                <a:spcPct val="100000"/>
              </a:lnSpc>
            </a:pPr>
            <a:r>
              <a:rPr lang="en-US" altLang="ti-ET" sz="2800" dirty="0">
                <a:ea typeface="ＭＳ Ｐゴシック" panose="020B0600070205080204" pitchFamily="34" charset="-128"/>
              </a:rPr>
              <a:t>Could be a good choice when</a:t>
            </a:r>
          </a:p>
          <a:p>
            <a:pPr lvl="2">
              <a:lnSpc>
                <a:spcPct val="100000"/>
              </a:lnSpc>
              <a:buFont typeface="Wingdings" panose="05000000000000000000" pitchFamily="2" charset="2"/>
              <a:buChar char="§"/>
            </a:pPr>
            <a:r>
              <a:rPr lang="en-US" altLang="ti-ET" sz="2800" dirty="0">
                <a:ea typeface="ＭＳ Ｐゴシック" panose="020B0600070205080204" pitchFamily="34" charset="-128"/>
              </a:rPr>
              <a:t>Data moves are costly,</a:t>
            </a:r>
          </a:p>
          <a:p>
            <a:pPr lvl="2">
              <a:lnSpc>
                <a:spcPct val="100000"/>
              </a:lnSpc>
              <a:buFont typeface="Wingdings" panose="05000000000000000000" pitchFamily="2" charset="2"/>
              <a:buChar char="§"/>
            </a:pPr>
            <a:r>
              <a:rPr lang="en-US" altLang="ti-ET" sz="2800" dirty="0">
                <a:ea typeface="ＭＳ Ｐゴシック" panose="020B0600070205080204" pitchFamily="34" charset="-128"/>
              </a:rPr>
              <a:t>But comparisons are not</a:t>
            </a:r>
          </a:p>
          <a:p>
            <a:pPr lvl="1" eaLnBrk="1" hangingPunct="1">
              <a:lnSpc>
                <a:spcPct val="100000"/>
              </a:lnSpc>
            </a:pPr>
            <a:endParaRPr lang="en-US" altLang="ti-ET" sz="2800" dirty="0">
              <a:ea typeface="ＭＳ Ｐゴシック" panose="020B0600070205080204" pitchFamily="34" charset="-128"/>
            </a:endParaRPr>
          </a:p>
        </p:txBody>
      </p:sp>
    </p:spTree>
    <p:extLst>
      <p:ext uri="{BB962C8B-B14F-4D97-AF65-F5344CB8AC3E}">
        <p14:creationId xmlns:p14="http://schemas.microsoft.com/office/powerpoint/2010/main" val="4199145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C2649835-1D0F-43A5-A0A8-5BBB7E2D7C78}"/>
              </a:ext>
            </a:extLst>
          </p:cNvPr>
          <p:cNvSpPr>
            <a:spLocks noGrp="1"/>
          </p:cNvSpPr>
          <p:nvPr>
            <p:ph type="title"/>
          </p:nvPr>
        </p:nvSpPr>
        <p:spPr/>
        <p:txBody>
          <a:bodyPr/>
          <a:lstStyle/>
          <a:p>
            <a:pPr eaLnBrk="1" hangingPunct="1"/>
            <a:r>
              <a:rPr lang="en-US" altLang="ti-ET">
                <a:ea typeface="ＭＳ Ｐゴシック" panose="020B0600070205080204" pitchFamily="34" charset="-128"/>
              </a:rPr>
              <a:t>The Bubble Sort</a:t>
            </a:r>
          </a:p>
        </p:txBody>
      </p:sp>
      <p:sp>
        <p:nvSpPr>
          <p:cNvPr id="23554" name="Content Placeholder 2">
            <a:extLst>
              <a:ext uri="{FF2B5EF4-FFF2-40B4-BE49-F238E27FC236}">
                <a16:creationId xmlns:a16="http://schemas.microsoft.com/office/drawing/2014/main" id="{F08FD80E-0ADD-48F2-80DE-8C2D8B985BAA}"/>
              </a:ext>
            </a:extLst>
          </p:cNvPr>
          <p:cNvSpPr>
            <a:spLocks noGrp="1"/>
          </p:cNvSpPr>
          <p:nvPr>
            <p:ph idx="1"/>
          </p:nvPr>
        </p:nvSpPr>
        <p:spPr>
          <a:xfrm>
            <a:off x="539495" y="1345153"/>
            <a:ext cx="11039060" cy="5156967"/>
          </a:xfrm>
        </p:spPr>
        <p:txBody>
          <a:bodyPr>
            <a:normAutofit/>
          </a:bodyPr>
          <a:lstStyle/>
          <a:p>
            <a:pPr eaLnBrk="1" hangingPunct="1">
              <a:lnSpc>
                <a:spcPct val="150000"/>
              </a:lnSpc>
              <a:spcBef>
                <a:spcPts val="0"/>
              </a:spcBef>
            </a:pPr>
            <a:r>
              <a:rPr lang="en-US" altLang="ti-ET" sz="4000" dirty="0">
                <a:ea typeface="ＭＳ Ｐゴシック" panose="020B0600070205080204" pitchFamily="34" charset="-128"/>
              </a:rPr>
              <a:t>Compares adjacent items</a:t>
            </a:r>
          </a:p>
          <a:p>
            <a:pPr lvl="2">
              <a:lnSpc>
                <a:spcPct val="150000"/>
              </a:lnSpc>
              <a:spcBef>
                <a:spcPts val="0"/>
              </a:spcBef>
              <a:buFont typeface="Wingdings" panose="05000000000000000000" pitchFamily="2" charset="2"/>
              <a:buChar char="§"/>
            </a:pPr>
            <a:r>
              <a:rPr lang="en-US" altLang="ti-ET" sz="4000" dirty="0">
                <a:ea typeface="ＭＳ Ｐゴシック" panose="020B0600070205080204" pitchFamily="34" charset="-128"/>
              </a:rPr>
              <a:t>Exchanges them if out of order</a:t>
            </a:r>
          </a:p>
          <a:p>
            <a:pPr lvl="2">
              <a:lnSpc>
                <a:spcPct val="150000"/>
              </a:lnSpc>
              <a:spcBef>
                <a:spcPts val="0"/>
              </a:spcBef>
              <a:buFont typeface="Wingdings" panose="05000000000000000000" pitchFamily="2" charset="2"/>
              <a:buChar char="§"/>
            </a:pPr>
            <a:r>
              <a:rPr lang="en-US" altLang="ti-ET" sz="4000" dirty="0">
                <a:ea typeface="ＭＳ Ｐゴシック" panose="020B0600070205080204" pitchFamily="34" charset="-128"/>
              </a:rPr>
              <a:t>Requires several passes over the data</a:t>
            </a:r>
          </a:p>
          <a:p>
            <a:pPr eaLnBrk="1" hangingPunct="1">
              <a:lnSpc>
                <a:spcPct val="150000"/>
              </a:lnSpc>
              <a:spcBef>
                <a:spcPts val="0"/>
              </a:spcBef>
            </a:pPr>
            <a:r>
              <a:rPr lang="en-US" altLang="ti-ET" sz="4000" dirty="0">
                <a:ea typeface="ＭＳ Ｐゴシック" panose="020B0600070205080204" pitchFamily="34" charset="-128"/>
              </a:rPr>
              <a:t>When ordering successive pairs</a:t>
            </a:r>
          </a:p>
          <a:p>
            <a:pPr lvl="2">
              <a:lnSpc>
                <a:spcPct val="150000"/>
              </a:lnSpc>
              <a:spcBef>
                <a:spcPts val="0"/>
              </a:spcBef>
              <a:buFont typeface="Wingdings" panose="05000000000000000000" pitchFamily="2" charset="2"/>
              <a:buChar char="§"/>
            </a:pPr>
            <a:r>
              <a:rPr lang="en-US" altLang="ti-ET" sz="4000" dirty="0">
                <a:ea typeface="ＭＳ Ｐゴシック" panose="020B0600070205080204" pitchFamily="34" charset="-128"/>
              </a:rPr>
              <a:t>Largest item bubbles to end of the array</a:t>
            </a:r>
          </a:p>
        </p:txBody>
      </p:sp>
    </p:spTree>
    <p:extLst>
      <p:ext uri="{BB962C8B-B14F-4D97-AF65-F5344CB8AC3E}">
        <p14:creationId xmlns:p14="http://schemas.microsoft.com/office/powerpoint/2010/main" val="145467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28A3F983-5C4B-424B-8842-A60D0E709389}"/>
              </a:ext>
            </a:extLst>
          </p:cNvPr>
          <p:cNvSpPr txBox="1">
            <a:spLocks noChangeArrowheads="1"/>
          </p:cNvSpPr>
          <p:nvPr/>
        </p:nvSpPr>
        <p:spPr>
          <a:xfrm>
            <a:off x="501398" y="404191"/>
            <a:ext cx="5117766" cy="699052"/>
          </a:xfrm>
          <a:prstGeom prst="rect">
            <a:avLst/>
          </a:prstGeom>
        </p:spPr>
        <p:txBody>
          <a:bodyPr vert="horz" lIns="91440" tIns="45720" rIns="91440" bIns="45720" rtlCol="0" anchor="b" anchorCtr="0">
            <a:normAutofit lnSpcReduction="10000"/>
          </a:bodyPr>
          <a:lstStyle>
            <a:lvl1pPr algn="l" defTabSz="914400" rtl="0" eaLnBrk="1" latinLnBrk="0" hangingPunct="1">
              <a:spcBef>
                <a:spcPct val="0"/>
              </a:spcBef>
              <a:buNone/>
              <a:defRPr sz="28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ti-ET" sz="4000" b="1" i="0" u="none" strike="noStrike" kern="1200" cap="none" spc="0" normalizeH="0" baseline="0" noProof="0" dirty="0">
                <a:ln>
                  <a:noFill/>
                </a:ln>
                <a:solidFill>
                  <a:prstClr val="black"/>
                </a:solidFill>
                <a:effectLst/>
                <a:uLnTx/>
                <a:uFillTx/>
                <a:latin typeface="Segoe UI Light"/>
                <a:ea typeface="+mj-ea"/>
                <a:cs typeface="+mj-cs"/>
              </a:rPr>
              <a:t>Bubble Sort: Example</a:t>
            </a:r>
          </a:p>
        </p:txBody>
      </p:sp>
      <p:graphicFrame>
        <p:nvGraphicFramePr>
          <p:cNvPr id="3" name="Group 49">
            <a:extLst>
              <a:ext uri="{FF2B5EF4-FFF2-40B4-BE49-F238E27FC236}">
                <a16:creationId xmlns:a16="http://schemas.microsoft.com/office/drawing/2014/main" id="{7EC12813-F46D-4B14-A49D-FCF5D96B9E8C}"/>
              </a:ext>
            </a:extLst>
          </p:cNvPr>
          <p:cNvGraphicFramePr>
            <a:graphicFrameLocks/>
          </p:cNvGraphicFramePr>
          <p:nvPr/>
        </p:nvGraphicFramePr>
        <p:xfrm>
          <a:off x="8474697" y="463163"/>
          <a:ext cx="3400115" cy="640080"/>
        </p:xfrm>
        <a:graphic>
          <a:graphicData uri="http://schemas.openxmlformats.org/drawingml/2006/table">
            <a:tbl>
              <a:tblPr/>
              <a:tblGrid>
                <a:gridCol w="680291">
                  <a:extLst>
                    <a:ext uri="{9D8B030D-6E8A-4147-A177-3AD203B41FA5}">
                      <a16:colId xmlns:a16="http://schemas.microsoft.com/office/drawing/2014/main" val="20000"/>
                    </a:ext>
                  </a:extLst>
                </a:gridCol>
                <a:gridCol w="680290">
                  <a:extLst>
                    <a:ext uri="{9D8B030D-6E8A-4147-A177-3AD203B41FA5}">
                      <a16:colId xmlns:a16="http://schemas.microsoft.com/office/drawing/2014/main" val="20001"/>
                    </a:ext>
                  </a:extLst>
                </a:gridCol>
                <a:gridCol w="678953">
                  <a:extLst>
                    <a:ext uri="{9D8B030D-6E8A-4147-A177-3AD203B41FA5}">
                      <a16:colId xmlns:a16="http://schemas.microsoft.com/office/drawing/2014/main" val="20002"/>
                    </a:ext>
                  </a:extLst>
                </a:gridCol>
                <a:gridCol w="680291">
                  <a:extLst>
                    <a:ext uri="{9D8B030D-6E8A-4147-A177-3AD203B41FA5}">
                      <a16:colId xmlns:a16="http://schemas.microsoft.com/office/drawing/2014/main" val="20003"/>
                    </a:ext>
                  </a:extLst>
                </a:gridCol>
                <a:gridCol w="680290">
                  <a:extLst>
                    <a:ext uri="{9D8B030D-6E8A-4147-A177-3AD203B41FA5}">
                      <a16:colId xmlns:a16="http://schemas.microsoft.com/office/drawing/2014/main" val="20004"/>
                    </a:ext>
                  </a:extLst>
                </a:gridCol>
              </a:tblGrid>
              <a:tr h="448199">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3600" b="1" i="0" u="none" strike="noStrike" cap="none" normalizeH="0" baseline="0" dirty="0">
                          <a:ln>
                            <a:noFill/>
                          </a:ln>
                          <a:solidFill>
                            <a:schemeClr val="bg1"/>
                          </a:solidFill>
                          <a:effectLst/>
                          <a:latin typeface="Arial" panose="020B0604020202020204" pitchFamily="34" charset="0"/>
                        </a:rPr>
                        <a:t>5</a:t>
                      </a:r>
                    </a:p>
                  </a:txBody>
                  <a:tcPr anchor="ctr" anchorCtr="1" horzOverflow="overflow">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lnTlToBr>
                      <a:noFill/>
                    </a:lnTlToBr>
                    <a:lnBlToTr>
                      <a:noFill/>
                    </a:lnBlToTr>
                    <a:solidFill>
                      <a:srgbClr val="00B050"/>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3600" b="1" i="0" u="none" strike="noStrike" cap="none" normalizeH="0" baseline="0" dirty="0">
                          <a:ln>
                            <a:noFill/>
                          </a:ln>
                          <a:solidFill>
                            <a:schemeClr val="bg1"/>
                          </a:solidFill>
                          <a:effectLst/>
                          <a:latin typeface="Arial" panose="020B0604020202020204" pitchFamily="34" charset="0"/>
                        </a:rPr>
                        <a:t>1</a:t>
                      </a:r>
                    </a:p>
                  </a:txBody>
                  <a:tcPr anchor="ctr" anchorCtr="1" horzOverflow="overflow">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lnTlToBr>
                      <a:noFill/>
                    </a:lnTlToBr>
                    <a:lnBlToTr>
                      <a:noFill/>
                    </a:lnBlToTr>
                    <a:solidFill>
                      <a:srgbClr val="00B050"/>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3600" b="1" i="0" u="none" strike="noStrike" cap="none" normalizeH="0" baseline="0" dirty="0">
                          <a:ln>
                            <a:noFill/>
                          </a:ln>
                          <a:solidFill>
                            <a:schemeClr val="bg1"/>
                          </a:solidFill>
                          <a:effectLst/>
                          <a:latin typeface="Arial" panose="020B0604020202020204" pitchFamily="34" charset="0"/>
                        </a:rPr>
                        <a:t>4</a:t>
                      </a:r>
                    </a:p>
                  </a:txBody>
                  <a:tcPr anchor="ctr" anchorCtr="1" horzOverflow="overflow">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lnTlToBr>
                      <a:noFill/>
                    </a:lnTlToBr>
                    <a:lnBlToTr>
                      <a:noFill/>
                    </a:lnBlToTr>
                    <a:solidFill>
                      <a:srgbClr val="00B050"/>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3600" b="1" i="0" u="none" strike="noStrike" cap="none" normalizeH="0" baseline="0" dirty="0">
                          <a:ln>
                            <a:noFill/>
                          </a:ln>
                          <a:solidFill>
                            <a:schemeClr val="bg1"/>
                          </a:solidFill>
                          <a:effectLst/>
                          <a:latin typeface="Arial" panose="020B0604020202020204" pitchFamily="34" charset="0"/>
                        </a:rPr>
                        <a:t>2</a:t>
                      </a:r>
                    </a:p>
                  </a:txBody>
                  <a:tcPr anchor="ctr" anchorCtr="1" horzOverflow="overflow">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lnTlToBr>
                      <a:noFill/>
                    </a:lnTlToBr>
                    <a:lnBlToTr>
                      <a:noFill/>
                    </a:lnBlToTr>
                    <a:solidFill>
                      <a:srgbClr val="00B050"/>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3600" b="1" i="0" u="none" strike="noStrike" cap="none" normalizeH="0" baseline="0" dirty="0">
                          <a:ln>
                            <a:noFill/>
                          </a:ln>
                          <a:solidFill>
                            <a:schemeClr val="bg1"/>
                          </a:solidFill>
                          <a:effectLst/>
                          <a:latin typeface="Arial" panose="020B0604020202020204" pitchFamily="34" charset="0"/>
                        </a:rPr>
                        <a:t>8</a:t>
                      </a:r>
                    </a:p>
                  </a:txBody>
                  <a:tcPr anchor="ctr" anchorCtr="1" horzOverflow="overflow">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lnTlToBr>
                      <a:noFill/>
                    </a:lnTlToBr>
                    <a:lnBlToTr>
                      <a:noFill/>
                    </a:lnBlToTr>
                    <a:solidFill>
                      <a:srgbClr val="00B050"/>
                    </a:solidFill>
                  </a:tcPr>
                </a:tc>
                <a:extLst>
                  <a:ext uri="{0D108BD9-81ED-4DB2-BD59-A6C34878D82A}">
                    <a16:rowId xmlns:a16="http://schemas.microsoft.com/office/drawing/2014/main" val="10000"/>
                  </a:ext>
                </a:extLst>
              </a:tr>
            </a:tbl>
          </a:graphicData>
        </a:graphic>
      </p:graphicFrame>
      <p:graphicFrame>
        <p:nvGraphicFramePr>
          <p:cNvPr id="4" name="Group 49">
            <a:extLst>
              <a:ext uri="{FF2B5EF4-FFF2-40B4-BE49-F238E27FC236}">
                <a16:creationId xmlns:a16="http://schemas.microsoft.com/office/drawing/2014/main" id="{CADB0393-0FE0-43BB-B241-031EA355CA3B}"/>
              </a:ext>
            </a:extLst>
          </p:cNvPr>
          <p:cNvGraphicFramePr>
            <a:graphicFrameLocks/>
          </p:cNvGraphicFramePr>
          <p:nvPr/>
        </p:nvGraphicFramePr>
        <p:xfrm>
          <a:off x="8474696" y="1255645"/>
          <a:ext cx="3400118" cy="457200"/>
        </p:xfrm>
        <a:graphic>
          <a:graphicData uri="http://schemas.openxmlformats.org/drawingml/2006/table">
            <a:tbl>
              <a:tblPr/>
              <a:tblGrid>
                <a:gridCol w="680292">
                  <a:extLst>
                    <a:ext uri="{9D8B030D-6E8A-4147-A177-3AD203B41FA5}">
                      <a16:colId xmlns:a16="http://schemas.microsoft.com/office/drawing/2014/main" val="20000"/>
                    </a:ext>
                  </a:extLst>
                </a:gridCol>
                <a:gridCol w="680290">
                  <a:extLst>
                    <a:ext uri="{9D8B030D-6E8A-4147-A177-3AD203B41FA5}">
                      <a16:colId xmlns:a16="http://schemas.microsoft.com/office/drawing/2014/main" val="20001"/>
                    </a:ext>
                  </a:extLst>
                </a:gridCol>
                <a:gridCol w="678954">
                  <a:extLst>
                    <a:ext uri="{9D8B030D-6E8A-4147-A177-3AD203B41FA5}">
                      <a16:colId xmlns:a16="http://schemas.microsoft.com/office/drawing/2014/main" val="20002"/>
                    </a:ext>
                  </a:extLst>
                </a:gridCol>
                <a:gridCol w="680292">
                  <a:extLst>
                    <a:ext uri="{9D8B030D-6E8A-4147-A177-3AD203B41FA5}">
                      <a16:colId xmlns:a16="http://schemas.microsoft.com/office/drawing/2014/main" val="20003"/>
                    </a:ext>
                  </a:extLst>
                </a:gridCol>
                <a:gridCol w="680290">
                  <a:extLst>
                    <a:ext uri="{9D8B030D-6E8A-4147-A177-3AD203B41FA5}">
                      <a16:colId xmlns:a16="http://schemas.microsoft.com/office/drawing/2014/main" val="20004"/>
                    </a:ext>
                  </a:extLst>
                </a:gridCol>
              </a:tblGrid>
              <a:tr h="0">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rgbClr val="FF0000"/>
                          </a:solidFill>
                          <a:effectLst/>
                          <a:latin typeface="Arial" panose="020B0604020202020204" pitchFamily="34" charset="0"/>
                        </a:rPr>
                        <a:t>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rgbClr val="FF0000"/>
                          </a:solidFill>
                          <a:effectLst/>
                          <a:latin typeface="Arial" panose="020B0604020202020204" pitchFamily="34" charset="0"/>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a:ln>
                            <a:noFill/>
                          </a:ln>
                          <a:solidFill>
                            <a:schemeClr val="tx1"/>
                          </a:solidFill>
                          <a:effectLst/>
                          <a:latin typeface="Arial" panose="020B0604020202020204" pitchFamily="34" charset="0"/>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8</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5" name="Group 65">
            <a:extLst>
              <a:ext uri="{FF2B5EF4-FFF2-40B4-BE49-F238E27FC236}">
                <a16:creationId xmlns:a16="http://schemas.microsoft.com/office/drawing/2014/main" id="{53EED588-F54D-4D3B-A652-0AF08FC00048}"/>
              </a:ext>
            </a:extLst>
          </p:cNvPr>
          <p:cNvGraphicFramePr>
            <a:graphicFrameLocks/>
          </p:cNvGraphicFramePr>
          <p:nvPr/>
        </p:nvGraphicFramePr>
        <p:xfrm>
          <a:off x="8474696" y="1769810"/>
          <a:ext cx="3400118" cy="457200"/>
        </p:xfrm>
        <a:graphic>
          <a:graphicData uri="http://schemas.openxmlformats.org/drawingml/2006/table">
            <a:tbl>
              <a:tblPr/>
              <a:tblGrid>
                <a:gridCol w="680292">
                  <a:extLst>
                    <a:ext uri="{9D8B030D-6E8A-4147-A177-3AD203B41FA5}">
                      <a16:colId xmlns:a16="http://schemas.microsoft.com/office/drawing/2014/main" val="20000"/>
                    </a:ext>
                  </a:extLst>
                </a:gridCol>
                <a:gridCol w="680290">
                  <a:extLst>
                    <a:ext uri="{9D8B030D-6E8A-4147-A177-3AD203B41FA5}">
                      <a16:colId xmlns:a16="http://schemas.microsoft.com/office/drawing/2014/main" val="20001"/>
                    </a:ext>
                  </a:extLst>
                </a:gridCol>
                <a:gridCol w="678954">
                  <a:extLst>
                    <a:ext uri="{9D8B030D-6E8A-4147-A177-3AD203B41FA5}">
                      <a16:colId xmlns:a16="http://schemas.microsoft.com/office/drawing/2014/main" val="20002"/>
                    </a:ext>
                  </a:extLst>
                </a:gridCol>
                <a:gridCol w="680292">
                  <a:extLst>
                    <a:ext uri="{9D8B030D-6E8A-4147-A177-3AD203B41FA5}">
                      <a16:colId xmlns:a16="http://schemas.microsoft.com/office/drawing/2014/main" val="20003"/>
                    </a:ext>
                  </a:extLst>
                </a:gridCol>
                <a:gridCol w="680290">
                  <a:extLst>
                    <a:ext uri="{9D8B030D-6E8A-4147-A177-3AD203B41FA5}">
                      <a16:colId xmlns:a16="http://schemas.microsoft.com/office/drawing/2014/main" val="20004"/>
                    </a:ext>
                  </a:extLst>
                </a:gridCol>
              </a:tblGrid>
              <a:tr h="0">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rgbClr val="FF0000"/>
                          </a:solidFill>
                          <a:effectLst/>
                          <a:latin typeface="Arial" panose="020B0604020202020204" pitchFamily="34" charset="0"/>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rgbClr val="FF0000"/>
                          </a:solidFill>
                          <a:effectLst/>
                          <a:latin typeface="Arial" panose="020B0604020202020204" pitchFamily="34" charset="0"/>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a:ln>
                            <a:noFill/>
                          </a:ln>
                          <a:solidFill>
                            <a:schemeClr val="tx1"/>
                          </a:solidFill>
                          <a:effectLst/>
                          <a:latin typeface="Arial" panose="020B0604020202020204" pitchFamily="34" charset="0"/>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8</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6" name="Group 80">
            <a:extLst>
              <a:ext uri="{FF2B5EF4-FFF2-40B4-BE49-F238E27FC236}">
                <a16:creationId xmlns:a16="http://schemas.microsoft.com/office/drawing/2014/main" id="{2E2DADBE-A101-4785-ABBF-0B666B114CA1}"/>
              </a:ext>
            </a:extLst>
          </p:cNvPr>
          <p:cNvGraphicFramePr>
            <a:graphicFrameLocks/>
          </p:cNvGraphicFramePr>
          <p:nvPr/>
        </p:nvGraphicFramePr>
        <p:xfrm>
          <a:off x="8474697" y="2283186"/>
          <a:ext cx="3400110" cy="457200"/>
        </p:xfrm>
        <a:graphic>
          <a:graphicData uri="http://schemas.openxmlformats.org/drawingml/2006/table">
            <a:tbl>
              <a:tblPr/>
              <a:tblGrid>
                <a:gridCol w="680810">
                  <a:extLst>
                    <a:ext uri="{9D8B030D-6E8A-4147-A177-3AD203B41FA5}">
                      <a16:colId xmlns:a16="http://schemas.microsoft.com/office/drawing/2014/main" val="20000"/>
                    </a:ext>
                  </a:extLst>
                </a:gridCol>
                <a:gridCol w="679497">
                  <a:extLst>
                    <a:ext uri="{9D8B030D-6E8A-4147-A177-3AD203B41FA5}">
                      <a16:colId xmlns:a16="http://schemas.microsoft.com/office/drawing/2014/main" val="20001"/>
                    </a:ext>
                  </a:extLst>
                </a:gridCol>
                <a:gridCol w="679497">
                  <a:extLst>
                    <a:ext uri="{9D8B030D-6E8A-4147-A177-3AD203B41FA5}">
                      <a16:colId xmlns:a16="http://schemas.microsoft.com/office/drawing/2014/main" val="20002"/>
                    </a:ext>
                  </a:extLst>
                </a:gridCol>
                <a:gridCol w="679497">
                  <a:extLst>
                    <a:ext uri="{9D8B030D-6E8A-4147-A177-3AD203B41FA5}">
                      <a16:colId xmlns:a16="http://schemas.microsoft.com/office/drawing/2014/main" val="20003"/>
                    </a:ext>
                  </a:extLst>
                </a:gridCol>
                <a:gridCol w="680809">
                  <a:extLst>
                    <a:ext uri="{9D8B030D-6E8A-4147-A177-3AD203B41FA5}">
                      <a16:colId xmlns:a16="http://schemas.microsoft.com/office/drawing/2014/main" val="20004"/>
                    </a:ext>
                  </a:extLst>
                </a:gridCol>
              </a:tblGrid>
              <a:tr h="0">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rgbClr val="FF0000"/>
                          </a:solidFill>
                          <a:effectLst/>
                          <a:latin typeface="Arial" panose="020B0604020202020204" pitchFamily="34" charset="0"/>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rgbClr val="FF0000"/>
                          </a:solidFill>
                          <a:effectLst/>
                          <a:latin typeface="Arial" panose="020B0604020202020204" pitchFamily="34" charset="0"/>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8</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7" name="Group 110">
            <a:extLst>
              <a:ext uri="{FF2B5EF4-FFF2-40B4-BE49-F238E27FC236}">
                <a16:creationId xmlns:a16="http://schemas.microsoft.com/office/drawing/2014/main" id="{89E7BC81-42AD-4F69-868C-D43358EAA721}"/>
              </a:ext>
            </a:extLst>
          </p:cNvPr>
          <p:cNvGraphicFramePr>
            <a:graphicFrameLocks/>
          </p:cNvGraphicFramePr>
          <p:nvPr/>
        </p:nvGraphicFramePr>
        <p:xfrm>
          <a:off x="8474697" y="2792527"/>
          <a:ext cx="3400110" cy="457200"/>
        </p:xfrm>
        <a:graphic>
          <a:graphicData uri="http://schemas.openxmlformats.org/drawingml/2006/table">
            <a:tbl>
              <a:tblPr/>
              <a:tblGrid>
                <a:gridCol w="680810">
                  <a:extLst>
                    <a:ext uri="{9D8B030D-6E8A-4147-A177-3AD203B41FA5}">
                      <a16:colId xmlns:a16="http://schemas.microsoft.com/office/drawing/2014/main" val="20000"/>
                    </a:ext>
                  </a:extLst>
                </a:gridCol>
                <a:gridCol w="679497">
                  <a:extLst>
                    <a:ext uri="{9D8B030D-6E8A-4147-A177-3AD203B41FA5}">
                      <a16:colId xmlns:a16="http://schemas.microsoft.com/office/drawing/2014/main" val="20001"/>
                    </a:ext>
                  </a:extLst>
                </a:gridCol>
                <a:gridCol w="679497">
                  <a:extLst>
                    <a:ext uri="{9D8B030D-6E8A-4147-A177-3AD203B41FA5}">
                      <a16:colId xmlns:a16="http://schemas.microsoft.com/office/drawing/2014/main" val="20002"/>
                    </a:ext>
                  </a:extLst>
                </a:gridCol>
                <a:gridCol w="679497">
                  <a:extLst>
                    <a:ext uri="{9D8B030D-6E8A-4147-A177-3AD203B41FA5}">
                      <a16:colId xmlns:a16="http://schemas.microsoft.com/office/drawing/2014/main" val="20003"/>
                    </a:ext>
                  </a:extLst>
                </a:gridCol>
                <a:gridCol w="680809">
                  <a:extLst>
                    <a:ext uri="{9D8B030D-6E8A-4147-A177-3AD203B41FA5}">
                      <a16:colId xmlns:a16="http://schemas.microsoft.com/office/drawing/2014/main" val="20004"/>
                    </a:ext>
                  </a:extLst>
                </a:gridCol>
              </a:tblGrid>
              <a:tr h="0">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a:ln>
                            <a:noFill/>
                          </a:ln>
                          <a:solidFill>
                            <a:schemeClr val="tx1"/>
                          </a:solidFill>
                          <a:effectLst/>
                          <a:latin typeface="Arial" panose="020B0604020202020204" pitchFamily="34" charset="0"/>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rgbClr val="FF0000"/>
                          </a:solidFill>
                          <a:effectLst/>
                          <a:latin typeface="Arial" panose="020B0604020202020204" pitchFamily="34" charset="0"/>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rgbClr val="FF0000"/>
                          </a:solidFill>
                          <a:effectLst/>
                          <a:latin typeface="Arial" panose="020B0604020202020204" pitchFamily="34" charset="0"/>
                        </a:rPr>
                        <a:t>8</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8" name="Group 111">
            <a:extLst>
              <a:ext uri="{FF2B5EF4-FFF2-40B4-BE49-F238E27FC236}">
                <a16:creationId xmlns:a16="http://schemas.microsoft.com/office/drawing/2014/main" id="{4D7A97A8-98D1-4DAA-81A2-09FDADFDED98}"/>
              </a:ext>
            </a:extLst>
          </p:cNvPr>
          <p:cNvGraphicFramePr>
            <a:graphicFrameLocks/>
          </p:cNvGraphicFramePr>
          <p:nvPr/>
        </p:nvGraphicFramePr>
        <p:xfrm>
          <a:off x="8474696" y="3401795"/>
          <a:ext cx="3400113" cy="457200"/>
        </p:xfrm>
        <a:graphic>
          <a:graphicData uri="http://schemas.openxmlformats.org/drawingml/2006/table">
            <a:tbl>
              <a:tblPr/>
              <a:tblGrid>
                <a:gridCol w="680810">
                  <a:extLst>
                    <a:ext uri="{9D8B030D-6E8A-4147-A177-3AD203B41FA5}">
                      <a16:colId xmlns:a16="http://schemas.microsoft.com/office/drawing/2014/main" val="20000"/>
                    </a:ext>
                  </a:extLst>
                </a:gridCol>
                <a:gridCol w="679498">
                  <a:extLst>
                    <a:ext uri="{9D8B030D-6E8A-4147-A177-3AD203B41FA5}">
                      <a16:colId xmlns:a16="http://schemas.microsoft.com/office/drawing/2014/main" val="20001"/>
                    </a:ext>
                  </a:extLst>
                </a:gridCol>
                <a:gridCol w="679498">
                  <a:extLst>
                    <a:ext uri="{9D8B030D-6E8A-4147-A177-3AD203B41FA5}">
                      <a16:colId xmlns:a16="http://schemas.microsoft.com/office/drawing/2014/main" val="20002"/>
                    </a:ext>
                  </a:extLst>
                </a:gridCol>
                <a:gridCol w="679498">
                  <a:extLst>
                    <a:ext uri="{9D8B030D-6E8A-4147-A177-3AD203B41FA5}">
                      <a16:colId xmlns:a16="http://schemas.microsoft.com/office/drawing/2014/main" val="20003"/>
                    </a:ext>
                  </a:extLst>
                </a:gridCol>
                <a:gridCol w="680809">
                  <a:extLst>
                    <a:ext uri="{9D8B030D-6E8A-4147-A177-3AD203B41FA5}">
                      <a16:colId xmlns:a16="http://schemas.microsoft.com/office/drawing/2014/main" val="20004"/>
                    </a:ext>
                  </a:extLst>
                </a:gridCol>
              </a:tblGrid>
              <a:tr h="0">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rgbClr val="FF0000"/>
                          </a:solidFill>
                          <a:effectLst/>
                          <a:latin typeface="Arial" panose="020B0604020202020204" pitchFamily="34" charset="0"/>
                        </a:rPr>
                        <a:t>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rgbClr val="FF0000"/>
                          </a:solidFill>
                          <a:effectLst/>
                          <a:latin typeface="Arial" panose="020B0604020202020204" pitchFamily="34" charset="0"/>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a:ln>
                            <a:noFill/>
                          </a:ln>
                          <a:solidFill>
                            <a:schemeClr val="tx1"/>
                          </a:solidFill>
                          <a:effectLst/>
                          <a:latin typeface="Arial" panose="020B0604020202020204" pitchFamily="34" charset="0"/>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8</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9" name="Group 141">
            <a:extLst>
              <a:ext uri="{FF2B5EF4-FFF2-40B4-BE49-F238E27FC236}">
                <a16:creationId xmlns:a16="http://schemas.microsoft.com/office/drawing/2014/main" id="{A2F58141-CB6C-4457-A024-4D7254489400}"/>
              </a:ext>
            </a:extLst>
          </p:cNvPr>
          <p:cNvGraphicFramePr>
            <a:graphicFrameLocks/>
          </p:cNvGraphicFramePr>
          <p:nvPr/>
        </p:nvGraphicFramePr>
        <p:xfrm>
          <a:off x="8474697" y="3911672"/>
          <a:ext cx="3400115" cy="457200"/>
        </p:xfrm>
        <a:graphic>
          <a:graphicData uri="http://schemas.openxmlformats.org/drawingml/2006/table">
            <a:tbl>
              <a:tblPr/>
              <a:tblGrid>
                <a:gridCol w="680023">
                  <a:extLst>
                    <a:ext uri="{9D8B030D-6E8A-4147-A177-3AD203B41FA5}">
                      <a16:colId xmlns:a16="http://schemas.microsoft.com/office/drawing/2014/main" val="20000"/>
                    </a:ext>
                  </a:extLst>
                </a:gridCol>
                <a:gridCol w="680023">
                  <a:extLst>
                    <a:ext uri="{9D8B030D-6E8A-4147-A177-3AD203B41FA5}">
                      <a16:colId xmlns:a16="http://schemas.microsoft.com/office/drawing/2014/main" val="20001"/>
                    </a:ext>
                  </a:extLst>
                </a:gridCol>
                <a:gridCol w="680023">
                  <a:extLst>
                    <a:ext uri="{9D8B030D-6E8A-4147-A177-3AD203B41FA5}">
                      <a16:colId xmlns:a16="http://schemas.microsoft.com/office/drawing/2014/main" val="20002"/>
                    </a:ext>
                  </a:extLst>
                </a:gridCol>
                <a:gridCol w="680023">
                  <a:extLst>
                    <a:ext uri="{9D8B030D-6E8A-4147-A177-3AD203B41FA5}">
                      <a16:colId xmlns:a16="http://schemas.microsoft.com/office/drawing/2014/main" val="20003"/>
                    </a:ext>
                  </a:extLst>
                </a:gridCol>
                <a:gridCol w="680023">
                  <a:extLst>
                    <a:ext uri="{9D8B030D-6E8A-4147-A177-3AD203B41FA5}">
                      <a16:colId xmlns:a16="http://schemas.microsoft.com/office/drawing/2014/main" val="20004"/>
                    </a:ext>
                  </a:extLst>
                </a:gridCol>
              </a:tblGrid>
              <a:tr h="0">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rgbClr val="FF0000"/>
                          </a:solidFill>
                          <a:effectLst/>
                          <a:latin typeface="Arial" panose="020B0604020202020204" pitchFamily="34" charset="0"/>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rgbClr val="FF0000"/>
                          </a:solidFill>
                          <a:effectLst/>
                          <a:latin typeface="Arial" panose="020B0604020202020204" pitchFamily="34" charset="0"/>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a:ln>
                            <a:noFill/>
                          </a:ln>
                          <a:solidFill>
                            <a:schemeClr val="tx1"/>
                          </a:solidFill>
                          <a:effectLst/>
                          <a:latin typeface="Arial" panose="020B0604020202020204" pitchFamily="34" charset="0"/>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8</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0" name="Group 158">
            <a:extLst>
              <a:ext uri="{FF2B5EF4-FFF2-40B4-BE49-F238E27FC236}">
                <a16:creationId xmlns:a16="http://schemas.microsoft.com/office/drawing/2014/main" id="{66763A92-E35E-47CE-B5F2-7637263BD583}"/>
              </a:ext>
            </a:extLst>
          </p:cNvPr>
          <p:cNvGraphicFramePr>
            <a:graphicFrameLocks noGrp="1"/>
          </p:cNvGraphicFramePr>
          <p:nvPr/>
        </p:nvGraphicFramePr>
        <p:xfrm>
          <a:off x="8474696" y="4414895"/>
          <a:ext cx="3400115" cy="457200"/>
        </p:xfrm>
        <a:graphic>
          <a:graphicData uri="http://schemas.openxmlformats.org/drawingml/2006/table">
            <a:tbl>
              <a:tblPr/>
              <a:tblGrid>
                <a:gridCol w="680023">
                  <a:extLst>
                    <a:ext uri="{9D8B030D-6E8A-4147-A177-3AD203B41FA5}">
                      <a16:colId xmlns:a16="http://schemas.microsoft.com/office/drawing/2014/main" val="20000"/>
                    </a:ext>
                  </a:extLst>
                </a:gridCol>
                <a:gridCol w="680023">
                  <a:extLst>
                    <a:ext uri="{9D8B030D-6E8A-4147-A177-3AD203B41FA5}">
                      <a16:colId xmlns:a16="http://schemas.microsoft.com/office/drawing/2014/main" val="20001"/>
                    </a:ext>
                  </a:extLst>
                </a:gridCol>
                <a:gridCol w="680023">
                  <a:extLst>
                    <a:ext uri="{9D8B030D-6E8A-4147-A177-3AD203B41FA5}">
                      <a16:colId xmlns:a16="http://schemas.microsoft.com/office/drawing/2014/main" val="20002"/>
                    </a:ext>
                  </a:extLst>
                </a:gridCol>
                <a:gridCol w="680023">
                  <a:extLst>
                    <a:ext uri="{9D8B030D-6E8A-4147-A177-3AD203B41FA5}">
                      <a16:colId xmlns:a16="http://schemas.microsoft.com/office/drawing/2014/main" val="20003"/>
                    </a:ext>
                  </a:extLst>
                </a:gridCol>
                <a:gridCol w="680023">
                  <a:extLst>
                    <a:ext uri="{9D8B030D-6E8A-4147-A177-3AD203B41FA5}">
                      <a16:colId xmlns:a16="http://schemas.microsoft.com/office/drawing/2014/main" val="20004"/>
                    </a:ext>
                  </a:extLst>
                </a:gridCol>
              </a:tblGrid>
              <a:tr h="0">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a:ln>
                            <a:noFill/>
                          </a:ln>
                          <a:solidFill>
                            <a:schemeClr val="tx1"/>
                          </a:solidFill>
                          <a:effectLst/>
                          <a:latin typeface="Arial" panose="020B0604020202020204" pitchFamily="34" charset="0"/>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a:ln>
                            <a:noFill/>
                          </a:ln>
                          <a:solidFill>
                            <a:srgbClr val="FF0000"/>
                          </a:solidFill>
                          <a:effectLst/>
                          <a:latin typeface="Arial" panose="020B0604020202020204" pitchFamily="34" charset="0"/>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rgbClr val="FF0000"/>
                          </a:solidFill>
                          <a:effectLst/>
                          <a:latin typeface="Arial" panose="020B0604020202020204" pitchFamily="34" charset="0"/>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8</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1" name="Group 172">
            <a:extLst>
              <a:ext uri="{FF2B5EF4-FFF2-40B4-BE49-F238E27FC236}">
                <a16:creationId xmlns:a16="http://schemas.microsoft.com/office/drawing/2014/main" id="{E50602A9-C341-4D4D-9CBD-0D619CF35FB1}"/>
              </a:ext>
            </a:extLst>
          </p:cNvPr>
          <p:cNvGraphicFramePr>
            <a:graphicFrameLocks noGrp="1"/>
          </p:cNvGraphicFramePr>
          <p:nvPr/>
        </p:nvGraphicFramePr>
        <p:xfrm>
          <a:off x="8474697" y="5022814"/>
          <a:ext cx="3400115" cy="457200"/>
        </p:xfrm>
        <a:graphic>
          <a:graphicData uri="http://schemas.openxmlformats.org/drawingml/2006/table">
            <a:tbl>
              <a:tblPr/>
              <a:tblGrid>
                <a:gridCol w="680023">
                  <a:extLst>
                    <a:ext uri="{9D8B030D-6E8A-4147-A177-3AD203B41FA5}">
                      <a16:colId xmlns:a16="http://schemas.microsoft.com/office/drawing/2014/main" val="20000"/>
                    </a:ext>
                  </a:extLst>
                </a:gridCol>
                <a:gridCol w="680023">
                  <a:extLst>
                    <a:ext uri="{9D8B030D-6E8A-4147-A177-3AD203B41FA5}">
                      <a16:colId xmlns:a16="http://schemas.microsoft.com/office/drawing/2014/main" val="20001"/>
                    </a:ext>
                  </a:extLst>
                </a:gridCol>
                <a:gridCol w="680023">
                  <a:extLst>
                    <a:ext uri="{9D8B030D-6E8A-4147-A177-3AD203B41FA5}">
                      <a16:colId xmlns:a16="http://schemas.microsoft.com/office/drawing/2014/main" val="20002"/>
                    </a:ext>
                  </a:extLst>
                </a:gridCol>
                <a:gridCol w="680023">
                  <a:extLst>
                    <a:ext uri="{9D8B030D-6E8A-4147-A177-3AD203B41FA5}">
                      <a16:colId xmlns:a16="http://schemas.microsoft.com/office/drawing/2014/main" val="20003"/>
                    </a:ext>
                  </a:extLst>
                </a:gridCol>
                <a:gridCol w="680023">
                  <a:extLst>
                    <a:ext uri="{9D8B030D-6E8A-4147-A177-3AD203B41FA5}">
                      <a16:colId xmlns:a16="http://schemas.microsoft.com/office/drawing/2014/main" val="20004"/>
                    </a:ext>
                  </a:extLst>
                </a:gridCol>
              </a:tblGrid>
              <a:tr h="252224">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rgbClr val="FF0000"/>
                          </a:solidFill>
                          <a:effectLst/>
                          <a:latin typeface="Arial" panose="020B0604020202020204" pitchFamily="34" charset="0"/>
                        </a:rPr>
                        <a:t>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rgbClr val="FF0000"/>
                          </a:solidFill>
                          <a:effectLst/>
                          <a:latin typeface="Arial" panose="020B0604020202020204" pitchFamily="34" charset="0"/>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8</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2" name="Group 186">
            <a:extLst>
              <a:ext uri="{FF2B5EF4-FFF2-40B4-BE49-F238E27FC236}">
                <a16:creationId xmlns:a16="http://schemas.microsoft.com/office/drawing/2014/main" id="{F55368AC-3E5B-443A-B195-EB626E0BB166}"/>
              </a:ext>
            </a:extLst>
          </p:cNvPr>
          <p:cNvGraphicFramePr>
            <a:graphicFrameLocks noGrp="1"/>
          </p:cNvGraphicFramePr>
          <p:nvPr/>
        </p:nvGraphicFramePr>
        <p:xfrm>
          <a:off x="8474696" y="6110987"/>
          <a:ext cx="3400106" cy="533400"/>
        </p:xfrm>
        <a:graphic>
          <a:graphicData uri="http://schemas.openxmlformats.org/drawingml/2006/table">
            <a:tbl>
              <a:tblPr/>
              <a:tblGrid>
                <a:gridCol w="673005">
                  <a:extLst>
                    <a:ext uri="{9D8B030D-6E8A-4147-A177-3AD203B41FA5}">
                      <a16:colId xmlns:a16="http://schemas.microsoft.com/office/drawing/2014/main" val="20000"/>
                    </a:ext>
                  </a:extLst>
                </a:gridCol>
                <a:gridCol w="687038">
                  <a:extLst>
                    <a:ext uri="{9D8B030D-6E8A-4147-A177-3AD203B41FA5}">
                      <a16:colId xmlns:a16="http://schemas.microsoft.com/office/drawing/2014/main" val="20001"/>
                    </a:ext>
                  </a:extLst>
                </a:gridCol>
                <a:gridCol w="680021">
                  <a:extLst>
                    <a:ext uri="{9D8B030D-6E8A-4147-A177-3AD203B41FA5}">
                      <a16:colId xmlns:a16="http://schemas.microsoft.com/office/drawing/2014/main" val="20002"/>
                    </a:ext>
                  </a:extLst>
                </a:gridCol>
                <a:gridCol w="680021">
                  <a:extLst>
                    <a:ext uri="{9D8B030D-6E8A-4147-A177-3AD203B41FA5}">
                      <a16:colId xmlns:a16="http://schemas.microsoft.com/office/drawing/2014/main" val="20003"/>
                    </a:ext>
                  </a:extLst>
                </a:gridCol>
                <a:gridCol w="680021">
                  <a:extLst>
                    <a:ext uri="{9D8B030D-6E8A-4147-A177-3AD203B41FA5}">
                      <a16:colId xmlns:a16="http://schemas.microsoft.com/office/drawing/2014/main" val="20004"/>
                    </a:ext>
                  </a:extLst>
                </a:gridCol>
              </a:tblGrid>
              <a:tr h="533400">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bg1"/>
                          </a:solidFill>
                          <a:effectLst/>
                          <a:latin typeface="Arial" panose="020B0604020202020204" pitchFamily="34" charset="0"/>
                        </a:rPr>
                        <a:t>1</a:t>
                      </a:r>
                    </a:p>
                  </a:txBody>
                  <a:tcPr anchor="ctr" anchorCtr="1" horzOverflow="overflow">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lnTlToBr>
                      <a:noFill/>
                    </a:lnTlToBr>
                    <a:lnBlToTr>
                      <a:noFill/>
                    </a:lnBlToTr>
                    <a:solidFill>
                      <a:srgbClr val="00B050"/>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bg1"/>
                          </a:solidFill>
                          <a:effectLst/>
                          <a:latin typeface="Arial" panose="020B0604020202020204" pitchFamily="34" charset="0"/>
                        </a:rPr>
                        <a:t>2</a:t>
                      </a:r>
                    </a:p>
                  </a:txBody>
                  <a:tcPr anchor="ctr" anchorCtr="1" horzOverflow="overflow">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lnTlToBr>
                      <a:noFill/>
                    </a:lnTlToBr>
                    <a:lnBlToTr>
                      <a:noFill/>
                    </a:lnBlToTr>
                    <a:solidFill>
                      <a:srgbClr val="00B050"/>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a:ln>
                            <a:noFill/>
                          </a:ln>
                          <a:solidFill>
                            <a:schemeClr val="bg1"/>
                          </a:solidFill>
                          <a:effectLst/>
                          <a:latin typeface="Arial" panose="020B0604020202020204" pitchFamily="34" charset="0"/>
                        </a:rPr>
                        <a:t>4</a:t>
                      </a:r>
                    </a:p>
                  </a:txBody>
                  <a:tcPr anchor="ctr" anchorCtr="1" horzOverflow="overflow">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lnTlToBr>
                      <a:noFill/>
                    </a:lnTlToBr>
                    <a:lnBlToTr>
                      <a:noFill/>
                    </a:lnBlToTr>
                    <a:solidFill>
                      <a:srgbClr val="00B050"/>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bg1"/>
                          </a:solidFill>
                          <a:effectLst/>
                          <a:latin typeface="Arial" panose="020B0604020202020204" pitchFamily="34" charset="0"/>
                        </a:rPr>
                        <a:t>5</a:t>
                      </a:r>
                    </a:p>
                  </a:txBody>
                  <a:tcPr anchor="ctr" anchorCtr="1" horzOverflow="overflow">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lnTlToBr>
                      <a:noFill/>
                    </a:lnTlToBr>
                    <a:lnBlToTr>
                      <a:noFill/>
                    </a:lnBlToTr>
                    <a:solidFill>
                      <a:srgbClr val="00B050"/>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bg1"/>
                          </a:solidFill>
                          <a:effectLst/>
                          <a:latin typeface="Arial" panose="020B0604020202020204" pitchFamily="34" charset="0"/>
                        </a:rPr>
                        <a:t>8</a:t>
                      </a:r>
                    </a:p>
                  </a:txBody>
                  <a:tcPr anchor="ctr" anchorCtr="1" horzOverflow="overflow">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lnTlToBr>
                      <a:noFill/>
                    </a:lnTlToBr>
                    <a:lnBlToTr>
                      <a:noFill/>
                    </a:lnBlToTr>
                    <a:solidFill>
                      <a:srgbClr val="00B050"/>
                    </a:solidFill>
                  </a:tcPr>
                </a:tc>
                <a:extLst>
                  <a:ext uri="{0D108BD9-81ED-4DB2-BD59-A6C34878D82A}">
                    <a16:rowId xmlns:a16="http://schemas.microsoft.com/office/drawing/2014/main" val="10000"/>
                  </a:ext>
                </a:extLst>
              </a:tr>
            </a:tbl>
          </a:graphicData>
        </a:graphic>
      </p:graphicFrame>
      <p:sp>
        <p:nvSpPr>
          <p:cNvPr id="13" name="Rectangle 12">
            <a:extLst>
              <a:ext uri="{FF2B5EF4-FFF2-40B4-BE49-F238E27FC236}">
                <a16:creationId xmlns:a16="http://schemas.microsoft.com/office/drawing/2014/main" id="{DB33602D-9089-4E4D-A700-618C26466D8B}"/>
              </a:ext>
            </a:extLst>
          </p:cNvPr>
          <p:cNvSpPr/>
          <p:nvPr/>
        </p:nvSpPr>
        <p:spPr>
          <a:xfrm>
            <a:off x="4813827" y="3307111"/>
            <a:ext cx="7221234" cy="45719"/>
          </a:xfrm>
          <a:prstGeom prst="rect">
            <a:avLst/>
          </a:prstGeom>
          <a:solidFill>
            <a:srgbClr val="0070C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i-ET" sz="1800" b="0" i="0" u="none" strike="noStrike" kern="1200" cap="none" spc="0" normalizeH="0" baseline="0" noProof="0">
              <a:ln>
                <a:noFill/>
              </a:ln>
              <a:solidFill>
                <a:prstClr val="white"/>
              </a:solidFill>
              <a:effectLst/>
              <a:uLnTx/>
              <a:uFillTx/>
              <a:ea typeface="+mn-ea"/>
              <a:cs typeface="+mn-cs"/>
            </a:endParaRPr>
          </a:p>
        </p:txBody>
      </p:sp>
      <p:sp>
        <p:nvSpPr>
          <p:cNvPr id="15" name="Rectangle 14">
            <a:extLst>
              <a:ext uri="{FF2B5EF4-FFF2-40B4-BE49-F238E27FC236}">
                <a16:creationId xmlns:a16="http://schemas.microsoft.com/office/drawing/2014/main" id="{2EE318B6-CA4C-4B29-957C-44418CD3F195}"/>
              </a:ext>
            </a:extLst>
          </p:cNvPr>
          <p:cNvSpPr/>
          <p:nvPr/>
        </p:nvSpPr>
        <p:spPr>
          <a:xfrm flipV="1">
            <a:off x="4813827" y="4916587"/>
            <a:ext cx="7221234" cy="45719"/>
          </a:xfrm>
          <a:prstGeom prst="rect">
            <a:avLst/>
          </a:prstGeom>
          <a:solidFill>
            <a:srgbClr val="0070C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i-ET" sz="1800" b="0" i="0" u="none" strike="noStrike" kern="1200" cap="none" spc="0" normalizeH="0" baseline="0" noProof="0">
              <a:ln>
                <a:noFill/>
              </a:ln>
              <a:solidFill>
                <a:prstClr val="white"/>
              </a:solidFill>
              <a:effectLst/>
              <a:uLnTx/>
              <a:uFillTx/>
              <a:ea typeface="+mn-ea"/>
              <a:cs typeface="+mn-cs"/>
            </a:endParaRPr>
          </a:p>
        </p:txBody>
      </p:sp>
      <p:graphicFrame>
        <p:nvGraphicFramePr>
          <p:cNvPr id="17" name="Group 49">
            <a:extLst>
              <a:ext uri="{FF2B5EF4-FFF2-40B4-BE49-F238E27FC236}">
                <a16:creationId xmlns:a16="http://schemas.microsoft.com/office/drawing/2014/main" id="{0AF18BC3-586B-4AAD-9CB6-0D51C8E6C78B}"/>
              </a:ext>
            </a:extLst>
          </p:cNvPr>
          <p:cNvGraphicFramePr>
            <a:graphicFrameLocks/>
          </p:cNvGraphicFramePr>
          <p:nvPr/>
        </p:nvGraphicFramePr>
        <p:xfrm>
          <a:off x="5019442" y="1255645"/>
          <a:ext cx="3342142" cy="457200"/>
        </p:xfrm>
        <a:graphic>
          <a:graphicData uri="http://schemas.openxmlformats.org/drawingml/2006/table">
            <a:tbl>
              <a:tblPr/>
              <a:tblGrid>
                <a:gridCol w="668692">
                  <a:extLst>
                    <a:ext uri="{9D8B030D-6E8A-4147-A177-3AD203B41FA5}">
                      <a16:colId xmlns:a16="http://schemas.microsoft.com/office/drawing/2014/main" val="20000"/>
                    </a:ext>
                  </a:extLst>
                </a:gridCol>
                <a:gridCol w="668690">
                  <a:extLst>
                    <a:ext uri="{9D8B030D-6E8A-4147-A177-3AD203B41FA5}">
                      <a16:colId xmlns:a16="http://schemas.microsoft.com/office/drawing/2014/main" val="20001"/>
                    </a:ext>
                  </a:extLst>
                </a:gridCol>
                <a:gridCol w="667378">
                  <a:extLst>
                    <a:ext uri="{9D8B030D-6E8A-4147-A177-3AD203B41FA5}">
                      <a16:colId xmlns:a16="http://schemas.microsoft.com/office/drawing/2014/main" val="20002"/>
                    </a:ext>
                  </a:extLst>
                </a:gridCol>
                <a:gridCol w="668692">
                  <a:extLst>
                    <a:ext uri="{9D8B030D-6E8A-4147-A177-3AD203B41FA5}">
                      <a16:colId xmlns:a16="http://schemas.microsoft.com/office/drawing/2014/main" val="20003"/>
                    </a:ext>
                  </a:extLst>
                </a:gridCol>
                <a:gridCol w="668690">
                  <a:extLst>
                    <a:ext uri="{9D8B030D-6E8A-4147-A177-3AD203B41FA5}">
                      <a16:colId xmlns:a16="http://schemas.microsoft.com/office/drawing/2014/main" val="20004"/>
                    </a:ext>
                  </a:extLst>
                </a:gridCol>
              </a:tblGrid>
              <a:tr h="0">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5</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a:ln>
                            <a:noFill/>
                          </a:ln>
                          <a:solidFill>
                            <a:schemeClr val="tx1"/>
                          </a:solidFill>
                          <a:effectLst/>
                          <a:latin typeface="Arial" panose="020B0604020202020204" pitchFamily="34" charset="0"/>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8</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8" name="Group 65">
            <a:extLst>
              <a:ext uri="{FF2B5EF4-FFF2-40B4-BE49-F238E27FC236}">
                <a16:creationId xmlns:a16="http://schemas.microsoft.com/office/drawing/2014/main" id="{57C8B39A-E534-4F07-9BCC-38E333014B9A}"/>
              </a:ext>
            </a:extLst>
          </p:cNvPr>
          <p:cNvGraphicFramePr>
            <a:graphicFrameLocks/>
          </p:cNvGraphicFramePr>
          <p:nvPr/>
        </p:nvGraphicFramePr>
        <p:xfrm>
          <a:off x="5019442" y="1769810"/>
          <a:ext cx="3342142" cy="457200"/>
        </p:xfrm>
        <a:graphic>
          <a:graphicData uri="http://schemas.openxmlformats.org/drawingml/2006/table">
            <a:tbl>
              <a:tblPr/>
              <a:tblGrid>
                <a:gridCol w="668692">
                  <a:extLst>
                    <a:ext uri="{9D8B030D-6E8A-4147-A177-3AD203B41FA5}">
                      <a16:colId xmlns:a16="http://schemas.microsoft.com/office/drawing/2014/main" val="20000"/>
                    </a:ext>
                  </a:extLst>
                </a:gridCol>
                <a:gridCol w="668690">
                  <a:extLst>
                    <a:ext uri="{9D8B030D-6E8A-4147-A177-3AD203B41FA5}">
                      <a16:colId xmlns:a16="http://schemas.microsoft.com/office/drawing/2014/main" val="20001"/>
                    </a:ext>
                  </a:extLst>
                </a:gridCol>
                <a:gridCol w="667378">
                  <a:extLst>
                    <a:ext uri="{9D8B030D-6E8A-4147-A177-3AD203B41FA5}">
                      <a16:colId xmlns:a16="http://schemas.microsoft.com/office/drawing/2014/main" val="20002"/>
                    </a:ext>
                  </a:extLst>
                </a:gridCol>
                <a:gridCol w="668692">
                  <a:extLst>
                    <a:ext uri="{9D8B030D-6E8A-4147-A177-3AD203B41FA5}">
                      <a16:colId xmlns:a16="http://schemas.microsoft.com/office/drawing/2014/main" val="20003"/>
                    </a:ext>
                  </a:extLst>
                </a:gridCol>
                <a:gridCol w="668690">
                  <a:extLst>
                    <a:ext uri="{9D8B030D-6E8A-4147-A177-3AD203B41FA5}">
                      <a16:colId xmlns:a16="http://schemas.microsoft.com/office/drawing/2014/main" val="20004"/>
                    </a:ext>
                  </a:extLst>
                </a:gridCol>
              </a:tblGrid>
              <a:tr h="0">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a:ln>
                            <a:noFill/>
                          </a:ln>
                          <a:solidFill>
                            <a:schemeClr val="tx1"/>
                          </a:solidFill>
                          <a:effectLst/>
                          <a:latin typeface="Arial" panose="020B0604020202020204" pitchFamily="34" charset="0"/>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8</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9" name="Group 80">
            <a:extLst>
              <a:ext uri="{FF2B5EF4-FFF2-40B4-BE49-F238E27FC236}">
                <a16:creationId xmlns:a16="http://schemas.microsoft.com/office/drawing/2014/main" id="{B551E516-64A3-4CF6-9043-92780A45AD04}"/>
              </a:ext>
            </a:extLst>
          </p:cNvPr>
          <p:cNvGraphicFramePr>
            <a:graphicFrameLocks/>
          </p:cNvGraphicFramePr>
          <p:nvPr/>
        </p:nvGraphicFramePr>
        <p:xfrm>
          <a:off x="5019443" y="2283186"/>
          <a:ext cx="3342140" cy="457200"/>
        </p:xfrm>
        <a:graphic>
          <a:graphicData uri="http://schemas.openxmlformats.org/drawingml/2006/table">
            <a:tbl>
              <a:tblPr/>
              <a:tblGrid>
                <a:gridCol w="669202">
                  <a:extLst>
                    <a:ext uri="{9D8B030D-6E8A-4147-A177-3AD203B41FA5}">
                      <a16:colId xmlns:a16="http://schemas.microsoft.com/office/drawing/2014/main" val="20000"/>
                    </a:ext>
                  </a:extLst>
                </a:gridCol>
                <a:gridCol w="667912">
                  <a:extLst>
                    <a:ext uri="{9D8B030D-6E8A-4147-A177-3AD203B41FA5}">
                      <a16:colId xmlns:a16="http://schemas.microsoft.com/office/drawing/2014/main" val="20001"/>
                    </a:ext>
                  </a:extLst>
                </a:gridCol>
                <a:gridCol w="667912">
                  <a:extLst>
                    <a:ext uri="{9D8B030D-6E8A-4147-A177-3AD203B41FA5}">
                      <a16:colId xmlns:a16="http://schemas.microsoft.com/office/drawing/2014/main" val="20002"/>
                    </a:ext>
                  </a:extLst>
                </a:gridCol>
                <a:gridCol w="667912">
                  <a:extLst>
                    <a:ext uri="{9D8B030D-6E8A-4147-A177-3AD203B41FA5}">
                      <a16:colId xmlns:a16="http://schemas.microsoft.com/office/drawing/2014/main" val="20003"/>
                    </a:ext>
                  </a:extLst>
                </a:gridCol>
                <a:gridCol w="669202">
                  <a:extLst>
                    <a:ext uri="{9D8B030D-6E8A-4147-A177-3AD203B41FA5}">
                      <a16:colId xmlns:a16="http://schemas.microsoft.com/office/drawing/2014/main" val="20004"/>
                    </a:ext>
                  </a:extLst>
                </a:gridCol>
              </a:tblGrid>
              <a:tr h="0">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a:ln>
                            <a:noFill/>
                          </a:ln>
                          <a:solidFill>
                            <a:schemeClr val="tx1"/>
                          </a:solidFill>
                          <a:effectLst/>
                          <a:latin typeface="Arial" panose="020B0604020202020204" pitchFamily="34" charset="0"/>
                        </a:rPr>
                        <a:t>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8</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0" name="Group 110">
            <a:extLst>
              <a:ext uri="{FF2B5EF4-FFF2-40B4-BE49-F238E27FC236}">
                <a16:creationId xmlns:a16="http://schemas.microsoft.com/office/drawing/2014/main" id="{6C283367-FBC1-46C4-9B89-76C46EE18888}"/>
              </a:ext>
            </a:extLst>
          </p:cNvPr>
          <p:cNvGraphicFramePr>
            <a:graphicFrameLocks/>
          </p:cNvGraphicFramePr>
          <p:nvPr/>
        </p:nvGraphicFramePr>
        <p:xfrm>
          <a:off x="5019443" y="2792527"/>
          <a:ext cx="3342140" cy="457200"/>
        </p:xfrm>
        <a:graphic>
          <a:graphicData uri="http://schemas.openxmlformats.org/drawingml/2006/table">
            <a:tbl>
              <a:tblPr/>
              <a:tblGrid>
                <a:gridCol w="669202">
                  <a:extLst>
                    <a:ext uri="{9D8B030D-6E8A-4147-A177-3AD203B41FA5}">
                      <a16:colId xmlns:a16="http://schemas.microsoft.com/office/drawing/2014/main" val="20000"/>
                    </a:ext>
                  </a:extLst>
                </a:gridCol>
                <a:gridCol w="667912">
                  <a:extLst>
                    <a:ext uri="{9D8B030D-6E8A-4147-A177-3AD203B41FA5}">
                      <a16:colId xmlns:a16="http://schemas.microsoft.com/office/drawing/2014/main" val="20001"/>
                    </a:ext>
                  </a:extLst>
                </a:gridCol>
                <a:gridCol w="667912">
                  <a:extLst>
                    <a:ext uri="{9D8B030D-6E8A-4147-A177-3AD203B41FA5}">
                      <a16:colId xmlns:a16="http://schemas.microsoft.com/office/drawing/2014/main" val="20002"/>
                    </a:ext>
                  </a:extLst>
                </a:gridCol>
                <a:gridCol w="667912">
                  <a:extLst>
                    <a:ext uri="{9D8B030D-6E8A-4147-A177-3AD203B41FA5}">
                      <a16:colId xmlns:a16="http://schemas.microsoft.com/office/drawing/2014/main" val="20003"/>
                    </a:ext>
                  </a:extLst>
                </a:gridCol>
                <a:gridCol w="669202">
                  <a:extLst>
                    <a:ext uri="{9D8B030D-6E8A-4147-A177-3AD203B41FA5}">
                      <a16:colId xmlns:a16="http://schemas.microsoft.com/office/drawing/2014/main" val="20004"/>
                    </a:ext>
                  </a:extLst>
                </a:gridCol>
              </a:tblGrid>
              <a:tr h="0">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a:ln>
                            <a:noFill/>
                          </a:ln>
                          <a:solidFill>
                            <a:schemeClr val="tx1"/>
                          </a:solidFill>
                          <a:effectLst/>
                          <a:latin typeface="Arial" panose="020B0604020202020204" pitchFamily="34" charset="0"/>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8</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0"/>
                  </a:ext>
                </a:extLst>
              </a:tr>
            </a:tbl>
          </a:graphicData>
        </a:graphic>
      </p:graphicFrame>
      <p:graphicFrame>
        <p:nvGraphicFramePr>
          <p:cNvPr id="21" name="Group 111">
            <a:extLst>
              <a:ext uri="{FF2B5EF4-FFF2-40B4-BE49-F238E27FC236}">
                <a16:creationId xmlns:a16="http://schemas.microsoft.com/office/drawing/2014/main" id="{7DBDEB11-E2D3-42CA-BED6-CB0CF8C70DD5}"/>
              </a:ext>
            </a:extLst>
          </p:cNvPr>
          <p:cNvGraphicFramePr>
            <a:graphicFrameLocks/>
          </p:cNvGraphicFramePr>
          <p:nvPr/>
        </p:nvGraphicFramePr>
        <p:xfrm>
          <a:off x="5009502" y="3405586"/>
          <a:ext cx="3342143" cy="457200"/>
        </p:xfrm>
        <a:graphic>
          <a:graphicData uri="http://schemas.openxmlformats.org/drawingml/2006/table">
            <a:tbl>
              <a:tblPr/>
              <a:tblGrid>
                <a:gridCol w="669202">
                  <a:extLst>
                    <a:ext uri="{9D8B030D-6E8A-4147-A177-3AD203B41FA5}">
                      <a16:colId xmlns:a16="http://schemas.microsoft.com/office/drawing/2014/main" val="20000"/>
                    </a:ext>
                  </a:extLst>
                </a:gridCol>
                <a:gridCol w="667913">
                  <a:extLst>
                    <a:ext uri="{9D8B030D-6E8A-4147-A177-3AD203B41FA5}">
                      <a16:colId xmlns:a16="http://schemas.microsoft.com/office/drawing/2014/main" val="20001"/>
                    </a:ext>
                  </a:extLst>
                </a:gridCol>
                <a:gridCol w="667913">
                  <a:extLst>
                    <a:ext uri="{9D8B030D-6E8A-4147-A177-3AD203B41FA5}">
                      <a16:colId xmlns:a16="http://schemas.microsoft.com/office/drawing/2014/main" val="20002"/>
                    </a:ext>
                  </a:extLst>
                </a:gridCol>
                <a:gridCol w="667913">
                  <a:extLst>
                    <a:ext uri="{9D8B030D-6E8A-4147-A177-3AD203B41FA5}">
                      <a16:colId xmlns:a16="http://schemas.microsoft.com/office/drawing/2014/main" val="20003"/>
                    </a:ext>
                  </a:extLst>
                </a:gridCol>
                <a:gridCol w="669202">
                  <a:extLst>
                    <a:ext uri="{9D8B030D-6E8A-4147-A177-3AD203B41FA5}">
                      <a16:colId xmlns:a16="http://schemas.microsoft.com/office/drawing/2014/main" val="20004"/>
                    </a:ext>
                  </a:extLst>
                </a:gridCol>
              </a:tblGrid>
              <a:tr h="0">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a:ln>
                            <a:noFill/>
                          </a:ln>
                          <a:solidFill>
                            <a:schemeClr val="tx1"/>
                          </a:solidFill>
                          <a:effectLst/>
                          <a:latin typeface="Arial" panose="020B0604020202020204" pitchFamily="34" charset="0"/>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8</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2" name="Group 141">
            <a:extLst>
              <a:ext uri="{FF2B5EF4-FFF2-40B4-BE49-F238E27FC236}">
                <a16:creationId xmlns:a16="http://schemas.microsoft.com/office/drawing/2014/main" id="{2942D0F4-6D76-432C-AA98-B814419276E2}"/>
              </a:ext>
            </a:extLst>
          </p:cNvPr>
          <p:cNvGraphicFramePr>
            <a:graphicFrameLocks/>
          </p:cNvGraphicFramePr>
          <p:nvPr/>
        </p:nvGraphicFramePr>
        <p:xfrm>
          <a:off x="5009503" y="3915463"/>
          <a:ext cx="3342140" cy="457200"/>
        </p:xfrm>
        <a:graphic>
          <a:graphicData uri="http://schemas.openxmlformats.org/drawingml/2006/table">
            <a:tbl>
              <a:tblPr/>
              <a:tblGrid>
                <a:gridCol w="668428">
                  <a:extLst>
                    <a:ext uri="{9D8B030D-6E8A-4147-A177-3AD203B41FA5}">
                      <a16:colId xmlns:a16="http://schemas.microsoft.com/office/drawing/2014/main" val="20000"/>
                    </a:ext>
                  </a:extLst>
                </a:gridCol>
                <a:gridCol w="668428">
                  <a:extLst>
                    <a:ext uri="{9D8B030D-6E8A-4147-A177-3AD203B41FA5}">
                      <a16:colId xmlns:a16="http://schemas.microsoft.com/office/drawing/2014/main" val="20001"/>
                    </a:ext>
                  </a:extLst>
                </a:gridCol>
                <a:gridCol w="668428">
                  <a:extLst>
                    <a:ext uri="{9D8B030D-6E8A-4147-A177-3AD203B41FA5}">
                      <a16:colId xmlns:a16="http://schemas.microsoft.com/office/drawing/2014/main" val="20002"/>
                    </a:ext>
                  </a:extLst>
                </a:gridCol>
                <a:gridCol w="668428">
                  <a:extLst>
                    <a:ext uri="{9D8B030D-6E8A-4147-A177-3AD203B41FA5}">
                      <a16:colId xmlns:a16="http://schemas.microsoft.com/office/drawing/2014/main" val="20003"/>
                    </a:ext>
                  </a:extLst>
                </a:gridCol>
                <a:gridCol w="668428">
                  <a:extLst>
                    <a:ext uri="{9D8B030D-6E8A-4147-A177-3AD203B41FA5}">
                      <a16:colId xmlns:a16="http://schemas.microsoft.com/office/drawing/2014/main" val="20004"/>
                    </a:ext>
                  </a:extLst>
                </a:gridCol>
              </a:tblGrid>
              <a:tr h="0">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a:ln>
                            <a:noFill/>
                          </a:ln>
                          <a:solidFill>
                            <a:schemeClr val="tx1"/>
                          </a:solidFill>
                          <a:effectLst/>
                          <a:latin typeface="Arial" panose="020B0604020202020204" pitchFamily="34" charset="0"/>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8</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3" name="Group 158">
            <a:extLst>
              <a:ext uri="{FF2B5EF4-FFF2-40B4-BE49-F238E27FC236}">
                <a16:creationId xmlns:a16="http://schemas.microsoft.com/office/drawing/2014/main" id="{E4AA9CF7-FB07-41D2-B8C2-671E796AD6AC}"/>
              </a:ext>
            </a:extLst>
          </p:cNvPr>
          <p:cNvGraphicFramePr>
            <a:graphicFrameLocks noGrp="1"/>
          </p:cNvGraphicFramePr>
          <p:nvPr/>
        </p:nvGraphicFramePr>
        <p:xfrm>
          <a:off x="5009502" y="4418686"/>
          <a:ext cx="3342140" cy="457200"/>
        </p:xfrm>
        <a:graphic>
          <a:graphicData uri="http://schemas.openxmlformats.org/drawingml/2006/table">
            <a:tbl>
              <a:tblPr/>
              <a:tblGrid>
                <a:gridCol w="668428">
                  <a:extLst>
                    <a:ext uri="{9D8B030D-6E8A-4147-A177-3AD203B41FA5}">
                      <a16:colId xmlns:a16="http://schemas.microsoft.com/office/drawing/2014/main" val="20000"/>
                    </a:ext>
                  </a:extLst>
                </a:gridCol>
                <a:gridCol w="668428">
                  <a:extLst>
                    <a:ext uri="{9D8B030D-6E8A-4147-A177-3AD203B41FA5}">
                      <a16:colId xmlns:a16="http://schemas.microsoft.com/office/drawing/2014/main" val="20001"/>
                    </a:ext>
                  </a:extLst>
                </a:gridCol>
                <a:gridCol w="668428">
                  <a:extLst>
                    <a:ext uri="{9D8B030D-6E8A-4147-A177-3AD203B41FA5}">
                      <a16:colId xmlns:a16="http://schemas.microsoft.com/office/drawing/2014/main" val="20002"/>
                    </a:ext>
                  </a:extLst>
                </a:gridCol>
                <a:gridCol w="668428">
                  <a:extLst>
                    <a:ext uri="{9D8B030D-6E8A-4147-A177-3AD203B41FA5}">
                      <a16:colId xmlns:a16="http://schemas.microsoft.com/office/drawing/2014/main" val="20003"/>
                    </a:ext>
                  </a:extLst>
                </a:gridCol>
                <a:gridCol w="668428">
                  <a:extLst>
                    <a:ext uri="{9D8B030D-6E8A-4147-A177-3AD203B41FA5}">
                      <a16:colId xmlns:a16="http://schemas.microsoft.com/office/drawing/2014/main" val="20004"/>
                    </a:ext>
                  </a:extLst>
                </a:gridCol>
              </a:tblGrid>
              <a:tr h="0">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a:ln>
                            <a:noFill/>
                          </a:ln>
                          <a:solidFill>
                            <a:schemeClr val="tx1"/>
                          </a:solidFill>
                          <a:effectLst/>
                          <a:latin typeface="Arial" panose="020B0604020202020204" pitchFamily="34" charset="0"/>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8</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4" name="Group 172">
            <a:extLst>
              <a:ext uri="{FF2B5EF4-FFF2-40B4-BE49-F238E27FC236}">
                <a16:creationId xmlns:a16="http://schemas.microsoft.com/office/drawing/2014/main" id="{45B74BD7-5549-438C-B2E6-05DA29C8813F}"/>
              </a:ext>
            </a:extLst>
          </p:cNvPr>
          <p:cNvGraphicFramePr>
            <a:graphicFrameLocks noGrp="1"/>
          </p:cNvGraphicFramePr>
          <p:nvPr/>
        </p:nvGraphicFramePr>
        <p:xfrm>
          <a:off x="5009503" y="5019439"/>
          <a:ext cx="3342140" cy="457200"/>
        </p:xfrm>
        <a:graphic>
          <a:graphicData uri="http://schemas.openxmlformats.org/drawingml/2006/table">
            <a:tbl>
              <a:tblPr/>
              <a:tblGrid>
                <a:gridCol w="668428">
                  <a:extLst>
                    <a:ext uri="{9D8B030D-6E8A-4147-A177-3AD203B41FA5}">
                      <a16:colId xmlns:a16="http://schemas.microsoft.com/office/drawing/2014/main" val="20000"/>
                    </a:ext>
                  </a:extLst>
                </a:gridCol>
                <a:gridCol w="668428">
                  <a:extLst>
                    <a:ext uri="{9D8B030D-6E8A-4147-A177-3AD203B41FA5}">
                      <a16:colId xmlns:a16="http://schemas.microsoft.com/office/drawing/2014/main" val="20001"/>
                    </a:ext>
                  </a:extLst>
                </a:gridCol>
                <a:gridCol w="668428">
                  <a:extLst>
                    <a:ext uri="{9D8B030D-6E8A-4147-A177-3AD203B41FA5}">
                      <a16:colId xmlns:a16="http://schemas.microsoft.com/office/drawing/2014/main" val="20002"/>
                    </a:ext>
                  </a:extLst>
                </a:gridCol>
                <a:gridCol w="668428">
                  <a:extLst>
                    <a:ext uri="{9D8B030D-6E8A-4147-A177-3AD203B41FA5}">
                      <a16:colId xmlns:a16="http://schemas.microsoft.com/office/drawing/2014/main" val="20003"/>
                    </a:ext>
                  </a:extLst>
                </a:gridCol>
                <a:gridCol w="668428">
                  <a:extLst>
                    <a:ext uri="{9D8B030D-6E8A-4147-A177-3AD203B41FA5}">
                      <a16:colId xmlns:a16="http://schemas.microsoft.com/office/drawing/2014/main" val="20004"/>
                    </a:ext>
                  </a:extLst>
                </a:gridCol>
              </a:tblGrid>
              <a:tr h="309380">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8</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5" name="Group 172">
            <a:extLst>
              <a:ext uri="{FF2B5EF4-FFF2-40B4-BE49-F238E27FC236}">
                <a16:creationId xmlns:a16="http://schemas.microsoft.com/office/drawing/2014/main" id="{A709FFF8-C23B-42C4-BE56-343D18EC133B}"/>
              </a:ext>
            </a:extLst>
          </p:cNvPr>
          <p:cNvGraphicFramePr>
            <a:graphicFrameLocks noGrp="1"/>
          </p:cNvGraphicFramePr>
          <p:nvPr/>
        </p:nvGraphicFramePr>
        <p:xfrm>
          <a:off x="8468073" y="5533018"/>
          <a:ext cx="3400115" cy="457200"/>
        </p:xfrm>
        <a:graphic>
          <a:graphicData uri="http://schemas.openxmlformats.org/drawingml/2006/table">
            <a:tbl>
              <a:tblPr/>
              <a:tblGrid>
                <a:gridCol w="680023">
                  <a:extLst>
                    <a:ext uri="{9D8B030D-6E8A-4147-A177-3AD203B41FA5}">
                      <a16:colId xmlns:a16="http://schemas.microsoft.com/office/drawing/2014/main" val="20000"/>
                    </a:ext>
                  </a:extLst>
                </a:gridCol>
                <a:gridCol w="680023">
                  <a:extLst>
                    <a:ext uri="{9D8B030D-6E8A-4147-A177-3AD203B41FA5}">
                      <a16:colId xmlns:a16="http://schemas.microsoft.com/office/drawing/2014/main" val="20001"/>
                    </a:ext>
                  </a:extLst>
                </a:gridCol>
                <a:gridCol w="680023">
                  <a:extLst>
                    <a:ext uri="{9D8B030D-6E8A-4147-A177-3AD203B41FA5}">
                      <a16:colId xmlns:a16="http://schemas.microsoft.com/office/drawing/2014/main" val="20002"/>
                    </a:ext>
                  </a:extLst>
                </a:gridCol>
                <a:gridCol w="680023">
                  <a:extLst>
                    <a:ext uri="{9D8B030D-6E8A-4147-A177-3AD203B41FA5}">
                      <a16:colId xmlns:a16="http://schemas.microsoft.com/office/drawing/2014/main" val="20003"/>
                    </a:ext>
                  </a:extLst>
                </a:gridCol>
                <a:gridCol w="680023">
                  <a:extLst>
                    <a:ext uri="{9D8B030D-6E8A-4147-A177-3AD203B41FA5}">
                      <a16:colId xmlns:a16="http://schemas.microsoft.com/office/drawing/2014/main" val="20004"/>
                    </a:ext>
                  </a:extLst>
                </a:gridCol>
              </a:tblGrid>
              <a:tr h="252224">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rgbClr val="FF0000"/>
                          </a:solidFill>
                          <a:effectLst/>
                          <a:latin typeface="Arial" panose="020B0604020202020204" pitchFamily="34" charset="0"/>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rgbClr val="FF0000"/>
                          </a:solidFill>
                          <a:effectLst/>
                          <a:latin typeface="Arial" panose="020B0604020202020204" pitchFamily="34" charset="0"/>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8</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6" name="Group 172">
            <a:extLst>
              <a:ext uri="{FF2B5EF4-FFF2-40B4-BE49-F238E27FC236}">
                <a16:creationId xmlns:a16="http://schemas.microsoft.com/office/drawing/2014/main" id="{83C79611-66C4-462D-9BC9-A1227DCA7F20}"/>
              </a:ext>
            </a:extLst>
          </p:cNvPr>
          <p:cNvGraphicFramePr>
            <a:graphicFrameLocks noGrp="1"/>
          </p:cNvGraphicFramePr>
          <p:nvPr/>
        </p:nvGraphicFramePr>
        <p:xfrm>
          <a:off x="5002879" y="5529643"/>
          <a:ext cx="3342140" cy="457200"/>
        </p:xfrm>
        <a:graphic>
          <a:graphicData uri="http://schemas.openxmlformats.org/drawingml/2006/table">
            <a:tbl>
              <a:tblPr/>
              <a:tblGrid>
                <a:gridCol w="668428">
                  <a:extLst>
                    <a:ext uri="{9D8B030D-6E8A-4147-A177-3AD203B41FA5}">
                      <a16:colId xmlns:a16="http://schemas.microsoft.com/office/drawing/2014/main" val="20000"/>
                    </a:ext>
                  </a:extLst>
                </a:gridCol>
                <a:gridCol w="668428">
                  <a:extLst>
                    <a:ext uri="{9D8B030D-6E8A-4147-A177-3AD203B41FA5}">
                      <a16:colId xmlns:a16="http://schemas.microsoft.com/office/drawing/2014/main" val="20001"/>
                    </a:ext>
                  </a:extLst>
                </a:gridCol>
                <a:gridCol w="668428">
                  <a:extLst>
                    <a:ext uri="{9D8B030D-6E8A-4147-A177-3AD203B41FA5}">
                      <a16:colId xmlns:a16="http://schemas.microsoft.com/office/drawing/2014/main" val="20002"/>
                    </a:ext>
                  </a:extLst>
                </a:gridCol>
                <a:gridCol w="668428">
                  <a:extLst>
                    <a:ext uri="{9D8B030D-6E8A-4147-A177-3AD203B41FA5}">
                      <a16:colId xmlns:a16="http://schemas.microsoft.com/office/drawing/2014/main" val="20003"/>
                    </a:ext>
                  </a:extLst>
                </a:gridCol>
                <a:gridCol w="668428">
                  <a:extLst>
                    <a:ext uri="{9D8B030D-6E8A-4147-A177-3AD203B41FA5}">
                      <a16:colId xmlns:a16="http://schemas.microsoft.com/office/drawing/2014/main" val="20004"/>
                    </a:ext>
                  </a:extLst>
                </a:gridCol>
              </a:tblGrid>
              <a:tr h="309380">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8</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7" name="Rectangle 26">
            <a:extLst>
              <a:ext uri="{FF2B5EF4-FFF2-40B4-BE49-F238E27FC236}">
                <a16:creationId xmlns:a16="http://schemas.microsoft.com/office/drawing/2014/main" id="{DAE6CD04-AF9B-418E-9921-E04EFA89C430}"/>
              </a:ext>
            </a:extLst>
          </p:cNvPr>
          <p:cNvSpPr/>
          <p:nvPr/>
        </p:nvSpPr>
        <p:spPr>
          <a:xfrm flipV="1">
            <a:off x="4813827" y="6033086"/>
            <a:ext cx="7221234" cy="45719"/>
          </a:xfrm>
          <a:prstGeom prst="rect">
            <a:avLst/>
          </a:prstGeom>
          <a:solidFill>
            <a:srgbClr val="0070C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i-ET" sz="1800" b="0" i="0" u="none" strike="noStrike" kern="1200" cap="none" spc="0" normalizeH="0" baseline="0" noProof="0">
              <a:ln>
                <a:noFill/>
              </a:ln>
              <a:solidFill>
                <a:prstClr val="white"/>
              </a:solidFill>
              <a:effectLst/>
              <a:uLnTx/>
              <a:uFillTx/>
              <a:ea typeface="+mn-ea"/>
              <a:cs typeface="+mn-cs"/>
            </a:endParaRPr>
          </a:p>
        </p:txBody>
      </p:sp>
      <p:graphicFrame>
        <p:nvGraphicFramePr>
          <p:cNvPr id="28" name="Group 172">
            <a:extLst>
              <a:ext uri="{FF2B5EF4-FFF2-40B4-BE49-F238E27FC236}">
                <a16:creationId xmlns:a16="http://schemas.microsoft.com/office/drawing/2014/main" id="{1BB7A54E-29B3-424D-B8F5-53B510AE2A59}"/>
              </a:ext>
            </a:extLst>
          </p:cNvPr>
          <p:cNvGraphicFramePr>
            <a:graphicFrameLocks noGrp="1"/>
          </p:cNvGraphicFramePr>
          <p:nvPr/>
        </p:nvGraphicFramePr>
        <p:xfrm>
          <a:off x="4992938" y="6125995"/>
          <a:ext cx="3346890" cy="457200"/>
        </p:xfrm>
        <a:graphic>
          <a:graphicData uri="http://schemas.openxmlformats.org/drawingml/2006/table">
            <a:tbl>
              <a:tblPr/>
              <a:tblGrid>
                <a:gridCol w="669378">
                  <a:extLst>
                    <a:ext uri="{9D8B030D-6E8A-4147-A177-3AD203B41FA5}">
                      <a16:colId xmlns:a16="http://schemas.microsoft.com/office/drawing/2014/main" val="20000"/>
                    </a:ext>
                  </a:extLst>
                </a:gridCol>
                <a:gridCol w="669378">
                  <a:extLst>
                    <a:ext uri="{9D8B030D-6E8A-4147-A177-3AD203B41FA5}">
                      <a16:colId xmlns:a16="http://schemas.microsoft.com/office/drawing/2014/main" val="20001"/>
                    </a:ext>
                  </a:extLst>
                </a:gridCol>
                <a:gridCol w="669378">
                  <a:extLst>
                    <a:ext uri="{9D8B030D-6E8A-4147-A177-3AD203B41FA5}">
                      <a16:colId xmlns:a16="http://schemas.microsoft.com/office/drawing/2014/main" val="20002"/>
                    </a:ext>
                  </a:extLst>
                </a:gridCol>
                <a:gridCol w="669378">
                  <a:extLst>
                    <a:ext uri="{9D8B030D-6E8A-4147-A177-3AD203B41FA5}">
                      <a16:colId xmlns:a16="http://schemas.microsoft.com/office/drawing/2014/main" val="20003"/>
                    </a:ext>
                  </a:extLst>
                </a:gridCol>
                <a:gridCol w="669378">
                  <a:extLst>
                    <a:ext uri="{9D8B030D-6E8A-4147-A177-3AD203B41FA5}">
                      <a16:colId xmlns:a16="http://schemas.microsoft.com/office/drawing/2014/main" val="20004"/>
                    </a:ext>
                  </a:extLst>
                </a:gridCol>
              </a:tblGrid>
              <a:tr h="309380">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8</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6" name="TextBox 35">
            <a:extLst>
              <a:ext uri="{FF2B5EF4-FFF2-40B4-BE49-F238E27FC236}">
                <a16:creationId xmlns:a16="http://schemas.microsoft.com/office/drawing/2014/main" id="{1F36704C-F1C0-4BA1-8C09-D9F38D3AD877}"/>
              </a:ext>
            </a:extLst>
          </p:cNvPr>
          <p:cNvSpPr txBox="1"/>
          <p:nvPr/>
        </p:nvSpPr>
        <p:spPr>
          <a:xfrm>
            <a:off x="250566" y="1445382"/>
            <a:ext cx="4462836" cy="3779496"/>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5"/>
          </a:lnRef>
          <a:fillRef idx="1">
            <a:schemeClr val="lt1"/>
          </a:fillRef>
          <a:effectRef idx="0">
            <a:schemeClr val="accent5"/>
          </a:effectRef>
          <a:fontRef idx="minor">
            <a:schemeClr val="dk1"/>
          </a:fontRef>
        </p:style>
        <p:txBody>
          <a:bodyPr wrap="square">
            <a:spAutoFit/>
          </a:bodyPr>
          <a:lstStyle/>
          <a:p>
            <a:pPr marL="0" marR="0" lvl="0" indent="0" algn="l" defTabSz="914400" rtl="0" eaLnBrk="1" fontAlgn="auto" latinLnBrk="0" hangingPunct="1">
              <a:lnSpc>
                <a:spcPct val="250000"/>
              </a:lnSpc>
              <a:spcBef>
                <a:spcPts val="0"/>
              </a:spcBef>
              <a:spcAft>
                <a:spcPts val="0"/>
              </a:spcAft>
              <a:buClrTx/>
              <a:buSzTx/>
              <a:buFontTx/>
              <a:buNone/>
              <a:tabLst/>
              <a:defRPr/>
            </a:pPr>
            <a:r>
              <a:rPr kumimoji="0" lang="en-US" sz="2500" b="1" i="0" u="none" strike="noStrike" kern="1200" cap="none" spc="-150" normalizeH="0" baseline="0" noProof="0" dirty="0">
                <a:ln>
                  <a:noFill/>
                </a:ln>
                <a:solidFill>
                  <a:srgbClr val="0F06BA"/>
                </a:solidFill>
                <a:effectLst/>
                <a:uLnTx/>
                <a:uFillTx/>
                <a:latin typeface="Consolas" panose="020B0609020204030204" pitchFamily="49" charset="0"/>
                <a:ea typeface="+mn-ea"/>
                <a:cs typeface="+mn-cs"/>
              </a:rPr>
              <a:t>for (</a:t>
            </a:r>
            <a:r>
              <a:rPr kumimoji="0" lang="en-US" sz="2500" b="1" i="0" u="none" strike="noStrike" kern="1200" cap="none" spc="-150" normalizeH="0" baseline="0" noProof="0" dirty="0" err="1">
                <a:ln>
                  <a:noFill/>
                </a:ln>
                <a:solidFill>
                  <a:srgbClr val="0F06BA"/>
                </a:solidFill>
                <a:effectLst/>
                <a:uLnTx/>
                <a:uFillTx/>
                <a:latin typeface="Consolas" panose="020B0609020204030204" pitchFamily="49" charset="0"/>
                <a:ea typeface="+mn-ea"/>
                <a:cs typeface="+mn-cs"/>
              </a:rPr>
              <a:t>i</a:t>
            </a:r>
            <a:r>
              <a:rPr kumimoji="0" lang="en-US" sz="2500" b="1" i="0" u="none" strike="noStrike" kern="1200" cap="none" spc="-150" normalizeH="0" baseline="0" noProof="0" dirty="0">
                <a:ln>
                  <a:noFill/>
                </a:ln>
                <a:solidFill>
                  <a:srgbClr val="0F06BA"/>
                </a:solidFill>
                <a:effectLst/>
                <a:uLnTx/>
                <a:uFillTx/>
                <a:latin typeface="Consolas" panose="020B0609020204030204" pitchFamily="49" charset="0"/>
                <a:ea typeface="+mn-ea"/>
                <a:cs typeface="+mn-cs"/>
              </a:rPr>
              <a:t> = n-1 ; </a:t>
            </a:r>
            <a:r>
              <a:rPr kumimoji="0" lang="en-US" sz="2500" b="1" i="0" u="none" strike="noStrike" kern="1200" cap="none" spc="-150" normalizeH="0" baseline="0" noProof="0" dirty="0" err="1">
                <a:ln>
                  <a:noFill/>
                </a:ln>
                <a:solidFill>
                  <a:srgbClr val="0F06BA"/>
                </a:solidFill>
                <a:effectLst/>
                <a:uLnTx/>
                <a:uFillTx/>
                <a:latin typeface="Consolas" panose="020B0609020204030204" pitchFamily="49" charset="0"/>
                <a:ea typeface="+mn-ea"/>
                <a:cs typeface="+mn-cs"/>
              </a:rPr>
              <a:t>i</a:t>
            </a:r>
            <a:r>
              <a:rPr kumimoji="0" lang="en-US" sz="2500" b="1" i="0" u="none" strike="noStrike" kern="1200" cap="none" spc="-150" normalizeH="0" baseline="0" noProof="0" dirty="0">
                <a:ln>
                  <a:noFill/>
                </a:ln>
                <a:solidFill>
                  <a:srgbClr val="0F06BA"/>
                </a:solidFill>
                <a:effectLst/>
                <a:uLnTx/>
                <a:uFillTx/>
                <a:latin typeface="Consolas" panose="020B0609020204030204" pitchFamily="49" charset="0"/>
                <a:ea typeface="+mn-ea"/>
                <a:cs typeface="+mn-cs"/>
              </a:rPr>
              <a:t> &gt; 0 ; </a:t>
            </a:r>
            <a:r>
              <a:rPr kumimoji="0" lang="en-US" sz="2500" b="1" i="0" u="none" strike="noStrike" kern="1200" cap="none" spc="-150" normalizeH="0" baseline="0" noProof="0" dirty="0" err="1">
                <a:ln>
                  <a:noFill/>
                </a:ln>
                <a:solidFill>
                  <a:srgbClr val="0F06BA"/>
                </a:solidFill>
                <a:effectLst/>
                <a:uLnTx/>
                <a:uFillTx/>
                <a:latin typeface="Consolas" panose="020B0609020204030204" pitchFamily="49" charset="0"/>
                <a:ea typeface="+mn-ea"/>
                <a:cs typeface="+mn-cs"/>
              </a:rPr>
              <a:t>i</a:t>
            </a:r>
            <a:r>
              <a:rPr kumimoji="0" lang="en-US" sz="2500" b="1" i="0" u="none" strike="noStrike" kern="1200" cap="none" spc="-150" normalizeH="0" baseline="0" noProof="0" dirty="0">
                <a:ln>
                  <a:noFill/>
                </a:ln>
                <a:solidFill>
                  <a:srgbClr val="0F06BA"/>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250000"/>
              </a:lnSpc>
              <a:spcBef>
                <a:spcPts val="0"/>
              </a:spcBef>
              <a:spcAft>
                <a:spcPts val="0"/>
              </a:spcAft>
              <a:buClrTx/>
              <a:buSzTx/>
              <a:buFontTx/>
              <a:buNone/>
              <a:tabLst/>
              <a:defRPr/>
            </a:pPr>
            <a:r>
              <a:rPr kumimoji="0" lang="en-US" sz="2500" b="1" i="0" u="none" strike="noStrike" kern="1200" cap="none" spc="-150" normalizeH="0" baseline="0" noProof="0" dirty="0">
                <a:ln>
                  <a:noFill/>
                </a:ln>
                <a:solidFill>
                  <a:srgbClr val="0F06BA"/>
                </a:solidFill>
                <a:effectLst/>
                <a:uLnTx/>
                <a:uFillTx/>
                <a:latin typeface="Consolas" panose="020B0609020204030204" pitchFamily="49" charset="0"/>
                <a:ea typeface="+mn-ea"/>
                <a:cs typeface="+mn-cs"/>
              </a:rPr>
              <a:t>  for (j = 0; j &lt; </a:t>
            </a:r>
            <a:r>
              <a:rPr kumimoji="0" lang="en-US" sz="2500" b="1" i="0" u="none" strike="noStrike" kern="1200" cap="none" spc="-150" normalizeH="0" baseline="0" noProof="0" dirty="0" err="1">
                <a:ln>
                  <a:noFill/>
                </a:ln>
                <a:solidFill>
                  <a:srgbClr val="0F06BA"/>
                </a:solidFill>
                <a:effectLst/>
                <a:uLnTx/>
                <a:uFillTx/>
                <a:latin typeface="Consolas" panose="020B0609020204030204" pitchFamily="49" charset="0"/>
                <a:ea typeface="+mn-ea"/>
                <a:cs typeface="+mn-cs"/>
              </a:rPr>
              <a:t>i</a:t>
            </a:r>
            <a:r>
              <a:rPr kumimoji="0" lang="en-US" sz="2500" b="1" i="0" u="none" strike="noStrike" kern="1200" cap="none" spc="-150" normalizeH="0" baseline="0" noProof="0" dirty="0">
                <a:ln>
                  <a:noFill/>
                </a:ln>
                <a:solidFill>
                  <a:srgbClr val="0F06BA"/>
                </a:solidFill>
                <a:effectLst/>
                <a:uLnTx/>
                <a:uFillTx/>
                <a:latin typeface="Consolas" panose="020B0609020204030204" pitchFamily="49" charset="0"/>
                <a:ea typeface="+mn-ea"/>
                <a:cs typeface="+mn-cs"/>
              </a:rPr>
              <a:t> ; </a:t>
            </a:r>
            <a:r>
              <a:rPr kumimoji="0" lang="en-US" sz="2500" b="1" i="0" u="none" strike="noStrike" kern="1200" cap="none" spc="-150" normalizeH="0" baseline="0" noProof="0" dirty="0" err="1">
                <a:ln>
                  <a:noFill/>
                </a:ln>
                <a:solidFill>
                  <a:srgbClr val="0F06BA"/>
                </a:solidFill>
                <a:effectLst/>
                <a:uLnTx/>
                <a:uFillTx/>
                <a:latin typeface="Consolas" panose="020B0609020204030204" pitchFamily="49" charset="0"/>
                <a:ea typeface="+mn-ea"/>
                <a:cs typeface="+mn-cs"/>
              </a:rPr>
              <a:t>j++</a:t>
            </a:r>
            <a:r>
              <a:rPr kumimoji="0" lang="en-US" sz="2500" b="1" i="0" u="none" strike="noStrike" kern="1200" cap="none" spc="-150" normalizeH="0" baseline="0" noProof="0" dirty="0">
                <a:ln>
                  <a:noFill/>
                </a:ln>
                <a:solidFill>
                  <a:srgbClr val="0F06BA"/>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250000"/>
              </a:lnSpc>
              <a:spcBef>
                <a:spcPts val="0"/>
              </a:spcBef>
              <a:spcAft>
                <a:spcPts val="0"/>
              </a:spcAft>
              <a:buClrTx/>
              <a:buSzTx/>
              <a:buFontTx/>
              <a:buNone/>
              <a:tabLst/>
              <a:defRPr/>
            </a:pPr>
            <a:r>
              <a:rPr kumimoji="0" lang="en-US" sz="2500" b="1" i="0" u="none" strike="noStrike" kern="1200" cap="none" spc="-150" normalizeH="0" baseline="0" noProof="0" dirty="0">
                <a:ln>
                  <a:noFill/>
                </a:ln>
                <a:solidFill>
                  <a:srgbClr val="0F06BA"/>
                </a:solidFill>
                <a:effectLst/>
                <a:uLnTx/>
                <a:uFillTx/>
                <a:latin typeface="Consolas" panose="020B0609020204030204" pitchFamily="49" charset="0"/>
                <a:ea typeface="+mn-ea"/>
                <a:cs typeface="+mn-cs"/>
              </a:rPr>
              <a:t>    if (a[j] &lt; a[j+1]) </a:t>
            </a:r>
          </a:p>
          <a:p>
            <a:pPr marL="0" marR="0" lvl="0" indent="0" algn="l" defTabSz="914400" rtl="0" eaLnBrk="1" fontAlgn="auto" latinLnBrk="0" hangingPunct="1">
              <a:lnSpc>
                <a:spcPct val="250000"/>
              </a:lnSpc>
              <a:spcBef>
                <a:spcPts val="0"/>
              </a:spcBef>
              <a:spcAft>
                <a:spcPts val="0"/>
              </a:spcAft>
              <a:buClrTx/>
              <a:buSzTx/>
              <a:buFontTx/>
              <a:buNone/>
              <a:tabLst/>
              <a:defRPr/>
            </a:pPr>
            <a:r>
              <a:rPr kumimoji="0" lang="en-US" sz="2500" b="1" i="0" u="none" strike="noStrike" kern="1200" cap="none" spc="-150" normalizeH="0" baseline="0" noProof="0" dirty="0">
                <a:ln>
                  <a:noFill/>
                </a:ln>
                <a:solidFill>
                  <a:srgbClr val="0F06BA"/>
                </a:solidFill>
                <a:effectLst/>
                <a:uLnTx/>
                <a:uFillTx/>
                <a:latin typeface="Consolas" panose="020B0609020204030204" pitchFamily="49" charset="0"/>
                <a:ea typeface="+mn-ea"/>
                <a:cs typeface="+mn-cs"/>
              </a:rPr>
              <a:t>       swap a[j] and a[j+1]</a:t>
            </a:r>
            <a:endParaRPr kumimoji="0" lang="ti-ET" sz="2500" b="1" i="0" u="none" strike="noStrike" kern="1200" cap="none" spc="-150" normalizeH="0" baseline="0" noProof="0" dirty="0">
              <a:ln>
                <a:noFill/>
              </a:ln>
              <a:solidFill>
                <a:srgbClr val="0F06BA"/>
              </a:solidFill>
              <a:effectLst/>
              <a:uLnTx/>
              <a:uFillTx/>
              <a:ea typeface="+mn-ea"/>
              <a:cs typeface="+mn-cs"/>
            </a:endParaRPr>
          </a:p>
        </p:txBody>
      </p:sp>
    </p:spTree>
    <p:extLst>
      <p:ext uri="{BB962C8B-B14F-4D97-AF65-F5344CB8AC3E}">
        <p14:creationId xmlns:p14="http://schemas.microsoft.com/office/powerpoint/2010/main" val="1358174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1"/>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26"/>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25"/>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7"/>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28"/>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27" grpId="0" animBg="1"/>
      <p:bldP spid="3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a:extLst>
              <a:ext uri="{FF2B5EF4-FFF2-40B4-BE49-F238E27FC236}">
                <a16:creationId xmlns:a16="http://schemas.microsoft.com/office/drawing/2014/main" id="{9AD21F90-B23C-4901-BD0F-2999AA9DB582}"/>
              </a:ext>
            </a:extLst>
          </p:cNvPr>
          <p:cNvSpPr>
            <a:spLocks noGrp="1"/>
          </p:cNvSpPr>
          <p:nvPr>
            <p:ph type="title"/>
          </p:nvPr>
        </p:nvSpPr>
        <p:spPr/>
        <p:txBody>
          <a:bodyPr/>
          <a:lstStyle/>
          <a:p>
            <a:pPr eaLnBrk="1" hangingPunct="1"/>
            <a:r>
              <a:rPr lang="en-US" altLang="ti-ET">
                <a:ea typeface="ＭＳ Ｐゴシック" panose="020B0600070205080204" pitchFamily="34" charset="-128"/>
              </a:rPr>
              <a:t>The Bubble Sort</a:t>
            </a:r>
          </a:p>
        </p:txBody>
      </p:sp>
      <p:sp>
        <p:nvSpPr>
          <p:cNvPr id="27650" name="Content Placeholder 2">
            <a:extLst>
              <a:ext uri="{FF2B5EF4-FFF2-40B4-BE49-F238E27FC236}">
                <a16:creationId xmlns:a16="http://schemas.microsoft.com/office/drawing/2014/main" id="{134B5A55-9AC4-48F9-AC8D-E228D4504680}"/>
              </a:ext>
            </a:extLst>
          </p:cNvPr>
          <p:cNvSpPr>
            <a:spLocks noGrp="1"/>
          </p:cNvSpPr>
          <p:nvPr>
            <p:ph idx="1"/>
          </p:nvPr>
        </p:nvSpPr>
        <p:spPr>
          <a:xfrm>
            <a:off x="652021" y="1417639"/>
            <a:ext cx="10890621" cy="5084481"/>
          </a:xfrm>
        </p:spPr>
        <p:txBody>
          <a:bodyPr>
            <a:normAutofit/>
          </a:bodyPr>
          <a:lstStyle/>
          <a:p>
            <a:pPr eaLnBrk="1" hangingPunct="1"/>
            <a:r>
              <a:rPr lang="en-US" altLang="ti-ET" b="1" dirty="0">
                <a:ea typeface="ＭＳ Ｐゴシック" panose="020B0600070205080204" pitchFamily="34" charset="-128"/>
              </a:rPr>
              <a:t>Analysis</a:t>
            </a:r>
          </a:p>
          <a:p>
            <a:pPr lvl="1" eaLnBrk="1" hangingPunct="1"/>
            <a:r>
              <a:rPr lang="en-US" altLang="ti-ET" sz="3200" b="1" dirty="0">
                <a:ea typeface="ＭＳ Ｐゴシック" panose="020B0600070205080204" pitchFamily="34" charset="-128"/>
              </a:rPr>
              <a:t>Worst case O(n</a:t>
            </a:r>
            <a:r>
              <a:rPr lang="en-US" altLang="ti-ET" sz="3200" b="1" baseline="30000" dirty="0">
                <a:ea typeface="ＭＳ Ｐゴシック" panose="020B0600070205080204" pitchFamily="34" charset="-128"/>
              </a:rPr>
              <a:t>2</a:t>
            </a:r>
            <a:r>
              <a:rPr lang="en-US" altLang="ti-ET" sz="3200" b="1" dirty="0">
                <a:ea typeface="ＭＳ Ｐゴシック" panose="020B0600070205080204" pitchFamily="34" charset="-128"/>
              </a:rPr>
              <a:t>)</a:t>
            </a:r>
          </a:p>
          <a:p>
            <a:pPr lvl="1" eaLnBrk="1" hangingPunct="1"/>
            <a:r>
              <a:rPr lang="en-US" altLang="ti-ET" sz="3200" b="1" dirty="0">
                <a:ea typeface="ＭＳ Ｐゴシック" panose="020B0600070205080204" pitchFamily="34" charset="-128"/>
              </a:rPr>
              <a:t>Best case (array already in order) is O(n)</a:t>
            </a:r>
          </a:p>
          <a:p>
            <a:pPr eaLnBrk="1" hangingPunct="1"/>
            <a:endParaRPr lang="en-US" altLang="ti-ET" b="1" dirty="0">
              <a:ea typeface="ＭＳ Ｐゴシック" panose="020B0600070205080204" pitchFamily="34" charset="-128"/>
            </a:endParaRPr>
          </a:p>
          <a:p>
            <a:pPr eaLnBrk="1" hangingPunct="1"/>
            <a:endParaRPr lang="en-US" altLang="ti-ET" b="1" dirty="0">
              <a:ea typeface="ＭＳ Ｐゴシック" panose="020B0600070205080204" pitchFamily="34" charset="-128"/>
            </a:endParaRPr>
          </a:p>
        </p:txBody>
      </p:sp>
    </p:spTree>
    <p:extLst>
      <p:ext uri="{BB962C8B-B14F-4D97-AF65-F5344CB8AC3E}">
        <p14:creationId xmlns:p14="http://schemas.microsoft.com/office/powerpoint/2010/main" val="552134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a:extLst>
              <a:ext uri="{FF2B5EF4-FFF2-40B4-BE49-F238E27FC236}">
                <a16:creationId xmlns:a16="http://schemas.microsoft.com/office/drawing/2014/main" id="{C9A758D5-5410-443E-B998-AB48B7ED720D}"/>
              </a:ext>
            </a:extLst>
          </p:cNvPr>
          <p:cNvSpPr>
            <a:spLocks noGrp="1" noChangeArrowheads="1"/>
          </p:cNvSpPr>
          <p:nvPr>
            <p:ph type="title"/>
          </p:nvPr>
        </p:nvSpPr>
        <p:spPr>
          <a:xfrm>
            <a:off x="503583" y="298174"/>
            <a:ext cx="11039060" cy="805069"/>
          </a:xfrm>
        </p:spPr>
        <p:txBody>
          <a:bodyPr/>
          <a:lstStyle/>
          <a:p>
            <a:r>
              <a:rPr lang="en-US" altLang="ti-ET" b="1" dirty="0">
                <a:solidFill>
                  <a:schemeClr val="bg1"/>
                </a:solidFill>
              </a:rPr>
              <a:t>Insertion Sort</a:t>
            </a:r>
          </a:p>
        </p:txBody>
      </p:sp>
      <p:sp>
        <p:nvSpPr>
          <p:cNvPr id="381955" name="Rectangle 3">
            <a:extLst>
              <a:ext uri="{FF2B5EF4-FFF2-40B4-BE49-F238E27FC236}">
                <a16:creationId xmlns:a16="http://schemas.microsoft.com/office/drawing/2014/main" id="{9E8C9FC7-3C4A-434E-A867-2FDC578401BA}"/>
              </a:ext>
            </a:extLst>
          </p:cNvPr>
          <p:cNvSpPr>
            <a:spLocks noGrp="1" noChangeArrowheads="1"/>
          </p:cNvSpPr>
          <p:nvPr>
            <p:ph type="body" idx="1"/>
          </p:nvPr>
        </p:nvSpPr>
        <p:spPr>
          <a:xfrm>
            <a:off x="503583" y="1341783"/>
            <a:ext cx="11155017" cy="5138530"/>
          </a:xfrm>
          <a:solidFill>
            <a:srgbClr val="FFFFFF"/>
          </a:solidFill>
          <a:ln>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a:lnSpc>
                <a:spcPct val="90000"/>
              </a:lnSpc>
              <a:spcBef>
                <a:spcPct val="0"/>
              </a:spcBef>
              <a:buFont typeface="Wingdings" panose="05000000000000000000" pitchFamily="2" charset="2"/>
              <a:buNone/>
            </a:pPr>
            <a:r>
              <a:rPr lang="en-US" altLang="ti-ET" sz="4400" i="1" u="sng">
                <a:latin typeface="Consolas" panose="020B0609020204030204" pitchFamily="49" charset="0"/>
                <a:sym typeface="Symbol" panose="05050102010706020507" pitchFamily="18" charset="2"/>
              </a:rPr>
              <a:t>InsertionSort</a:t>
            </a:r>
            <a:r>
              <a:rPr lang="en-US" altLang="ti-ET" sz="4400" u="sng">
                <a:latin typeface="Consolas" panose="020B0609020204030204" pitchFamily="49" charset="0"/>
                <a:sym typeface="Symbol" panose="05050102010706020507" pitchFamily="18" charset="2"/>
              </a:rPr>
              <a:t>(</a:t>
            </a:r>
            <a:r>
              <a:rPr lang="en-US" altLang="ti-ET" sz="4400" i="1" u="sng">
                <a:latin typeface="Consolas" panose="020B0609020204030204" pitchFamily="49" charset="0"/>
                <a:sym typeface="Symbol" panose="05050102010706020507" pitchFamily="18" charset="2"/>
              </a:rPr>
              <a:t>A</a:t>
            </a:r>
            <a:r>
              <a:rPr lang="en-US" altLang="ti-ET" sz="4400" u="sng">
                <a:latin typeface="Consolas" panose="020B0609020204030204" pitchFamily="49" charset="0"/>
                <a:sym typeface="Symbol" panose="05050102010706020507" pitchFamily="18" charset="2"/>
              </a:rPr>
              <a:t>, </a:t>
            </a:r>
            <a:r>
              <a:rPr lang="en-US" altLang="ti-ET" sz="4400" i="1" u="sng">
                <a:latin typeface="Consolas" panose="020B0609020204030204" pitchFamily="49" charset="0"/>
                <a:sym typeface="Symbol" panose="05050102010706020507" pitchFamily="18" charset="2"/>
              </a:rPr>
              <a:t>n</a:t>
            </a:r>
            <a:r>
              <a:rPr lang="en-US" altLang="ti-ET" sz="4400" u="sng">
                <a:latin typeface="Consolas" panose="020B0609020204030204" pitchFamily="49" charset="0"/>
                <a:sym typeface="Symbol" panose="05050102010706020507" pitchFamily="18" charset="2"/>
              </a:rPr>
              <a:t>)</a:t>
            </a:r>
            <a:endParaRPr lang="en-US" altLang="ti-ET" sz="4400" i="1" u="sng">
              <a:latin typeface="Consolas" panose="020B0609020204030204" pitchFamily="49" charset="0"/>
              <a:sym typeface="Symbol" panose="05050102010706020507" pitchFamily="18" charset="2"/>
            </a:endParaRPr>
          </a:p>
          <a:p>
            <a:pPr>
              <a:lnSpc>
                <a:spcPct val="90000"/>
              </a:lnSpc>
              <a:spcBef>
                <a:spcPct val="0"/>
              </a:spcBef>
              <a:buFont typeface="Wingdings" panose="05000000000000000000" pitchFamily="2" charset="2"/>
              <a:buNone/>
            </a:pPr>
            <a:r>
              <a:rPr lang="en-US" altLang="ti-ET" sz="4400">
                <a:solidFill>
                  <a:srgbClr val="CC0000"/>
                </a:solidFill>
                <a:latin typeface="Consolas" panose="020B0609020204030204" pitchFamily="49" charset="0"/>
                <a:sym typeface="Symbol" panose="05050102010706020507" pitchFamily="18" charset="2"/>
              </a:rPr>
              <a:t>1.  </a:t>
            </a:r>
            <a:r>
              <a:rPr lang="en-US" altLang="ti-ET" sz="4400" b="1">
                <a:solidFill>
                  <a:srgbClr val="CC0000"/>
                </a:solidFill>
                <a:latin typeface="Consolas" panose="020B0609020204030204" pitchFamily="49" charset="0"/>
                <a:sym typeface="Symbol" panose="05050102010706020507" pitchFamily="18" charset="2"/>
              </a:rPr>
              <a:t>for</a:t>
            </a:r>
            <a:r>
              <a:rPr lang="en-US" altLang="ti-ET" sz="4400">
                <a:solidFill>
                  <a:srgbClr val="CC0000"/>
                </a:solidFill>
                <a:latin typeface="Consolas" panose="020B0609020204030204" pitchFamily="49" charset="0"/>
                <a:sym typeface="Symbol" panose="05050102010706020507" pitchFamily="18" charset="2"/>
              </a:rPr>
              <a:t> </a:t>
            </a:r>
            <a:r>
              <a:rPr lang="en-US" altLang="ti-ET" sz="4400" i="1">
                <a:solidFill>
                  <a:srgbClr val="CC0000"/>
                </a:solidFill>
                <a:latin typeface="Consolas" panose="020B0609020204030204" pitchFamily="49" charset="0"/>
                <a:sym typeface="Symbol" panose="05050102010706020507" pitchFamily="18" charset="2"/>
              </a:rPr>
              <a:t>j</a:t>
            </a:r>
            <a:r>
              <a:rPr lang="en-US" altLang="ti-ET" sz="4400">
                <a:solidFill>
                  <a:srgbClr val="CC0000"/>
                </a:solidFill>
                <a:latin typeface="Consolas" panose="020B0609020204030204" pitchFamily="49" charset="0"/>
                <a:sym typeface="Symbol" panose="05050102010706020507" pitchFamily="18" charset="2"/>
              </a:rPr>
              <a:t> = 2 </a:t>
            </a:r>
            <a:r>
              <a:rPr lang="en-US" altLang="ti-ET" sz="4400" b="1">
                <a:solidFill>
                  <a:srgbClr val="CC0000"/>
                </a:solidFill>
                <a:latin typeface="Consolas" panose="020B0609020204030204" pitchFamily="49" charset="0"/>
                <a:sym typeface="Symbol" panose="05050102010706020507" pitchFamily="18" charset="2"/>
              </a:rPr>
              <a:t>to</a:t>
            </a:r>
            <a:r>
              <a:rPr lang="en-US" altLang="ti-ET" sz="4400">
                <a:solidFill>
                  <a:srgbClr val="CC0000"/>
                </a:solidFill>
                <a:latin typeface="Consolas" panose="020B0609020204030204" pitchFamily="49" charset="0"/>
                <a:sym typeface="Symbol" panose="05050102010706020507" pitchFamily="18" charset="2"/>
              </a:rPr>
              <a:t> </a:t>
            </a:r>
            <a:r>
              <a:rPr lang="en-US" altLang="ti-ET" sz="4400" i="1">
                <a:solidFill>
                  <a:srgbClr val="CC0000"/>
                </a:solidFill>
                <a:latin typeface="Consolas" panose="020B0609020204030204" pitchFamily="49" charset="0"/>
                <a:sym typeface="Symbol" panose="05050102010706020507" pitchFamily="18" charset="2"/>
              </a:rPr>
              <a:t>n</a:t>
            </a:r>
            <a:r>
              <a:rPr lang="en-US" altLang="ti-ET" sz="4400">
                <a:solidFill>
                  <a:srgbClr val="CC0000"/>
                </a:solidFill>
                <a:latin typeface="Consolas" panose="020B0609020204030204" pitchFamily="49" charset="0"/>
                <a:sym typeface="Symbol" panose="05050102010706020507" pitchFamily="18" charset="2"/>
              </a:rPr>
              <a:t> </a:t>
            </a:r>
            <a:r>
              <a:rPr lang="en-US" altLang="ti-ET" sz="4400" b="1">
                <a:solidFill>
                  <a:srgbClr val="CC0000"/>
                </a:solidFill>
                <a:latin typeface="Consolas" panose="020B0609020204030204" pitchFamily="49" charset="0"/>
                <a:sym typeface="Symbol" panose="05050102010706020507" pitchFamily="18" charset="2"/>
              </a:rPr>
              <a:t>do</a:t>
            </a:r>
          </a:p>
          <a:p>
            <a:pPr>
              <a:lnSpc>
                <a:spcPct val="90000"/>
              </a:lnSpc>
              <a:spcBef>
                <a:spcPct val="0"/>
              </a:spcBef>
              <a:buFont typeface="Wingdings" panose="05000000000000000000" pitchFamily="2" charset="2"/>
              <a:buNone/>
            </a:pPr>
            <a:r>
              <a:rPr lang="en-US" altLang="ti-ET" sz="4400">
                <a:solidFill>
                  <a:srgbClr val="CC0000"/>
                </a:solidFill>
                <a:latin typeface="Consolas" panose="020B0609020204030204" pitchFamily="49" charset="0"/>
                <a:sym typeface="Symbol" panose="05050102010706020507" pitchFamily="18" charset="2"/>
              </a:rPr>
              <a:t>2.       </a:t>
            </a:r>
            <a:r>
              <a:rPr lang="en-US" altLang="ti-ET" sz="4400" i="1">
                <a:solidFill>
                  <a:srgbClr val="CC0000"/>
                </a:solidFill>
                <a:latin typeface="Consolas" panose="020B0609020204030204" pitchFamily="49" charset="0"/>
                <a:sym typeface="Symbol" panose="05050102010706020507" pitchFamily="18" charset="2"/>
              </a:rPr>
              <a:t>key</a:t>
            </a:r>
            <a:r>
              <a:rPr lang="en-US" altLang="ti-ET" sz="4400">
                <a:solidFill>
                  <a:srgbClr val="CC0000"/>
                </a:solidFill>
                <a:latin typeface="Consolas" panose="020B0609020204030204" pitchFamily="49" charset="0"/>
                <a:sym typeface="Symbol" panose="05050102010706020507" pitchFamily="18" charset="2"/>
              </a:rPr>
              <a:t>  </a:t>
            </a:r>
            <a:r>
              <a:rPr lang="en-US" altLang="ti-ET" sz="4400" i="1">
                <a:solidFill>
                  <a:srgbClr val="CC0000"/>
                </a:solidFill>
                <a:latin typeface="Consolas" panose="020B0609020204030204" pitchFamily="49" charset="0"/>
                <a:sym typeface="Symbol" panose="05050102010706020507" pitchFamily="18" charset="2"/>
              </a:rPr>
              <a:t>A</a:t>
            </a:r>
            <a:r>
              <a:rPr lang="en-US" altLang="ti-ET" sz="4400">
                <a:solidFill>
                  <a:srgbClr val="CC0000"/>
                </a:solidFill>
                <a:latin typeface="Consolas" panose="020B0609020204030204" pitchFamily="49" charset="0"/>
                <a:sym typeface="Symbol" panose="05050102010706020507" pitchFamily="18" charset="2"/>
              </a:rPr>
              <a:t>[</a:t>
            </a:r>
            <a:r>
              <a:rPr lang="en-US" altLang="ti-ET" sz="4400" i="1">
                <a:solidFill>
                  <a:srgbClr val="CC0000"/>
                </a:solidFill>
                <a:latin typeface="Consolas" panose="020B0609020204030204" pitchFamily="49" charset="0"/>
                <a:sym typeface="Symbol" panose="05050102010706020507" pitchFamily="18" charset="2"/>
              </a:rPr>
              <a:t>j</a:t>
            </a:r>
            <a:r>
              <a:rPr lang="en-US" altLang="ti-ET" sz="4400">
                <a:solidFill>
                  <a:srgbClr val="CC0000"/>
                </a:solidFill>
                <a:latin typeface="Consolas" panose="020B0609020204030204" pitchFamily="49" charset="0"/>
                <a:sym typeface="Symbol" panose="05050102010706020507" pitchFamily="18" charset="2"/>
              </a:rPr>
              <a:t>]</a:t>
            </a:r>
          </a:p>
          <a:p>
            <a:pPr>
              <a:lnSpc>
                <a:spcPct val="90000"/>
              </a:lnSpc>
              <a:spcBef>
                <a:spcPct val="0"/>
              </a:spcBef>
              <a:buFont typeface="Wingdings" panose="05000000000000000000" pitchFamily="2" charset="2"/>
              <a:buNone/>
            </a:pPr>
            <a:r>
              <a:rPr lang="en-US" altLang="ti-ET" sz="4400">
                <a:solidFill>
                  <a:srgbClr val="CC0000"/>
                </a:solidFill>
                <a:latin typeface="Consolas" panose="020B0609020204030204" pitchFamily="49" charset="0"/>
                <a:sym typeface="Symbol" panose="05050102010706020507" pitchFamily="18" charset="2"/>
              </a:rPr>
              <a:t>3.       </a:t>
            </a:r>
            <a:r>
              <a:rPr lang="en-US" altLang="ti-ET" sz="4400" i="1">
                <a:solidFill>
                  <a:srgbClr val="CC0000"/>
                </a:solidFill>
                <a:latin typeface="Consolas" panose="020B0609020204030204" pitchFamily="49" charset="0"/>
                <a:sym typeface="Symbol" panose="05050102010706020507" pitchFamily="18" charset="2"/>
              </a:rPr>
              <a:t>i</a:t>
            </a:r>
            <a:r>
              <a:rPr lang="en-US" altLang="ti-ET" sz="4400">
                <a:solidFill>
                  <a:srgbClr val="CC0000"/>
                </a:solidFill>
                <a:latin typeface="Consolas" panose="020B0609020204030204" pitchFamily="49" charset="0"/>
                <a:sym typeface="Symbol" panose="05050102010706020507" pitchFamily="18" charset="2"/>
              </a:rPr>
              <a:t>  </a:t>
            </a:r>
            <a:r>
              <a:rPr lang="en-US" altLang="ti-ET" sz="4400" i="1">
                <a:solidFill>
                  <a:srgbClr val="CC0000"/>
                </a:solidFill>
                <a:latin typeface="Consolas" panose="020B0609020204030204" pitchFamily="49" charset="0"/>
                <a:sym typeface="Symbol" panose="05050102010706020507" pitchFamily="18" charset="2"/>
              </a:rPr>
              <a:t>j</a:t>
            </a:r>
            <a:r>
              <a:rPr lang="en-US" altLang="ti-ET" sz="4400">
                <a:solidFill>
                  <a:srgbClr val="CC0000"/>
                </a:solidFill>
                <a:latin typeface="Consolas" panose="020B0609020204030204" pitchFamily="49" charset="0"/>
                <a:sym typeface="Symbol" panose="05050102010706020507" pitchFamily="18" charset="2"/>
              </a:rPr>
              <a:t> </a:t>
            </a:r>
            <a:r>
              <a:rPr lang="en-US" altLang="ti-ET" sz="4400">
                <a:solidFill>
                  <a:srgbClr val="CC0000"/>
                </a:solidFill>
                <a:latin typeface="Consolas" panose="020B0609020204030204" pitchFamily="49" charset="0"/>
                <a:cs typeface="Times New Roman" panose="02020603050405020304" pitchFamily="18" charset="0"/>
                <a:sym typeface="Symbol" panose="05050102010706020507" pitchFamily="18" charset="2"/>
              </a:rPr>
              <a:t>–</a:t>
            </a:r>
            <a:r>
              <a:rPr lang="en-US" altLang="ti-ET" sz="4400">
                <a:solidFill>
                  <a:srgbClr val="CC0000"/>
                </a:solidFill>
                <a:latin typeface="Consolas" panose="020B0609020204030204" pitchFamily="49" charset="0"/>
                <a:sym typeface="Symbol" panose="05050102010706020507" pitchFamily="18" charset="2"/>
              </a:rPr>
              <a:t> 1</a:t>
            </a:r>
          </a:p>
          <a:p>
            <a:pPr>
              <a:lnSpc>
                <a:spcPct val="90000"/>
              </a:lnSpc>
              <a:spcBef>
                <a:spcPct val="0"/>
              </a:spcBef>
              <a:buFont typeface="Wingdings" panose="05000000000000000000" pitchFamily="2" charset="2"/>
              <a:buNone/>
            </a:pPr>
            <a:r>
              <a:rPr lang="en-US" altLang="ti-ET" sz="4400">
                <a:solidFill>
                  <a:schemeClr val="hlink"/>
                </a:solidFill>
                <a:latin typeface="Consolas" panose="020B0609020204030204" pitchFamily="49" charset="0"/>
                <a:sym typeface="Symbol" panose="05050102010706020507" pitchFamily="18" charset="2"/>
              </a:rPr>
              <a:t>4.       </a:t>
            </a:r>
            <a:r>
              <a:rPr lang="en-US" altLang="ti-ET" sz="4400" b="1">
                <a:solidFill>
                  <a:schemeClr val="hlink"/>
                </a:solidFill>
                <a:latin typeface="Consolas" panose="020B0609020204030204" pitchFamily="49" charset="0"/>
                <a:sym typeface="Symbol" panose="05050102010706020507" pitchFamily="18" charset="2"/>
              </a:rPr>
              <a:t>while</a:t>
            </a:r>
            <a:r>
              <a:rPr lang="en-US" altLang="ti-ET" sz="4400">
                <a:solidFill>
                  <a:schemeClr val="hlink"/>
                </a:solidFill>
                <a:latin typeface="Consolas" panose="020B0609020204030204" pitchFamily="49" charset="0"/>
                <a:sym typeface="Symbol" panose="05050102010706020507" pitchFamily="18" charset="2"/>
              </a:rPr>
              <a:t> </a:t>
            </a:r>
            <a:r>
              <a:rPr lang="en-US" altLang="ti-ET" sz="4400" i="1">
                <a:solidFill>
                  <a:schemeClr val="hlink"/>
                </a:solidFill>
                <a:latin typeface="Consolas" panose="020B0609020204030204" pitchFamily="49" charset="0"/>
                <a:sym typeface="Symbol" panose="05050102010706020507" pitchFamily="18" charset="2"/>
              </a:rPr>
              <a:t>i</a:t>
            </a:r>
            <a:r>
              <a:rPr lang="en-US" altLang="ti-ET" sz="4400">
                <a:solidFill>
                  <a:schemeClr val="hlink"/>
                </a:solidFill>
                <a:latin typeface="Consolas" panose="020B0609020204030204" pitchFamily="49" charset="0"/>
                <a:sym typeface="Symbol" panose="05050102010706020507" pitchFamily="18" charset="2"/>
              </a:rPr>
              <a:t> &gt; 0 </a:t>
            </a:r>
            <a:r>
              <a:rPr lang="en-US" altLang="ti-ET" sz="4400" b="1">
                <a:solidFill>
                  <a:schemeClr val="hlink"/>
                </a:solidFill>
                <a:latin typeface="Consolas" panose="020B0609020204030204" pitchFamily="49" charset="0"/>
                <a:sym typeface="Symbol" panose="05050102010706020507" pitchFamily="18" charset="2"/>
              </a:rPr>
              <a:t>and</a:t>
            </a:r>
            <a:r>
              <a:rPr lang="en-US" altLang="ti-ET" sz="4400">
                <a:solidFill>
                  <a:schemeClr val="hlink"/>
                </a:solidFill>
                <a:latin typeface="Consolas" panose="020B0609020204030204" pitchFamily="49" charset="0"/>
                <a:sym typeface="Symbol" panose="05050102010706020507" pitchFamily="18" charset="2"/>
              </a:rPr>
              <a:t> </a:t>
            </a:r>
            <a:r>
              <a:rPr lang="en-US" altLang="ti-ET" sz="4400" i="1">
                <a:solidFill>
                  <a:schemeClr val="hlink"/>
                </a:solidFill>
                <a:latin typeface="Consolas" panose="020B0609020204030204" pitchFamily="49" charset="0"/>
                <a:sym typeface="Symbol" panose="05050102010706020507" pitchFamily="18" charset="2"/>
              </a:rPr>
              <a:t>key</a:t>
            </a:r>
            <a:r>
              <a:rPr lang="en-US" altLang="ti-ET" sz="4400">
                <a:solidFill>
                  <a:schemeClr val="hlink"/>
                </a:solidFill>
                <a:latin typeface="Consolas" panose="020B0609020204030204" pitchFamily="49" charset="0"/>
                <a:sym typeface="Symbol" panose="05050102010706020507" pitchFamily="18" charset="2"/>
              </a:rPr>
              <a:t> </a:t>
            </a:r>
            <a:r>
              <a:rPr lang="en-US" altLang="ti-ET" sz="4400">
                <a:solidFill>
                  <a:schemeClr val="hlink"/>
                </a:solidFill>
                <a:latin typeface="Consolas" panose="020B0609020204030204" pitchFamily="49" charset="0"/>
                <a:sym typeface="MT Extra" panose="05050102010205020202" pitchFamily="18" charset="2"/>
              </a:rPr>
              <a:t>&lt;</a:t>
            </a:r>
            <a:r>
              <a:rPr lang="en-US" altLang="ti-ET" sz="4400">
                <a:solidFill>
                  <a:schemeClr val="hlink"/>
                </a:solidFill>
                <a:latin typeface="Consolas" panose="020B0609020204030204" pitchFamily="49" charset="0"/>
                <a:sym typeface="Symbol" panose="05050102010706020507" pitchFamily="18" charset="2"/>
              </a:rPr>
              <a:t> </a:t>
            </a:r>
            <a:r>
              <a:rPr lang="en-US" altLang="ti-ET" sz="4400" i="1">
                <a:solidFill>
                  <a:schemeClr val="hlink"/>
                </a:solidFill>
                <a:latin typeface="Consolas" panose="020B0609020204030204" pitchFamily="49" charset="0"/>
                <a:sym typeface="Symbol" panose="05050102010706020507" pitchFamily="18" charset="2"/>
              </a:rPr>
              <a:t>A</a:t>
            </a:r>
            <a:r>
              <a:rPr lang="en-US" altLang="ti-ET" sz="4400">
                <a:solidFill>
                  <a:schemeClr val="hlink"/>
                </a:solidFill>
                <a:latin typeface="Consolas" panose="020B0609020204030204" pitchFamily="49" charset="0"/>
                <a:sym typeface="Symbol" panose="05050102010706020507" pitchFamily="18" charset="2"/>
              </a:rPr>
              <a:t>[</a:t>
            </a:r>
            <a:r>
              <a:rPr lang="en-US" altLang="ti-ET" sz="4400" i="1">
                <a:solidFill>
                  <a:schemeClr val="hlink"/>
                </a:solidFill>
                <a:latin typeface="Consolas" panose="020B0609020204030204" pitchFamily="49" charset="0"/>
                <a:sym typeface="Symbol" panose="05050102010706020507" pitchFamily="18" charset="2"/>
              </a:rPr>
              <a:t>i</a:t>
            </a:r>
            <a:r>
              <a:rPr lang="en-US" altLang="ti-ET" sz="4400">
                <a:solidFill>
                  <a:schemeClr val="hlink"/>
                </a:solidFill>
                <a:latin typeface="Consolas" panose="020B0609020204030204" pitchFamily="49" charset="0"/>
                <a:sym typeface="Symbol" panose="05050102010706020507" pitchFamily="18" charset="2"/>
              </a:rPr>
              <a:t>]</a:t>
            </a:r>
          </a:p>
          <a:p>
            <a:pPr>
              <a:lnSpc>
                <a:spcPct val="90000"/>
              </a:lnSpc>
              <a:spcBef>
                <a:spcPct val="0"/>
              </a:spcBef>
              <a:buFont typeface="Wingdings" panose="05000000000000000000" pitchFamily="2" charset="2"/>
              <a:buNone/>
            </a:pPr>
            <a:r>
              <a:rPr lang="en-US" altLang="ti-ET" sz="4400">
                <a:solidFill>
                  <a:schemeClr val="hlink"/>
                </a:solidFill>
                <a:latin typeface="Consolas" panose="020B0609020204030204" pitchFamily="49" charset="0"/>
                <a:sym typeface="Symbol" panose="05050102010706020507" pitchFamily="18" charset="2"/>
              </a:rPr>
              <a:t>5.             </a:t>
            </a:r>
            <a:r>
              <a:rPr lang="en-US" altLang="ti-ET" sz="4400" i="1">
                <a:solidFill>
                  <a:schemeClr val="hlink"/>
                </a:solidFill>
                <a:latin typeface="Consolas" panose="020B0609020204030204" pitchFamily="49" charset="0"/>
                <a:sym typeface="Symbol" panose="05050102010706020507" pitchFamily="18" charset="2"/>
              </a:rPr>
              <a:t>A</a:t>
            </a:r>
            <a:r>
              <a:rPr lang="en-US" altLang="ti-ET" sz="4400">
                <a:solidFill>
                  <a:schemeClr val="hlink"/>
                </a:solidFill>
                <a:latin typeface="Consolas" panose="020B0609020204030204" pitchFamily="49" charset="0"/>
                <a:sym typeface="Symbol" panose="05050102010706020507" pitchFamily="18" charset="2"/>
              </a:rPr>
              <a:t>[</a:t>
            </a:r>
            <a:r>
              <a:rPr lang="en-US" altLang="ti-ET" sz="4400" i="1">
                <a:solidFill>
                  <a:schemeClr val="hlink"/>
                </a:solidFill>
                <a:latin typeface="Consolas" panose="020B0609020204030204" pitchFamily="49" charset="0"/>
                <a:sym typeface="Symbol" panose="05050102010706020507" pitchFamily="18" charset="2"/>
              </a:rPr>
              <a:t>i</a:t>
            </a:r>
            <a:r>
              <a:rPr lang="en-US" altLang="ti-ET" sz="4400">
                <a:solidFill>
                  <a:schemeClr val="hlink"/>
                </a:solidFill>
                <a:latin typeface="Consolas" panose="020B0609020204030204" pitchFamily="49" charset="0"/>
                <a:sym typeface="Symbol" panose="05050102010706020507" pitchFamily="18" charset="2"/>
              </a:rPr>
              <a:t>+1]  </a:t>
            </a:r>
            <a:r>
              <a:rPr lang="en-US" altLang="ti-ET" sz="4400" i="1">
                <a:solidFill>
                  <a:schemeClr val="hlink"/>
                </a:solidFill>
                <a:latin typeface="Consolas" panose="020B0609020204030204" pitchFamily="49" charset="0"/>
                <a:sym typeface="Symbol" panose="05050102010706020507" pitchFamily="18" charset="2"/>
              </a:rPr>
              <a:t>A</a:t>
            </a:r>
            <a:r>
              <a:rPr lang="en-US" altLang="ti-ET" sz="4400">
                <a:solidFill>
                  <a:schemeClr val="hlink"/>
                </a:solidFill>
                <a:latin typeface="Consolas" panose="020B0609020204030204" pitchFamily="49" charset="0"/>
                <a:sym typeface="Symbol" panose="05050102010706020507" pitchFamily="18" charset="2"/>
              </a:rPr>
              <a:t>[</a:t>
            </a:r>
            <a:r>
              <a:rPr lang="en-US" altLang="ti-ET" sz="4400" i="1">
                <a:solidFill>
                  <a:schemeClr val="hlink"/>
                </a:solidFill>
                <a:latin typeface="Consolas" panose="020B0609020204030204" pitchFamily="49" charset="0"/>
                <a:sym typeface="Symbol" panose="05050102010706020507" pitchFamily="18" charset="2"/>
              </a:rPr>
              <a:t>i</a:t>
            </a:r>
            <a:r>
              <a:rPr lang="en-US" altLang="ti-ET" sz="4400">
                <a:solidFill>
                  <a:schemeClr val="hlink"/>
                </a:solidFill>
                <a:latin typeface="Consolas" panose="020B0609020204030204" pitchFamily="49" charset="0"/>
                <a:sym typeface="Symbol" panose="05050102010706020507" pitchFamily="18" charset="2"/>
              </a:rPr>
              <a:t>]</a:t>
            </a:r>
          </a:p>
          <a:p>
            <a:pPr>
              <a:lnSpc>
                <a:spcPct val="90000"/>
              </a:lnSpc>
              <a:spcBef>
                <a:spcPct val="0"/>
              </a:spcBef>
              <a:buFont typeface="Wingdings" panose="05000000000000000000" pitchFamily="2" charset="2"/>
              <a:buNone/>
            </a:pPr>
            <a:r>
              <a:rPr lang="en-US" altLang="ti-ET" sz="4400">
                <a:solidFill>
                  <a:schemeClr val="hlink"/>
                </a:solidFill>
                <a:latin typeface="Consolas" panose="020B0609020204030204" pitchFamily="49" charset="0"/>
                <a:sym typeface="Symbol" panose="05050102010706020507" pitchFamily="18" charset="2"/>
              </a:rPr>
              <a:t>6.              </a:t>
            </a:r>
            <a:r>
              <a:rPr lang="en-US" altLang="ti-ET" sz="4400" i="1">
                <a:solidFill>
                  <a:schemeClr val="hlink"/>
                </a:solidFill>
                <a:latin typeface="Consolas" panose="020B0609020204030204" pitchFamily="49" charset="0"/>
                <a:sym typeface="Symbol" panose="05050102010706020507" pitchFamily="18" charset="2"/>
              </a:rPr>
              <a:t>i</a:t>
            </a:r>
            <a:r>
              <a:rPr lang="en-US" altLang="ti-ET" sz="4400">
                <a:solidFill>
                  <a:schemeClr val="hlink"/>
                </a:solidFill>
                <a:latin typeface="Consolas" panose="020B0609020204030204" pitchFamily="49" charset="0"/>
                <a:sym typeface="Symbol" panose="05050102010706020507" pitchFamily="18" charset="2"/>
              </a:rPr>
              <a:t>  </a:t>
            </a:r>
            <a:r>
              <a:rPr lang="en-US" altLang="ti-ET" sz="4400" i="1">
                <a:solidFill>
                  <a:schemeClr val="hlink"/>
                </a:solidFill>
                <a:latin typeface="Consolas" panose="020B0609020204030204" pitchFamily="49" charset="0"/>
                <a:sym typeface="Symbol" panose="05050102010706020507" pitchFamily="18" charset="2"/>
              </a:rPr>
              <a:t>i</a:t>
            </a:r>
            <a:r>
              <a:rPr lang="en-US" altLang="ti-ET" sz="4400">
                <a:solidFill>
                  <a:schemeClr val="hlink"/>
                </a:solidFill>
                <a:latin typeface="Consolas" panose="020B0609020204030204" pitchFamily="49" charset="0"/>
                <a:sym typeface="Symbol" panose="05050102010706020507" pitchFamily="18" charset="2"/>
              </a:rPr>
              <a:t> </a:t>
            </a:r>
            <a:r>
              <a:rPr lang="en-US" altLang="ti-ET" sz="4400">
                <a:solidFill>
                  <a:schemeClr val="hlink"/>
                </a:solidFill>
                <a:latin typeface="Consolas" panose="020B0609020204030204" pitchFamily="49" charset="0"/>
                <a:cs typeface="Times New Roman" panose="02020603050405020304" pitchFamily="18" charset="0"/>
                <a:sym typeface="Symbol" panose="05050102010706020507" pitchFamily="18" charset="2"/>
              </a:rPr>
              <a:t>–</a:t>
            </a:r>
            <a:r>
              <a:rPr lang="en-US" altLang="ti-ET" sz="4400">
                <a:solidFill>
                  <a:srgbClr val="CC0000"/>
                </a:solidFill>
                <a:latin typeface="Consolas" panose="020B0609020204030204" pitchFamily="49" charset="0"/>
                <a:sym typeface="Symbol" panose="05050102010706020507" pitchFamily="18" charset="2"/>
              </a:rPr>
              <a:t> </a:t>
            </a:r>
            <a:r>
              <a:rPr lang="en-US" altLang="ti-ET" sz="4400">
                <a:solidFill>
                  <a:schemeClr val="hlink"/>
                </a:solidFill>
                <a:latin typeface="Consolas" panose="020B0609020204030204" pitchFamily="49" charset="0"/>
                <a:sym typeface="Symbol" panose="05050102010706020507" pitchFamily="18" charset="2"/>
              </a:rPr>
              <a:t>1</a:t>
            </a:r>
          </a:p>
          <a:p>
            <a:pPr>
              <a:lnSpc>
                <a:spcPct val="90000"/>
              </a:lnSpc>
              <a:spcBef>
                <a:spcPct val="0"/>
              </a:spcBef>
              <a:buFont typeface="Wingdings" panose="05000000000000000000" pitchFamily="2" charset="2"/>
              <a:buNone/>
            </a:pPr>
            <a:r>
              <a:rPr lang="en-US" altLang="ti-ET" sz="4400">
                <a:solidFill>
                  <a:srgbClr val="CC0000"/>
                </a:solidFill>
                <a:latin typeface="Consolas" panose="020B0609020204030204" pitchFamily="49" charset="0"/>
                <a:sym typeface="Symbol" panose="05050102010706020507" pitchFamily="18" charset="2"/>
              </a:rPr>
              <a:t>7.        </a:t>
            </a:r>
            <a:r>
              <a:rPr lang="en-US" altLang="ti-ET" sz="4400" i="1">
                <a:solidFill>
                  <a:srgbClr val="CC0000"/>
                </a:solidFill>
                <a:latin typeface="Consolas" panose="020B0609020204030204" pitchFamily="49" charset="0"/>
                <a:sym typeface="Symbol" panose="05050102010706020507" pitchFamily="18" charset="2"/>
              </a:rPr>
              <a:t>A</a:t>
            </a:r>
            <a:r>
              <a:rPr lang="en-US" altLang="ti-ET" sz="4400">
                <a:solidFill>
                  <a:srgbClr val="CC0000"/>
                </a:solidFill>
                <a:latin typeface="Consolas" panose="020B0609020204030204" pitchFamily="49" charset="0"/>
                <a:sym typeface="Symbol" panose="05050102010706020507" pitchFamily="18" charset="2"/>
              </a:rPr>
              <a:t>[</a:t>
            </a:r>
            <a:r>
              <a:rPr lang="en-US" altLang="ti-ET" sz="4400" i="1">
                <a:solidFill>
                  <a:srgbClr val="CC0000"/>
                </a:solidFill>
                <a:latin typeface="Consolas" panose="020B0609020204030204" pitchFamily="49" charset="0"/>
                <a:sym typeface="Symbol" panose="05050102010706020507" pitchFamily="18" charset="2"/>
              </a:rPr>
              <a:t>i</a:t>
            </a:r>
            <a:r>
              <a:rPr lang="en-US" altLang="ti-ET" sz="4400">
                <a:solidFill>
                  <a:srgbClr val="CC0000"/>
                </a:solidFill>
                <a:latin typeface="Consolas" panose="020B0609020204030204" pitchFamily="49" charset="0"/>
                <a:sym typeface="Symbol" panose="05050102010706020507" pitchFamily="18" charset="2"/>
              </a:rPr>
              <a:t>+1]  </a:t>
            </a:r>
            <a:r>
              <a:rPr lang="en-US" altLang="ti-ET" sz="4400" i="1">
                <a:solidFill>
                  <a:srgbClr val="CC0000"/>
                </a:solidFill>
                <a:latin typeface="Consolas" panose="020B0609020204030204" pitchFamily="49" charset="0"/>
                <a:sym typeface="Symbol" panose="05050102010706020507" pitchFamily="18" charset="2"/>
              </a:rPr>
              <a:t>key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a:extLst>
              <a:ext uri="{FF2B5EF4-FFF2-40B4-BE49-F238E27FC236}">
                <a16:creationId xmlns:a16="http://schemas.microsoft.com/office/drawing/2014/main" id="{9E98C167-2836-43A3-B36C-30378993E524}"/>
              </a:ext>
            </a:extLst>
          </p:cNvPr>
          <p:cNvSpPr>
            <a:spLocks noGrp="1"/>
          </p:cNvSpPr>
          <p:nvPr>
            <p:ph type="title"/>
          </p:nvPr>
        </p:nvSpPr>
        <p:spPr/>
        <p:txBody>
          <a:bodyPr/>
          <a:lstStyle/>
          <a:p>
            <a:pPr eaLnBrk="1" hangingPunct="1"/>
            <a:r>
              <a:rPr lang="en-US" altLang="ti-ET">
                <a:ea typeface="ＭＳ Ｐゴシック" panose="020B0600070205080204" pitchFamily="34" charset="-128"/>
              </a:rPr>
              <a:t>The Insertion Sort</a:t>
            </a:r>
          </a:p>
        </p:txBody>
      </p:sp>
      <p:sp>
        <p:nvSpPr>
          <p:cNvPr id="28674" name="Content Placeholder 2">
            <a:extLst>
              <a:ext uri="{FF2B5EF4-FFF2-40B4-BE49-F238E27FC236}">
                <a16:creationId xmlns:a16="http://schemas.microsoft.com/office/drawing/2014/main" id="{7720E2B9-2404-486F-B6E4-EA24C90D1443}"/>
              </a:ext>
            </a:extLst>
          </p:cNvPr>
          <p:cNvSpPr>
            <a:spLocks noGrp="1"/>
          </p:cNvSpPr>
          <p:nvPr>
            <p:ph idx="1"/>
          </p:nvPr>
        </p:nvSpPr>
        <p:spPr>
          <a:xfrm>
            <a:off x="539495" y="1435608"/>
            <a:ext cx="11206303" cy="2231419"/>
          </a:xfrm>
        </p:spPr>
        <p:txBody>
          <a:bodyPr>
            <a:normAutofit/>
          </a:bodyPr>
          <a:lstStyle/>
          <a:p>
            <a:pPr eaLnBrk="1" hangingPunct="1"/>
            <a:r>
              <a:rPr lang="en-US" altLang="ti-ET" sz="2400" dirty="0">
                <a:ea typeface="ＭＳ Ｐゴシック" panose="020B0600070205080204" pitchFamily="34" charset="-128"/>
              </a:rPr>
              <a:t>Take each item from unsorted region</a:t>
            </a:r>
          </a:p>
          <a:p>
            <a:pPr lvl="2"/>
            <a:r>
              <a:rPr lang="en-US" altLang="ti-ET" sz="2400" dirty="0">
                <a:ea typeface="ＭＳ Ｐゴシック" panose="020B0600070205080204" pitchFamily="34" charset="-128"/>
              </a:rPr>
              <a:t>Insert it into correct order in sorted region</a:t>
            </a:r>
          </a:p>
        </p:txBody>
      </p:sp>
      <p:pic>
        <p:nvPicPr>
          <p:cNvPr id="34818" name="Picture 2">
            <a:extLst>
              <a:ext uri="{FF2B5EF4-FFF2-40B4-BE49-F238E27FC236}">
                <a16:creationId xmlns:a16="http://schemas.microsoft.com/office/drawing/2014/main" id="{E68C8CCE-7A41-4FC3-A944-1BB03A3575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06" y="3667028"/>
            <a:ext cx="8458034" cy="2373250"/>
          </a:xfrm>
          <a:prstGeom prst="rect">
            <a:avLst/>
          </a:prstGeom>
          <a:noFill/>
          <a:ln>
            <a:noFill/>
          </a:ln>
          <a:effectLst>
            <a:outerShdw blurRad="292100" dist="139700" dir="2700000" algn="tl" rotWithShape="0">
              <a:srgbClr val="333333">
                <a:alpha val="64998"/>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69666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050">
            <a:extLst>
              <a:ext uri="{FF2B5EF4-FFF2-40B4-BE49-F238E27FC236}">
                <a16:creationId xmlns:a16="http://schemas.microsoft.com/office/drawing/2014/main" id="{B3FE6E3A-4D55-47DE-9A79-6431CF56B016}"/>
              </a:ext>
            </a:extLst>
          </p:cNvPr>
          <p:cNvSpPr>
            <a:spLocks noGrp="1" noChangeArrowheads="1"/>
          </p:cNvSpPr>
          <p:nvPr>
            <p:ph type="title"/>
          </p:nvPr>
        </p:nvSpPr>
        <p:spPr/>
        <p:txBody>
          <a:bodyPr/>
          <a:lstStyle/>
          <a:p>
            <a:r>
              <a:rPr lang="en-US" altLang="ti-ET" b="1" dirty="0">
                <a:solidFill>
                  <a:schemeClr val="bg1"/>
                </a:solidFill>
              </a:rPr>
              <a:t>Sorting – Definitions</a:t>
            </a:r>
          </a:p>
        </p:txBody>
      </p:sp>
      <mc:AlternateContent xmlns:mc="http://schemas.openxmlformats.org/markup-compatibility/2006" xmlns:a14="http://schemas.microsoft.com/office/drawing/2010/main">
        <mc:Choice Requires="a14">
          <p:sp>
            <p:nvSpPr>
              <p:cNvPr id="377859" name="Rectangle 2051">
                <a:extLst>
                  <a:ext uri="{FF2B5EF4-FFF2-40B4-BE49-F238E27FC236}">
                    <a16:creationId xmlns:a16="http://schemas.microsoft.com/office/drawing/2014/main" id="{189DD5DF-78AF-4C09-857D-3223CB47A98B}"/>
                  </a:ext>
                </a:extLst>
              </p:cNvPr>
              <p:cNvSpPr>
                <a:spLocks noGrp="1" noChangeArrowheads="1"/>
              </p:cNvSpPr>
              <p:nvPr>
                <p:ph type="body" idx="1"/>
              </p:nvPr>
            </p:nvSpPr>
            <p:spPr>
              <a:xfrm>
                <a:off x="508001" y="1285461"/>
                <a:ext cx="11175998" cy="5273814"/>
              </a:xfrm>
            </p:spPr>
            <p:txBody>
              <a:bodyPr/>
              <a:lstStyle/>
              <a:p>
                <a:r>
                  <a:rPr lang="en-US" altLang="ti-ET" sz="2600" dirty="0">
                    <a:solidFill>
                      <a:schemeClr val="bg1"/>
                    </a:solidFill>
                  </a:rPr>
                  <a:t>Input: </a:t>
                </a:r>
                <a:r>
                  <a:rPr lang="en-US" altLang="ti-ET" sz="2600" i="1" dirty="0">
                    <a:solidFill>
                      <a:schemeClr val="bg1"/>
                    </a:solidFill>
                  </a:rPr>
                  <a:t>n</a:t>
                </a:r>
                <a:r>
                  <a:rPr lang="en-US" altLang="ti-ET" sz="2600" dirty="0">
                    <a:solidFill>
                      <a:schemeClr val="bg1"/>
                    </a:solidFill>
                  </a:rPr>
                  <a:t> </a:t>
                </a:r>
                <a:r>
                  <a:rPr lang="en-US" altLang="ti-ET" sz="2600" i="1" dirty="0">
                    <a:solidFill>
                      <a:schemeClr val="bg1"/>
                    </a:solidFill>
                  </a:rPr>
                  <a:t>records</a:t>
                </a:r>
                <a:r>
                  <a:rPr lang="en-US" altLang="ti-ET" sz="2600" dirty="0">
                    <a:solidFill>
                      <a:schemeClr val="bg1"/>
                    </a:solidFill>
                  </a:rPr>
                  <a:t>, </a:t>
                </a:r>
                <a:r>
                  <a:rPr lang="en-US" altLang="ti-ET" sz="2600" i="1" dirty="0">
                    <a:solidFill>
                      <a:schemeClr val="bg1"/>
                    </a:solidFill>
                  </a:rPr>
                  <a:t>R</a:t>
                </a:r>
                <a:r>
                  <a:rPr lang="en-US" altLang="ti-ET" sz="2600" baseline="-25000" dirty="0">
                    <a:solidFill>
                      <a:schemeClr val="bg1"/>
                    </a:solidFill>
                  </a:rPr>
                  <a:t>1</a:t>
                </a:r>
                <a:r>
                  <a:rPr lang="en-US" altLang="ti-ET" sz="2600" dirty="0">
                    <a:solidFill>
                      <a:schemeClr val="bg1"/>
                    </a:solidFill>
                  </a:rPr>
                  <a:t> … </a:t>
                </a:r>
                <a:r>
                  <a:rPr lang="en-US" altLang="ti-ET" sz="2600" i="1" dirty="0">
                    <a:solidFill>
                      <a:schemeClr val="bg1"/>
                    </a:solidFill>
                  </a:rPr>
                  <a:t>R</a:t>
                </a:r>
                <a:r>
                  <a:rPr lang="en-US" altLang="ti-ET" sz="2600" i="1" baseline="-25000" dirty="0">
                    <a:solidFill>
                      <a:schemeClr val="bg1"/>
                    </a:solidFill>
                  </a:rPr>
                  <a:t>n</a:t>
                </a:r>
                <a:r>
                  <a:rPr lang="en-US" altLang="ti-ET" sz="2600" dirty="0">
                    <a:solidFill>
                      <a:schemeClr val="bg1"/>
                    </a:solidFill>
                  </a:rPr>
                  <a:t> , from a </a:t>
                </a:r>
                <a:r>
                  <a:rPr lang="en-US" altLang="ti-ET" sz="2600" i="1" dirty="0">
                    <a:solidFill>
                      <a:schemeClr val="bg1"/>
                    </a:solidFill>
                  </a:rPr>
                  <a:t>file</a:t>
                </a:r>
                <a:r>
                  <a:rPr lang="en-US" altLang="ti-ET" sz="2600" dirty="0">
                    <a:solidFill>
                      <a:schemeClr val="bg1"/>
                    </a:solidFill>
                  </a:rPr>
                  <a:t>.</a:t>
                </a:r>
              </a:p>
              <a:p>
                <a:r>
                  <a:rPr lang="en-US" altLang="ti-ET" sz="2600" dirty="0">
                    <a:solidFill>
                      <a:schemeClr val="bg1"/>
                    </a:solidFill>
                  </a:rPr>
                  <a:t>Each record </a:t>
                </a:r>
                <a:r>
                  <a:rPr lang="en-US" altLang="ti-ET" sz="2600" i="1" dirty="0">
                    <a:solidFill>
                      <a:schemeClr val="bg1"/>
                    </a:solidFill>
                  </a:rPr>
                  <a:t>R</a:t>
                </a:r>
                <a:r>
                  <a:rPr lang="en-US" altLang="ti-ET" sz="2600" i="1" baseline="-25000" dirty="0">
                    <a:solidFill>
                      <a:schemeClr val="bg1"/>
                    </a:solidFill>
                  </a:rPr>
                  <a:t>i</a:t>
                </a:r>
                <a:r>
                  <a:rPr lang="en-US" altLang="ti-ET" sz="2600" dirty="0">
                    <a:solidFill>
                      <a:schemeClr val="bg1"/>
                    </a:solidFill>
                  </a:rPr>
                  <a:t> has </a:t>
                </a:r>
              </a:p>
              <a:p>
                <a:pPr lvl="1"/>
                <a:r>
                  <a:rPr lang="en-US" altLang="ti-ET" sz="2600" dirty="0">
                    <a:solidFill>
                      <a:schemeClr val="bg1"/>
                    </a:solidFill>
                  </a:rPr>
                  <a:t>a key </a:t>
                </a:r>
                <a:r>
                  <a:rPr lang="en-US" altLang="ti-ET" sz="2600" i="1" dirty="0">
                    <a:solidFill>
                      <a:schemeClr val="bg1"/>
                    </a:solidFill>
                  </a:rPr>
                  <a:t>K</a:t>
                </a:r>
                <a:r>
                  <a:rPr lang="en-US" altLang="ti-ET" sz="2600" i="1" baseline="-25000" dirty="0">
                    <a:solidFill>
                      <a:schemeClr val="bg1"/>
                    </a:solidFill>
                  </a:rPr>
                  <a:t>i</a:t>
                </a:r>
                <a:r>
                  <a:rPr lang="en-US" altLang="ti-ET" sz="2600" dirty="0">
                    <a:solidFill>
                      <a:schemeClr val="bg1"/>
                    </a:solidFill>
                  </a:rPr>
                  <a:t> </a:t>
                </a:r>
              </a:p>
              <a:p>
                <a:pPr lvl="1"/>
                <a:r>
                  <a:rPr lang="en-US" altLang="ti-ET" sz="2600" dirty="0">
                    <a:solidFill>
                      <a:schemeClr val="bg1"/>
                    </a:solidFill>
                  </a:rPr>
                  <a:t>possibly other information </a:t>
                </a:r>
              </a:p>
              <a:p>
                <a:r>
                  <a:rPr lang="en-US" altLang="ti-ET" sz="2600" dirty="0">
                    <a:solidFill>
                      <a:schemeClr val="bg1"/>
                    </a:solidFill>
                  </a:rPr>
                  <a:t>The keys must have an ordering relation that satisfies the following properties: </a:t>
                </a:r>
              </a:p>
              <a:p>
                <a:pPr>
                  <a:buFont typeface="Wingdings" panose="05000000000000000000" pitchFamily="2" charset="2"/>
                  <a:buNone/>
                </a:pPr>
                <a:endParaRPr lang="en-US" altLang="ti-ET" sz="2600" dirty="0">
                  <a:solidFill>
                    <a:schemeClr val="bg1"/>
                  </a:solidFill>
                </a:endParaRPr>
              </a:p>
              <a:p>
                <a:pPr lvl="1"/>
                <a:r>
                  <a:rPr lang="en-US" altLang="ti-ET" sz="2600" i="1" dirty="0">
                    <a:solidFill>
                      <a:schemeClr val="bg1"/>
                    </a:solidFill>
                  </a:rPr>
                  <a:t>Trichotomy</a:t>
                </a:r>
                <a:r>
                  <a:rPr lang="en-US" altLang="ti-ET" sz="2600" dirty="0">
                    <a:solidFill>
                      <a:schemeClr val="bg1"/>
                    </a:solidFill>
                  </a:rPr>
                  <a:t>:  For any two keys </a:t>
                </a:r>
                <a:r>
                  <a:rPr lang="en-US" altLang="ti-ET" sz="2600" i="1" dirty="0">
                    <a:solidFill>
                      <a:schemeClr val="bg1"/>
                    </a:solidFill>
                  </a:rPr>
                  <a:t>a</a:t>
                </a:r>
                <a:r>
                  <a:rPr lang="en-US" altLang="ti-ET" sz="2600" dirty="0">
                    <a:solidFill>
                      <a:schemeClr val="bg1"/>
                    </a:solidFill>
                  </a:rPr>
                  <a:t> and </a:t>
                </a:r>
                <a:r>
                  <a:rPr lang="en-US" altLang="ti-ET" sz="2600" i="1" dirty="0">
                    <a:solidFill>
                      <a:schemeClr val="bg1"/>
                    </a:solidFill>
                  </a:rPr>
                  <a:t>b</a:t>
                </a:r>
                <a:r>
                  <a:rPr lang="en-US" altLang="ti-ET" sz="2600" dirty="0">
                    <a:solidFill>
                      <a:schemeClr val="bg1"/>
                    </a:solidFill>
                  </a:rPr>
                  <a:t>, exactly one of </a:t>
                </a:r>
                <a:r>
                  <a:rPr lang="en-US" altLang="ti-ET" sz="2600" i="1" dirty="0">
                    <a:solidFill>
                      <a:schemeClr val="bg1"/>
                    </a:solidFill>
                  </a:rPr>
                  <a:t>a </a:t>
                </a:r>
                <a:r>
                  <a:rPr lang="en-US" altLang="ti-ET" sz="2600" dirty="0">
                    <a:solidFill>
                      <a:schemeClr val="bg1"/>
                    </a:solidFill>
                  </a:rPr>
                  <a:t> </a:t>
                </a:r>
                <a14:m>
                  <m:oMath xmlns:m="http://schemas.openxmlformats.org/officeDocument/2006/math">
                    <m:r>
                      <a:rPr lang="en-US" altLang="ti-ET" sz="2600" i="1" smtClean="0">
                        <a:solidFill>
                          <a:schemeClr val="bg1"/>
                        </a:solidFill>
                        <a:latin typeface="Cambria Math" panose="02040503050406030204" pitchFamily="18" charset="0"/>
                        <a:ea typeface="Cambria Math" panose="02040503050406030204" pitchFamily="18" charset="0"/>
                      </a:rPr>
                      <m:t>≺</m:t>
                    </m:r>
                  </m:oMath>
                </a14:m>
                <a:r>
                  <a:rPr lang="en-US" altLang="ti-ET" sz="2600" dirty="0">
                    <a:solidFill>
                      <a:schemeClr val="bg1"/>
                    </a:solidFill>
                    <a:sym typeface="MT Extra" panose="05050102010205020202" pitchFamily="18" charset="2"/>
                  </a:rPr>
                  <a:t>   </a:t>
                </a:r>
                <a:r>
                  <a:rPr lang="en-US" altLang="ti-ET" sz="2600" i="1" dirty="0">
                    <a:solidFill>
                      <a:schemeClr val="bg1"/>
                    </a:solidFill>
                  </a:rPr>
                  <a:t>b</a:t>
                </a:r>
                <a:r>
                  <a:rPr lang="en-US" altLang="ti-ET" sz="2600" dirty="0">
                    <a:solidFill>
                      <a:schemeClr val="bg1"/>
                    </a:solidFill>
                  </a:rPr>
                  <a:t>, </a:t>
                </a:r>
                <a:r>
                  <a:rPr lang="en-US" altLang="ti-ET" sz="2600" i="1" dirty="0">
                    <a:solidFill>
                      <a:schemeClr val="bg1"/>
                    </a:solidFill>
                  </a:rPr>
                  <a:t>a</a:t>
                </a:r>
                <a:r>
                  <a:rPr lang="en-US" altLang="ti-ET" sz="2600" dirty="0">
                    <a:solidFill>
                      <a:schemeClr val="bg1"/>
                    </a:solidFill>
                  </a:rPr>
                  <a:t> = </a:t>
                </a:r>
                <a:r>
                  <a:rPr lang="en-US" altLang="ti-ET" sz="2600" i="1" dirty="0">
                    <a:solidFill>
                      <a:schemeClr val="bg1"/>
                    </a:solidFill>
                  </a:rPr>
                  <a:t>b</a:t>
                </a:r>
                <a:r>
                  <a:rPr lang="en-US" altLang="ti-ET" sz="2600" dirty="0">
                    <a:solidFill>
                      <a:schemeClr val="bg1"/>
                    </a:solidFill>
                  </a:rPr>
                  <a:t>, or </a:t>
                </a:r>
                <a:r>
                  <a:rPr lang="en-US" altLang="ti-ET" sz="2600" i="1" dirty="0">
                    <a:solidFill>
                      <a:schemeClr val="bg1"/>
                    </a:solidFill>
                  </a:rPr>
                  <a:t>a</a:t>
                </a:r>
                <a:r>
                  <a:rPr lang="en-US" altLang="ti-ET" sz="2600" dirty="0">
                    <a:solidFill>
                      <a:schemeClr val="bg1"/>
                    </a:solidFill>
                  </a:rPr>
                  <a:t>  </a:t>
                </a:r>
                <a14:m>
                  <m:oMath xmlns:m="http://schemas.openxmlformats.org/officeDocument/2006/math">
                    <m:r>
                      <a:rPr lang="en-US" altLang="ti-ET" sz="2600" i="1" smtClean="0">
                        <a:solidFill>
                          <a:schemeClr val="bg1"/>
                        </a:solidFill>
                        <a:latin typeface="Cambria Math" panose="02040503050406030204" pitchFamily="18" charset="0"/>
                        <a:ea typeface="Cambria Math" panose="02040503050406030204" pitchFamily="18" charset="0"/>
                      </a:rPr>
                      <m:t>≻</m:t>
                    </m:r>
                  </m:oMath>
                </a14:m>
                <a:r>
                  <a:rPr lang="en-US" altLang="ti-ET" sz="2600" dirty="0">
                    <a:solidFill>
                      <a:schemeClr val="bg1"/>
                    </a:solidFill>
                  </a:rPr>
                  <a:t> </a:t>
                </a:r>
                <a:r>
                  <a:rPr lang="en-US" altLang="ti-ET" sz="2600" dirty="0">
                    <a:solidFill>
                      <a:schemeClr val="bg1"/>
                    </a:solidFill>
                    <a:sym typeface="MT Extra" panose="05050102010205020202" pitchFamily="18" charset="2"/>
                  </a:rPr>
                  <a:t> </a:t>
                </a:r>
                <a:r>
                  <a:rPr lang="en-US" altLang="ti-ET" sz="2600" i="1" dirty="0">
                    <a:solidFill>
                      <a:schemeClr val="bg1"/>
                    </a:solidFill>
                  </a:rPr>
                  <a:t>b</a:t>
                </a:r>
                <a:r>
                  <a:rPr lang="en-US" altLang="ti-ET" sz="2600" dirty="0">
                    <a:solidFill>
                      <a:schemeClr val="bg1"/>
                    </a:solidFill>
                  </a:rPr>
                  <a:t> is true.</a:t>
                </a:r>
              </a:p>
              <a:p>
                <a:pPr lvl="1"/>
                <a:r>
                  <a:rPr lang="en-US" altLang="ti-ET" sz="2600" i="1" dirty="0">
                    <a:solidFill>
                      <a:schemeClr val="bg1"/>
                    </a:solidFill>
                  </a:rPr>
                  <a:t>Transitivity</a:t>
                </a:r>
                <a:r>
                  <a:rPr lang="en-US" altLang="ti-ET" sz="2600" dirty="0">
                    <a:solidFill>
                      <a:schemeClr val="bg1"/>
                    </a:solidFill>
                  </a:rPr>
                  <a:t>:  For any three keys </a:t>
                </a:r>
                <a:r>
                  <a:rPr lang="en-US" altLang="ti-ET" sz="2600" i="1" dirty="0">
                    <a:solidFill>
                      <a:schemeClr val="bg1"/>
                    </a:solidFill>
                  </a:rPr>
                  <a:t>a</a:t>
                </a:r>
                <a:r>
                  <a:rPr lang="en-US" altLang="ti-ET" sz="2600" dirty="0">
                    <a:solidFill>
                      <a:schemeClr val="bg1"/>
                    </a:solidFill>
                  </a:rPr>
                  <a:t>, </a:t>
                </a:r>
                <a:r>
                  <a:rPr lang="en-US" altLang="ti-ET" sz="2600" i="1" dirty="0">
                    <a:solidFill>
                      <a:schemeClr val="bg1"/>
                    </a:solidFill>
                  </a:rPr>
                  <a:t>b</a:t>
                </a:r>
                <a:r>
                  <a:rPr lang="en-US" altLang="ti-ET" sz="2600" dirty="0">
                    <a:solidFill>
                      <a:schemeClr val="bg1"/>
                    </a:solidFill>
                  </a:rPr>
                  <a:t>, and </a:t>
                </a:r>
                <a:r>
                  <a:rPr lang="en-US" altLang="ti-ET" sz="2600" i="1" dirty="0">
                    <a:solidFill>
                      <a:schemeClr val="bg1"/>
                    </a:solidFill>
                  </a:rPr>
                  <a:t>c</a:t>
                </a:r>
                <a:r>
                  <a:rPr lang="en-US" altLang="ti-ET" sz="2600" dirty="0">
                    <a:solidFill>
                      <a:schemeClr val="bg1"/>
                    </a:solidFill>
                  </a:rPr>
                  <a:t>, if </a:t>
                </a:r>
                <a:r>
                  <a:rPr lang="en-US" altLang="ti-ET" sz="2600" i="1" dirty="0">
                    <a:solidFill>
                      <a:schemeClr val="bg1"/>
                    </a:solidFill>
                  </a:rPr>
                  <a:t>a </a:t>
                </a:r>
                <a14:m>
                  <m:oMath xmlns:m="http://schemas.openxmlformats.org/officeDocument/2006/math">
                    <m:r>
                      <a:rPr lang="en-US" altLang="ti-ET" sz="2600" i="1" smtClean="0">
                        <a:solidFill>
                          <a:schemeClr val="bg1"/>
                        </a:solidFill>
                        <a:latin typeface="Cambria Math" panose="02040503050406030204" pitchFamily="18" charset="0"/>
                        <a:ea typeface="Cambria Math" panose="02040503050406030204" pitchFamily="18" charset="0"/>
                      </a:rPr>
                      <m:t>≺</m:t>
                    </m:r>
                  </m:oMath>
                </a14:m>
                <a:r>
                  <a:rPr lang="en-US" altLang="ti-ET" sz="2600" dirty="0">
                    <a:solidFill>
                      <a:schemeClr val="bg1"/>
                    </a:solidFill>
                  </a:rPr>
                  <a:t> </a:t>
                </a:r>
                <a:r>
                  <a:rPr lang="en-US" altLang="ti-ET" sz="2600" i="1" dirty="0">
                    <a:solidFill>
                      <a:schemeClr val="bg1"/>
                    </a:solidFill>
                  </a:rPr>
                  <a:t>b</a:t>
                </a:r>
                <a:r>
                  <a:rPr lang="en-US" altLang="ti-ET" sz="2600" dirty="0">
                    <a:solidFill>
                      <a:schemeClr val="bg1"/>
                    </a:solidFill>
                  </a:rPr>
                  <a:t> and  </a:t>
                </a:r>
                <a:r>
                  <a:rPr lang="en-US" altLang="ti-ET" sz="2600" i="1" dirty="0">
                    <a:solidFill>
                      <a:schemeClr val="bg1"/>
                    </a:solidFill>
                  </a:rPr>
                  <a:t>b</a:t>
                </a:r>
                <a:r>
                  <a:rPr lang="en-US" altLang="ti-ET" sz="2600" dirty="0">
                    <a:solidFill>
                      <a:schemeClr val="bg1"/>
                    </a:solidFill>
                  </a:rPr>
                  <a:t> </a:t>
                </a:r>
                <a14:m>
                  <m:oMath xmlns:m="http://schemas.openxmlformats.org/officeDocument/2006/math">
                    <m:r>
                      <a:rPr lang="en-US" altLang="ti-ET" sz="2600" i="1" smtClean="0">
                        <a:solidFill>
                          <a:schemeClr val="bg1"/>
                        </a:solidFill>
                        <a:latin typeface="Cambria Math" panose="02040503050406030204" pitchFamily="18" charset="0"/>
                        <a:ea typeface="Cambria Math" panose="02040503050406030204" pitchFamily="18" charset="0"/>
                      </a:rPr>
                      <m:t>≺</m:t>
                    </m:r>
                  </m:oMath>
                </a14:m>
                <a:r>
                  <a:rPr lang="en-US" altLang="ti-ET" sz="2600" dirty="0">
                    <a:solidFill>
                      <a:schemeClr val="bg1"/>
                    </a:solidFill>
                    <a:sym typeface="MT Extra" panose="05050102010205020202" pitchFamily="18" charset="2"/>
                  </a:rPr>
                  <a:t> </a:t>
                </a:r>
                <a:r>
                  <a:rPr lang="en-US" altLang="ti-ET" sz="2600" dirty="0">
                    <a:solidFill>
                      <a:schemeClr val="bg1"/>
                    </a:solidFill>
                  </a:rPr>
                  <a:t>  </a:t>
                </a:r>
                <a:r>
                  <a:rPr lang="en-US" altLang="ti-ET" sz="2600" i="1" dirty="0">
                    <a:solidFill>
                      <a:schemeClr val="bg1"/>
                    </a:solidFill>
                  </a:rPr>
                  <a:t>c</a:t>
                </a:r>
                <a:r>
                  <a:rPr lang="en-US" altLang="ti-ET" sz="2600" dirty="0">
                    <a:solidFill>
                      <a:schemeClr val="bg1"/>
                    </a:solidFill>
                  </a:rPr>
                  <a:t>, then </a:t>
                </a:r>
                <a:r>
                  <a:rPr lang="en-US" altLang="ti-ET" sz="2600" i="1" dirty="0">
                    <a:solidFill>
                      <a:schemeClr val="bg1"/>
                    </a:solidFill>
                  </a:rPr>
                  <a:t>a</a:t>
                </a:r>
                <a:r>
                  <a:rPr lang="en-US" altLang="ti-ET" sz="2600" dirty="0">
                    <a:solidFill>
                      <a:schemeClr val="bg1"/>
                    </a:solidFill>
                  </a:rPr>
                  <a:t> </a:t>
                </a:r>
                <a14:m>
                  <m:oMath xmlns:m="http://schemas.openxmlformats.org/officeDocument/2006/math">
                    <m:r>
                      <a:rPr lang="en-US" altLang="ti-ET" sz="2600" i="1" smtClean="0">
                        <a:solidFill>
                          <a:schemeClr val="bg1"/>
                        </a:solidFill>
                        <a:latin typeface="Cambria Math" panose="02040503050406030204" pitchFamily="18" charset="0"/>
                        <a:ea typeface="Cambria Math" panose="02040503050406030204" pitchFamily="18" charset="0"/>
                      </a:rPr>
                      <m:t>≺</m:t>
                    </m:r>
                  </m:oMath>
                </a14:m>
                <a:r>
                  <a:rPr lang="en-US" altLang="ti-ET" sz="2600" dirty="0">
                    <a:solidFill>
                      <a:schemeClr val="bg1"/>
                    </a:solidFill>
                  </a:rPr>
                  <a:t> </a:t>
                </a:r>
                <a:r>
                  <a:rPr lang="en-US" altLang="ti-ET" sz="2600" i="1" dirty="0">
                    <a:solidFill>
                      <a:schemeClr val="bg1"/>
                    </a:solidFill>
                  </a:rPr>
                  <a:t>c.</a:t>
                </a:r>
              </a:p>
              <a:p>
                <a:pPr lvl="1">
                  <a:buFont typeface="Wingdings" panose="05000000000000000000" pitchFamily="2" charset="2"/>
                  <a:buNone/>
                </a:pPr>
                <a:endParaRPr lang="en-US" altLang="ti-ET" sz="2600" dirty="0">
                  <a:solidFill>
                    <a:schemeClr val="bg1"/>
                  </a:solidFill>
                  <a:sym typeface="MT Extra" panose="05050102010205020202" pitchFamily="18" charset="2"/>
                </a:endParaRPr>
              </a:p>
              <a:p>
                <a:pPr lvl="1">
                  <a:buFont typeface="Wingdings" panose="05000000000000000000" pitchFamily="2" charset="2"/>
                  <a:buNone/>
                </a:pPr>
                <a:r>
                  <a:rPr lang="en-US" altLang="ti-ET" sz="2600" dirty="0">
                    <a:solidFill>
                      <a:schemeClr val="bg1"/>
                    </a:solidFill>
                    <a:sym typeface="MT Extra" panose="05050102010205020202" pitchFamily="18" charset="2"/>
                  </a:rPr>
                  <a:t>The relation </a:t>
                </a:r>
                <a14:m>
                  <m:oMath xmlns:m="http://schemas.openxmlformats.org/officeDocument/2006/math">
                    <m:r>
                      <a:rPr lang="en-US" altLang="ti-ET" sz="2600" i="1" smtClean="0">
                        <a:solidFill>
                          <a:schemeClr val="bg1"/>
                        </a:solidFill>
                        <a:latin typeface="Cambria Math" panose="02040503050406030204" pitchFamily="18" charset="0"/>
                        <a:ea typeface="Cambria Math" panose="02040503050406030204" pitchFamily="18" charset="0"/>
                      </a:rPr>
                      <m:t>≺</m:t>
                    </m:r>
                  </m:oMath>
                </a14:m>
                <a:r>
                  <a:rPr lang="en-US" altLang="ti-ET" sz="2600" dirty="0">
                    <a:solidFill>
                      <a:schemeClr val="bg1"/>
                    </a:solidFill>
                    <a:sym typeface="MT Extra" panose="05050102010205020202" pitchFamily="18" charset="2"/>
                  </a:rPr>
                  <a:t>=  is a </a:t>
                </a:r>
                <a:r>
                  <a:rPr lang="en-US" altLang="ti-ET" sz="2600" i="1" dirty="0">
                    <a:solidFill>
                      <a:schemeClr val="bg1"/>
                    </a:solidFill>
                    <a:sym typeface="MT Extra" panose="05050102010205020202" pitchFamily="18" charset="2"/>
                  </a:rPr>
                  <a:t>total ordering</a:t>
                </a:r>
                <a:r>
                  <a:rPr lang="en-US" altLang="ti-ET" sz="2600" dirty="0">
                    <a:solidFill>
                      <a:schemeClr val="bg1"/>
                    </a:solidFill>
                    <a:sym typeface="MT Extra" panose="05050102010205020202" pitchFamily="18" charset="2"/>
                  </a:rPr>
                  <a:t> (</a:t>
                </a:r>
                <a:r>
                  <a:rPr lang="en-US" altLang="ti-ET" sz="2600" i="1" dirty="0">
                    <a:solidFill>
                      <a:schemeClr val="bg1"/>
                    </a:solidFill>
                    <a:sym typeface="MT Extra" panose="05050102010205020202" pitchFamily="18" charset="2"/>
                  </a:rPr>
                  <a:t>linear ordering</a:t>
                </a:r>
                <a:r>
                  <a:rPr lang="en-US" altLang="ti-ET" sz="2600" dirty="0">
                    <a:solidFill>
                      <a:schemeClr val="bg1"/>
                    </a:solidFill>
                    <a:sym typeface="MT Extra" panose="05050102010205020202" pitchFamily="18" charset="2"/>
                  </a:rPr>
                  <a:t>) on keys.</a:t>
                </a:r>
              </a:p>
            </p:txBody>
          </p:sp>
        </mc:Choice>
        <mc:Fallback xmlns="">
          <p:sp>
            <p:nvSpPr>
              <p:cNvPr id="377859" name="Rectangle 2051">
                <a:extLst>
                  <a:ext uri="{FF2B5EF4-FFF2-40B4-BE49-F238E27FC236}">
                    <a16:creationId xmlns:a16="http://schemas.microsoft.com/office/drawing/2014/main" id="{189DD5DF-78AF-4C09-857D-3223CB47A98B}"/>
                  </a:ext>
                </a:extLst>
              </p:cNvPr>
              <p:cNvSpPr>
                <a:spLocks noGrp="1" noRot="1" noChangeAspect="1" noMove="1" noResize="1" noEditPoints="1" noAdjustHandles="1" noChangeArrowheads="1" noChangeShapeType="1" noTextEdit="1"/>
              </p:cNvSpPr>
              <p:nvPr>
                <p:ph type="body" idx="1"/>
              </p:nvPr>
            </p:nvSpPr>
            <p:spPr>
              <a:xfrm>
                <a:off x="508001" y="1285461"/>
                <a:ext cx="11175998" cy="5273814"/>
              </a:xfrm>
              <a:blipFill>
                <a:blip r:embed="rId3"/>
                <a:stretch>
                  <a:fillRect l="-818" t="-1040" b="-809"/>
                </a:stretch>
              </a:blipFill>
            </p:spPr>
            <p:txBody>
              <a:bodyPr/>
              <a:lstStyle/>
              <a:p>
                <a:r>
                  <a:rPr lang="en-US">
                    <a:noFill/>
                  </a:rPr>
                  <a:t> </a:t>
                </a:r>
              </a:p>
            </p:txBody>
          </p:sp>
        </mc:Fallback>
      </mc:AlternateContent>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3D809F9E-52E5-428D-9DAD-D627FA81E696}"/>
              </a:ext>
            </a:extLst>
          </p:cNvPr>
          <p:cNvSpPr>
            <a:spLocks noGrp="1" noChangeArrowheads="1"/>
          </p:cNvSpPr>
          <p:nvPr>
            <p:ph type="title" idx="4294967295"/>
          </p:nvPr>
        </p:nvSpPr>
        <p:spPr>
          <a:xfrm>
            <a:off x="512190" y="281781"/>
            <a:ext cx="5441624" cy="808038"/>
          </a:xfrm>
        </p:spPr>
        <p:txBody>
          <a:bodyPr>
            <a:normAutofit/>
          </a:bodyPr>
          <a:lstStyle/>
          <a:p>
            <a:pPr eaLnBrk="1" hangingPunct="1"/>
            <a:r>
              <a:rPr lang="en-US" altLang="ti-ET" sz="4400" dirty="0">
                <a:effectLst>
                  <a:outerShdw blurRad="38100" dist="38100" dir="2700000" algn="tl">
                    <a:srgbClr val="000000">
                      <a:alpha val="43137"/>
                    </a:srgbClr>
                  </a:outerShdw>
                </a:effectLst>
              </a:rPr>
              <a:t>Insertion Sort</a:t>
            </a:r>
          </a:p>
        </p:txBody>
      </p:sp>
      <p:sp>
        <p:nvSpPr>
          <p:cNvPr id="4099" name="Rectangle 4">
            <a:extLst>
              <a:ext uri="{FF2B5EF4-FFF2-40B4-BE49-F238E27FC236}">
                <a16:creationId xmlns:a16="http://schemas.microsoft.com/office/drawing/2014/main" id="{3CA3BB79-2987-404F-B9EF-EBAFB9AA89C9}"/>
              </a:ext>
            </a:extLst>
          </p:cNvPr>
          <p:cNvSpPr>
            <a:spLocks noChangeArrowheads="1"/>
          </p:cNvSpPr>
          <p:nvPr/>
        </p:nvSpPr>
        <p:spPr bwMode="auto">
          <a:xfrm>
            <a:off x="5416824" y="100862"/>
            <a:ext cx="6775176" cy="6343083"/>
          </a:xfrm>
          <a:prstGeom prst="rect">
            <a:avLst/>
          </a:prstGeom>
          <a:solidFill>
            <a:schemeClr val="bg1"/>
          </a:solidFill>
          <a:ln>
            <a:solidFill>
              <a:schemeClr val="tx1">
                <a:lumMod val="50000"/>
                <a:lumOff val="50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ts val="3500"/>
              </a:lnSpc>
              <a:spcBef>
                <a:spcPts val="1200"/>
              </a:spcBef>
              <a:spcAft>
                <a:spcPts val="1200"/>
              </a:spcAft>
              <a:buFontTx/>
              <a:buNone/>
            </a:pPr>
            <a:r>
              <a:rPr lang="en-US" altLang="ti-ET" sz="2400" b="1" dirty="0" err="1">
                <a:latin typeface="Consolas" panose="020B0609020204030204" pitchFamily="49" charset="0"/>
              </a:rPr>
              <a:t>InsertionSort</a:t>
            </a:r>
            <a:r>
              <a:rPr lang="en-US" altLang="ti-ET" sz="2400" b="1" dirty="0">
                <a:latin typeface="Consolas" panose="020B0609020204030204" pitchFamily="49" charset="0"/>
              </a:rPr>
              <a:t>(array A)</a:t>
            </a:r>
            <a:br>
              <a:rPr lang="en-US" altLang="ti-ET" sz="2400" b="1" dirty="0">
                <a:latin typeface="Consolas" panose="020B0609020204030204" pitchFamily="49" charset="0"/>
              </a:rPr>
            </a:br>
            <a:r>
              <a:rPr lang="en-US" altLang="ti-ET" sz="2400" b="1" dirty="0">
                <a:latin typeface="Consolas" panose="020B0609020204030204" pitchFamily="49" charset="0"/>
              </a:rPr>
              <a:t> begin</a:t>
            </a:r>
            <a:br>
              <a:rPr lang="en-US" altLang="ti-ET" sz="2400" b="1" dirty="0">
                <a:latin typeface="Consolas" panose="020B0609020204030204" pitchFamily="49" charset="0"/>
              </a:rPr>
            </a:br>
            <a:r>
              <a:rPr lang="en-US" altLang="ti-ET" sz="2400" b="1" dirty="0">
                <a:latin typeface="Consolas" panose="020B0609020204030204" pitchFamily="49" charset="0"/>
              </a:rPr>
              <a:t>   for </a:t>
            </a:r>
            <a:r>
              <a:rPr lang="en-US" altLang="ti-ET" sz="2400" b="1" dirty="0" err="1">
                <a:latin typeface="Consolas" panose="020B0609020204030204" pitchFamily="49" charset="0"/>
              </a:rPr>
              <a:t>i</a:t>
            </a:r>
            <a:r>
              <a:rPr lang="en-US" altLang="ti-ET" sz="2400" b="1" dirty="0">
                <a:latin typeface="Consolas" panose="020B0609020204030204" pitchFamily="49" charset="0"/>
              </a:rPr>
              <a:t> := 1 to length[A] - 1 do</a:t>
            </a:r>
            <a:br>
              <a:rPr lang="en-US" altLang="ti-ET" sz="2400" b="1" dirty="0">
                <a:latin typeface="Consolas" panose="020B0609020204030204" pitchFamily="49" charset="0"/>
              </a:rPr>
            </a:br>
            <a:r>
              <a:rPr lang="en-US" altLang="ti-ET" sz="2400" b="1" dirty="0">
                <a:latin typeface="Consolas" panose="020B0609020204030204" pitchFamily="49" charset="0"/>
              </a:rPr>
              <a:t>   begin</a:t>
            </a:r>
            <a:br>
              <a:rPr lang="en-US" altLang="ti-ET" sz="2400" b="1" dirty="0">
                <a:latin typeface="Consolas" panose="020B0609020204030204" pitchFamily="49" charset="0"/>
              </a:rPr>
            </a:br>
            <a:r>
              <a:rPr lang="en-US" altLang="ti-ET" sz="2400" b="1" dirty="0">
                <a:latin typeface="Consolas" panose="020B0609020204030204" pitchFamily="49" charset="0"/>
              </a:rPr>
              <a:t>     value := A[ </a:t>
            </a:r>
            <a:r>
              <a:rPr lang="en-US" altLang="ti-ET" sz="2400" b="1" dirty="0" err="1">
                <a:latin typeface="Consolas" panose="020B0609020204030204" pitchFamily="49" charset="0"/>
              </a:rPr>
              <a:t>i</a:t>
            </a:r>
            <a:r>
              <a:rPr lang="en-US" altLang="ti-ET" sz="2400" b="1" dirty="0">
                <a:latin typeface="Consolas" panose="020B0609020204030204" pitchFamily="49" charset="0"/>
              </a:rPr>
              <a:t> ];</a:t>
            </a:r>
            <a:br>
              <a:rPr lang="en-US" altLang="ti-ET" sz="2400" b="1" dirty="0">
                <a:latin typeface="Consolas" panose="020B0609020204030204" pitchFamily="49" charset="0"/>
              </a:rPr>
            </a:br>
            <a:r>
              <a:rPr lang="en-US" altLang="ti-ET" sz="2400" b="1" dirty="0">
                <a:latin typeface="Consolas" panose="020B0609020204030204" pitchFamily="49" charset="0"/>
              </a:rPr>
              <a:t>     j := </a:t>
            </a:r>
            <a:r>
              <a:rPr lang="en-US" altLang="ti-ET" sz="2400" b="1" dirty="0" err="1">
                <a:latin typeface="Consolas" panose="020B0609020204030204" pitchFamily="49" charset="0"/>
              </a:rPr>
              <a:t>i</a:t>
            </a:r>
            <a:r>
              <a:rPr lang="en-US" altLang="ti-ET" sz="2400" b="1" dirty="0">
                <a:latin typeface="Consolas" panose="020B0609020204030204" pitchFamily="49" charset="0"/>
              </a:rPr>
              <a:t> - 1;</a:t>
            </a:r>
            <a:br>
              <a:rPr lang="en-US" altLang="ti-ET" sz="2400" b="1" dirty="0">
                <a:latin typeface="Consolas" panose="020B0609020204030204" pitchFamily="49" charset="0"/>
              </a:rPr>
            </a:br>
            <a:r>
              <a:rPr lang="en-US" altLang="ti-ET" sz="2400" b="1" dirty="0">
                <a:latin typeface="Consolas" panose="020B0609020204030204" pitchFamily="49" charset="0"/>
              </a:rPr>
              <a:t>     while j &gt;= 0 and A[ j ] &gt; value do</a:t>
            </a:r>
            <a:br>
              <a:rPr lang="en-US" altLang="ti-ET" sz="2400" b="1" dirty="0">
                <a:latin typeface="Consolas" panose="020B0609020204030204" pitchFamily="49" charset="0"/>
              </a:rPr>
            </a:br>
            <a:r>
              <a:rPr lang="en-US" altLang="ti-ET" sz="2400" b="1" dirty="0">
                <a:latin typeface="Consolas" panose="020B0609020204030204" pitchFamily="49" charset="0"/>
              </a:rPr>
              <a:t>     begin</a:t>
            </a:r>
            <a:br>
              <a:rPr lang="en-US" altLang="ti-ET" sz="2400" b="1" dirty="0">
                <a:latin typeface="Consolas" panose="020B0609020204030204" pitchFamily="49" charset="0"/>
              </a:rPr>
            </a:br>
            <a:r>
              <a:rPr lang="en-US" altLang="ti-ET" sz="2400" b="1" dirty="0">
                <a:latin typeface="Consolas" panose="020B0609020204030204" pitchFamily="49" charset="0"/>
              </a:rPr>
              <a:t>       A[ j + 1] := A[ j ];</a:t>
            </a:r>
            <a:br>
              <a:rPr lang="en-US" altLang="ti-ET" sz="2400" b="1" dirty="0">
                <a:latin typeface="Consolas" panose="020B0609020204030204" pitchFamily="49" charset="0"/>
              </a:rPr>
            </a:br>
            <a:r>
              <a:rPr lang="en-US" altLang="ti-ET" sz="2400" b="1" dirty="0">
                <a:latin typeface="Consolas" panose="020B0609020204030204" pitchFamily="49" charset="0"/>
              </a:rPr>
              <a:t>       j := j - 1;</a:t>
            </a:r>
            <a:br>
              <a:rPr lang="en-US" altLang="ti-ET" sz="2400" b="1" dirty="0">
                <a:latin typeface="Consolas" panose="020B0609020204030204" pitchFamily="49" charset="0"/>
              </a:rPr>
            </a:br>
            <a:r>
              <a:rPr lang="en-US" altLang="ti-ET" sz="2400" b="1" dirty="0">
                <a:latin typeface="Consolas" panose="020B0609020204030204" pitchFamily="49" charset="0"/>
              </a:rPr>
              <a:t>     end;</a:t>
            </a:r>
            <a:br>
              <a:rPr lang="en-US" altLang="ti-ET" sz="2400" b="1" dirty="0">
                <a:latin typeface="Consolas" panose="020B0609020204030204" pitchFamily="49" charset="0"/>
              </a:rPr>
            </a:br>
            <a:r>
              <a:rPr lang="en-US" altLang="ti-ET" sz="2400" b="1" dirty="0">
                <a:latin typeface="Consolas" panose="020B0609020204030204" pitchFamily="49" charset="0"/>
              </a:rPr>
              <a:t>     A[ j + 1] := value;</a:t>
            </a:r>
            <a:br>
              <a:rPr lang="en-US" altLang="ti-ET" sz="2400" b="1" dirty="0">
                <a:latin typeface="Consolas" panose="020B0609020204030204" pitchFamily="49" charset="0"/>
              </a:rPr>
            </a:br>
            <a:r>
              <a:rPr lang="en-US" altLang="ti-ET" sz="2400" b="1" dirty="0">
                <a:latin typeface="Consolas" panose="020B0609020204030204" pitchFamily="49" charset="0"/>
              </a:rPr>
              <a:t>   end;</a:t>
            </a:r>
            <a:br>
              <a:rPr lang="en-US" altLang="ti-ET" sz="2400" b="1" dirty="0">
                <a:latin typeface="Consolas" panose="020B0609020204030204" pitchFamily="49" charset="0"/>
              </a:rPr>
            </a:br>
            <a:r>
              <a:rPr lang="en-US" altLang="ti-ET" sz="2400" b="1" dirty="0">
                <a:latin typeface="Consolas" panose="020B0609020204030204" pitchFamily="49" charset="0"/>
              </a:rPr>
              <a:t> end; </a:t>
            </a:r>
          </a:p>
        </p:txBody>
      </p:sp>
      <p:graphicFrame>
        <p:nvGraphicFramePr>
          <p:cNvPr id="24581" name="Group 5">
            <a:extLst>
              <a:ext uri="{FF2B5EF4-FFF2-40B4-BE49-F238E27FC236}">
                <a16:creationId xmlns:a16="http://schemas.microsoft.com/office/drawing/2014/main" id="{1587B059-6561-4136-994D-EF563F6FD4E5}"/>
              </a:ext>
            </a:extLst>
          </p:cNvPr>
          <p:cNvGraphicFramePr>
            <a:graphicFrameLocks noGrp="1"/>
          </p:cNvGraphicFramePr>
          <p:nvPr/>
        </p:nvGraphicFramePr>
        <p:xfrm>
          <a:off x="512192" y="1830501"/>
          <a:ext cx="4536885" cy="518160"/>
        </p:xfrm>
        <a:graphic>
          <a:graphicData uri="http://schemas.openxmlformats.org/drawingml/2006/table">
            <a:tbl>
              <a:tblPr/>
              <a:tblGrid>
                <a:gridCol w="907734">
                  <a:extLst>
                    <a:ext uri="{9D8B030D-6E8A-4147-A177-3AD203B41FA5}">
                      <a16:colId xmlns:a16="http://schemas.microsoft.com/office/drawing/2014/main" val="20000"/>
                    </a:ext>
                  </a:extLst>
                </a:gridCol>
                <a:gridCol w="907733">
                  <a:extLst>
                    <a:ext uri="{9D8B030D-6E8A-4147-A177-3AD203B41FA5}">
                      <a16:colId xmlns:a16="http://schemas.microsoft.com/office/drawing/2014/main" val="20001"/>
                    </a:ext>
                  </a:extLst>
                </a:gridCol>
                <a:gridCol w="905951">
                  <a:extLst>
                    <a:ext uri="{9D8B030D-6E8A-4147-A177-3AD203B41FA5}">
                      <a16:colId xmlns:a16="http://schemas.microsoft.com/office/drawing/2014/main" val="20002"/>
                    </a:ext>
                  </a:extLst>
                </a:gridCol>
                <a:gridCol w="907734">
                  <a:extLst>
                    <a:ext uri="{9D8B030D-6E8A-4147-A177-3AD203B41FA5}">
                      <a16:colId xmlns:a16="http://schemas.microsoft.com/office/drawing/2014/main" val="20003"/>
                    </a:ext>
                  </a:extLst>
                </a:gridCol>
                <a:gridCol w="907733">
                  <a:extLst>
                    <a:ext uri="{9D8B030D-6E8A-4147-A177-3AD203B41FA5}">
                      <a16:colId xmlns:a16="http://schemas.microsoft.com/office/drawing/2014/main" val="20004"/>
                    </a:ext>
                  </a:extLst>
                </a:gridCol>
              </a:tblGrid>
              <a:tr h="4678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FF0000"/>
                          </a:solidFill>
                          <a:effectLst/>
                          <a:latin typeface="Arial" charset="0"/>
                        </a:rPr>
                        <a:t>63</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FF0000"/>
                          </a:solidFill>
                          <a:effectLst/>
                          <a:latin typeface="Arial" charset="0"/>
                        </a:rPr>
                        <a:t>25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Arial" charset="0"/>
                        </a:rPr>
                        <a:t>12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Arial" charset="0"/>
                        </a:rPr>
                        <a:t>22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Arial" charset="0"/>
                        </a:rPr>
                        <a:t>11</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4595" name="Group 19">
            <a:extLst>
              <a:ext uri="{FF2B5EF4-FFF2-40B4-BE49-F238E27FC236}">
                <a16:creationId xmlns:a16="http://schemas.microsoft.com/office/drawing/2014/main" id="{667A3385-7C82-4B18-9BFE-778369B727BC}"/>
              </a:ext>
            </a:extLst>
          </p:cNvPr>
          <p:cNvGraphicFramePr>
            <a:graphicFrameLocks noGrp="1"/>
          </p:cNvGraphicFramePr>
          <p:nvPr/>
        </p:nvGraphicFramePr>
        <p:xfrm>
          <a:off x="512192" y="3013324"/>
          <a:ext cx="4536885" cy="518160"/>
        </p:xfrm>
        <a:graphic>
          <a:graphicData uri="http://schemas.openxmlformats.org/drawingml/2006/table">
            <a:tbl>
              <a:tblPr/>
              <a:tblGrid>
                <a:gridCol w="907734">
                  <a:extLst>
                    <a:ext uri="{9D8B030D-6E8A-4147-A177-3AD203B41FA5}">
                      <a16:colId xmlns:a16="http://schemas.microsoft.com/office/drawing/2014/main" val="20000"/>
                    </a:ext>
                  </a:extLst>
                </a:gridCol>
                <a:gridCol w="907733">
                  <a:extLst>
                    <a:ext uri="{9D8B030D-6E8A-4147-A177-3AD203B41FA5}">
                      <a16:colId xmlns:a16="http://schemas.microsoft.com/office/drawing/2014/main" val="20001"/>
                    </a:ext>
                  </a:extLst>
                </a:gridCol>
                <a:gridCol w="905951">
                  <a:extLst>
                    <a:ext uri="{9D8B030D-6E8A-4147-A177-3AD203B41FA5}">
                      <a16:colId xmlns:a16="http://schemas.microsoft.com/office/drawing/2014/main" val="20002"/>
                    </a:ext>
                  </a:extLst>
                </a:gridCol>
                <a:gridCol w="907734">
                  <a:extLst>
                    <a:ext uri="{9D8B030D-6E8A-4147-A177-3AD203B41FA5}">
                      <a16:colId xmlns:a16="http://schemas.microsoft.com/office/drawing/2014/main" val="20003"/>
                    </a:ext>
                  </a:extLst>
                </a:gridCol>
                <a:gridCol w="907733">
                  <a:extLst>
                    <a:ext uri="{9D8B030D-6E8A-4147-A177-3AD203B41FA5}">
                      <a16:colId xmlns:a16="http://schemas.microsoft.com/office/drawing/2014/main" val="20004"/>
                    </a:ext>
                  </a:extLst>
                </a:gridCol>
              </a:tblGrid>
              <a:tr h="4678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FF0000"/>
                          </a:solidFill>
                          <a:effectLst/>
                          <a:latin typeface="Arial" charset="0"/>
                        </a:rPr>
                        <a:t>25</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FF0000"/>
                          </a:solidFill>
                          <a:effectLst/>
                          <a:latin typeface="Arial" charset="0"/>
                        </a:rPr>
                        <a:t>63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FF0000"/>
                          </a:solidFill>
                          <a:effectLst/>
                          <a:latin typeface="Arial" charset="0"/>
                        </a:rPr>
                        <a:t>12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Arial" charset="0"/>
                        </a:rPr>
                        <a:t>22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Arial" charset="0"/>
                        </a:rPr>
                        <a:t>11</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4609" name="Group 33">
            <a:extLst>
              <a:ext uri="{FF2B5EF4-FFF2-40B4-BE49-F238E27FC236}">
                <a16:creationId xmlns:a16="http://schemas.microsoft.com/office/drawing/2014/main" id="{6386ECF1-D13E-4C0D-AD70-4CD1DA45D238}"/>
              </a:ext>
            </a:extLst>
          </p:cNvPr>
          <p:cNvGraphicFramePr>
            <a:graphicFrameLocks noGrp="1"/>
          </p:cNvGraphicFramePr>
          <p:nvPr/>
        </p:nvGraphicFramePr>
        <p:xfrm>
          <a:off x="512192" y="4174857"/>
          <a:ext cx="4536885" cy="518160"/>
        </p:xfrm>
        <a:graphic>
          <a:graphicData uri="http://schemas.openxmlformats.org/drawingml/2006/table">
            <a:tbl>
              <a:tblPr/>
              <a:tblGrid>
                <a:gridCol w="907734">
                  <a:extLst>
                    <a:ext uri="{9D8B030D-6E8A-4147-A177-3AD203B41FA5}">
                      <a16:colId xmlns:a16="http://schemas.microsoft.com/office/drawing/2014/main" val="20000"/>
                    </a:ext>
                  </a:extLst>
                </a:gridCol>
                <a:gridCol w="907733">
                  <a:extLst>
                    <a:ext uri="{9D8B030D-6E8A-4147-A177-3AD203B41FA5}">
                      <a16:colId xmlns:a16="http://schemas.microsoft.com/office/drawing/2014/main" val="20001"/>
                    </a:ext>
                  </a:extLst>
                </a:gridCol>
                <a:gridCol w="905951">
                  <a:extLst>
                    <a:ext uri="{9D8B030D-6E8A-4147-A177-3AD203B41FA5}">
                      <a16:colId xmlns:a16="http://schemas.microsoft.com/office/drawing/2014/main" val="20002"/>
                    </a:ext>
                  </a:extLst>
                </a:gridCol>
                <a:gridCol w="907734">
                  <a:extLst>
                    <a:ext uri="{9D8B030D-6E8A-4147-A177-3AD203B41FA5}">
                      <a16:colId xmlns:a16="http://schemas.microsoft.com/office/drawing/2014/main" val="20003"/>
                    </a:ext>
                  </a:extLst>
                </a:gridCol>
                <a:gridCol w="907733">
                  <a:extLst>
                    <a:ext uri="{9D8B030D-6E8A-4147-A177-3AD203B41FA5}">
                      <a16:colId xmlns:a16="http://schemas.microsoft.com/office/drawing/2014/main" val="20004"/>
                    </a:ext>
                  </a:extLst>
                </a:gridCol>
              </a:tblGrid>
              <a:tr h="4678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FF0000"/>
                          </a:solidFill>
                          <a:effectLst/>
                          <a:latin typeface="Arial" charset="0"/>
                        </a:rPr>
                        <a:t>12</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FF0000"/>
                          </a:solidFill>
                          <a:effectLst/>
                          <a:latin typeface="Arial" charset="0"/>
                        </a:rPr>
                        <a:t>25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FF0000"/>
                          </a:solidFill>
                          <a:effectLst/>
                          <a:latin typeface="Arial" charset="0"/>
                        </a:rPr>
                        <a:t>63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FF0000"/>
                          </a:solidFill>
                          <a:effectLst/>
                          <a:latin typeface="Arial" charset="0"/>
                        </a:rPr>
                        <a:t>22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Arial" charset="0"/>
                        </a:rPr>
                        <a:t>11</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4623" name="Group 47">
            <a:extLst>
              <a:ext uri="{FF2B5EF4-FFF2-40B4-BE49-F238E27FC236}">
                <a16:creationId xmlns:a16="http://schemas.microsoft.com/office/drawing/2014/main" id="{28531990-1C1E-4C85-968C-B6B4B6B59706}"/>
              </a:ext>
            </a:extLst>
          </p:cNvPr>
          <p:cNvGraphicFramePr>
            <a:graphicFrameLocks noGrp="1"/>
          </p:cNvGraphicFramePr>
          <p:nvPr/>
        </p:nvGraphicFramePr>
        <p:xfrm>
          <a:off x="512192" y="5340984"/>
          <a:ext cx="4536885" cy="518160"/>
        </p:xfrm>
        <a:graphic>
          <a:graphicData uri="http://schemas.openxmlformats.org/drawingml/2006/table">
            <a:tbl>
              <a:tblPr/>
              <a:tblGrid>
                <a:gridCol w="907734">
                  <a:extLst>
                    <a:ext uri="{9D8B030D-6E8A-4147-A177-3AD203B41FA5}">
                      <a16:colId xmlns:a16="http://schemas.microsoft.com/office/drawing/2014/main" val="20000"/>
                    </a:ext>
                  </a:extLst>
                </a:gridCol>
                <a:gridCol w="907733">
                  <a:extLst>
                    <a:ext uri="{9D8B030D-6E8A-4147-A177-3AD203B41FA5}">
                      <a16:colId xmlns:a16="http://schemas.microsoft.com/office/drawing/2014/main" val="20001"/>
                    </a:ext>
                  </a:extLst>
                </a:gridCol>
                <a:gridCol w="905951">
                  <a:extLst>
                    <a:ext uri="{9D8B030D-6E8A-4147-A177-3AD203B41FA5}">
                      <a16:colId xmlns:a16="http://schemas.microsoft.com/office/drawing/2014/main" val="20002"/>
                    </a:ext>
                  </a:extLst>
                </a:gridCol>
                <a:gridCol w="907734">
                  <a:extLst>
                    <a:ext uri="{9D8B030D-6E8A-4147-A177-3AD203B41FA5}">
                      <a16:colId xmlns:a16="http://schemas.microsoft.com/office/drawing/2014/main" val="20003"/>
                    </a:ext>
                  </a:extLst>
                </a:gridCol>
                <a:gridCol w="907733">
                  <a:extLst>
                    <a:ext uri="{9D8B030D-6E8A-4147-A177-3AD203B41FA5}">
                      <a16:colId xmlns:a16="http://schemas.microsoft.com/office/drawing/2014/main" val="20004"/>
                    </a:ext>
                  </a:extLst>
                </a:gridCol>
              </a:tblGrid>
              <a:tr h="4678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FF0000"/>
                          </a:solidFill>
                          <a:effectLst/>
                          <a:latin typeface="Arial" charset="0"/>
                        </a:rPr>
                        <a:t>12</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FF0000"/>
                          </a:solidFill>
                          <a:effectLst/>
                          <a:latin typeface="Arial" charset="0"/>
                        </a:rPr>
                        <a:t>22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FF0000"/>
                          </a:solidFill>
                          <a:effectLst/>
                          <a:latin typeface="Arial" charset="0"/>
                        </a:rPr>
                        <a:t>25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FF0000"/>
                          </a:solidFill>
                          <a:effectLst/>
                          <a:latin typeface="Arial" charset="0"/>
                        </a:rPr>
                        <a:t>63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FF0000"/>
                          </a:solidFill>
                          <a:effectLst/>
                          <a:latin typeface="Arial" charset="0"/>
                        </a:rPr>
                        <a:t>11</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24637" name="Group 61">
            <a:extLst>
              <a:ext uri="{FF2B5EF4-FFF2-40B4-BE49-F238E27FC236}">
                <a16:creationId xmlns:a16="http://schemas.microsoft.com/office/drawing/2014/main" id="{AC2665D8-0ECA-4EBE-A87F-F5E3D27226F5}"/>
              </a:ext>
            </a:extLst>
          </p:cNvPr>
          <p:cNvGraphicFramePr>
            <a:graphicFrameLocks noGrp="1"/>
          </p:cNvGraphicFramePr>
          <p:nvPr/>
        </p:nvGraphicFramePr>
        <p:xfrm>
          <a:off x="512192" y="5860723"/>
          <a:ext cx="4536885" cy="518160"/>
        </p:xfrm>
        <a:graphic>
          <a:graphicData uri="http://schemas.openxmlformats.org/drawingml/2006/table">
            <a:tbl>
              <a:tblPr/>
              <a:tblGrid>
                <a:gridCol w="907734">
                  <a:extLst>
                    <a:ext uri="{9D8B030D-6E8A-4147-A177-3AD203B41FA5}">
                      <a16:colId xmlns:a16="http://schemas.microsoft.com/office/drawing/2014/main" val="20000"/>
                    </a:ext>
                  </a:extLst>
                </a:gridCol>
                <a:gridCol w="907733">
                  <a:extLst>
                    <a:ext uri="{9D8B030D-6E8A-4147-A177-3AD203B41FA5}">
                      <a16:colId xmlns:a16="http://schemas.microsoft.com/office/drawing/2014/main" val="20001"/>
                    </a:ext>
                  </a:extLst>
                </a:gridCol>
                <a:gridCol w="905951">
                  <a:extLst>
                    <a:ext uri="{9D8B030D-6E8A-4147-A177-3AD203B41FA5}">
                      <a16:colId xmlns:a16="http://schemas.microsoft.com/office/drawing/2014/main" val="20002"/>
                    </a:ext>
                  </a:extLst>
                </a:gridCol>
                <a:gridCol w="907734">
                  <a:extLst>
                    <a:ext uri="{9D8B030D-6E8A-4147-A177-3AD203B41FA5}">
                      <a16:colId xmlns:a16="http://schemas.microsoft.com/office/drawing/2014/main" val="20003"/>
                    </a:ext>
                  </a:extLst>
                </a:gridCol>
                <a:gridCol w="907733">
                  <a:extLst>
                    <a:ext uri="{9D8B030D-6E8A-4147-A177-3AD203B41FA5}">
                      <a16:colId xmlns:a16="http://schemas.microsoft.com/office/drawing/2014/main" val="20004"/>
                    </a:ext>
                  </a:extLst>
                </a:gridCol>
              </a:tblGrid>
              <a:tr h="4678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00B050"/>
                          </a:solidFill>
                          <a:effectLst/>
                          <a:latin typeface="Arial" charset="0"/>
                        </a:rPr>
                        <a:t>11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00B050"/>
                          </a:solidFill>
                          <a:effectLst/>
                          <a:latin typeface="Arial" charset="0"/>
                        </a:rPr>
                        <a:t>12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00B050"/>
                          </a:solidFill>
                          <a:effectLst/>
                          <a:latin typeface="Arial" charset="0"/>
                        </a:rPr>
                        <a:t>22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00B050"/>
                          </a:solidFill>
                          <a:effectLst/>
                          <a:latin typeface="Arial" charset="0"/>
                        </a:rPr>
                        <a:t>25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00B050"/>
                          </a:solidFill>
                          <a:effectLst/>
                          <a:latin typeface="Arial" charset="0"/>
                        </a:rPr>
                        <a:t>63</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9" name="Group 5">
            <a:extLst>
              <a:ext uri="{FF2B5EF4-FFF2-40B4-BE49-F238E27FC236}">
                <a16:creationId xmlns:a16="http://schemas.microsoft.com/office/drawing/2014/main" id="{8183C0C0-8842-493A-817D-937547AE186C}"/>
              </a:ext>
            </a:extLst>
          </p:cNvPr>
          <p:cNvGraphicFramePr>
            <a:graphicFrameLocks noGrp="1"/>
          </p:cNvGraphicFramePr>
          <p:nvPr/>
        </p:nvGraphicFramePr>
        <p:xfrm>
          <a:off x="512192" y="1227951"/>
          <a:ext cx="4536885" cy="518160"/>
        </p:xfrm>
        <a:graphic>
          <a:graphicData uri="http://schemas.openxmlformats.org/drawingml/2006/table">
            <a:tbl>
              <a:tblPr/>
              <a:tblGrid>
                <a:gridCol w="907734">
                  <a:extLst>
                    <a:ext uri="{9D8B030D-6E8A-4147-A177-3AD203B41FA5}">
                      <a16:colId xmlns:a16="http://schemas.microsoft.com/office/drawing/2014/main" val="20000"/>
                    </a:ext>
                  </a:extLst>
                </a:gridCol>
                <a:gridCol w="907733">
                  <a:extLst>
                    <a:ext uri="{9D8B030D-6E8A-4147-A177-3AD203B41FA5}">
                      <a16:colId xmlns:a16="http://schemas.microsoft.com/office/drawing/2014/main" val="20001"/>
                    </a:ext>
                  </a:extLst>
                </a:gridCol>
                <a:gridCol w="905951">
                  <a:extLst>
                    <a:ext uri="{9D8B030D-6E8A-4147-A177-3AD203B41FA5}">
                      <a16:colId xmlns:a16="http://schemas.microsoft.com/office/drawing/2014/main" val="20002"/>
                    </a:ext>
                  </a:extLst>
                </a:gridCol>
                <a:gridCol w="907734">
                  <a:extLst>
                    <a:ext uri="{9D8B030D-6E8A-4147-A177-3AD203B41FA5}">
                      <a16:colId xmlns:a16="http://schemas.microsoft.com/office/drawing/2014/main" val="20003"/>
                    </a:ext>
                  </a:extLst>
                </a:gridCol>
                <a:gridCol w="907733">
                  <a:extLst>
                    <a:ext uri="{9D8B030D-6E8A-4147-A177-3AD203B41FA5}">
                      <a16:colId xmlns:a16="http://schemas.microsoft.com/office/drawing/2014/main" val="20004"/>
                    </a:ext>
                  </a:extLst>
                </a:gridCol>
              </a:tblGrid>
              <a:tr h="4678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Arial" charset="0"/>
                        </a:rPr>
                        <a:t>63</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Arial" charset="0"/>
                        </a:rPr>
                        <a:t>25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Arial" charset="0"/>
                        </a:rPr>
                        <a:t>12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Arial" charset="0"/>
                        </a:rPr>
                        <a:t>22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Arial" charset="0"/>
                        </a:rPr>
                        <a:t>11</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1" name="Group 5">
            <a:extLst>
              <a:ext uri="{FF2B5EF4-FFF2-40B4-BE49-F238E27FC236}">
                <a16:creationId xmlns:a16="http://schemas.microsoft.com/office/drawing/2014/main" id="{ACA9597E-59A3-4A5A-AA91-D6AA8DAD4DD1}"/>
              </a:ext>
            </a:extLst>
          </p:cNvPr>
          <p:cNvGraphicFramePr>
            <a:graphicFrameLocks noGrp="1"/>
          </p:cNvGraphicFramePr>
          <p:nvPr/>
        </p:nvGraphicFramePr>
        <p:xfrm>
          <a:off x="512192" y="2358841"/>
          <a:ext cx="4536885" cy="518160"/>
        </p:xfrm>
        <a:graphic>
          <a:graphicData uri="http://schemas.openxmlformats.org/drawingml/2006/table">
            <a:tbl>
              <a:tblPr/>
              <a:tblGrid>
                <a:gridCol w="907734">
                  <a:extLst>
                    <a:ext uri="{9D8B030D-6E8A-4147-A177-3AD203B41FA5}">
                      <a16:colId xmlns:a16="http://schemas.microsoft.com/office/drawing/2014/main" val="20000"/>
                    </a:ext>
                  </a:extLst>
                </a:gridCol>
                <a:gridCol w="907733">
                  <a:extLst>
                    <a:ext uri="{9D8B030D-6E8A-4147-A177-3AD203B41FA5}">
                      <a16:colId xmlns:a16="http://schemas.microsoft.com/office/drawing/2014/main" val="20001"/>
                    </a:ext>
                  </a:extLst>
                </a:gridCol>
                <a:gridCol w="905951">
                  <a:extLst>
                    <a:ext uri="{9D8B030D-6E8A-4147-A177-3AD203B41FA5}">
                      <a16:colId xmlns:a16="http://schemas.microsoft.com/office/drawing/2014/main" val="20002"/>
                    </a:ext>
                  </a:extLst>
                </a:gridCol>
                <a:gridCol w="907734">
                  <a:extLst>
                    <a:ext uri="{9D8B030D-6E8A-4147-A177-3AD203B41FA5}">
                      <a16:colId xmlns:a16="http://schemas.microsoft.com/office/drawing/2014/main" val="20003"/>
                    </a:ext>
                  </a:extLst>
                </a:gridCol>
                <a:gridCol w="907733">
                  <a:extLst>
                    <a:ext uri="{9D8B030D-6E8A-4147-A177-3AD203B41FA5}">
                      <a16:colId xmlns:a16="http://schemas.microsoft.com/office/drawing/2014/main" val="20004"/>
                    </a:ext>
                  </a:extLst>
                </a:gridCol>
              </a:tblGrid>
              <a:tr h="4678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00B050"/>
                          </a:solidFill>
                          <a:effectLst/>
                          <a:latin typeface="Arial" charset="0"/>
                        </a:rPr>
                        <a:t>25</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00B050"/>
                          </a:solidFill>
                          <a:effectLst/>
                          <a:latin typeface="Arial" charset="0"/>
                        </a:rPr>
                        <a:t>63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Arial" charset="0"/>
                        </a:rPr>
                        <a:t>12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Arial" charset="0"/>
                        </a:rPr>
                        <a:t>22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Arial" charset="0"/>
                        </a:rPr>
                        <a:t>11</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2" name="Group 19">
            <a:extLst>
              <a:ext uri="{FF2B5EF4-FFF2-40B4-BE49-F238E27FC236}">
                <a16:creationId xmlns:a16="http://schemas.microsoft.com/office/drawing/2014/main" id="{463F9B64-75CD-4D42-99AC-9B659C95A4EE}"/>
              </a:ext>
            </a:extLst>
          </p:cNvPr>
          <p:cNvGraphicFramePr>
            <a:graphicFrameLocks noGrp="1"/>
          </p:cNvGraphicFramePr>
          <p:nvPr/>
        </p:nvGraphicFramePr>
        <p:xfrm>
          <a:off x="512192" y="3529487"/>
          <a:ext cx="4536885" cy="518160"/>
        </p:xfrm>
        <a:graphic>
          <a:graphicData uri="http://schemas.openxmlformats.org/drawingml/2006/table">
            <a:tbl>
              <a:tblPr/>
              <a:tblGrid>
                <a:gridCol w="907734">
                  <a:extLst>
                    <a:ext uri="{9D8B030D-6E8A-4147-A177-3AD203B41FA5}">
                      <a16:colId xmlns:a16="http://schemas.microsoft.com/office/drawing/2014/main" val="20000"/>
                    </a:ext>
                  </a:extLst>
                </a:gridCol>
                <a:gridCol w="907733">
                  <a:extLst>
                    <a:ext uri="{9D8B030D-6E8A-4147-A177-3AD203B41FA5}">
                      <a16:colId xmlns:a16="http://schemas.microsoft.com/office/drawing/2014/main" val="20001"/>
                    </a:ext>
                  </a:extLst>
                </a:gridCol>
                <a:gridCol w="905951">
                  <a:extLst>
                    <a:ext uri="{9D8B030D-6E8A-4147-A177-3AD203B41FA5}">
                      <a16:colId xmlns:a16="http://schemas.microsoft.com/office/drawing/2014/main" val="20002"/>
                    </a:ext>
                  </a:extLst>
                </a:gridCol>
                <a:gridCol w="907734">
                  <a:extLst>
                    <a:ext uri="{9D8B030D-6E8A-4147-A177-3AD203B41FA5}">
                      <a16:colId xmlns:a16="http://schemas.microsoft.com/office/drawing/2014/main" val="20003"/>
                    </a:ext>
                  </a:extLst>
                </a:gridCol>
                <a:gridCol w="907733">
                  <a:extLst>
                    <a:ext uri="{9D8B030D-6E8A-4147-A177-3AD203B41FA5}">
                      <a16:colId xmlns:a16="http://schemas.microsoft.com/office/drawing/2014/main" val="20004"/>
                    </a:ext>
                  </a:extLst>
                </a:gridCol>
              </a:tblGrid>
              <a:tr h="4678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00B050"/>
                          </a:solidFill>
                          <a:effectLst/>
                          <a:latin typeface="Arial" charset="0"/>
                        </a:rPr>
                        <a:t>12</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00B050"/>
                          </a:solidFill>
                          <a:effectLst/>
                          <a:latin typeface="Arial" charset="0"/>
                        </a:rPr>
                        <a:t>25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00B050"/>
                          </a:solidFill>
                          <a:effectLst/>
                          <a:latin typeface="Arial" charset="0"/>
                        </a:rPr>
                        <a:t>63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Arial" charset="0"/>
                        </a:rPr>
                        <a:t>22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Arial" charset="0"/>
                        </a:rPr>
                        <a:t>11</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3" name="Group 33">
            <a:extLst>
              <a:ext uri="{FF2B5EF4-FFF2-40B4-BE49-F238E27FC236}">
                <a16:creationId xmlns:a16="http://schemas.microsoft.com/office/drawing/2014/main" id="{EB6DD633-FB71-443E-9A6D-21B0CA80E19A}"/>
              </a:ext>
            </a:extLst>
          </p:cNvPr>
          <p:cNvGraphicFramePr>
            <a:graphicFrameLocks noGrp="1"/>
          </p:cNvGraphicFramePr>
          <p:nvPr/>
        </p:nvGraphicFramePr>
        <p:xfrm>
          <a:off x="512192" y="4693017"/>
          <a:ext cx="4536885" cy="518160"/>
        </p:xfrm>
        <a:graphic>
          <a:graphicData uri="http://schemas.openxmlformats.org/drawingml/2006/table">
            <a:tbl>
              <a:tblPr/>
              <a:tblGrid>
                <a:gridCol w="907734">
                  <a:extLst>
                    <a:ext uri="{9D8B030D-6E8A-4147-A177-3AD203B41FA5}">
                      <a16:colId xmlns:a16="http://schemas.microsoft.com/office/drawing/2014/main" val="20000"/>
                    </a:ext>
                  </a:extLst>
                </a:gridCol>
                <a:gridCol w="907733">
                  <a:extLst>
                    <a:ext uri="{9D8B030D-6E8A-4147-A177-3AD203B41FA5}">
                      <a16:colId xmlns:a16="http://schemas.microsoft.com/office/drawing/2014/main" val="20001"/>
                    </a:ext>
                  </a:extLst>
                </a:gridCol>
                <a:gridCol w="905951">
                  <a:extLst>
                    <a:ext uri="{9D8B030D-6E8A-4147-A177-3AD203B41FA5}">
                      <a16:colId xmlns:a16="http://schemas.microsoft.com/office/drawing/2014/main" val="20002"/>
                    </a:ext>
                  </a:extLst>
                </a:gridCol>
                <a:gridCol w="907734">
                  <a:extLst>
                    <a:ext uri="{9D8B030D-6E8A-4147-A177-3AD203B41FA5}">
                      <a16:colId xmlns:a16="http://schemas.microsoft.com/office/drawing/2014/main" val="20003"/>
                    </a:ext>
                  </a:extLst>
                </a:gridCol>
                <a:gridCol w="907733">
                  <a:extLst>
                    <a:ext uri="{9D8B030D-6E8A-4147-A177-3AD203B41FA5}">
                      <a16:colId xmlns:a16="http://schemas.microsoft.com/office/drawing/2014/main" val="20004"/>
                    </a:ext>
                  </a:extLst>
                </a:gridCol>
              </a:tblGrid>
              <a:tr h="4678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00B050"/>
                          </a:solidFill>
                          <a:effectLst/>
                          <a:latin typeface="Arial" charset="0"/>
                        </a:rPr>
                        <a:t>12</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00B050"/>
                          </a:solidFill>
                          <a:effectLst/>
                          <a:latin typeface="Arial" charset="0"/>
                        </a:rPr>
                        <a:t>22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00B050"/>
                          </a:solidFill>
                          <a:effectLst/>
                          <a:latin typeface="Arial" charset="0"/>
                        </a:rPr>
                        <a:t>25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00B050"/>
                          </a:solidFill>
                          <a:effectLst/>
                          <a:latin typeface="Arial" charset="0"/>
                        </a:rPr>
                        <a:t>63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Arial" charset="0"/>
                        </a:rPr>
                        <a:t>11</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619640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9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60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62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46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a:extLst>
              <a:ext uri="{FF2B5EF4-FFF2-40B4-BE49-F238E27FC236}">
                <a16:creationId xmlns:a16="http://schemas.microsoft.com/office/drawing/2014/main" id="{A71A6366-3841-49A7-A9AC-76CC039E9C4F}"/>
              </a:ext>
            </a:extLst>
          </p:cNvPr>
          <p:cNvSpPr>
            <a:spLocks noGrp="1"/>
          </p:cNvSpPr>
          <p:nvPr>
            <p:ph type="title"/>
          </p:nvPr>
        </p:nvSpPr>
        <p:spPr>
          <a:xfrm>
            <a:off x="430940" y="384160"/>
            <a:ext cx="11330119" cy="707981"/>
          </a:xfrm>
        </p:spPr>
        <p:txBody>
          <a:bodyPr/>
          <a:lstStyle/>
          <a:p>
            <a:pPr eaLnBrk="1" hangingPunct="1"/>
            <a:r>
              <a:rPr lang="en-US" altLang="ti-ET" dirty="0">
                <a:ea typeface="ＭＳ Ｐゴシック" panose="020B0600070205080204" pitchFamily="34" charset="-128"/>
              </a:rPr>
              <a:t>The Insertion Sort</a:t>
            </a:r>
          </a:p>
        </p:txBody>
      </p:sp>
      <p:sp>
        <p:nvSpPr>
          <p:cNvPr id="32770" name="Content Placeholder 2">
            <a:extLst>
              <a:ext uri="{FF2B5EF4-FFF2-40B4-BE49-F238E27FC236}">
                <a16:creationId xmlns:a16="http://schemas.microsoft.com/office/drawing/2014/main" id="{2E594010-1DDE-4032-9838-C675C5689411}"/>
              </a:ext>
            </a:extLst>
          </p:cNvPr>
          <p:cNvSpPr>
            <a:spLocks noGrp="1"/>
          </p:cNvSpPr>
          <p:nvPr>
            <p:ph idx="1"/>
          </p:nvPr>
        </p:nvSpPr>
        <p:spPr>
          <a:xfrm>
            <a:off x="614911" y="1247072"/>
            <a:ext cx="11146148" cy="5066512"/>
          </a:xfrm>
        </p:spPr>
        <p:txBody>
          <a:bodyPr>
            <a:normAutofit/>
          </a:bodyPr>
          <a:lstStyle/>
          <a:p>
            <a:pPr eaLnBrk="1" hangingPunct="1"/>
            <a:r>
              <a:rPr lang="en-US" altLang="ti-ET" sz="4000" dirty="0">
                <a:ea typeface="ＭＳ Ｐゴシック" panose="020B0600070205080204" pitchFamily="34" charset="-128"/>
              </a:rPr>
              <a:t>Analysis</a:t>
            </a:r>
          </a:p>
          <a:p>
            <a:pPr lvl="2"/>
            <a:r>
              <a:rPr lang="en-US" altLang="ti-ET" sz="4000" dirty="0">
                <a:ea typeface="ＭＳ Ｐゴシック" panose="020B0600070205080204" pitchFamily="34" charset="-128"/>
              </a:rPr>
              <a:t>Worst case O(n</a:t>
            </a:r>
            <a:r>
              <a:rPr lang="en-US" altLang="ti-ET" sz="4000" baseline="30000" dirty="0">
                <a:ea typeface="ＭＳ Ｐゴシック" panose="020B0600070205080204" pitchFamily="34" charset="-128"/>
              </a:rPr>
              <a:t>2</a:t>
            </a:r>
            <a:r>
              <a:rPr lang="en-US" altLang="ti-ET" sz="4000" dirty="0">
                <a:ea typeface="ＭＳ Ｐゴシック" panose="020B0600070205080204" pitchFamily="34" charset="-128"/>
              </a:rPr>
              <a:t>)</a:t>
            </a:r>
          </a:p>
          <a:p>
            <a:pPr lvl="2"/>
            <a:r>
              <a:rPr lang="en-US" altLang="ti-ET" sz="4000" dirty="0">
                <a:ea typeface="ＭＳ Ｐゴシック" panose="020B0600070205080204" pitchFamily="34" charset="-128"/>
              </a:rPr>
              <a:t>Best case (array already in order) is O(n)</a:t>
            </a:r>
          </a:p>
          <a:p>
            <a:pPr marL="342900" indent="-342900" eaLnBrk="1" hangingPunct="1">
              <a:buFont typeface="Arial" panose="020B0604020202020204" pitchFamily="34" charset="0"/>
              <a:buChar char="•"/>
            </a:pPr>
            <a:r>
              <a:rPr lang="en-US" altLang="ti-ET" sz="4000" dirty="0">
                <a:ea typeface="ＭＳ Ｐゴシック" panose="020B0600070205080204" pitchFamily="34" charset="-128"/>
              </a:rPr>
              <a:t>Appropriate for small (n &lt; 25) arrays</a:t>
            </a:r>
          </a:p>
          <a:p>
            <a:pPr marL="342900" indent="-342900" eaLnBrk="1" hangingPunct="1">
              <a:buFont typeface="Arial" panose="020B0604020202020204" pitchFamily="34" charset="0"/>
              <a:buChar char="•"/>
            </a:pPr>
            <a:r>
              <a:rPr lang="en-US" altLang="ti-ET" sz="4000" dirty="0">
                <a:ea typeface="ＭＳ Ｐゴシック" panose="020B0600070205080204" pitchFamily="34" charset="-128"/>
              </a:rPr>
              <a:t>Unsuitable for large arrays</a:t>
            </a:r>
          </a:p>
          <a:p>
            <a:pPr lvl="2"/>
            <a:r>
              <a:rPr lang="en-US" altLang="ti-ET" sz="4000" dirty="0">
                <a:ea typeface="ＭＳ Ｐゴシック" panose="020B0600070205080204" pitchFamily="34" charset="-128"/>
              </a:rPr>
              <a:t>Unless already sorted</a:t>
            </a:r>
          </a:p>
        </p:txBody>
      </p:sp>
    </p:spTree>
    <p:extLst>
      <p:ext uri="{BB962C8B-B14F-4D97-AF65-F5344CB8AC3E}">
        <p14:creationId xmlns:p14="http://schemas.microsoft.com/office/powerpoint/2010/main" val="24147686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5122">
            <a:extLst>
              <a:ext uri="{FF2B5EF4-FFF2-40B4-BE49-F238E27FC236}">
                <a16:creationId xmlns:a16="http://schemas.microsoft.com/office/drawing/2014/main" id="{9283D48E-E45B-4C8E-9F55-7AF6DFCAB519}"/>
              </a:ext>
            </a:extLst>
          </p:cNvPr>
          <p:cNvSpPr>
            <a:spLocks noGrp="1" noChangeArrowheads="1"/>
          </p:cNvSpPr>
          <p:nvPr>
            <p:ph type="title"/>
          </p:nvPr>
        </p:nvSpPr>
        <p:spPr/>
        <p:txBody>
          <a:bodyPr/>
          <a:lstStyle/>
          <a:p>
            <a:r>
              <a:rPr lang="en-US" altLang="ti-ET" dirty="0">
                <a:ea typeface="ＭＳ Ｐゴシック" panose="020B0600070205080204" pitchFamily="34" charset="-128"/>
              </a:rPr>
              <a:t>The Insertion Sort: </a:t>
            </a:r>
            <a:r>
              <a:rPr lang="en-US" altLang="ti-ET" b="1" dirty="0">
                <a:solidFill>
                  <a:schemeClr val="bg1"/>
                </a:solidFill>
              </a:rPr>
              <a:t>Algorithm Analysis</a:t>
            </a:r>
          </a:p>
        </p:txBody>
      </p:sp>
      <p:sp>
        <p:nvSpPr>
          <p:cNvPr id="388099" name="Rectangle 5123">
            <a:extLst>
              <a:ext uri="{FF2B5EF4-FFF2-40B4-BE49-F238E27FC236}">
                <a16:creationId xmlns:a16="http://schemas.microsoft.com/office/drawing/2014/main" id="{F3D2540F-8F09-4A24-B43D-7E63F5F00087}"/>
              </a:ext>
            </a:extLst>
          </p:cNvPr>
          <p:cNvSpPr>
            <a:spLocks noGrp="1" noChangeArrowheads="1"/>
          </p:cNvSpPr>
          <p:nvPr>
            <p:ph type="body" idx="1"/>
          </p:nvPr>
        </p:nvSpPr>
        <p:spPr>
          <a:xfrm>
            <a:off x="735080" y="1501776"/>
            <a:ext cx="10287415" cy="4670425"/>
          </a:xfrm>
        </p:spPr>
        <p:txBody>
          <a:bodyPr/>
          <a:lstStyle/>
          <a:p>
            <a:endParaRPr lang="en-US" altLang="ti-ET" sz="1600" dirty="0">
              <a:solidFill>
                <a:schemeClr val="bg1"/>
              </a:solidFill>
            </a:endParaRPr>
          </a:p>
          <a:p>
            <a:r>
              <a:rPr lang="en-US" altLang="ti-ET" sz="4000" dirty="0">
                <a:solidFill>
                  <a:schemeClr val="bg1"/>
                </a:solidFill>
              </a:rPr>
              <a:t>No. of Comparisons:</a:t>
            </a:r>
          </a:p>
          <a:p>
            <a:pPr lvl="1"/>
            <a:r>
              <a:rPr lang="en-US" altLang="ti-ET" sz="3600" dirty="0">
                <a:solidFill>
                  <a:schemeClr val="bg1"/>
                </a:solidFill>
              </a:rPr>
              <a:t>If </a:t>
            </a:r>
            <a:r>
              <a:rPr lang="en-US" altLang="ti-ET" sz="3600" i="1" dirty="0">
                <a:solidFill>
                  <a:schemeClr val="bg1"/>
                </a:solidFill>
              </a:rPr>
              <a:t>A</a:t>
            </a:r>
            <a:r>
              <a:rPr lang="en-US" altLang="ti-ET" sz="3600" dirty="0">
                <a:solidFill>
                  <a:schemeClr val="bg1"/>
                </a:solidFill>
              </a:rPr>
              <a:t> is sorted: </a:t>
            </a:r>
            <a:r>
              <a:rPr lang="en-US" altLang="ti-ET" sz="3600" dirty="0">
                <a:solidFill>
                  <a:schemeClr val="bg1"/>
                </a:solidFill>
                <a:sym typeface="Symbol" panose="05050102010706020507" pitchFamily="18" charset="2"/>
              </a:rPr>
              <a:t></a:t>
            </a:r>
            <a:r>
              <a:rPr lang="en-US" altLang="ti-ET" sz="3600" dirty="0">
                <a:solidFill>
                  <a:schemeClr val="bg1"/>
                </a:solidFill>
              </a:rPr>
              <a:t>(</a:t>
            </a:r>
            <a:r>
              <a:rPr lang="en-US" altLang="ti-ET" sz="3600" i="1" dirty="0">
                <a:solidFill>
                  <a:schemeClr val="bg1"/>
                </a:solidFill>
              </a:rPr>
              <a:t>n</a:t>
            </a:r>
            <a:r>
              <a:rPr lang="en-US" altLang="ti-ET" sz="3600" dirty="0">
                <a:solidFill>
                  <a:schemeClr val="bg1"/>
                </a:solidFill>
              </a:rPr>
              <a:t>) comparisons</a:t>
            </a:r>
            <a:endParaRPr lang="en-US" altLang="ti-ET" sz="1100" dirty="0">
              <a:solidFill>
                <a:schemeClr val="bg1"/>
              </a:solidFill>
            </a:endParaRPr>
          </a:p>
          <a:p>
            <a:pPr lvl="1"/>
            <a:r>
              <a:rPr lang="en-US" altLang="ti-ET" sz="3600" dirty="0">
                <a:solidFill>
                  <a:schemeClr val="bg1"/>
                </a:solidFill>
              </a:rPr>
              <a:t>If </a:t>
            </a:r>
            <a:r>
              <a:rPr lang="en-US" altLang="ti-ET" sz="3600" i="1" dirty="0">
                <a:solidFill>
                  <a:schemeClr val="bg1"/>
                </a:solidFill>
              </a:rPr>
              <a:t>A</a:t>
            </a:r>
            <a:r>
              <a:rPr lang="en-US" altLang="ti-ET" sz="3600" dirty="0">
                <a:solidFill>
                  <a:schemeClr val="bg1"/>
                </a:solidFill>
              </a:rPr>
              <a:t> is reverse sorted: </a:t>
            </a:r>
            <a:r>
              <a:rPr lang="en-US" altLang="ti-ET" sz="3600" dirty="0">
                <a:solidFill>
                  <a:schemeClr val="bg1"/>
                </a:solidFill>
                <a:sym typeface="Symbol" panose="05050102010706020507" pitchFamily="18" charset="2"/>
              </a:rPr>
              <a:t></a:t>
            </a:r>
            <a:r>
              <a:rPr lang="en-US" altLang="ti-ET" sz="3600" dirty="0">
                <a:solidFill>
                  <a:schemeClr val="bg1"/>
                </a:solidFill>
              </a:rPr>
              <a:t>(</a:t>
            </a:r>
            <a:r>
              <a:rPr lang="en-US" altLang="ti-ET" sz="3600" i="1" dirty="0">
                <a:solidFill>
                  <a:schemeClr val="bg1"/>
                </a:solidFill>
              </a:rPr>
              <a:t>n</a:t>
            </a:r>
            <a:r>
              <a:rPr lang="en-US" altLang="ti-ET" sz="3600" i="1" baseline="30000" dirty="0">
                <a:solidFill>
                  <a:schemeClr val="bg1"/>
                </a:solidFill>
              </a:rPr>
              <a:t>2</a:t>
            </a:r>
            <a:r>
              <a:rPr lang="en-US" altLang="ti-ET" sz="3600" dirty="0">
                <a:solidFill>
                  <a:schemeClr val="bg1"/>
                </a:solidFill>
              </a:rPr>
              <a:t>) comparisons</a:t>
            </a:r>
            <a:endParaRPr lang="en-US" altLang="ti-ET" sz="1100" dirty="0">
              <a:solidFill>
                <a:schemeClr val="bg1"/>
              </a:solidFill>
            </a:endParaRPr>
          </a:p>
          <a:p>
            <a:pPr lvl="1"/>
            <a:r>
              <a:rPr lang="en-US" altLang="ti-ET" sz="3600" dirty="0">
                <a:solidFill>
                  <a:schemeClr val="bg1"/>
                </a:solidFill>
              </a:rPr>
              <a:t>If </a:t>
            </a:r>
            <a:r>
              <a:rPr lang="en-US" altLang="ti-ET" sz="3600" i="1" dirty="0">
                <a:solidFill>
                  <a:schemeClr val="bg1"/>
                </a:solidFill>
              </a:rPr>
              <a:t>A</a:t>
            </a:r>
            <a:r>
              <a:rPr lang="en-US" altLang="ti-ET" sz="3600" dirty="0">
                <a:solidFill>
                  <a:schemeClr val="bg1"/>
                </a:solidFill>
              </a:rPr>
              <a:t> is randomly permuted: </a:t>
            </a:r>
            <a:r>
              <a:rPr lang="en-US" altLang="ti-ET" sz="3600" dirty="0">
                <a:solidFill>
                  <a:schemeClr val="bg1"/>
                </a:solidFill>
                <a:sym typeface="Symbol" panose="05050102010706020507" pitchFamily="18" charset="2"/>
              </a:rPr>
              <a:t></a:t>
            </a:r>
            <a:r>
              <a:rPr lang="en-US" altLang="ti-ET" sz="3600" dirty="0">
                <a:solidFill>
                  <a:schemeClr val="bg1"/>
                </a:solidFill>
              </a:rPr>
              <a:t>(</a:t>
            </a:r>
            <a:r>
              <a:rPr lang="en-US" altLang="ti-ET" sz="3600" i="1" dirty="0">
                <a:solidFill>
                  <a:schemeClr val="bg1"/>
                </a:solidFill>
              </a:rPr>
              <a:t>n</a:t>
            </a:r>
            <a:r>
              <a:rPr lang="en-US" altLang="ti-ET" sz="3600" i="1" baseline="30000" dirty="0">
                <a:solidFill>
                  <a:schemeClr val="bg1"/>
                </a:solidFill>
              </a:rPr>
              <a:t>2</a:t>
            </a:r>
            <a:r>
              <a:rPr lang="en-US" altLang="ti-ET" sz="3600" dirty="0">
                <a:solidFill>
                  <a:schemeClr val="bg1"/>
                </a:solidFill>
              </a:rPr>
              <a:t>) comparisons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a:extLst>
              <a:ext uri="{FF2B5EF4-FFF2-40B4-BE49-F238E27FC236}">
                <a16:creationId xmlns:a16="http://schemas.microsoft.com/office/drawing/2014/main" id="{E7F13543-07A9-4685-B0E4-2882BEFA7B00}"/>
              </a:ext>
            </a:extLst>
          </p:cNvPr>
          <p:cNvSpPr>
            <a:spLocks noGrp="1" noChangeArrowheads="1"/>
          </p:cNvSpPr>
          <p:nvPr>
            <p:ph type="title"/>
          </p:nvPr>
        </p:nvSpPr>
        <p:spPr/>
        <p:txBody>
          <a:bodyPr/>
          <a:lstStyle/>
          <a:p>
            <a:r>
              <a:rPr lang="en-US" altLang="ti-ET" dirty="0">
                <a:ea typeface="ＭＳ Ｐゴシック" panose="020B0600070205080204" pitchFamily="34" charset="-128"/>
              </a:rPr>
              <a:t>The Insertion Sort: </a:t>
            </a:r>
            <a:r>
              <a:rPr lang="en-US" altLang="ti-ET" b="1" dirty="0">
                <a:solidFill>
                  <a:schemeClr val="bg1"/>
                </a:solidFill>
                <a:effectLst>
                  <a:outerShdw blurRad="38100" dist="38100" dir="2700000" algn="tl">
                    <a:srgbClr val="000000">
                      <a:alpha val="43137"/>
                    </a:srgbClr>
                  </a:outerShdw>
                </a:effectLst>
              </a:rPr>
              <a:t>Worst-case Analysis</a:t>
            </a:r>
          </a:p>
        </p:txBody>
      </p:sp>
      <p:sp>
        <p:nvSpPr>
          <p:cNvPr id="382979" name="Rectangle 3">
            <a:extLst>
              <a:ext uri="{FF2B5EF4-FFF2-40B4-BE49-F238E27FC236}">
                <a16:creationId xmlns:a16="http://schemas.microsoft.com/office/drawing/2014/main" id="{60F53484-6E92-4783-894B-4709C6DB61C3}"/>
              </a:ext>
            </a:extLst>
          </p:cNvPr>
          <p:cNvSpPr>
            <a:spLocks noGrp="1" noChangeArrowheads="1"/>
          </p:cNvSpPr>
          <p:nvPr>
            <p:ph type="body" idx="1"/>
          </p:nvPr>
        </p:nvSpPr>
        <p:spPr>
          <a:xfrm>
            <a:off x="679863" y="1311965"/>
            <a:ext cx="10862779" cy="5249656"/>
          </a:xfrm>
        </p:spPr>
        <p:txBody>
          <a:bodyPr/>
          <a:lstStyle/>
          <a:p>
            <a:r>
              <a:rPr lang="en-US" altLang="ti-ET" dirty="0"/>
              <a:t>The </a:t>
            </a:r>
            <a:r>
              <a:rPr lang="en-US" altLang="ti-ET" i="1" dirty="0">
                <a:solidFill>
                  <a:srgbClr val="CC0000"/>
                </a:solidFill>
              </a:rPr>
              <a:t>maximum</a:t>
            </a:r>
            <a:r>
              <a:rPr lang="en-US" altLang="ti-ET" dirty="0"/>
              <a:t> number of comparisons while inserting </a:t>
            </a:r>
            <a:r>
              <a:rPr lang="en-US" altLang="ti-ET" i="1" dirty="0"/>
              <a:t>A</a:t>
            </a:r>
            <a:r>
              <a:rPr lang="en-US" altLang="ti-ET" dirty="0"/>
              <a:t>[</a:t>
            </a:r>
            <a:r>
              <a:rPr lang="en-US" altLang="ti-ET" i="1" dirty="0" err="1"/>
              <a:t>i</a:t>
            </a:r>
            <a:r>
              <a:rPr lang="en-US" altLang="ti-ET" dirty="0"/>
              <a:t>] is (</a:t>
            </a:r>
            <a:r>
              <a:rPr lang="en-US" altLang="ti-ET" i="1" dirty="0"/>
              <a:t>i</a:t>
            </a:r>
            <a:r>
              <a:rPr lang="en-US" altLang="ti-ET" dirty="0"/>
              <a:t>-1).   So, the number of comparisons is</a:t>
            </a:r>
          </a:p>
          <a:p>
            <a:pPr>
              <a:buFont typeface="Wingdings" panose="05000000000000000000" pitchFamily="2" charset="2"/>
              <a:buNone/>
            </a:pPr>
            <a:endParaRPr lang="en-US" altLang="ti-ET" sz="1050" dirty="0"/>
          </a:p>
          <a:p>
            <a:pPr>
              <a:spcBef>
                <a:spcPct val="0"/>
              </a:spcBef>
              <a:spcAft>
                <a:spcPct val="20000"/>
              </a:spcAft>
              <a:buFont typeface="Wingdings" panose="05000000000000000000" pitchFamily="2" charset="2"/>
              <a:buNone/>
            </a:pPr>
            <a:r>
              <a:rPr lang="en-US" altLang="ti-ET" i="1" dirty="0">
                <a:solidFill>
                  <a:srgbClr val="CC0000"/>
                </a:solidFill>
              </a:rPr>
              <a:t>			</a:t>
            </a:r>
            <a:r>
              <a:rPr lang="en-US" altLang="ti-ET" sz="4000" i="1" dirty="0" err="1">
                <a:solidFill>
                  <a:srgbClr val="CC0000"/>
                </a:solidFill>
              </a:rPr>
              <a:t>C</a:t>
            </a:r>
            <a:r>
              <a:rPr lang="en-US" altLang="ti-ET" sz="4000" i="1" baseline="-25000" dirty="0" err="1">
                <a:solidFill>
                  <a:srgbClr val="CC0000"/>
                </a:solidFill>
              </a:rPr>
              <a:t>wc</a:t>
            </a:r>
            <a:r>
              <a:rPr lang="en-US" altLang="ti-ET" sz="4000" dirty="0">
                <a:solidFill>
                  <a:srgbClr val="CC0000"/>
                </a:solidFill>
              </a:rPr>
              <a:t>(</a:t>
            </a:r>
            <a:r>
              <a:rPr lang="en-US" altLang="ti-ET" sz="4000" i="1" dirty="0">
                <a:solidFill>
                  <a:srgbClr val="CC0000"/>
                </a:solidFill>
              </a:rPr>
              <a:t>n</a:t>
            </a:r>
            <a:r>
              <a:rPr lang="en-US" altLang="ti-ET" sz="4000" dirty="0">
                <a:solidFill>
                  <a:srgbClr val="CC0000"/>
                </a:solidFill>
              </a:rPr>
              <a:t>)</a:t>
            </a:r>
            <a:r>
              <a:rPr lang="en-US" altLang="ti-ET" sz="4000" i="1" dirty="0">
                <a:solidFill>
                  <a:srgbClr val="CC0000"/>
                </a:solidFill>
              </a:rPr>
              <a:t> </a:t>
            </a:r>
            <a:r>
              <a:rPr lang="en-US" altLang="ti-ET" sz="4000" dirty="0">
                <a:solidFill>
                  <a:srgbClr val="CC0000"/>
                </a:solidFill>
                <a:sym typeface="Symbol" panose="05050102010706020507" pitchFamily="18" charset="2"/>
              </a:rPr>
              <a:t>  </a:t>
            </a:r>
            <a:r>
              <a:rPr lang="en-US" altLang="ti-ET" sz="4000" i="1" baseline="-25000" dirty="0" err="1">
                <a:solidFill>
                  <a:srgbClr val="CC0000"/>
                </a:solidFill>
                <a:sym typeface="Symbol" panose="05050102010706020507" pitchFamily="18" charset="2"/>
              </a:rPr>
              <a:t>i</a:t>
            </a:r>
            <a:r>
              <a:rPr lang="en-US" altLang="ti-ET" sz="4000" baseline="-25000" dirty="0">
                <a:solidFill>
                  <a:srgbClr val="CC0000"/>
                </a:solidFill>
                <a:sym typeface="Symbol" panose="05050102010706020507" pitchFamily="18" charset="2"/>
              </a:rPr>
              <a:t> = 2 to </a:t>
            </a:r>
            <a:r>
              <a:rPr lang="en-US" altLang="ti-ET" sz="4000" i="1" baseline="-25000" dirty="0">
                <a:solidFill>
                  <a:srgbClr val="CC0000"/>
                </a:solidFill>
                <a:sym typeface="Symbol" panose="05050102010706020507" pitchFamily="18" charset="2"/>
              </a:rPr>
              <a:t>n</a:t>
            </a:r>
            <a:r>
              <a:rPr lang="en-US" altLang="ti-ET" sz="4000" dirty="0">
                <a:solidFill>
                  <a:srgbClr val="CC0000"/>
                </a:solidFill>
                <a:sym typeface="Symbol" panose="05050102010706020507" pitchFamily="18" charset="2"/>
              </a:rPr>
              <a:t> (</a:t>
            </a:r>
            <a:r>
              <a:rPr lang="en-US" altLang="ti-ET" sz="4000" i="1" dirty="0" err="1">
                <a:solidFill>
                  <a:srgbClr val="CC0000"/>
                </a:solidFill>
                <a:sym typeface="Symbol" panose="05050102010706020507" pitchFamily="18" charset="2"/>
              </a:rPr>
              <a:t>i</a:t>
            </a:r>
            <a:r>
              <a:rPr lang="en-US" altLang="ti-ET" sz="4000" dirty="0">
                <a:solidFill>
                  <a:srgbClr val="CC0000"/>
                </a:solidFill>
                <a:sym typeface="Symbol" panose="05050102010706020507" pitchFamily="18" charset="2"/>
              </a:rPr>
              <a:t> -1)</a:t>
            </a:r>
            <a:endParaRPr lang="en-US" altLang="ti-ET" sz="4000" i="1" dirty="0">
              <a:solidFill>
                <a:srgbClr val="CC0000"/>
              </a:solidFill>
            </a:endParaRPr>
          </a:p>
          <a:p>
            <a:pPr>
              <a:spcBef>
                <a:spcPct val="0"/>
              </a:spcBef>
              <a:spcAft>
                <a:spcPct val="20000"/>
              </a:spcAft>
              <a:buFont typeface="Wingdings" panose="05000000000000000000" pitchFamily="2" charset="2"/>
              <a:buNone/>
            </a:pPr>
            <a:r>
              <a:rPr lang="en-US" altLang="ti-ET" sz="4000" dirty="0">
                <a:solidFill>
                  <a:srgbClr val="CC0000"/>
                </a:solidFill>
                <a:sym typeface="Symbol" panose="05050102010706020507" pitchFamily="18" charset="2"/>
              </a:rPr>
              <a:t>			            = </a:t>
            </a:r>
            <a:r>
              <a:rPr lang="en-US" altLang="ti-ET" sz="4000" i="1" baseline="-25000" dirty="0">
                <a:solidFill>
                  <a:srgbClr val="CC0000"/>
                </a:solidFill>
                <a:sym typeface="Symbol" panose="05050102010706020507" pitchFamily="18" charset="2"/>
              </a:rPr>
              <a:t>j</a:t>
            </a:r>
            <a:r>
              <a:rPr lang="en-US" altLang="ti-ET" sz="4000" baseline="-25000" dirty="0">
                <a:solidFill>
                  <a:srgbClr val="CC0000"/>
                </a:solidFill>
                <a:sym typeface="Symbol" panose="05050102010706020507" pitchFamily="18" charset="2"/>
              </a:rPr>
              <a:t> = 1 to </a:t>
            </a:r>
            <a:r>
              <a:rPr lang="en-US" altLang="ti-ET" sz="4000" i="1" baseline="-25000" dirty="0">
                <a:solidFill>
                  <a:srgbClr val="CC0000"/>
                </a:solidFill>
                <a:sym typeface="Symbol" panose="05050102010706020507" pitchFamily="18" charset="2"/>
              </a:rPr>
              <a:t>n</a:t>
            </a:r>
            <a:r>
              <a:rPr lang="en-US" altLang="ti-ET" sz="4000" baseline="-25000" dirty="0">
                <a:solidFill>
                  <a:srgbClr val="CC0000"/>
                </a:solidFill>
                <a:sym typeface="Symbol" panose="05050102010706020507" pitchFamily="18" charset="2"/>
              </a:rPr>
              <a:t>-1</a:t>
            </a:r>
            <a:r>
              <a:rPr lang="en-US" altLang="ti-ET" sz="4000" dirty="0">
                <a:solidFill>
                  <a:srgbClr val="CC0000"/>
                </a:solidFill>
                <a:sym typeface="Symbol" panose="05050102010706020507" pitchFamily="18" charset="2"/>
              </a:rPr>
              <a:t> </a:t>
            </a:r>
            <a:r>
              <a:rPr lang="en-US" altLang="ti-ET" sz="4000" i="1" dirty="0">
                <a:solidFill>
                  <a:srgbClr val="CC0000"/>
                </a:solidFill>
                <a:sym typeface="Symbol" panose="05050102010706020507" pitchFamily="18" charset="2"/>
              </a:rPr>
              <a:t>j</a:t>
            </a:r>
            <a:r>
              <a:rPr lang="en-US" altLang="ti-ET" sz="4000" dirty="0">
                <a:solidFill>
                  <a:srgbClr val="CC0000"/>
                </a:solidFill>
                <a:sym typeface="Symbol" panose="05050102010706020507" pitchFamily="18" charset="2"/>
              </a:rPr>
              <a:t> </a:t>
            </a:r>
            <a:endParaRPr lang="en-US" altLang="ti-ET" sz="4000" i="1" dirty="0">
              <a:solidFill>
                <a:srgbClr val="CC0000"/>
              </a:solidFill>
            </a:endParaRPr>
          </a:p>
          <a:p>
            <a:pPr>
              <a:spcBef>
                <a:spcPct val="0"/>
              </a:spcBef>
              <a:spcAft>
                <a:spcPct val="20000"/>
              </a:spcAft>
              <a:buFont typeface="Wingdings" panose="05000000000000000000" pitchFamily="2" charset="2"/>
              <a:buNone/>
            </a:pPr>
            <a:r>
              <a:rPr lang="en-US" altLang="ti-ET" sz="4000" i="1" dirty="0">
                <a:solidFill>
                  <a:srgbClr val="CC0000"/>
                </a:solidFill>
              </a:rPr>
              <a:t>			            </a:t>
            </a:r>
            <a:r>
              <a:rPr lang="en-US" altLang="ti-ET" sz="4000" dirty="0">
                <a:solidFill>
                  <a:srgbClr val="CC0000"/>
                </a:solidFill>
                <a:sym typeface="Symbol" panose="05050102010706020507" pitchFamily="18" charset="2"/>
              </a:rPr>
              <a:t>=</a:t>
            </a:r>
            <a:r>
              <a:rPr lang="en-US" altLang="ti-ET" sz="4000" i="1" dirty="0">
                <a:solidFill>
                  <a:srgbClr val="CC0000"/>
                </a:solidFill>
              </a:rPr>
              <a:t> n</a:t>
            </a:r>
            <a:r>
              <a:rPr lang="en-US" altLang="ti-ET" sz="4000" dirty="0">
                <a:solidFill>
                  <a:srgbClr val="CC0000"/>
                </a:solidFill>
              </a:rPr>
              <a:t>(</a:t>
            </a:r>
            <a:r>
              <a:rPr lang="en-US" altLang="ti-ET" sz="4000" i="1" dirty="0">
                <a:solidFill>
                  <a:srgbClr val="CC0000"/>
                </a:solidFill>
              </a:rPr>
              <a:t>n</a:t>
            </a:r>
            <a:r>
              <a:rPr lang="en-US" altLang="ti-ET" sz="4000" dirty="0">
                <a:solidFill>
                  <a:srgbClr val="CC0000"/>
                </a:solidFill>
              </a:rPr>
              <a:t>-1)/2</a:t>
            </a:r>
            <a:endParaRPr lang="en-US" altLang="ti-ET" sz="4000" i="1" dirty="0">
              <a:solidFill>
                <a:srgbClr val="CC0000"/>
              </a:solidFill>
            </a:endParaRPr>
          </a:p>
          <a:p>
            <a:pPr>
              <a:spcBef>
                <a:spcPct val="0"/>
              </a:spcBef>
              <a:spcAft>
                <a:spcPct val="20000"/>
              </a:spcAft>
              <a:buFont typeface="Wingdings" panose="05000000000000000000" pitchFamily="2" charset="2"/>
              <a:buNone/>
            </a:pPr>
            <a:r>
              <a:rPr lang="en-US" altLang="ti-ET" sz="4000" i="1" dirty="0">
                <a:solidFill>
                  <a:srgbClr val="CC0000"/>
                </a:solidFill>
              </a:rPr>
              <a:t>		                      = </a:t>
            </a:r>
            <a:r>
              <a:rPr lang="en-US" altLang="ti-ET" sz="4000" dirty="0">
                <a:solidFill>
                  <a:srgbClr val="CC0000"/>
                </a:solidFill>
                <a:sym typeface="Symbol" panose="05050102010706020507" pitchFamily="18" charset="2"/>
              </a:rPr>
              <a:t></a:t>
            </a:r>
            <a:r>
              <a:rPr lang="en-US" altLang="ti-ET" sz="4000" dirty="0">
                <a:solidFill>
                  <a:srgbClr val="CC0000"/>
                </a:solidFill>
              </a:rPr>
              <a:t>(</a:t>
            </a:r>
            <a:r>
              <a:rPr lang="en-US" altLang="ti-ET" sz="4000" i="1" dirty="0">
                <a:solidFill>
                  <a:srgbClr val="CC0000"/>
                </a:solidFill>
              </a:rPr>
              <a:t>n</a:t>
            </a:r>
            <a:r>
              <a:rPr lang="en-US" altLang="ti-ET" sz="4000" baseline="30000" dirty="0">
                <a:solidFill>
                  <a:srgbClr val="CC0000"/>
                </a:solidFill>
              </a:rPr>
              <a:t>2</a:t>
            </a:r>
            <a:r>
              <a:rPr lang="en-US" altLang="ti-ET" sz="4000" dirty="0">
                <a:solidFill>
                  <a:srgbClr val="CC0000"/>
                </a:solidFill>
              </a:rPr>
              <a:t>)</a:t>
            </a:r>
            <a:r>
              <a:rPr lang="en-US" altLang="ti-ET" sz="4000" i="1" dirty="0">
                <a:solidFill>
                  <a:srgbClr val="CC0000"/>
                </a:solidFill>
              </a:rPr>
              <a:t> </a:t>
            </a:r>
          </a:p>
          <a:p>
            <a:pPr>
              <a:spcBef>
                <a:spcPct val="0"/>
              </a:spcBef>
              <a:spcAft>
                <a:spcPct val="20000"/>
              </a:spcAft>
            </a:pPr>
            <a:r>
              <a:rPr lang="en-US" altLang="ti-ET" dirty="0">
                <a:solidFill>
                  <a:schemeClr val="hlink"/>
                </a:solidFill>
              </a:rPr>
              <a:t>For which input does insertion sort perform </a:t>
            </a:r>
            <a:r>
              <a:rPr lang="en-US" altLang="ti-ET" i="1" dirty="0">
                <a:solidFill>
                  <a:srgbClr val="CC0000"/>
                </a:solidFill>
              </a:rPr>
              <a:t>n</a:t>
            </a:r>
            <a:r>
              <a:rPr lang="en-US" altLang="ti-ET" dirty="0">
                <a:solidFill>
                  <a:srgbClr val="CC0000"/>
                </a:solidFill>
              </a:rPr>
              <a:t>(</a:t>
            </a:r>
            <a:r>
              <a:rPr lang="en-US" altLang="ti-ET" i="1" dirty="0">
                <a:solidFill>
                  <a:srgbClr val="CC0000"/>
                </a:solidFill>
              </a:rPr>
              <a:t>n</a:t>
            </a:r>
            <a:r>
              <a:rPr lang="en-US" altLang="ti-ET" dirty="0">
                <a:solidFill>
                  <a:srgbClr val="CC0000"/>
                </a:solidFill>
              </a:rPr>
              <a:t>-1)/2</a:t>
            </a:r>
            <a:r>
              <a:rPr lang="en-US" altLang="ti-ET" dirty="0">
                <a:solidFill>
                  <a:schemeClr val="hlink"/>
                </a:solidFill>
              </a:rPr>
              <a:t> comparisons?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1778" name="Rectangle 2">
            <a:extLst>
              <a:ext uri="{FF2B5EF4-FFF2-40B4-BE49-F238E27FC236}">
                <a16:creationId xmlns:a16="http://schemas.microsoft.com/office/drawing/2014/main" id="{880A0B05-06CF-454D-8967-2F49574A2FE8}"/>
              </a:ext>
            </a:extLst>
          </p:cNvPr>
          <p:cNvSpPr>
            <a:spLocks noGrp="1" noChangeArrowheads="1"/>
          </p:cNvSpPr>
          <p:nvPr>
            <p:ph type="title"/>
          </p:nvPr>
        </p:nvSpPr>
        <p:spPr/>
        <p:txBody>
          <a:bodyPr/>
          <a:lstStyle/>
          <a:p>
            <a:r>
              <a:rPr lang="en-US" altLang="ti-ET" dirty="0">
                <a:ea typeface="ＭＳ Ｐゴシック" panose="020B0600070205080204" pitchFamily="34" charset="-128"/>
              </a:rPr>
              <a:t>The Insertion Sort: </a:t>
            </a:r>
            <a:r>
              <a:rPr lang="en-US" altLang="ti-ET" b="1" dirty="0">
                <a:solidFill>
                  <a:schemeClr val="bg1"/>
                </a:solidFill>
                <a:effectLst>
                  <a:outerShdw blurRad="38100" dist="38100" dir="2700000" algn="tl">
                    <a:srgbClr val="000000">
                      <a:alpha val="43137"/>
                    </a:srgbClr>
                  </a:outerShdw>
                </a:effectLst>
              </a:rPr>
              <a:t>Average-case Analysis</a:t>
            </a:r>
          </a:p>
        </p:txBody>
      </p:sp>
      <p:sp>
        <p:nvSpPr>
          <p:cNvPr id="331779" name="Rectangle 3">
            <a:extLst>
              <a:ext uri="{FF2B5EF4-FFF2-40B4-BE49-F238E27FC236}">
                <a16:creationId xmlns:a16="http://schemas.microsoft.com/office/drawing/2014/main" id="{F63D8022-47BE-43D3-8F78-6319B06B32D0}"/>
              </a:ext>
            </a:extLst>
          </p:cNvPr>
          <p:cNvSpPr>
            <a:spLocks noGrp="1" noChangeArrowheads="1"/>
          </p:cNvSpPr>
          <p:nvPr>
            <p:ph type="body" idx="1"/>
          </p:nvPr>
        </p:nvSpPr>
        <p:spPr>
          <a:xfrm>
            <a:off x="540026" y="1323975"/>
            <a:ext cx="10966173" cy="2244174"/>
          </a:xfrm>
        </p:spPr>
        <p:txBody>
          <a:bodyPr/>
          <a:lstStyle/>
          <a:p>
            <a:r>
              <a:rPr lang="en-US" altLang="ti-ET" sz="2400" dirty="0">
                <a:solidFill>
                  <a:schemeClr val="bg1"/>
                </a:solidFill>
                <a:sym typeface="Symbol" panose="05050102010706020507" pitchFamily="18" charset="2"/>
              </a:rPr>
              <a:t>Want to determine the average number of comparisons taken over all possible inputs.</a:t>
            </a:r>
          </a:p>
          <a:p>
            <a:r>
              <a:rPr lang="en-US" altLang="ti-ET" sz="2400" dirty="0">
                <a:solidFill>
                  <a:schemeClr val="bg1"/>
                </a:solidFill>
                <a:sym typeface="Symbol" panose="05050102010706020507" pitchFamily="18" charset="2"/>
              </a:rPr>
              <a:t>Determine the average no. of comparisons for a key </a:t>
            </a:r>
            <a:r>
              <a:rPr lang="en-US" altLang="ti-ET" sz="2400" i="1" dirty="0">
                <a:solidFill>
                  <a:schemeClr val="bg1"/>
                </a:solidFill>
                <a:sym typeface="Symbol" panose="05050102010706020507" pitchFamily="18" charset="2"/>
              </a:rPr>
              <a:t>A</a:t>
            </a:r>
            <a:r>
              <a:rPr lang="en-US" altLang="ti-ET" sz="2400" dirty="0">
                <a:solidFill>
                  <a:schemeClr val="bg1"/>
                </a:solidFill>
                <a:sym typeface="Symbol" panose="05050102010706020507" pitchFamily="18" charset="2"/>
              </a:rPr>
              <a:t>[</a:t>
            </a:r>
            <a:r>
              <a:rPr lang="en-US" altLang="ti-ET" sz="2400" i="1" dirty="0">
                <a:solidFill>
                  <a:schemeClr val="bg1"/>
                </a:solidFill>
                <a:sym typeface="Symbol" panose="05050102010706020507" pitchFamily="18" charset="2"/>
              </a:rPr>
              <a:t>j</a:t>
            </a:r>
            <a:r>
              <a:rPr lang="en-US" altLang="ti-ET" sz="2400" dirty="0">
                <a:solidFill>
                  <a:schemeClr val="bg1"/>
                </a:solidFill>
                <a:sym typeface="Symbol" panose="05050102010706020507" pitchFamily="18" charset="2"/>
              </a:rPr>
              <a:t>].</a:t>
            </a:r>
          </a:p>
          <a:p>
            <a:r>
              <a:rPr lang="en-US" altLang="ti-ET" sz="2400" i="1" dirty="0">
                <a:solidFill>
                  <a:schemeClr val="bg1"/>
                </a:solidFill>
                <a:sym typeface="Symbol" panose="05050102010706020507" pitchFamily="18" charset="2"/>
              </a:rPr>
              <a:t>A</a:t>
            </a:r>
            <a:r>
              <a:rPr lang="en-US" altLang="ti-ET" sz="2400" dirty="0">
                <a:solidFill>
                  <a:schemeClr val="bg1"/>
                </a:solidFill>
                <a:sym typeface="Symbol" panose="05050102010706020507" pitchFamily="18" charset="2"/>
              </a:rPr>
              <a:t>[</a:t>
            </a:r>
            <a:r>
              <a:rPr lang="en-US" altLang="ti-ET" sz="2400" i="1" dirty="0">
                <a:solidFill>
                  <a:schemeClr val="bg1"/>
                </a:solidFill>
                <a:sym typeface="Symbol" panose="05050102010706020507" pitchFamily="18" charset="2"/>
              </a:rPr>
              <a:t>j</a:t>
            </a:r>
            <a:r>
              <a:rPr lang="en-US" altLang="ti-ET" sz="2400" dirty="0">
                <a:solidFill>
                  <a:schemeClr val="bg1"/>
                </a:solidFill>
                <a:sym typeface="Symbol" panose="05050102010706020507" pitchFamily="18" charset="2"/>
              </a:rPr>
              <a:t>] can belong to any of the </a:t>
            </a:r>
            <a:r>
              <a:rPr lang="en-US" altLang="ti-ET" sz="2400" i="1" dirty="0">
                <a:solidFill>
                  <a:schemeClr val="bg1"/>
                </a:solidFill>
                <a:sym typeface="Symbol" panose="05050102010706020507" pitchFamily="18" charset="2"/>
              </a:rPr>
              <a:t>j</a:t>
            </a:r>
            <a:r>
              <a:rPr lang="en-US" altLang="ti-ET" sz="2400" dirty="0">
                <a:solidFill>
                  <a:schemeClr val="bg1"/>
                </a:solidFill>
                <a:sym typeface="Symbol" panose="05050102010706020507" pitchFamily="18" charset="2"/>
              </a:rPr>
              <a:t> locations, 1..</a:t>
            </a:r>
            <a:r>
              <a:rPr lang="en-US" altLang="ti-ET" sz="2400" i="1" dirty="0">
                <a:solidFill>
                  <a:schemeClr val="bg1"/>
                </a:solidFill>
                <a:sym typeface="Symbol" panose="05050102010706020507" pitchFamily="18" charset="2"/>
              </a:rPr>
              <a:t>j</a:t>
            </a:r>
            <a:r>
              <a:rPr lang="en-US" altLang="ti-ET" sz="2400" dirty="0">
                <a:solidFill>
                  <a:schemeClr val="bg1"/>
                </a:solidFill>
                <a:sym typeface="Symbol" panose="05050102010706020507" pitchFamily="18" charset="2"/>
              </a:rPr>
              <a:t>, with equal probability.</a:t>
            </a:r>
          </a:p>
          <a:p>
            <a:r>
              <a:rPr lang="en-US" altLang="ti-ET" sz="2400" dirty="0">
                <a:solidFill>
                  <a:schemeClr val="bg1"/>
                </a:solidFill>
                <a:sym typeface="Symbol" panose="05050102010706020507" pitchFamily="18" charset="2"/>
              </a:rPr>
              <a:t>The number of </a:t>
            </a:r>
            <a:r>
              <a:rPr lang="en-US" altLang="ti-ET" sz="2400" i="1" dirty="0">
                <a:solidFill>
                  <a:schemeClr val="bg1"/>
                </a:solidFill>
                <a:sym typeface="Symbol" panose="05050102010706020507" pitchFamily="18" charset="2"/>
              </a:rPr>
              <a:t>key</a:t>
            </a:r>
            <a:r>
              <a:rPr lang="en-US" altLang="ti-ET" sz="2400" dirty="0">
                <a:solidFill>
                  <a:schemeClr val="bg1"/>
                </a:solidFill>
                <a:sym typeface="Symbol" panose="05050102010706020507" pitchFamily="18" charset="2"/>
              </a:rPr>
              <a:t> comparisons for A[</a:t>
            </a:r>
            <a:r>
              <a:rPr lang="en-US" altLang="ti-ET" sz="2400" i="1" dirty="0">
                <a:solidFill>
                  <a:schemeClr val="bg1"/>
                </a:solidFill>
                <a:sym typeface="Symbol" panose="05050102010706020507" pitchFamily="18" charset="2"/>
              </a:rPr>
              <a:t>j</a:t>
            </a:r>
            <a:r>
              <a:rPr lang="en-US" altLang="ti-ET" sz="2400" dirty="0">
                <a:solidFill>
                  <a:schemeClr val="bg1"/>
                </a:solidFill>
                <a:sym typeface="Symbol" panose="05050102010706020507" pitchFamily="18" charset="2"/>
              </a:rPr>
              <a:t>] is </a:t>
            </a:r>
            <a:r>
              <a:rPr lang="en-US" altLang="ti-ET" sz="2400" i="1" dirty="0">
                <a:solidFill>
                  <a:schemeClr val="bg1"/>
                </a:solidFill>
                <a:sym typeface="Symbol" panose="05050102010706020507" pitchFamily="18" charset="2"/>
              </a:rPr>
              <a:t>j</a:t>
            </a:r>
            <a:r>
              <a:rPr lang="en-US" altLang="ti-ET" sz="2200" dirty="0">
                <a:solidFill>
                  <a:schemeClr val="bg1"/>
                </a:solidFill>
                <a:cs typeface="Times New Roman" panose="02020603050405020304" pitchFamily="18" charset="0"/>
                <a:sym typeface="Symbol" panose="05050102010706020507" pitchFamily="18" charset="2"/>
              </a:rPr>
              <a:t>–</a:t>
            </a:r>
            <a:r>
              <a:rPr lang="en-US" altLang="ti-ET" sz="2400" i="1" dirty="0">
                <a:solidFill>
                  <a:schemeClr val="bg1"/>
                </a:solidFill>
                <a:sym typeface="Symbol" panose="05050102010706020507" pitchFamily="18" charset="2"/>
              </a:rPr>
              <a:t>k</a:t>
            </a:r>
            <a:r>
              <a:rPr lang="en-US" altLang="ti-ET" sz="2400" dirty="0">
                <a:solidFill>
                  <a:schemeClr val="bg1"/>
                </a:solidFill>
                <a:sym typeface="Symbol" panose="05050102010706020507" pitchFamily="18" charset="2"/>
              </a:rPr>
              <a:t>+1, if </a:t>
            </a:r>
            <a:r>
              <a:rPr lang="en-US" altLang="ti-ET" sz="2400" i="1" dirty="0">
                <a:solidFill>
                  <a:schemeClr val="bg1"/>
                </a:solidFill>
                <a:sym typeface="Symbol" panose="05050102010706020507" pitchFamily="18" charset="2"/>
              </a:rPr>
              <a:t>A</a:t>
            </a:r>
            <a:r>
              <a:rPr lang="en-US" altLang="ti-ET" sz="2400" dirty="0">
                <a:solidFill>
                  <a:schemeClr val="bg1"/>
                </a:solidFill>
                <a:sym typeface="Symbol" panose="05050102010706020507" pitchFamily="18" charset="2"/>
              </a:rPr>
              <a:t>[</a:t>
            </a:r>
            <a:r>
              <a:rPr lang="en-US" altLang="ti-ET" sz="2400" i="1" dirty="0">
                <a:solidFill>
                  <a:schemeClr val="bg1"/>
                </a:solidFill>
                <a:sym typeface="Symbol" panose="05050102010706020507" pitchFamily="18" charset="2"/>
              </a:rPr>
              <a:t>j</a:t>
            </a:r>
            <a:r>
              <a:rPr lang="en-US" altLang="ti-ET" sz="2400" dirty="0">
                <a:solidFill>
                  <a:schemeClr val="bg1"/>
                </a:solidFill>
                <a:sym typeface="Symbol" panose="05050102010706020507" pitchFamily="18" charset="2"/>
              </a:rPr>
              <a:t>] belongs to location </a:t>
            </a:r>
            <a:r>
              <a:rPr lang="en-US" altLang="ti-ET" sz="2400" i="1" dirty="0">
                <a:solidFill>
                  <a:schemeClr val="bg1"/>
                </a:solidFill>
                <a:sym typeface="Symbol" panose="05050102010706020507" pitchFamily="18" charset="2"/>
              </a:rPr>
              <a:t>k,</a:t>
            </a:r>
            <a:r>
              <a:rPr lang="en-US" altLang="ti-ET" sz="2400" dirty="0">
                <a:solidFill>
                  <a:schemeClr val="bg1"/>
                </a:solidFill>
                <a:sym typeface="Symbol" panose="05050102010706020507" pitchFamily="18" charset="2"/>
              </a:rPr>
              <a:t> 1 &lt; </a:t>
            </a:r>
            <a:r>
              <a:rPr lang="en-US" altLang="ti-ET" sz="2400" i="1" dirty="0">
                <a:solidFill>
                  <a:schemeClr val="bg1"/>
                </a:solidFill>
                <a:sym typeface="Symbol" panose="05050102010706020507" pitchFamily="18" charset="2"/>
              </a:rPr>
              <a:t>k </a:t>
            </a:r>
            <a:r>
              <a:rPr lang="en-US" altLang="ti-ET" sz="2400" dirty="0">
                <a:solidFill>
                  <a:schemeClr val="bg1"/>
                </a:solidFill>
                <a:sym typeface="Symbol" panose="05050102010706020507" pitchFamily="18" charset="2"/>
              </a:rPr>
              <a:t> </a:t>
            </a:r>
            <a:r>
              <a:rPr lang="en-US" altLang="ti-ET" sz="2400" i="1" dirty="0">
                <a:solidFill>
                  <a:schemeClr val="bg1"/>
                </a:solidFill>
                <a:sym typeface="Symbol" panose="05050102010706020507" pitchFamily="18" charset="2"/>
              </a:rPr>
              <a:t>j</a:t>
            </a:r>
            <a:r>
              <a:rPr lang="en-US" altLang="ti-ET" sz="2400" dirty="0">
                <a:solidFill>
                  <a:schemeClr val="bg1"/>
                </a:solidFill>
                <a:sym typeface="Symbol" panose="05050102010706020507" pitchFamily="18" charset="2"/>
              </a:rPr>
              <a:t> and is </a:t>
            </a:r>
            <a:r>
              <a:rPr lang="en-US" altLang="ti-ET" sz="2400" i="1" dirty="0">
                <a:solidFill>
                  <a:schemeClr val="bg1"/>
                </a:solidFill>
                <a:sym typeface="Symbol" panose="05050102010706020507" pitchFamily="18" charset="2"/>
              </a:rPr>
              <a:t>j</a:t>
            </a:r>
            <a:r>
              <a:rPr lang="en-US" altLang="ti-ET" sz="2200" dirty="0">
                <a:solidFill>
                  <a:schemeClr val="bg1"/>
                </a:solidFill>
                <a:cs typeface="Times New Roman" panose="02020603050405020304" pitchFamily="18" charset="0"/>
                <a:sym typeface="Symbol" panose="05050102010706020507" pitchFamily="18" charset="2"/>
              </a:rPr>
              <a:t>–</a:t>
            </a:r>
            <a:r>
              <a:rPr lang="en-US" altLang="ti-ET" sz="2400" dirty="0">
                <a:solidFill>
                  <a:schemeClr val="bg1"/>
                </a:solidFill>
                <a:sym typeface="Symbol" panose="05050102010706020507" pitchFamily="18" charset="2"/>
              </a:rPr>
              <a:t>1 if it belongs to location 1.</a:t>
            </a:r>
          </a:p>
        </p:txBody>
      </p:sp>
      <p:graphicFrame>
        <p:nvGraphicFramePr>
          <p:cNvPr id="331782" name="Object 6">
            <a:extLst>
              <a:ext uri="{FF2B5EF4-FFF2-40B4-BE49-F238E27FC236}">
                <a16:creationId xmlns:a16="http://schemas.microsoft.com/office/drawing/2014/main" id="{AA11E7B9-FD5A-4906-8805-799B900C087B}"/>
              </a:ext>
            </a:extLst>
          </p:cNvPr>
          <p:cNvGraphicFramePr>
            <a:graphicFrameLocks noChangeAspect="1"/>
          </p:cNvGraphicFramePr>
          <p:nvPr>
            <p:extLst>
              <p:ext uri="{D42A27DB-BD31-4B8C-83A1-F6EECF244321}">
                <p14:modId xmlns:p14="http://schemas.microsoft.com/office/powerpoint/2010/main" val="2153825614"/>
              </p:ext>
            </p:extLst>
          </p:nvPr>
        </p:nvGraphicFramePr>
        <p:xfrm>
          <a:off x="6335162" y="3235700"/>
          <a:ext cx="3471378" cy="3654190"/>
        </p:xfrm>
        <a:graphic>
          <a:graphicData uri="http://schemas.openxmlformats.org/presentationml/2006/ole">
            <mc:AlternateContent xmlns:mc="http://schemas.openxmlformats.org/markup-compatibility/2006">
              <mc:Choice xmlns:v="urn:schemas-microsoft-com:vml" Requires="v">
                <p:oleObj name="Equation" r:id="rId3" imgW="2260440" imgH="2323800" progId="Equation.3">
                  <p:embed/>
                </p:oleObj>
              </mc:Choice>
              <mc:Fallback>
                <p:oleObj name="Equation" r:id="rId3" imgW="2260440" imgH="2323800" progId="Equation.3">
                  <p:embed/>
                  <p:pic>
                    <p:nvPicPr>
                      <p:cNvPr id="331782" name="Object 6">
                        <a:extLst>
                          <a:ext uri="{FF2B5EF4-FFF2-40B4-BE49-F238E27FC236}">
                            <a16:creationId xmlns:a16="http://schemas.microsoft.com/office/drawing/2014/main" id="{AA11E7B9-FD5A-4906-8805-799B900C08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5162" y="3235700"/>
                        <a:ext cx="3471378" cy="3654190"/>
                      </a:xfrm>
                      <a:prstGeom prst="rect">
                        <a:avLst/>
                      </a:prstGeom>
                      <a:noFill/>
                      <a:ln>
                        <a:noFill/>
                      </a:ln>
                      <a:effectLst/>
                    </p:spPr>
                  </p:pic>
                </p:oleObj>
              </mc:Fallback>
            </mc:AlternateContent>
          </a:graphicData>
        </a:graphic>
      </p:graphicFrame>
      <p:sp>
        <p:nvSpPr>
          <p:cNvPr id="331783" name="Text Box 7">
            <a:extLst>
              <a:ext uri="{FF2B5EF4-FFF2-40B4-BE49-F238E27FC236}">
                <a16:creationId xmlns:a16="http://schemas.microsoft.com/office/drawing/2014/main" id="{22D5AD70-953E-48A3-9A36-8A6E977C7D42}"/>
              </a:ext>
            </a:extLst>
          </p:cNvPr>
          <p:cNvSpPr txBox="1">
            <a:spLocks noChangeArrowheads="1"/>
          </p:cNvSpPr>
          <p:nvPr/>
        </p:nvSpPr>
        <p:spPr bwMode="auto">
          <a:xfrm>
            <a:off x="994672" y="4149030"/>
            <a:ext cx="4740205" cy="954107"/>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base" hangingPunct="0">
              <a:spcBef>
                <a:spcPct val="0"/>
              </a:spcBef>
              <a:spcAft>
                <a:spcPct val="0"/>
              </a:spcAft>
            </a:pPr>
            <a:r>
              <a:rPr lang="en-US" altLang="ti-ET" sz="2800" dirty="0">
                <a:solidFill>
                  <a:srgbClr val="CC0000"/>
                </a:solidFill>
                <a:latin typeface="Times New Roman" panose="02020603050405020304" pitchFamily="18" charset="0"/>
              </a:rPr>
              <a:t>Average no. of comparisons  for inserting key </a:t>
            </a:r>
            <a:r>
              <a:rPr lang="en-US" altLang="ti-ET" sz="2800" i="1" dirty="0">
                <a:solidFill>
                  <a:srgbClr val="CC0000"/>
                </a:solidFill>
                <a:latin typeface="Times New Roman" panose="02020603050405020304" pitchFamily="18" charset="0"/>
              </a:rPr>
              <a:t>A</a:t>
            </a:r>
            <a:r>
              <a:rPr lang="en-US" altLang="ti-ET" sz="2800" dirty="0">
                <a:solidFill>
                  <a:srgbClr val="CC0000"/>
                </a:solidFill>
                <a:latin typeface="Times New Roman" panose="02020603050405020304" pitchFamily="18" charset="0"/>
              </a:rPr>
              <a:t>[</a:t>
            </a:r>
            <a:r>
              <a:rPr lang="en-US" altLang="ti-ET" sz="2800" i="1" dirty="0">
                <a:solidFill>
                  <a:srgbClr val="CC0000"/>
                </a:solidFill>
                <a:latin typeface="Times New Roman" panose="02020603050405020304" pitchFamily="18" charset="0"/>
              </a:rPr>
              <a:t>j</a:t>
            </a:r>
            <a:r>
              <a:rPr lang="en-US" altLang="ti-ET" sz="2800" dirty="0">
                <a:solidFill>
                  <a:srgbClr val="CC0000"/>
                </a:solidFill>
                <a:latin typeface="Times New Roman" panose="02020603050405020304" pitchFamily="18" charset="0"/>
              </a:rPr>
              <a:t>] is: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8578" name="Rectangle 2">
            <a:extLst>
              <a:ext uri="{FF2B5EF4-FFF2-40B4-BE49-F238E27FC236}">
                <a16:creationId xmlns:a16="http://schemas.microsoft.com/office/drawing/2014/main" id="{EA1760D8-77E4-4B1E-A5A7-60987BF7DCBA}"/>
              </a:ext>
            </a:extLst>
          </p:cNvPr>
          <p:cNvSpPr>
            <a:spLocks noGrp="1" noChangeArrowheads="1"/>
          </p:cNvSpPr>
          <p:nvPr>
            <p:ph type="title"/>
          </p:nvPr>
        </p:nvSpPr>
        <p:spPr/>
        <p:txBody>
          <a:bodyPr/>
          <a:lstStyle/>
          <a:p>
            <a:r>
              <a:rPr lang="en-US" altLang="ti-ET" dirty="0">
                <a:ea typeface="ＭＳ Ｐゴシック" panose="020B0600070205080204" pitchFamily="34" charset="-128"/>
              </a:rPr>
              <a:t>The Insertion Sort: </a:t>
            </a:r>
            <a:r>
              <a:rPr lang="en-US" altLang="ti-ET" b="1" dirty="0">
                <a:solidFill>
                  <a:schemeClr val="bg1"/>
                </a:solidFill>
              </a:rPr>
              <a:t>Average-case Analysis</a:t>
            </a:r>
          </a:p>
        </p:txBody>
      </p:sp>
      <p:graphicFrame>
        <p:nvGraphicFramePr>
          <p:cNvPr id="408580" name="Object 4">
            <a:extLst>
              <a:ext uri="{FF2B5EF4-FFF2-40B4-BE49-F238E27FC236}">
                <a16:creationId xmlns:a16="http://schemas.microsoft.com/office/drawing/2014/main" id="{D4ADD242-AC1E-470D-AAF3-0ED17F145910}"/>
              </a:ext>
            </a:extLst>
          </p:cNvPr>
          <p:cNvGraphicFramePr>
            <a:graphicFrameLocks noGrp="1" noChangeAspect="1"/>
          </p:cNvGraphicFramePr>
          <p:nvPr>
            <p:ph type="body" idx="1"/>
            <p:extLst>
              <p:ext uri="{D42A27DB-BD31-4B8C-83A1-F6EECF244321}">
                <p14:modId xmlns:p14="http://schemas.microsoft.com/office/powerpoint/2010/main" val="660614652"/>
              </p:ext>
            </p:extLst>
          </p:nvPr>
        </p:nvGraphicFramePr>
        <p:xfrm>
          <a:off x="4646475" y="1705529"/>
          <a:ext cx="5059637" cy="4532388"/>
        </p:xfrm>
        <a:graphic>
          <a:graphicData uri="http://schemas.openxmlformats.org/presentationml/2006/ole">
            <mc:AlternateContent xmlns:mc="http://schemas.openxmlformats.org/markup-compatibility/2006">
              <mc:Choice xmlns:v="urn:schemas-microsoft-com:vml" Requires="v">
                <p:oleObj name="Equation" r:id="rId2" imgW="2438280" imgH="2019240" progId="Equation.3">
                  <p:embed/>
                </p:oleObj>
              </mc:Choice>
              <mc:Fallback>
                <p:oleObj name="Equation" r:id="rId2" imgW="2438280" imgH="2019240" progId="Equation.3">
                  <p:embed/>
                  <p:pic>
                    <p:nvPicPr>
                      <p:cNvPr id="408580" name="Object 4">
                        <a:extLst>
                          <a:ext uri="{FF2B5EF4-FFF2-40B4-BE49-F238E27FC236}">
                            <a16:creationId xmlns:a16="http://schemas.microsoft.com/office/drawing/2014/main" id="{D4ADD242-AC1E-470D-AAF3-0ED17F1459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6475" y="1705529"/>
                        <a:ext cx="5059637" cy="4532388"/>
                      </a:xfrm>
                      <a:prstGeom prst="rect">
                        <a:avLst/>
                      </a:prstGeom>
                    </p:spPr>
                  </p:pic>
                </p:oleObj>
              </mc:Fallback>
            </mc:AlternateContent>
          </a:graphicData>
        </a:graphic>
      </p:graphicFrame>
      <p:sp>
        <p:nvSpPr>
          <p:cNvPr id="408582" name="Text Box 6">
            <a:extLst>
              <a:ext uri="{FF2B5EF4-FFF2-40B4-BE49-F238E27FC236}">
                <a16:creationId xmlns:a16="http://schemas.microsoft.com/office/drawing/2014/main" id="{707E4B90-C899-490B-9972-0DE4AFBD6DB3}"/>
              </a:ext>
            </a:extLst>
          </p:cNvPr>
          <p:cNvSpPr txBox="1">
            <a:spLocks noChangeArrowheads="1"/>
          </p:cNvSpPr>
          <p:nvPr/>
        </p:nvSpPr>
        <p:spPr bwMode="auto">
          <a:xfrm>
            <a:off x="503584" y="2586728"/>
            <a:ext cx="3458816"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base" hangingPunct="0">
              <a:spcBef>
                <a:spcPct val="0"/>
              </a:spcBef>
              <a:spcAft>
                <a:spcPct val="0"/>
              </a:spcAft>
            </a:pPr>
            <a:r>
              <a:rPr lang="en-US" altLang="ti-ET" sz="2800" dirty="0">
                <a:solidFill>
                  <a:srgbClr val="000000"/>
                </a:solidFill>
                <a:latin typeface="Times New Roman" panose="02020603050405020304" pitchFamily="18" charset="0"/>
              </a:rPr>
              <a:t>Summing over the no. of comparisons for all keys,</a:t>
            </a:r>
          </a:p>
        </p:txBody>
      </p:sp>
      <p:sp>
        <p:nvSpPr>
          <p:cNvPr id="408583" name="Rectangle 7">
            <a:extLst>
              <a:ext uri="{FF2B5EF4-FFF2-40B4-BE49-F238E27FC236}">
                <a16:creationId xmlns:a16="http://schemas.microsoft.com/office/drawing/2014/main" id="{08E63722-475F-423E-86CE-683B010A5C20}"/>
              </a:ext>
            </a:extLst>
          </p:cNvPr>
          <p:cNvSpPr>
            <a:spLocks noChangeArrowheads="1"/>
          </p:cNvSpPr>
          <p:nvPr/>
        </p:nvSpPr>
        <p:spPr bwMode="auto">
          <a:xfrm>
            <a:off x="493023" y="6101377"/>
            <a:ext cx="399442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base" hangingPunct="0">
              <a:spcBef>
                <a:spcPct val="0"/>
              </a:spcBef>
              <a:spcAft>
                <a:spcPct val="20000"/>
              </a:spcAft>
            </a:pPr>
            <a:r>
              <a:rPr lang="en-US" altLang="ti-ET" sz="2800" dirty="0">
                <a:solidFill>
                  <a:srgbClr val="010000"/>
                </a:solidFill>
                <a:latin typeface="Times New Roman" panose="02020603050405020304" pitchFamily="18" charset="0"/>
              </a:rPr>
              <a:t>Therefore, </a:t>
            </a:r>
            <a:r>
              <a:rPr lang="en-US" altLang="ti-ET" sz="2800" dirty="0" err="1">
                <a:solidFill>
                  <a:srgbClr val="CC0000"/>
                </a:solidFill>
                <a:latin typeface="Times New Roman" panose="02020603050405020304" pitchFamily="18" charset="0"/>
              </a:rPr>
              <a:t>T</a:t>
            </a:r>
            <a:r>
              <a:rPr lang="en-US" altLang="ti-ET" sz="2800" baseline="-25000" dirty="0" err="1">
                <a:solidFill>
                  <a:srgbClr val="CC0000"/>
                </a:solidFill>
                <a:latin typeface="Times New Roman" panose="02020603050405020304" pitchFamily="18" charset="0"/>
              </a:rPr>
              <a:t>avg</a:t>
            </a:r>
            <a:r>
              <a:rPr lang="en-US" altLang="ti-ET" sz="2800" dirty="0">
                <a:solidFill>
                  <a:srgbClr val="CC0000"/>
                </a:solidFill>
                <a:latin typeface="Times New Roman" panose="02020603050405020304" pitchFamily="18" charset="0"/>
              </a:rPr>
              <a:t>(</a:t>
            </a:r>
            <a:r>
              <a:rPr lang="en-US" altLang="ti-ET" sz="2800" i="1" dirty="0">
                <a:solidFill>
                  <a:srgbClr val="CC0000"/>
                </a:solidFill>
                <a:latin typeface="Times New Roman" panose="02020603050405020304" pitchFamily="18" charset="0"/>
                <a:sym typeface="Symbol" panose="05050102010706020507" pitchFamily="18" charset="2"/>
              </a:rPr>
              <a:t>n</a:t>
            </a:r>
            <a:r>
              <a:rPr lang="en-US" altLang="ti-ET" sz="2800" dirty="0">
                <a:solidFill>
                  <a:srgbClr val="CC0000"/>
                </a:solidFill>
                <a:latin typeface="Times New Roman" panose="02020603050405020304" pitchFamily="18" charset="0"/>
              </a:rPr>
              <a:t>) = </a:t>
            </a:r>
            <a:r>
              <a:rPr lang="en-US" altLang="ti-ET" sz="2800" dirty="0">
                <a:solidFill>
                  <a:srgbClr val="CC0000"/>
                </a:solidFill>
                <a:latin typeface="Times New Roman" panose="02020603050405020304" pitchFamily="18" charset="0"/>
                <a:sym typeface="Symbol" panose="05050102010706020507" pitchFamily="18" charset="2"/>
              </a:rPr>
              <a:t>(</a:t>
            </a:r>
            <a:r>
              <a:rPr lang="en-US" altLang="ti-ET" sz="2800" i="1" dirty="0">
                <a:solidFill>
                  <a:srgbClr val="CC0000"/>
                </a:solidFill>
                <a:latin typeface="Times New Roman" panose="02020603050405020304" pitchFamily="18" charset="0"/>
                <a:sym typeface="Symbol" panose="05050102010706020507" pitchFamily="18" charset="2"/>
              </a:rPr>
              <a:t>n</a:t>
            </a:r>
            <a:r>
              <a:rPr lang="en-US" altLang="ti-ET" sz="2800" i="1" baseline="30000" dirty="0">
                <a:solidFill>
                  <a:srgbClr val="CC0000"/>
                </a:solidFill>
                <a:latin typeface="Times New Roman" panose="02020603050405020304" pitchFamily="18" charset="0"/>
                <a:sym typeface="Symbol" panose="05050102010706020507" pitchFamily="18" charset="2"/>
              </a:rPr>
              <a:t>2</a:t>
            </a:r>
            <a:r>
              <a:rPr lang="en-US" altLang="ti-ET" sz="2800" dirty="0">
                <a:solidFill>
                  <a:srgbClr val="CC0000"/>
                </a:solidFill>
                <a:latin typeface="Times New Roman" panose="02020603050405020304" pitchFamily="18" charset="0"/>
                <a:sym typeface="Symbol" panose="05050102010706020507" pitchFamily="18" charset="2"/>
              </a:rP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3346" name="Rectangle 2">
            <a:extLst>
              <a:ext uri="{FF2B5EF4-FFF2-40B4-BE49-F238E27FC236}">
                <a16:creationId xmlns:a16="http://schemas.microsoft.com/office/drawing/2014/main" id="{0CB7B61E-D605-42D0-87ED-87AE1CA0483B}"/>
              </a:ext>
            </a:extLst>
          </p:cNvPr>
          <p:cNvSpPr>
            <a:spLocks noGrp="1" noChangeArrowheads="1"/>
          </p:cNvSpPr>
          <p:nvPr>
            <p:ph type="title"/>
          </p:nvPr>
        </p:nvSpPr>
        <p:spPr>
          <a:xfrm>
            <a:off x="576470" y="348768"/>
            <a:ext cx="9702594" cy="849312"/>
          </a:xfrm>
        </p:spPr>
        <p:txBody>
          <a:bodyPr/>
          <a:lstStyle/>
          <a:p>
            <a:r>
              <a:rPr lang="en-US" altLang="ti-ET" sz="4000" b="1" dirty="0">
                <a:solidFill>
                  <a:schemeClr val="bg1"/>
                </a:solidFill>
                <a:effectLst>
                  <a:outerShdw blurRad="38100" dist="38100" dir="2700000" algn="tl">
                    <a:srgbClr val="000000">
                      <a:alpha val="43137"/>
                    </a:srgbClr>
                  </a:outerShdw>
                </a:effectLst>
              </a:rPr>
              <a:t>Analysis of Inversions in Permutations</a:t>
            </a:r>
          </a:p>
        </p:txBody>
      </p:sp>
      <p:sp>
        <p:nvSpPr>
          <p:cNvPr id="313347" name="Rectangle 3">
            <a:extLst>
              <a:ext uri="{FF2B5EF4-FFF2-40B4-BE49-F238E27FC236}">
                <a16:creationId xmlns:a16="http://schemas.microsoft.com/office/drawing/2014/main" id="{40CC25E0-BC83-4036-9593-6CF1AF465924}"/>
              </a:ext>
            </a:extLst>
          </p:cNvPr>
          <p:cNvSpPr>
            <a:spLocks noGrp="1" noChangeArrowheads="1"/>
          </p:cNvSpPr>
          <p:nvPr>
            <p:ph type="body" idx="1"/>
          </p:nvPr>
        </p:nvSpPr>
        <p:spPr>
          <a:xfrm>
            <a:off x="576470" y="1291187"/>
            <a:ext cx="11032434" cy="5227984"/>
          </a:xfrm>
        </p:spPr>
        <p:txBody>
          <a:bodyPr/>
          <a:lstStyle/>
          <a:p>
            <a:r>
              <a:rPr lang="en-US" altLang="ti-ET" dirty="0">
                <a:solidFill>
                  <a:schemeClr val="bg1"/>
                </a:solidFill>
              </a:rPr>
              <a:t>Inversion: A pair (</a:t>
            </a:r>
            <a:r>
              <a:rPr lang="en-US" altLang="ti-ET" i="1" dirty="0" err="1">
                <a:solidFill>
                  <a:schemeClr val="bg1"/>
                </a:solidFill>
              </a:rPr>
              <a:t>i</a:t>
            </a:r>
            <a:r>
              <a:rPr lang="en-US" altLang="ti-ET" dirty="0">
                <a:solidFill>
                  <a:schemeClr val="bg1"/>
                </a:solidFill>
              </a:rPr>
              <a:t>, </a:t>
            </a:r>
            <a:r>
              <a:rPr lang="en-US" altLang="ti-ET" i="1" dirty="0">
                <a:solidFill>
                  <a:schemeClr val="bg1"/>
                </a:solidFill>
              </a:rPr>
              <a:t>j</a:t>
            </a:r>
            <a:r>
              <a:rPr lang="en-US" altLang="ti-ET" dirty="0">
                <a:solidFill>
                  <a:schemeClr val="bg1"/>
                </a:solidFill>
              </a:rPr>
              <a:t>) is called an inversion of a permutation </a:t>
            </a:r>
            <a:r>
              <a:rPr lang="en-US" altLang="ti-ET" dirty="0">
                <a:solidFill>
                  <a:schemeClr val="bg1"/>
                </a:solidFill>
                <a:sym typeface="Symbol" panose="05050102010706020507" pitchFamily="18" charset="2"/>
              </a:rPr>
              <a:t> if </a:t>
            </a:r>
            <a:r>
              <a:rPr lang="en-US" altLang="ti-ET" i="1" dirty="0" err="1">
                <a:solidFill>
                  <a:schemeClr val="bg1"/>
                </a:solidFill>
                <a:sym typeface="Symbol" panose="05050102010706020507" pitchFamily="18" charset="2"/>
              </a:rPr>
              <a:t>i</a:t>
            </a:r>
            <a:r>
              <a:rPr lang="en-US" altLang="ti-ET" i="1" dirty="0">
                <a:solidFill>
                  <a:schemeClr val="bg1"/>
                </a:solidFill>
                <a:sym typeface="Symbol" panose="05050102010706020507" pitchFamily="18" charset="2"/>
              </a:rPr>
              <a:t> </a:t>
            </a:r>
            <a:r>
              <a:rPr lang="en-US" altLang="ti-ET" dirty="0">
                <a:solidFill>
                  <a:schemeClr val="bg1"/>
                </a:solidFill>
                <a:sym typeface="Symbol" panose="05050102010706020507" pitchFamily="18" charset="2"/>
              </a:rPr>
              <a:t>&lt; </a:t>
            </a:r>
            <a:r>
              <a:rPr lang="en-US" altLang="ti-ET" i="1" dirty="0">
                <a:solidFill>
                  <a:schemeClr val="bg1"/>
                </a:solidFill>
                <a:sym typeface="Symbol" panose="05050102010706020507" pitchFamily="18" charset="2"/>
              </a:rPr>
              <a:t>j</a:t>
            </a:r>
            <a:r>
              <a:rPr lang="en-US" altLang="ti-ET" dirty="0">
                <a:solidFill>
                  <a:schemeClr val="bg1"/>
                </a:solidFill>
                <a:sym typeface="Symbol" panose="05050102010706020507" pitchFamily="18" charset="2"/>
              </a:rPr>
              <a:t> and (</a:t>
            </a:r>
            <a:r>
              <a:rPr lang="en-US" altLang="ti-ET" i="1" dirty="0" err="1">
                <a:solidFill>
                  <a:schemeClr val="bg1"/>
                </a:solidFill>
                <a:sym typeface="Symbol" panose="05050102010706020507" pitchFamily="18" charset="2"/>
              </a:rPr>
              <a:t>i</a:t>
            </a:r>
            <a:r>
              <a:rPr lang="en-US" altLang="ti-ET" dirty="0">
                <a:solidFill>
                  <a:schemeClr val="bg1"/>
                </a:solidFill>
                <a:sym typeface="Symbol" panose="05050102010706020507" pitchFamily="18" charset="2"/>
              </a:rPr>
              <a:t>) &gt; (</a:t>
            </a:r>
            <a:r>
              <a:rPr lang="en-US" altLang="ti-ET" i="1" dirty="0">
                <a:solidFill>
                  <a:schemeClr val="bg1"/>
                </a:solidFill>
                <a:sym typeface="Symbol" panose="05050102010706020507" pitchFamily="18" charset="2"/>
              </a:rPr>
              <a:t>j</a:t>
            </a:r>
            <a:r>
              <a:rPr lang="en-US" altLang="ti-ET" dirty="0">
                <a:solidFill>
                  <a:schemeClr val="bg1"/>
                </a:solidFill>
                <a:sym typeface="Symbol" panose="05050102010706020507" pitchFamily="18" charset="2"/>
              </a:rPr>
              <a:t>).</a:t>
            </a:r>
            <a:endParaRPr lang="en-US" altLang="ti-ET" dirty="0">
              <a:solidFill>
                <a:schemeClr val="bg1"/>
              </a:solidFill>
            </a:endParaRPr>
          </a:p>
          <a:p>
            <a:r>
              <a:rPr lang="en-US" altLang="ti-ET" dirty="0">
                <a:solidFill>
                  <a:schemeClr val="bg1"/>
                </a:solidFill>
              </a:rPr>
              <a:t>Worst Case:  </a:t>
            </a:r>
            <a:r>
              <a:rPr lang="en-US" altLang="ti-ET" i="1" dirty="0">
                <a:solidFill>
                  <a:schemeClr val="bg1"/>
                </a:solidFill>
              </a:rPr>
              <a:t>n</a:t>
            </a:r>
            <a:r>
              <a:rPr lang="en-US" altLang="ti-ET" dirty="0">
                <a:solidFill>
                  <a:schemeClr val="bg1"/>
                </a:solidFill>
              </a:rPr>
              <a:t>(</a:t>
            </a:r>
            <a:r>
              <a:rPr lang="en-US" altLang="ti-ET" i="1" dirty="0">
                <a:solidFill>
                  <a:schemeClr val="bg1"/>
                </a:solidFill>
              </a:rPr>
              <a:t>n</a:t>
            </a:r>
            <a:r>
              <a:rPr lang="en-US" altLang="ti-ET" dirty="0">
                <a:solidFill>
                  <a:schemeClr val="bg1"/>
                </a:solidFill>
              </a:rPr>
              <a:t>-1)/2  inversions. </a:t>
            </a:r>
            <a:r>
              <a:rPr lang="en-US" altLang="ti-ET" u="sng" dirty="0">
                <a:solidFill>
                  <a:schemeClr val="bg1"/>
                </a:solidFill>
              </a:rPr>
              <a:t>For what permutation?</a:t>
            </a:r>
            <a:endParaRPr lang="en-US" altLang="ti-ET" sz="1050" i="1" u="sng" dirty="0">
              <a:solidFill>
                <a:schemeClr val="bg1"/>
              </a:solidFill>
            </a:endParaRPr>
          </a:p>
          <a:p>
            <a:r>
              <a:rPr lang="en-US" altLang="ti-ET" dirty="0">
                <a:solidFill>
                  <a:schemeClr val="bg1"/>
                </a:solidFill>
              </a:rPr>
              <a:t>Average Case:</a:t>
            </a:r>
            <a:r>
              <a:rPr lang="en-US" altLang="ti-ET" i="1" dirty="0">
                <a:solidFill>
                  <a:schemeClr val="bg1"/>
                </a:solidFill>
              </a:rPr>
              <a:t>  </a:t>
            </a:r>
          </a:p>
          <a:p>
            <a:pPr lvl="1"/>
            <a:r>
              <a:rPr lang="en-US" altLang="ti-ET" dirty="0">
                <a:solidFill>
                  <a:schemeClr val="bg1"/>
                </a:solidFill>
              </a:rPr>
              <a:t>Let </a:t>
            </a:r>
            <a:r>
              <a:rPr lang="en-US" altLang="ti-ET" i="1" dirty="0">
                <a:solidFill>
                  <a:schemeClr val="bg1"/>
                </a:solidFill>
              </a:rPr>
              <a:t> </a:t>
            </a:r>
            <a:r>
              <a:rPr lang="en-US" altLang="ti-ET" dirty="0">
                <a:solidFill>
                  <a:schemeClr val="bg1"/>
                </a:solidFill>
                <a:sym typeface="Symbol" panose="05050102010706020507" pitchFamily="18" charset="2"/>
              </a:rPr>
              <a:t></a:t>
            </a:r>
            <a:r>
              <a:rPr lang="en-US" altLang="ti-ET" baseline="30000" dirty="0">
                <a:solidFill>
                  <a:schemeClr val="bg1"/>
                </a:solidFill>
                <a:sym typeface="Symbol" panose="05050102010706020507" pitchFamily="18" charset="2"/>
              </a:rPr>
              <a:t>T </a:t>
            </a:r>
            <a:r>
              <a:rPr lang="en-US" altLang="ti-ET" dirty="0">
                <a:solidFill>
                  <a:schemeClr val="bg1"/>
                </a:solidFill>
                <a:sym typeface="Symbol" panose="05050102010706020507" pitchFamily="18" charset="2"/>
              </a:rPr>
              <a:t>= {</a:t>
            </a:r>
            <a:r>
              <a:rPr lang="en-US" altLang="ti-ET" baseline="-25000" dirty="0">
                <a:solidFill>
                  <a:schemeClr val="bg1"/>
                </a:solidFill>
                <a:sym typeface="Symbol" panose="05050102010706020507" pitchFamily="18" charset="2"/>
              </a:rPr>
              <a:t>1</a:t>
            </a:r>
            <a:r>
              <a:rPr lang="en-US" altLang="ti-ET" dirty="0">
                <a:solidFill>
                  <a:schemeClr val="bg1"/>
                </a:solidFill>
                <a:sym typeface="Symbol" panose="05050102010706020507" pitchFamily="18" charset="2"/>
              </a:rPr>
              <a:t>, </a:t>
            </a:r>
            <a:r>
              <a:rPr lang="en-US" altLang="ti-ET" baseline="-25000" dirty="0">
                <a:solidFill>
                  <a:schemeClr val="bg1"/>
                </a:solidFill>
                <a:sym typeface="Symbol" panose="05050102010706020507" pitchFamily="18" charset="2"/>
              </a:rPr>
              <a:t>2</a:t>
            </a:r>
            <a:r>
              <a:rPr lang="en-US" altLang="ti-ET" dirty="0">
                <a:solidFill>
                  <a:schemeClr val="bg1"/>
                </a:solidFill>
                <a:sym typeface="Symbol" panose="05050102010706020507" pitchFamily="18" charset="2"/>
              </a:rPr>
              <a:t>, …, </a:t>
            </a:r>
            <a:r>
              <a:rPr lang="en-US" altLang="ti-ET" baseline="-25000" dirty="0">
                <a:solidFill>
                  <a:schemeClr val="bg1"/>
                </a:solidFill>
                <a:sym typeface="Symbol" panose="05050102010706020507" pitchFamily="18" charset="2"/>
              </a:rPr>
              <a:t>n</a:t>
            </a:r>
            <a:r>
              <a:rPr lang="en-US" altLang="ti-ET" dirty="0">
                <a:solidFill>
                  <a:schemeClr val="bg1"/>
                </a:solidFill>
                <a:sym typeface="Symbol" panose="05050102010706020507" pitchFamily="18" charset="2"/>
              </a:rPr>
              <a:t> } be the transpose of .</a:t>
            </a:r>
          </a:p>
          <a:p>
            <a:pPr lvl="1"/>
            <a:r>
              <a:rPr lang="en-US" altLang="ti-ET" dirty="0">
                <a:solidFill>
                  <a:schemeClr val="bg1"/>
                </a:solidFill>
                <a:sym typeface="Symbol" panose="05050102010706020507" pitchFamily="18" charset="2"/>
              </a:rPr>
              <a:t>Consider the pair (</a:t>
            </a:r>
            <a:r>
              <a:rPr lang="en-US" altLang="ti-ET" i="1" dirty="0" err="1">
                <a:solidFill>
                  <a:schemeClr val="bg1"/>
                </a:solidFill>
                <a:sym typeface="Symbol" panose="05050102010706020507" pitchFamily="18" charset="2"/>
              </a:rPr>
              <a:t>i</a:t>
            </a:r>
            <a:r>
              <a:rPr lang="en-US" altLang="ti-ET" i="1" dirty="0">
                <a:solidFill>
                  <a:schemeClr val="bg1"/>
                </a:solidFill>
                <a:sym typeface="Symbol" panose="05050102010706020507" pitchFamily="18" charset="2"/>
              </a:rPr>
              <a:t>, j</a:t>
            </a:r>
            <a:r>
              <a:rPr lang="en-US" altLang="ti-ET" dirty="0">
                <a:solidFill>
                  <a:schemeClr val="bg1"/>
                </a:solidFill>
                <a:sym typeface="Symbol" panose="05050102010706020507" pitchFamily="18" charset="2"/>
              </a:rPr>
              <a:t>) with </a:t>
            </a:r>
            <a:r>
              <a:rPr lang="en-US" altLang="ti-ET" i="1" dirty="0" err="1">
                <a:solidFill>
                  <a:schemeClr val="bg1"/>
                </a:solidFill>
                <a:sym typeface="Symbol" panose="05050102010706020507" pitchFamily="18" charset="2"/>
              </a:rPr>
              <a:t>i</a:t>
            </a:r>
            <a:r>
              <a:rPr lang="en-US" altLang="ti-ET" i="1" dirty="0">
                <a:solidFill>
                  <a:schemeClr val="bg1"/>
                </a:solidFill>
                <a:sym typeface="Symbol" panose="05050102010706020507" pitchFamily="18" charset="2"/>
              </a:rPr>
              <a:t> &lt; j</a:t>
            </a:r>
            <a:r>
              <a:rPr lang="en-US" altLang="ti-ET" dirty="0">
                <a:solidFill>
                  <a:schemeClr val="bg1"/>
                </a:solidFill>
                <a:sym typeface="Symbol" panose="05050102010706020507" pitchFamily="18" charset="2"/>
              </a:rPr>
              <a:t>, there are </a:t>
            </a:r>
            <a:r>
              <a:rPr lang="en-US" altLang="ti-ET" i="1" dirty="0">
                <a:solidFill>
                  <a:schemeClr val="bg1"/>
                </a:solidFill>
                <a:sym typeface="Symbol" panose="05050102010706020507" pitchFamily="18" charset="2"/>
              </a:rPr>
              <a:t>n</a:t>
            </a:r>
            <a:r>
              <a:rPr lang="en-US" altLang="ti-ET" dirty="0">
                <a:solidFill>
                  <a:schemeClr val="bg1"/>
                </a:solidFill>
                <a:sym typeface="Symbol" panose="05050102010706020507" pitchFamily="18" charset="2"/>
              </a:rPr>
              <a:t>(</a:t>
            </a:r>
            <a:r>
              <a:rPr lang="en-US" altLang="ti-ET" i="1" dirty="0">
                <a:solidFill>
                  <a:schemeClr val="bg1"/>
                </a:solidFill>
                <a:sym typeface="Symbol" panose="05050102010706020507" pitchFamily="18" charset="2"/>
              </a:rPr>
              <a:t>n</a:t>
            </a:r>
            <a:r>
              <a:rPr lang="en-US" altLang="ti-ET" dirty="0">
                <a:solidFill>
                  <a:schemeClr val="bg1"/>
                </a:solidFill>
                <a:sym typeface="Symbol" panose="05050102010706020507" pitchFamily="18" charset="2"/>
              </a:rPr>
              <a:t>-1)/2 pairs.</a:t>
            </a:r>
          </a:p>
          <a:p>
            <a:pPr lvl="1"/>
            <a:r>
              <a:rPr lang="en-US" altLang="ti-ET" dirty="0">
                <a:solidFill>
                  <a:schemeClr val="bg1"/>
                </a:solidFill>
                <a:sym typeface="Symbol" panose="05050102010706020507" pitchFamily="18" charset="2"/>
              </a:rPr>
              <a:t>(</a:t>
            </a:r>
            <a:r>
              <a:rPr lang="en-US" altLang="ti-ET" i="1" dirty="0" err="1">
                <a:solidFill>
                  <a:schemeClr val="bg1"/>
                </a:solidFill>
                <a:sym typeface="Symbol" panose="05050102010706020507" pitchFamily="18" charset="2"/>
              </a:rPr>
              <a:t>i</a:t>
            </a:r>
            <a:r>
              <a:rPr lang="en-US" altLang="ti-ET" i="1" dirty="0">
                <a:solidFill>
                  <a:schemeClr val="bg1"/>
                </a:solidFill>
                <a:sym typeface="Symbol" panose="05050102010706020507" pitchFamily="18" charset="2"/>
              </a:rPr>
              <a:t>, j</a:t>
            </a:r>
            <a:r>
              <a:rPr lang="en-US" altLang="ti-ET" dirty="0">
                <a:solidFill>
                  <a:schemeClr val="bg1"/>
                </a:solidFill>
                <a:sym typeface="Symbol" panose="05050102010706020507" pitchFamily="18" charset="2"/>
              </a:rPr>
              <a:t>) is an inversion of  if and only if (</a:t>
            </a:r>
            <a:r>
              <a:rPr lang="en-US" altLang="ti-ET" i="1" dirty="0">
                <a:solidFill>
                  <a:schemeClr val="bg1"/>
                </a:solidFill>
                <a:sym typeface="Symbol" panose="05050102010706020507" pitchFamily="18" charset="2"/>
              </a:rPr>
              <a:t>n</a:t>
            </a:r>
            <a:r>
              <a:rPr lang="en-US" altLang="ti-ET" dirty="0">
                <a:solidFill>
                  <a:schemeClr val="bg1"/>
                </a:solidFill>
                <a:sym typeface="Symbol" panose="05050102010706020507" pitchFamily="18" charset="2"/>
              </a:rPr>
              <a:t>-</a:t>
            </a:r>
            <a:r>
              <a:rPr lang="en-US" altLang="ti-ET" i="1" dirty="0">
                <a:solidFill>
                  <a:schemeClr val="bg1"/>
                </a:solidFill>
                <a:sym typeface="Symbol" panose="05050102010706020507" pitchFamily="18" charset="2"/>
              </a:rPr>
              <a:t>j</a:t>
            </a:r>
            <a:r>
              <a:rPr lang="en-US" altLang="ti-ET" dirty="0">
                <a:solidFill>
                  <a:schemeClr val="bg1"/>
                </a:solidFill>
                <a:sym typeface="Symbol" panose="05050102010706020507" pitchFamily="18" charset="2"/>
              </a:rPr>
              <a:t>+1</a:t>
            </a:r>
            <a:r>
              <a:rPr lang="en-US" altLang="ti-ET" i="1" dirty="0">
                <a:solidFill>
                  <a:schemeClr val="bg1"/>
                </a:solidFill>
                <a:sym typeface="Symbol" panose="05050102010706020507" pitchFamily="18" charset="2"/>
              </a:rPr>
              <a:t>, n</a:t>
            </a:r>
            <a:r>
              <a:rPr lang="en-US" altLang="ti-ET" dirty="0">
                <a:solidFill>
                  <a:schemeClr val="bg1"/>
                </a:solidFill>
                <a:sym typeface="Symbol" panose="05050102010706020507" pitchFamily="18" charset="2"/>
              </a:rPr>
              <a:t>-</a:t>
            </a:r>
            <a:r>
              <a:rPr lang="en-US" altLang="ti-ET" i="1" dirty="0">
                <a:solidFill>
                  <a:schemeClr val="bg1"/>
                </a:solidFill>
                <a:sym typeface="Symbol" panose="05050102010706020507" pitchFamily="18" charset="2"/>
              </a:rPr>
              <a:t>i</a:t>
            </a:r>
            <a:r>
              <a:rPr lang="en-US" altLang="ti-ET" dirty="0">
                <a:solidFill>
                  <a:schemeClr val="bg1"/>
                </a:solidFill>
                <a:sym typeface="Symbol" panose="05050102010706020507" pitchFamily="18" charset="2"/>
              </a:rPr>
              <a:t>+1) is not an inversion of </a:t>
            </a:r>
            <a:r>
              <a:rPr lang="en-US" altLang="ti-ET" baseline="30000" dirty="0">
                <a:solidFill>
                  <a:schemeClr val="bg1"/>
                </a:solidFill>
                <a:sym typeface="Symbol" panose="05050102010706020507" pitchFamily="18" charset="2"/>
              </a:rPr>
              <a:t>T</a:t>
            </a:r>
            <a:r>
              <a:rPr lang="en-US" altLang="ti-ET" dirty="0">
                <a:solidFill>
                  <a:schemeClr val="bg1"/>
                </a:solidFill>
                <a:sym typeface="Symbol" panose="05050102010706020507" pitchFamily="18" charset="2"/>
              </a:rPr>
              <a:t>.  </a:t>
            </a:r>
          </a:p>
          <a:p>
            <a:pPr lvl="1"/>
            <a:r>
              <a:rPr lang="en-US" altLang="ti-ET" dirty="0">
                <a:solidFill>
                  <a:schemeClr val="bg1"/>
                </a:solidFill>
                <a:sym typeface="Symbol" panose="05050102010706020507" pitchFamily="18" charset="2"/>
              </a:rPr>
              <a:t>This implies that the pair (, </a:t>
            </a:r>
            <a:r>
              <a:rPr lang="en-US" altLang="ti-ET" baseline="30000" dirty="0">
                <a:solidFill>
                  <a:schemeClr val="bg1"/>
                </a:solidFill>
                <a:sym typeface="Symbol" panose="05050102010706020507" pitchFamily="18" charset="2"/>
              </a:rPr>
              <a:t>T</a:t>
            </a:r>
            <a:r>
              <a:rPr lang="en-US" altLang="ti-ET" dirty="0">
                <a:solidFill>
                  <a:schemeClr val="bg1"/>
                </a:solidFill>
                <a:sym typeface="Symbol" panose="05050102010706020507" pitchFamily="18" charset="2"/>
              </a:rPr>
              <a:t>) together have </a:t>
            </a:r>
            <a:r>
              <a:rPr lang="en-US" altLang="ti-ET" i="1" dirty="0">
                <a:solidFill>
                  <a:schemeClr val="bg1"/>
                </a:solidFill>
                <a:sym typeface="Symbol" panose="05050102010706020507" pitchFamily="18" charset="2"/>
              </a:rPr>
              <a:t>n</a:t>
            </a:r>
            <a:r>
              <a:rPr lang="en-US" altLang="ti-ET" dirty="0">
                <a:solidFill>
                  <a:schemeClr val="bg1"/>
                </a:solidFill>
                <a:sym typeface="Symbol" panose="05050102010706020507" pitchFamily="18" charset="2"/>
              </a:rPr>
              <a:t>(</a:t>
            </a:r>
            <a:r>
              <a:rPr lang="en-US" altLang="ti-ET" i="1" dirty="0">
                <a:solidFill>
                  <a:schemeClr val="bg1"/>
                </a:solidFill>
                <a:sym typeface="Symbol" panose="05050102010706020507" pitchFamily="18" charset="2"/>
              </a:rPr>
              <a:t>n</a:t>
            </a:r>
            <a:r>
              <a:rPr lang="en-US" altLang="ti-ET" dirty="0">
                <a:solidFill>
                  <a:schemeClr val="bg1"/>
                </a:solidFill>
                <a:sym typeface="Symbol" panose="05050102010706020507" pitchFamily="18" charset="2"/>
              </a:rPr>
              <a:t>-1)/2 inversions.</a:t>
            </a:r>
            <a:endParaRPr lang="en-US" altLang="ti-ET" u="sng" dirty="0">
              <a:solidFill>
                <a:schemeClr val="bg1"/>
              </a:solidFill>
              <a:sym typeface="Symbol" panose="05050102010706020507" pitchFamily="18" charset="2"/>
            </a:endParaRPr>
          </a:p>
          <a:p>
            <a:pPr lvl="1">
              <a:buFont typeface="Wingdings" panose="05000000000000000000" pitchFamily="2" charset="2"/>
              <a:buNone/>
            </a:pPr>
            <a:r>
              <a:rPr lang="en-US" altLang="ti-ET" sz="3200" dirty="0">
                <a:solidFill>
                  <a:schemeClr val="bg1"/>
                </a:solidFill>
                <a:sym typeface="Symbol" panose="05050102010706020507" pitchFamily="18" charset="2"/>
              </a:rPr>
              <a:t> The average number of inversions is </a:t>
            </a:r>
            <a:r>
              <a:rPr lang="en-US" altLang="ti-ET" sz="3200" i="1" dirty="0">
                <a:solidFill>
                  <a:schemeClr val="bg1"/>
                </a:solidFill>
                <a:sym typeface="Symbol" panose="05050102010706020507" pitchFamily="18" charset="2"/>
              </a:rPr>
              <a:t>n</a:t>
            </a:r>
            <a:r>
              <a:rPr lang="en-US" altLang="ti-ET" sz="3200" dirty="0">
                <a:solidFill>
                  <a:schemeClr val="bg1"/>
                </a:solidFill>
                <a:sym typeface="Symbol" panose="05050102010706020507" pitchFamily="18" charset="2"/>
              </a:rPr>
              <a:t>(</a:t>
            </a:r>
            <a:r>
              <a:rPr lang="en-US" altLang="ti-ET" sz="3200" i="1" dirty="0">
                <a:solidFill>
                  <a:schemeClr val="bg1"/>
                </a:solidFill>
                <a:sym typeface="Symbol" panose="05050102010706020507" pitchFamily="18" charset="2"/>
              </a:rPr>
              <a:t>n</a:t>
            </a:r>
            <a:r>
              <a:rPr lang="en-US" altLang="ti-ET" sz="3200" dirty="0">
                <a:solidFill>
                  <a:schemeClr val="bg1"/>
                </a:solidFill>
                <a:sym typeface="Symbol" panose="05050102010706020507" pitchFamily="18" charset="2"/>
              </a:rPr>
              <a:t>-1)/4</a:t>
            </a:r>
            <a:r>
              <a:rPr lang="en-US" altLang="ti-ET" sz="3200" i="1" dirty="0">
                <a:solidFill>
                  <a:schemeClr val="bg1"/>
                </a:solidFill>
                <a:sym typeface="Symbol" panose="05050102010706020507" pitchFamily="18" charset="2"/>
              </a:rPr>
              <a:t>.</a:t>
            </a:r>
            <a:r>
              <a:rPr lang="en-US" altLang="ti-ET" i="1" dirty="0">
                <a:solidFill>
                  <a:schemeClr val="bg1"/>
                </a:solidFill>
                <a:sym typeface="Symbol" panose="05050102010706020507" pitchFamily="18" charset="2"/>
              </a:rPr>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22" name="Rectangle 2">
            <a:extLst>
              <a:ext uri="{FF2B5EF4-FFF2-40B4-BE49-F238E27FC236}">
                <a16:creationId xmlns:a16="http://schemas.microsoft.com/office/drawing/2014/main" id="{BC7B6382-F93E-4C4A-87FB-26AA2A56FECF}"/>
              </a:ext>
            </a:extLst>
          </p:cNvPr>
          <p:cNvSpPr>
            <a:spLocks noGrp="1" noChangeArrowheads="1"/>
          </p:cNvSpPr>
          <p:nvPr>
            <p:ph type="title"/>
          </p:nvPr>
        </p:nvSpPr>
        <p:spPr/>
        <p:txBody>
          <a:bodyPr/>
          <a:lstStyle/>
          <a:p>
            <a:r>
              <a:rPr lang="en-US" altLang="ti-ET" b="1" dirty="0">
                <a:solidFill>
                  <a:schemeClr val="bg1"/>
                </a:solidFill>
                <a:effectLst>
                  <a:outerShdw blurRad="38100" dist="38100" dir="2700000" algn="tl">
                    <a:srgbClr val="000000">
                      <a:alpha val="43137"/>
                    </a:srgbClr>
                  </a:outerShdw>
                </a:effectLst>
              </a:rPr>
              <a:t>Theorem</a:t>
            </a:r>
          </a:p>
        </p:txBody>
      </p:sp>
      <p:sp>
        <p:nvSpPr>
          <p:cNvPr id="389123" name="Rectangle 3">
            <a:extLst>
              <a:ext uri="{FF2B5EF4-FFF2-40B4-BE49-F238E27FC236}">
                <a16:creationId xmlns:a16="http://schemas.microsoft.com/office/drawing/2014/main" id="{DE875A16-BE87-4E5B-97F3-38B956AA05FB}"/>
              </a:ext>
            </a:extLst>
          </p:cNvPr>
          <p:cNvSpPr>
            <a:spLocks noGrp="1" noChangeArrowheads="1"/>
          </p:cNvSpPr>
          <p:nvPr>
            <p:ph type="body" idx="1"/>
          </p:nvPr>
        </p:nvSpPr>
        <p:spPr>
          <a:xfrm>
            <a:off x="646043" y="1373117"/>
            <a:ext cx="10896600" cy="2776607"/>
          </a:xfrm>
          <a:solidFill>
            <a:srgbClr val="FFFFFF"/>
          </a:solidFill>
          <a:ln>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a:lnSpc>
                <a:spcPts val="5000"/>
              </a:lnSpc>
              <a:spcBef>
                <a:spcPts val="0"/>
              </a:spcBef>
              <a:spcAft>
                <a:spcPts val="0"/>
              </a:spcAft>
              <a:buFont typeface="Wingdings" panose="05000000000000000000" pitchFamily="2" charset="2"/>
              <a:buNone/>
            </a:pPr>
            <a:r>
              <a:rPr lang="en-US" altLang="ti-ET" dirty="0"/>
              <a:t>   </a:t>
            </a:r>
            <a:r>
              <a:rPr lang="en-US" altLang="ti-ET" b="1" u="sng" dirty="0">
                <a:solidFill>
                  <a:srgbClr val="CC0000"/>
                </a:solidFill>
              </a:rPr>
              <a:t>Theorem:</a:t>
            </a:r>
            <a:r>
              <a:rPr lang="en-US" altLang="ti-ET" dirty="0">
                <a:solidFill>
                  <a:srgbClr val="CC0000"/>
                </a:solidFill>
              </a:rPr>
              <a:t> </a:t>
            </a:r>
            <a:r>
              <a:rPr lang="en-US" altLang="ti-ET" dirty="0"/>
              <a:t>Any algorithm that sorts by comparison of keys and removes at most one inversion after each comparison must do at least  </a:t>
            </a:r>
            <a:r>
              <a:rPr lang="en-US" altLang="ti-ET" i="1" dirty="0"/>
              <a:t>n</a:t>
            </a:r>
            <a:r>
              <a:rPr lang="en-US" altLang="ti-ET" dirty="0"/>
              <a:t>(</a:t>
            </a:r>
            <a:r>
              <a:rPr lang="en-US" altLang="ti-ET" i="1" dirty="0"/>
              <a:t>n</a:t>
            </a:r>
            <a:r>
              <a:rPr lang="en-US" altLang="ti-ET" dirty="0"/>
              <a:t>-1)/2 </a:t>
            </a:r>
            <a:r>
              <a:rPr lang="en-US" altLang="ti-ET" i="1" dirty="0"/>
              <a:t> </a:t>
            </a:r>
            <a:r>
              <a:rPr lang="en-US" altLang="ti-ET" dirty="0"/>
              <a:t>comparisons in the worst case and at least  </a:t>
            </a:r>
            <a:r>
              <a:rPr lang="en-US" altLang="ti-ET" i="1" dirty="0"/>
              <a:t>n</a:t>
            </a:r>
            <a:r>
              <a:rPr lang="en-US" altLang="ti-ET" dirty="0"/>
              <a:t>(</a:t>
            </a:r>
            <a:r>
              <a:rPr lang="en-US" altLang="ti-ET" i="1" dirty="0"/>
              <a:t>n</a:t>
            </a:r>
            <a:r>
              <a:rPr lang="en-US" altLang="ti-ET" dirty="0"/>
              <a:t>-1)/4 comparisons on the average.</a:t>
            </a:r>
          </a:p>
          <a:p>
            <a:pPr>
              <a:spcBef>
                <a:spcPts val="600"/>
              </a:spcBef>
              <a:spcAft>
                <a:spcPts val="600"/>
              </a:spcAft>
            </a:pPr>
            <a:endParaRPr lang="en-US" altLang="ti-ET" sz="1050" dirty="0"/>
          </a:p>
        </p:txBody>
      </p:sp>
      <p:sp>
        <p:nvSpPr>
          <p:cNvPr id="389125" name="Text Box 5">
            <a:extLst>
              <a:ext uri="{FF2B5EF4-FFF2-40B4-BE49-F238E27FC236}">
                <a16:creationId xmlns:a16="http://schemas.microsoft.com/office/drawing/2014/main" id="{0762DDF5-B57B-48FB-A914-258762DC762E}"/>
              </a:ext>
            </a:extLst>
          </p:cNvPr>
          <p:cNvSpPr txBox="1">
            <a:spLocks noChangeArrowheads="1"/>
          </p:cNvSpPr>
          <p:nvPr/>
        </p:nvSpPr>
        <p:spPr bwMode="auto">
          <a:xfrm>
            <a:off x="2416176" y="4232275"/>
            <a:ext cx="7845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ti-ET" altLang="ti-ET" sz="2400">
              <a:solidFill>
                <a:srgbClr val="000000"/>
              </a:solidFill>
            </a:endParaRPr>
          </a:p>
        </p:txBody>
      </p:sp>
      <p:sp>
        <p:nvSpPr>
          <p:cNvPr id="389126" name="Text Box 6">
            <a:extLst>
              <a:ext uri="{FF2B5EF4-FFF2-40B4-BE49-F238E27FC236}">
                <a16:creationId xmlns:a16="http://schemas.microsoft.com/office/drawing/2014/main" id="{7D1E030F-D17F-4F4A-9F82-5C839C3A4C7B}"/>
              </a:ext>
            </a:extLst>
          </p:cNvPr>
          <p:cNvSpPr txBox="1">
            <a:spLocks noChangeArrowheads="1"/>
          </p:cNvSpPr>
          <p:nvPr/>
        </p:nvSpPr>
        <p:spPr bwMode="auto">
          <a:xfrm>
            <a:off x="2305050" y="41910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endParaRPr lang="ti-ET" altLang="ti-ET" sz="2400">
              <a:solidFill>
                <a:srgbClr val="000000"/>
              </a:solidFill>
            </a:endParaRPr>
          </a:p>
        </p:txBody>
      </p:sp>
      <p:sp>
        <p:nvSpPr>
          <p:cNvPr id="389127" name="Text Box 7">
            <a:extLst>
              <a:ext uri="{FF2B5EF4-FFF2-40B4-BE49-F238E27FC236}">
                <a16:creationId xmlns:a16="http://schemas.microsoft.com/office/drawing/2014/main" id="{2B7178ED-3F45-4618-841F-1F8F73A80E75}"/>
              </a:ext>
            </a:extLst>
          </p:cNvPr>
          <p:cNvSpPr txBox="1">
            <a:spLocks noChangeArrowheads="1"/>
          </p:cNvSpPr>
          <p:nvPr/>
        </p:nvSpPr>
        <p:spPr bwMode="auto">
          <a:xfrm>
            <a:off x="646043" y="4648200"/>
            <a:ext cx="10764079" cy="187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base" hangingPunct="0">
              <a:spcBef>
                <a:spcPct val="20000"/>
              </a:spcBef>
              <a:spcAft>
                <a:spcPct val="0"/>
              </a:spcAft>
            </a:pPr>
            <a:r>
              <a:rPr lang="en-US" altLang="ti-ET" sz="4000" dirty="0">
                <a:solidFill>
                  <a:srgbClr val="000000"/>
                </a:solidFill>
                <a:latin typeface="Times New Roman" panose="02020603050405020304" pitchFamily="18" charset="0"/>
                <a:sym typeface="Symbol" panose="05050102010706020507" pitchFamily="18" charset="2"/>
              </a:rPr>
              <a:t>So,</a:t>
            </a:r>
            <a:r>
              <a:rPr lang="en-US" altLang="ti-ET" sz="4400" dirty="0">
                <a:solidFill>
                  <a:srgbClr val="000000"/>
                </a:solidFill>
                <a:latin typeface="Times New Roman" panose="02020603050405020304" pitchFamily="18" charset="0"/>
                <a:sym typeface="Symbol" panose="05050102010706020507" pitchFamily="18" charset="2"/>
              </a:rPr>
              <a:t> </a:t>
            </a:r>
            <a:r>
              <a:rPr lang="en-US" altLang="ti-ET" sz="3600" dirty="0">
                <a:solidFill>
                  <a:srgbClr val="000000"/>
                </a:solidFill>
                <a:latin typeface="Times New Roman" panose="02020603050405020304" pitchFamily="18" charset="0"/>
              </a:rPr>
              <a:t>if we want to do better than </a:t>
            </a:r>
            <a:r>
              <a:rPr lang="en-US" altLang="ti-ET" sz="3600" dirty="0">
                <a:solidFill>
                  <a:srgbClr val="000000"/>
                </a:solidFill>
                <a:latin typeface="Times New Roman" panose="02020603050405020304" pitchFamily="18" charset="0"/>
                <a:sym typeface="Symbol" panose="05050102010706020507" pitchFamily="18" charset="2"/>
              </a:rPr>
              <a:t></a:t>
            </a:r>
            <a:r>
              <a:rPr lang="en-US" altLang="ti-ET" sz="3600" dirty="0">
                <a:solidFill>
                  <a:srgbClr val="000000"/>
                </a:solidFill>
                <a:latin typeface="Times New Roman" panose="02020603050405020304" pitchFamily="18" charset="0"/>
              </a:rPr>
              <a:t>(</a:t>
            </a:r>
            <a:r>
              <a:rPr lang="en-US" altLang="ti-ET" sz="3600" i="1" dirty="0">
                <a:solidFill>
                  <a:srgbClr val="000000"/>
                </a:solidFill>
                <a:latin typeface="Times New Roman" panose="02020603050405020304" pitchFamily="18" charset="0"/>
              </a:rPr>
              <a:t>n</a:t>
            </a:r>
            <a:r>
              <a:rPr lang="en-US" altLang="ti-ET" sz="3600" i="1" baseline="30000" dirty="0">
                <a:solidFill>
                  <a:srgbClr val="000000"/>
                </a:solidFill>
                <a:latin typeface="Times New Roman" panose="02020603050405020304" pitchFamily="18" charset="0"/>
              </a:rPr>
              <a:t>2</a:t>
            </a:r>
            <a:r>
              <a:rPr lang="en-US" altLang="ti-ET" sz="3600" dirty="0">
                <a:solidFill>
                  <a:srgbClr val="000000"/>
                </a:solidFill>
                <a:latin typeface="Times New Roman" panose="02020603050405020304" pitchFamily="18" charset="0"/>
              </a:rPr>
              <a:t>) , we have to </a:t>
            </a:r>
            <a:r>
              <a:rPr lang="en-US" altLang="ti-ET" sz="3600" i="1" dirty="0">
                <a:solidFill>
                  <a:srgbClr val="CC0000"/>
                </a:solidFill>
                <a:latin typeface="Times New Roman" panose="02020603050405020304" pitchFamily="18" charset="0"/>
              </a:rPr>
              <a:t>remove more than a constant number of inversions</a:t>
            </a:r>
            <a:r>
              <a:rPr lang="en-US" altLang="ti-ET" sz="3600" dirty="0">
                <a:solidFill>
                  <a:srgbClr val="000000"/>
                </a:solidFill>
                <a:latin typeface="Times New Roman" panose="02020603050405020304" pitchFamily="18" charset="0"/>
              </a:rPr>
              <a:t> with each comparison.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a:extLst>
              <a:ext uri="{FF2B5EF4-FFF2-40B4-BE49-F238E27FC236}">
                <a16:creationId xmlns:a16="http://schemas.microsoft.com/office/drawing/2014/main" id="{661D7390-1C2D-490F-99FF-7CF9D2D6E53E}"/>
              </a:ext>
            </a:extLst>
          </p:cNvPr>
          <p:cNvSpPr>
            <a:spLocks noGrp="1" noChangeArrowheads="1"/>
          </p:cNvSpPr>
          <p:nvPr>
            <p:ph type="title"/>
          </p:nvPr>
        </p:nvSpPr>
        <p:spPr/>
        <p:txBody>
          <a:bodyPr/>
          <a:lstStyle/>
          <a:p>
            <a:r>
              <a:rPr lang="en-US" altLang="ti-ET" b="1" dirty="0" err="1">
                <a:solidFill>
                  <a:schemeClr val="bg1"/>
                </a:solidFill>
                <a:effectLst>
                  <a:outerShdw blurRad="38100" dist="38100" dir="2700000" algn="tl">
                    <a:srgbClr val="000000">
                      <a:alpha val="43137"/>
                    </a:srgbClr>
                  </a:outerShdw>
                </a:effectLst>
              </a:rPr>
              <a:t>Shellsort</a:t>
            </a:r>
            <a:endParaRPr lang="en-US" altLang="ti-ET" b="1" dirty="0">
              <a:solidFill>
                <a:schemeClr val="bg1"/>
              </a:solidFill>
              <a:effectLst>
                <a:outerShdw blurRad="38100" dist="38100" dir="2700000" algn="tl">
                  <a:srgbClr val="000000">
                    <a:alpha val="43137"/>
                  </a:srgbClr>
                </a:outerShdw>
              </a:effectLst>
            </a:endParaRPr>
          </a:p>
        </p:txBody>
      </p:sp>
      <p:sp>
        <p:nvSpPr>
          <p:cNvPr id="409603" name="Rectangle 3">
            <a:extLst>
              <a:ext uri="{FF2B5EF4-FFF2-40B4-BE49-F238E27FC236}">
                <a16:creationId xmlns:a16="http://schemas.microsoft.com/office/drawing/2014/main" id="{7E02168A-B1CD-4A3F-8D01-35770EC7C039}"/>
              </a:ext>
            </a:extLst>
          </p:cNvPr>
          <p:cNvSpPr>
            <a:spLocks noGrp="1" noChangeArrowheads="1"/>
          </p:cNvSpPr>
          <p:nvPr>
            <p:ph type="body" idx="1"/>
          </p:nvPr>
        </p:nvSpPr>
        <p:spPr>
          <a:xfrm>
            <a:off x="503583" y="1341782"/>
            <a:ext cx="11125200" cy="5188227"/>
          </a:xfrm>
        </p:spPr>
        <p:txBody>
          <a:bodyPr/>
          <a:lstStyle/>
          <a:p>
            <a:pPr>
              <a:lnSpc>
                <a:spcPct val="80000"/>
              </a:lnSpc>
            </a:pPr>
            <a:r>
              <a:rPr lang="en-US" altLang="ti-ET" sz="2800" dirty="0">
                <a:solidFill>
                  <a:schemeClr val="bg1"/>
                </a:solidFill>
              </a:rPr>
              <a:t>Simple </a:t>
            </a:r>
            <a:r>
              <a:rPr lang="en-US" altLang="ti-ET" sz="2800" i="1" dirty="0">
                <a:solidFill>
                  <a:schemeClr val="bg1"/>
                </a:solidFill>
              </a:rPr>
              <a:t>extension</a:t>
            </a:r>
            <a:r>
              <a:rPr lang="en-US" altLang="ti-ET" sz="2800" dirty="0">
                <a:solidFill>
                  <a:schemeClr val="bg1"/>
                </a:solidFill>
              </a:rPr>
              <a:t> of insertion sort.</a:t>
            </a:r>
          </a:p>
          <a:p>
            <a:pPr>
              <a:lnSpc>
                <a:spcPct val="80000"/>
              </a:lnSpc>
            </a:pPr>
            <a:r>
              <a:rPr lang="en-US" altLang="ti-ET" sz="2800" dirty="0">
                <a:solidFill>
                  <a:schemeClr val="bg1"/>
                </a:solidFill>
              </a:rPr>
              <a:t>Gains speed by allowing exchanges with elements that are far apart (thereby fixing multiple inversions). </a:t>
            </a:r>
          </a:p>
          <a:p>
            <a:pPr>
              <a:lnSpc>
                <a:spcPct val="80000"/>
              </a:lnSpc>
            </a:pPr>
            <a:r>
              <a:rPr lang="en-US" altLang="ti-ET" sz="2800" i="1" dirty="0">
                <a:solidFill>
                  <a:schemeClr val="bg1"/>
                </a:solidFill>
              </a:rPr>
              <a:t>h</a:t>
            </a:r>
            <a:r>
              <a:rPr lang="en-US" altLang="ti-ET" sz="2800" dirty="0">
                <a:solidFill>
                  <a:schemeClr val="bg1"/>
                </a:solidFill>
              </a:rPr>
              <a:t>-</a:t>
            </a:r>
            <a:r>
              <a:rPr lang="en-US" altLang="ti-ET" sz="2800" i="1" dirty="0">
                <a:solidFill>
                  <a:schemeClr val="bg1"/>
                </a:solidFill>
              </a:rPr>
              <a:t>sort</a:t>
            </a:r>
            <a:r>
              <a:rPr lang="en-US" altLang="ti-ET" sz="2800" dirty="0">
                <a:solidFill>
                  <a:schemeClr val="bg1"/>
                </a:solidFill>
              </a:rPr>
              <a:t> the file</a:t>
            </a:r>
          </a:p>
          <a:p>
            <a:pPr lvl="1">
              <a:lnSpc>
                <a:spcPct val="80000"/>
              </a:lnSpc>
            </a:pPr>
            <a:r>
              <a:rPr lang="en-US" altLang="ti-ET" sz="2400" dirty="0">
                <a:solidFill>
                  <a:schemeClr val="bg1"/>
                </a:solidFill>
              </a:rPr>
              <a:t>Divide the file into </a:t>
            </a:r>
            <a:r>
              <a:rPr lang="en-US" altLang="ti-ET" sz="2400" i="1" dirty="0">
                <a:solidFill>
                  <a:schemeClr val="bg1"/>
                </a:solidFill>
              </a:rPr>
              <a:t>h</a:t>
            </a:r>
            <a:r>
              <a:rPr lang="en-US" altLang="ti-ET" sz="2400" dirty="0">
                <a:solidFill>
                  <a:schemeClr val="bg1"/>
                </a:solidFill>
              </a:rPr>
              <a:t> subsequences.</a:t>
            </a:r>
          </a:p>
          <a:p>
            <a:pPr lvl="1">
              <a:lnSpc>
                <a:spcPct val="80000"/>
              </a:lnSpc>
            </a:pPr>
            <a:r>
              <a:rPr lang="en-US" altLang="ti-ET" sz="2400" dirty="0">
                <a:solidFill>
                  <a:schemeClr val="bg1"/>
                </a:solidFill>
              </a:rPr>
              <a:t>Each subsequence consists of keys that are </a:t>
            </a:r>
            <a:r>
              <a:rPr lang="en-US" altLang="ti-ET" sz="2400" i="1" dirty="0">
                <a:solidFill>
                  <a:schemeClr val="bg1"/>
                </a:solidFill>
              </a:rPr>
              <a:t>h</a:t>
            </a:r>
            <a:r>
              <a:rPr lang="en-US" altLang="ti-ET" sz="2400" dirty="0">
                <a:solidFill>
                  <a:schemeClr val="bg1"/>
                </a:solidFill>
              </a:rPr>
              <a:t> locations apart in the input file.</a:t>
            </a:r>
          </a:p>
          <a:p>
            <a:pPr lvl="1">
              <a:lnSpc>
                <a:spcPct val="80000"/>
              </a:lnSpc>
            </a:pPr>
            <a:r>
              <a:rPr lang="en-US" altLang="ti-ET" sz="2400" dirty="0">
                <a:solidFill>
                  <a:schemeClr val="bg1"/>
                </a:solidFill>
              </a:rPr>
              <a:t>Sort each </a:t>
            </a:r>
            <a:r>
              <a:rPr lang="en-US" altLang="ti-ET" sz="2400" i="1" dirty="0">
                <a:solidFill>
                  <a:schemeClr val="bg1"/>
                </a:solidFill>
              </a:rPr>
              <a:t>h-</a:t>
            </a:r>
            <a:r>
              <a:rPr lang="en-US" altLang="ti-ET" sz="2400" dirty="0">
                <a:solidFill>
                  <a:schemeClr val="bg1"/>
                </a:solidFill>
              </a:rPr>
              <a:t>sequence using insertion sort.</a:t>
            </a:r>
          </a:p>
          <a:p>
            <a:pPr lvl="1">
              <a:lnSpc>
                <a:spcPct val="80000"/>
              </a:lnSpc>
            </a:pPr>
            <a:r>
              <a:rPr lang="en-US" altLang="ti-ET" sz="2400" dirty="0">
                <a:solidFill>
                  <a:schemeClr val="bg1"/>
                </a:solidFill>
              </a:rPr>
              <a:t>Will result in </a:t>
            </a:r>
            <a:r>
              <a:rPr lang="en-US" altLang="ti-ET" sz="2400" i="1" dirty="0">
                <a:solidFill>
                  <a:schemeClr val="bg1"/>
                </a:solidFill>
              </a:rPr>
              <a:t>h h</a:t>
            </a:r>
            <a:r>
              <a:rPr lang="en-US" altLang="ti-ET" sz="2400" dirty="0">
                <a:solidFill>
                  <a:schemeClr val="bg1"/>
                </a:solidFill>
              </a:rPr>
              <a:t>-sorted files. Taking every </a:t>
            </a:r>
            <a:r>
              <a:rPr lang="en-US" altLang="ti-ET" sz="2400" i="1" dirty="0" err="1">
                <a:solidFill>
                  <a:schemeClr val="bg1"/>
                </a:solidFill>
              </a:rPr>
              <a:t>h</a:t>
            </a:r>
            <a:r>
              <a:rPr lang="en-US" altLang="ti-ET" sz="2400" dirty="0" err="1">
                <a:solidFill>
                  <a:schemeClr val="bg1"/>
                </a:solidFill>
              </a:rPr>
              <a:t>th</a:t>
            </a:r>
            <a:r>
              <a:rPr lang="en-US" altLang="ti-ET" sz="2400" dirty="0">
                <a:solidFill>
                  <a:schemeClr val="bg1"/>
                </a:solidFill>
              </a:rPr>
              <a:t> key from anywhere results in a sorted sequence.</a:t>
            </a:r>
          </a:p>
          <a:p>
            <a:pPr>
              <a:lnSpc>
                <a:spcPct val="80000"/>
              </a:lnSpc>
            </a:pPr>
            <a:r>
              <a:rPr lang="en-US" altLang="ti-ET" sz="2800" i="1" dirty="0">
                <a:solidFill>
                  <a:schemeClr val="bg1"/>
                </a:solidFill>
              </a:rPr>
              <a:t>h</a:t>
            </a:r>
            <a:r>
              <a:rPr lang="en-US" altLang="ti-ET" sz="2800" dirty="0">
                <a:solidFill>
                  <a:schemeClr val="bg1"/>
                </a:solidFill>
              </a:rPr>
              <a:t>-sort the file for decreasing values of increment </a:t>
            </a:r>
            <a:r>
              <a:rPr lang="en-US" altLang="ti-ET" sz="2800" i="1" dirty="0">
                <a:solidFill>
                  <a:schemeClr val="bg1"/>
                </a:solidFill>
              </a:rPr>
              <a:t>h</a:t>
            </a:r>
            <a:r>
              <a:rPr lang="en-US" altLang="ti-ET" sz="2800" dirty="0">
                <a:solidFill>
                  <a:schemeClr val="bg1"/>
                </a:solidFill>
              </a:rPr>
              <a:t>, with </a:t>
            </a:r>
            <a:r>
              <a:rPr lang="en-US" altLang="ti-ET" sz="2800" i="1" dirty="0">
                <a:solidFill>
                  <a:schemeClr val="bg1"/>
                </a:solidFill>
              </a:rPr>
              <a:t>h</a:t>
            </a:r>
            <a:r>
              <a:rPr lang="en-US" altLang="ti-ET" sz="2800" dirty="0">
                <a:solidFill>
                  <a:schemeClr val="bg1"/>
                </a:solidFill>
              </a:rPr>
              <a:t>=1 in the last iteration.</a:t>
            </a:r>
          </a:p>
          <a:p>
            <a:pPr>
              <a:lnSpc>
                <a:spcPct val="80000"/>
              </a:lnSpc>
            </a:pPr>
            <a:r>
              <a:rPr lang="en-US" altLang="ti-ET" sz="2800" i="1" dirty="0">
                <a:solidFill>
                  <a:schemeClr val="bg1"/>
                </a:solidFill>
              </a:rPr>
              <a:t>h</a:t>
            </a:r>
            <a:r>
              <a:rPr lang="en-US" altLang="ti-ET" sz="2800" dirty="0">
                <a:solidFill>
                  <a:schemeClr val="bg1"/>
                </a:solidFill>
              </a:rPr>
              <a:t>-sorting for large values of </a:t>
            </a:r>
            <a:r>
              <a:rPr lang="en-US" altLang="ti-ET" sz="2800" i="1" dirty="0">
                <a:solidFill>
                  <a:schemeClr val="bg1"/>
                </a:solidFill>
              </a:rPr>
              <a:t>h</a:t>
            </a:r>
            <a:r>
              <a:rPr lang="en-US" altLang="ti-ET" sz="2800" dirty="0">
                <a:solidFill>
                  <a:schemeClr val="bg1"/>
                </a:solidFill>
              </a:rPr>
              <a:t> in earlier iterations, </a:t>
            </a:r>
            <a:r>
              <a:rPr lang="en-US" altLang="ti-ET" sz="2800" i="1" dirty="0">
                <a:solidFill>
                  <a:schemeClr val="bg1"/>
                </a:solidFill>
              </a:rPr>
              <a:t>reduces</a:t>
            </a:r>
            <a:r>
              <a:rPr lang="en-US" altLang="ti-ET" sz="2800" dirty="0">
                <a:solidFill>
                  <a:schemeClr val="bg1"/>
                </a:solidFill>
              </a:rPr>
              <a:t> the number of comparisons for smaller values of </a:t>
            </a:r>
            <a:r>
              <a:rPr lang="en-US" altLang="ti-ET" sz="2800" i="1" dirty="0">
                <a:solidFill>
                  <a:schemeClr val="bg1"/>
                </a:solidFill>
              </a:rPr>
              <a:t>h</a:t>
            </a:r>
            <a:r>
              <a:rPr lang="en-US" altLang="ti-ET" sz="2800" dirty="0">
                <a:solidFill>
                  <a:schemeClr val="bg1"/>
                </a:solidFill>
              </a:rPr>
              <a:t> in later iterations</a:t>
            </a:r>
            <a:r>
              <a:rPr lang="en-US" altLang="ti-ET" sz="2800" i="1" dirty="0">
                <a:solidFill>
                  <a:schemeClr val="bg1"/>
                </a:solidFill>
              </a:rPr>
              <a:t>.</a:t>
            </a:r>
            <a:endParaRPr lang="en-US" altLang="ti-ET" sz="2800" dirty="0">
              <a:solidFill>
                <a:schemeClr val="bg1"/>
              </a:solidFill>
            </a:endParaRPr>
          </a:p>
          <a:p>
            <a:pPr>
              <a:lnSpc>
                <a:spcPct val="80000"/>
              </a:lnSpc>
            </a:pPr>
            <a:r>
              <a:rPr lang="en-US" altLang="ti-ET" sz="2800" dirty="0">
                <a:solidFill>
                  <a:schemeClr val="bg1"/>
                </a:solidFill>
              </a:rPr>
              <a:t>Correctness follows from the fact that the last step is plain insertion sort.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4098">
            <a:extLst>
              <a:ext uri="{FF2B5EF4-FFF2-40B4-BE49-F238E27FC236}">
                <a16:creationId xmlns:a16="http://schemas.microsoft.com/office/drawing/2014/main" id="{69BA6BBF-6830-4BB4-9778-8D53852E444C}"/>
              </a:ext>
            </a:extLst>
          </p:cNvPr>
          <p:cNvSpPr>
            <a:spLocks noGrp="1" noChangeArrowheads="1"/>
          </p:cNvSpPr>
          <p:nvPr>
            <p:ph type="title"/>
          </p:nvPr>
        </p:nvSpPr>
        <p:spPr/>
        <p:txBody>
          <a:bodyPr/>
          <a:lstStyle/>
          <a:p>
            <a:r>
              <a:rPr lang="en-US" altLang="ti-ET" b="1" dirty="0" err="1">
                <a:solidFill>
                  <a:schemeClr val="bg1"/>
                </a:solidFill>
                <a:effectLst>
                  <a:outerShdw blurRad="38100" dist="38100" dir="2700000" algn="tl">
                    <a:srgbClr val="000000">
                      <a:alpha val="43137"/>
                    </a:srgbClr>
                  </a:outerShdw>
                </a:effectLst>
              </a:rPr>
              <a:t>Shellsort</a:t>
            </a:r>
            <a:endParaRPr lang="en-US" altLang="ti-ET" b="1" dirty="0">
              <a:solidFill>
                <a:schemeClr val="bg1"/>
              </a:solidFill>
              <a:effectLst>
                <a:outerShdw blurRad="38100" dist="38100" dir="2700000" algn="tl">
                  <a:srgbClr val="000000">
                    <a:alpha val="43137"/>
                  </a:srgbClr>
                </a:outerShdw>
              </a:effectLst>
            </a:endParaRPr>
          </a:p>
        </p:txBody>
      </p:sp>
      <p:sp>
        <p:nvSpPr>
          <p:cNvPr id="391171" name="Rectangle 4099">
            <a:extLst>
              <a:ext uri="{FF2B5EF4-FFF2-40B4-BE49-F238E27FC236}">
                <a16:creationId xmlns:a16="http://schemas.microsoft.com/office/drawing/2014/main" id="{9864130A-4F95-41C5-B781-32EA690D4EEF}"/>
              </a:ext>
            </a:extLst>
          </p:cNvPr>
          <p:cNvSpPr>
            <a:spLocks noGrp="1" noChangeArrowheads="1"/>
          </p:cNvSpPr>
          <p:nvPr>
            <p:ph type="body" idx="1"/>
          </p:nvPr>
        </p:nvSpPr>
        <p:spPr>
          <a:xfrm>
            <a:off x="665957" y="1371600"/>
            <a:ext cx="10876686" cy="5138530"/>
          </a:xfrm>
        </p:spPr>
        <p:txBody>
          <a:bodyPr/>
          <a:lstStyle/>
          <a:p>
            <a:r>
              <a:rPr lang="en-US" altLang="ti-ET" sz="3600" dirty="0"/>
              <a:t>A </a:t>
            </a:r>
            <a:r>
              <a:rPr lang="en-US" altLang="ti-ET" sz="3600" i="1" dirty="0">
                <a:solidFill>
                  <a:srgbClr val="CC0000"/>
                </a:solidFill>
              </a:rPr>
              <a:t>family</a:t>
            </a:r>
            <a:r>
              <a:rPr lang="en-US" altLang="ti-ET" sz="3600" dirty="0"/>
              <a:t> of algorithms, characterized by the sequence </a:t>
            </a:r>
            <a:r>
              <a:rPr lang="en-US" altLang="ti-ET" sz="3600" dirty="0">
                <a:solidFill>
                  <a:srgbClr val="CC0000"/>
                </a:solidFill>
              </a:rPr>
              <a:t>{</a:t>
            </a:r>
            <a:r>
              <a:rPr lang="en-US" altLang="ti-ET" sz="4000" i="1" dirty="0" err="1">
                <a:solidFill>
                  <a:srgbClr val="CC0000"/>
                </a:solidFill>
                <a:sym typeface="Symbol" panose="05050102010706020507" pitchFamily="18" charset="2"/>
              </a:rPr>
              <a:t>h</a:t>
            </a:r>
            <a:r>
              <a:rPr lang="en-US" altLang="ti-ET" sz="4000" i="1" baseline="-25000" dirty="0" err="1">
                <a:solidFill>
                  <a:srgbClr val="CC0000"/>
                </a:solidFill>
                <a:sym typeface="Symbol" panose="05050102010706020507" pitchFamily="18" charset="2"/>
              </a:rPr>
              <a:t>k</a:t>
            </a:r>
            <a:r>
              <a:rPr lang="en-US" altLang="ti-ET" sz="3600" dirty="0">
                <a:solidFill>
                  <a:srgbClr val="CC0000"/>
                </a:solidFill>
              </a:rPr>
              <a:t>}</a:t>
            </a:r>
            <a:r>
              <a:rPr lang="en-US" altLang="ti-ET" sz="3600" dirty="0"/>
              <a:t> of increments that are used in sorting.</a:t>
            </a:r>
          </a:p>
          <a:p>
            <a:endParaRPr lang="en-US" altLang="ti-ET" sz="1100" dirty="0"/>
          </a:p>
          <a:p>
            <a:r>
              <a:rPr lang="en-US" altLang="ti-ET" sz="3600" dirty="0"/>
              <a:t>By interleaving, we can fix multiple inversions with each comparison, so that later passes see files that are “nearly sorted.” This implies that either there are many keys not too far from their final position, or only a small number of keys are far off.</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a:extLst>
              <a:ext uri="{FF2B5EF4-FFF2-40B4-BE49-F238E27FC236}">
                <a16:creationId xmlns:a16="http://schemas.microsoft.com/office/drawing/2014/main" id="{D3CB9CBA-6CC1-48E6-B4B1-CF30145181C7}"/>
              </a:ext>
            </a:extLst>
          </p:cNvPr>
          <p:cNvSpPr>
            <a:spLocks noGrp="1" noChangeArrowheads="1"/>
          </p:cNvSpPr>
          <p:nvPr>
            <p:ph type="title"/>
          </p:nvPr>
        </p:nvSpPr>
        <p:spPr/>
        <p:txBody>
          <a:bodyPr/>
          <a:lstStyle/>
          <a:p>
            <a:r>
              <a:rPr lang="en-US" altLang="ti-ET" b="1" dirty="0">
                <a:solidFill>
                  <a:schemeClr val="bg1"/>
                </a:solidFill>
              </a:rPr>
              <a:t>Sorting – Definitions </a:t>
            </a:r>
          </a:p>
        </p:txBody>
      </p:sp>
      <p:sp>
        <p:nvSpPr>
          <p:cNvPr id="378883" name="Rectangle 3">
            <a:extLst>
              <a:ext uri="{FF2B5EF4-FFF2-40B4-BE49-F238E27FC236}">
                <a16:creationId xmlns:a16="http://schemas.microsoft.com/office/drawing/2014/main" id="{29F95283-7928-4F96-91F3-98D169AC3F61}"/>
              </a:ext>
            </a:extLst>
          </p:cNvPr>
          <p:cNvSpPr>
            <a:spLocks noGrp="1" noChangeArrowheads="1"/>
          </p:cNvSpPr>
          <p:nvPr>
            <p:ph type="body" idx="1"/>
          </p:nvPr>
        </p:nvSpPr>
        <p:spPr>
          <a:xfrm>
            <a:off x="503583" y="1484243"/>
            <a:ext cx="11039060" cy="5141844"/>
          </a:xfrm>
        </p:spPr>
        <p:txBody>
          <a:bodyPr/>
          <a:lstStyle/>
          <a:p>
            <a:r>
              <a:rPr lang="en-US" altLang="ti-ET" i="1" dirty="0">
                <a:solidFill>
                  <a:srgbClr val="CC0000"/>
                </a:solidFill>
              </a:rPr>
              <a:t>Sorting</a:t>
            </a:r>
            <a:r>
              <a:rPr lang="en-US" altLang="ti-ET" dirty="0"/>
              <a:t>: determine a permutation </a:t>
            </a:r>
            <a:r>
              <a:rPr lang="en-US" altLang="ti-ET" sz="2800" dirty="0">
                <a:solidFill>
                  <a:schemeClr val="hlink"/>
                </a:solidFill>
                <a:sym typeface="Symbol" panose="05050102010706020507" pitchFamily="18" charset="2"/>
              </a:rPr>
              <a:t></a:t>
            </a:r>
            <a:r>
              <a:rPr lang="en-US" altLang="ti-ET" dirty="0">
                <a:solidFill>
                  <a:schemeClr val="hlink"/>
                </a:solidFill>
              </a:rPr>
              <a:t> = (</a:t>
            </a:r>
            <a:r>
              <a:rPr lang="en-US" altLang="ti-ET" i="1" dirty="0">
                <a:solidFill>
                  <a:schemeClr val="hlink"/>
                </a:solidFill>
              </a:rPr>
              <a:t>p</a:t>
            </a:r>
            <a:r>
              <a:rPr lang="en-US" altLang="ti-ET" baseline="-25000" dirty="0">
                <a:solidFill>
                  <a:schemeClr val="hlink"/>
                </a:solidFill>
              </a:rPr>
              <a:t>1</a:t>
            </a:r>
            <a:r>
              <a:rPr lang="en-US" altLang="ti-ET" dirty="0">
                <a:solidFill>
                  <a:schemeClr val="hlink"/>
                </a:solidFill>
              </a:rPr>
              <a:t>, … , </a:t>
            </a:r>
            <a:r>
              <a:rPr lang="en-US" altLang="ti-ET" i="1" dirty="0" err="1">
                <a:solidFill>
                  <a:schemeClr val="hlink"/>
                </a:solidFill>
              </a:rPr>
              <a:t>p</a:t>
            </a:r>
            <a:r>
              <a:rPr lang="en-US" altLang="ti-ET" i="1" baseline="-25000" dirty="0" err="1">
                <a:solidFill>
                  <a:schemeClr val="hlink"/>
                </a:solidFill>
              </a:rPr>
              <a:t>n</a:t>
            </a:r>
            <a:r>
              <a:rPr lang="en-US" altLang="ti-ET" dirty="0">
                <a:solidFill>
                  <a:schemeClr val="hlink"/>
                </a:solidFill>
              </a:rPr>
              <a:t>)</a:t>
            </a:r>
            <a:r>
              <a:rPr lang="en-US" altLang="ti-ET" dirty="0"/>
              <a:t> of </a:t>
            </a:r>
            <a:r>
              <a:rPr lang="en-US" altLang="ti-ET" i="1" dirty="0"/>
              <a:t>n</a:t>
            </a:r>
            <a:r>
              <a:rPr lang="en-US" altLang="ti-ET" dirty="0"/>
              <a:t> records that puts the keys in non-decreasing order </a:t>
            </a:r>
            <a:r>
              <a:rPr lang="en-US" altLang="ti-ET" i="1" dirty="0"/>
              <a:t>K</a:t>
            </a:r>
            <a:r>
              <a:rPr lang="en-US" altLang="ti-ET" sz="2400" i="1" dirty="0"/>
              <a:t>p</a:t>
            </a:r>
            <a:r>
              <a:rPr lang="en-US" altLang="ti-ET" baseline="-25000" dirty="0"/>
              <a:t>1</a:t>
            </a:r>
            <a:r>
              <a:rPr lang="en-US" altLang="ti-ET" i="1" baseline="-25000" dirty="0"/>
              <a:t> </a:t>
            </a:r>
            <a:r>
              <a:rPr lang="en-US" altLang="ti-ET" u="sng" dirty="0">
                <a:sym typeface="MT Extra" panose="05050102010205020202" pitchFamily="18" charset="2"/>
              </a:rPr>
              <a:t>&lt;</a:t>
            </a:r>
            <a:r>
              <a:rPr lang="en-US" altLang="ti-ET" dirty="0">
                <a:sym typeface="MT Extra" panose="05050102010205020202" pitchFamily="18" charset="2"/>
              </a:rPr>
              <a:t> </a:t>
            </a:r>
            <a:r>
              <a:rPr lang="en-US" altLang="ti-ET" i="1" dirty="0">
                <a:sym typeface="MT Extra" panose="05050102010205020202" pitchFamily="18" charset="2"/>
              </a:rPr>
              <a:t> … </a:t>
            </a:r>
            <a:r>
              <a:rPr lang="en-US" altLang="ti-ET" u="sng" dirty="0">
                <a:sym typeface="MT Extra" panose="05050102010205020202" pitchFamily="18" charset="2"/>
              </a:rPr>
              <a:t>&lt;</a:t>
            </a:r>
            <a:r>
              <a:rPr lang="en-US" altLang="ti-ET" dirty="0">
                <a:sym typeface="MT Extra" panose="05050102010205020202" pitchFamily="18" charset="2"/>
              </a:rPr>
              <a:t> </a:t>
            </a:r>
            <a:r>
              <a:rPr lang="en-US" altLang="ti-ET" i="1" dirty="0" err="1"/>
              <a:t>K</a:t>
            </a:r>
            <a:r>
              <a:rPr lang="en-US" altLang="ti-ET" sz="2400" i="1" dirty="0" err="1"/>
              <a:t>p</a:t>
            </a:r>
            <a:r>
              <a:rPr lang="en-US" altLang="ti-ET" i="1" baseline="-25000" dirty="0" err="1"/>
              <a:t>n</a:t>
            </a:r>
            <a:r>
              <a:rPr lang="en-US" altLang="ti-ET" dirty="0"/>
              <a:t>. </a:t>
            </a:r>
          </a:p>
          <a:p>
            <a:pPr>
              <a:buFont typeface="Wingdings" panose="05000000000000000000" pitchFamily="2" charset="2"/>
              <a:buNone/>
            </a:pPr>
            <a:r>
              <a:rPr lang="en-US" altLang="ti-ET" sz="500" dirty="0"/>
              <a:t>          </a:t>
            </a:r>
          </a:p>
          <a:p>
            <a:r>
              <a:rPr lang="en-US" altLang="ti-ET" i="1" dirty="0">
                <a:solidFill>
                  <a:srgbClr val="CC0000"/>
                </a:solidFill>
              </a:rPr>
              <a:t>Permutation</a:t>
            </a:r>
            <a:r>
              <a:rPr lang="en-US" altLang="ti-ET" dirty="0"/>
              <a:t>:  a one-to-one function from </a:t>
            </a:r>
          </a:p>
          <a:p>
            <a:pPr>
              <a:spcBef>
                <a:spcPct val="0"/>
              </a:spcBef>
              <a:buFont typeface="Wingdings" panose="05000000000000000000" pitchFamily="2" charset="2"/>
              <a:buNone/>
            </a:pPr>
            <a:r>
              <a:rPr lang="en-US" altLang="ti-ET" dirty="0"/>
              <a:t>   {1, …, </a:t>
            </a:r>
            <a:r>
              <a:rPr lang="en-US" altLang="ti-ET" i="1" dirty="0"/>
              <a:t>n</a:t>
            </a:r>
            <a:r>
              <a:rPr lang="en-US" altLang="ti-ET" dirty="0"/>
              <a:t>} onto itself.  There are </a:t>
            </a:r>
            <a:r>
              <a:rPr lang="en-US" altLang="ti-ET" i="1" dirty="0"/>
              <a:t>n</a:t>
            </a:r>
            <a:r>
              <a:rPr lang="en-US" altLang="ti-ET" dirty="0"/>
              <a:t>! distinct permutations of </a:t>
            </a:r>
            <a:r>
              <a:rPr lang="en-US" altLang="ti-ET" i="1" dirty="0"/>
              <a:t>n</a:t>
            </a:r>
            <a:r>
              <a:rPr lang="en-US" altLang="ti-ET" dirty="0"/>
              <a:t> items.</a:t>
            </a:r>
          </a:p>
          <a:p>
            <a:pPr>
              <a:buFont typeface="Wingdings" panose="05000000000000000000" pitchFamily="2" charset="2"/>
              <a:buNone/>
            </a:pPr>
            <a:endParaRPr lang="en-US" altLang="ti-ET" sz="600" dirty="0"/>
          </a:p>
          <a:p>
            <a:pPr>
              <a:spcBef>
                <a:spcPct val="0"/>
              </a:spcBef>
              <a:spcAft>
                <a:spcPct val="20000"/>
              </a:spcAft>
            </a:pPr>
            <a:r>
              <a:rPr lang="en-US" altLang="ti-ET" i="1" dirty="0">
                <a:solidFill>
                  <a:srgbClr val="CC0000"/>
                </a:solidFill>
              </a:rPr>
              <a:t>Rank</a:t>
            </a:r>
            <a:r>
              <a:rPr lang="en-US" altLang="ti-ET" dirty="0"/>
              <a:t>:  Given a collection of </a:t>
            </a:r>
            <a:r>
              <a:rPr lang="en-US" altLang="ti-ET" i="1" dirty="0"/>
              <a:t>n</a:t>
            </a:r>
            <a:r>
              <a:rPr lang="en-US" altLang="ti-ET" dirty="0"/>
              <a:t> keys, the </a:t>
            </a:r>
            <a:r>
              <a:rPr lang="en-US" altLang="ti-ET" i="1" dirty="0">
                <a:solidFill>
                  <a:srgbClr val="CC0000"/>
                </a:solidFill>
              </a:rPr>
              <a:t>rank</a:t>
            </a:r>
            <a:r>
              <a:rPr lang="en-US" altLang="ti-ET" i="1" dirty="0"/>
              <a:t> </a:t>
            </a:r>
            <a:r>
              <a:rPr lang="en-US" altLang="ti-ET" dirty="0"/>
              <a:t>of a key is the number of keys that precede it.  That is, </a:t>
            </a:r>
            <a:r>
              <a:rPr lang="en-US" altLang="ti-ET" i="1" dirty="0">
                <a:solidFill>
                  <a:schemeClr val="hlink"/>
                </a:solidFill>
              </a:rPr>
              <a:t>rank</a:t>
            </a:r>
            <a:r>
              <a:rPr lang="en-US" altLang="ti-ET" dirty="0">
                <a:solidFill>
                  <a:schemeClr val="hlink"/>
                </a:solidFill>
              </a:rPr>
              <a:t>(</a:t>
            </a:r>
            <a:r>
              <a:rPr lang="en-US" altLang="ti-ET" i="1" dirty="0" err="1">
                <a:solidFill>
                  <a:schemeClr val="hlink"/>
                </a:solidFill>
              </a:rPr>
              <a:t>K</a:t>
            </a:r>
            <a:r>
              <a:rPr lang="en-US" altLang="ti-ET" i="1" baseline="-25000" dirty="0" err="1">
                <a:solidFill>
                  <a:schemeClr val="hlink"/>
                </a:solidFill>
              </a:rPr>
              <a:t>j</a:t>
            </a:r>
            <a:r>
              <a:rPr lang="en-US" altLang="ti-ET" dirty="0">
                <a:solidFill>
                  <a:schemeClr val="hlink"/>
                </a:solidFill>
              </a:rPr>
              <a:t>) = |{</a:t>
            </a:r>
            <a:r>
              <a:rPr lang="en-US" altLang="ti-ET" i="1" dirty="0">
                <a:solidFill>
                  <a:schemeClr val="hlink"/>
                </a:solidFill>
              </a:rPr>
              <a:t>K</a:t>
            </a:r>
            <a:r>
              <a:rPr lang="en-US" altLang="ti-ET" i="1" baseline="-25000" dirty="0">
                <a:solidFill>
                  <a:schemeClr val="hlink"/>
                </a:solidFill>
              </a:rPr>
              <a:t>i</a:t>
            </a:r>
            <a:r>
              <a:rPr lang="en-US" altLang="ti-ET" dirty="0">
                <a:solidFill>
                  <a:schemeClr val="hlink"/>
                </a:solidFill>
              </a:rPr>
              <a:t>| </a:t>
            </a:r>
            <a:r>
              <a:rPr lang="en-US" altLang="ti-ET" i="1" dirty="0">
                <a:solidFill>
                  <a:schemeClr val="hlink"/>
                </a:solidFill>
              </a:rPr>
              <a:t>K</a:t>
            </a:r>
            <a:r>
              <a:rPr lang="en-US" altLang="ti-ET" i="1" baseline="-25000" dirty="0">
                <a:solidFill>
                  <a:schemeClr val="hlink"/>
                </a:solidFill>
              </a:rPr>
              <a:t>i </a:t>
            </a:r>
            <a:r>
              <a:rPr lang="en-US" altLang="ti-ET" dirty="0">
                <a:solidFill>
                  <a:schemeClr val="hlink"/>
                </a:solidFill>
                <a:sym typeface="MT Extra" panose="05050102010205020202" pitchFamily="18" charset="2"/>
              </a:rPr>
              <a:t>&lt;</a:t>
            </a:r>
            <a:r>
              <a:rPr lang="en-US" altLang="ti-ET" i="1" baseline="-25000" dirty="0">
                <a:solidFill>
                  <a:schemeClr val="hlink"/>
                </a:solidFill>
              </a:rPr>
              <a:t> </a:t>
            </a:r>
            <a:r>
              <a:rPr lang="en-US" altLang="ti-ET" i="1" dirty="0" err="1">
                <a:solidFill>
                  <a:schemeClr val="hlink"/>
                </a:solidFill>
              </a:rPr>
              <a:t>K</a:t>
            </a:r>
            <a:r>
              <a:rPr lang="en-US" altLang="ti-ET" i="1" baseline="-25000" dirty="0" err="1">
                <a:solidFill>
                  <a:schemeClr val="hlink"/>
                </a:solidFill>
              </a:rPr>
              <a:t>j</a:t>
            </a:r>
            <a:r>
              <a:rPr lang="en-US" altLang="ti-ET" dirty="0">
                <a:solidFill>
                  <a:schemeClr val="hlink"/>
                </a:solidFill>
              </a:rPr>
              <a:t>}|</a:t>
            </a:r>
            <a:r>
              <a:rPr lang="en-US" altLang="ti-ET" dirty="0"/>
              <a:t>.  If the keys are distinct, then the rank of a key gives its position in the output file.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a:extLst>
              <a:ext uri="{FF2B5EF4-FFF2-40B4-BE49-F238E27FC236}">
                <a16:creationId xmlns:a16="http://schemas.microsoft.com/office/drawing/2014/main" id="{3D73000A-14DF-4344-8372-ED09C9AD40A6}"/>
              </a:ext>
            </a:extLst>
          </p:cNvPr>
          <p:cNvSpPr>
            <a:spLocks noGrp="1" noChangeArrowheads="1"/>
          </p:cNvSpPr>
          <p:nvPr>
            <p:ph type="title"/>
          </p:nvPr>
        </p:nvSpPr>
        <p:spPr/>
        <p:txBody>
          <a:bodyPr/>
          <a:lstStyle/>
          <a:p>
            <a:r>
              <a:rPr lang="en-US" altLang="ti-ET" b="1" dirty="0" err="1">
                <a:solidFill>
                  <a:schemeClr val="bg1"/>
                </a:solidFill>
                <a:effectLst>
                  <a:outerShdw blurRad="38100" dist="38100" dir="2700000" algn="tl">
                    <a:srgbClr val="000000">
                      <a:alpha val="43137"/>
                    </a:srgbClr>
                  </a:outerShdw>
                </a:effectLst>
              </a:rPr>
              <a:t>Shellsort</a:t>
            </a:r>
            <a:endParaRPr lang="en-US" altLang="ti-ET" b="1" dirty="0">
              <a:solidFill>
                <a:schemeClr val="bg1"/>
              </a:solidFill>
              <a:effectLst>
                <a:outerShdw blurRad="38100" dist="38100" dir="2700000" algn="tl">
                  <a:srgbClr val="000000">
                    <a:alpha val="43137"/>
                  </a:srgbClr>
                </a:outerShdw>
              </a:effectLst>
            </a:endParaRPr>
          </a:p>
        </p:txBody>
      </p:sp>
      <p:sp>
        <p:nvSpPr>
          <p:cNvPr id="315395" name="Rectangle 3">
            <a:extLst>
              <a:ext uri="{FF2B5EF4-FFF2-40B4-BE49-F238E27FC236}">
                <a16:creationId xmlns:a16="http://schemas.microsoft.com/office/drawing/2014/main" id="{7E9D3897-2641-4EBE-9176-4AD96A4E2B71}"/>
              </a:ext>
            </a:extLst>
          </p:cNvPr>
          <p:cNvSpPr>
            <a:spLocks noGrp="1" noChangeArrowheads="1"/>
          </p:cNvSpPr>
          <p:nvPr>
            <p:ph type="body" idx="1"/>
          </p:nvPr>
        </p:nvSpPr>
        <p:spPr>
          <a:xfrm>
            <a:off x="517941" y="1312587"/>
            <a:ext cx="5874301" cy="5194300"/>
          </a:xfrm>
          <a:solidFill>
            <a:srgbClr val="FFFFFF"/>
          </a:solidFill>
          <a:ln>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a:lnSpc>
                <a:spcPct val="90000"/>
              </a:lnSpc>
              <a:spcBef>
                <a:spcPct val="0"/>
              </a:spcBef>
              <a:buFont typeface="Wingdings" panose="05000000000000000000" pitchFamily="2" charset="2"/>
              <a:buNone/>
            </a:pPr>
            <a:r>
              <a:rPr lang="en-US" altLang="ti-ET" sz="2000" b="1" i="1" u="sng" dirty="0" err="1">
                <a:latin typeface="Consolas" panose="020B0609020204030204" pitchFamily="49" charset="0"/>
                <a:sym typeface="Symbol" panose="05050102010706020507" pitchFamily="18" charset="2"/>
              </a:rPr>
              <a:t>ShellSort</a:t>
            </a:r>
            <a:r>
              <a:rPr lang="en-US" altLang="ti-ET" sz="2000" b="1" u="sng" dirty="0">
                <a:latin typeface="Consolas" panose="020B0609020204030204" pitchFamily="49" charset="0"/>
                <a:sym typeface="Symbol" panose="05050102010706020507" pitchFamily="18" charset="2"/>
              </a:rPr>
              <a:t>(</a:t>
            </a:r>
            <a:r>
              <a:rPr lang="en-US" altLang="ti-ET" sz="2000" b="1" i="1" u="sng" dirty="0">
                <a:latin typeface="Consolas" panose="020B0609020204030204" pitchFamily="49" charset="0"/>
                <a:sym typeface="Symbol" panose="05050102010706020507" pitchFamily="18" charset="2"/>
              </a:rPr>
              <a:t>A</a:t>
            </a:r>
            <a:r>
              <a:rPr lang="en-US" altLang="ti-ET" sz="2000" b="1" u="sng" dirty="0">
                <a:latin typeface="Consolas" panose="020B0609020204030204" pitchFamily="49" charset="0"/>
                <a:sym typeface="Symbol" panose="05050102010706020507" pitchFamily="18" charset="2"/>
              </a:rPr>
              <a:t>, </a:t>
            </a:r>
            <a:r>
              <a:rPr lang="en-US" altLang="ti-ET" sz="2000" b="1" i="1" u="sng" dirty="0">
                <a:latin typeface="Consolas" panose="020B0609020204030204" pitchFamily="49" charset="0"/>
                <a:sym typeface="Symbol" panose="05050102010706020507" pitchFamily="18" charset="2"/>
              </a:rPr>
              <a:t>n</a:t>
            </a:r>
            <a:r>
              <a:rPr lang="en-US" altLang="ti-ET" sz="2000" b="1" u="sng" dirty="0">
                <a:latin typeface="Consolas" panose="020B0609020204030204" pitchFamily="49" charset="0"/>
                <a:sym typeface="Symbol" panose="05050102010706020507" pitchFamily="18" charset="2"/>
              </a:rPr>
              <a:t>)</a:t>
            </a:r>
            <a:endParaRPr lang="en-US" altLang="ti-ET" sz="2000" b="1" i="1" u="sng" dirty="0">
              <a:latin typeface="Consolas" panose="020B0609020204030204" pitchFamily="49" charset="0"/>
              <a:sym typeface="Symbol" panose="05050102010706020507" pitchFamily="18" charset="2"/>
            </a:endParaRPr>
          </a:p>
          <a:p>
            <a:pPr>
              <a:lnSpc>
                <a:spcPct val="90000"/>
              </a:lnSpc>
              <a:spcBef>
                <a:spcPct val="0"/>
              </a:spcBef>
              <a:buFont typeface="Wingdings" panose="05000000000000000000" pitchFamily="2" charset="2"/>
              <a:buNone/>
            </a:pPr>
            <a:r>
              <a:rPr lang="en-US" altLang="ti-ET" sz="2000" b="1" dirty="0">
                <a:latin typeface="Consolas" panose="020B0609020204030204" pitchFamily="49" charset="0"/>
                <a:sym typeface="Symbol" panose="05050102010706020507" pitchFamily="18" charset="2"/>
              </a:rPr>
              <a:t>1.  </a:t>
            </a:r>
            <a:r>
              <a:rPr lang="en-US" altLang="ti-ET" sz="2000" b="1" i="1" dirty="0">
                <a:latin typeface="Consolas" panose="020B0609020204030204" pitchFamily="49" charset="0"/>
                <a:sym typeface="Symbol" panose="05050102010706020507" pitchFamily="18" charset="2"/>
              </a:rPr>
              <a:t>h</a:t>
            </a:r>
            <a:r>
              <a:rPr lang="en-US" altLang="ti-ET" sz="2000" b="1" dirty="0">
                <a:latin typeface="Consolas" panose="020B0609020204030204" pitchFamily="49" charset="0"/>
                <a:sym typeface="Symbol" panose="05050102010706020507" pitchFamily="18" charset="2"/>
              </a:rPr>
              <a:t>  1</a:t>
            </a:r>
          </a:p>
          <a:p>
            <a:pPr>
              <a:lnSpc>
                <a:spcPct val="90000"/>
              </a:lnSpc>
              <a:spcBef>
                <a:spcPct val="0"/>
              </a:spcBef>
              <a:buFont typeface="Wingdings" panose="05000000000000000000" pitchFamily="2" charset="2"/>
              <a:buNone/>
            </a:pPr>
            <a:r>
              <a:rPr lang="en-US" altLang="ti-ET" sz="2000" b="1" dirty="0">
                <a:latin typeface="Consolas" panose="020B0609020204030204" pitchFamily="49" charset="0"/>
                <a:sym typeface="Symbol" panose="05050102010706020507" pitchFamily="18" charset="2"/>
              </a:rPr>
              <a:t>2.  while </a:t>
            </a:r>
            <a:r>
              <a:rPr lang="en-US" altLang="ti-ET" sz="2000" b="1" i="1" dirty="0">
                <a:latin typeface="Consolas" panose="020B0609020204030204" pitchFamily="49" charset="0"/>
                <a:sym typeface="Symbol" panose="05050102010706020507" pitchFamily="18" charset="2"/>
              </a:rPr>
              <a:t>h</a:t>
            </a:r>
            <a:r>
              <a:rPr lang="en-US" altLang="ti-ET" sz="2000" b="1" dirty="0">
                <a:latin typeface="Consolas" panose="020B0609020204030204" pitchFamily="49" charset="0"/>
                <a:sym typeface="Symbol" panose="05050102010706020507" pitchFamily="18" charset="2"/>
              </a:rPr>
              <a:t>  </a:t>
            </a:r>
            <a:r>
              <a:rPr lang="en-US" altLang="ti-ET" sz="2000" b="1" i="1" dirty="0">
                <a:latin typeface="Consolas" panose="020B0609020204030204" pitchFamily="49" charset="0"/>
                <a:sym typeface="Symbol" panose="05050102010706020507" pitchFamily="18" charset="2"/>
              </a:rPr>
              <a:t>n</a:t>
            </a:r>
            <a:r>
              <a:rPr lang="en-US" altLang="ti-ET" sz="2000" b="1" dirty="0">
                <a:latin typeface="Consolas" panose="020B0609020204030204" pitchFamily="49" charset="0"/>
                <a:sym typeface="Symbol" panose="05050102010706020507" pitchFamily="18" charset="2"/>
              </a:rPr>
              <a:t> {</a:t>
            </a:r>
          </a:p>
          <a:p>
            <a:pPr>
              <a:lnSpc>
                <a:spcPct val="90000"/>
              </a:lnSpc>
              <a:spcBef>
                <a:spcPct val="0"/>
              </a:spcBef>
              <a:buFont typeface="Wingdings" panose="05000000000000000000" pitchFamily="2" charset="2"/>
              <a:buNone/>
            </a:pPr>
            <a:r>
              <a:rPr lang="en-US" altLang="ti-ET" sz="2000" b="1" dirty="0">
                <a:latin typeface="Consolas" panose="020B0609020204030204" pitchFamily="49" charset="0"/>
                <a:sym typeface="Symbol" panose="05050102010706020507" pitchFamily="18" charset="2"/>
              </a:rPr>
              <a:t>3.       </a:t>
            </a:r>
            <a:r>
              <a:rPr lang="en-US" altLang="ti-ET" sz="2000" b="1" i="1" dirty="0">
                <a:latin typeface="Consolas" panose="020B0609020204030204" pitchFamily="49" charset="0"/>
                <a:sym typeface="Symbol" panose="05050102010706020507" pitchFamily="18" charset="2"/>
              </a:rPr>
              <a:t>h</a:t>
            </a:r>
            <a:r>
              <a:rPr lang="en-US" altLang="ti-ET" sz="2000" b="1" dirty="0">
                <a:latin typeface="Consolas" panose="020B0609020204030204" pitchFamily="49" charset="0"/>
                <a:sym typeface="Symbol" panose="05050102010706020507" pitchFamily="18" charset="2"/>
              </a:rPr>
              <a:t>  3</a:t>
            </a:r>
            <a:r>
              <a:rPr lang="en-US" altLang="ti-ET" sz="2000" b="1" i="1" dirty="0">
                <a:latin typeface="Consolas" panose="020B0609020204030204" pitchFamily="49" charset="0"/>
                <a:sym typeface="Symbol" panose="05050102010706020507" pitchFamily="18" charset="2"/>
              </a:rPr>
              <a:t>h</a:t>
            </a:r>
            <a:r>
              <a:rPr lang="en-US" altLang="ti-ET" sz="2000" b="1" dirty="0">
                <a:latin typeface="Consolas" panose="020B0609020204030204" pitchFamily="49" charset="0"/>
                <a:sym typeface="Symbol" panose="05050102010706020507" pitchFamily="18" charset="2"/>
              </a:rPr>
              <a:t> + 1</a:t>
            </a:r>
          </a:p>
          <a:p>
            <a:pPr>
              <a:lnSpc>
                <a:spcPct val="90000"/>
              </a:lnSpc>
              <a:spcBef>
                <a:spcPct val="0"/>
              </a:spcBef>
              <a:buFont typeface="Wingdings" panose="05000000000000000000" pitchFamily="2" charset="2"/>
              <a:buNone/>
            </a:pPr>
            <a:r>
              <a:rPr lang="en-US" altLang="ti-ET" sz="2000" b="1" dirty="0">
                <a:latin typeface="Consolas" panose="020B0609020204030204" pitchFamily="49" charset="0"/>
                <a:sym typeface="Symbol" panose="05050102010706020507" pitchFamily="18" charset="2"/>
              </a:rPr>
              <a:t>4.   }</a:t>
            </a:r>
          </a:p>
          <a:p>
            <a:pPr>
              <a:lnSpc>
                <a:spcPct val="90000"/>
              </a:lnSpc>
              <a:spcBef>
                <a:spcPct val="0"/>
              </a:spcBef>
              <a:buFont typeface="Wingdings" panose="05000000000000000000" pitchFamily="2" charset="2"/>
              <a:buNone/>
            </a:pPr>
            <a:r>
              <a:rPr lang="en-US" altLang="ti-ET" sz="2000" b="1" dirty="0">
                <a:solidFill>
                  <a:srgbClr val="CC0000"/>
                </a:solidFill>
                <a:latin typeface="Consolas" panose="020B0609020204030204" pitchFamily="49" charset="0"/>
                <a:sym typeface="Symbol" panose="05050102010706020507" pitchFamily="18" charset="2"/>
              </a:rPr>
              <a:t>5.  repeat</a:t>
            </a:r>
          </a:p>
          <a:p>
            <a:pPr>
              <a:lnSpc>
                <a:spcPct val="90000"/>
              </a:lnSpc>
              <a:spcBef>
                <a:spcPct val="0"/>
              </a:spcBef>
              <a:buFont typeface="Wingdings" panose="05000000000000000000" pitchFamily="2" charset="2"/>
              <a:buNone/>
            </a:pPr>
            <a:r>
              <a:rPr lang="en-US" altLang="ti-ET" sz="2000" b="1" dirty="0">
                <a:solidFill>
                  <a:srgbClr val="CC0000"/>
                </a:solidFill>
                <a:latin typeface="Consolas" panose="020B0609020204030204" pitchFamily="49" charset="0"/>
                <a:sym typeface="Symbol" panose="05050102010706020507" pitchFamily="18" charset="2"/>
              </a:rPr>
              <a:t>6.       </a:t>
            </a:r>
            <a:r>
              <a:rPr lang="en-US" altLang="ti-ET" sz="2000" b="1" i="1" dirty="0">
                <a:solidFill>
                  <a:srgbClr val="CC0000"/>
                </a:solidFill>
                <a:latin typeface="Consolas" panose="020B0609020204030204" pitchFamily="49" charset="0"/>
                <a:sym typeface="Symbol" panose="05050102010706020507" pitchFamily="18" charset="2"/>
              </a:rPr>
              <a:t>h</a:t>
            </a:r>
            <a:r>
              <a:rPr lang="en-US" altLang="ti-ET" sz="2000" b="1" dirty="0">
                <a:solidFill>
                  <a:srgbClr val="CC0000"/>
                </a:solidFill>
                <a:latin typeface="Consolas" panose="020B0609020204030204" pitchFamily="49" charset="0"/>
                <a:sym typeface="Symbol" panose="05050102010706020507" pitchFamily="18" charset="2"/>
              </a:rPr>
              <a:t>  </a:t>
            </a:r>
            <a:r>
              <a:rPr lang="en-US" altLang="ti-ET" sz="2000" b="1" i="1" dirty="0">
                <a:solidFill>
                  <a:srgbClr val="CC0000"/>
                </a:solidFill>
                <a:latin typeface="Consolas" panose="020B0609020204030204" pitchFamily="49" charset="0"/>
                <a:sym typeface="Symbol" panose="05050102010706020507" pitchFamily="18" charset="2"/>
              </a:rPr>
              <a:t>h</a:t>
            </a:r>
            <a:r>
              <a:rPr lang="en-US" altLang="ti-ET" sz="2000" b="1" dirty="0">
                <a:solidFill>
                  <a:srgbClr val="CC0000"/>
                </a:solidFill>
                <a:latin typeface="Consolas" panose="020B0609020204030204" pitchFamily="49" charset="0"/>
                <a:sym typeface="Symbol" panose="05050102010706020507" pitchFamily="18" charset="2"/>
              </a:rPr>
              <a:t>/3</a:t>
            </a:r>
          </a:p>
          <a:p>
            <a:pPr>
              <a:lnSpc>
                <a:spcPct val="90000"/>
              </a:lnSpc>
              <a:spcBef>
                <a:spcPct val="0"/>
              </a:spcBef>
              <a:buFont typeface="Wingdings" panose="05000000000000000000" pitchFamily="2" charset="2"/>
              <a:buNone/>
            </a:pPr>
            <a:r>
              <a:rPr lang="en-US" altLang="ti-ET" sz="2000" b="1" dirty="0">
                <a:solidFill>
                  <a:schemeClr val="hlink"/>
                </a:solidFill>
                <a:latin typeface="Consolas" panose="020B0609020204030204" pitchFamily="49" charset="0"/>
                <a:sym typeface="Symbol" panose="05050102010706020507" pitchFamily="18" charset="2"/>
              </a:rPr>
              <a:t>7.       for </a:t>
            </a:r>
            <a:r>
              <a:rPr lang="en-US" altLang="ti-ET" sz="2000" b="1" i="1" dirty="0" err="1">
                <a:solidFill>
                  <a:schemeClr val="hlink"/>
                </a:solidFill>
                <a:latin typeface="Consolas" panose="020B0609020204030204" pitchFamily="49" charset="0"/>
                <a:sym typeface="Symbol" panose="05050102010706020507" pitchFamily="18" charset="2"/>
              </a:rPr>
              <a:t>i</a:t>
            </a:r>
            <a:r>
              <a:rPr lang="en-US" altLang="ti-ET" sz="2000" b="1" dirty="0">
                <a:solidFill>
                  <a:schemeClr val="hlink"/>
                </a:solidFill>
                <a:latin typeface="Consolas" panose="020B0609020204030204" pitchFamily="49" charset="0"/>
                <a:sym typeface="Symbol" panose="05050102010706020507" pitchFamily="18" charset="2"/>
              </a:rPr>
              <a:t> = </a:t>
            </a:r>
            <a:r>
              <a:rPr lang="en-US" altLang="ti-ET" sz="2000" b="1" i="1" dirty="0">
                <a:solidFill>
                  <a:schemeClr val="hlink"/>
                </a:solidFill>
                <a:latin typeface="Consolas" panose="020B0609020204030204" pitchFamily="49" charset="0"/>
                <a:sym typeface="Symbol" panose="05050102010706020507" pitchFamily="18" charset="2"/>
              </a:rPr>
              <a:t>h</a:t>
            </a:r>
            <a:r>
              <a:rPr lang="en-US" altLang="ti-ET" sz="2000" b="1" dirty="0">
                <a:solidFill>
                  <a:schemeClr val="hlink"/>
                </a:solidFill>
                <a:latin typeface="Consolas" panose="020B0609020204030204" pitchFamily="49" charset="0"/>
                <a:sym typeface="Symbol" panose="05050102010706020507" pitchFamily="18" charset="2"/>
              </a:rPr>
              <a:t> to </a:t>
            </a:r>
            <a:r>
              <a:rPr lang="en-US" altLang="ti-ET" sz="2000" b="1" i="1" dirty="0">
                <a:solidFill>
                  <a:schemeClr val="hlink"/>
                </a:solidFill>
                <a:latin typeface="Consolas" panose="020B0609020204030204" pitchFamily="49" charset="0"/>
                <a:sym typeface="Symbol" panose="05050102010706020507" pitchFamily="18" charset="2"/>
              </a:rPr>
              <a:t>n</a:t>
            </a:r>
            <a:r>
              <a:rPr lang="en-US" altLang="ti-ET" sz="2000" b="1" dirty="0">
                <a:solidFill>
                  <a:schemeClr val="hlink"/>
                </a:solidFill>
                <a:latin typeface="Consolas" panose="020B0609020204030204" pitchFamily="49" charset="0"/>
                <a:sym typeface="Symbol" panose="05050102010706020507" pitchFamily="18" charset="2"/>
              </a:rPr>
              <a:t> do {</a:t>
            </a:r>
          </a:p>
          <a:p>
            <a:pPr>
              <a:lnSpc>
                <a:spcPct val="90000"/>
              </a:lnSpc>
              <a:spcBef>
                <a:spcPct val="0"/>
              </a:spcBef>
              <a:buFont typeface="Wingdings" panose="05000000000000000000" pitchFamily="2" charset="2"/>
              <a:buNone/>
            </a:pPr>
            <a:r>
              <a:rPr lang="en-US" altLang="ti-ET" sz="2000" b="1" dirty="0">
                <a:solidFill>
                  <a:schemeClr val="hlink"/>
                </a:solidFill>
                <a:latin typeface="Consolas" panose="020B0609020204030204" pitchFamily="49" charset="0"/>
                <a:sym typeface="Symbol" panose="05050102010706020507" pitchFamily="18" charset="2"/>
              </a:rPr>
              <a:t>8.            </a:t>
            </a:r>
            <a:r>
              <a:rPr lang="en-US" altLang="ti-ET" sz="2000" b="1" i="1" dirty="0">
                <a:solidFill>
                  <a:schemeClr val="hlink"/>
                </a:solidFill>
                <a:latin typeface="Consolas" panose="020B0609020204030204" pitchFamily="49" charset="0"/>
                <a:sym typeface="Symbol" panose="05050102010706020507" pitchFamily="18" charset="2"/>
              </a:rPr>
              <a:t>key</a:t>
            </a:r>
            <a:r>
              <a:rPr lang="en-US" altLang="ti-ET" sz="2000" b="1" dirty="0">
                <a:solidFill>
                  <a:schemeClr val="hlink"/>
                </a:solidFill>
                <a:latin typeface="Consolas" panose="020B0609020204030204" pitchFamily="49" charset="0"/>
                <a:sym typeface="Symbol" panose="05050102010706020507" pitchFamily="18" charset="2"/>
              </a:rPr>
              <a:t>  </a:t>
            </a:r>
            <a:r>
              <a:rPr lang="en-US" altLang="ti-ET" sz="2000" b="1" i="1" dirty="0">
                <a:solidFill>
                  <a:schemeClr val="hlink"/>
                </a:solidFill>
                <a:latin typeface="Consolas" panose="020B0609020204030204" pitchFamily="49" charset="0"/>
                <a:sym typeface="Symbol" panose="05050102010706020507" pitchFamily="18" charset="2"/>
              </a:rPr>
              <a:t>A</a:t>
            </a:r>
            <a:r>
              <a:rPr lang="en-US" altLang="ti-ET" sz="2000" b="1" dirty="0">
                <a:solidFill>
                  <a:schemeClr val="hlink"/>
                </a:solidFill>
                <a:latin typeface="Consolas" panose="020B0609020204030204" pitchFamily="49" charset="0"/>
                <a:sym typeface="Symbol" panose="05050102010706020507" pitchFamily="18" charset="2"/>
              </a:rPr>
              <a:t>[</a:t>
            </a:r>
            <a:r>
              <a:rPr lang="en-US" altLang="ti-ET" sz="2000" b="1" i="1" dirty="0" err="1">
                <a:solidFill>
                  <a:schemeClr val="hlink"/>
                </a:solidFill>
                <a:latin typeface="Consolas" panose="020B0609020204030204" pitchFamily="49" charset="0"/>
                <a:sym typeface="Symbol" panose="05050102010706020507" pitchFamily="18" charset="2"/>
              </a:rPr>
              <a:t>i</a:t>
            </a:r>
            <a:r>
              <a:rPr lang="en-US" altLang="ti-ET" sz="2000" b="1" dirty="0">
                <a:solidFill>
                  <a:schemeClr val="hlink"/>
                </a:solidFill>
                <a:latin typeface="Consolas" panose="020B0609020204030204" pitchFamily="49" charset="0"/>
                <a:sym typeface="Symbol" panose="05050102010706020507" pitchFamily="18" charset="2"/>
              </a:rPr>
              <a:t>]</a:t>
            </a:r>
          </a:p>
          <a:p>
            <a:pPr>
              <a:lnSpc>
                <a:spcPct val="90000"/>
              </a:lnSpc>
              <a:spcBef>
                <a:spcPct val="0"/>
              </a:spcBef>
              <a:buFont typeface="Wingdings" panose="05000000000000000000" pitchFamily="2" charset="2"/>
              <a:buNone/>
            </a:pPr>
            <a:r>
              <a:rPr lang="en-US" altLang="ti-ET" sz="2000" b="1" dirty="0">
                <a:solidFill>
                  <a:schemeClr val="hlink"/>
                </a:solidFill>
                <a:latin typeface="Consolas" panose="020B0609020204030204" pitchFamily="49" charset="0"/>
                <a:sym typeface="Symbol" panose="05050102010706020507" pitchFamily="18" charset="2"/>
              </a:rPr>
              <a:t>9.             </a:t>
            </a:r>
            <a:r>
              <a:rPr lang="en-US" altLang="ti-ET" sz="2000" b="1" i="1" dirty="0">
                <a:solidFill>
                  <a:schemeClr val="hlink"/>
                </a:solidFill>
                <a:latin typeface="Consolas" panose="020B0609020204030204" pitchFamily="49" charset="0"/>
                <a:sym typeface="Symbol" panose="05050102010706020507" pitchFamily="18" charset="2"/>
              </a:rPr>
              <a:t>j</a:t>
            </a:r>
            <a:r>
              <a:rPr lang="en-US" altLang="ti-ET" sz="2000" b="1" dirty="0">
                <a:solidFill>
                  <a:schemeClr val="hlink"/>
                </a:solidFill>
                <a:latin typeface="Consolas" panose="020B0609020204030204" pitchFamily="49" charset="0"/>
                <a:sym typeface="Symbol" panose="05050102010706020507" pitchFamily="18" charset="2"/>
              </a:rPr>
              <a:t>  </a:t>
            </a:r>
            <a:r>
              <a:rPr lang="en-US" altLang="ti-ET" sz="2000" b="1" i="1" dirty="0" err="1">
                <a:solidFill>
                  <a:schemeClr val="hlink"/>
                </a:solidFill>
                <a:latin typeface="Consolas" panose="020B0609020204030204" pitchFamily="49" charset="0"/>
                <a:sym typeface="Symbol" panose="05050102010706020507" pitchFamily="18" charset="2"/>
              </a:rPr>
              <a:t>i</a:t>
            </a:r>
            <a:endParaRPr lang="en-US" altLang="ti-ET" sz="2000" b="1" i="1" dirty="0">
              <a:solidFill>
                <a:schemeClr val="hlink"/>
              </a:solidFill>
              <a:latin typeface="Consolas" panose="020B0609020204030204" pitchFamily="49" charset="0"/>
              <a:sym typeface="Symbol" panose="05050102010706020507" pitchFamily="18" charset="2"/>
            </a:endParaRPr>
          </a:p>
          <a:p>
            <a:pPr>
              <a:lnSpc>
                <a:spcPct val="90000"/>
              </a:lnSpc>
              <a:spcBef>
                <a:spcPct val="0"/>
              </a:spcBef>
              <a:buFont typeface="Wingdings" panose="05000000000000000000" pitchFamily="2" charset="2"/>
              <a:buNone/>
            </a:pPr>
            <a:r>
              <a:rPr lang="en-US" altLang="ti-ET" sz="2000" b="1" dirty="0">
                <a:solidFill>
                  <a:srgbClr val="FF3300"/>
                </a:solidFill>
                <a:latin typeface="Consolas" panose="020B0609020204030204" pitchFamily="49" charset="0"/>
                <a:sym typeface="Symbol" panose="05050102010706020507" pitchFamily="18" charset="2"/>
              </a:rPr>
              <a:t>10.          while </a:t>
            </a:r>
            <a:r>
              <a:rPr lang="en-US" altLang="ti-ET" sz="2000" b="1" i="1" dirty="0">
                <a:solidFill>
                  <a:srgbClr val="FF3300"/>
                </a:solidFill>
                <a:latin typeface="Consolas" panose="020B0609020204030204" pitchFamily="49" charset="0"/>
                <a:sym typeface="Symbol" panose="05050102010706020507" pitchFamily="18" charset="2"/>
              </a:rPr>
              <a:t>key</a:t>
            </a:r>
            <a:r>
              <a:rPr lang="en-US" altLang="ti-ET" sz="2000" b="1" dirty="0">
                <a:solidFill>
                  <a:srgbClr val="FF3300"/>
                </a:solidFill>
                <a:latin typeface="Consolas" panose="020B0609020204030204" pitchFamily="49" charset="0"/>
                <a:sym typeface="Symbol" panose="05050102010706020507" pitchFamily="18" charset="2"/>
              </a:rPr>
              <a:t> </a:t>
            </a:r>
            <a:r>
              <a:rPr lang="en-US" altLang="ti-ET" sz="2000" b="1" dirty="0">
                <a:solidFill>
                  <a:srgbClr val="FF3300"/>
                </a:solidFill>
                <a:latin typeface="Consolas" panose="020B0609020204030204" pitchFamily="49" charset="0"/>
                <a:sym typeface="MT Extra" panose="05050102010205020202" pitchFamily="18" charset="2"/>
              </a:rPr>
              <a:t>&lt;</a:t>
            </a:r>
            <a:r>
              <a:rPr lang="en-US" altLang="ti-ET" sz="2000" b="1" dirty="0">
                <a:solidFill>
                  <a:srgbClr val="FF3300"/>
                </a:solidFill>
                <a:latin typeface="Consolas" panose="020B0609020204030204" pitchFamily="49" charset="0"/>
                <a:sym typeface="Symbol" panose="05050102010706020507" pitchFamily="18" charset="2"/>
              </a:rPr>
              <a:t> </a:t>
            </a:r>
            <a:r>
              <a:rPr lang="en-US" altLang="ti-ET" sz="2000" b="1" i="1" dirty="0">
                <a:solidFill>
                  <a:srgbClr val="FF3300"/>
                </a:solidFill>
                <a:latin typeface="Consolas" panose="020B0609020204030204" pitchFamily="49" charset="0"/>
                <a:sym typeface="Symbol" panose="05050102010706020507" pitchFamily="18" charset="2"/>
              </a:rPr>
              <a:t>A</a:t>
            </a:r>
            <a:r>
              <a:rPr lang="en-US" altLang="ti-ET" sz="2000" b="1" dirty="0">
                <a:solidFill>
                  <a:srgbClr val="FF3300"/>
                </a:solidFill>
                <a:latin typeface="Consolas" panose="020B0609020204030204" pitchFamily="49" charset="0"/>
                <a:sym typeface="Symbol" panose="05050102010706020507" pitchFamily="18" charset="2"/>
              </a:rPr>
              <a:t>[</a:t>
            </a:r>
            <a:r>
              <a:rPr lang="en-US" altLang="ti-ET" sz="2000" b="1" i="1" dirty="0">
                <a:solidFill>
                  <a:srgbClr val="FF3300"/>
                </a:solidFill>
                <a:latin typeface="Consolas" panose="020B0609020204030204" pitchFamily="49" charset="0"/>
                <a:sym typeface="Symbol" panose="05050102010706020507" pitchFamily="18" charset="2"/>
              </a:rPr>
              <a:t>j</a:t>
            </a:r>
            <a:r>
              <a:rPr lang="en-US" altLang="ti-ET" sz="2000" b="1" dirty="0">
                <a:solidFill>
                  <a:srgbClr val="FF3300"/>
                </a:solidFill>
                <a:latin typeface="Consolas" panose="020B0609020204030204" pitchFamily="49" charset="0"/>
                <a:sym typeface="Symbol" panose="05050102010706020507" pitchFamily="18" charset="2"/>
              </a:rPr>
              <a:t> - </a:t>
            </a:r>
            <a:r>
              <a:rPr lang="en-US" altLang="ti-ET" sz="2000" b="1" i="1" dirty="0">
                <a:solidFill>
                  <a:srgbClr val="FF3300"/>
                </a:solidFill>
                <a:latin typeface="Consolas" panose="020B0609020204030204" pitchFamily="49" charset="0"/>
                <a:sym typeface="Symbol" panose="05050102010706020507" pitchFamily="18" charset="2"/>
              </a:rPr>
              <a:t>h</a:t>
            </a:r>
            <a:r>
              <a:rPr lang="en-US" altLang="ti-ET" sz="2000" b="1" dirty="0">
                <a:solidFill>
                  <a:srgbClr val="FF3300"/>
                </a:solidFill>
                <a:latin typeface="Consolas" panose="020B0609020204030204" pitchFamily="49" charset="0"/>
                <a:sym typeface="Symbol" panose="05050102010706020507" pitchFamily="18" charset="2"/>
              </a:rPr>
              <a:t>] {</a:t>
            </a:r>
          </a:p>
          <a:p>
            <a:pPr>
              <a:lnSpc>
                <a:spcPct val="90000"/>
              </a:lnSpc>
              <a:spcBef>
                <a:spcPct val="0"/>
              </a:spcBef>
              <a:buFont typeface="Wingdings" panose="05000000000000000000" pitchFamily="2" charset="2"/>
              <a:buNone/>
            </a:pPr>
            <a:r>
              <a:rPr lang="en-US" altLang="ti-ET" sz="2000" b="1" dirty="0">
                <a:solidFill>
                  <a:srgbClr val="FF3300"/>
                </a:solidFill>
                <a:latin typeface="Consolas" panose="020B0609020204030204" pitchFamily="49" charset="0"/>
                <a:sym typeface="Symbol" panose="05050102010706020507" pitchFamily="18" charset="2"/>
              </a:rPr>
              <a:t>11.               </a:t>
            </a:r>
            <a:r>
              <a:rPr lang="en-US" altLang="ti-ET" sz="2000" b="1" i="1" dirty="0">
                <a:solidFill>
                  <a:srgbClr val="FF3300"/>
                </a:solidFill>
                <a:latin typeface="Consolas" panose="020B0609020204030204" pitchFamily="49" charset="0"/>
                <a:sym typeface="Symbol" panose="05050102010706020507" pitchFamily="18" charset="2"/>
              </a:rPr>
              <a:t>A</a:t>
            </a:r>
            <a:r>
              <a:rPr lang="en-US" altLang="ti-ET" sz="2000" b="1" dirty="0">
                <a:solidFill>
                  <a:srgbClr val="FF3300"/>
                </a:solidFill>
                <a:latin typeface="Consolas" panose="020B0609020204030204" pitchFamily="49" charset="0"/>
                <a:sym typeface="Symbol" panose="05050102010706020507" pitchFamily="18" charset="2"/>
              </a:rPr>
              <a:t>[</a:t>
            </a:r>
            <a:r>
              <a:rPr lang="en-US" altLang="ti-ET" sz="2000" b="1" i="1" dirty="0">
                <a:solidFill>
                  <a:srgbClr val="FF3300"/>
                </a:solidFill>
                <a:latin typeface="Consolas" panose="020B0609020204030204" pitchFamily="49" charset="0"/>
                <a:sym typeface="Symbol" panose="05050102010706020507" pitchFamily="18" charset="2"/>
              </a:rPr>
              <a:t>j</a:t>
            </a:r>
            <a:r>
              <a:rPr lang="en-US" altLang="ti-ET" sz="2000" b="1" dirty="0">
                <a:solidFill>
                  <a:srgbClr val="FF3300"/>
                </a:solidFill>
                <a:latin typeface="Consolas" panose="020B0609020204030204" pitchFamily="49" charset="0"/>
                <a:sym typeface="Symbol" panose="05050102010706020507" pitchFamily="18" charset="2"/>
              </a:rPr>
              <a:t>]  </a:t>
            </a:r>
            <a:r>
              <a:rPr lang="en-US" altLang="ti-ET" sz="2000" b="1" i="1" dirty="0">
                <a:solidFill>
                  <a:srgbClr val="FF3300"/>
                </a:solidFill>
                <a:latin typeface="Consolas" panose="020B0609020204030204" pitchFamily="49" charset="0"/>
                <a:sym typeface="Symbol" panose="05050102010706020507" pitchFamily="18" charset="2"/>
              </a:rPr>
              <a:t>A</a:t>
            </a:r>
            <a:r>
              <a:rPr lang="en-US" altLang="ti-ET" sz="2000" b="1" dirty="0">
                <a:solidFill>
                  <a:srgbClr val="FF3300"/>
                </a:solidFill>
                <a:latin typeface="Consolas" panose="020B0609020204030204" pitchFamily="49" charset="0"/>
                <a:sym typeface="Symbol" panose="05050102010706020507" pitchFamily="18" charset="2"/>
              </a:rPr>
              <a:t>[</a:t>
            </a:r>
            <a:r>
              <a:rPr lang="en-US" altLang="ti-ET" sz="2000" b="1" i="1" dirty="0">
                <a:solidFill>
                  <a:srgbClr val="FF3300"/>
                </a:solidFill>
                <a:latin typeface="Consolas" panose="020B0609020204030204" pitchFamily="49" charset="0"/>
                <a:sym typeface="Symbol" panose="05050102010706020507" pitchFamily="18" charset="2"/>
              </a:rPr>
              <a:t>j</a:t>
            </a:r>
            <a:r>
              <a:rPr lang="en-US" altLang="ti-ET" sz="2000" b="1" dirty="0">
                <a:solidFill>
                  <a:srgbClr val="FF3300"/>
                </a:solidFill>
                <a:latin typeface="Consolas" panose="020B0609020204030204" pitchFamily="49" charset="0"/>
                <a:sym typeface="Symbol" panose="05050102010706020507" pitchFamily="18" charset="2"/>
              </a:rPr>
              <a:t> - </a:t>
            </a:r>
            <a:r>
              <a:rPr lang="en-US" altLang="ti-ET" sz="2000" b="1" i="1" dirty="0">
                <a:solidFill>
                  <a:srgbClr val="FF3300"/>
                </a:solidFill>
                <a:latin typeface="Consolas" panose="020B0609020204030204" pitchFamily="49" charset="0"/>
                <a:sym typeface="Symbol" panose="05050102010706020507" pitchFamily="18" charset="2"/>
              </a:rPr>
              <a:t>h</a:t>
            </a:r>
            <a:r>
              <a:rPr lang="en-US" altLang="ti-ET" sz="2000" b="1" dirty="0">
                <a:solidFill>
                  <a:srgbClr val="FF3300"/>
                </a:solidFill>
                <a:latin typeface="Consolas" panose="020B0609020204030204" pitchFamily="49" charset="0"/>
                <a:sym typeface="Symbol" panose="05050102010706020507" pitchFamily="18" charset="2"/>
              </a:rPr>
              <a:t>]</a:t>
            </a:r>
          </a:p>
          <a:p>
            <a:pPr>
              <a:lnSpc>
                <a:spcPct val="90000"/>
              </a:lnSpc>
              <a:spcBef>
                <a:spcPct val="0"/>
              </a:spcBef>
              <a:buFont typeface="Wingdings" panose="05000000000000000000" pitchFamily="2" charset="2"/>
              <a:buNone/>
            </a:pPr>
            <a:r>
              <a:rPr lang="en-US" altLang="ti-ET" sz="2000" b="1" dirty="0">
                <a:solidFill>
                  <a:srgbClr val="FF3300"/>
                </a:solidFill>
                <a:latin typeface="Consolas" panose="020B0609020204030204" pitchFamily="49" charset="0"/>
                <a:sym typeface="Symbol" panose="05050102010706020507" pitchFamily="18" charset="2"/>
              </a:rPr>
              <a:t>12.                </a:t>
            </a:r>
            <a:r>
              <a:rPr lang="en-US" altLang="ti-ET" sz="2000" b="1" i="1" dirty="0">
                <a:solidFill>
                  <a:srgbClr val="FF3300"/>
                </a:solidFill>
                <a:latin typeface="Consolas" panose="020B0609020204030204" pitchFamily="49" charset="0"/>
                <a:sym typeface="Symbol" panose="05050102010706020507" pitchFamily="18" charset="2"/>
              </a:rPr>
              <a:t>j</a:t>
            </a:r>
            <a:r>
              <a:rPr lang="en-US" altLang="ti-ET" sz="2000" b="1" dirty="0">
                <a:solidFill>
                  <a:srgbClr val="FF3300"/>
                </a:solidFill>
                <a:latin typeface="Consolas" panose="020B0609020204030204" pitchFamily="49" charset="0"/>
                <a:sym typeface="Symbol" panose="05050102010706020507" pitchFamily="18" charset="2"/>
              </a:rPr>
              <a:t>  </a:t>
            </a:r>
            <a:r>
              <a:rPr lang="en-US" altLang="ti-ET" sz="2000" b="1" i="1" dirty="0">
                <a:solidFill>
                  <a:srgbClr val="FF3300"/>
                </a:solidFill>
                <a:latin typeface="Consolas" panose="020B0609020204030204" pitchFamily="49" charset="0"/>
                <a:sym typeface="Symbol" panose="05050102010706020507" pitchFamily="18" charset="2"/>
              </a:rPr>
              <a:t>j</a:t>
            </a:r>
            <a:r>
              <a:rPr lang="en-US" altLang="ti-ET" sz="2000" b="1" dirty="0">
                <a:solidFill>
                  <a:srgbClr val="FF3300"/>
                </a:solidFill>
                <a:latin typeface="Consolas" panose="020B0609020204030204" pitchFamily="49" charset="0"/>
                <a:sym typeface="Symbol" panose="05050102010706020507" pitchFamily="18" charset="2"/>
              </a:rPr>
              <a:t> - </a:t>
            </a:r>
            <a:r>
              <a:rPr lang="en-US" altLang="ti-ET" sz="2000" b="1" i="1" dirty="0">
                <a:solidFill>
                  <a:srgbClr val="FF3300"/>
                </a:solidFill>
                <a:latin typeface="Consolas" panose="020B0609020204030204" pitchFamily="49" charset="0"/>
                <a:sym typeface="Symbol" panose="05050102010706020507" pitchFamily="18" charset="2"/>
              </a:rPr>
              <a:t>h</a:t>
            </a:r>
          </a:p>
          <a:p>
            <a:pPr>
              <a:lnSpc>
                <a:spcPct val="90000"/>
              </a:lnSpc>
              <a:spcBef>
                <a:spcPct val="0"/>
              </a:spcBef>
              <a:buFont typeface="Wingdings" panose="05000000000000000000" pitchFamily="2" charset="2"/>
              <a:buNone/>
            </a:pPr>
            <a:r>
              <a:rPr lang="en-US" altLang="ti-ET" sz="2000" b="1" dirty="0">
                <a:solidFill>
                  <a:srgbClr val="FF3300"/>
                </a:solidFill>
                <a:latin typeface="Consolas" panose="020B0609020204030204" pitchFamily="49" charset="0"/>
                <a:sym typeface="Symbol" panose="05050102010706020507" pitchFamily="18" charset="2"/>
              </a:rPr>
              <a:t>13.                if </a:t>
            </a:r>
            <a:r>
              <a:rPr lang="en-US" altLang="ti-ET" sz="2000" b="1" i="1" dirty="0">
                <a:solidFill>
                  <a:srgbClr val="FF3300"/>
                </a:solidFill>
                <a:latin typeface="Consolas" panose="020B0609020204030204" pitchFamily="49" charset="0"/>
                <a:sym typeface="Symbol" panose="05050102010706020507" pitchFamily="18" charset="2"/>
              </a:rPr>
              <a:t>j</a:t>
            </a:r>
            <a:r>
              <a:rPr lang="en-US" altLang="ti-ET" sz="2000" b="1" dirty="0">
                <a:solidFill>
                  <a:srgbClr val="FF3300"/>
                </a:solidFill>
                <a:latin typeface="Consolas" panose="020B0609020204030204" pitchFamily="49" charset="0"/>
                <a:sym typeface="Symbol" panose="05050102010706020507" pitchFamily="18" charset="2"/>
              </a:rPr>
              <a:t> &lt; </a:t>
            </a:r>
            <a:r>
              <a:rPr lang="en-US" altLang="ti-ET" sz="2000" b="1" i="1" dirty="0">
                <a:solidFill>
                  <a:srgbClr val="FF3300"/>
                </a:solidFill>
                <a:latin typeface="Consolas" panose="020B0609020204030204" pitchFamily="49" charset="0"/>
                <a:sym typeface="Symbol" panose="05050102010706020507" pitchFamily="18" charset="2"/>
              </a:rPr>
              <a:t>h</a:t>
            </a:r>
            <a:r>
              <a:rPr lang="en-US" altLang="ti-ET" sz="2000" b="1" dirty="0">
                <a:solidFill>
                  <a:srgbClr val="FF3300"/>
                </a:solidFill>
                <a:latin typeface="Consolas" panose="020B0609020204030204" pitchFamily="49" charset="0"/>
                <a:sym typeface="Symbol" panose="05050102010706020507" pitchFamily="18" charset="2"/>
              </a:rPr>
              <a:t> then break</a:t>
            </a:r>
          </a:p>
          <a:p>
            <a:pPr>
              <a:lnSpc>
                <a:spcPct val="90000"/>
              </a:lnSpc>
              <a:spcBef>
                <a:spcPct val="0"/>
              </a:spcBef>
              <a:buFont typeface="Wingdings" panose="05000000000000000000" pitchFamily="2" charset="2"/>
              <a:buNone/>
            </a:pPr>
            <a:r>
              <a:rPr lang="en-US" altLang="ti-ET" sz="2000" b="1" dirty="0">
                <a:solidFill>
                  <a:srgbClr val="FF3300"/>
                </a:solidFill>
                <a:latin typeface="Consolas" panose="020B0609020204030204" pitchFamily="49" charset="0"/>
                <a:sym typeface="Symbol" panose="05050102010706020507" pitchFamily="18" charset="2"/>
              </a:rPr>
              <a:t>14.           }</a:t>
            </a:r>
          </a:p>
          <a:p>
            <a:pPr>
              <a:lnSpc>
                <a:spcPct val="90000"/>
              </a:lnSpc>
              <a:spcBef>
                <a:spcPct val="0"/>
              </a:spcBef>
              <a:buFont typeface="Wingdings" panose="05000000000000000000" pitchFamily="2" charset="2"/>
              <a:buNone/>
            </a:pPr>
            <a:r>
              <a:rPr lang="en-US" altLang="ti-ET" sz="2000" b="1" dirty="0">
                <a:solidFill>
                  <a:schemeClr val="hlink"/>
                </a:solidFill>
                <a:latin typeface="Consolas" panose="020B0609020204030204" pitchFamily="49" charset="0"/>
                <a:sym typeface="Symbol" panose="05050102010706020507" pitchFamily="18" charset="2"/>
              </a:rPr>
              <a:t>15.          </a:t>
            </a:r>
            <a:r>
              <a:rPr lang="en-US" altLang="ti-ET" sz="2000" b="1" i="1" dirty="0">
                <a:solidFill>
                  <a:schemeClr val="hlink"/>
                </a:solidFill>
                <a:latin typeface="Consolas" panose="020B0609020204030204" pitchFamily="49" charset="0"/>
                <a:sym typeface="Symbol" panose="05050102010706020507" pitchFamily="18" charset="2"/>
              </a:rPr>
              <a:t>A</a:t>
            </a:r>
            <a:r>
              <a:rPr lang="en-US" altLang="ti-ET" sz="2000" b="1" dirty="0">
                <a:solidFill>
                  <a:schemeClr val="hlink"/>
                </a:solidFill>
                <a:latin typeface="Consolas" panose="020B0609020204030204" pitchFamily="49" charset="0"/>
                <a:sym typeface="Symbol" panose="05050102010706020507" pitchFamily="18" charset="2"/>
              </a:rPr>
              <a:t>[</a:t>
            </a:r>
            <a:r>
              <a:rPr lang="en-US" altLang="ti-ET" sz="2000" b="1" i="1" dirty="0">
                <a:solidFill>
                  <a:schemeClr val="hlink"/>
                </a:solidFill>
                <a:latin typeface="Consolas" panose="020B0609020204030204" pitchFamily="49" charset="0"/>
                <a:sym typeface="Symbol" panose="05050102010706020507" pitchFamily="18" charset="2"/>
              </a:rPr>
              <a:t>j</a:t>
            </a:r>
            <a:r>
              <a:rPr lang="en-US" altLang="ti-ET" sz="2000" b="1" dirty="0">
                <a:solidFill>
                  <a:schemeClr val="hlink"/>
                </a:solidFill>
                <a:latin typeface="Consolas" panose="020B0609020204030204" pitchFamily="49" charset="0"/>
                <a:sym typeface="Symbol" panose="05050102010706020507" pitchFamily="18" charset="2"/>
              </a:rPr>
              <a:t>]  </a:t>
            </a:r>
            <a:r>
              <a:rPr lang="en-US" altLang="ti-ET" sz="2000" b="1" i="1" dirty="0">
                <a:solidFill>
                  <a:schemeClr val="hlink"/>
                </a:solidFill>
                <a:latin typeface="Consolas" panose="020B0609020204030204" pitchFamily="49" charset="0"/>
                <a:sym typeface="Symbol" panose="05050102010706020507" pitchFamily="18" charset="2"/>
              </a:rPr>
              <a:t>key</a:t>
            </a:r>
          </a:p>
          <a:p>
            <a:pPr>
              <a:lnSpc>
                <a:spcPct val="90000"/>
              </a:lnSpc>
              <a:spcBef>
                <a:spcPct val="0"/>
              </a:spcBef>
              <a:buFont typeface="Wingdings" panose="05000000000000000000" pitchFamily="2" charset="2"/>
              <a:buNone/>
            </a:pPr>
            <a:r>
              <a:rPr lang="en-US" altLang="ti-ET" sz="2000" b="1" dirty="0">
                <a:solidFill>
                  <a:schemeClr val="hlink"/>
                </a:solidFill>
                <a:latin typeface="Consolas" panose="020B0609020204030204" pitchFamily="49" charset="0"/>
                <a:sym typeface="Symbol" panose="05050102010706020507" pitchFamily="18" charset="2"/>
              </a:rPr>
              <a:t>16.      }</a:t>
            </a:r>
          </a:p>
          <a:p>
            <a:pPr>
              <a:lnSpc>
                <a:spcPct val="90000"/>
              </a:lnSpc>
              <a:spcBef>
                <a:spcPct val="0"/>
              </a:spcBef>
              <a:buFont typeface="Wingdings" panose="05000000000000000000" pitchFamily="2" charset="2"/>
              <a:buNone/>
            </a:pPr>
            <a:r>
              <a:rPr lang="en-US" altLang="ti-ET" sz="2000" b="1" dirty="0">
                <a:solidFill>
                  <a:srgbClr val="CC0000"/>
                </a:solidFill>
                <a:latin typeface="Consolas" panose="020B0609020204030204" pitchFamily="49" charset="0"/>
                <a:sym typeface="Symbol" panose="05050102010706020507" pitchFamily="18" charset="2"/>
              </a:rPr>
              <a:t>17. until </a:t>
            </a:r>
            <a:r>
              <a:rPr lang="en-US" altLang="ti-ET" sz="2000" b="1" i="1" dirty="0">
                <a:solidFill>
                  <a:srgbClr val="CC0000"/>
                </a:solidFill>
                <a:latin typeface="Consolas" panose="020B0609020204030204" pitchFamily="49" charset="0"/>
                <a:sym typeface="Symbol" panose="05050102010706020507" pitchFamily="18" charset="2"/>
              </a:rPr>
              <a:t>h</a:t>
            </a:r>
            <a:r>
              <a:rPr lang="en-US" altLang="ti-ET" sz="2000" b="1" dirty="0">
                <a:solidFill>
                  <a:srgbClr val="CC0000"/>
                </a:solidFill>
                <a:latin typeface="Consolas" panose="020B0609020204030204" pitchFamily="49" charset="0"/>
                <a:sym typeface="Symbol" panose="05050102010706020507" pitchFamily="18" charset="2"/>
              </a:rPr>
              <a:t>  1</a:t>
            </a:r>
          </a:p>
        </p:txBody>
      </p:sp>
      <p:sp>
        <p:nvSpPr>
          <p:cNvPr id="315415" name="Text Box 23">
            <a:extLst>
              <a:ext uri="{FF2B5EF4-FFF2-40B4-BE49-F238E27FC236}">
                <a16:creationId xmlns:a16="http://schemas.microsoft.com/office/drawing/2014/main" id="{D6CDA19E-0F63-4193-A8BB-FA4517FC06E0}"/>
              </a:ext>
            </a:extLst>
          </p:cNvPr>
          <p:cNvSpPr txBox="1">
            <a:spLocks noChangeArrowheads="1"/>
          </p:cNvSpPr>
          <p:nvPr/>
        </p:nvSpPr>
        <p:spPr bwMode="auto">
          <a:xfrm>
            <a:off x="6808303" y="1610139"/>
            <a:ext cx="4734339" cy="1384995"/>
          </a:xfrm>
          <a:prstGeom prst="rect">
            <a:avLst/>
          </a:prstGeom>
          <a:noFill/>
          <a:ln w="12700">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base" hangingPunct="0">
              <a:spcBef>
                <a:spcPct val="0"/>
              </a:spcBef>
              <a:spcAft>
                <a:spcPct val="0"/>
              </a:spcAft>
            </a:pPr>
            <a:r>
              <a:rPr lang="en-US" altLang="ti-ET" sz="2800" dirty="0">
                <a:solidFill>
                  <a:srgbClr val="000000"/>
                </a:solidFill>
                <a:latin typeface="Times New Roman" panose="02020603050405020304" pitchFamily="18" charset="0"/>
              </a:rPr>
              <a:t>When </a:t>
            </a:r>
            <a:r>
              <a:rPr lang="en-US" altLang="ti-ET" sz="2800" i="1" dirty="0">
                <a:solidFill>
                  <a:srgbClr val="000000"/>
                </a:solidFill>
                <a:latin typeface="Times New Roman" panose="02020603050405020304" pitchFamily="18" charset="0"/>
              </a:rPr>
              <a:t>h</a:t>
            </a:r>
            <a:r>
              <a:rPr lang="en-US" altLang="ti-ET" sz="2800" dirty="0">
                <a:solidFill>
                  <a:srgbClr val="000000"/>
                </a:solidFill>
                <a:latin typeface="Times New Roman" panose="02020603050405020304" pitchFamily="18" charset="0"/>
              </a:rPr>
              <a:t>=1, this is insertion sort.</a:t>
            </a:r>
          </a:p>
          <a:p>
            <a:pPr eaLnBrk="0" fontAlgn="base" hangingPunct="0">
              <a:spcBef>
                <a:spcPct val="0"/>
              </a:spcBef>
              <a:spcAft>
                <a:spcPct val="0"/>
              </a:spcAft>
            </a:pPr>
            <a:r>
              <a:rPr lang="en-US" altLang="ti-ET" sz="2800" dirty="0">
                <a:solidFill>
                  <a:srgbClr val="000000"/>
                </a:solidFill>
                <a:latin typeface="Times New Roman" panose="02020603050405020304" pitchFamily="18" charset="0"/>
              </a:rPr>
              <a:t>Otherwise, performs insertion sort on keys </a:t>
            </a:r>
            <a:r>
              <a:rPr lang="en-US" altLang="ti-ET" sz="2800" i="1" dirty="0">
                <a:solidFill>
                  <a:srgbClr val="000000"/>
                </a:solidFill>
                <a:latin typeface="Times New Roman" panose="02020603050405020304" pitchFamily="18" charset="0"/>
              </a:rPr>
              <a:t>h</a:t>
            </a:r>
            <a:r>
              <a:rPr lang="en-US" altLang="ti-ET" sz="2800" dirty="0">
                <a:solidFill>
                  <a:srgbClr val="000000"/>
                </a:solidFill>
                <a:latin typeface="Times New Roman" panose="02020603050405020304" pitchFamily="18" charset="0"/>
              </a:rPr>
              <a:t> locations apart.</a:t>
            </a:r>
          </a:p>
        </p:txBody>
      </p:sp>
      <p:sp>
        <p:nvSpPr>
          <p:cNvPr id="315416" name="AutoShape 24">
            <a:extLst>
              <a:ext uri="{FF2B5EF4-FFF2-40B4-BE49-F238E27FC236}">
                <a16:creationId xmlns:a16="http://schemas.microsoft.com/office/drawing/2014/main" id="{AFD15780-0343-4DCC-BCBB-B73A4BD1E75B}"/>
              </a:ext>
            </a:extLst>
          </p:cNvPr>
          <p:cNvSpPr>
            <a:spLocks/>
          </p:cNvSpPr>
          <p:nvPr/>
        </p:nvSpPr>
        <p:spPr bwMode="auto">
          <a:xfrm>
            <a:off x="6450253" y="3173194"/>
            <a:ext cx="358050" cy="2830041"/>
          </a:xfrm>
          <a:prstGeom prst="rightBrace">
            <a:avLst>
              <a:gd name="adj1" fmla="val 74030"/>
              <a:gd name="adj2" fmla="val 50000"/>
            </a:avLst>
          </a:prstGeom>
          <a:noFill/>
          <a:ln w="12700">
            <a:solidFill>
              <a:schemeClr val="bg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ti-ET" sz="2400">
              <a:solidFill>
                <a:srgbClr val="000000"/>
              </a:solidFill>
            </a:endParaRPr>
          </a:p>
        </p:txBody>
      </p:sp>
      <p:sp>
        <p:nvSpPr>
          <p:cNvPr id="315418" name="Text Box 26">
            <a:extLst>
              <a:ext uri="{FF2B5EF4-FFF2-40B4-BE49-F238E27FC236}">
                <a16:creationId xmlns:a16="http://schemas.microsoft.com/office/drawing/2014/main" id="{48C62DFE-F1DF-4317-A141-127B7EF60C3D}"/>
              </a:ext>
            </a:extLst>
          </p:cNvPr>
          <p:cNvSpPr txBox="1">
            <a:spLocks noChangeArrowheads="1"/>
          </p:cNvSpPr>
          <p:nvPr/>
        </p:nvSpPr>
        <p:spPr bwMode="auto">
          <a:xfrm>
            <a:off x="6988522" y="3946525"/>
            <a:ext cx="4554120" cy="1815882"/>
          </a:xfrm>
          <a:prstGeom prst="rect">
            <a:avLst/>
          </a:prstGeom>
          <a:noFill/>
          <a:ln w="12700">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base" hangingPunct="0">
              <a:spcBef>
                <a:spcPct val="0"/>
              </a:spcBef>
              <a:spcAft>
                <a:spcPct val="0"/>
              </a:spcAft>
            </a:pPr>
            <a:r>
              <a:rPr lang="en-US" altLang="ti-ET" sz="2800" i="1" dirty="0">
                <a:solidFill>
                  <a:srgbClr val="000000"/>
                </a:solidFill>
                <a:latin typeface="Times New Roman" panose="02020603050405020304" pitchFamily="18" charset="0"/>
              </a:rPr>
              <a:t>h</a:t>
            </a:r>
            <a:r>
              <a:rPr lang="en-US" altLang="ti-ET" sz="2800" dirty="0">
                <a:solidFill>
                  <a:srgbClr val="000000"/>
                </a:solidFill>
                <a:latin typeface="Times New Roman" panose="02020603050405020304" pitchFamily="18" charset="0"/>
              </a:rPr>
              <a:t> values are set in the outermost repeat loop. Note that they are </a:t>
            </a:r>
            <a:r>
              <a:rPr lang="en-US" altLang="ti-ET" sz="2800" i="1" dirty="0">
                <a:solidFill>
                  <a:srgbClr val="CC0000"/>
                </a:solidFill>
                <a:latin typeface="Times New Roman" panose="02020603050405020304" pitchFamily="18" charset="0"/>
              </a:rPr>
              <a:t>decreasing</a:t>
            </a:r>
            <a:r>
              <a:rPr lang="en-US" altLang="ti-ET" sz="2800" dirty="0">
                <a:solidFill>
                  <a:srgbClr val="000000"/>
                </a:solidFill>
                <a:latin typeface="Times New Roman" panose="02020603050405020304" pitchFamily="18" charset="0"/>
              </a:rPr>
              <a:t> and the </a:t>
            </a:r>
            <a:r>
              <a:rPr lang="en-US" altLang="ti-ET" sz="2800" dirty="0">
                <a:solidFill>
                  <a:srgbClr val="CC0000"/>
                </a:solidFill>
                <a:latin typeface="Times New Roman" panose="02020603050405020304" pitchFamily="18" charset="0"/>
              </a:rPr>
              <a:t>final value is 1</a:t>
            </a:r>
            <a:r>
              <a:rPr lang="en-US" altLang="ti-ET" sz="2800" dirty="0">
                <a:solidFill>
                  <a:srgbClr val="000000"/>
                </a:solidFill>
                <a:latin typeface="Times New Roman" panose="02020603050405020304" pitchFamily="18" charset="0"/>
              </a:rPr>
              <a:t>.</a:t>
            </a:r>
            <a:endParaRPr lang="en-US" altLang="ti-ET" sz="2800" i="1" dirty="0">
              <a:solidFill>
                <a:srgbClr val="000000"/>
              </a:solidFill>
              <a:latin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a:extLst>
              <a:ext uri="{FF2B5EF4-FFF2-40B4-BE49-F238E27FC236}">
                <a16:creationId xmlns:a16="http://schemas.microsoft.com/office/drawing/2014/main" id="{38A64A02-89BD-49A5-93BD-2FE8EE8B6175}"/>
              </a:ext>
            </a:extLst>
          </p:cNvPr>
          <p:cNvSpPr>
            <a:spLocks noGrp="1" noChangeArrowheads="1"/>
          </p:cNvSpPr>
          <p:nvPr>
            <p:ph type="title"/>
          </p:nvPr>
        </p:nvSpPr>
        <p:spPr/>
        <p:txBody>
          <a:bodyPr/>
          <a:lstStyle/>
          <a:p>
            <a:r>
              <a:rPr lang="en-US" altLang="ti-ET" b="1" dirty="0">
                <a:solidFill>
                  <a:schemeClr val="bg1"/>
                </a:solidFill>
                <a:effectLst>
                  <a:outerShdw blurRad="38100" dist="38100" dir="2700000" algn="tl">
                    <a:srgbClr val="000000">
                      <a:alpha val="43137"/>
                    </a:srgbClr>
                  </a:outerShdw>
                </a:effectLst>
              </a:rPr>
              <a:t>Algorithm Analysis</a:t>
            </a:r>
          </a:p>
        </p:txBody>
      </p:sp>
      <p:sp>
        <p:nvSpPr>
          <p:cNvPr id="369669" name="Rectangle 5">
            <a:extLst>
              <a:ext uri="{FF2B5EF4-FFF2-40B4-BE49-F238E27FC236}">
                <a16:creationId xmlns:a16="http://schemas.microsoft.com/office/drawing/2014/main" id="{C1261B37-FA06-4255-ABB8-4F8B10CD9F1D}"/>
              </a:ext>
            </a:extLst>
          </p:cNvPr>
          <p:cNvSpPr>
            <a:spLocks noGrp="1" noChangeArrowheads="1"/>
          </p:cNvSpPr>
          <p:nvPr>
            <p:ph type="body" idx="1"/>
          </p:nvPr>
        </p:nvSpPr>
        <p:spPr>
          <a:xfrm>
            <a:off x="665923" y="1421295"/>
            <a:ext cx="10876720" cy="4880113"/>
          </a:xfrm>
        </p:spPr>
        <p:txBody>
          <a:bodyPr/>
          <a:lstStyle/>
          <a:p>
            <a:r>
              <a:rPr lang="en-US" altLang="ti-ET" sz="3600" dirty="0">
                <a:sym typeface="Symbol" panose="05050102010706020507" pitchFamily="18" charset="2"/>
              </a:rPr>
              <a:t>In-place sort</a:t>
            </a:r>
          </a:p>
          <a:p>
            <a:pPr>
              <a:buFont typeface="Wingdings" panose="05000000000000000000" pitchFamily="2" charset="2"/>
              <a:buNone/>
            </a:pPr>
            <a:endParaRPr lang="en-US" altLang="ti-ET" sz="1050" dirty="0">
              <a:sym typeface="Symbol" panose="05050102010706020507" pitchFamily="18" charset="2"/>
            </a:endParaRPr>
          </a:p>
          <a:p>
            <a:r>
              <a:rPr lang="en-US" altLang="ti-ET" sz="3600" dirty="0">
                <a:sym typeface="Symbol" panose="05050102010706020507" pitchFamily="18" charset="2"/>
              </a:rPr>
              <a:t>Not stable</a:t>
            </a:r>
          </a:p>
          <a:p>
            <a:pPr>
              <a:buFont typeface="Wingdings" panose="05000000000000000000" pitchFamily="2" charset="2"/>
              <a:buNone/>
            </a:pPr>
            <a:endParaRPr lang="en-US" altLang="ti-ET" sz="1050" dirty="0">
              <a:sym typeface="Symbol" panose="05050102010706020507" pitchFamily="18" charset="2"/>
            </a:endParaRPr>
          </a:p>
          <a:p>
            <a:pPr>
              <a:spcAft>
                <a:spcPct val="20000"/>
              </a:spcAft>
            </a:pPr>
            <a:r>
              <a:rPr lang="en-US" altLang="ti-ET" sz="3600" dirty="0">
                <a:sym typeface="Symbol" panose="05050102010706020507" pitchFamily="18" charset="2"/>
              </a:rPr>
              <a:t>The exact behavior of the algorithm depends on the sequence of increments -- difficult &amp; complex to analyze the algorithm.</a:t>
            </a:r>
          </a:p>
          <a:p>
            <a:pPr>
              <a:spcAft>
                <a:spcPct val="20000"/>
              </a:spcAft>
            </a:pPr>
            <a:endParaRPr lang="en-US" altLang="ti-ET" sz="1050" dirty="0">
              <a:sym typeface="Symbol" panose="05050102010706020507" pitchFamily="18" charset="2"/>
            </a:endParaRPr>
          </a:p>
          <a:p>
            <a:pPr>
              <a:spcAft>
                <a:spcPct val="20000"/>
              </a:spcAft>
            </a:pPr>
            <a:r>
              <a:rPr lang="en-US" altLang="ti-ET" sz="3600" dirty="0">
                <a:sym typeface="Symbol" panose="05050102010706020507" pitchFamily="18" charset="2"/>
              </a:rPr>
              <a:t>For </a:t>
            </a:r>
            <a:r>
              <a:rPr lang="en-US" altLang="ti-ET" sz="3600" i="1" dirty="0" err="1">
                <a:sym typeface="Symbol" panose="05050102010706020507" pitchFamily="18" charset="2"/>
              </a:rPr>
              <a:t>h</a:t>
            </a:r>
            <a:r>
              <a:rPr lang="en-US" altLang="ti-ET" sz="3600" i="1" baseline="-25000" dirty="0" err="1">
                <a:sym typeface="Symbol" panose="05050102010706020507" pitchFamily="18" charset="2"/>
              </a:rPr>
              <a:t>k</a:t>
            </a:r>
            <a:r>
              <a:rPr lang="en-US" altLang="ti-ET" sz="3600" dirty="0">
                <a:sym typeface="Symbol" panose="05050102010706020507" pitchFamily="18" charset="2"/>
              </a:rPr>
              <a:t> = 2</a:t>
            </a:r>
            <a:r>
              <a:rPr lang="en-US" altLang="ti-ET" sz="3600" i="1" baseline="30000" dirty="0">
                <a:sym typeface="Symbol" panose="05050102010706020507" pitchFamily="18" charset="2"/>
              </a:rPr>
              <a:t>k</a:t>
            </a:r>
            <a:r>
              <a:rPr lang="en-US" altLang="ti-ET" sz="3600" dirty="0">
                <a:sym typeface="Symbol" panose="05050102010706020507" pitchFamily="18" charset="2"/>
              </a:rPr>
              <a:t> - 1,</a:t>
            </a:r>
            <a:r>
              <a:rPr lang="en-US" altLang="ti-ET" sz="3600" i="1" dirty="0">
                <a:sym typeface="Symbol" panose="05050102010706020507" pitchFamily="18" charset="2"/>
              </a:rPr>
              <a:t> T</a:t>
            </a:r>
            <a:r>
              <a:rPr lang="en-US" altLang="ti-ET" sz="3600" dirty="0">
                <a:sym typeface="Symbol" panose="05050102010706020507" pitchFamily="18" charset="2"/>
              </a:rPr>
              <a:t>(</a:t>
            </a:r>
            <a:r>
              <a:rPr lang="en-US" altLang="ti-ET" sz="3600" i="1" dirty="0">
                <a:sym typeface="Symbol" panose="05050102010706020507" pitchFamily="18" charset="2"/>
              </a:rPr>
              <a:t>n</a:t>
            </a:r>
            <a:r>
              <a:rPr lang="en-US" altLang="ti-ET" sz="3600" dirty="0">
                <a:sym typeface="Symbol" panose="05050102010706020507" pitchFamily="18" charset="2"/>
              </a:rPr>
              <a:t>)</a:t>
            </a:r>
            <a:r>
              <a:rPr lang="en-US" altLang="ti-ET" sz="3600" i="1" dirty="0">
                <a:sym typeface="Symbol" panose="05050102010706020507" pitchFamily="18" charset="2"/>
              </a:rPr>
              <a:t> = </a:t>
            </a:r>
            <a:r>
              <a:rPr lang="en-US" altLang="ti-ET" sz="3600" dirty="0">
                <a:sym typeface="Symbol" panose="05050102010706020507" pitchFamily="18" charset="2"/>
              </a:rPr>
              <a:t>(</a:t>
            </a:r>
            <a:r>
              <a:rPr lang="en-US" altLang="ti-ET" sz="3600" i="1" dirty="0">
                <a:sym typeface="Symbol" panose="05050102010706020507" pitchFamily="18" charset="2"/>
              </a:rPr>
              <a:t>n</a:t>
            </a:r>
            <a:r>
              <a:rPr lang="en-US" altLang="ti-ET" sz="3600" baseline="30000" dirty="0">
                <a:sym typeface="Symbol" panose="05050102010706020507" pitchFamily="18" charset="2"/>
              </a:rPr>
              <a:t>3/2</a:t>
            </a:r>
            <a:r>
              <a:rPr lang="en-US" altLang="ti-ET" sz="3600" i="1" baseline="30000" dirty="0">
                <a:sym typeface="Symbol" panose="05050102010706020507" pitchFamily="18" charset="2"/>
              </a:rPr>
              <a:t> </a:t>
            </a:r>
            <a:r>
              <a:rPr lang="en-US" altLang="ti-ET" sz="3600" dirty="0">
                <a:sym typeface="Symbol" panose="05050102010706020507" pitchFamily="18" charset="2"/>
              </a:rPr>
              <a:t>)</a:t>
            </a:r>
            <a:endParaRPr lang="en-US" altLang="ti-ET" sz="36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a:extLst>
              <a:ext uri="{FF2B5EF4-FFF2-40B4-BE49-F238E27FC236}">
                <a16:creationId xmlns:a16="http://schemas.microsoft.com/office/drawing/2014/main" id="{38A64A02-89BD-49A5-93BD-2FE8EE8B6175}"/>
              </a:ext>
            </a:extLst>
          </p:cNvPr>
          <p:cNvSpPr>
            <a:spLocks noGrp="1" noChangeArrowheads="1"/>
          </p:cNvSpPr>
          <p:nvPr>
            <p:ph type="title"/>
          </p:nvPr>
        </p:nvSpPr>
        <p:spPr>
          <a:xfrm>
            <a:off x="424206" y="273378"/>
            <a:ext cx="11118437" cy="829866"/>
          </a:xfrm>
        </p:spPr>
        <p:txBody>
          <a:bodyPr/>
          <a:lstStyle/>
          <a:p>
            <a:r>
              <a:rPr lang="en-US" altLang="ti-ET" b="1" dirty="0">
                <a:solidFill>
                  <a:schemeClr val="bg1"/>
                </a:solidFill>
                <a:effectLst>
                  <a:outerShdw blurRad="38100" dist="38100" dir="2700000" algn="tl">
                    <a:srgbClr val="000000">
                      <a:alpha val="43137"/>
                    </a:srgbClr>
                  </a:outerShdw>
                </a:effectLst>
              </a:rPr>
              <a:t>Summary</a:t>
            </a:r>
          </a:p>
        </p:txBody>
      </p:sp>
      <p:graphicFrame>
        <p:nvGraphicFramePr>
          <p:cNvPr id="3" name="Table 3">
            <a:extLst>
              <a:ext uri="{FF2B5EF4-FFF2-40B4-BE49-F238E27FC236}">
                <a16:creationId xmlns:a16="http://schemas.microsoft.com/office/drawing/2014/main" id="{9CA01420-F923-4CC7-8FDD-30C0DC18AFBB}"/>
              </a:ext>
            </a:extLst>
          </p:cNvPr>
          <p:cNvGraphicFramePr>
            <a:graphicFrameLocks noGrp="1"/>
          </p:cNvGraphicFramePr>
          <p:nvPr>
            <p:ph idx="1"/>
            <p:extLst>
              <p:ext uri="{D42A27DB-BD31-4B8C-83A1-F6EECF244321}">
                <p14:modId xmlns:p14="http://schemas.microsoft.com/office/powerpoint/2010/main" val="642164009"/>
              </p:ext>
            </p:extLst>
          </p:nvPr>
        </p:nvGraphicFramePr>
        <p:xfrm>
          <a:off x="424206" y="1553788"/>
          <a:ext cx="11274458" cy="4715039"/>
        </p:xfrm>
        <a:graphic>
          <a:graphicData uri="http://schemas.openxmlformats.org/drawingml/2006/table">
            <a:tbl>
              <a:tblPr firstRow="1" bandRow="1">
                <a:tableStyleId>{5C22544A-7EE6-4342-B048-85BDC9FD1C3A}</a:tableStyleId>
              </a:tblPr>
              <a:tblGrid>
                <a:gridCol w="3525625">
                  <a:extLst>
                    <a:ext uri="{9D8B030D-6E8A-4147-A177-3AD203B41FA5}">
                      <a16:colId xmlns:a16="http://schemas.microsoft.com/office/drawing/2014/main" val="3127520770"/>
                    </a:ext>
                  </a:extLst>
                </a:gridCol>
                <a:gridCol w="2122000">
                  <a:extLst>
                    <a:ext uri="{9D8B030D-6E8A-4147-A177-3AD203B41FA5}">
                      <a16:colId xmlns:a16="http://schemas.microsoft.com/office/drawing/2014/main" val="4016233589"/>
                    </a:ext>
                  </a:extLst>
                </a:gridCol>
                <a:gridCol w="2175805">
                  <a:extLst>
                    <a:ext uri="{9D8B030D-6E8A-4147-A177-3AD203B41FA5}">
                      <a16:colId xmlns:a16="http://schemas.microsoft.com/office/drawing/2014/main" val="3057309256"/>
                    </a:ext>
                  </a:extLst>
                </a:gridCol>
                <a:gridCol w="1732943">
                  <a:extLst>
                    <a:ext uri="{9D8B030D-6E8A-4147-A177-3AD203B41FA5}">
                      <a16:colId xmlns:a16="http://schemas.microsoft.com/office/drawing/2014/main" val="3943509149"/>
                    </a:ext>
                  </a:extLst>
                </a:gridCol>
                <a:gridCol w="1718085">
                  <a:extLst>
                    <a:ext uri="{9D8B030D-6E8A-4147-A177-3AD203B41FA5}">
                      <a16:colId xmlns:a16="http://schemas.microsoft.com/office/drawing/2014/main" val="4049194766"/>
                    </a:ext>
                  </a:extLst>
                </a:gridCol>
              </a:tblGrid>
              <a:tr h="887955">
                <a:tc>
                  <a:txBody>
                    <a:bodyPr/>
                    <a:lstStyle/>
                    <a:p>
                      <a:pPr>
                        <a:lnSpc>
                          <a:spcPct val="100000"/>
                        </a:lnSpc>
                      </a:pPr>
                      <a:r>
                        <a:rPr lang="en-US" sz="4000" dirty="0">
                          <a:solidFill>
                            <a:schemeClr val="tx1"/>
                          </a:solidFill>
                          <a:effectLst>
                            <a:outerShdw blurRad="38100" dist="38100" dir="2700000" algn="tl">
                              <a:srgbClr val="000000">
                                <a:alpha val="43137"/>
                              </a:srgbClr>
                            </a:outerShdw>
                          </a:effectLst>
                        </a:rPr>
                        <a:t>Name</a:t>
                      </a:r>
                    </a:p>
                  </a:txBody>
                  <a:tcPr anchor="ctr"/>
                </a:tc>
                <a:tc>
                  <a:txBody>
                    <a:bodyPr/>
                    <a:lstStyle/>
                    <a:p>
                      <a:pPr>
                        <a:lnSpc>
                          <a:spcPct val="100000"/>
                        </a:lnSpc>
                      </a:pPr>
                      <a:r>
                        <a:rPr lang="en-US" sz="4000" dirty="0">
                          <a:solidFill>
                            <a:schemeClr val="tx1"/>
                          </a:solidFill>
                          <a:effectLst>
                            <a:outerShdw blurRad="38100" dist="38100" dir="2700000" algn="tl">
                              <a:srgbClr val="000000">
                                <a:alpha val="43137"/>
                              </a:srgbClr>
                            </a:outerShdw>
                          </a:effectLst>
                        </a:rPr>
                        <a:t>Best</a:t>
                      </a:r>
                    </a:p>
                  </a:txBody>
                  <a:tcPr anchor="ctr"/>
                </a:tc>
                <a:tc>
                  <a:txBody>
                    <a:bodyPr/>
                    <a:lstStyle/>
                    <a:p>
                      <a:pPr>
                        <a:lnSpc>
                          <a:spcPct val="100000"/>
                        </a:lnSpc>
                      </a:pPr>
                      <a:r>
                        <a:rPr lang="en-US" sz="4000" dirty="0">
                          <a:solidFill>
                            <a:schemeClr val="tx1"/>
                          </a:solidFill>
                          <a:effectLst>
                            <a:outerShdw blurRad="38100" dist="38100" dir="2700000" algn="tl">
                              <a:srgbClr val="000000">
                                <a:alpha val="43137"/>
                              </a:srgbClr>
                            </a:outerShdw>
                          </a:effectLst>
                        </a:rPr>
                        <a:t>Average</a:t>
                      </a:r>
                    </a:p>
                  </a:txBody>
                  <a:tcPr anchor="ctr"/>
                </a:tc>
                <a:tc>
                  <a:txBody>
                    <a:bodyPr/>
                    <a:lstStyle/>
                    <a:p>
                      <a:pPr>
                        <a:lnSpc>
                          <a:spcPct val="100000"/>
                        </a:lnSpc>
                      </a:pPr>
                      <a:r>
                        <a:rPr lang="en-US" sz="4000" dirty="0">
                          <a:solidFill>
                            <a:schemeClr val="tx1"/>
                          </a:solidFill>
                          <a:effectLst>
                            <a:outerShdw blurRad="38100" dist="38100" dir="2700000" algn="tl">
                              <a:srgbClr val="000000">
                                <a:alpha val="43137"/>
                              </a:srgbClr>
                            </a:outerShdw>
                          </a:effectLst>
                        </a:rPr>
                        <a:t>Worst</a:t>
                      </a:r>
                    </a:p>
                  </a:txBody>
                  <a:tcPr anchor="ctr"/>
                </a:tc>
                <a:tc>
                  <a:txBody>
                    <a:bodyPr/>
                    <a:lstStyle/>
                    <a:p>
                      <a:pPr>
                        <a:lnSpc>
                          <a:spcPct val="100000"/>
                        </a:lnSpc>
                      </a:pPr>
                      <a:r>
                        <a:rPr lang="en-US" sz="4000" dirty="0">
                          <a:solidFill>
                            <a:schemeClr val="tx1"/>
                          </a:solidFill>
                          <a:effectLst>
                            <a:outerShdw blurRad="38100" dist="38100" dir="2700000" algn="tl">
                              <a:srgbClr val="000000">
                                <a:alpha val="43137"/>
                              </a:srgbClr>
                            </a:outerShdw>
                          </a:effectLst>
                        </a:rPr>
                        <a:t>Stable</a:t>
                      </a:r>
                    </a:p>
                  </a:txBody>
                  <a:tcPr anchor="ctr"/>
                </a:tc>
                <a:extLst>
                  <a:ext uri="{0D108BD9-81ED-4DB2-BD59-A6C34878D82A}">
                    <a16:rowId xmlns:a16="http://schemas.microsoft.com/office/drawing/2014/main" val="3166746292"/>
                  </a:ext>
                </a:extLst>
              </a:tr>
              <a:tr h="956771">
                <a:tc>
                  <a:txBody>
                    <a:bodyPr/>
                    <a:lstStyle/>
                    <a:p>
                      <a:pPr>
                        <a:lnSpc>
                          <a:spcPct val="100000"/>
                        </a:lnSpc>
                      </a:pPr>
                      <a:r>
                        <a:rPr lang="en-US" sz="4000" b="1" dirty="0">
                          <a:solidFill>
                            <a:schemeClr val="bg1"/>
                          </a:solidFill>
                          <a:effectLst>
                            <a:outerShdw blurRad="38100" dist="38100" dir="2700000" algn="tl">
                              <a:srgbClr val="000000">
                                <a:alpha val="43137"/>
                              </a:srgbClr>
                            </a:outerShdw>
                          </a:effectLst>
                        </a:rPr>
                        <a:t>Insertion Sort </a:t>
                      </a:r>
                    </a:p>
                  </a:txBody>
                  <a:tcPr anchor="ctr"/>
                </a:tc>
                <a:tc>
                  <a:txBody>
                    <a:bodyPr/>
                    <a:lstStyle/>
                    <a:p>
                      <a:pPr algn="ctr">
                        <a:lnSpc>
                          <a:spcPct val="100000"/>
                        </a:lnSpc>
                      </a:pPr>
                      <a:r>
                        <a:rPr lang="en-US" sz="4000" b="1" i="1" dirty="0">
                          <a:solidFill>
                            <a:srgbClr val="0F06BA"/>
                          </a:solidFill>
                          <a:effectLst>
                            <a:outerShdw blurRad="38100" dist="38100" dir="2700000" algn="tl">
                              <a:srgbClr val="000000">
                                <a:alpha val="43137"/>
                              </a:srgbClr>
                            </a:outerShdw>
                          </a:effectLst>
                        </a:rPr>
                        <a:t>n</a:t>
                      </a:r>
                    </a:p>
                  </a:txBody>
                  <a:tcPr anchor="ctr"/>
                </a:tc>
                <a:tc>
                  <a:txBody>
                    <a:bodyPr/>
                    <a:lstStyle/>
                    <a:p>
                      <a:pPr algn="ctr">
                        <a:lnSpc>
                          <a:spcPct val="100000"/>
                        </a:lnSpc>
                      </a:pPr>
                      <a:r>
                        <a:rPr lang="en-US" sz="4000" b="1" i="1" dirty="0">
                          <a:solidFill>
                            <a:srgbClr val="0F06BA"/>
                          </a:solidFill>
                          <a:effectLst>
                            <a:outerShdw blurRad="38100" dist="38100" dir="2700000" algn="tl">
                              <a:srgbClr val="000000">
                                <a:alpha val="43137"/>
                              </a:srgbClr>
                            </a:outerShdw>
                          </a:effectLst>
                        </a:rPr>
                        <a:t>n</a:t>
                      </a:r>
                      <a:r>
                        <a:rPr lang="en-US" sz="4000" b="1" i="0" baseline="30000" dirty="0">
                          <a:solidFill>
                            <a:srgbClr val="0F06BA"/>
                          </a:solidFill>
                          <a:effectLst>
                            <a:outerShdw blurRad="38100" dist="38100" dir="2700000" algn="tl">
                              <a:srgbClr val="000000">
                                <a:alpha val="43137"/>
                              </a:srgbClr>
                            </a:outerShdw>
                          </a:effectLst>
                        </a:rPr>
                        <a:t>2</a:t>
                      </a:r>
                    </a:p>
                  </a:txBody>
                  <a:tcPr anchor="ctr"/>
                </a:tc>
                <a:tc>
                  <a:txBody>
                    <a:bodyPr/>
                    <a:lstStyle/>
                    <a:p>
                      <a:pPr algn="ctr">
                        <a:lnSpc>
                          <a:spcPct val="100000"/>
                        </a:lnSpc>
                      </a:pPr>
                      <a:r>
                        <a:rPr lang="en-US" sz="4000" b="1" i="1" dirty="0">
                          <a:solidFill>
                            <a:srgbClr val="0F06BA"/>
                          </a:solidFill>
                          <a:effectLst>
                            <a:outerShdw blurRad="38100" dist="38100" dir="2700000" algn="tl">
                              <a:srgbClr val="000000">
                                <a:alpha val="43137"/>
                              </a:srgbClr>
                            </a:outerShdw>
                          </a:effectLst>
                        </a:rPr>
                        <a:t>n</a:t>
                      </a:r>
                      <a:r>
                        <a:rPr lang="en-US" sz="4000" b="1" i="0" baseline="30000" dirty="0">
                          <a:solidFill>
                            <a:srgbClr val="0F06BA"/>
                          </a:solidFill>
                          <a:effectLst>
                            <a:outerShdw blurRad="38100" dist="38100" dir="2700000" algn="tl">
                              <a:srgbClr val="000000">
                                <a:alpha val="43137"/>
                              </a:srgbClr>
                            </a:outerShdw>
                          </a:effectLst>
                        </a:rPr>
                        <a:t>2</a:t>
                      </a:r>
                    </a:p>
                  </a:txBody>
                  <a:tcPr anchor="ctr"/>
                </a:tc>
                <a:tc>
                  <a:txBody>
                    <a:bodyPr/>
                    <a:lstStyle/>
                    <a:p>
                      <a:pPr algn="ctr">
                        <a:lnSpc>
                          <a:spcPct val="100000"/>
                        </a:lnSpc>
                      </a:pPr>
                      <a:r>
                        <a:rPr lang="en-US" sz="4000" b="1" i="0" dirty="0">
                          <a:solidFill>
                            <a:srgbClr val="0F06BA"/>
                          </a:solidFill>
                          <a:effectLst>
                            <a:outerShdw blurRad="38100" dist="38100" dir="2700000" algn="tl">
                              <a:srgbClr val="000000">
                                <a:alpha val="43137"/>
                              </a:srgbClr>
                            </a:outerShdw>
                          </a:effectLst>
                        </a:rPr>
                        <a:t>Yes</a:t>
                      </a:r>
                    </a:p>
                  </a:txBody>
                  <a:tcPr anchor="ctr"/>
                </a:tc>
                <a:extLst>
                  <a:ext uri="{0D108BD9-81ED-4DB2-BD59-A6C34878D82A}">
                    <a16:rowId xmlns:a16="http://schemas.microsoft.com/office/drawing/2014/main" val="1334105507"/>
                  </a:ext>
                </a:extLst>
              </a:tr>
              <a:tr h="956771">
                <a:tc>
                  <a:txBody>
                    <a:bodyPr/>
                    <a:lstStyle/>
                    <a:p>
                      <a:pPr>
                        <a:lnSpc>
                          <a:spcPct val="100000"/>
                        </a:lnSpc>
                      </a:pPr>
                      <a:r>
                        <a:rPr lang="en-US" sz="4000" b="1" dirty="0">
                          <a:solidFill>
                            <a:schemeClr val="bg1"/>
                          </a:solidFill>
                          <a:effectLst>
                            <a:outerShdw blurRad="38100" dist="38100" dir="2700000" algn="tl">
                              <a:srgbClr val="000000">
                                <a:alpha val="43137"/>
                              </a:srgbClr>
                            </a:outerShdw>
                          </a:effectLst>
                        </a:rPr>
                        <a:t>Selection Sort</a:t>
                      </a:r>
                    </a:p>
                  </a:txBody>
                  <a:tcPr anchor="ctr"/>
                </a:tc>
                <a:tc>
                  <a:txBody>
                    <a:bodyPr/>
                    <a:lstStyle/>
                    <a:p>
                      <a:pPr algn="ctr">
                        <a:lnSpc>
                          <a:spcPct val="100000"/>
                        </a:lnSpc>
                      </a:pPr>
                      <a:r>
                        <a:rPr lang="en-US" sz="4000" b="1" i="1" dirty="0">
                          <a:solidFill>
                            <a:srgbClr val="0F06BA"/>
                          </a:solidFill>
                          <a:effectLst>
                            <a:outerShdw blurRad="38100" dist="38100" dir="2700000" algn="tl">
                              <a:srgbClr val="000000">
                                <a:alpha val="43137"/>
                              </a:srgbClr>
                            </a:outerShdw>
                          </a:effectLst>
                        </a:rPr>
                        <a:t>n</a:t>
                      </a:r>
                      <a:r>
                        <a:rPr lang="en-US" sz="4000" b="1" i="0" baseline="30000" dirty="0">
                          <a:solidFill>
                            <a:srgbClr val="0F06BA"/>
                          </a:solidFill>
                          <a:effectLst>
                            <a:outerShdw blurRad="38100" dist="38100" dir="2700000" algn="tl">
                              <a:srgbClr val="000000">
                                <a:alpha val="43137"/>
                              </a:srgbClr>
                            </a:outerShdw>
                          </a:effectLst>
                        </a:rPr>
                        <a:t>2</a:t>
                      </a:r>
                    </a:p>
                  </a:txBody>
                  <a:tcPr anchor="ctr"/>
                </a:tc>
                <a:tc>
                  <a:txBody>
                    <a:bodyPr/>
                    <a:lstStyle/>
                    <a:p>
                      <a:pPr algn="ctr">
                        <a:lnSpc>
                          <a:spcPct val="100000"/>
                        </a:lnSpc>
                      </a:pPr>
                      <a:r>
                        <a:rPr lang="en-US" sz="4000" b="1" i="1" dirty="0">
                          <a:solidFill>
                            <a:srgbClr val="0F06BA"/>
                          </a:solidFill>
                          <a:effectLst>
                            <a:outerShdw blurRad="38100" dist="38100" dir="2700000" algn="tl">
                              <a:srgbClr val="000000">
                                <a:alpha val="43137"/>
                              </a:srgbClr>
                            </a:outerShdw>
                          </a:effectLst>
                        </a:rPr>
                        <a:t>n</a:t>
                      </a:r>
                      <a:r>
                        <a:rPr lang="en-US" sz="4000" b="1" i="0" baseline="30000" dirty="0">
                          <a:solidFill>
                            <a:srgbClr val="0F06BA"/>
                          </a:solidFill>
                          <a:effectLst>
                            <a:outerShdw blurRad="38100" dist="38100" dir="2700000" algn="tl">
                              <a:srgbClr val="000000">
                                <a:alpha val="43137"/>
                              </a:srgbClr>
                            </a:outerShdw>
                          </a:effectLst>
                        </a:rPr>
                        <a:t>2</a:t>
                      </a:r>
                    </a:p>
                  </a:txBody>
                  <a:tcPr anchor="ctr"/>
                </a:tc>
                <a:tc>
                  <a:txBody>
                    <a:bodyPr/>
                    <a:lstStyle/>
                    <a:p>
                      <a:pPr algn="ctr">
                        <a:lnSpc>
                          <a:spcPct val="100000"/>
                        </a:lnSpc>
                      </a:pPr>
                      <a:r>
                        <a:rPr lang="en-US" sz="4000" b="1" i="1" dirty="0">
                          <a:solidFill>
                            <a:srgbClr val="0F06BA"/>
                          </a:solidFill>
                          <a:effectLst>
                            <a:outerShdw blurRad="38100" dist="38100" dir="2700000" algn="tl">
                              <a:srgbClr val="000000">
                                <a:alpha val="43137"/>
                              </a:srgbClr>
                            </a:outerShdw>
                          </a:effectLst>
                        </a:rPr>
                        <a:t>n</a:t>
                      </a:r>
                      <a:r>
                        <a:rPr lang="en-US" sz="4000" b="1" i="0" baseline="30000" dirty="0">
                          <a:solidFill>
                            <a:srgbClr val="0F06BA"/>
                          </a:solidFill>
                          <a:effectLst>
                            <a:outerShdw blurRad="38100" dist="38100" dir="2700000" algn="tl">
                              <a:srgbClr val="000000">
                                <a:alpha val="43137"/>
                              </a:srgbClr>
                            </a:outerShdw>
                          </a:effectLst>
                        </a:rPr>
                        <a:t>2</a:t>
                      </a:r>
                    </a:p>
                  </a:txBody>
                  <a:tcPr anchor="ctr"/>
                </a:tc>
                <a:tc>
                  <a:txBody>
                    <a:bodyPr/>
                    <a:lstStyle/>
                    <a:p>
                      <a:pPr algn="ctr">
                        <a:lnSpc>
                          <a:spcPct val="100000"/>
                        </a:lnSpc>
                      </a:pPr>
                      <a:r>
                        <a:rPr lang="en-US" sz="4000" b="1" i="0" dirty="0">
                          <a:solidFill>
                            <a:srgbClr val="0F06BA"/>
                          </a:solidFill>
                          <a:effectLst>
                            <a:outerShdw blurRad="38100" dist="38100" dir="2700000" algn="tl">
                              <a:srgbClr val="000000">
                                <a:alpha val="43137"/>
                              </a:srgbClr>
                            </a:outerShdw>
                          </a:effectLst>
                        </a:rPr>
                        <a:t>No</a:t>
                      </a:r>
                    </a:p>
                  </a:txBody>
                  <a:tcPr anchor="ctr"/>
                </a:tc>
                <a:extLst>
                  <a:ext uri="{0D108BD9-81ED-4DB2-BD59-A6C34878D82A}">
                    <a16:rowId xmlns:a16="http://schemas.microsoft.com/office/drawing/2014/main" val="2714764383"/>
                  </a:ext>
                </a:extLst>
              </a:tr>
              <a:tr h="956771">
                <a:tc>
                  <a:txBody>
                    <a:bodyPr/>
                    <a:lstStyle/>
                    <a:p>
                      <a:pPr>
                        <a:lnSpc>
                          <a:spcPct val="100000"/>
                        </a:lnSpc>
                      </a:pPr>
                      <a:r>
                        <a:rPr lang="en-US" sz="4000" b="1" dirty="0">
                          <a:solidFill>
                            <a:schemeClr val="bg1"/>
                          </a:solidFill>
                          <a:effectLst>
                            <a:outerShdw blurRad="38100" dist="38100" dir="2700000" algn="tl">
                              <a:srgbClr val="000000">
                                <a:alpha val="43137"/>
                              </a:srgbClr>
                            </a:outerShdw>
                          </a:effectLst>
                        </a:rPr>
                        <a:t>Bubble Sort</a:t>
                      </a:r>
                    </a:p>
                  </a:txBody>
                  <a:tcPr anchor="ctr"/>
                </a:tc>
                <a:tc>
                  <a:txBody>
                    <a:bodyPr/>
                    <a:lstStyle/>
                    <a:p>
                      <a:pPr algn="ctr">
                        <a:lnSpc>
                          <a:spcPct val="100000"/>
                        </a:lnSpc>
                      </a:pPr>
                      <a:r>
                        <a:rPr lang="en-US" sz="4000" b="1" i="1" dirty="0">
                          <a:solidFill>
                            <a:srgbClr val="0F06BA"/>
                          </a:solidFill>
                          <a:effectLst>
                            <a:outerShdw blurRad="38100" dist="38100" dir="2700000" algn="tl">
                              <a:srgbClr val="000000">
                                <a:alpha val="43137"/>
                              </a:srgbClr>
                            </a:outerShdw>
                          </a:effectLst>
                        </a:rPr>
                        <a:t>n</a:t>
                      </a:r>
                    </a:p>
                  </a:txBody>
                  <a:tcPr anchor="ctr"/>
                </a:tc>
                <a:tc>
                  <a:txBody>
                    <a:bodyPr/>
                    <a:lstStyle/>
                    <a:p>
                      <a:pPr algn="ctr">
                        <a:lnSpc>
                          <a:spcPct val="100000"/>
                        </a:lnSpc>
                      </a:pPr>
                      <a:r>
                        <a:rPr lang="en-US" sz="4000" b="1" i="1" dirty="0">
                          <a:solidFill>
                            <a:srgbClr val="0F06BA"/>
                          </a:solidFill>
                          <a:effectLst>
                            <a:outerShdw blurRad="38100" dist="38100" dir="2700000" algn="tl">
                              <a:srgbClr val="000000">
                                <a:alpha val="43137"/>
                              </a:srgbClr>
                            </a:outerShdw>
                          </a:effectLst>
                        </a:rPr>
                        <a:t>n</a:t>
                      </a:r>
                      <a:r>
                        <a:rPr lang="en-US" sz="4000" b="1" i="0" baseline="30000" dirty="0">
                          <a:solidFill>
                            <a:srgbClr val="0F06BA"/>
                          </a:solidFill>
                          <a:effectLst>
                            <a:outerShdw blurRad="38100" dist="38100" dir="2700000" algn="tl">
                              <a:srgbClr val="000000">
                                <a:alpha val="43137"/>
                              </a:srgbClr>
                            </a:outerShdw>
                          </a:effectLst>
                        </a:rPr>
                        <a:t>2</a:t>
                      </a:r>
                    </a:p>
                  </a:txBody>
                  <a:tcPr anchor="ctr"/>
                </a:tc>
                <a:tc>
                  <a:txBody>
                    <a:bodyPr/>
                    <a:lstStyle/>
                    <a:p>
                      <a:pPr algn="ctr">
                        <a:lnSpc>
                          <a:spcPct val="100000"/>
                        </a:lnSpc>
                      </a:pPr>
                      <a:r>
                        <a:rPr lang="en-US" sz="4000" b="1" i="1" dirty="0">
                          <a:solidFill>
                            <a:srgbClr val="0F06BA"/>
                          </a:solidFill>
                          <a:effectLst>
                            <a:outerShdw blurRad="38100" dist="38100" dir="2700000" algn="tl">
                              <a:srgbClr val="000000">
                                <a:alpha val="43137"/>
                              </a:srgbClr>
                            </a:outerShdw>
                          </a:effectLst>
                        </a:rPr>
                        <a:t>n</a:t>
                      </a:r>
                      <a:r>
                        <a:rPr lang="en-US" sz="4000" b="1" i="0" baseline="30000" dirty="0">
                          <a:solidFill>
                            <a:srgbClr val="0F06BA"/>
                          </a:solidFill>
                          <a:effectLst>
                            <a:outerShdw blurRad="38100" dist="38100" dir="2700000" algn="tl">
                              <a:srgbClr val="000000">
                                <a:alpha val="43137"/>
                              </a:srgbClr>
                            </a:outerShdw>
                          </a:effectLst>
                        </a:rPr>
                        <a:t>2</a:t>
                      </a:r>
                    </a:p>
                  </a:txBody>
                  <a:tcPr anchor="ctr"/>
                </a:tc>
                <a:tc>
                  <a:txBody>
                    <a:bodyPr/>
                    <a:lstStyle/>
                    <a:p>
                      <a:pPr algn="ctr">
                        <a:lnSpc>
                          <a:spcPct val="100000"/>
                        </a:lnSpc>
                      </a:pPr>
                      <a:r>
                        <a:rPr lang="en-US" sz="4000" b="1" i="0" dirty="0">
                          <a:solidFill>
                            <a:srgbClr val="0F06BA"/>
                          </a:solidFill>
                          <a:effectLst>
                            <a:outerShdw blurRad="38100" dist="38100" dir="2700000" algn="tl">
                              <a:srgbClr val="000000">
                                <a:alpha val="43137"/>
                              </a:srgbClr>
                            </a:outerShdw>
                          </a:effectLst>
                        </a:rPr>
                        <a:t>Yes</a:t>
                      </a:r>
                    </a:p>
                  </a:txBody>
                  <a:tcPr anchor="ctr"/>
                </a:tc>
                <a:extLst>
                  <a:ext uri="{0D108BD9-81ED-4DB2-BD59-A6C34878D82A}">
                    <a16:rowId xmlns:a16="http://schemas.microsoft.com/office/drawing/2014/main" val="2865584141"/>
                  </a:ext>
                </a:extLst>
              </a:tr>
              <a:tr h="956771">
                <a:tc>
                  <a:txBody>
                    <a:bodyPr/>
                    <a:lstStyle/>
                    <a:p>
                      <a:pPr>
                        <a:lnSpc>
                          <a:spcPct val="100000"/>
                        </a:lnSpc>
                      </a:pPr>
                      <a:r>
                        <a:rPr lang="en-US" sz="4000" b="1" dirty="0">
                          <a:solidFill>
                            <a:schemeClr val="bg1"/>
                          </a:solidFill>
                          <a:effectLst>
                            <a:outerShdw blurRad="38100" dist="38100" dir="2700000" algn="tl">
                              <a:srgbClr val="000000">
                                <a:alpha val="43137"/>
                              </a:srgbClr>
                            </a:outerShdw>
                          </a:effectLst>
                        </a:rPr>
                        <a:t>Shell Sort</a:t>
                      </a:r>
                    </a:p>
                  </a:txBody>
                  <a:tcPr anchor="ctr"/>
                </a:tc>
                <a:tc>
                  <a:txBody>
                    <a:bodyPr/>
                    <a:lstStyle/>
                    <a:p>
                      <a:pPr algn="ctr">
                        <a:lnSpc>
                          <a:spcPct val="100000"/>
                        </a:lnSpc>
                      </a:pPr>
                      <a:r>
                        <a:rPr lang="en-US" sz="4000" b="1" i="1" dirty="0">
                          <a:solidFill>
                            <a:srgbClr val="0F06BA"/>
                          </a:solidFill>
                          <a:effectLst>
                            <a:outerShdw blurRad="38100" dist="38100" dir="2700000" algn="tl">
                              <a:srgbClr val="000000">
                                <a:alpha val="43137"/>
                              </a:srgbClr>
                            </a:outerShdw>
                          </a:effectLst>
                        </a:rPr>
                        <a:t>n</a:t>
                      </a:r>
                      <a:r>
                        <a:rPr lang="en-US" sz="1400" b="1" i="1" dirty="0">
                          <a:solidFill>
                            <a:srgbClr val="0F06BA"/>
                          </a:solidFill>
                          <a:effectLst>
                            <a:outerShdw blurRad="38100" dist="38100" dir="2700000" algn="tl">
                              <a:srgbClr val="000000">
                                <a:alpha val="43137"/>
                              </a:srgbClr>
                            </a:outerShdw>
                          </a:effectLst>
                        </a:rPr>
                        <a:t> </a:t>
                      </a:r>
                      <a:r>
                        <a:rPr lang="en-US" sz="4000" b="1" i="0" dirty="0">
                          <a:solidFill>
                            <a:srgbClr val="0F06BA"/>
                          </a:solidFill>
                          <a:effectLst>
                            <a:outerShdw blurRad="38100" dist="38100" dir="2700000" algn="tl">
                              <a:srgbClr val="000000">
                                <a:alpha val="43137"/>
                              </a:srgbClr>
                            </a:outerShdw>
                          </a:effectLst>
                        </a:rPr>
                        <a:t>log</a:t>
                      </a:r>
                      <a:r>
                        <a:rPr lang="en-US" sz="1800" b="1" i="1" dirty="0">
                          <a:solidFill>
                            <a:srgbClr val="0F06BA"/>
                          </a:solidFill>
                          <a:effectLst>
                            <a:outerShdw blurRad="38100" dist="38100" dir="2700000" algn="tl">
                              <a:srgbClr val="000000">
                                <a:alpha val="43137"/>
                              </a:srgbClr>
                            </a:outerShdw>
                          </a:effectLst>
                        </a:rPr>
                        <a:t> </a:t>
                      </a:r>
                      <a:r>
                        <a:rPr lang="en-US" sz="4000" b="1" i="1" dirty="0">
                          <a:solidFill>
                            <a:srgbClr val="0F06BA"/>
                          </a:solidFill>
                          <a:effectLst>
                            <a:outerShdw blurRad="38100" dist="38100" dir="2700000" algn="tl">
                              <a:srgbClr val="000000">
                                <a:alpha val="43137"/>
                              </a:srgbClr>
                            </a:outerShdw>
                          </a:effectLst>
                        </a:rPr>
                        <a:t>n</a:t>
                      </a:r>
                    </a:p>
                  </a:txBody>
                  <a:tcPr anchor="ctr"/>
                </a:tc>
                <a:tc>
                  <a:txBody>
                    <a:bodyPr/>
                    <a:lstStyle/>
                    <a:p>
                      <a:pPr algn="ctr">
                        <a:lnSpc>
                          <a:spcPct val="100000"/>
                        </a:lnSpc>
                      </a:pPr>
                      <a:r>
                        <a:rPr lang="en-US" sz="4000" b="1" i="1" dirty="0">
                          <a:solidFill>
                            <a:srgbClr val="0F06BA"/>
                          </a:solidFill>
                          <a:effectLst>
                            <a:outerShdw blurRad="38100" dist="38100" dir="2700000" algn="tl">
                              <a:srgbClr val="000000">
                                <a:alpha val="43137"/>
                              </a:srgbClr>
                            </a:outerShdw>
                          </a:effectLst>
                        </a:rPr>
                        <a:t>n</a:t>
                      </a:r>
                      <a:r>
                        <a:rPr lang="en-US" sz="4000" b="1" i="0" baseline="30000" dirty="0">
                          <a:solidFill>
                            <a:srgbClr val="0F06BA"/>
                          </a:solidFill>
                          <a:effectLst>
                            <a:outerShdw blurRad="38100" dist="38100" dir="2700000" algn="tl">
                              <a:srgbClr val="000000">
                                <a:alpha val="43137"/>
                              </a:srgbClr>
                            </a:outerShdw>
                          </a:effectLst>
                        </a:rPr>
                        <a:t>4/3</a:t>
                      </a:r>
                    </a:p>
                  </a:txBody>
                  <a:tcPr anchor="ctr"/>
                </a:tc>
                <a:tc>
                  <a:txBody>
                    <a:bodyPr/>
                    <a:lstStyle/>
                    <a:p>
                      <a:pPr algn="ctr">
                        <a:lnSpc>
                          <a:spcPct val="100000"/>
                        </a:lnSpc>
                      </a:pPr>
                      <a:r>
                        <a:rPr lang="en-US" sz="4000" b="1" i="1" dirty="0">
                          <a:solidFill>
                            <a:srgbClr val="0F06BA"/>
                          </a:solidFill>
                          <a:effectLst>
                            <a:outerShdw blurRad="38100" dist="38100" dir="2700000" algn="tl">
                              <a:srgbClr val="000000">
                                <a:alpha val="43137"/>
                              </a:srgbClr>
                            </a:outerShdw>
                          </a:effectLst>
                        </a:rPr>
                        <a:t>n</a:t>
                      </a:r>
                      <a:r>
                        <a:rPr lang="en-US" sz="4000" b="1" i="0" baseline="30000" dirty="0">
                          <a:solidFill>
                            <a:srgbClr val="0F06BA"/>
                          </a:solidFill>
                          <a:effectLst>
                            <a:outerShdw blurRad="38100" dist="38100" dir="2700000" algn="tl">
                              <a:srgbClr val="000000">
                                <a:alpha val="43137"/>
                              </a:srgbClr>
                            </a:outerShdw>
                          </a:effectLst>
                        </a:rPr>
                        <a:t>3/2</a:t>
                      </a:r>
                    </a:p>
                  </a:txBody>
                  <a:tcPr anchor="ctr"/>
                </a:tc>
                <a:tc>
                  <a:txBody>
                    <a:bodyPr/>
                    <a:lstStyle/>
                    <a:p>
                      <a:pPr algn="ctr">
                        <a:lnSpc>
                          <a:spcPct val="100000"/>
                        </a:lnSpc>
                      </a:pPr>
                      <a:r>
                        <a:rPr lang="en-US" sz="4000" b="1" i="0" dirty="0">
                          <a:solidFill>
                            <a:srgbClr val="0F06BA"/>
                          </a:solidFill>
                          <a:effectLst>
                            <a:outerShdw blurRad="38100" dist="38100" dir="2700000" algn="tl">
                              <a:srgbClr val="000000">
                                <a:alpha val="43137"/>
                              </a:srgbClr>
                            </a:outerShdw>
                          </a:effectLst>
                        </a:rPr>
                        <a:t>No</a:t>
                      </a:r>
                    </a:p>
                  </a:txBody>
                  <a:tcPr anchor="ctr"/>
                </a:tc>
                <a:extLst>
                  <a:ext uri="{0D108BD9-81ED-4DB2-BD59-A6C34878D82A}">
                    <a16:rowId xmlns:a16="http://schemas.microsoft.com/office/drawing/2014/main" val="971357211"/>
                  </a:ext>
                </a:extLst>
              </a:tr>
            </a:tbl>
          </a:graphicData>
        </a:graphic>
      </p:graphicFrame>
      <p:sp>
        <p:nvSpPr>
          <p:cNvPr id="2" name="Rectangle: Rounded Corners 1">
            <a:extLst>
              <a:ext uri="{FF2B5EF4-FFF2-40B4-BE49-F238E27FC236}">
                <a16:creationId xmlns:a16="http://schemas.microsoft.com/office/drawing/2014/main" id="{A250885D-CD5D-432C-8D34-08E71D6C6965}"/>
              </a:ext>
            </a:extLst>
          </p:cNvPr>
          <p:cNvSpPr/>
          <p:nvPr/>
        </p:nvSpPr>
        <p:spPr bwMode="auto">
          <a:xfrm>
            <a:off x="9992412" y="1508289"/>
            <a:ext cx="1715679" cy="4798243"/>
          </a:xfrm>
          <a:prstGeom prst="roundRect">
            <a:avLst>
              <a:gd name="adj" fmla="val 4839"/>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anose="02020603050405020304" pitchFamily="18" charset="0"/>
            </a:endParaRPr>
          </a:p>
        </p:txBody>
      </p:sp>
    </p:spTree>
    <p:extLst>
      <p:ext uri="{BB962C8B-B14F-4D97-AF65-F5344CB8AC3E}">
        <p14:creationId xmlns:p14="http://schemas.microsoft.com/office/powerpoint/2010/main" val="41303558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a:extLst>
              <a:ext uri="{FF2B5EF4-FFF2-40B4-BE49-F238E27FC236}">
                <a16:creationId xmlns:a16="http://schemas.microsoft.com/office/drawing/2014/main" id="{38A64A02-89BD-49A5-93BD-2FE8EE8B6175}"/>
              </a:ext>
            </a:extLst>
          </p:cNvPr>
          <p:cNvSpPr>
            <a:spLocks noGrp="1" noChangeArrowheads="1"/>
          </p:cNvSpPr>
          <p:nvPr>
            <p:ph type="title"/>
          </p:nvPr>
        </p:nvSpPr>
        <p:spPr>
          <a:xfrm>
            <a:off x="424206" y="273378"/>
            <a:ext cx="11118437" cy="829866"/>
          </a:xfrm>
        </p:spPr>
        <p:txBody>
          <a:bodyPr/>
          <a:lstStyle/>
          <a:p>
            <a:r>
              <a:rPr lang="en" sz="4400" b="1" dirty="0">
                <a:latin typeface="Dosis"/>
                <a:ea typeface="Dosis"/>
                <a:cs typeface="Dosis"/>
                <a:sym typeface="Dosis"/>
              </a:rPr>
              <a:t>Proving Correctness</a:t>
            </a:r>
            <a:endParaRPr lang="en-US" altLang="ti-ET" b="1" dirty="0">
              <a:solidFill>
                <a:schemeClr val="bg1"/>
              </a:solidFill>
              <a:effectLst>
                <a:outerShdw blurRad="38100" dist="38100" dir="2700000" algn="tl">
                  <a:srgbClr val="000000">
                    <a:alpha val="43137"/>
                  </a:srgbClr>
                </a:outerShdw>
              </a:effectLst>
            </a:endParaRPr>
          </a:p>
        </p:txBody>
      </p:sp>
      <p:graphicFrame>
        <p:nvGraphicFramePr>
          <p:cNvPr id="3" name="Table 3">
            <a:extLst>
              <a:ext uri="{FF2B5EF4-FFF2-40B4-BE49-F238E27FC236}">
                <a16:creationId xmlns:a16="http://schemas.microsoft.com/office/drawing/2014/main" id="{9CA01420-F923-4CC7-8FDD-30C0DC18AFBB}"/>
              </a:ext>
            </a:extLst>
          </p:cNvPr>
          <p:cNvGraphicFramePr>
            <a:graphicFrameLocks noGrp="1"/>
          </p:cNvGraphicFramePr>
          <p:nvPr>
            <p:ph idx="1"/>
            <p:extLst>
              <p:ext uri="{D42A27DB-BD31-4B8C-83A1-F6EECF244321}">
                <p14:modId xmlns:p14="http://schemas.microsoft.com/office/powerpoint/2010/main" val="3552971408"/>
              </p:ext>
            </p:extLst>
          </p:nvPr>
        </p:nvGraphicFramePr>
        <p:xfrm>
          <a:off x="424206" y="1553788"/>
          <a:ext cx="11274458" cy="4715039"/>
        </p:xfrm>
        <a:graphic>
          <a:graphicData uri="http://schemas.openxmlformats.org/drawingml/2006/table">
            <a:tbl>
              <a:tblPr firstRow="1" bandRow="1">
                <a:tableStyleId>{5C22544A-7EE6-4342-B048-85BDC9FD1C3A}</a:tableStyleId>
              </a:tblPr>
              <a:tblGrid>
                <a:gridCol w="3525625">
                  <a:extLst>
                    <a:ext uri="{9D8B030D-6E8A-4147-A177-3AD203B41FA5}">
                      <a16:colId xmlns:a16="http://schemas.microsoft.com/office/drawing/2014/main" val="3127520770"/>
                    </a:ext>
                  </a:extLst>
                </a:gridCol>
                <a:gridCol w="2122000">
                  <a:extLst>
                    <a:ext uri="{9D8B030D-6E8A-4147-A177-3AD203B41FA5}">
                      <a16:colId xmlns:a16="http://schemas.microsoft.com/office/drawing/2014/main" val="4016233589"/>
                    </a:ext>
                  </a:extLst>
                </a:gridCol>
                <a:gridCol w="2175805">
                  <a:extLst>
                    <a:ext uri="{9D8B030D-6E8A-4147-A177-3AD203B41FA5}">
                      <a16:colId xmlns:a16="http://schemas.microsoft.com/office/drawing/2014/main" val="3057309256"/>
                    </a:ext>
                  </a:extLst>
                </a:gridCol>
                <a:gridCol w="1732943">
                  <a:extLst>
                    <a:ext uri="{9D8B030D-6E8A-4147-A177-3AD203B41FA5}">
                      <a16:colId xmlns:a16="http://schemas.microsoft.com/office/drawing/2014/main" val="3943509149"/>
                    </a:ext>
                  </a:extLst>
                </a:gridCol>
                <a:gridCol w="1718085">
                  <a:extLst>
                    <a:ext uri="{9D8B030D-6E8A-4147-A177-3AD203B41FA5}">
                      <a16:colId xmlns:a16="http://schemas.microsoft.com/office/drawing/2014/main" val="4049194766"/>
                    </a:ext>
                  </a:extLst>
                </a:gridCol>
              </a:tblGrid>
              <a:tr h="887955">
                <a:tc>
                  <a:txBody>
                    <a:bodyPr/>
                    <a:lstStyle/>
                    <a:p>
                      <a:pPr>
                        <a:lnSpc>
                          <a:spcPct val="100000"/>
                        </a:lnSpc>
                      </a:pPr>
                      <a:r>
                        <a:rPr lang="en-US" sz="4000" dirty="0">
                          <a:solidFill>
                            <a:schemeClr val="tx1"/>
                          </a:solidFill>
                          <a:effectLst>
                            <a:outerShdw blurRad="38100" dist="38100" dir="2700000" algn="tl">
                              <a:srgbClr val="000000">
                                <a:alpha val="43137"/>
                              </a:srgbClr>
                            </a:outerShdw>
                          </a:effectLst>
                          <a:latin typeface="Dosis" pitchFamily="2" charset="0"/>
                        </a:rPr>
                        <a:t>Name</a:t>
                      </a:r>
                    </a:p>
                  </a:txBody>
                  <a:tcPr anchor="ctr"/>
                </a:tc>
                <a:tc>
                  <a:txBody>
                    <a:bodyPr/>
                    <a:lstStyle/>
                    <a:p>
                      <a:pPr>
                        <a:lnSpc>
                          <a:spcPct val="100000"/>
                        </a:lnSpc>
                      </a:pPr>
                      <a:r>
                        <a:rPr lang="en-US" sz="4000" dirty="0">
                          <a:solidFill>
                            <a:schemeClr val="tx1"/>
                          </a:solidFill>
                          <a:effectLst>
                            <a:outerShdw blurRad="38100" dist="38100" dir="2700000" algn="tl">
                              <a:srgbClr val="000000">
                                <a:alpha val="43137"/>
                              </a:srgbClr>
                            </a:outerShdw>
                          </a:effectLst>
                          <a:latin typeface="Dosis" pitchFamily="2" charset="0"/>
                        </a:rPr>
                        <a:t>Best</a:t>
                      </a:r>
                    </a:p>
                  </a:txBody>
                  <a:tcPr anchor="ctr"/>
                </a:tc>
                <a:tc>
                  <a:txBody>
                    <a:bodyPr/>
                    <a:lstStyle/>
                    <a:p>
                      <a:pPr>
                        <a:lnSpc>
                          <a:spcPct val="100000"/>
                        </a:lnSpc>
                      </a:pPr>
                      <a:r>
                        <a:rPr lang="en-US" sz="4000" dirty="0">
                          <a:solidFill>
                            <a:schemeClr val="tx1"/>
                          </a:solidFill>
                          <a:effectLst>
                            <a:outerShdw blurRad="38100" dist="38100" dir="2700000" algn="tl">
                              <a:srgbClr val="000000">
                                <a:alpha val="43137"/>
                              </a:srgbClr>
                            </a:outerShdw>
                          </a:effectLst>
                          <a:latin typeface="Dosis" pitchFamily="2" charset="0"/>
                        </a:rPr>
                        <a:t>Average</a:t>
                      </a:r>
                    </a:p>
                  </a:txBody>
                  <a:tcPr anchor="ctr"/>
                </a:tc>
                <a:tc>
                  <a:txBody>
                    <a:bodyPr/>
                    <a:lstStyle/>
                    <a:p>
                      <a:pPr>
                        <a:lnSpc>
                          <a:spcPct val="100000"/>
                        </a:lnSpc>
                      </a:pPr>
                      <a:r>
                        <a:rPr lang="en-US" sz="4000" dirty="0">
                          <a:solidFill>
                            <a:schemeClr val="tx1"/>
                          </a:solidFill>
                          <a:effectLst>
                            <a:outerShdw blurRad="38100" dist="38100" dir="2700000" algn="tl">
                              <a:srgbClr val="000000">
                                <a:alpha val="43137"/>
                              </a:srgbClr>
                            </a:outerShdw>
                          </a:effectLst>
                          <a:latin typeface="Dosis" pitchFamily="2" charset="0"/>
                        </a:rPr>
                        <a:t>Worst</a:t>
                      </a:r>
                    </a:p>
                  </a:txBody>
                  <a:tcPr anchor="ctr"/>
                </a:tc>
                <a:tc>
                  <a:txBody>
                    <a:bodyPr/>
                    <a:lstStyle/>
                    <a:p>
                      <a:pPr>
                        <a:lnSpc>
                          <a:spcPct val="100000"/>
                        </a:lnSpc>
                      </a:pPr>
                      <a:r>
                        <a:rPr lang="en-US" sz="4000" dirty="0">
                          <a:solidFill>
                            <a:schemeClr val="tx1"/>
                          </a:solidFill>
                          <a:effectLst>
                            <a:outerShdw blurRad="38100" dist="38100" dir="2700000" algn="tl">
                              <a:srgbClr val="000000">
                                <a:alpha val="43137"/>
                              </a:srgbClr>
                            </a:outerShdw>
                          </a:effectLst>
                          <a:latin typeface="Dosis" pitchFamily="2" charset="0"/>
                        </a:rPr>
                        <a:t>Stable</a:t>
                      </a:r>
                    </a:p>
                  </a:txBody>
                  <a:tcPr anchor="ctr"/>
                </a:tc>
                <a:extLst>
                  <a:ext uri="{0D108BD9-81ED-4DB2-BD59-A6C34878D82A}">
                    <a16:rowId xmlns:a16="http://schemas.microsoft.com/office/drawing/2014/main" val="3166746292"/>
                  </a:ext>
                </a:extLst>
              </a:tr>
              <a:tr h="956771">
                <a:tc>
                  <a:txBody>
                    <a:bodyPr/>
                    <a:lstStyle/>
                    <a:p>
                      <a:pPr>
                        <a:lnSpc>
                          <a:spcPct val="100000"/>
                        </a:lnSpc>
                      </a:pPr>
                      <a:r>
                        <a:rPr lang="en-US" sz="4000" b="1" dirty="0">
                          <a:solidFill>
                            <a:schemeClr val="bg2"/>
                          </a:solidFill>
                          <a:effectLst>
                            <a:outerShdw blurRad="38100" dist="38100" dir="2700000" algn="tl">
                              <a:srgbClr val="000000">
                                <a:alpha val="43137"/>
                              </a:srgbClr>
                            </a:outerShdw>
                          </a:effectLst>
                          <a:latin typeface="Dosis" pitchFamily="2" charset="0"/>
                        </a:rPr>
                        <a:t>Insertion Sort </a:t>
                      </a:r>
                    </a:p>
                  </a:txBody>
                  <a:tcPr anchor="ctr"/>
                </a:tc>
                <a:tc>
                  <a:txBody>
                    <a:bodyPr/>
                    <a:lstStyle/>
                    <a:p>
                      <a:pPr algn="ctr">
                        <a:lnSpc>
                          <a:spcPct val="100000"/>
                        </a:lnSpc>
                      </a:pPr>
                      <a:r>
                        <a:rPr lang="en-US" sz="4000" b="1" i="1" dirty="0">
                          <a:solidFill>
                            <a:schemeClr val="bg2"/>
                          </a:solidFill>
                          <a:effectLst>
                            <a:outerShdw blurRad="38100" dist="38100" dir="2700000" algn="tl">
                              <a:srgbClr val="000000">
                                <a:alpha val="43137"/>
                              </a:srgbClr>
                            </a:outerShdw>
                          </a:effectLst>
                          <a:latin typeface="Dosis" pitchFamily="2" charset="0"/>
                        </a:rPr>
                        <a:t>n</a:t>
                      </a:r>
                    </a:p>
                  </a:txBody>
                  <a:tcPr anchor="ctr"/>
                </a:tc>
                <a:tc>
                  <a:txBody>
                    <a:bodyPr/>
                    <a:lstStyle/>
                    <a:p>
                      <a:pPr algn="ctr">
                        <a:lnSpc>
                          <a:spcPct val="100000"/>
                        </a:lnSpc>
                      </a:pPr>
                      <a:r>
                        <a:rPr lang="en-US" sz="4000" b="1" i="1" dirty="0">
                          <a:solidFill>
                            <a:schemeClr val="bg2"/>
                          </a:solidFill>
                          <a:effectLst>
                            <a:outerShdw blurRad="38100" dist="38100" dir="2700000" algn="tl">
                              <a:srgbClr val="000000">
                                <a:alpha val="43137"/>
                              </a:srgbClr>
                            </a:outerShdw>
                          </a:effectLst>
                          <a:latin typeface="Dosis" pitchFamily="2" charset="0"/>
                        </a:rPr>
                        <a:t>n</a:t>
                      </a:r>
                      <a:r>
                        <a:rPr lang="en-US" sz="4000" b="1" i="0" baseline="30000" dirty="0">
                          <a:solidFill>
                            <a:schemeClr val="bg2"/>
                          </a:solidFill>
                          <a:effectLst>
                            <a:outerShdw blurRad="38100" dist="38100" dir="2700000" algn="tl">
                              <a:srgbClr val="000000">
                                <a:alpha val="43137"/>
                              </a:srgbClr>
                            </a:outerShdw>
                          </a:effectLst>
                          <a:latin typeface="Dosis" pitchFamily="2" charset="0"/>
                        </a:rPr>
                        <a:t>2</a:t>
                      </a:r>
                    </a:p>
                  </a:txBody>
                  <a:tcPr anchor="ctr"/>
                </a:tc>
                <a:tc>
                  <a:txBody>
                    <a:bodyPr/>
                    <a:lstStyle/>
                    <a:p>
                      <a:pPr algn="ctr">
                        <a:lnSpc>
                          <a:spcPct val="100000"/>
                        </a:lnSpc>
                      </a:pPr>
                      <a:r>
                        <a:rPr lang="en-US" sz="4000" b="1" i="1" dirty="0">
                          <a:solidFill>
                            <a:schemeClr val="bg2"/>
                          </a:solidFill>
                          <a:effectLst>
                            <a:outerShdw blurRad="38100" dist="38100" dir="2700000" algn="tl">
                              <a:srgbClr val="000000">
                                <a:alpha val="43137"/>
                              </a:srgbClr>
                            </a:outerShdw>
                          </a:effectLst>
                          <a:latin typeface="Dosis" pitchFamily="2" charset="0"/>
                        </a:rPr>
                        <a:t>n</a:t>
                      </a:r>
                      <a:r>
                        <a:rPr lang="en-US" sz="4000" b="1" i="0" baseline="30000" dirty="0">
                          <a:solidFill>
                            <a:schemeClr val="bg2"/>
                          </a:solidFill>
                          <a:effectLst>
                            <a:outerShdw blurRad="38100" dist="38100" dir="2700000" algn="tl">
                              <a:srgbClr val="000000">
                                <a:alpha val="43137"/>
                              </a:srgbClr>
                            </a:outerShdw>
                          </a:effectLst>
                          <a:latin typeface="Dosis" pitchFamily="2" charset="0"/>
                        </a:rPr>
                        <a:t>2</a:t>
                      </a:r>
                    </a:p>
                  </a:txBody>
                  <a:tcPr anchor="ctr"/>
                </a:tc>
                <a:tc>
                  <a:txBody>
                    <a:bodyPr/>
                    <a:lstStyle/>
                    <a:p>
                      <a:pPr algn="ctr">
                        <a:lnSpc>
                          <a:spcPct val="100000"/>
                        </a:lnSpc>
                      </a:pPr>
                      <a:r>
                        <a:rPr lang="en-US" sz="4000" b="1" i="0" dirty="0">
                          <a:solidFill>
                            <a:schemeClr val="bg2"/>
                          </a:solidFill>
                          <a:effectLst>
                            <a:outerShdw blurRad="38100" dist="38100" dir="2700000" algn="tl">
                              <a:srgbClr val="000000">
                                <a:alpha val="43137"/>
                              </a:srgbClr>
                            </a:outerShdw>
                          </a:effectLst>
                          <a:latin typeface="Dosis" pitchFamily="2" charset="0"/>
                        </a:rPr>
                        <a:t>Yes</a:t>
                      </a:r>
                    </a:p>
                  </a:txBody>
                  <a:tcPr anchor="ctr"/>
                </a:tc>
                <a:extLst>
                  <a:ext uri="{0D108BD9-81ED-4DB2-BD59-A6C34878D82A}">
                    <a16:rowId xmlns:a16="http://schemas.microsoft.com/office/drawing/2014/main" val="1334105507"/>
                  </a:ext>
                </a:extLst>
              </a:tr>
              <a:tr h="956771">
                <a:tc>
                  <a:txBody>
                    <a:bodyPr/>
                    <a:lstStyle/>
                    <a:p>
                      <a:pPr>
                        <a:lnSpc>
                          <a:spcPct val="100000"/>
                        </a:lnSpc>
                      </a:pPr>
                      <a:r>
                        <a:rPr lang="en-US" sz="4000" b="1" dirty="0">
                          <a:solidFill>
                            <a:schemeClr val="bg1">
                              <a:lumMod val="50000"/>
                              <a:lumOff val="50000"/>
                            </a:schemeClr>
                          </a:solidFill>
                          <a:effectLst>
                            <a:outerShdw blurRad="38100" dist="38100" dir="2700000" algn="tl">
                              <a:srgbClr val="000000">
                                <a:alpha val="43137"/>
                              </a:srgbClr>
                            </a:outerShdw>
                          </a:effectLst>
                          <a:latin typeface="Dosis" pitchFamily="2" charset="0"/>
                        </a:rPr>
                        <a:t>Selection Sort</a:t>
                      </a:r>
                    </a:p>
                  </a:txBody>
                  <a:tcPr anchor="ctr">
                    <a:noFill/>
                  </a:tcPr>
                </a:tc>
                <a:tc>
                  <a:txBody>
                    <a:bodyPr/>
                    <a:lstStyle/>
                    <a:p>
                      <a:pPr algn="ctr">
                        <a:lnSpc>
                          <a:spcPct val="100000"/>
                        </a:lnSpc>
                      </a:pPr>
                      <a:r>
                        <a:rPr lang="en-US" sz="4000" b="1" i="1" dirty="0">
                          <a:solidFill>
                            <a:schemeClr val="bg1">
                              <a:lumMod val="50000"/>
                              <a:lumOff val="50000"/>
                            </a:schemeClr>
                          </a:solidFill>
                          <a:effectLst>
                            <a:outerShdw blurRad="38100" dist="38100" dir="2700000" algn="tl">
                              <a:srgbClr val="000000">
                                <a:alpha val="43137"/>
                              </a:srgbClr>
                            </a:outerShdw>
                          </a:effectLst>
                          <a:latin typeface="Dosis" pitchFamily="2" charset="0"/>
                        </a:rPr>
                        <a:t>n</a:t>
                      </a:r>
                      <a:r>
                        <a:rPr lang="en-US" sz="4000" b="1" i="0" baseline="30000" dirty="0">
                          <a:solidFill>
                            <a:schemeClr val="bg1">
                              <a:lumMod val="50000"/>
                              <a:lumOff val="50000"/>
                            </a:schemeClr>
                          </a:solidFill>
                          <a:effectLst>
                            <a:outerShdw blurRad="38100" dist="38100" dir="2700000" algn="tl">
                              <a:srgbClr val="000000">
                                <a:alpha val="43137"/>
                              </a:srgbClr>
                            </a:outerShdw>
                          </a:effectLst>
                          <a:latin typeface="Dosis" pitchFamily="2" charset="0"/>
                        </a:rPr>
                        <a:t>2</a:t>
                      </a:r>
                    </a:p>
                  </a:txBody>
                  <a:tcPr anchor="ctr">
                    <a:noFill/>
                  </a:tcPr>
                </a:tc>
                <a:tc>
                  <a:txBody>
                    <a:bodyPr/>
                    <a:lstStyle/>
                    <a:p>
                      <a:pPr algn="ctr">
                        <a:lnSpc>
                          <a:spcPct val="100000"/>
                        </a:lnSpc>
                      </a:pPr>
                      <a:r>
                        <a:rPr lang="en-US" sz="4000" b="1" i="1" dirty="0">
                          <a:solidFill>
                            <a:schemeClr val="bg1">
                              <a:lumMod val="50000"/>
                              <a:lumOff val="50000"/>
                            </a:schemeClr>
                          </a:solidFill>
                          <a:effectLst>
                            <a:outerShdw blurRad="38100" dist="38100" dir="2700000" algn="tl">
                              <a:srgbClr val="000000">
                                <a:alpha val="43137"/>
                              </a:srgbClr>
                            </a:outerShdw>
                          </a:effectLst>
                          <a:latin typeface="Dosis" pitchFamily="2" charset="0"/>
                        </a:rPr>
                        <a:t>n</a:t>
                      </a:r>
                      <a:r>
                        <a:rPr lang="en-US" sz="4000" b="1" i="0" baseline="30000" dirty="0">
                          <a:solidFill>
                            <a:schemeClr val="bg1">
                              <a:lumMod val="50000"/>
                              <a:lumOff val="50000"/>
                            </a:schemeClr>
                          </a:solidFill>
                          <a:effectLst>
                            <a:outerShdw blurRad="38100" dist="38100" dir="2700000" algn="tl">
                              <a:srgbClr val="000000">
                                <a:alpha val="43137"/>
                              </a:srgbClr>
                            </a:outerShdw>
                          </a:effectLst>
                          <a:latin typeface="Dosis" pitchFamily="2" charset="0"/>
                        </a:rPr>
                        <a:t>2</a:t>
                      </a:r>
                    </a:p>
                  </a:txBody>
                  <a:tcPr anchor="ctr">
                    <a:noFill/>
                  </a:tcPr>
                </a:tc>
                <a:tc>
                  <a:txBody>
                    <a:bodyPr/>
                    <a:lstStyle/>
                    <a:p>
                      <a:pPr algn="ctr">
                        <a:lnSpc>
                          <a:spcPct val="100000"/>
                        </a:lnSpc>
                      </a:pPr>
                      <a:r>
                        <a:rPr lang="en-US" sz="4000" b="1" i="1" dirty="0">
                          <a:solidFill>
                            <a:schemeClr val="bg1">
                              <a:lumMod val="50000"/>
                              <a:lumOff val="50000"/>
                            </a:schemeClr>
                          </a:solidFill>
                          <a:effectLst>
                            <a:outerShdw blurRad="38100" dist="38100" dir="2700000" algn="tl">
                              <a:srgbClr val="000000">
                                <a:alpha val="43137"/>
                              </a:srgbClr>
                            </a:outerShdw>
                          </a:effectLst>
                          <a:latin typeface="Dosis" pitchFamily="2" charset="0"/>
                        </a:rPr>
                        <a:t>n</a:t>
                      </a:r>
                      <a:r>
                        <a:rPr lang="en-US" sz="4000" b="1" i="0" baseline="30000" dirty="0">
                          <a:solidFill>
                            <a:schemeClr val="bg1">
                              <a:lumMod val="50000"/>
                              <a:lumOff val="50000"/>
                            </a:schemeClr>
                          </a:solidFill>
                          <a:effectLst>
                            <a:outerShdw blurRad="38100" dist="38100" dir="2700000" algn="tl">
                              <a:srgbClr val="000000">
                                <a:alpha val="43137"/>
                              </a:srgbClr>
                            </a:outerShdw>
                          </a:effectLst>
                          <a:latin typeface="Dosis" pitchFamily="2" charset="0"/>
                        </a:rPr>
                        <a:t>2</a:t>
                      </a:r>
                    </a:p>
                  </a:txBody>
                  <a:tcPr anchor="ctr">
                    <a:noFill/>
                  </a:tcPr>
                </a:tc>
                <a:tc>
                  <a:txBody>
                    <a:bodyPr/>
                    <a:lstStyle/>
                    <a:p>
                      <a:pPr algn="ctr">
                        <a:lnSpc>
                          <a:spcPct val="100000"/>
                        </a:lnSpc>
                      </a:pPr>
                      <a:r>
                        <a:rPr lang="en-US" sz="4000" b="1" i="0" dirty="0">
                          <a:solidFill>
                            <a:schemeClr val="bg1">
                              <a:lumMod val="50000"/>
                              <a:lumOff val="50000"/>
                            </a:schemeClr>
                          </a:solidFill>
                          <a:effectLst>
                            <a:outerShdw blurRad="38100" dist="38100" dir="2700000" algn="tl">
                              <a:srgbClr val="000000">
                                <a:alpha val="43137"/>
                              </a:srgbClr>
                            </a:outerShdw>
                          </a:effectLst>
                          <a:latin typeface="Dosis" pitchFamily="2" charset="0"/>
                        </a:rPr>
                        <a:t>No</a:t>
                      </a:r>
                    </a:p>
                  </a:txBody>
                  <a:tcPr anchor="ctr">
                    <a:noFill/>
                  </a:tcPr>
                </a:tc>
                <a:extLst>
                  <a:ext uri="{0D108BD9-81ED-4DB2-BD59-A6C34878D82A}">
                    <a16:rowId xmlns:a16="http://schemas.microsoft.com/office/drawing/2014/main" val="2714764383"/>
                  </a:ext>
                </a:extLst>
              </a:tr>
              <a:tr h="956771">
                <a:tc>
                  <a:txBody>
                    <a:bodyPr/>
                    <a:lstStyle/>
                    <a:p>
                      <a:pPr>
                        <a:lnSpc>
                          <a:spcPct val="100000"/>
                        </a:lnSpc>
                      </a:pPr>
                      <a:r>
                        <a:rPr lang="en-US" sz="4000" b="1" dirty="0">
                          <a:solidFill>
                            <a:schemeClr val="bg1">
                              <a:lumMod val="50000"/>
                              <a:lumOff val="50000"/>
                            </a:schemeClr>
                          </a:solidFill>
                          <a:effectLst>
                            <a:outerShdw blurRad="38100" dist="38100" dir="2700000" algn="tl">
                              <a:srgbClr val="000000">
                                <a:alpha val="43137"/>
                              </a:srgbClr>
                            </a:outerShdw>
                          </a:effectLst>
                          <a:latin typeface="Dosis" pitchFamily="2" charset="0"/>
                        </a:rPr>
                        <a:t>Bubble Sort</a:t>
                      </a:r>
                    </a:p>
                  </a:txBody>
                  <a:tcPr anchor="ctr">
                    <a:noFill/>
                  </a:tcPr>
                </a:tc>
                <a:tc>
                  <a:txBody>
                    <a:bodyPr/>
                    <a:lstStyle/>
                    <a:p>
                      <a:pPr algn="ctr">
                        <a:lnSpc>
                          <a:spcPct val="100000"/>
                        </a:lnSpc>
                      </a:pPr>
                      <a:r>
                        <a:rPr lang="en-US" sz="4000" b="1" i="1" dirty="0">
                          <a:solidFill>
                            <a:schemeClr val="bg1">
                              <a:lumMod val="50000"/>
                              <a:lumOff val="50000"/>
                            </a:schemeClr>
                          </a:solidFill>
                          <a:effectLst>
                            <a:outerShdw blurRad="38100" dist="38100" dir="2700000" algn="tl">
                              <a:srgbClr val="000000">
                                <a:alpha val="43137"/>
                              </a:srgbClr>
                            </a:outerShdw>
                          </a:effectLst>
                          <a:latin typeface="Dosis" pitchFamily="2" charset="0"/>
                        </a:rPr>
                        <a:t>n</a:t>
                      </a:r>
                    </a:p>
                  </a:txBody>
                  <a:tcPr anchor="ctr">
                    <a:noFill/>
                  </a:tcPr>
                </a:tc>
                <a:tc>
                  <a:txBody>
                    <a:bodyPr/>
                    <a:lstStyle/>
                    <a:p>
                      <a:pPr algn="ctr">
                        <a:lnSpc>
                          <a:spcPct val="100000"/>
                        </a:lnSpc>
                      </a:pPr>
                      <a:r>
                        <a:rPr lang="en-US" sz="4000" b="1" i="1" dirty="0">
                          <a:solidFill>
                            <a:schemeClr val="bg1">
                              <a:lumMod val="50000"/>
                              <a:lumOff val="50000"/>
                            </a:schemeClr>
                          </a:solidFill>
                          <a:effectLst>
                            <a:outerShdw blurRad="38100" dist="38100" dir="2700000" algn="tl">
                              <a:srgbClr val="000000">
                                <a:alpha val="43137"/>
                              </a:srgbClr>
                            </a:outerShdw>
                          </a:effectLst>
                          <a:latin typeface="Dosis" pitchFamily="2" charset="0"/>
                        </a:rPr>
                        <a:t>n</a:t>
                      </a:r>
                      <a:r>
                        <a:rPr lang="en-US" sz="4000" b="1" i="0" baseline="30000" dirty="0">
                          <a:solidFill>
                            <a:schemeClr val="bg1">
                              <a:lumMod val="50000"/>
                              <a:lumOff val="50000"/>
                            </a:schemeClr>
                          </a:solidFill>
                          <a:effectLst>
                            <a:outerShdw blurRad="38100" dist="38100" dir="2700000" algn="tl">
                              <a:srgbClr val="000000">
                                <a:alpha val="43137"/>
                              </a:srgbClr>
                            </a:outerShdw>
                          </a:effectLst>
                          <a:latin typeface="Dosis" pitchFamily="2" charset="0"/>
                        </a:rPr>
                        <a:t>2</a:t>
                      </a:r>
                    </a:p>
                  </a:txBody>
                  <a:tcPr anchor="ctr">
                    <a:noFill/>
                  </a:tcPr>
                </a:tc>
                <a:tc>
                  <a:txBody>
                    <a:bodyPr/>
                    <a:lstStyle/>
                    <a:p>
                      <a:pPr algn="ctr">
                        <a:lnSpc>
                          <a:spcPct val="100000"/>
                        </a:lnSpc>
                      </a:pPr>
                      <a:r>
                        <a:rPr lang="en-US" sz="4000" b="1" i="1" dirty="0">
                          <a:solidFill>
                            <a:schemeClr val="bg1">
                              <a:lumMod val="50000"/>
                              <a:lumOff val="50000"/>
                            </a:schemeClr>
                          </a:solidFill>
                          <a:effectLst>
                            <a:outerShdw blurRad="38100" dist="38100" dir="2700000" algn="tl">
                              <a:srgbClr val="000000">
                                <a:alpha val="43137"/>
                              </a:srgbClr>
                            </a:outerShdw>
                          </a:effectLst>
                          <a:latin typeface="Dosis" pitchFamily="2" charset="0"/>
                        </a:rPr>
                        <a:t>n</a:t>
                      </a:r>
                      <a:r>
                        <a:rPr lang="en-US" sz="4000" b="1" i="0" baseline="30000" dirty="0">
                          <a:solidFill>
                            <a:schemeClr val="bg1">
                              <a:lumMod val="50000"/>
                              <a:lumOff val="50000"/>
                            </a:schemeClr>
                          </a:solidFill>
                          <a:effectLst>
                            <a:outerShdw blurRad="38100" dist="38100" dir="2700000" algn="tl">
                              <a:srgbClr val="000000">
                                <a:alpha val="43137"/>
                              </a:srgbClr>
                            </a:outerShdw>
                          </a:effectLst>
                          <a:latin typeface="Dosis" pitchFamily="2" charset="0"/>
                        </a:rPr>
                        <a:t>2</a:t>
                      </a:r>
                    </a:p>
                  </a:txBody>
                  <a:tcPr anchor="ctr">
                    <a:noFill/>
                  </a:tcPr>
                </a:tc>
                <a:tc>
                  <a:txBody>
                    <a:bodyPr/>
                    <a:lstStyle/>
                    <a:p>
                      <a:pPr algn="ctr">
                        <a:lnSpc>
                          <a:spcPct val="100000"/>
                        </a:lnSpc>
                      </a:pPr>
                      <a:r>
                        <a:rPr lang="en-US" sz="4000" b="1" i="0" dirty="0">
                          <a:solidFill>
                            <a:schemeClr val="bg1">
                              <a:lumMod val="50000"/>
                              <a:lumOff val="50000"/>
                            </a:schemeClr>
                          </a:solidFill>
                          <a:effectLst>
                            <a:outerShdw blurRad="38100" dist="38100" dir="2700000" algn="tl">
                              <a:srgbClr val="000000">
                                <a:alpha val="43137"/>
                              </a:srgbClr>
                            </a:outerShdw>
                          </a:effectLst>
                          <a:latin typeface="Dosis" pitchFamily="2" charset="0"/>
                        </a:rPr>
                        <a:t>Yes</a:t>
                      </a:r>
                    </a:p>
                  </a:txBody>
                  <a:tcPr anchor="ctr">
                    <a:noFill/>
                  </a:tcPr>
                </a:tc>
                <a:extLst>
                  <a:ext uri="{0D108BD9-81ED-4DB2-BD59-A6C34878D82A}">
                    <a16:rowId xmlns:a16="http://schemas.microsoft.com/office/drawing/2014/main" val="2865584141"/>
                  </a:ext>
                </a:extLst>
              </a:tr>
              <a:tr h="956771">
                <a:tc>
                  <a:txBody>
                    <a:bodyPr/>
                    <a:lstStyle/>
                    <a:p>
                      <a:pPr>
                        <a:lnSpc>
                          <a:spcPct val="100000"/>
                        </a:lnSpc>
                      </a:pPr>
                      <a:r>
                        <a:rPr lang="en-US" sz="4000" b="1" dirty="0">
                          <a:solidFill>
                            <a:schemeClr val="bg1">
                              <a:lumMod val="50000"/>
                              <a:lumOff val="50000"/>
                            </a:schemeClr>
                          </a:solidFill>
                          <a:effectLst>
                            <a:outerShdw blurRad="38100" dist="38100" dir="2700000" algn="tl">
                              <a:srgbClr val="000000">
                                <a:alpha val="43137"/>
                              </a:srgbClr>
                            </a:outerShdw>
                          </a:effectLst>
                          <a:latin typeface="Dosis" pitchFamily="2" charset="0"/>
                        </a:rPr>
                        <a:t>Shell Sort</a:t>
                      </a:r>
                    </a:p>
                  </a:txBody>
                  <a:tcPr anchor="ctr">
                    <a:noFill/>
                  </a:tcPr>
                </a:tc>
                <a:tc>
                  <a:txBody>
                    <a:bodyPr/>
                    <a:lstStyle/>
                    <a:p>
                      <a:pPr algn="ctr">
                        <a:lnSpc>
                          <a:spcPct val="100000"/>
                        </a:lnSpc>
                      </a:pPr>
                      <a:r>
                        <a:rPr lang="en-US" sz="4000" b="1" i="1" dirty="0">
                          <a:solidFill>
                            <a:schemeClr val="bg1">
                              <a:lumMod val="50000"/>
                              <a:lumOff val="50000"/>
                            </a:schemeClr>
                          </a:solidFill>
                          <a:effectLst>
                            <a:outerShdw blurRad="38100" dist="38100" dir="2700000" algn="tl">
                              <a:srgbClr val="000000">
                                <a:alpha val="43137"/>
                              </a:srgbClr>
                            </a:outerShdw>
                          </a:effectLst>
                          <a:latin typeface="Dosis" pitchFamily="2" charset="0"/>
                        </a:rPr>
                        <a:t>n</a:t>
                      </a:r>
                      <a:r>
                        <a:rPr lang="en-US" sz="1400" b="1" i="1" dirty="0">
                          <a:solidFill>
                            <a:schemeClr val="bg1">
                              <a:lumMod val="50000"/>
                              <a:lumOff val="50000"/>
                            </a:schemeClr>
                          </a:solidFill>
                          <a:effectLst>
                            <a:outerShdw blurRad="38100" dist="38100" dir="2700000" algn="tl">
                              <a:srgbClr val="000000">
                                <a:alpha val="43137"/>
                              </a:srgbClr>
                            </a:outerShdw>
                          </a:effectLst>
                          <a:latin typeface="Dosis" pitchFamily="2" charset="0"/>
                        </a:rPr>
                        <a:t> </a:t>
                      </a:r>
                      <a:r>
                        <a:rPr lang="en-US" sz="4000" b="1" i="0" dirty="0">
                          <a:solidFill>
                            <a:schemeClr val="bg1">
                              <a:lumMod val="50000"/>
                              <a:lumOff val="50000"/>
                            </a:schemeClr>
                          </a:solidFill>
                          <a:effectLst>
                            <a:outerShdw blurRad="38100" dist="38100" dir="2700000" algn="tl">
                              <a:srgbClr val="000000">
                                <a:alpha val="43137"/>
                              </a:srgbClr>
                            </a:outerShdw>
                          </a:effectLst>
                          <a:latin typeface="Dosis" pitchFamily="2" charset="0"/>
                        </a:rPr>
                        <a:t>log</a:t>
                      </a:r>
                      <a:r>
                        <a:rPr lang="en-US" sz="1800" b="1" i="1" dirty="0">
                          <a:solidFill>
                            <a:schemeClr val="bg1">
                              <a:lumMod val="50000"/>
                              <a:lumOff val="50000"/>
                            </a:schemeClr>
                          </a:solidFill>
                          <a:effectLst>
                            <a:outerShdw blurRad="38100" dist="38100" dir="2700000" algn="tl">
                              <a:srgbClr val="000000">
                                <a:alpha val="43137"/>
                              </a:srgbClr>
                            </a:outerShdw>
                          </a:effectLst>
                          <a:latin typeface="Dosis" pitchFamily="2" charset="0"/>
                        </a:rPr>
                        <a:t> </a:t>
                      </a:r>
                      <a:r>
                        <a:rPr lang="en-US" sz="4000" b="1" i="1" dirty="0">
                          <a:solidFill>
                            <a:schemeClr val="bg1">
                              <a:lumMod val="50000"/>
                              <a:lumOff val="50000"/>
                            </a:schemeClr>
                          </a:solidFill>
                          <a:effectLst>
                            <a:outerShdw blurRad="38100" dist="38100" dir="2700000" algn="tl">
                              <a:srgbClr val="000000">
                                <a:alpha val="43137"/>
                              </a:srgbClr>
                            </a:outerShdw>
                          </a:effectLst>
                          <a:latin typeface="Dosis" pitchFamily="2" charset="0"/>
                        </a:rPr>
                        <a:t>n</a:t>
                      </a:r>
                    </a:p>
                  </a:txBody>
                  <a:tcPr anchor="ctr">
                    <a:noFill/>
                  </a:tcPr>
                </a:tc>
                <a:tc>
                  <a:txBody>
                    <a:bodyPr/>
                    <a:lstStyle/>
                    <a:p>
                      <a:pPr algn="ctr">
                        <a:lnSpc>
                          <a:spcPct val="100000"/>
                        </a:lnSpc>
                      </a:pPr>
                      <a:r>
                        <a:rPr lang="en-US" sz="4000" b="1" i="1" dirty="0">
                          <a:solidFill>
                            <a:schemeClr val="bg1">
                              <a:lumMod val="50000"/>
                              <a:lumOff val="50000"/>
                            </a:schemeClr>
                          </a:solidFill>
                          <a:effectLst>
                            <a:outerShdw blurRad="38100" dist="38100" dir="2700000" algn="tl">
                              <a:srgbClr val="000000">
                                <a:alpha val="43137"/>
                              </a:srgbClr>
                            </a:outerShdw>
                          </a:effectLst>
                          <a:latin typeface="Dosis" pitchFamily="2" charset="0"/>
                        </a:rPr>
                        <a:t>n</a:t>
                      </a:r>
                      <a:r>
                        <a:rPr lang="en-US" sz="4000" b="1" i="0" baseline="30000" dirty="0">
                          <a:solidFill>
                            <a:schemeClr val="bg1">
                              <a:lumMod val="50000"/>
                              <a:lumOff val="50000"/>
                            </a:schemeClr>
                          </a:solidFill>
                          <a:effectLst>
                            <a:outerShdw blurRad="38100" dist="38100" dir="2700000" algn="tl">
                              <a:srgbClr val="000000">
                                <a:alpha val="43137"/>
                              </a:srgbClr>
                            </a:outerShdw>
                          </a:effectLst>
                          <a:latin typeface="Dosis" pitchFamily="2" charset="0"/>
                        </a:rPr>
                        <a:t>4/3</a:t>
                      </a:r>
                    </a:p>
                  </a:txBody>
                  <a:tcPr anchor="ctr">
                    <a:noFill/>
                  </a:tcPr>
                </a:tc>
                <a:tc>
                  <a:txBody>
                    <a:bodyPr/>
                    <a:lstStyle/>
                    <a:p>
                      <a:pPr algn="ctr">
                        <a:lnSpc>
                          <a:spcPct val="100000"/>
                        </a:lnSpc>
                      </a:pPr>
                      <a:r>
                        <a:rPr lang="en-US" sz="4000" b="1" i="1" dirty="0">
                          <a:solidFill>
                            <a:schemeClr val="bg1">
                              <a:lumMod val="50000"/>
                              <a:lumOff val="50000"/>
                            </a:schemeClr>
                          </a:solidFill>
                          <a:effectLst>
                            <a:outerShdw blurRad="38100" dist="38100" dir="2700000" algn="tl">
                              <a:srgbClr val="000000">
                                <a:alpha val="43137"/>
                              </a:srgbClr>
                            </a:outerShdw>
                          </a:effectLst>
                          <a:latin typeface="Dosis" pitchFamily="2" charset="0"/>
                        </a:rPr>
                        <a:t>n</a:t>
                      </a:r>
                      <a:r>
                        <a:rPr lang="en-US" sz="4000" b="1" i="0" baseline="30000" dirty="0">
                          <a:solidFill>
                            <a:schemeClr val="bg1">
                              <a:lumMod val="50000"/>
                              <a:lumOff val="50000"/>
                            </a:schemeClr>
                          </a:solidFill>
                          <a:effectLst>
                            <a:outerShdw blurRad="38100" dist="38100" dir="2700000" algn="tl">
                              <a:srgbClr val="000000">
                                <a:alpha val="43137"/>
                              </a:srgbClr>
                            </a:outerShdw>
                          </a:effectLst>
                          <a:latin typeface="Dosis" pitchFamily="2" charset="0"/>
                        </a:rPr>
                        <a:t>3/2</a:t>
                      </a:r>
                    </a:p>
                  </a:txBody>
                  <a:tcPr anchor="ctr">
                    <a:noFill/>
                  </a:tcPr>
                </a:tc>
                <a:tc>
                  <a:txBody>
                    <a:bodyPr/>
                    <a:lstStyle/>
                    <a:p>
                      <a:pPr algn="ctr">
                        <a:lnSpc>
                          <a:spcPct val="100000"/>
                        </a:lnSpc>
                      </a:pPr>
                      <a:r>
                        <a:rPr lang="en-US" sz="4000" b="1" i="0" dirty="0">
                          <a:solidFill>
                            <a:schemeClr val="bg1">
                              <a:lumMod val="50000"/>
                              <a:lumOff val="50000"/>
                            </a:schemeClr>
                          </a:solidFill>
                          <a:effectLst>
                            <a:outerShdw blurRad="38100" dist="38100" dir="2700000" algn="tl">
                              <a:srgbClr val="000000">
                                <a:alpha val="43137"/>
                              </a:srgbClr>
                            </a:outerShdw>
                          </a:effectLst>
                          <a:latin typeface="Dosis" pitchFamily="2" charset="0"/>
                        </a:rPr>
                        <a:t>No</a:t>
                      </a:r>
                    </a:p>
                  </a:txBody>
                  <a:tcPr anchor="ctr">
                    <a:noFill/>
                  </a:tcPr>
                </a:tc>
                <a:extLst>
                  <a:ext uri="{0D108BD9-81ED-4DB2-BD59-A6C34878D82A}">
                    <a16:rowId xmlns:a16="http://schemas.microsoft.com/office/drawing/2014/main" val="971357211"/>
                  </a:ext>
                </a:extLst>
              </a:tr>
            </a:tbl>
          </a:graphicData>
        </a:graphic>
      </p:graphicFrame>
    </p:spTree>
    <p:extLst>
      <p:ext uri="{BB962C8B-B14F-4D97-AF65-F5344CB8AC3E}">
        <p14:creationId xmlns:p14="http://schemas.microsoft.com/office/powerpoint/2010/main" val="9042455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4"/>
          <p:cNvSpPr txBox="1"/>
          <p:nvPr/>
        </p:nvSpPr>
        <p:spPr>
          <a:xfrm>
            <a:off x="553374" y="1331095"/>
            <a:ext cx="8211600" cy="456000"/>
          </a:xfrm>
          <a:prstGeom prst="rect">
            <a:avLst/>
          </a:prstGeom>
          <a:noFill/>
          <a:ln>
            <a:noFill/>
          </a:ln>
        </p:spPr>
        <p:txBody>
          <a:bodyPr spcFirstLastPara="1" wrap="square" lIns="91425" tIns="91425" rIns="91425" bIns="91425" anchor="t" anchorCtr="0">
            <a:noAutofit/>
          </a:bodyPr>
          <a:lstStyle/>
          <a:p>
            <a:pPr marL="457200" indent="-355600">
              <a:buClr>
                <a:srgbClr val="2196F3"/>
              </a:buClr>
              <a:buSzPts val="2000"/>
              <a:buFont typeface="Source Sans Pro"/>
              <a:buAutoNum type="arabicPeriod"/>
            </a:pPr>
            <a:r>
              <a:rPr lang="en" sz="2800" b="1" dirty="0">
                <a:solidFill>
                  <a:srgbClr val="2196F3"/>
                </a:solidFill>
                <a:latin typeface="Source Sans Pro"/>
                <a:ea typeface="Source Sans Pro"/>
                <a:cs typeface="Source Sans Pro"/>
                <a:sym typeface="Source Sans Pro"/>
              </a:rPr>
              <a:t>Does this actually work?</a:t>
            </a:r>
            <a:r>
              <a:rPr lang="en" sz="2800" dirty="0">
                <a:latin typeface="Source Sans Pro"/>
                <a:ea typeface="Source Sans Pro"/>
                <a:cs typeface="Source Sans Pro"/>
                <a:sym typeface="Source Sans Pro"/>
              </a:rPr>
              <a:t> Let’s see an example!</a:t>
            </a:r>
            <a:endParaRPr sz="2800" b="1" dirty="0">
              <a:solidFill>
                <a:srgbClr val="980000"/>
              </a:solidFill>
              <a:latin typeface="Source Sans Pro"/>
              <a:ea typeface="Source Sans Pro"/>
              <a:cs typeface="Source Sans Pro"/>
              <a:sym typeface="Source Sans Pro"/>
            </a:endParaRPr>
          </a:p>
        </p:txBody>
      </p:sp>
      <p:sp>
        <p:nvSpPr>
          <p:cNvPr id="149" name="Google Shape;149;p24"/>
          <p:cNvSpPr txBox="1"/>
          <p:nvPr/>
        </p:nvSpPr>
        <p:spPr>
          <a:xfrm>
            <a:off x="1990200" y="131500"/>
            <a:ext cx="8211600" cy="966033"/>
          </a:xfrm>
          <a:prstGeom prst="rect">
            <a:avLst/>
          </a:prstGeom>
          <a:noFill/>
          <a:ln>
            <a:noFill/>
          </a:ln>
        </p:spPr>
        <p:txBody>
          <a:bodyPr spcFirstLastPara="1" wrap="square" lIns="91425" tIns="91425" rIns="91425" bIns="91425" anchor="t" anchorCtr="0">
            <a:noAutofit/>
          </a:bodyPr>
          <a:lstStyle/>
          <a:p>
            <a:pPr algn="ctr"/>
            <a:r>
              <a:rPr lang="en" sz="6000" b="1" dirty="0">
                <a:latin typeface="Dosis"/>
                <a:ea typeface="Dosis"/>
                <a:cs typeface="Dosis"/>
                <a:sym typeface="Dosis"/>
              </a:rPr>
              <a:t>Insertion sort</a:t>
            </a:r>
            <a:endParaRPr sz="6000" b="1" dirty="0">
              <a:latin typeface="Dosis"/>
              <a:ea typeface="Dosis"/>
              <a:cs typeface="Dosis"/>
              <a:sym typeface="Dosis"/>
            </a:endParaRPr>
          </a:p>
        </p:txBody>
      </p:sp>
      <p:sp>
        <p:nvSpPr>
          <p:cNvPr id="150" name="Google Shape;150;p24"/>
          <p:cNvSpPr txBox="1"/>
          <p:nvPr/>
        </p:nvSpPr>
        <p:spPr>
          <a:xfrm>
            <a:off x="0" y="2288295"/>
            <a:ext cx="7180666" cy="3915859"/>
          </a:xfrm>
          <a:prstGeom prst="rect">
            <a:avLst/>
          </a:prstGeom>
          <a:solidFill>
            <a:srgbClr val="FDFDFD"/>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spcFirstLastPara="1" wrap="square" lIns="91425" tIns="91425" rIns="91425" bIns="91425" anchor="ctr" anchorCtr="0">
            <a:noAutofit/>
          </a:bodyPr>
          <a:lstStyle/>
          <a:p>
            <a:r>
              <a:rPr lang="en" sz="2400" b="1" dirty="0">
                <a:solidFill>
                  <a:srgbClr val="D33682"/>
                </a:solidFill>
                <a:latin typeface="Consolas"/>
                <a:ea typeface="Consolas"/>
                <a:cs typeface="Consolas"/>
                <a:sym typeface="Consolas"/>
              </a:rPr>
              <a:t>  def</a:t>
            </a:r>
            <a:r>
              <a:rPr lang="en" sz="2400" dirty="0">
                <a:latin typeface="Consolas"/>
                <a:ea typeface="Consolas"/>
                <a:cs typeface="Consolas"/>
                <a:sym typeface="Consolas"/>
              </a:rPr>
              <a:t> insertion_sort(A):</a:t>
            </a:r>
            <a:endParaRPr sz="2400" dirty="0">
              <a:latin typeface="Consolas"/>
              <a:ea typeface="Consolas"/>
              <a:cs typeface="Consolas"/>
              <a:sym typeface="Consolas"/>
            </a:endParaRPr>
          </a:p>
          <a:p>
            <a:r>
              <a:rPr lang="en" sz="2400" dirty="0">
                <a:latin typeface="Consolas"/>
                <a:ea typeface="Consolas"/>
                <a:cs typeface="Consolas"/>
                <a:sym typeface="Consolas"/>
              </a:rPr>
              <a:t>    </a:t>
            </a:r>
            <a:r>
              <a:rPr lang="en" sz="2400" b="1" dirty="0">
                <a:solidFill>
                  <a:srgbClr val="D33682"/>
                </a:solidFill>
                <a:latin typeface="Consolas"/>
                <a:ea typeface="Consolas"/>
                <a:cs typeface="Consolas"/>
                <a:sym typeface="Consolas"/>
              </a:rPr>
              <a:t>for</a:t>
            </a:r>
            <a:r>
              <a:rPr lang="en" sz="2400" dirty="0">
                <a:latin typeface="Consolas"/>
                <a:ea typeface="Consolas"/>
                <a:cs typeface="Consolas"/>
                <a:sym typeface="Consolas"/>
              </a:rPr>
              <a:t> i in range(1, len(A)):</a:t>
            </a:r>
            <a:endParaRPr sz="2400" dirty="0">
              <a:latin typeface="Consolas"/>
              <a:ea typeface="Consolas"/>
              <a:cs typeface="Consolas"/>
              <a:sym typeface="Consolas"/>
            </a:endParaRPr>
          </a:p>
          <a:p>
            <a:r>
              <a:rPr lang="en" sz="2400" dirty="0">
                <a:latin typeface="Consolas"/>
                <a:ea typeface="Consolas"/>
                <a:cs typeface="Consolas"/>
                <a:sym typeface="Consolas"/>
              </a:rPr>
              <a:t>      cur_value = A[i]</a:t>
            </a:r>
            <a:endParaRPr sz="2400" dirty="0">
              <a:latin typeface="Consolas"/>
              <a:ea typeface="Consolas"/>
              <a:cs typeface="Consolas"/>
              <a:sym typeface="Consolas"/>
            </a:endParaRPr>
          </a:p>
          <a:p>
            <a:r>
              <a:rPr lang="en" sz="2400" dirty="0">
                <a:latin typeface="Consolas"/>
                <a:ea typeface="Consolas"/>
                <a:cs typeface="Consolas"/>
                <a:sym typeface="Consolas"/>
              </a:rPr>
              <a:t>      j = i - 1</a:t>
            </a:r>
            <a:endParaRPr sz="2400" dirty="0">
              <a:latin typeface="Consolas"/>
              <a:ea typeface="Consolas"/>
              <a:cs typeface="Consolas"/>
              <a:sym typeface="Consolas"/>
            </a:endParaRPr>
          </a:p>
          <a:p>
            <a:r>
              <a:rPr lang="en" sz="2400" dirty="0">
                <a:latin typeface="Consolas"/>
                <a:ea typeface="Consolas"/>
                <a:cs typeface="Consolas"/>
                <a:sym typeface="Consolas"/>
              </a:rPr>
              <a:t>      </a:t>
            </a:r>
            <a:r>
              <a:rPr lang="en" sz="2400" b="1" dirty="0">
                <a:solidFill>
                  <a:srgbClr val="D33682"/>
                </a:solidFill>
                <a:latin typeface="Consolas"/>
                <a:ea typeface="Consolas"/>
                <a:cs typeface="Consolas"/>
                <a:sym typeface="Consolas"/>
              </a:rPr>
              <a:t>while</a:t>
            </a:r>
            <a:r>
              <a:rPr lang="en" sz="2400" dirty="0">
                <a:latin typeface="Consolas"/>
                <a:ea typeface="Consolas"/>
                <a:cs typeface="Consolas"/>
                <a:sym typeface="Consolas"/>
              </a:rPr>
              <a:t> j &gt;= 0 and A[j] &gt; cur_value:</a:t>
            </a:r>
            <a:endParaRPr sz="2400" dirty="0">
              <a:latin typeface="Consolas"/>
              <a:ea typeface="Consolas"/>
              <a:cs typeface="Consolas"/>
              <a:sym typeface="Consolas"/>
            </a:endParaRPr>
          </a:p>
          <a:p>
            <a:r>
              <a:rPr lang="en" sz="2400" dirty="0">
                <a:latin typeface="Consolas"/>
                <a:ea typeface="Consolas"/>
                <a:cs typeface="Consolas"/>
                <a:sym typeface="Consolas"/>
              </a:rPr>
              <a:t>        A[j+1] = A[j]</a:t>
            </a:r>
            <a:endParaRPr lang="en-US" sz="2400" dirty="0">
              <a:latin typeface="Consolas"/>
              <a:ea typeface="Consolas"/>
              <a:cs typeface="Consolas"/>
              <a:sym typeface="Consolas"/>
            </a:endParaRPr>
          </a:p>
          <a:p>
            <a:pPr marL="914400"/>
            <a:r>
              <a:rPr lang="en-US" sz="2400" dirty="0">
                <a:latin typeface="Consolas"/>
                <a:ea typeface="Consolas"/>
                <a:cs typeface="Consolas"/>
                <a:sym typeface="Consolas"/>
              </a:rPr>
              <a:t>  j -= 1</a:t>
            </a:r>
          </a:p>
          <a:p>
            <a:r>
              <a:rPr lang="en" sz="2400" dirty="0">
                <a:latin typeface="Consolas"/>
                <a:ea typeface="Consolas"/>
                <a:cs typeface="Consolas"/>
                <a:sym typeface="Consolas"/>
              </a:rPr>
              <a:t>      A[j+1] = cur_value</a:t>
            </a:r>
            <a:endParaRPr sz="2400" dirty="0">
              <a:latin typeface="Consolas"/>
              <a:ea typeface="Consolas"/>
              <a:cs typeface="Consolas"/>
              <a:sym typeface="Consolas"/>
            </a:endParaRPr>
          </a:p>
        </p:txBody>
      </p:sp>
      <p:sp>
        <p:nvSpPr>
          <p:cNvPr id="151" name="Google Shape;151;p24"/>
          <p:cNvSpPr/>
          <p:nvPr/>
        </p:nvSpPr>
        <p:spPr>
          <a:xfrm>
            <a:off x="7921800" y="2385290"/>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3200" b="1">
                <a:latin typeface="Source Sans Pro"/>
                <a:ea typeface="Source Sans Pro"/>
                <a:cs typeface="Source Sans Pro"/>
                <a:sym typeface="Source Sans Pro"/>
              </a:rPr>
              <a:t>4</a:t>
            </a:r>
            <a:endParaRPr sz="3200" b="1">
              <a:latin typeface="Source Sans Pro"/>
              <a:ea typeface="Source Sans Pro"/>
              <a:cs typeface="Source Sans Pro"/>
              <a:sym typeface="Source Sans Pro"/>
            </a:endParaRPr>
          </a:p>
        </p:txBody>
      </p:sp>
      <p:sp>
        <p:nvSpPr>
          <p:cNvPr id="152" name="Google Shape;152;p24"/>
          <p:cNvSpPr/>
          <p:nvPr/>
        </p:nvSpPr>
        <p:spPr>
          <a:xfrm>
            <a:off x="8377800" y="2385290"/>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3200" b="1">
                <a:latin typeface="Source Sans Pro"/>
                <a:ea typeface="Source Sans Pro"/>
                <a:cs typeface="Source Sans Pro"/>
                <a:sym typeface="Source Sans Pro"/>
              </a:rPr>
              <a:t>3</a:t>
            </a:r>
            <a:endParaRPr sz="3200" b="1">
              <a:latin typeface="Source Sans Pro"/>
              <a:ea typeface="Source Sans Pro"/>
              <a:cs typeface="Source Sans Pro"/>
              <a:sym typeface="Source Sans Pro"/>
            </a:endParaRPr>
          </a:p>
        </p:txBody>
      </p:sp>
      <p:sp>
        <p:nvSpPr>
          <p:cNvPr id="153" name="Google Shape;153;p24"/>
          <p:cNvSpPr/>
          <p:nvPr/>
        </p:nvSpPr>
        <p:spPr>
          <a:xfrm>
            <a:off x="8833800" y="2385290"/>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3200" b="1">
                <a:latin typeface="Source Sans Pro"/>
                <a:ea typeface="Source Sans Pro"/>
                <a:cs typeface="Source Sans Pro"/>
                <a:sym typeface="Source Sans Pro"/>
              </a:rPr>
              <a:t>1</a:t>
            </a:r>
            <a:endParaRPr sz="3200" b="1">
              <a:latin typeface="Source Sans Pro"/>
              <a:ea typeface="Source Sans Pro"/>
              <a:cs typeface="Source Sans Pro"/>
              <a:sym typeface="Source Sans Pro"/>
            </a:endParaRPr>
          </a:p>
        </p:txBody>
      </p:sp>
      <p:sp>
        <p:nvSpPr>
          <p:cNvPr id="154" name="Google Shape;154;p24"/>
          <p:cNvSpPr/>
          <p:nvPr/>
        </p:nvSpPr>
        <p:spPr>
          <a:xfrm>
            <a:off x="9289800" y="2385290"/>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3200" b="1">
                <a:latin typeface="Source Sans Pro"/>
                <a:ea typeface="Source Sans Pro"/>
                <a:cs typeface="Source Sans Pro"/>
                <a:sym typeface="Source Sans Pro"/>
              </a:rPr>
              <a:t>5</a:t>
            </a:r>
            <a:endParaRPr sz="3200" b="1">
              <a:latin typeface="Source Sans Pro"/>
              <a:ea typeface="Source Sans Pro"/>
              <a:cs typeface="Source Sans Pro"/>
              <a:sym typeface="Source Sans Pro"/>
            </a:endParaRPr>
          </a:p>
        </p:txBody>
      </p:sp>
      <p:sp>
        <p:nvSpPr>
          <p:cNvPr id="155" name="Google Shape;155;p24"/>
          <p:cNvSpPr/>
          <p:nvPr/>
        </p:nvSpPr>
        <p:spPr>
          <a:xfrm>
            <a:off x="9745800" y="2385290"/>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3200" b="1">
                <a:latin typeface="Source Sans Pro"/>
                <a:ea typeface="Source Sans Pro"/>
                <a:cs typeface="Source Sans Pro"/>
                <a:sym typeface="Source Sans Pro"/>
              </a:rPr>
              <a:t>2</a:t>
            </a:r>
            <a:endParaRPr sz="3200" b="1">
              <a:latin typeface="Source Sans Pro"/>
              <a:ea typeface="Source Sans Pro"/>
              <a:cs typeface="Source Sans Pro"/>
              <a:sym typeface="Source Sans Pro"/>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4"/>
          <p:cNvSpPr txBox="1"/>
          <p:nvPr/>
        </p:nvSpPr>
        <p:spPr>
          <a:xfrm>
            <a:off x="553374" y="1331095"/>
            <a:ext cx="8211600" cy="456000"/>
          </a:xfrm>
          <a:prstGeom prst="rect">
            <a:avLst/>
          </a:prstGeom>
          <a:noFill/>
          <a:ln>
            <a:noFill/>
          </a:ln>
        </p:spPr>
        <p:txBody>
          <a:bodyPr spcFirstLastPara="1" wrap="square" lIns="91425" tIns="91425" rIns="91425" bIns="91425" anchor="t" anchorCtr="0">
            <a:noAutofit/>
          </a:bodyPr>
          <a:lstStyle/>
          <a:p>
            <a:pPr marL="457200" indent="-355600">
              <a:buClr>
                <a:srgbClr val="2196F3"/>
              </a:buClr>
              <a:buSzPts val="2000"/>
              <a:buFont typeface="Source Sans Pro"/>
              <a:buAutoNum type="arabicPeriod"/>
            </a:pPr>
            <a:r>
              <a:rPr lang="en" sz="2800" b="1" dirty="0">
                <a:solidFill>
                  <a:srgbClr val="2196F3"/>
                </a:solidFill>
                <a:latin typeface="Source Sans Pro"/>
                <a:ea typeface="Source Sans Pro"/>
                <a:cs typeface="Source Sans Pro"/>
                <a:sym typeface="Source Sans Pro"/>
              </a:rPr>
              <a:t>Does this actually work?</a:t>
            </a:r>
            <a:r>
              <a:rPr lang="en" sz="2800" dirty="0">
                <a:latin typeface="Source Sans Pro"/>
                <a:ea typeface="Source Sans Pro"/>
                <a:cs typeface="Source Sans Pro"/>
                <a:sym typeface="Source Sans Pro"/>
              </a:rPr>
              <a:t> Let’s see an example!</a:t>
            </a:r>
            <a:endParaRPr sz="2800" b="1" dirty="0">
              <a:solidFill>
                <a:srgbClr val="980000"/>
              </a:solidFill>
              <a:latin typeface="Source Sans Pro"/>
              <a:ea typeface="Source Sans Pro"/>
              <a:cs typeface="Source Sans Pro"/>
              <a:sym typeface="Source Sans Pro"/>
            </a:endParaRPr>
          </a:p>
        </p:txBody>
      </p:sp>
      <p:sp>
        <p:nvSpPr>
          <p:cNvPr id="149" name="Google Shape;149;p24"/>
          <p:cNvSpPr txBox="1"/>
          <p:nvPr/>
        </p:nvSpPr>
        <p:spPr>
          <a:xfrm>
            <a:off x="1990200" y="131500"/>
            <a:ext cx="8211600" cy="966033"/>
          </a:xfrm>
          <a:prstGeom prst="rect">
            <a:avLst/>
          </a:prstGeom>
          <a:noFill/>
          <a:ln>
            <a:noFill/>
          </a:ln>
        </p:spPr>
        <p:txBody>
          <a:bodyPr spcFirstLastPara="1" wrap="square" lIns="91425" tIns="91425" rIns="91425" bIns="91425" anchor="t" anchorCtr="0">
            <a:noAutofit/>
          </a:bodyPr>
          <a:lstStyle/>
          <a:p>
            <a:pPr algn="ctr"/>
            <a:r>
              <a:rPr lang="en" sz="6000" b="1" dirty="0">
                <a:latin typeface="Dosis"/>
                <a:ea typeface="Dosis"/>
                <a:cs typeface="Dosis"/>
                <a:sym typeface="Dosis"/>
              </a:rPr>
              <a:t>Insertion sort</a:t>
            </a:r>
            <a:endParaRPr sz="6000" b="1" dirty="0">
              <a:latin typeface="Dosis"/>
              <a:ea typeface="Dosis"/>
              <a:cs typeface="Dosis"/>
              <a:sym typeface="Dosis"/>
            </a:endParaRPr>
          </a:p>
        </p:txBody>
      </p:sp>
      <p:sp>
        <p:nvSpPr>
          <p:cNvPr id="150" name="Google Shape;150;p24"/>
          <p:cNvSpPr txBox="1"/>
          <p:nvPr/>
        </p:nvSpPr>
        <p:spPr>
          <a:xfrm>
            <a:off x="0" y="2288295"/>
            <a:ext cx="7180666" cy="3915859"/>
          </a:xfrm>
          <a:prstGeom prst="rect">
            <a:avLst/>
          </a:prstGeom>
          <a:solidFill>
            <a:srgbClr val="FDFDFD"/>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spcFirstLastPara="1" wrap="square" lIns="91425" tIns="91425" rIns="91425" bIns="91425" anchor="ctr" anchorCtr="0">
            <a:noAutofit/>
          </a:bodyPr>
          <a:lstStyle/>
          <a:p>
            <a:r>
              <a:rPr lang="en" sz="2400" b="1" dirty="0">
                <a:solidFill>
                  <a:srgbClr val="D33682"/>
                </a:solidFill>
                <a:latin typeface="Consolas"/>
                <a:ea typeface="Consolas"/>
                <a:cs typeface="Consolas"/>
                <a:sym typeface="Consolas"/>
              </a:rPr>
              <a:t>  def</a:t>
            </a:r>
            <a:r>
              <a:rPr lang="en" sz="2400" dirty="0">
                <a:latin typeface="Consolas"/>
                <a:ea typeface="Consolas"/>
                <a:cs typeface="Consolas"/>
                <a:sym typeface="Consolas"/>
              </a:rPr>
              <a:t> insertion_sort(A):</a:t>
            </a:r>
            <a:endParaRPr sz="2400" dirty="0">
              <a:latin typeface="Consolas"/>
              <a:ea typeface="Consolas"/>
              <a:cs typeface="Consolas"/>
              <a:sym typeface="Consolas"/>
            </a:endParaRPr>
          </a:p>
          <a:p>
            <a:r>
              <a:rPr lang="en" sz="2400" dirty="0">
                <a:latin typeface="Consolas"/>
                <a:ea typeface="Consolas"/>
                <a:cs typeface="Consolas"/>
                <a:sym typeface="Consolas"/>
              </a:rPr>
              <a:t>    </a:t>
            </a:r>
            <a:r>
              <a:rPr lang="en" sz="2400" b="1" dirty="0">
                <a:solidFill>
                  <a:srgbClr val="D33682"/>
                </a:solidFill>
                <a:latin typeface="Consolas"/>
                <a:ea typeface="Consolas"/>
                <a:cs typeface="Consolas"/>
                <a:sym typeface="Consolas"/>
              </a:rPr>
              <a:t>for</a:t>
            </a:r>
            <a:r>
              <a:rPr lang="en" sz="2400" dirty="0">
                <a:latin typeface="Consolas"/>
                <a:ea typeface="Consolas"/>
                <a:cs typeface="Consolas"/>
                <a:sym typeface="Consolas"/>
              </a:rPr>
              <a:t> i in range(1, len(A)):</a:t>
            </a:r>
            <a:endParaRPr sz="2400" dirty="0">
              <a:latin typeface="Consolas"/>
              <a:ea typeface="Consolas"/>
              <a:cs typeface="Consolas"/>
              <a:sym typeface="Consolas"/>
            </a:endParaRPr>
          </a:p>
          <a:p>
            <a:r>
              <a:rPr lang="en" sz="2400" dirty="0">
                <a:latin typeface="Consolas"/>
                <a:ea typeface="Consolas"/>
                <a:cs typeface="Consolas"/>
                <a:sym typeface="Consolas"/>
              </a:rPr>
              <a:t>      cur_value = A[i]</a:t>
            </a:r>
            <a:endParaRPr sz="2400" dirty="0">
              <a:latin typeface="Consolas"/>
              <a:ea typeface="Consolas"/>
              <a:cs typeface="Consolas"/>
              <a:sym typeface="Consolas"/>
            </a:endParaRPr>
          </a:p>
          <a:p>
            <a:r>
              <a:rPr lang="en" sz="2400" dirty="0">
                <a:latin typeface="Consolas"/>
                <a:ea typeface="Consolas"/>
                <a:cs typeface="Consolas"/>
                <a:sym typeface="Consolas"/>
              </a:rPr>
              <a:t>      j = i - 1</a:t>
            </a:r>
            <a:endParaRPr sz="2400" dirty="0">
              <a:latin typeface="Consolas"/>
              <a:ea typeface="Consolas"/>
              <a:cs typeface="Consolas"/>
              <a:sym typeface="Consolas"/>
            </a:endParaRPr>
          </a:p>
          <a:p>
            <a:r>
              <a:rPr lang="en" sz="2400" dirty="0">
                <a:latin typeface="Consolas"/>
                <a:ea typeface="Consolas"/>
                <a:cs typeface="Consolas"/>
                <a:sym typeface="Consolas"/>
              </a:rPr>
              <a:t>      </a:t>
            </a:r>
            <a:r>
              <a:rPr lang="en" sz="2400" b="1" dirty="0">
                <a:solidFill>
                  <a:srgbClr val="D33682"/>
                </a:solidFill>
                <a:latin typeface="Consolas"/>
                <a:ea typeface="Consolas"/>
                <a:cs typeface="Consolas"/>
                <a:sym typeface="Consolas"/>
              </a:rPr>
              <a:t>while</a:t>
            </a:r>
            <a:r>
              <a:rPr lang="en" sz="2400" dirty="0">
                <a:latin typeface="Consolas"/>
                <a:ea typeface="Consolas"/>
                <a:cs typeface="Consolas"/>
                <a:sym typeface="Consolas"/>
              </a:rPr>
              <a:t> j &gt;= 0 and A[j] &gt; cur_value:</a:t>
            </a:r>
            <a:endParaRPr sz="2400" dirty="0">
              <a:latin typeface="Consolas"/>
              <a:ea typeface="Consolas"/>
              <a:cs typeface="Consolas"/>
              <a:sym typeface="Consolas"/>
            </a:endParaRPr>
          </a:p>
          <a:p>
            <a:r>
              <a:rPr lang="en" sz="2400" dirty="0">
                <a:latin typeface="Consolas"/>
                <a:ea typeface="Consolas"/>
                <a:cs typeface="Consolas"/>
                <a:sym typeface="Consolas"/>
              </a:rPr>
              <a:t>        A[j+1] = A[j]</a:t>
            </a:r>
            <a:endParaRPr lang="en-US" sz="2400" dirty="0">
              <a:latin typeface="Consolas"/>
              <a:ea typeface="Consolas"/>
              <a:cs typeface="Consolas"/>
              <a:sym typeface="Consolas"/>
            </a:endParaRPr>
          </a:p>
          <a:p>
            <a:pPr marL="914400"/>
            <a:r>
              <a:rPr lang="en-US" sz="2400" dirty="0">
                <a:latin typeface="Consolas"/>
                <a:ea typeface="Consolas"/>
                <a:cs typeface="Consolas"/>
                <a:sym typeface="Consolas"/>
              </a:rPr>
              <a:t>   j -= 1</a:t>
            </a:r>
          </a:p>
          <a:p>
            <a:r>
              <a:rPr lang="en" sz="2400" dirty="0">
                <a:latin typeface="Consolas"/>
                <a:ea typeface="Consolas"/>
                <a:cs typeface="Consolas"/>
                <a:sym typeface="Consolas"/>
              </a:rPr>
              <a:t>      A[j+1] = cur_value</a:t>
            </a:r>
            <a:endParaRPr sz="2400" dirty="0">
              <a:latin typeface="Consolas"/>
              <a:ea typeface="Consolas"/>
              <a:cs typeface="Consolas"/>
              <a:sym typeface="Consolas"/>
            </a:endParaRPr>
          </a:p>
        </p:txBody>
      </p:sp>
      <p:sp>
        <p:nvSpPr>
          <p:cNvPr id="2" name="Google Shape;163;p25">
            <a:extLst>
              <a:ext uri="{FF2B5EF4-FFF2-40B4-BE49-F238E27FC236}">
                <a16:creationId xmlns:a16="http://schemas.microsoft.com/office/drawing/2014/main" id="{962F9D7D-E0B8-1EB9-F2C4-605F4EDE9376}"/>
              </a:ext>
            </a:extLst>
          </p:cNvPr>
          <p:cNvSpPr/>
          <p:nvPr/>
        </p:nvSpPr>
        <p:spPr>
          <a:xfrm>
            <a:off x="7921800" y="2407206"/>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4</a:t>
            </a:r>
            <a:endParaRPr sz="2400" b="1">
              <a:latin typeface="Source Sans Pro"/>
              <a:ea typeface="Source Sans Pro"/>
              <a:cs typeface="Source Sans Pro"/>
              <a:sym typeface="Source Sans Pro"/>
            </a:endParaRPr>
          </a:p>
        </p:txBody>
      </p:sp>
      <p:sp>
        <p:nvSpPr>
          <p:cNvPr id="3" name="Google Shape;164;p25">
            <a:extLst>
              <a:ext uri="{FF2B5EF4-FFF2-40B4-BE49-F238E27FC236}">
                <a16:creationId xmlns:a16="http://schemas.microsoft.com/office/drawing/2014/main" id="{3B842099-E5C7-E942-B1EE-F9D2DB56EF4E}"/>
              </a:ext>
            </a:extLst>
          </p:cNvPr>
          <p:cNvSpPr/>
          <p:nvPr/>
        </p:nvSpPr>
        <p:spPr>
          <a:xfrm>
            <a:off x="8377800" y="2407206"/>
            <a:ext cx="456000" cy="456000"/>
          </a:xfrm>
          <a:prstGeom prst="rect">
            <a:avLst/>
          </a:prstGeom>
          <a:solidFill>
            <a:srgbClr val="FFD54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3</a:t>
            </a:r>
            <a:endParaRPr sz="2400" b="1">
              <a:latin typeface="Source Sans Pro"/>
              <a:ea typeface="Source Sans Pro"/>
              <a:cs typeface="Source Sans Pro"/>
              <a:sym typeface="Source Sans Pro"/>
            </a:endParaRPr>
          </a:p>
        </p:txBody>
      </p:sp>
      <p:sp>
        <p:nvSpPr>
          <p:cNvPr id="4" name="Google Shape;165;p25">
            <a:extLst>
              <a:ext uri="{FF2B5EF4-FFF2-40B4-BE49-F238E27FC236}">
                <a16:creationId xmlns:a16="http://schemas.microsoft.com/office/drawing/2014/main" id="{D5340D94-A70D-4E4F-0CDC-19D2557C3C60}"/>
              </a:ext>
            </a:extLst>
          </p:cNvPr>
          <p:cNvSpPr/>
          <p:nvPr/>
        </p:nvSpPr>
        <p:spPr>
          <a:xfrm>
            <a:off x="8833800" y="2407206"/>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1</a:t>
            </a:r>
            <a:endParaRPr sz="2400" b="1">
              <a:latin typeface="Source Sans Pro"/>
              <a:ea typeface="Source Sans Pro"/>
              <a:cs typeface="Source Sans Pro"/>
              <a:sym typeface="Source Sans Pro"/>
            </a:endParaRPr>
          </a:p>
        </p:txBody>
      </p:sp>
      <p:sp>
        <p:nvSpPr>
          <p:cNvPr id="5" name="Google Shape;166;p25">
            <a:extLst>
              <a:ext uri="{FF2B5EF4-FFF2-40B4-BE49-F238E27FC236}">
                <a16:creationId xmlns:a16="http://schemas.microsoft.com/office/drawing/2014/main" id="{25972887-CAA1-77B8-FFCC-0008017B8A8C}"/>
              </a:ext>
            </a:extLst>
          </p:cNvPr>
          <p:cNvSpPr/>
          <p:nvPr/>
        </p:nvSpPr>
        <p:spPr>
          <a:xfrm>
            <a:off x="9289800" y="2407206"/>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5</a:t>
            </a:r>
            <a:endParaRPr sz="2400" b="1">
              <a:latin typeface="Source Sans Pro"/>
              <a:ea typeface="Source Sans Pro"/>
              <a:cs typeface="Source Sans Pro"/>
              <a:sym typeface="Source Sans Pro"/>
            </a:endParaRPr>
          </a:p>
        </p:txBody>
      </p:sp>
      <p:sp>
        <p:nvSpPr>
          <p:cNvPr id="6" name="Google Shape;167;p25">
            <a:extLst>
              <a:ext uri="{FF2B5EF4-FFF2-40B4-BE49-F238E27FC236}">
                <a16:creationId xmlns:a16="http://schemas.microsoft.com/office/drawing/2014/main" id="{D6583CFC-92AA-DEE3-F270-6B604762FD01}"/>
              </a:ext>
            </a:extLst>
          </p:cNvPr>
          <p:cNvSpPr/>
          <p:nvPr/>
        </p:nvSpPr>
        <p:spPr>
          <a:xfrm>
            <a:off x="9745800" y="2407206"/>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2</a:t>
            </a:r>
            <a:endParaRPr sz="2400" b="1">
              <a:latin typeface="Source Sans Pro"/>
              <a:ea typeface="Source Sans Pro"/>
              <a:cs typeface="Source Sans Pro"/>
              <a:sym typeface="Source Sans Pro"/>
            </a:endParaRPr>
          </a:p>
        </p:txBody>
      </p:sp>
      <p:sp>
        <p:nvSpPr>
          <p:cNvPr id="7" name="Google Shape;168;p25">
            <a:extLst>
              <a:ext uri="{FF2B5EF4-FFF2-40B4-BE49-F238E27FC236}">
                <a16:creationId xmlns:a16="http://schemas.microsoft.com/office/drawing/2014/main" id="{9A705B6A-1F33-698F-34C1-687789537340}"/>
              </a:ext>
            </a:extLst>
          </p:cNvPr>
          <p:cNvSpPr/>
          <p:nvPr/>
        </p:nvSpPr>
        <p:spPr>
          <a:xfrm rot="-5398506" flipH="1">
            <a:off x="8674479" y="2983447"/>
            <a:ext cx="351364" cy="427356"/>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8" name="Google Shape;169;p25">
            <a:extLst>
              <a:ext uri="{FF2B5EF4-FFF2-40B4-BE49-F238E27FC236}">
                <a16:creationId xmlns:a16="http://schemas.microsoft.com/office/drawing/2014/main" id="{2BCCFCD8-34AA-830B-D3DF-DF8CC40F4CCB}"/>
              </a:ext>
            </a:extLst>
          </p:cNvPr>
          <p:cNvSpPr txBox="1"/>
          <p:nvPr/>
        </p:nvSpPr>
        <p:spPr>
          <a:xfrm>
            <a:off x="9063925" y="3050383"/>
            <a:ext cx="3000000" cy="1551114"/>
          </a:xfrm>
          <a:prstGeom prst="rect">
            <a:avLst/>
          </a:prstGeom>
          <a:noFill/>
          <a:ln>
            <a:noFill/>
          </a:ln>
        </p:spPr>
        <p:txBody>
          <a:bodyPr spcFirstLastPara="1" wrap="square" lIns="91425" tIns="91425" rIns="91425" bIns="91425" anchor="ctr" anchorCtr="0">
            <a:noAutofit/>
          </a:bodyPr>
          <a:lstStyle/>
          <a:p>
            <a:r>
              <a:rPr lang="en" sz="2000" dirty="0">
                <a:latin typeface="Source Sans Pro"/>
                <a:ea typeface="Source Sans Pro"/>
                <a:cs typeface="Source Sans Pro"/>
                <a:sym typeface="Source Sans Pro"/>
              </a:rPr>
              <a:t>Move </a:t>
            </a:r>
            <a:r>
              <a:rPr lang="en" sz="2000" b="1" dirty="0">
                <a:latin typeface="Consolas"/>
                <a:ea typeface="Consolas"/>
                <a:cs typeface="Consolas"/>
                <a:sym typeface="Consolas"/>
              </a:rPr>
              <a:t>A[1]</a:t>
            </a:r>
            <a:r>
              <a:rPr lang="en" sz="2000" dirty="0">
                <a:latin typeface="Source Sans Pro"/>
                <a:ea typeface="Source Sans Pro"/>
                <a:cs typeface="Source Sans Pro"/>
                <a:sym typeface="Source Sans Pro"/>
              </a:rPr>
              <a:t> leftwards until you find something smaller (or can’t go move it any further).</a:t>
            </a:r>
            <a:endParaRPr sz="2000" dirty="0"/>
          </a:p>
        </p:txBody>
      </p:sp>
    </p:spTree>
    <p:extLst>
      <p:ext uri="{BB962C8B-B14F-4D97-AF65-F5344CB8AC3E}">
        <p14:creationId xmlns:p14="http://schemas.microsoft.com/office/powerpoint/2010/main" val="37036886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4"/>
          <p:cNvSpPr txBox="1"/>
          <p:nvPr/>
        </p:nvSpPr>
        <p:spPr>
          <a:xfrm>
            <a:off x="553374" y="1331095"/>
            <a:ext cx="8211600" cy="456000"/>
          </a:xfrm>
          <a:prstGeom prst="rect">
            <a:avLst/>
          </a:prstGeom>
          <a:noFill/>
          <a:ln>
            <a:noFill/>
          </a:ln>
        </p:spPr>
        <p:txBody>
          <a:bodyPr spcFirstLastPara="1" wrap="square" lIns="91425" tIns="91425" rIns="91425" bIns="91425" anchor="t" anchorCtr="0">
            <a:noAutofit/>
          </a:bodyPr>
          <a:lstStyle/>
          <a:p>
            <a:pPr marL="457200" indent="-355600">
              <a:buClr>
                <a:srgbClr val="2196F3"/>
              </a:buClr>
              <a:buSzPts val="2000"/>
              <a:buFont typeface="Source Sans Pro"/>
              <a:buAutoNum type="arabicPeriod"/>
            </a:pPr>
            <a:r>
              <a:rPr lang="en" sz="2800" b="1" dirty="0">
                <a:solidFill>
                  <a:srgbClr val="2196F3"/>
                </a:solidFill>
                <a:latin typeface="Source Sans Pro"/>
                <a:ea typeface="Source Sans Pro"/>
                <a:cs typeface="Source Sans Pro"/>
                <a:sym typeface="Source Sans Pro"/>
              </a:rPr>
              <a:t>Does this actually work?</a:t>
            </a:r>
            <a:r>
              <a:rPr lang="en" sz="2800" dirty="0">
                <a:latin typeface="Source Sans Pro"/>
                <a:ea typeface="Source Sans Pro"/>
                <a:cs typeface="Source Sans Pro"/>
                <a:sym typeface="Source Sans Pro"/>
              </a:rPr>
              <a:t> Let’s see an example!</a:t>
            </a:r>
            <a:endParaRPr sz="2800" b="1" dirty="0">
              <a:solidFill>
                <a:srgbClr val="980000"/>
              </a:solidFill>
              <a:latin typeface="Source Sans Pro"/>
              <a:ea typeface="Source Sans Pro"/>
              <a:cs typeface="Source Sans Pro"/>
              <a:sym typeface="Source Sans Pro"/>
            </a:endParaRPr>
          </a:p>
        </p:txBody>
      </p:sp>
      <p:sp>
        <p:nvSpPr>
          <p:cNvPr id="149" name="Google Shape;149;p24"/>
          <p:cNvSpPr txBox="1"/>
          <p:nvPr/>
        </p:nvSpPr>
        <p:spPr>
          <a:xfrm>
            <a:off x="1990200" y="131500"/>
            <a:ext cx="8211600" cy="966033"/>
          </a:xfrm>
          <a:prstGeom prst="rect">
            <a:avLst/>
          </a:prstGeom>
          <a:noFill/>
          <a:ln>
            <a:noFill/>
          </a:ln>
        </p:spPr>
        <p:txBody>
          <a:bodyPr spcFirstLastPara="1" wrap="square" lIns="91425" tIns="91425" rIns="91425" bIns="91425" anchor="t" anchorCtr="0">
            <a:noAutofit/>
          </a:bodyPr>
          <a:lstStyle/>
          <a:p>
            <a:pPr algn="ctr"/>
            <a:r>
              <a:rPr lang="en" sz="6000" b="1" dirty="0">
                <a:latin typeface="Dosis"/>
                <a:ea typeface="Dosis"/>
                <a:cs typeface="Dosis"/>
                <a:sym typeface="Dosis"/>
              </a:rPr>
              <a:t>Insertion sort</a:t>
            </a:r>
            <a:endParaRPr sz="6000" b="1" dirty="0">
              <a:latin typeface="Dosis"/>
              <a:ea typeface="Dosis"/>
              <a:cs typeface="Dosis"/>
              <a:sym typeface="Dosis"/>
            </a:endParaRPr>
          </a:p>
        </p:txBody>
      </p:sp>
      <p:sp>
        <p:nvSpPr>
          <p:cNvPr id="150" name="Google Shape;150;p24"/>
          <p:cNvSpPr txBox="1"/>
          <p:nvPr/>
        </p:nvSpPr>
        <p:spPr>
          <a:xfrm>
            <a:off x="0" y="2288295"/>
            <a:ext cx="7180666" cy="3915859"/>
          </a:xfrm>
          <a:prstGeom prst="rect">
            <a:avLst/>
          </a:prstGeom>
          <a:solidFill>
            <a:srgbClr val="FDFDFD"/>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spcFirstLastPara="1" wrap="square" lIns="91425" tIns="91425" rIns="91425" bIns="91425" anchor="ctr" anchorCtr="0">
            <a:noAutofit/>
          </a:bodyPr>
          <a:lstStyle/>
          <a:p>
            <a:r>
              <a:rPr lang="en" sz="2400" b="1" dirty="0">
                <a:solidFill>
                  <a:srgbClr val="D33682"/>
                </a:solidFill>
                <a:latin typeface="Consolas"/>
                <a:ea typeface="Consolas"/>
                <a:cs typeface="Consolas"/>
                <a:sym typeface="Consolas"/>
              </a:rPr>
              <a:t>  def</a:t>
            </a:r>
            <a:r>
              <a:rPr lang="en" sz="2400" dirty="0">
                <a:latin typeface="Consolas"/>
                <a:ea typeface="Consolas"/>
                <a:cs typeface="Consolas"/>
                <a:sym typeface="Consolas"/>
              </a:rPr>
              <a:t> insertion_sort(A):</a:t>
            </a:r>
            <a:endParaRPr sz="2400" dirty="0">
              <a:latin typeface="Consolas"/>
              <a:ea typeface="Consolas"/>
              <a:cs typeface="Consolas"/>
              <a:sym typeface="Consolas"/>
            </a:endParaRPr>
          </a:p>
          <a:p>
            <a:r>
              <a:rPr lang="en" sz="2400" dirty="0">
                <a:latin typeface="Consolas"/>
                <a:ea typeface="Consolas"/>
                <a:cs typeface="Consolas"/>
                <a:sym typeface="Consolas"/>
              </a:rPr>
              <a:t>    </a:t>
            </a:r>
            <a:r>
              <a:rPr lang="en" sz="2400" b="1" dirty="0">
                <a:solidFill>
                  <a:srgbClr val="D33682"/>
                </a:solidFill>
                <a:latin typeface="Consolas"/>
                <a:ea typeface="Consolas"/>
                <a:cs typeface="Consolas"/>
                <a:sym typeface="Consolas"/>
              </a:rPr>
              <a:t>for</a:t>
            </a:r>
            <a:r>
              <a:rPr lang="en" sz="2400" dirty="0">
                <a:latin typeface="Consolas"/>
                <a:ea typeface="Consolas"/>
                <a:cs typeface="Consolas"/>
                <a:sym typeface="Consolas"/>
              </a:rPr>
              <a:t> i in range(1, len(A)):</a:t>
            </a:r>
            <a:endParaRPr sz="2400" dirty="0">
              <a:latin typeface="Consolas"/>
              <a:ea typeface="Consolas"/>
              <a:cs typeface="Consolas"/>
              <a:sym typeface="Consolas"/>
            </a:endParaRPr>
          </a:p>
          <a:p>
            <a:r>
              <a:rPr lang="en" sz="2400" dirty="0">
                <a:latin typeface="Consolas"/>
                <a:ea typeface="Consolas"/>
                <a:cs typeface="Consolas"/>
                <a:sym typeface="Consolas"/>
              </a:rPr>
              <a:t>      cur_value = A[i]</a:t>
            </a:r>
            <a:endParaRPr sz="2400" dirty="0">
              <a:latin typeface="Consolas"/>
              <a:ea typeface="Consolas"/>
              <a:cs typeface="Consolas"/>
              <a:sym typeface="Consolas"/>
            </a:endParaRPr>
          </a:p>
          <a:p>
            <a:r>
              <a:rPr lang="en" sz="2400" dirty="0">
                <a:latin typeface="Consolas"/>
                <a:ea typeface="Consolas"/>
                <a:cs typeface="Consolas"/>
                <a:sym typeface="Consolas"/>
              </a:rPr>
              <a:t>      j = i - 1</a:t>
            </a:r>
            <a:endParaRPr sz="2400" dirty="0">
              <a:latin typeface="Consolas"/>
              <a:ea typeface="Consolas"/>
              <a:cs typeface="Consolas"/>
              <a:sym typeface="Consolas"/>
            </a:endParaRPr>
          </a:p>
          <a:p>
            <a:r>
              <a:rPr lang="en" sz="2400" dirty="0">
                <a:latin typeface="Consolas"/>
                <a:ea typeface="Consolas"/>
                <a:cs typeface="Consolas"/>
                <a:sym typeface="Consolas"/>
              </a:rPr>
              <a:t>      </a:t>
            </a:r>
            <a:r>
              <a:rPr lang="en" sz="2400" b="1" dirty="0">
                <a:solidFill>
                  <a:srgbClr val="D33682"/>
                </a:solidFill>
                <a:latin typeface="Consolas"/>
                <a:ea typeface="Consolas"/>
                <a:cs typeface="Consolas"/>
                <a:sym typeface="Consolas"/>
              </a:rPr>
              <a:t>while</a:t>
            </a:r>
            <a:r>
              <a:rPr lang="en" sz="2400" dirty="0">
                <a:latin typeface="Consolas"/>
                <a:ea typeface="Consolas"/>
                <a:cs typeface="Consolas"/>
                <a:sym typeface="Consolas"/>
              </a:rPr>
              <a:t> j &gt;= 0 and A[j] &gt; cur_value:</a:t>
            </a:r>
            <a:endParaRPr sz="2400" dirty="0">
              <a:latin typeface="Consolas"/>
              <a:ea typeface="Consolas"/>
              <a:cs typeface="Consolas"/>
              <a:sym typeface="Consolas"/>
            </a:endParaRPr>
          </a:p>
          <a:p>
            <a:r>
              <a:rPr lang="en" sz="2400" dirty="0">
                <a:latin typeface="Consolas"/>
                <a:ea typeface="Consolas"/>
                <a:cs typeface="Consolas"/>
                <a:sym typeface="Consolas"/>
              </a:rPr>
              <a:t>        A[j+1] = A[j]</a:t>
            </a:r>
            <a:endParaRPr lang="en-US" sz="2400" dirty="0">
              <a:latin typeface="Consolas"/>
              <a:ea typeface="Consolas"/>
              <a:cs typeface="Consolas"/>
              <a:sym typeface="Consolas"/>
            </a:endParaRPr>
          </a:p>
          <a:p>
            <a:pPr marL="914400"/>
            <a:r>
              <a:rPr lang="en-US" sz="2400" dirty="0">
                <a:latin typeface="Consolas"/>
                <a:ea typeface="Consolas"/>
                <a:cs typeface="Consolas"/>
                <a:sym typeface="Consolas"/>
              </a:rPr>
              <a:t>   j -= 1</a:t>
            </a:r>
          </a:p>
          <a:p>
            <a:r>
              <a:rPr lang="en" sz="2400" dirty="0">
                <a:latin typeface="Consolas"/>
                <a:ea typeface="Consolas"/>
                <a:cs typeface="Consolas"/>
                <a:sym typeface="Consolas"/>
              </a:rPr>
              <a:t>      A[j+1] = cur_value</a:t>
            </a:r>
            <a:endParaRPr sz="2400" dirty="0">
              <a:latin typeface="Consolas"/>
              <a:ea typeface="Consolas"/>
              <a:cs typeface="Consolas"/>
              <a:sym typeface="Consolas"/>
            </a:endParaRPr>
          </a:p>
        </p:txBody>
      </p:sp>
      <p:sp>
        <p:nvSpPr>
          <p:cNvPr id="9" name="Google Shape;177;p26">
            <a:extLst>
              <a:ext uri="{FF2B5EF4-FFF2-40B4-BE49-F238E27FC236}">
                <a16:creationId xmlns:a16="http://schemas.microsoft.com/office/drawing/2014/main" id="{09AF0E25-B92F-B378-3A28-60D6955F92E0}"/>
              </a:ext>
            </a:extLst>
          </p:cNvPr>
          <p:cNvSpPr/>
          <p:nvPr/>
        </p:nvSpPr>
        <p:spPr>
          <a:xfrm>
            <a:off x="7921800" y="2428170"/>
            <a:ext cx="456000" cy="456000"/>
          </a:xfrm>
          <a:prstGeom prst="rect">
            <a:avLst/>
          </a:prstGeom>
          <a:solidFill>
            <a:srgbClr val="FFD54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3</a:t>
            </a:r>
            <a:endParaRPr sz="2400" b="1">
              <a:latin typeface="Source Sans Pro"/>
              <a:ea typeface="Source Sans Pro"/>
              <a:cs typeface="Source Sans Pro"/>
              <a:sym typeface="Source Sans Pro"/>
            </a:endParaRPr>
          </a:p>
        </p:txBody>
      </p:sp>
      <p:sp>
        <p:nvSpPr>
          <p:cNvPr id="10" name="Google Shape;178;p26">
            <a:extLst>
              <a:ext uri="{FF2B5EF4-FFF2-40B4-BE49-F238E27FC236}">
                <a16:creationId xmlns:a16="http://schemas.microsoft.com/office/drawing/2014/main" id="{A465D80B-78F3-A110-3E33-07CE670EC7BD}"/>
              </a:ext>
            </a:extLst>
          </p:cNvPr>
          <p:cNvSpPr/>
          <p:nvPr/>
        </p:nvSpPr>
        <p:spPr>
          <a:xfrm>
            <a:off x="8377800" y="2428170"/>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4</a:t>
            </a:r>
            <a:endParaRPr sz="2400" b="1">
              <a:latin typeface="Source Sans Pro"/>
              <a:ea typeface="Source Sans Pro"/>
              <a:cs typeface="Source Sans Pro"/>
              <a:sym typeface="Source Sans Pro"/>
            </a:endParaRPr>
          </a:p>
        </p:txBody>
      </p:sp>
      <p:sp>
        <p:nvSpPr>
          <p:cNvPr id="11" name="Google Shape;179;p26">
            <a:extLst>
              <a:ext uri="{FF2B5EF4-FFF2-40B4-BE49-F238E27FC236}">
                <a16:creationId xmlns:a16="http://schemas.microsoft.com/office/drawing/2014/main" id="{60C44F37-D343-B493-387C-CBB9BC434B80}"/>
              </a:ext>
            </a:extLst>
          </p:cNvPr>
          <p:cNvSpPr/>
          <p:nvPr/>
        </p:nvSpPr>
        <p:spPr>
          <a:xfrm>
            <a:off x="8833800" y="2428170"/>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1</a:t>
            </a:r>
            <a:endParaRPr sz="2400" b="1">
              <a:latin typeface="Source Sans Pro"/>
              <a:ea typeface="Source Sans Pro"/>
              <a:cs typeface="Source Sans Pro"/>
              <a:sym typeface="Source Sans Pro"/>
            </a:endParaRPr>
          </a:p>
        </p:txBody>
      </p:sp>
      <p:sp>
        <p:nvSpPr>
          <p:cNvPr id="12" name="Google Shape;180;p26">
            <a:extLst>
              <a:ext uri="{FF2B5EF4-FFF2-40B4-BE49-F238E27FC236}">
                <a16:creationId xmlns:a16="http://schemas.microsoft.com/office/drawing/2014/main" id="{0D03D7DD-6953-3491-2497-5FA9D43BCF47}"/>
              </a:ext>
            </a:extLst>
          </p:cNvPr>
          <p:cNvSpPr/>
          <p:nvPr/>
        </p:nvSpPr>
        <p:spPr>
          <a:xfrm>
            <a:off x="9289800" y="2428170"/>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5</a:t>
            </a:r>
            <a:endParaRPr sz="2400" b="1">
              <a:latin typeface="Source Sans Pro"/>
              <a:ea typeface="Source Sans Pro"/>
              <a:cs typeface="Source Sans Pro"/>
              <a:sym typeface="Source Sans Pro"/>
            </a:endParaRPr>
          </a:p>
        </p:txBody>
      </p:sp>
      <p:sp>
        <p:nvSpPr>
          <p:cNvPr id="13" name="Google Shape;181;p26">
            <a:extLst>
              <a:ext uri="{FF2B5EF4-FFF2-40B4-BE49-F238E27FC236}">
                <a16:creationId xmlns:a16="http://schemas.microsoft.com/office/drawing/2014/main" id="{06371FE5-9827-25E4-82C4-9732C87F2966}"/>
              </a:ext>
            </a:extLst>
          </p:cNvPr>
          <p:cNvSpPr/>
          <p:nvPr/>
        </p:nvSpPr>
        <p:spPr>
          <a:xfrm>
            <a:off x="9745800" y="2428170"/>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2</a:t>
            </a:r>
            <a:endParaRPr sz="2400" b="1">
              <a:latin typeface="Source Sans Pro"/>
              <a:ea typeface="Source Sans Pro"/>
              <a:cs typeface="Source Sans Pro"/>
              <a:sym typeface="Source Sans Pro"/>
            </a:endParaRPr>
          </a:p>
        </p:txBody>
      </p:sp>
    </p:spTree>
    <p:extLst>
      <p:ext uri="{BB962C8B-B14F-4D97-AF65-F5344CB8AC3E}">
        <p14:creationId xmlns:p14="http://schemas.microsoft.com/office/powerpoint/2010/main" val="25091548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4"/>
          <p:cNvSpPr txBox="1"/>
          <p:nvPr/>
        </p:nvSpPr>
        <p:spPr>
          <a:xfrm>
            <a:off x="553374" y="1331095"/>
            <a:ext cx="8211600" cy="456000"/>
          </a:xfrm>
          <a:prstGeom prst="rect">
            <a:avLst/>
          </a:prstGeom>
          <a:noFill/>
          <a:ln>
            <a:noFill/>
          </a:ln>
        </p:spPr>
        <p:txBody>
          <a:bodyPr spcFirstLastPara="1" wrap="square" lIns="91425" tIns="91425" rIns="91425" bIns="91425" anchor="t" anchorCtr="0">
            <a:noAutofit/>
          </a:bodyPr>
          <a:lstStyle/>
          <a:p>
            <a:pPr marL="457200" indent="-355600">
              <a:buClr>
                <a:srgbClr val="2196F3"/>
              </a:buClr>
              <a:buSzPts val="2000"/>
              <a:buFont typeface="Source Sans Pro"/>
              <a:buAutoNum type="arabicPeriod"/>
            </a:pPr>
            <a:r>
              <a:rPr lang="en" sz="2800" b="1" dirty="0">
                <a:solidFill>
                  <a:srgbClr val="2196F3"/>
                </a:solidFill>
                <a:latin typeface="Source Sans Pro"/>
                <a:ea typeface="Source Sans Pro"/>
                <a:cs typeface="Source Sans Pro"/>
                <a:sym typeface="Source Sans Pro"/>
              </a:rPr>
              <a:t>Does this actually work?</a:t>
            </a:r>
            <a:r>
              <a:rPr lang="en" sz="2800" dirty="0">
                <a:latin typeface="Source Sans Pro"/>
                <a:ea typeface="Source Sans Pro"/>
                <a:cs typeface="Source Sans Pro"/>
                <a:sym typeface="Source Sans Pro"/>
              </a:rPr>
              <a:t> Let’s see an example!</a:t>
            </a:r>
            <a:endParaRPr sz="2800" b="1" dirty="0">
              <a:solidFill>
                <a:srgbClr val="980000"/>
              </a:solidFill>
              <a:latin typeface="Source Sans Pro"/>
              <a:ea typeface="Source Sans Pro"/>
              <a:cs typeface="Source Sans Pro"/>
              <a:sym typeface="Source Sans Pro"/>
            </a:endParaRPr>
          </a:p>
        </p:txBody>
      </p:sp>
      <p:sp>
        <p:nvSpPr>
          <p:cNvPr id="149" name="Google Shape;149;p24"/>
          <p:cNvSpPr txBox="1"/>
          <p:nvPr/>
        </p:nvSpPr>
        <p:spPr>
          <a:xfrm>
            <a:off x="1990200" y="131500"/>
            <a:ext cx="8211600" cy="966033"/>
          </a:xfrm>
          <a:prstGeom prst="rect">
            <a:avLst/>
          </a:prstGeom>
          <a:noFill/>
          <a:ln>
            <a:noFill/>
          </a:ln>
        </p:spPr>
        <p:txBody>
          <a:bodyPr spcFirstLastPara="1" wrap="square" lIns="91425" tIns="91425" rIns="91425" bIns="91425" anchor="t" anchorCtr="0">
            <a:noAutofit/>
          </a:bodyPr>
          <a:lstStyle/>
          <a:p>
            <a:pPr algn="ctr"/>
            <a:r>
              <a:rPr lang="en" sz="6000" b="1" dirty="0">
                <a:latin typeface="Dosis"/>
                <a:ea typeface="Dosis"/>
                <a:cs typeface="Dosis"/>
                <a:sym typeface="Dosis"/>
              </a:rPr>
              <a:t>Insertion sort</a:t>
            </a:r>
            <a:endParaRPr sz="6000" b="1" dirty="0">
              <a:latin typeface="Dosis"/>
              <a:ea typeface="Dosis"/>
              <a:cs typeface="Dosis"/>
              <a:sym typeface="Dosis"/>
            </a:endParaRPr>
          </a:p>
        </p:txBody>
      </p:sp>
      <p:sp>
        <p:nvSpPr>
          <p:cNvPr id="150" name="Google Shape;150;p24"/>
          <p:cNvSpPr txBox="1"/>
          <p:nvPr/>
        </p:nvSpPr>
        <p:spPr>
          <a:xfrm>
            <a:off x="0" y="2288295"/>
            <a:ext cx="7180666" cy="3915859"/>
          </a:xfrm>
          <a:prstGeom prst="rect">
            <a:avLst/>
          </a:prstGeom>
          <a:solidFill>
            <a:srgbClr val="FDFDFD"/>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spcFirstLastPara="1" wrap="square" lIns="91425" tIns="91425" rIns="91425" bIns="91425" anchor="ctr" anchorCtr="0">
            <a:noAutofit/>
          </a:bodyPr>
          <a:lstStyle/>
          <a:p>
            <a:r>
              <a:rPr lang="en" sz="2400" b="1" dirty="0">
                <a:solidFill>
                  <a:srgbClr val="D33682"/>
                </a:solidFill>
                <a:latin typeface="Consolas"/>
                <a:ea typeface="Consolas"/>
                <a:cs typeface="Consolas"/>
                <a:sym typeface="Consolas"/>
              </a:rPr>
              <a:t>  def</a:t>
            </a:r>
            <a:r>
              <a:rPr lang="en" sz="2400" dirty="0">
                <a:latin typeface="Consolas"/>
                <a:ea typeface="Consolas"/>
                <a:cs typeface="Consolas"/>
                <a:sym typeface="Consolas"/>
              </a:rPr>
              <a:t> insertion_sort(A):</a:t>
            </a:r>
            <a:endParaRPr sz="2400" dirty="0">
              <a:latin typeface="Consolas"/>
              <a:ea typeface="Consolas"/>
              <a:cs typeface="Consolas"/>
              <a:sym typeface="Consolas"/>
            </a:endParaRPr>
          </a:p>
          <a:p>
            <a:r>
              <a:rPr lang="en" sz="2400" dirty="0">
                <a:latin typeface="Consolas"/>
                <a:ea typeface="Consolas"/>
                <a:cs typeface="Consolas"/>
                <a:sym typeface="Consolas"/>
              </a:rPr>
              <a:t>    </a:t>
            </a:r>
            <a:r>
              <a:rPr lang="en" sz="2400" b="1" dirty="0">
                <a:solidFill>
                  <a:srgbClr val="D33682"/>
                </a:solidFill>
                <a:latin typeface="Consolas"/>
                <a:ea typeface="Consolas"/>
                <a:cs typeface="Consolas"/>
                <a:sym typeface="Consolas"/>
              </a:rPr>
              <a:t>for</a:t>
            </a:r>
            <a:r>
              <a:rPr lang="en" sz="2400" dirty="0">
                <a:latin typeface="Consolas"/>
                <a:ea typeface="Consolas"/>
                <a:cs typeface="Consolas"/>
                <a:sym typeface="Consolas"/>
              </a:rPr>
              <a:t> i in range(1, len(A)):</a:t>
            </a:r>
            <a:endParaRPr sz="2400" dirty="0">
              <a:latin typeface="Consolas"/>
              <a:ea typeface="Consolas"/>
              <a:cs typeface="Consolas"/>
              <a:sym typeface="Consolas"/>
            </a:endParaRPr>
          </a:p>
          <a:p>
            <a:r>
              <a:rPr lang="en" sz="2400" dirty="0">
                <a:latin typeface="Consolas"/>
                <a:ea typeface="Consolas"/>
                <a:cs typeface="Consolas"/>
                <a:sym typeface="Consolas"/>
              </a:rPr>
              <a:t>      cur_value = A[i]</a:t>
            </a:r>
            <a:endParaRPr sz="2400" dirty="0">
              <a:latin typeface="Consolas"/>
              <a:ea typeface="Consolas"/>
              <a:cs typeface="Consolas"/>
              <a:sym typeface="Consolas"/>
            </a:endParaRPr>
          </a:p>
          <a:p>
            <a:r>
              <a:rPr lang="en" sz="2400" dirty="0">
                <a:latin typeface="Consolas"/>
                <a:ea typeface="Consolas"/>
                <a:cs typeface="Consolas"/>
                <a:sym typeface="Consolas"/>
              </a:rPr>
              <a:t>      j = i - 1</a:t>
            </a:r>
            <a:endParaRPr sz="2400" dirty="0">
              <a:latin typeface="Consolas"/>
              <a:ea typeface="Consolas"/>
              <a:cs typeface="Consolas"/>
              <a:sym typeface="Consolas"/>
            </a:endParaRPr>
          </a:p>
          <a:p>
            <a:r>
              <a:rPr lang="en" sz="2400" dirty="0">
                <a:latin typeface="Consolas"/>
                <a:ea typeface="Consolas"/>
                <a:cs typeface="Consolas"/>
                <a:sym typeface="Consolas"/>
              </a:rPr>
              <a:t>      </a:t>
            </a:r>
            <a:r>
              <a:rPr lang="en" sz="2400" b="1" dirty="0">
                <a:solidFill>
                  <a:srgbClr val="D33682"/>
                </a:solidFill>
                <a:latin typeface="Consolas"/>
                <a:ea typeface="Consolas"/>
                <a:cs typeface="Consolas"/>
                <a:sym typeface="Consolas"/>
              </a:rPr>
              <a:t>while</a:t>
            </a:r>
            <a:r>
              <a:rPr lang="en" sz="2400" dirty="0">
                <a:latin typeface="Consolas"/>
                <a:ea typeface="Consolas"/>
                <a:cs typeface="Consolas"/>
                <a:sym typeface="Consolas"/>
              </a:rPr>
              <a:t> j &gt;= 0 and A[j] &gt; cur_value:</a:t>
            </a:r>
            <a:endParaRPr sz="2400" dirty="0">
              <a:latin typeface="Consolas"/>
              <a:ea typeface="Consolas"/>
              <a:cs typeface="Consolas"/>
              <a:sym typeface="Consolas"/>
            </a:endParaRPr>
          </a:p>
          <a:p>
            <a:r>
              <a:rPr lang="en" sz="2400" dirty="0">
                <a:latin typeface="Consolas"/>
                <a:ea typeface="Consolas"/>
                <a:cs typeface="Consolas"/>
                <a:sym typeface="Consolas"/>
              </a:rPr>
              <a:t>        A[j+1] = A[j]</a:t>
            </a:r>
            <a:endParaRPr lang="en-US" sz="2400" dirty="0">
              <a:latin typeface="Consolas"/>
              <a:ea typeface="Consolas"/>
              <a:cs typeface="Consolas"/>
              <a:sym typeface="Consolas"/>
            </a:endParaRPr>
          </a:p>
          <a:p>
            <a:pPr marL="914400"/>
            <a:r>
              <a:rPr lang="en-US" sz="2400" dirty="0">
                <a:latin typeface="Consolas"/>
                <a:ea typeface="Consolas"/>
                <a:cs typeface="Consolas"/>
                <a:sym typeface="Consolas"/>
              </a:rPr>
              <a:t>   j -= 1</a:t>
            </a:r>
          </a:p>
          <a:p>
            <a:r>
              <a:rPr lang="en" sz="2400" dirty="0">
                <a:latin typeface="Consolas"/>
                <a:ea typeface="Consolas"/>
                <a:cs typeface="Consolas"/>
                <a:sym typeface="Consolas"/>
              </a:rPr>
              <a:t>      A[j+1] = cur_value</a:t>
            </a:r>
            <a:endParaRPr sz="2400" dirty="0">
              <a:latin typeface="Consolas"/>
              <a:ea typeface="Consolas"/>
              <a:cs typeface="Consolas"/>
              <a:sym typeface="Consolas"/>
            </a:endParaRPr>
          </a:p>
        </p:txBody>
      </p:sp>
      <p:sp>
        <p:nvSpPr>
          <p:cNvPr id="9" name="Google Shape;177;p26">
            <a:extLst>
              <a:ext uri="{FF2B5EF4-FFF2-40B4-BE49-F238E27FC236}">
                <a16:creationId xmlns:a16="http://schemas.microsoft.com/office/drawing/2014/main" id="{09AF0E25-B92F-B378-3A28-60D6955F92E0}"/>
              </a:ext>
            </a:extLst>
          </p:cNvPr>
          <p:cNvSpPr/>
          <p:nvPr/>
        </p:nvSpPr>
        <p:spPr>
          <a:xfrm>
            <a:off x="7921800" y="2428170"/>
            <a:ext cx="456000" cy="456000"/>
          </a:xfrm>
          <a:prstGeom prst="rect">
            <a:avLst/>
          </a:prstGeom>
          <a:no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dirty="0">
                <a:latin typeface="Source Sans Pro"/>
                <a:ea typeface="Source Sans Pro"/>
                <a:cs typeface="Source Sans Pro"/>
                <a:sym typeface="Source Sans Pro"/>
              </a:rPr>
              <a:t>3</a:t>
            </a:r>
            <a:endParaRPr sz="2400" b="1" dirty="0">
              <a:latin typeface="Source Sans Pro"/>
              <a:ea typeface="Source Sans Pro"/>
              <a:cs typeface="Source Sans Pro"/>
              <a:sym typeface="Source Sans Pro"/>
            </a:endParaRPr>
          </a:p>
        </p:txBody>
      </p:sp>
      <p:sp>
        <p:nvSpPr>
          <p:cNvPr id="10" name="Google Shape;178;p26">
            <a:extLst>
              <a:ext uri="{FF2B5EF4-FFF2-40B4-BE49-F238E27FC236}">
                <a16:creationId xmlns:a16="http://schemas.microsoft.com/office/drawing/2014/main" id="{A465D80B-78F3-A110-3E33-07CE670EC7BD}"/>
              </a:ext>
            </a:extLst>
          </p:cNvPr>
          <p:cNvSpPr/>
          <p:nvPr/>
        </p:nvSpPr>
        <p:spPr>
          <a:xfrm>
            <a:off x="8377800" y="2428170"/>
            <a:ext cx="456000" cy="456000"/>
          </a:xfrm>
          <a:prstGeom prst="rect">
            <a:avLst/>
          </a:prstGeom>
          <a:no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4</a:t>
            </a:r>
            <a:endParaRPr sz="2400" b="1">
              <a:latin typeface="Source Sans Pro"/>
              <a:ea typeface="Source Sans Pro"/>
              <a:cs typeface="Source Sans Pro"/>
              <a:sym typeface="Source Sans Pro"/>
            </a:endParaRPr>
          </a:p>
        </p:txBody>
      </p:sp>
      <p:sp>
        <p:nvSpPr>
          <p:cNvPr id="11" name="Google Shape;179;p26">
            <a:extLst>
              <a:ext uri="{FF2B5EF4-FFF2-40B4-BE49-F238E27FC236}">
                <a16:creationId xmlns:a16="http://schemas.microsoft.com/office/drawing/2014/main" id="{60C44F37-D343-B493-387C-CBB9BC434B80}"/>
              </a:ext>
            </a:extLst>
          </p:cNvPr>
          <p:cNvSpPr/>
          <p:nvPr/>
        </p:nvSpPr>
        <p:spPr>
          <a:xfrm>
            <a:off x="8833800" y="2428170"/>
            <a:ext cx="456000" cy="456000"/>
          </a:xfrm>
          <a:prstGeom prst="rect">
            <a:avLst/>
          </a:prstGeom>
          <a:no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1</a:t>
            </a:r>
            <a:endParaRPr sz="2400" b="1">
              <a:latin typeface="Source Sans Pro"/>
              <a:ea typeface="Source Sans Pro"/>
              <a:cs typeface="Source Sans Pro"/>
              <a:sym typeface="Source Sans Pro"/>
            </a:endParaRPr>
          </a:p>
        </p:txBody>
      </p:sp>
      <p:sp>
        <p:nvSpPr>
          <p:cNvPr id="12" name="Google Shape;180;p26">
            <a:extLst>
              <a:ext uri="{FF2B5EF4-FFF2-40B4-BE49-F238E27FC236}">
                <a16:creationId xmlns:a16="http://schemas.microsoft.com/office/drawing/2014/main" id="{0D03D7DD-6953-3491-2497-5FA9D43BCF47}"/>
              </a:ext>
            </a:extLst>
          </p:cNvPr>
          <p:cNvSpPr/>
          <p:nvPr/>
        </p:nvSpPr>
        <p:spPr>
          <a:xfrm>
            <a:off x="9289800" y="2428170"/>
            <a:ext cx="456000" cy="456000"/>
          </a:xfrm>
          <a:prstGeom prst="rect">
            <a:avLst/>
          </a:prstGeom>
          <a:no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5</a:t>
            </a:r>
            <a:endParaRPr sz="2400" b="1">
              <a:latin typeface="Source Sans Pro"/>
              <a:ea typeface="Source Sans Pro"/>
              <a:cs typeface="Source Sans Pro"/>
              <a:sym typeface="Source Sans Pro"/>
            </a:endParaRPr>
          </a:p>
        </p:txBody>
      </p:sp>
      <p:sp>
        <p:nvSpPr>
          <p:cNvPr id="13" name="Google Shape;181;p26">
            <a:extLst>
              <a:ext uri="{FF2B5EF4-FFF2-40B4-BE49-F238E27FC236}">
                <a16:creationId xmlns:a16="http://schemas.microsoft.com/office/drawing/2014/main" id="{06371FE5-9827-25E4-82C4-9732C87F2966}"/>
              </a:ext>
            </a:extLst>
          </p:cNvPr>
          <p:cNvSpPr/>
          <p:nvPr/>
        </p:nvSpPr>
        <p:spPr>
          <a:xfrm>
            <a:off x="9745800" y="2428170"/>
            <a:ext cx="456000" cy="456000"/>
          </a:xfrm>
          <a:prstGeom prst="rect">
            <a:avLst/>
          </a:prstGeom>
          <a:no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2</a:t>
            </a:r>
            <a:endParaRPr sz="2400" b="1">
              <a:latin typeface="Source Sans Pro"/>
              <a:ea typeface="Source Sans Pro"/>
              <a:cs typeface="Source Sans Pro"/>
              <a:sym typeface="Source Sans Pro"/>
            </a:endParaRPr>
          </a:p>
        </p:txBody>
      </p:sp>
    </p:spTree>
    <p:extLst>
      <p:ext uri="{BB962C8B-B14F-4D97-AF65-F5344CB8AC3E}">
        <p14:creationId xmlns:p14="http://schemas.microsoft.com/office/powerpoint/2010/main" val="33503720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4"/>
          <p:cNvSpPr txBox="1"/>
          <p:nvPr/>
        </p:nvSpPr>
        <p:spPr>
          <a:xfrm>
            <a:off x="553374" y="1331095"/>
            <a:ext cx="8211600" cy="456000"/>
          </a:xfrm>
          <a:prstGeom prst="rect">
            <a:avLst/>
          </a:prstGeom>
          <a:noFill/>
          <a:ln>
            <a:noFill/>
          </a:ln>
        </p:spPr>
        <p:txBody>
          <a:bodyPr spcFirstLastPara="1" wrap="square" lIns="91425" tIns="91425" rIns="91425" bIns="91425" anchor="t" anchorCtr="0">
            <a:noAutofit/>
          </a:bodyPr>
          <a:lstStyle/>
          <a:p>
            <a:pPr marL="457200" indent="-355600">
              <a:buClr>
                <a:srgbClr val="2196F3"/>
              </a:buClr>
              <a:buSzPts val="2000"/>
              <a:buFont typeface="Source Sans Pro"/>
              <a:buAutoNum type="arabicPeriod"/>
            </a:pPr>
            <a:r>
              <a:rPr lang="en" sz="2800" b="1" dirty="0">
                <a:solidFill>
                  <a:srgbClr val="2196F3"/>
                </a:solidFill>
                <a:latin typeface="Source Sans Pro"/>
                <a:ea typeface="Source Sans Pro"/>
                <a:cs typeface="Source Sans Pro"/>
                <a:sym typeface="Source Sans Pro"/>
              </a:rPr>
              <a:t>Does this actually work?</a:t>
            </a:r>
            <a:r>
              <a:rPr lang="en" sz="2800" dirty="0">
                <a:latin typeface="Source Sans Pro"/>
                <a:ea typeface="Source Sans Pro"/>
                <a:cs typeface="Source Sans Pro"/>
                <a:sym typeface="Source Sans Pro"/>
              </a:rPr>
              <a:t> Let’s see an example!</a:t>
            </a:r>
            <a:endParaRPr sz="2800" b="1" dirty="0">
              <a:solidFill>
                <a:srgbClr val="980000"/>
              </a:solidFill>
              <a:latin typeface="Source Sans Pro"/>
              <a:ea typeface="Source Sans Pro"/>
              <a:cs typeface="Source Sans Pro"/>
              <a:sym typeface="Source Sans Pro"/>
            </a:endParaRPr>
          </a:p>
        </p:txBody>
      </p:sp>
      <p:sp>
        <p:nvSpPr>
          <p:cNvPr id="149" name="Google Shape;149;p24"/>
          <p:cNvSpPr txBox="1"/>
          <p:nvPr/>
        </p:nvSpPr>
        <p:spPr>
          <a:xfrm>
            <a:off x="1990200" y="131500"/>
            <a:ext cx="8211600" cy="966033"/>
          </a:xfrm>
          <a:prstGeom prst="rect">
            <a:avLst/>
          </a:prstGeom>
          <a:noFill/>
          <a:ln>
            <a:noFill/>
          </a:ln>
        </p:spPr>
        <p:txBody>
          <a:bodyPr spcFirstLastPara="1" wrap="square" lIns="91425" tIns="91425" rIns="91425" bIns="91425" anchor="t" anchorCtr="0">
            <a:noAutofit/>
          </a:bodyPr>
          <a:lstStyle/>
          <a:p>
            <a:pPr algn="ctr"/>
            <a:r>
              <a:rPr lang="en" sz="6000" b="1" dirty="0">
                <a:latin typeface="Dosis"/>
                <a:ea typeface="Dosis"/>
                <a:cs typeface="Dosis"/>
                <a:sym typeface="Dosis"/>
              </a:rPr>
              <a:t>Insertion sort</a:t>
            </a:r>
            <a:endParaRPr sz="6000" b="1" dirty="0">
              <a:latin typeface="Dosis"/>
              <a:ea typeface="Dosis"/>
              <a:cs typeface="Dosis"/>
              <a:sym typeface="Dosis"/>
            </a:endParaRPr>
          </a:p>
        </p:txBody>
      </p:sp>
      <p:sp>
        <p:nvSpPr>
          <p:cNvPr id="150" name="Google Shape;150;p24"/>
          <p:cNvSpPr txBox="1"/>
          <p:nvPr/>
        </p:nvSpPr>
        <p:spPr>
          <a:xfrm>
            <a:off x="0" y="2288295"/>
            <a:ext cx="7180666" cy="3915859"/>
          </a:xfrm>
          <a:prstGeom prst="rect">
            <a:avLst/>
          </a:prstGeom>
          <a:solidFill>
            <a:srgbClr val="FDFDFD"/>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spcFirstLastPara="1" wrap="square" lIns="91425" tIns="91425" rIns="91425" bIns="91425" anchor="ctr" anchorCtr="0">
            <a:noAutofit/>
          </a:bodyPr>
          <a:lstStyle/>
          <a:p>
            <a:r>
              <a:rPr lang="en" sz="2400" b="1" dirty="0">
                <a:solidFill>
                  <a:srgbClr val="D33682"/>
                </a:solidFill>
                <a:latin typeface="Consolas"/>
                <a:ea typeface="Consolas"/>
                <a:cs typeface="Consolas"/>
                <a:sym typeface="Consolas"/>
              </a:rPr>
              <a:t>  def</a:t>
            </a:r>
            <a:r>
              <a:rPr lang="en" sz="2400" dirty="0">
                <a:latin typeface="Consolas"/>
                <a:ea typeface="Consolas"/>
                <a:cs typeface="Consolas"/>
                <a:sym typeface="Consolas"/>
              </a:rPr>
              <a:t> insertion_sort(A):</a:t>
            </a:r>
            <a:endParaRPr sz="2400" dirty="0">
              <a:latin typeface="Consolas"/>
              <a:ea typeface="Consolas"/>
              <a:cs typeface="Consolas"/>
              <a:sym typeface="Consolas"/>
            </a:endParaRPr>
          </a:p>
          <a:p>
            <a:r>
              <a:rPr lang="en" sz="2400" dirty="0">
                <a:latin typeface="Consolas"/>
                <a:ea typeface="Consolas"/>
                <a:cs typeface="Consolas"/>
                <a:sym typeface="Consolas"/>
              </a:rPr>
              <a:t>    </a:t>
            </a:r>
            <a:r>
              <a:rPr lang="en" sz="2400" b="1" dirty="0">
                <a:solidFill>
                  <a:srgbClr val="D33682"/>
                </a:solidFill>
                <a:latin typeface="Consolas"/>
                <a:ea typeface="Consolas"/>
                <a:cs typeface="Consolas"/>
                <a:sym typeface="Consolas"/>
              </a:rPr>
              <a:t>for</a:t>
            </a:r>
            <a:r>
              <a:rPr lang="en" sz="2400" dirty="0">
                <a:latin typeface="Consolas"/>
                <a:ea typeface="Consolas"/>
                <a:cs typeface="Consolas"/>
                <a:sym typeface="Consolas"/>
              </a:rPr>
              <a:t> i in range(1, len(A)):</a:t>
            </a:r>
            <a:endParaRPr sz="2400" dirty="0">
              <a:latin typeface="Consolas"/>
              <a:ea typeface="Consolas"/>
              <a:cs typeface="Consolas"/>
              <a:sym typeface="Consolas"/>
            </a:endParaRPr>
          </a:p>
          <a:p>
            <a:r>
              <a:rPr lang="en" sz="2400" dirty="0">
                <a:latin typeface="Consolas"/>
                <a:ea typeface="Consolas"/>
                <a:cs typeface="Consolas"/>
                <a:sym typeface="Consolas"/>
              </a:rPr>
              <a:t>      cur_value = A[i]</a:t>
            </a:r>
            <a:endParaRPr sz="2400" dirty="0">
              <a:latin typeface="Consolas"/>
              <a:ea typeface="Consolas"/>
              <a:cs typeface="Consolas"/>
              <a:sym typeface="Consolas"/>
            </a:endParaRPr>
          </a:p>
          <a:p>
            <a:r>
              <a:rPr lang="en" sz="2400" dirty="0">
                <a:latin typeface="Consolas"/>
                <a:ea typeface="Consolas"/>
                <a:cs typeface="Consolas"/>
                <a:sym typeface="Consolas"/>
              </a:rPr>
              <a:t>      j = i - 1</a:t>
            </a:r>
            <a:endParaRPr sz="2400" dirty="0">
              <a:latin typeface="Consolas"/>
              <a:ea typeface="Consolas"/>
              <a:cs typeface="Consolas"/>
              <a:sym typeface="Consolas"/>
            </a:endParaRPr>
          </a:p>
          <a:p>
            <a:r>
              <a:rPr lang="en" sz="2400" dirty="0">
                <a:latin typeface="Consolas"/>
                <a:ea typeface="Consolas"/>
                <a:cs typeface="Consolas"/>
                <a:sym typeface="Consolas"/>
              </a:rPr>
              <a:t>      </a:t>
            </a:r>
            <a:r>
              <a:rPr lang="en" sz="2400" b="1" dirty="0">
                <a:solidFill>
                  <a:srgbClr val="D33682"/>
                </a:solidFill>
                <a:latin typeface="Consolas"/>
                <a:ea typeface="Consolas"/>
                <a:cs typeface="Consolas"/>
                <a:sym typeface="Consolas"/>
              </a:rPr>
              <a:t>while</a:t>
            </a:r>
            <a:r>
              <a:rPr lang="en" sz="2400" dirty="0">
                <a:latin typeface="Consolas"/>
                <a:ea typeface="Consolas"/>
                <a:cs typeface="Consolas"/>
                <a:sym typeface="Consolas"/>
              </a:rPr>
              <a:t> j &gt;= 0 and A[j] &gt; cur_value:</a:t>
            </a:r>
            <a:endParaRPr sz="2400" dirty="0">
              <a:latin typeface="Consolas"/>
              <a:ea typeface="Consolas"/>
              <a:cs typeface="Consolas"/>
              <a:sym typeface="Consolas"/>
            </a:endParaRPr>
          </a:p>
          <a:p>
            <a:r>
              <a:rPr lang="en" sz="2400" dirty="0">
                <a:latin typeface="Consolas"/>
                <a:ea typeface="Consolas"/>
                <a:cs typeface="Consolas"/>
                <a:sym typeface="Consolas"/>
              </a:rPr>
              <a:t>        A[j+1] = A[j]</a:t>
            </a:r>
            <a:endParaRPr lang="en-US" sz="2400" dirty="0">
              <a:latin typeface="Consolas"/>
              <a:ea typeface="Consolas"/>
              <a:cs typeface="Consolas"/>
              <a:sym typeface="Consolas"/>
            </a:endParaRPr>
          </a:p>
          <a:p>
            <a:pPr marL="914400"/>
            <a:r>
              <a:rPr lang="en-US" sz="2400" dirty="0">
                <a:latin typeface="Consolas"/>
                <a:ea typeface="Consolas"/>
                <a:cs typeface="Consolas"/>
                <a:sym typeface="Consolas"/>
              </a:rPr>
              <a:t>   j -= 1</a:t>
            </a:r>
          </a:p>
          <a:p>
            <a:r>
              <a:rPr lang="en" sz="2400" dirty="0">
                <a:latin typeface="Consolas"/>
                <a:ea typeface="Consolas"/>
                <a:cs typeface="Consolas"/>
                <a:sym typeface="Consolas"/>
              </a:rPr>
              <a:t>      A[j+1] = cur_value</a:t>
            </a:r>
            <a:endParaRPr sz="2400" dirty="0">
              <a:latin typeface="Consolas"/>
              <a:ea typeface="Consolas"/>
              <a:cs typeface="Consolas"/>
              <a:sym typeface="Consolas"/>
            </a:endParaRPr>
          </a:p>
        </p:txBody>
      </p:sp>
      <p:sp>
        <p:nvSpPr>
          <p:cNvPr id="9" name="Google Shape;177;p26">
            <a:extLst>
              <a:ext uri="{FF2B5EF4-FFF2-40B4-BE49-F238E27FC236}">
                <a16:creationId xmlns:a16="http://schemas.microsoft.com/office/drawing/2014/main" id="{09AF0E25-B92F-B378-3A28-60D6955F92E0}"/>
              </a:ext>
            </a:extLst>
          </p:cNvPr>
          <p:cNvSpPr/>
          <p:nvPr/>
        </p:nvSpPr>
        <p:spPr>
          <a:xfrm>
            <a:off x="7921800" y="2428170"/>
            <a:ext cx="456000" cy="456000"/>
          </a:xfrm>
          <a:prstGeom prst="rect">
            <a:avLst/>
          </a:prstGeom>
          <a:no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dirty="0">
                <a:latin typeface="Source Sans Pro"/>
                <a:ea typeface="Source Sans Pro"/>
                <a:cs typeface="Source Sans Pro"/>
                <a:sym typeface="Source Sans Pro"/>
              </a:rPr>
              <a:t>3</a:t>
            </a:r>
            <a:endParaRPr sz="2400" b="1" dirty="0">
              <a:latin typeface="Source Sans Pro"/>
              <a:ea typeface="Source Sans Pro"/>
              <a:cs typeface="Source Sans Pro"/>
              <a:sym typeface="Source Sans Pro"/>
            </a:endParaRPr>
          </a:p>
        </p:txBody>
      </p:sp>
      <p:sp>
        <p:nvSpPr>
          <p:cNvPr id="10" name="Google Shape;178;p26">
            <a:extLst>
              <a:ext uri="{FF2B5EF4-FFF2-40B4-BE49-F238E27FC236}">
                <a16:creationId xmlns:a16="http://schemas.microsoft.com/office/drawing/2014/main" id="{A465D80B-78F3-A110-3E33-07CE670EC7BD}"/>
              </a:ext>
            </a:extLst>
          </p:cNvPr>
          <p:cNvSpPr/>
          <p:nvPr/>
        </p:nvSpPr>
        <p:spPr>
          <a:xfrm>
            <a:off x="8377800" y="2428170"/>
            <a:ext cx="456000" cy="456000"/>
          </a:xfrm>
          <a:prstGeom prst="rect">
            <a:avLst/>
          </a:prstGeom>
          <a:no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4</a:t>
            </a:r>
            <a:endParaRPr sz="2400" b="1">
              <a:latin typeface="Source Sans Pro"/>
              <a:ea typeface="Source Sans Pro"/>
              <a:cs typeface="Source Sans Pro"/>
              <a:sym typeface="Source Sans Pro"/>
            </a:endParaRPr>
          </a:p>
        </p:txBody>
      </p:sp>
      <p:sp>
        <p:nvSpPr>
          <p:cNvPr id="11" name="Google Shape;179;p26">
            <a:extLst>
              <a:ext uri="{FF2B5EF4-FFF2-40B4-BE49-F238E27FC236}">
                <a16:creationId xmlns:a16="http://schemas.microsoft.com/office/drawing/2014/main" id="{60C44F37-D343-B493-387C-CBB9BC434B80}"/>
              </a:ext>
            </a:extLst>
          </p:cNvPr>
          <p:cNvSpPr/>
          <p:nvPr/>
        </p:nvSpPr>
        <p:spPr>
          <a:xfrm>
            <a:off x="8833800" y="2428170"/>
            <a:ext cx="456000" cy="456000"/>
          </a:xfrm>
          <a:prstGeom prst="rect">
            <a:avLst/>
          </a:prstGeom>
          <a:solidFill>
            <a:srgbClr val="FFC000"/>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1</a:t>
            </a:r>
            <a:endParaRPr sz="2400" b="1">
              <a:latin typeface="Source Sans Pro"/>
              <a:ea typeface="Source Sans Pro"/>
              <a:cs typeface="Source Sans Pro"/>
              <a:sym typeface="Source Sans Pro"/>
            </a:endParaRPr>
          </a:p>
        </p:txBody>
      </p:sp>
      <p:sp>
        <p:nvSpPr>
          <p:cNvPr id="12" name="Google Shape;180;p26">
            <a:extLst>
              <a:ext uri="{FF2B5EF4-FFF2-40B4-BE49-F238E27FC236}">
                <a16:creationId xmlns:a16="http://schemas.microsoft.com/office/drawing/2014/main" id="{0D03D7DD-6953-3491-2497-5FA9D43BCF47}"/>
              </a:ext>
            </a:extLst>
          </p:cNvPr>
          <p:cNvSpPr/>
          <p:nvPr/>
        </p:nvSpPr>
        <p:spPr>
          <a:xfrm>
            <a:off x="9289800" y="2428170"/>
            <a:ext cx="456000" cy="456000"/>
          </a:xfrm>
          <a:prstGeom prst="rect">
            <a:avLst/>
          </a:prstGeom>
          <a:no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5</a:t>
            </a:r>
            <a:endParaRPr sz="2400" b="1">
              <a:latin typeface="Source Sans Pro"/>
              <a:ea typeface="Source Sans Pro"/>
              <a:cs typeface="Source Sans Pro"/>
              <a:sym typeface="Source Sans Pro"/>
            </a:endParaRPr>
          </a:p>
        </p:txBody>
      </p:sp>
      <p:sp>
        <p:nvSpPr>
          <p:cNvPr id="13" name="Google Shape;181;p26">
            <a:extLst>
              <a:ext uri="{FF2B5EF4-FFF2-40B4-BE49-F238E27FC236}">
                <a16:creationId xmlns:a16="http://schemas.microsoft.com/office/drawing/2014/main" id="{06371FE5-9827-25E4-82C4-9732C87F2966}"/>
              </a:ext>
            </a:extLst>
          </p:cNvPr>
          <p:cNvSpPr/>
          <p:nvPr/>
        </p:nvSpPr>
        <p:spPr>
          <a:xfrm>
            <a:off x="9745800" y="2428170"/>
            <a:ext cx="456000" cy="456000"/>
          </a:xfrm>
          <a:prstGeom prst="rect">
            <a:avLst/>
          </a:prstGeom>
          <a:no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2</a:t>
            </a:r>
            <a:endParaRPr sz="2400" b="1">
              <a:latin typeface="Source Sans Pro"/>
              <a:ea typeface="Source Sans Pro"/>
              <a:cs typeface="Source Sans Pro"/>
              <a:sym typeface="Source Sans Pro"/>
            </a:endParaRPr>
          </a:p>
        </p:txBody>
      </p:sp>
      <p:sp>
        <p:nvSpPr>
          <p:cNvPr id="2" name="Google Shape;206;p28">
            <a:extLst>
              <a:ext uri="{FF2B5EF4-FFF2-40B4-BE49-F238E27FC236}">
                <a16:creationId xmlns:a16="http://schemas.microsoft.com/office/drawing/2014/main" id="{777DB180-7D59-A149-47C2-FCFD7BB66301}"/>
              </a:ext>
            </a:extLst>
          </p:cNvPr>
          <p:cNvSpPr/>
          <p:nvPr/>
        </p:nvSpPr>
        <p:spPr>
          <a:xfrm rot="-5398506" flipH="1">
            <a:off x="9066403" y="2909986"/>
            <a:ext cx="351364" cy="427356"/>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3" name="Google Shape;207;p28">
            <a:extLst>
              <a:ext uri="{FF2B5EF4-FFF2-40B4-BE49-F238E27FC236}">
                <a16:creationId xmlns:a16="http://schemas.microsoft.com/office/drawing/2014/main" id="{12C6E840-1D7E-DCB5-646C-D248ADD13683}"/>
              </a:ext>
            </a:extLst>
          </p:cNvPr>
          <p:cNvSpPr txBox="1"/>
          <p:nvPr/>
        </p:nvSpPr>
        <p:spPr>
          <a:xfrm>
            <a:off x="9484589" y="3064987"/>
            <a:ext cx="2156805" cy="690936"/>
          </a:xfrm>
          <a:prstGeom prst="rect">
            <a:avLst/>
          </a:prstGeom>
          <a:noFill/>
          <a:ln>
            <a:noFill/>
          </a:ln>
        </p:spPr>
        <p:txBody>
          <a:bodyPr spcFirstLastPara="1" wrap="square" lIns="91425" tIns="91425" rIns="91425" bIns="91425" anchor="ctr" anchorCtr="0">
            <a:noAutofit/>
          </a:bodyPr>
          <a:lstStyle/>
          <a:p>
            <a:r>
              <a:rPr lang="en" sz="2000">
                <a:latin typeface="Source Sans Pro"/>
                <a:ea typeface="Source Sans Pro"/>
                <a:cs typeface="Source Sans Pro"/>
                <a:sym typeface="Source Sans Pro"/>
              </a:rPr>
              <a:t>Do the same thing for </a:t>
            </a:r>
            <a:r>
              <a:rPr lang="en" sz="2000" b="1">
                <a:latin typeface="Consolas"/>
                <a:ea typeface="Consolas"/>
                <a:cs typeface="Consolas"/>
                <a:sym typeface="Consolas"/>
              </a:rPr>
              <a:t>A[2]</a:t>
            </a:r>
            <a:r>
              <a:rPr lang="en" sz="2000">
                <a:latin typeface="Source Sans Pro"/>
                <a:ea typeface="Source Sans Pro"/>
                <a:cs typeface="Source Sans Pro"/>
                <a:sym typeface="Source Sans Pro"/>
              </a:rPr>
              <a:t>.</a:t>
            </a:r>
            <a:endParaRPr sz="2000"/>
          </a:p>
        </p:txBody>
      </p:sp>
    </p:spTree>
    <p:extLst>
      <p:ext uri="{BB962C8B-B14F-4D97-AF65-F5344CB8AC3E}">
        <p14:creationId xmlns:p14="http://schemas.microsoft.com/office/powerpoint/2010/main" val="6682174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4"/>
          <p:cNvSpPr txBox="1"/>
          <p:nvPr/>
        </p:nvSpPr>
        <p:spPr>
          <a:xfrm>
            <a:off x="553374" y="1331095"/>
            <a:ext cx="8211600" cy="456000"/>
          </a:xfrm>
          <a:prstGeom prst="rect">
            <a:avLst/>
          </a:prstGeom>
          <a:noFill/>
          <a:ln>
            <a:noFill/>
          </a:ln>
        </p:spPr>
        <p:txBody>
          <a:bodyPr spcFirstLastPara="1" wrap="square" lIns="91425" tIns="91425" rIns="91425" bIns="91425" anchor="t" anchorCtr="0">
            <a:noAutofit/>
          </a:bodyPr>
          <a:lstStyle/>
          <a:p>
            <a:pPr marL="457200" indent="-355600">
              <a:buClr>
                <a:srgbClr val="2196F3"/>
              </a:buClr>
              <a:buSzPts val="2000"/>
              <a:buFont typeface="Source Sans Pro"/>
              <a:buAutoNum type="arabicPeriod"/>
            </a:pPr>
            <a:r>
              <a:rPr lang="en" sz="2800" b="1" dirty="0">
                <a:solidFill>
                  <a:srgbClr val="2196F3"/>
                </a:solidFill>
                <a:latin typeface="Source Sans Pro"/>
                <a:ea typeface="Source Sans Pro"/>
                <a:cs typeface="Source Sans Pro"/>
                <a:sym typeface="Source Sans Pro"/>
              </a:rPr>
              <a:t>Does this actually work?</a:t>
            </a:r>
            <a:r>
              <a:rPr lang="en" sz="2800" dirty="0">
                <a:latin typeface="Source Sans Pro"/>
                <a:ea typeface="Source Sans Pro"/>
                <a:cs typeface="Source Sans Pro"/>
                <a:sym typeface="Source Sans Pro"/>
              </a:rPr>
              <a:t> Let’s see an example!</a:t>
            </a:r>
            <a:endParaRPr sz="2800" b="1" dirty="0">
              <a:solidFill>
                <a:srgbClr val="980000"/>
              </a:solidFill>
              <a:latin typeface="Source Sans Pro"/>
              <a:ea typeface="Source Sans Pro"/>
              <a:cs typeface="Source Sans Pro"/>
              <a:sym typeface="Source Sans Pro"/>
            </a:endParaRPr>
          </a:p>
        </p:txBody>
      </p:sp>
      <p:sp>
        <p:nvSpPr>
          <p:cNvPr id="149" name="Google Shape;149;p24"/>
          <p:cNvSpPr txBox="1"/>
          <p:nvPr/>
        </p:nvSpPr>
        <p:spPr>
          <a:xfrm>
            <a:off x="1990200" y="131500"/>
            <a:ext cx="8211600" cy="966033"/>
          </a:xfrm>
          <a:prstGeom prst="rect">
            <a:avLst/>
          </a:prstGeom>
          <a:noFill/>
          <a:ln>
            <a:noFill/>
          </a:ln>
        </p:spPr>
        <p:txBody>
          <a:bodyPr spcFirstLastPara="1" wrap="square" lIns="91425" tIns="91425" rIns="91425" bIns="91425" anchor="t" anchorCtr="0">
            <a:noAutofit/>
          </a:bodyPr>
          <a:lstStyle/>
          <a:p>
            <a:pPr algn="ctr"/>
            <a:r>
              <a:rPr lang="en" sz="6000" b="1" dirty="0">
                <a:latin typeface="Dosis"/>
                <a:ea typeface="Dosis"/>
                <a:cs typeface="Dosis"/>
                <a:sym typeface="Dosis"/>
              </a:rPr>
              <a:t>Insertion sort</a:t>
            </a:r>
            <a:endParaRPr sz="6000" b="1" dirty="0">
              <a:latin typeface="Dosis"/>
              <a:ea typeface="Dosis"/>
              <a:cs typeface="Dosis"/>
              <a:sym typeface="Dosis"/>
            </a:endParaRPr>
          </a:p>
        </p:txBody>
      </p:sp>
      <p:sp>
        <p:nvSpPr>
          <p:cNvPr id="150" name="Google Shape;150;p24"/>
          <p:cNvSpPr txBox="1"/>
          <p:nvPr/>
        </p:nvSpPr>
        <p:spPr>
          <a:xfrm>
            <a:off x="0" y="2288295"/>
            <a:ext cx="7180666" cy="3915859"/>
          </a:xfrm>
          <a:prstGeom prst="rect">
            <a:avLst/>
          </a:prstGeom>
          <a:solidFill>
            <a:srgbClr val="FDFDFD"/>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spcFirstLastPara="1" wrap="square" lIns="91425" tIns="91425" rIns="91425" bIns="91425" anchor="ctr" anchorCtr="0">
            <a:noAutofit/>
          </a:bodyPr>
          <a:lstStyle/>
          <a:p>
            <a:r>
              <a:rPr lang="en" sz="2400" b="1" dirty="0">
                <a:solidFill>
                  <a:srgbClr val="D33682"/>
                </a:solidFill>
                <a:latin typeface="Consolas"/>
                <a:ea typeface="Consolas"/>
                <a:cs typeface="Consolas"/>
                <a:sym typeface="Consolas"/>
              </a:rPr>
              <a:t>  def</a:t>
            </a:r>
            <a:r>
              <a:rPr lang="en" sz="2400" dirty="0">
                <a:latin typeface="Consolas"/>
                <a:ea typeface="Consolas"/>
                <a:cs typeface="Consolas"/>
                <a:sym typeface="Consolas"/>
              </a:rPr>
              <a:t> insertion_sort(A):</a:t>
            </a:r>
            <a:endParaRPr sz="2400" dirty="0">
              <a:latin typeface="Consolas"/>
              <a:ea typeface="Consolas"/>
              <a:cs typeface="Consolas"/>
              <a:sym typeface="Consolas"/>
            </a:endParaRPr>
          </a:p>
          <a:p>
            <a:r>
              <a:rPr lang="en" sz="2400" dirty="0">
                <a:latin typeface="Consolas"/>
                <a:ea typeface="Consolas"/>
                <a:cs typeface="Consolas"/>
                <a:sym typeface="Consolas"/>
              </a:rPr>
              <a:t>    </a:t>
            </a:r>
            <a:r>
              <a:rPr lang="en" sz="2400" b="1" dirty="0">
                <a:solidFill>
                  <a:srgbClr val="D33682"/>
                </a:solidFill>
                <a:latin typeface="Consolas"/>
                <a:ea typeface="Consolas"/>
                <a:cs typeface="Consolas"/>
                <a:sym typeface="Consolas"/>
              </a:rPr>
              <a:t>for</a:t>
            </a:r>
            <a:r>
              <a:rPr lang="en" sz="2400" dirty="0">
                <a:latin typeface="Consolas"/>
                <a:ea typeface="Consolas"/>
                <a:cs typeface="Consolas"/>
                <a:sym typeface="Consolas"/>
              </a:rPr>
              <a:t> i in range(1, len(A)):</a:t>
            </a:r>
            <a:endParaRPr sz="2400" dirty="0">
              <a:latin typeface="Consolas"/>
              <a:ea typeface="Consolas"/>
              <a:cs typeface="Consolas"/>
              <a:sym typeface="Consolas"/>
            </a:endParaRPr>
          </a:p>
          <a:p>
            <a:r>
              <a:rPr lang="en" sz="2400" dirty="0">
                <a:latin typeface="Consolas"/>
                <a:ea typeface="Consolas"/>
                <a:cs typeface="Consolas"/>
                <a:sym typeface="Consolas"/>
              </a:rPr>
              <a:t>      cur_value = A[i]</a:t>
            </a:r>
            <a:endParaRPr sz="2400" dirty="0">
              <a:latin typeface="Consolas"/>
              <a:ea typeface="Consolas"/>
              <a:cs typeface="Consolas"/>
              <a:sym typeface="Consolas"/>
            </a:endParaRPr>
          </a:p>
          <a:p>
            <a:r>
              <a:rPr lang="en" sz="2400" dirty="0">
                <a:latin typeface="Consolas"/>
                <a:ea typeface="Consolas"/>
                <a:cs typeface="Consolas"/>
                <a:sym typeface="Consolas"/>
              </a:rPr>
              <a:t>      j = i - 1</a:t>
            </a:r>
            <a:endParaRPr sz="2400" dirty="0">
              <a:latin typeface="Consolas"/>
              <a:ea typeface="Consolas"/>
              <a:cs typeface="Consolas"/>
              <a:sym typeface="Consolas"/>
            </a:endParaRPr>
          </a:p>
          <a:p>
            <a:r>
              <a:rPr lang="en" sz="2400" dirty="0">
                <a:latin typeface="Consolas"/>
                <a:ea typeface="Consolas"/>
                <a:cs typeface="Consolas"/>
                <a:sym typeface="Consolas"/>
              </a:rPr>
              <a:t>      </a:t>
            </a:r>
            <a:r>
              <a:rPr lang="en" sz="2400" b="1" dirty="0">
                <a:solidFill>
                  <a:srgbClr val="D33682"/>
                </a:solidFill>
                <a:latin typeface="Consolas"/>
                <a:ea typeface="Consolas"/>
                <a:cs typeface="Consolas"/>
                <a:sym typeface="Consolas"/>
              </a:rPr>
              <a:t>while</a:t>
            </a:r>
            <a:r>
              <a:rPr lang="en" sz="2400" dirty="0">
                <a:latin typeface="Consolas"/>
                <a:ea typeface="Consolas"/>
                <a:cs typeface="Consolas"/>
                <a:sym typeface="Consolas"/>
              </a:rPr>
              <a:t> j &gt;= 0 and A[j] &gt; cur_value:</a:t>
            </a:r>
            <a:endParaRPr sz="2400" dirty="0">
              <a:latin typeface="Consolas"/>
              <a:ea typeface="Consolas"/>
              <a:cs typeface="Consolas"/>
              <a:sym typeface="Consolas"/>
            </a:endParaRPr>
          </a:p>
          <a:p>
            <a:r>
              <a:rPr lang="en" sz="2400" dirty="0">
                <a:latin typeface="Consolas"/>
                <a:ea typeface="Consolas"/>
                <a:cs typeface="Consolas"/>
                <a:sym typeface="Consolas"/>
              </a:rPr>
              <a:t>        A[j+1] = A[j]</a:t>
            </a:r>
            <a:endParaRPr lang="en-US" sz="2400" dirty="0">
              <a:latin typeface="Consolas"/>
              <a:ea typeface="Consolas"/>
              <a:cs typeface="Consolas"/>
              <a:sym typeface="Consolas"/>
            </a:endParaRPr>
          </a:p>
          <a:p>
            <a:pPr marL="914400"/>
            <a:r>
              <a:rPr lang="en-US" sz="2400" dirty="0">
                <a:latin typeface="Consolas"/>
                <a:ea typeface="Consolas"/>
                <a:cs typeface="Consolas"/>
                <a:sym typeface="Consolas"/>
              </a:rPr>
              <a:t>   j -= 1</a:t>
            </a:r>
          </a:p>
          <a:p>
            <a:r>
              <a:rPr lang="en" sz="2400" dirty="0">
                <a:latin typeface="Consolas"/>
                <a:ea typeface="Consolas"/>
                <a:cs typeface="Consolas"/>
                <a:sym typeface="Consolas"/>
              </a:rPr>
              <a:t>      A[j+1] = cur_value</a:t>
            </a:r>
            <a:endParaRPr sz="2400" dirty="0">
              <a:latin typeface="Consolas"/>
              <a:ea typeface="Consolas"/>
              <a:cs typeface="Consolas"/>
              <a:sym typeface="Consolas"/>
            </a:endParaRPr>
          </a:p>
        </p:txBody>
      </p:sp>
      <p:sp>
        <p:nvSpPr>
          <p:cNvPr id="9" name="Google Shape;177;p26">
            <a:extLst>
              <a:ext uri="{FF2B5EF4-FFF2-40B4-BE49-F238E27FC236}">
                <a16:creationId xmlns:a16="http://schemas.microsoft.com/office/drawing/2014/main" id="{09AF0E25-B92F-B378-3A28-60D6955F92E0}"/>
              </a:ext>
            </a:extLst>
          </p:cNvPr>
          <p:cNvSpPr/>
          <p:nvPr/>
        </p:nvSpPr>
        <p:spPr>
          <a:xfrm>
            <a:off x="7921800" y="2428170"/>
            <a:ext cx="456000" cy="456000"/>
          </a:xfrm>
          <a:prstGeom prst="rect">
            <a:avLst/>
          </a:prstGeom>
          <a:solidFill>
            <a:srgbClr val="FFC000"/>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dirty="0">
                <a:latin typeface="Source Sans Pro"/>
                <a:ea typeface="Source Sans Pro"/>
                <a:cs typeface="Source Sans Pro"/>
                <a:sym typeface="Source Sans Pro"/>
              </a:rPr>
              <a:t>1</a:t>
            </a:r>
            <a:endParaRPr sz="2400" b="1" dirty="0">
              <a:latin typeface="Source Sans Pro"/>
              <a:ea typeface="Source Sans Pro"/>
              <a:cs typeface="Source Sans Pro"/>
              <a:sym typeface="Source Sans Pro"/>
            </a:endParaRPr>
          </a:p>
        </p:txBody>
      </p:sp>
      <p:sp>
        <p:nvSpPr>
          <p:cNvPr id="10" name="Google Shape;178;p26">
            <a:extLst>
              <a:ext uri="{FF2B5EF4-FFF2-40B4-BE49-F238E27FC236}">
                <a16:creationId xmlns:a16="http://schemas.microsoft.com/office/drawing/2014/main" id="{A465D80B-78F3-A110-3E33-07CE670EC7BD}"/>
              </a:ext>
            </a:extLst>
          </p:cNvPr>
          <p:cNvSpPr/>
          <p:nvPr/>
        </p:nvSpPr>
        <p:spPr>
          <a:xfrm>
            <a:off x="8377800" y="2428170"/>
            <a:ext cx="456000" cy="456000"/>
          </a:xfrm>
          <a:prstGeom prst="rect">
            <a:avLst/>
          </a:prstGeom>
          <a:no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dirty="0">
                <a:latin typeface="Source Sans Pro"/>
                <a:ea typeface="Source Sans Pro"/>
                <a:cs typeface="Source Sans Pro"/>
                <a:sym typeface="Source Sans Pro"/>
              </a:rPr>
              <a:t>3</a:t>
            </a:r>
            <a:endParaRPr sz="2400" b="1" dirty="0">
              <a:latin typeface="Source Sans Pro"/>
              <a:ea typeface="Source Sans Pro"/>
              <a:cs typeface="Source Sans Pro"/>
              <a:sym typeface="Source Sans Pro"/>
            </a:endParaRPr>
          </a:p>
        </p:txBody>
      </p:sp>
      <p:sp>
        <p:nvSpPr>
          <p:cNvPr id="11" name="Google Shape;179;p26">
            <a:extLst>
              <a:ext uri="{FF2B5EF4-FFF2-40B4-BE49-F238E27FC236}">
                <a16:creationId xmlns:a16="http://schemas.microsoft.com/office/drawing/2014/main" id="{60C44F37-D343-B493-387C-CBB9BC434B80}"/>
              </a:ext>
            </a:extLst>
          </p:cNvPr>
          <p:cNvSpPr/>
          <p:nvPr/>
        </p:nvSpPr>
        <p:spPr>
          <a:xfrm>
            <a:off x="8833800" y="2428170"/>
            <a:ext cx="456000" cy="456000"/>
          </a:xfrm>
          <a:prstGeom prst="rect">
            <a:avLst/>
          </a:prstGeom>
          <a:no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dirty="0">
                <a:latin typeface="Source Sans Pro"/>
                <a:ea typeface="Source Sans Pro"/>
                <a:cs typeface="Source Sans Pro"/>
                <a:sym typeface="Source Sans Pro"/>
              </a:rPr>
              <a:t>4</a:t>
            </a:r>
            <a:endParaRPr sz="2400" b="1" dirty="0">
              <a:latin typeface="Source Sans Pro"/>
              <a:ea typeface="Source Sans Pro"/>
              <a:cs typeface="Source Sans Pro"/>
              <a:sym typeface="Source Sans Pro"/>
            </a:endParaRPr>
          </a:p>
        </p:txBody>
      </p:sp>
      <p:sp>
        <p:nvSpPr>
          <p:cNvPr id="12" name="Google Shape;180;p26">
            <a:extLst>
              <a:ext uri="{FF2B5EF4-FFF2-40B4-BE49-F238E27FC236}">
                <a16:creationId xmlns:a16="http://schemas.microsoft.com/office/drawing/2014/main" id="{0D03D7DD-6953-3491-2497-5FA9D43BCF47}"/>
              </a:ext>
            </a:extLst>
          </p:cNvPr>
          <p:cNvSpPr/>
          <p:nvPr/>
        </p:nvSpPr>
        <p:spPr>
          <a:xfrm>
            <a:off x="9289800" y="2428170"/>
            <a:ext cx="456000" cy="456000"/>
          </a:xfrm>
          <a:prstGeom prst="rect">
            <a:avLst/>
          </a:prstGeom>
          <a:no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5</a:t>
            </a:r>
            <a:endParaRPr sz="2400" b="1">
              <a:latin typeface="Source Sans Pro"/>
              <a:ea typeface="Source Sans Pro"/>
              <a:cs typeface="Source Sans Pro"/>
              <a:sym typeface="Source Sans Pro"/>
            </a:endParaRPr>
          </a:p>
        </p:txBody>
      </p:sp>
      <p:sp>
        <p:nvSpPr>
          <p:cNvPr id="13" name="Google Shape;181;p26">
            <a:extLst>
              <a:ext uri="{FF2B5EF4-FFF2-40B4-BE49-F238E27FC236}">
                <a16:creationId xmlns:a16="http://schemas.microsoft.com/office/drawing/2014/main" id="{06371FE5-9827-25E4-82C4-9732C87F2966}"/>
              </a:ext>
            </a:extLst>
          </p:cNvPr>
          <p:cNvSpPr/>
          <p:nvPr/>
        </p:nvSpPr>
        <p:spPr>
          <a:xfrm>
            <a:off x="9745800" y="2428170"/>
            <a:ext cx="456000" cy="456000"/>
          </a:xfrm>
          <a:prstGeom prst="rect">
            <a:avLst/>
          </a:prstGeom>
          <a:no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2</a:t>
            </a:r>
            <a:endParaRPr sz="2400" b="1">
              <a:latin typeface="Source Sans Pro"/>
              <a:ea typeface="Source Sans Pro"/>
              <a:cs typeface="Source Sans Pro"/>
              <a:sym typeface="Source Sans Pro"/>
            </a:endParaRPr>
          </a:p>
        </p:txBody>
      </p:sp>
    </p:spTree>
    <p:extLst>
      <p:ext uri="{BB962C8B-B14F-4D97-AF65-F5344CB8AC3E}">
        <p14:creationId xmlns:p14="http://schemas.microsoft.com/office/powerpoint/2010/main" val="1574174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a:extLst>
              <a:ext uri="{FF2B5EF4-FFF2-40B4-BE49-F238E27FC236}">
                <a16:creationId xmlns:a16="http://schemas.microsoft.com/office/drawing/2014/main" id="{920CCBF1-61D7-4376-A12F-A6D96CF5E2A6}"/>
              </a:ext>
            </a:extLst>
          </p:cNvPr>
          <p:cNvSpPr>
            <a:spLocks noGrp="1" noChangeArrowheads="1"/>
          </p:cNvSpPr>
          <p:nvPr>
            <p:ph type="title"/>
          </p:nvPr>
        </p:nvSpPr>
        <p:spPr/>
        <p:txBody>
          <a:bodyPr/>
          <a:lstStyle/>
          <a:p>
            <a:r>
              <a:rPr lang="en-US" altLang="ti-ET" b="1" dirty="0">
                <a:solidFill>
                  <a:schemeClr val="bg1"/>
                </a:solidFill>
              </a:rPr>
              <a:t>Sorting Terminology</a:t>
            </a:r>
          </a:p>
        </p:txBody>
      </p:sp>
      <p:sp>
        <p:nvSpPr>
          <p:cNvPr id="379907" name="Rectangle 3">
            <a:extLst>
              <a:ext uri="{FF2B5EF4-FFF2-40B4-BE49-F238E27FC236}">
                <a16:creationId xmlns:a16="http://schemas.microsoft.com/office/drawing/2014/main" id="{A236C5E4-7C62-4B2A-8FFC-1A63C6310A63}"/>
              </a:ext>
            </a:extLst>
          </p:cNvPr>
          <p:cNvSpPr>
            <a:spLocks noGrp="1" noChangeArrowheads="1"/>
          </p:cNvSpPr>
          <p:nvPr>
            <p:ph type="body" idx="1"/>
          </p:nvPr>
        </p:nvSpPr>
        <p:spPr>
          <a:xfrm>
            <a:off x="443948" y="1282151"/>
            <a:ext cx="11304104" cy="5330683"/>
          </a:xfrm>
        </p:spPr>
        <p:txBody>
          <a:bodyPr/>
          <a:lstStyle/>
          <a:p>
            <a:r>
              <a:rPr lang="en-US" altLang="ti-ET" sz="2600" i="1" dirty="0">
                <a:solidFill>
                  <a:srgbClr val="CC0000"/>
                </a:solidFill>
              </a:rPr>
              <a:t>Internal</a:t>
            </a:r>
            <a:r>
              <a:rPr lang="en-US" altLang="ti-ET" sz="2600" dirty="0"/>
              <a:t> (the file is stored in main memory and can be randomly accessed) </a:t>
            </a:r>
            <a:r>
              <a:rPr lang="en-US" altLang="ti-ET" sz="2600" dirty="0">
                <a:solidFill>
                  <a:srgbClr val="CC0000"/>
                </a:solidFill>
              </a:rPr>
              <a:t>vs. </a:t>
            </a:r>
            <a:r>
              <a:rPr lang="en-US" altLang="ti-ET" sz="2600" i="1" dirty="0">
                <a:solidFill>
                  <a:srgbClr val="CC0000"/>
                </a:solidFill>
              </a:rPr>
              <a:t>External</a:t>
            </a:r>
            <a:r>
              <a:rPr lang="en-US" altLang="ti-ET" sz="2600" dirty="0"/>
              <a:t> (the file is stored in secondary memory &amp; can be accessed sequentially only)</a:t>
            </a:r>
          </a:p>
          <a:p>
            <a:r>
              <a:rPr lang="en-US" altLang="ti-ET" sz="2600" i="1" dirty="0">
                <a:solidFill>
                  <a:srgbClr val="CC0000"/>
                </a:solidFill>
              </a:rPr>
              <a:t>Comparison-based sort</a:t>
            </a:r>
            <a:r>
              <a:rPr lang="en-US" altLang="ti-ET" sz="2600" dirty="0"/>
              <a:t>: uses only the relation among keys, not any special property of the representation of the keys themselves.</a:t>
            </a:r>
          </a:p>
          <a:p>
            <a:pPr>
              <a:buFont typeface="Wingdings" panose="05000000000000000000" pitchFamily="2" charset="2"/>
              <a:buNone/>
            </a:pPr>
            <a:endParaRPr lang="en-US" altLang="ti-ET" sz="2600" dirty="0"/>
          </a:p>
          <a:p>
            <a:pPr>
              <a:spcBef>
                <a:spcPct val="0"/>
              </a:spcBef>
              <a:spcAft>
                <a:spcPct val="20000"/>
              </a:spcAft>
            </a:pPr>
            <a:r>
              <a:rPr lang="en-US" altLang="ti-ET" sz="2600" i="1" dirty="0">
                <a:solidFill>
                  <a:srgbClr val="CC0000"/>
                </a:solidFill>
              </a:rPr>
              <a:t>Stable sort</a:t>
            </a:r>
            <a:r>
              <a:rPr lang="en-US" altLang="ti-ET" sz="2600" dirty="0"/>
              <a:t>: records with equal keys retain their original relative order; i.e., </a:t>
            </a:r>
            <a:r>
              <a:rPr lang="en-US" altLang="ti-ET" sz="2600" i="1" dirty="0" err="1"/>
              <a:t>i</a:t>
            </a:r>
            <a:r>
              <a:rPr lang="en-US" altLang="ti-ET" sz="2600" i="1" dirty="0"/>
              <a:t> &lt; j</a:t>
            </a:r>
            <a:r>
              <a:rPr lang="en-US" altLang="ti-ET" sz="2600" dirty="0"/>
              <a:t> </a:t>
            </a:r>
            <a:r>
              <a:rPr lang="en-US" altLang="ti-ET" sz="2600" i="1" dirty="0"/>
              <a:t>&amp;</a:t>
            </a:r>
            <a:r>
              <a:rPr lang="en-US" altLang="ti-ET" sz="2600" dirty="0"/>
              <a:t> </a:t>
            </a:r>
            <a:r>
              <a:rPr lang="en-US" altLang="ti-ET" sz="2600" i="1" dirty="0" err="1"/>
              <a:t>Kp</a:t>
            </a:r>
            <a:r>
              <a:rPr lang="en-US" altLang="ti-ET" sz="2600" i="1" baseline="-25000" dirty="0" err="1"/>
              <a:t>i</a:t>
            </a:r>
            <a:r>
              <a:rPr lang="en-US" altLang="ti-ET" sz="2600" i="1" baseline="-25000" dirty="0"/>
              <a:t> </a:t>
            </a:r>
            <a:r>
              <a:rPr lang="en-US" altLang="ti-ET" sz="2600" dirty="0">
                <a:sym typeface="MT Extra" panose="05050102010205020202" pitchFamily="18" charset="2"/>
              </a:rPr>
              <a:t>=</a:t>
            </a:r>
            <a:r>
              <a:rPr lang="en-US" altLang="ti-ET" sz="2600" i="1" baseline="-25000" dirty="0"/>
              <a:t> </a:t>
            </a:r>
            <a:r>
              <a:rPr lang="en-US" altLang="ti-ET" sz="2600" i="1" dirty="0" err="1"/>
              <a:t>Kp</a:t>
            </a:r>
            <a:r>
              <a:rPr lang="en-US" altLang="ti-ET" sz="2600" i="1" baseline="-25000" dirty="0" err="1"/>
              <a:t>j</a:t>
            </a:r>
            <a:r>
              <a:rPr lang="en-US" altLang="ti-ET" sz="2600" i="1" baseline="-25000" dirty="0"/>
              <a:t>  </a:t>
            </a:r>
            <a:r>
              <a:rPr lang="en-US" altLang="ti-ET" sz="2600" dirty="0">
                <a:sym typeface="Symbol" panose="05050102010706020507" pitchFamily="18" charset="2"/>
              </a:rPr>
              <a:t> </a:t>
            </a:r>
            <a:r>
              <a:rPr lang="en-US" altLang="ti-ET" sz="2600" i="1" dirty="0"/>
              <a:t>p</a:t>
            </a:r>
            <a:r>
              <a:rPr lang="en-US" altLang="ti-ET" sz="2600" i="1" baseline="-25000" dirty="0"/>
              <a:t>i </a:t>
            </a:r>
            <a:r>
              <a:rPr lang="en-US" altLang="ti-ET" sz="2600" dirty="0">
                <a:sym typeface="MT Extra" panose="05050102010205020202" pitchFamily="18" charset="2"/>
              </a:rPr>
              <a:t>&lt;</a:t>
            </a:r>
            <a:r>
              <a:rPr lang="en-US" altLang="ti-ET" sz="2600" i="1" baseline="-25000" dirty="0"/>
              <a:t> </a:t>
            </a:r>
            <a:r>
              <a:rPr lang="en-US" altLang="ti-ET" sz="2600" i="1" dirty="0" err="1"/>
              <a:t>p</a:t>
            </a:r>
            <a:r>
              <a:rPr lang="en-US" altLang="ti-ET" sz="2600" i="1" baseline="-25000" dirty="0" err="1"/>
              <a:t>j</a:t>
            </a:r>
            <a:r>
              <a:rPr lang="en-US" altLang="ti-ET" sz="2600" i="1" baseline="-25000" dirty="0"/>
              <a:t> </a:t>
            </a:r>
          </a:p>
          <a:p>
            <a:pPr>
              <a:spcBef>
                <a:spcPct val="0"/>
              </a:spcBef>
            </a:pPr>
            <a:r>
              <a:rPr lang="en-US" altLang="ti-ET" sz="2600" i="1" dirty="0">
                <a:solidFill>
                  <a:srgbClr val="CC0000"/>
                </a:solidFill>
              </a:rPr>
              <a:t>Array-based</a:t>
            </a:r>
            <a:r>
              <a:rPr lang="en-US" altLang="ti-ET" sz="2600" i="1" dirty="0">
                <a:solidFill>
                  <a:srgbClr val="3DDE2C"/>
                </a:solidFill>
              </a:rPr>
              <a:t> </a:t>
            </a:r>
            <a:r>
              <a:rPr lang="en-US" altLang="ti-ET" sz="2600" dirty="0"/>
              <a:t>(consecutive keys are stored in consecutive memory locations)</a:t>
            </a:r>
            <a:r>
              <a:rPr lang="en-US" altLang="ti-ET" sz="2600" i="1" dirty="0">
                <a:solidFill>
                  <a:srgbClr val="3DDE2C"/>
                </a:solidFill>
              </a:rPr>
              <a:t> </a:t>
            </a:r>
            <a:r>
              <a:rPr lang="en-US" altLang="ti-ET" sz="2600" i="1" dirty="0">
                <a:solidFill>
                  <a:srgbClr val="CC0000"/>
                </a:solidFill>
              </a:rPr>
              <a:t>vs. List-based sort</a:t>
            </a:r>
            <a:r>
              <a:rPr lang="en-US" altLang="ti-ET" sz="2600" i="1" dirty="0">
                <a:solidFill>
                  <a:srgbClr val="3DDE2C"/>
                </a:solidFill>
              </a:rPr>
              <a:t> </a:t>
            </a:r>
            <a:r>
              <a:rPr lang="en-US" altLang="ti-ET" sz="2600" dirty="0"/>
              <a:t>(may be stored in nonconsecutive locations in a linked manner)</a:t>
            </a:r>
          </a:p>
          <a:p>
            <a:pPr>
              <a:spcBef>
                <a:spcPct val="0"/>
              </a:spcBef>
            </a:pPr>
            <a:endParaRPr lang="en-US" altLang="ti-ET" sz="2600" dirty="0"/>
          </a:p>
          <a:p>
            <a:pPr>
              <a:spcBef>
                <a:spcPct val="0"/>
              </a:spcBef>
            </a:pPr>
            <a:r>
              <a:rPr lang="en-US" altLang="ti-ET" sz="2600" i="1" dirty="0">
                <a:solidFill>
                  <a:srgbClr val="CC0000"/>
                </a:solidFill>
              </a:rPr>
              <a:t>In-place sort</a:t>
            </a:r>
            <a:r>
              <a:rPr lang="en-US" altLang="ti-ET" sz="2600" dirty="0"/>
              <a:t>: needs only a </a:t>
            </a:r>
            <a:r>
              <a:rPr lang="en-US" altLang="ti-ET" sz="2600" dirty="0">
                <a:solidFill>
                  <a:schemeClr val="hlink"/>
                </a:solidFill>
              </a:rPr>
              <a:t>constant amount of extra space</a:t>
            </a:r>
            <a:r>
              <a:rPr lang="en-US" altLang="ti-ET" sz="2600" dirty="0"/>
              <a:t> in addition to that needed to store keys.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4"/>
          <p:cNvSpPr txBox="1"/>
          <p:nvPr/>
        </p:nvSpPr>
        <p:spPr>
          <a:xfrm>
            <a:off x="553374" y="1331095"/>
            <a:ext cx="8211600" cy="456000"/>
          </a:xfrm>
          <a:prstGeom prst="rect">
            <a:avLst/>
          </a:prstGeom>
          <a:noFill/>
          <a:ln>
            <a:noFill/>
          </a:ln>
        </p:spPr>
        <p:txBody>
          <a:bodyPr spcFirstLastPara="1" wrap="square" lIns="91425" tIns="91425" rIns="91425" bIns="91425" anchor="t" anchorCtr="0">
            <a:noAutofit/>
          </a:bodyPr>
          <a:lstStyle/>
          <a:p>
            <a:pPr marL="457200" indent="-355600">
              <a:buClr>
                <a:srgbClr val="2196F3"/>
              </a:buClr>
              <a:buSzPts val="2000"/>
              <a:buFont typeface="Source Sans Pro"/>
              <a:buAutoNum type="arabicPeriod"/>
            </a:pPr>
            <a:r>
              <a:rPr lang="en" sz="2800" b="1" dirty="0">
                <a:solidFill>
                  <a:srgbClr val="2196F3"/>
                </a:solidFill>
                <a:latin typeface="Source Sans Pro"/>
                <a:ea typeface="Source Sans Pro"/>
                <a:cs typeface="Source Sans Pro"/>
                <a:sym typeface="Source Sans Pro"/>
              </a:rPr>
              <a:t>Does this actually work?</a:t>
            </a:r>
            <a:r>
              <a:rPr lang="en" sz="2800" dirty="0">
                <a:latin typeface="Source Sans Pro"/>
                <a:ea typeface="Source Sans Pro"/>
                <a:cs typeface="Source Sans Pro"/>
                <a:sym typeface="Source Sans Pro"/>
              </a:rPr>
              <a:t> Let’s see an example!</a:t>
            </a:r>
            <a:endParaRPr sz="2800" b="1" dirty="0">
              <a:solidFill>
                <a:srgbClr val="980000"/>
              </a:solidFill>
              <a:latin typeface="Source Sans Pro"/>
              <a:ea typeface="Source Sans Pro"/>
              <a:cs typeface="Source Sans Pro"/>
              <a:sym typeface="Source Sans Pro"/>
            </a:endParaRPr>
          </a:p>
        </p:txBody>
      </p:sp>
      <p:sp>
        <p:nvSpPr>
          <p:cNvPr id="149" name="Google Shape;149;p24"/>
          <p:cNvSpPr txBox="1"/>
          <p:nvPr/>
        </p:nvSpPr>
        <p:spPr>
          <a:xfrm>
            <a:off x="1990200" y="131500"/>
            <a:ext cx="8211600" cy="966033"/>
          </a:xfrm>
          <a:prstGeom prst="rect">
            <a:avLst/>
          </a:prstGeom>
          <a:noFill/>
          <a:ln>
            <a:noFill/>
          </a:ln>
        </p:spPr>
        <p:txBody>
          <a:bodyPr spcFirstLastPara="1" wrap="square" lIns="91425" tIns="91425" rIns="91425" bIns="91425" anchor="t" anchorCtr="0">
            <a:noAutofit/>
          </a:bodyPr>
          <a:lstStyle/>
          <a:p>
            <a:pPr algn="ctr"/>
            <a:r>
              <a:rPr lang="en" sz="6000" b="1" dirty="0">
                <a:latin typeface="Dosis"/>
                <a:ea typeface="Dosis"/>
                <a:cs typeface="Dosis"/>
                <a:sym typeface="Dosis"/>
              </a:rPr>
              <a:t>Insertion sort</a:t>
            </a:r>
            <a:endParaRPr sz="6000" b="1" dirty="0">
              <a:latin typeface="Dosis"/>
              <a:ea typeface="Dosis"/>
              <a:cs typeface="Dosis"/>
              <a:sym typeface="Dosis"/>
            </a:endParaRPr>
          </a:p>
        </p:txBody>
      </p:sp>
      <p:sp>
        <p:nvSpPr>
          <p:cNvPr id="150" name="Google Shape;150;p24"/>
          <p:cNvSpPr txBox="1"/>
          <p:nvPr/>
        </p:nvSpPr>
        <p:spPr>
          <a:xfrm>
            <a:off x="0" y="2288295"/>
            <a:ext cx="7180666" cy="3915859"/>
          </a:xfrm>
          <a:prstGeom prst="rect">
            <a:avLst/>
          </a:prstGeom>
          <a:solidFill>
            <a:srgbClr val="FDFDFD"/>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spcFirstLastPara="1" wrap="square" lIns="91425" tIns="91425" rIns="91425" bIns="91425" anchor="ctr" anchorCtr="0">
            <a:noAutofit/>
          </a:bodyPr>
          <a:lstStyle/>
          <a:p>
            <a:r>
              <a:rPr lang="en" sz="2400" b="1" dirty="0">
                <a:solidFill>
                  <a:srgbClr val="D33682"/>
                </a:solidFill>
                <a:latin typeface="Consolas"/>
                <a:ea typeface="Consolas"/>
                <a:cs typeface="Consolas"/>
                <a:sym typeface="Consolas"/>
              </a:rPr>
              <a:t>  def</a:t>
            </a:r>
            <a:r>
              <a:rPr lang="en" sz="2400" dirty="0">
                <a:latin typeface="Consolas"/>
                <a:ea typeface="Consolas"/>
                <a:cs typeface="Consolas"/>
                <a:sym typeface="Consolas"/>
              </a:rPr>
              <a:t> insertion_sort(A):</a:t>
            </a:r>
            <a:endParaRPr sz="2400" dirty="0">
              <a:latin typeface="Consolas"/>
              <a:ea typeface="Consolas"/>
              <a:cs typeface="Consolas"/>
              <a:sym typeface="Consolas"/>
            </a:endParaRPr>
          </a:p>
          <a:p>
            <a:r>
              <a:rPr lang="en" sz="2400" dirty="0">
                <a:latin typeface="Consolas"/>
                <a:ea typeface="Consolas"/>
                <a:cs typeface="Consolas"/>
                <a:sym typeface="Consolas"/>
              </a:rPr>
              <a:t>    </a:t>
            </a:r>
            <a:r>
              <a:rPr lang="en" sz="2400" b="1" dirty="0">
                <a:solidFill>
                  <a:srgbClr val="D33682"/>
                </a:solidFill>
                <a:latin typeface="Consolas"/>
                <a:ea typeface="Consolas"/>
                <a:cs typeface="Consolas"/>
                <a:sym typeface="Consolas"/>
              </a:rPr>
              <a:t>for</a:t>
            </a:r>
            <a:r>
              <a:rPr lang="en" sz="2400" dirty="0">
                <a:latin typeface="Consolas"/>
                <a:ea typeface="Consolas"/>
                <a:cs typeface="Consolas"/>
                <a:sym typeface="Consolas"/>
              </a:rPr>
              <a:t> i in range(1, len(A)):</a:t>
            </a:r>
            <a:endParaRPr sz="2400" dirty="0">
              <a:latin typeface="Consolas"/>
              <a:ea typeface="Consolas"/>
              <a:cs typeface="Consolas"/>
              <a:sym typeface="Consolas"/>
            </a:endParaRPr>
          </a:p>
          <a:p>
            <a:r>
              <a:rPr lang="en" sz="2400" dirty="0">
                <a:latin typeface="Consolas"/>
                <a:ea typeface="Consolas"/>
                <a:cs typeface="Consolas"/>
                <a:sym typeface="Consolas"/>
              </a:rPr>
              <a:t>      cur_value = A[i]</a:t>
            </a:r>
            <a:endParaRPr sz="2400" dirty="0">
              <a:latin typeface="Consolas"/>
              <a:ea typeface="Consolas"/>
              <a:cs typeface="Consolas"/>
              <a:sym typeface="Consolas"/>
            </a:endParaRPr>
          </a:p>
          <a:p>
            <a:r>
              <a:rPr lang="en" sz="2400" dirty="0">
                <a:latin typeface="Consolas"/>
                <a:ea typeface="Consolas"/>
                <a:cs typeface="Consolas"/>
                <a:sym typeface="Consolas"/>
              </a:rPr>
              <a:t>      j = i - 1</a:t>
            </a:r>
            <a:endParaRPr sz="2400" dirty="0">
              <a:latin typeface="Consolas"/>
              <a:ea typeface="Consolas"/>
              <a:cs typeface="Consolas"/>
              <a:sym typeface="Consolas"/>
            </a:endParaRPr>
          </a:p>
          <a:p>
            <a:r>
              <a:rPr lang="en" sz="2400" dirty="0">
                <a:latin typeface="Consolas"/>
                <a:ea typeface="Consolas"/>
                <a:cs typeface="Consolas"/>
                <a:sym typeface="Consolas"/>
              </a:rPr>
              <a:t>      </a:t>
            </a:r>
            <a:r>
              <a:rPr lang="en" sz="2400" b="1" dirty="0">
                <a:solidFill>
                  <a:srgbClr val="D33682"/>
                </a:solidFill>
                <a:latin typeface="Consolas"/>
                <a:ea typeface="Consolas"/>
                <a:cs typeface="Consolas"/>
                <a:sym typeface="Consolas"/>
              </a:rPr>
              <a:t>while</a:t>
            </a:r>
            <a:r>
              <a:rPr lang="en" sz="2400" dirty="0">
                <a:latin typeface="Consolas"/>
                <a:ea typeface="Consolas"/>
                <a:cs typeface="Consolas"/>
                <a:sym typeface="Consolas"/>
              </a:rPr>
              <a:t> j &gt;= 0 and A[j] &gt; cur_value:</a:t>
            </a:r>
            <a:endParaRPr sz="2400" dirty="0">
              <a:latin typeface="Consolas"/>
              <a:ea typeface="Consolas"/>
              <a:cs typeface="Consolas"/>
              <a:sym typeface="Consolas"/>
            </a:endParaRPr>
          </a:p>
          <a:p>
            <a:r>
              <a:rPr lang="en" sz="2400" dirty="0">
                <a:latin typeface="Consolas"/>
                <a:ea typeface="Consolas"/>
                <a:cs typeface="Consolas"/>
                <a:sym typeface="Consolas"/>
              </a:rPr>
              <a:t>        A[j+1] = A[j]</a:t>
            </a:r>
            <a:endParaRPr lang="en-US" sz="2400" dirty="0">
              <a:latin typeface="Consolas"/>
              <a:ea typeface="Consolas"/>
              <a:cs typeface="Consolas"/>
              <a:sym typeface="Consolas"/>
            </a:endParaRPr>
          </a:p>
          <a:p>
            <a:pPr marL="914400"/>
            <a:r>
              <a:rPr lang="en-US" sz="2400" dirty="0">
                <a:latin typeface="Consolas"/>
                <a:ea typeface="Consolas"/>
                <a:cs typeface="Consolas"/>
                <a:sym typeface="Consolas"/>
              </a:rPr>
              <a:t>   j -= 1</a:t>
            </a:r>
          </a:p>
          <a:p>
            <a:r>
              <a:rPr lang="en" sz="2400" dirty="0">
                <a:latin typeface="Consolas"/>
                <a:ea typeface="Consolas"/>
                <a:cs typeface="Consolas"/>
                <a:sym typeface="Consolas"/>
              </a:rPr>
              <a:t>      A[j+1] = cur_value</a:t>
            </a:r>
            <a:endParaRPr sz="2400" dirty="0">
              <a:latin typeface="Consolas"/>
              <a:ea typeface="Consolas"/>
              <a:cs typeface="Consolas"/>
              <a:sym typeface="Consolas"/>
            </a:endParaRPr>
          </a:p>
        </p:txBody>
      </p:sp>
      <p:sp>
        <p:nvSpPr>
          <p:cNvPr id="9" name="Google Shape;177;p26">
            <a:extLst>
              <a:ext uri="{FF2B5EF4-FFF2-40B4-BE49-F238E27FC236}">
                <a16:creationId xmlns:a16="http://schemas.microsoft.com/office/drawing/2014/main" id="{09AF0E25-B92F-B378-3A28-60D6955F92E0}"/>
              </a:ext>
            </a:extLst>
          </p:cNvPr>
          <p:cNvSpPr/>
          <p:nvPr/>
        </p:nvSpPr>
        <p:spPr>
          <a:xfrm>
            <a:off x="7921800" y="2428170"/>
            <a:ext cx="456000" cy="456000"/>
          </a:xfrm>
          <a:prstGeom prst="rect">
            <a:avLst/>
          </a:prstGeom>
          <a:no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dirty="0">
                <a:latin typeface="Source Sans Pro"/>
                <a:ea typeface="Source Sans Pro"/>
                <a:cs typeface="Source Sans Pro"/>
                <a:sym typeface="Source Sans Pro"/>
              </a:rPr>
              <a:t>1</a:t>
            </a:r>
            <a:endParaRPr sz="2400" b="1" dirty="0">
              <a:latin typeface="Source Sans Pro"/>
              <a:ea typeface="Source Sans Pro"/>
              <a:cs typeface="Source Sans Pro"/>
              <a:sym typeface="Source Sans Pro"/>
            </a:endParaRPr>
          </a:p>
        </p:txBody>
      </p:sp>
      <p:sp>
        <p:nvSpPr>
          <p:cNvPr id="10" name="Google Shape;178;p26">
            <a:extLst>
              <a:ext uri="{FF2B5EF4-FFF2-40B4-BE49-F238E27FC236}">
                <a16:creationId xmlns:a16="http://schemas.microsoft.com/office/drawing/2014/main" id="{A465D80B-78F3-A110-3E33-07CE670EC7BD}"/>
              </a:ext>
            </a:extLst>
          </p:cNvPr>
          <p:cNvSpPr/>
          <p:nvPr/>
        </p:nvSpPr>
        <p:spPr>
          <a:xfrm>
            <a:off x="8377800" y="2428170"/>
            <a:ext cx="456000" cy="456000"/>
          </a:xfrm>
          <a:prstGeom prst="rect">
            <a:avLst/>
          </a:prstGeom>
          <a:no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dirty="0">
                <a:latin typeface="Source Sans Pro"/>
                <a:ea typeface="Source Sans Pro"/>
                <a:cs typeface="Source Sans Pro"/>
                <a:sym typeface="Source Sans Pro"/>
              </a:rPr>
              <a:t>3</a:t>
            </a:r>
            <a:endParaRPr sz="2400" b="1" dirty="0">
              <a:latin typeface="Source Sans Pro"/>
              <a:ea typeface="Source Sans Pro"/>
              <a:cs typeface="Source Sans Pro"/>
              <a:sym typeface="Source Sans Pro"/>
            </a:endParaRPr>
          </a:p>
        </p:txBody>
      </p:sp>
      <p:sp>
        <p:nvSpPr>
          <p:cNvPr id="11" name="Google Shape;179;p26">
            <a:extLst>
              <a:ext uri="{FF2B5EF4-FFF2-40B4-BE49-F238E27FC236}">
                <a16:creationId xmlns:a16="http://schemas.microsoft.com/office/drawing/2014/main" id="{60C44F37-D343-B493-387C-CBB9BC434B80}"/>
              </a:ext>
            </a:extLst>
          </p:cNvPr>
          <p:cNvSpPr/>
          <p:nvPr/>
        </p:nvSpPr>
        <p:spPr>
          <a:xfrm>
            <a:off x="8833800" y="2428170"/>
            <a:ext cx="456000" cy="456000"/>
          </a:xfrm>
          <a:prstGeom prst="rect">
            <a:avLst/>
          </a:prstGeom>
          <a:no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dirty="0">
                <a:latin typeface="Source Sans Pro"/>
                <a:ea typeface="Source Sans Pro"/>
                <a:cs typeface="Source Sans Pro"/>
                <a:sym typeface="Source Sans Pro"/>
              </a:rPr>
              <a:t>4</a:t>
            </a:r>
            <a:endParaRPr sz="2400" b="1" dirty="0">
              <a:latin typeface="Source Sans Pro"/>
              <a:ea typeface="Source Sans Pro"/>
              <a:cs typeface="Source Sans Pro"/>
              <a:sym typeface="Source Sans Pro"/>
            </a:endParaRPr>
          </a:p>
        </p:txBody>
      </p:sp>
      <p:sp>
        <p:nvSpPr>
          <p:cNvPr id="12" name="Google Shape;180;p26">
            <a:extLst>
              <a:ext uri="{FF2B5EF4-FFF2-40B4-BE49-F238E27FC236}">
                <a16:creationId xmlns:a16="http://schemas.microsoft.com/office/drawing/2014/main" id="{0D03D7DD-6953-3491-2497-5FA9D43BCF47}"/>
              </a:ext>
            </a:extLst>
          </p:cNvPr>
          <p:cNvSpPr/>
          <p:nvPr/>
        </p:nvSpPr>
        <p:spPr>
          <a:xfrm>
            <a:off x="9289800" y="2428170"/>
            <a:ext cx="456000" cy="456000"/>
          </a:xfrm>
          <a:prstGeom prst="rect">
            <a:avLst/>
          </a:prstGeom>
          <a:no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5</a:t>
            </a:r>
            <a:endParaRPr sz="2400" b="1">
              <a:latin typeface="Source Sans Pro"/>
              <a:ea typeface="Source Sans Pro"/>
              <a:cs typeface="Source Sans Pro"/>
              <a:sym typeface="Source Sans Pro"/>
            </a:endParaRPr>
          </a:p>
        </p:txBody>
      </p:sp>
      <p:sp>
        <p:nvSpPr>
          <p:cNvPr id="13" name="Google Shape;181;p26">
            <a:extLst>
              <a:ext uri="{FF2B5EF4-FFF2-40B4-BE49-F238E27FC236}">
                <a16:creationId xmlns:a16="http://schemas.microsoft.com/office/drawing/2014/main" id="{06371FE5-9827-25E4-82C4-9732C87F2966}"/>
              </a:ext>
            </a:extLst>
          </p:cNvPr>
          <p:cNvSpPr/>
          <p:nvPr/>
        </p:nvSpPr>
        <p:spPr>
          <a:xfrm>
            <a:off x="9745800" y="2428170"/>
            <a:ext cx="456000" cy="456000"/>
          </a:xfrm>
          <a:prstGeom prst="rect">
            <a:avLst/>
          </a:prstGeom>
          <a:no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2</a:t>
            </a:r>
            <a:endParaRPr sz="2400" b="1">
              <a:latin typeface="Source Sans Pro"/>
              <a:ea typeface="Source Sans Pro"/>
              <a:cs typeface="Source Sans Pro"/>
              <a:sym typeface="Source Sans Pro"/>
            </a:endParaRPr>
          </a:p>
        </p:txBody>
      </p:sp>
    </p:spTree>
    <p:extLst>
      <p:ext uri="{BB962C8B-B14F-4D97-AF65-F5344CB8AC3E}">
        <p14:creationId xmlns:p14="http://schemas.microsoft.com/office/powerpoint/2010/main" val="27046683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4"/>
          <p:cNvSpPr txBox="1"/>
          <p:nvPr/>
        </p:nvSpPr>
        <p:spPr>
          <a:xfrm>
            <a:off x="553374" y="1331095"/>
            <a:ext cx="8211600" cy="456000"/>
          </a:xfrm>
          <a:prstGeom prst="rect">
            <a:avLst/>
          </a:prstGeom>
          <a:noFill/>
          <a:ln>
            <a:noFill/>
          </a:ln>
        </p:spPr>
        <p:txBody>
          <a:bodyPr spcFirstLastPara="1" wrap="square" lIns="91425" tIns="91425" rIns="91425" bIns="91425" anchor="t" anchorCtr="0">
            <a:noAutofit/>
          </a:bodyPr>
          <a:lstStyle/>
          <a:p>
            <a:pPr marL="457200" indent="-355600">
              <a:buClr>
                <a:srgbClr val="2196F3"/>
              </a:buClr>
              <a:buSzPts val="2000"/>
              <a:buFont typeface="Source Sans Pro"/>
              <a:buAutoNum type="arabicPeriod"/>
            </a:pPr>
            <a:r>
              <a:rPr lang="en" sz="2800" b="1" dirty="0">
                <a:solidFill>
                  <a:srgbClr val="2196F3"/>
                </a:solidFill>
                <a:latin typeface="Source Sans Pro"/>
                <a:ea typeface="Source Sans Pro"/>
                <a:cs typeface="Source Sans Pro"/>
                <a:sym typeface="Source Sans Pro"/>
              </a:rPr>
              <a:t>Does this actually work?</a:t>
            </a:r>
            <a:r>
              <a:rPr lang="en" sz="2800" dirty="0">
                <a:latin typeface="Source Sans Pro"/>
                <a:ea typeface="Source Sans Pro"/>
                <a:cs typeface="Source Sans Pro"/>
                <a:sym typeface="Source Sans Pro"/>
              </a:rPr>
              <a:t> Let’s see an example!</a:t>
            </a:r>
            <a:endParaRPr sz="2800" b="1" dirty="0">
              <a:solidFill>
                <a:srgbClr val="980000"/>
              </a:solidFill>
              <a:latin typeface="Source Sans Pro"/>
              <a:ea typeface="Source Sans Pro"/>
              <a:cs typeface="Source Sans Pro"/>
              <a:sym typeface="Source Sans Pro"/>
            </a:endParaRPr>
          </a:p>
        </p:txBody>
      </p:sp>
      <p:sp>
        <p:nvSpPr>
          <p:cNvPr id="149" name="Google Shape;149;p24"/>
          <p:cNvSpPr txBox="1"/>
          <p:nvPr/>
        </p:nvSpPr>
        <p:spPr>
          <a:xfrm>
            <a:off x="1990200" y="131500"/>
            <a:ext cx="8211600" cy="966033"/>
          </a:xfrm>
          <a:prstGeom prst="rect">
            <a:avLst/>
          </a:prstGeom>
          <a:noFill/>
          <a:ln>
            <a:noFill/>
          </a:ln>
        </p:spPr>
        <p:txBody>
          <a:bodyPr spcFirstLastPara="1" wrap="square" lIns="91425" tIns="91425" rIns="91425" bIns="91425" anchor="t" anchorCtr="0">
            <a:noAutofit/>
          </a:bodyPr>
          <a:lstStyle/>
          <a:p>
            <a:pPr algn="ctr"/>
            <a:r>
              <a:rPr lang="en" sz="6000" b="1" dirty="0">
                <a:latin typeface="Dosis"/>
                <a:ea typeface="Dosis"/>
                <a:cs typeface="Dosis"/>
                <a:sym typeface="Dosis"/>
              </a:rPr>
              <a:t>Insertion sort</a:t>
            </a:r>
            <a:endParaRPr sz="6000" b="1" dirty="0">
              <a:latin typeface="Dosis"/>
              <a:ea typeface="Dosis"/>
              <a:cs typeface="Dosis"/>
              <a:sym typeface="Dosis"/>
            </a:endParaRPr>
          </a:p>
        </p:txBody>
      </p:sp>
      <p:sp>
        <p:nvSpPr>
          <p:cNvPr id="150" name="Google Shape;150;p24"/>
          <p:cNvSpPr txBox="1"/>
          <p:nvPr/>
        </p:nvSpPr>
        <p:spPr>
          <a:xfrm>
            <a:off x="0" y="2288295"/>
            <a:ext cx="7180666" cy="3915859"/>
          </a:xfrm>
          <a:prstGeom prst="rect">
            <a:avLst/>
          </a:prstGeom>
          <a:solidFill>
            <a:srgbClr val="FDFDFD"/>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spcFirstLastPara="1" wrap="square" lIns="91425" tIns="91425" rIns="91425" bIns="91425" anchor="ctr" anchorCtr="0">
            <a:noAutofit/>
          </a:bodyPr>
          <a:lstStyle/>
          <a:p>
            <a:r>
              <a:rPr lang="en" sz="2400" b="1" dirty="0">
                <a:solidFill>
                  <a:srgbClr val="D33682"/>
                </a:solidFill>
                <a:latin typeface="Consolas"/>
                <a:ea typeface="Consolas"/>
                <a:cs typeface="Consolas"/>
                <a:sym typeface="Consolas"/>
              </a:rPr>
              <a:t>  def</a:t>
            </a:r>
            <a:r>
              <a:rPr lang="en" sz="2400" dirty="0">
                <a:latin typeface="Consolas"/>
                <a:ea typeface="Consolas"/>
                <a:cs typeface="Consolas"/>
                <a:sym typeface="Consolas"/>
              </a:rPr>
              <a:t> insertion_sort(A):</a:t>
            </a:r>
            <a:endParaRPr sz="2400" dirty="0">
              <a:latin typeface="Consolas"/>
              <a:ea typeface="Consolas"/>
              <a:cs typeface="Consolas"/>
              <a:sym typeface="Consolas"/>
            </a:endParaRPr>
          </a:p>
          <a:p>
            <a:r>
              <a:rPr lang="en" sz="2400" dirty="0">
                <a:latin typeface="Consolas"/>
                <a:ea typeface="Consolas"/>
                <a:cs typeface="Consolas"/>
                <a:sym typeface="Consolas"/>
              </a:rPr>
              <a:t>    </a:t>
            </a:r>
            <a:r>
              <a:rPr lang="en" sz="2400" b="1" dirty="0">
                <a:solidFill>
                  <a:srgbClr val="D33682"/>
                </a:solidFill>
                <a:latin typeface="Consolas"/>
                <a:ea typeface="Consolas"/>
                <a:cs typeface="Consolas"/>
                <a:sym typeface="Consolas"/>
              </a:rPr>
              <a:t>for</a:t>
            </a:r>
            <a:r>
              <a:rPr lang="en" sz="2400" dirty="0">
                <a:latin typeface="Consolas"/>
                <a:ea typeface="Consolas"/>
                <a:cs typeface="Consolas"/>
                <a:sym typeface="Consolas"/>
              </a:rPr>
              <a:t> i in range(1, len(A)):</a:t>
            </a:r>
            <a:endParaRPr sz="2400" dirty="0">
              <a:latin typeface="Consolas"/>
              <a:ea typeface="Consolas"/>
              <a:cs typeface="Consolas"/>
              <a:sym typeface="Consolas"/>
            </a:endParaRPr>
          </a:p>
          <a:p>
            <a:r>
              <a:rPr lang="en" sz="2400" dirty="0">
                <a:latin typeface="Consolas"/>
                <a:ea typeface="Consolas"/>
                <a:cs typeface="Consolas"/>
                <a:sym typeface="Consolas"/>
              </a:rPr>
              <a:t>      cur_value = A[i]</a:t>
            </a:r>
            <a:endParaRPr sz="2400" dirty="0">
              <a:latin typeface="Consolas"/>
              <a:ea typeface="Consolas"/>
              <a:cs typeface="Consolas"/>
              <a:sym typeface="Consolas"/>
            </a:endParaRPr>
          </a:p>
          <a:p>
            <a:r>
              <a:rPr lang="en" sz="2400" dirty="0">
                <a:latin typeface="Consolas"/>
                <a:ea typeface="Consolas"/>
                <a:cs typeface="Consolas"/>
                <a:sym typeface="Consolas"/>
              </a:rPr>
              <a:t>      j = i - 1</a:t>
            </a:r>
            <a:endParaRPr sz="2400" dirty="0">
              <a:latin typeface="Consolas"/>
              <a:ea typeface="Consolas"/>
              <a:cs typeface="Consolas"/>
              <a:sym typeface="Consolas"/>
            </a:endParaRPr>
          </a:p>
          <a:p>
            <a:r>
              <a:rPr lang="en" sz="2400" dirty="0">
                <a:latin typeface="Consolas"/>
                <a:ea typeface="Consolas"/>
                <a:cs typeface="Consolas"/>
                <a:sym typeface="Consolas"/>
              </a:rPr>
              <a:t>      </a:t>
            </a:r>
            <a:r>
              <a:rPr lang="en" sz="2400" b="1" dirty="0">
                <a:solidFill>
                  <a:srgbClr val="D33682"/>
                </a:solidFill>
                <a:latin typeface="Consolas"/>
                <a:ea typeface="Consolas"/>
                <a:cs typeface="Consolas"/>
                <a:sym typeface="Consolas"/>
              </a:rPr>
              <a:t>while</a:t>
            </a:r>
            <a:r>
              <a:rPr lang="en" sz="2400" dirty="0">
                <a:latin typeface="Consolas"/>
                <a:ea typeface="Consolas"/>
                <a:cs typeface="Consolas"/>
                <a:sym typeface="Consolas"/>
              </a:rPr>
              <a:t> j &gt;= 0 and A[j] &gt; cur_value:</a:t>
            </a:r>
            <a:endParaRPr sz="2400" dirty="0">
              <a:latin typeface="Consolas"/>
              <a:ea typeface="Consolas"/>
              <a:cs typeface="Consolas"/>
              <a:sym typeface="Consolas"/>
            </a:endParaRPr>
          </a:p>
          <a:p>
            <a:r>
              <a:rPr lang="en" sz="2400" dirty="0">
                <a:latin typeface="Consolas"/>
                <a:ea typeface="Consolas"/>
                <a:cs typeface="Consolas"/>
                <a:sym typeface="Consolas"/>
              </a:rPr>
              <a:t>        A[j+1] = A[j]</a:t>
            </a:r>
            <a:endParaRPr lang="en-US" sz="2400" dirty="0">
              <a:latin typeface="Consolas"/>
              <a:ea typeface="Consolas"/>
              <a:cs typeface="Consolas"/>
              <a:sym typeface="Consolas"/>
            </a:endParaRPr>
          </a:p>
          <a:p>
            <a:pPr marL="914400"/>
            <a:r>
              <a:rPr lang="en-US" sz="2400" dirty="0">
                <a:latin typeface="Consolas"/>
                <a:ea typeface="Consolas"/>
                <a:cs typeface="Consolas"/>
                <a:sym typeface="Consolas"/>
              </a:rPr>
              <a:t>   j -= 1</a:t>
            </a:r>
          </a:p>
          <a:p>
            <a:r>
              <a:rPr lang="en" sz="2400" dirty="0">
                <a:latin typeface="Consolas"/>
                <a:ea typeface="Consolas"/>
                <a:cs typeface="Consolas"/>
                <a:sym typeface="Consolas"/>
              </a:rPr>
              <a:t>      A[j+1] = cur_value</a:t>
            </a:r>
            <a:endParaRPr sz="2400" dirty="0">
              <a:latin typeface="Consolas"/>
              <a:ea typeface="Consolas"/>
              <a:cs typeface="Consolas"/>
              <a:sym typeface="Consolas"/>
            </a:endParaRPr>
          </a:p>
        </p:txBody>
      </p:sp>
      <p:sp>
        <p:nvSpPr>
          <p:cNvPr id="9" name="Google Shape;177;p26">
            <a:extLst>
              <a:ext uri="{FF2B5EF4-FFF2-40B4-BE49-F238E27FC236}">
                <a16:creationId xmlns:a16="http://schemas.microsoft.com/office/drawing/2014/main" id="{09AF0E25-B92F-B378-3A28-60D6955F92E0}"/>
              </a:ext>
            </a:extLst>
          </p:cNvPr>
          <p:cNvSpPr/>
          <p:nvPr/>
        </p:nvSpPr>
        <p:spPr>
          <a:xfrm>
            <a:off x="7921800" y="2428170"/>
            <a:ext cx="456000" cy="456000"/>
          </a:xfrm>
          <a:prstGeom prst="rect">
            <a:avLst/>
          </a:prstGeom>
          <a:no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dirty="0">
                <a:latin typeface="Source Sans Pro"/>
                <a:ea typeface="Source Sans Pro"/>
                <a:cs typeface="Source Sans Pro"/>
                <a:sym typeface="Source Sans Pro"/>
              </a:rPr>
              <a:t>1</a:t>
            </a:r>
            <a:endParaRPr sz="2400" b="1" dirty="0">
              <a:latin typeface="Source Sans Pro"/>
              <a:ea typeface="Source Sans Pro"/>
              <a:cs typeface="Source Sans Pro"/>
              <a:sym typeface="Source Sans Pro"/>
            </a:endParaRPr>
          </a:p>
        </p:txBody>
      </p:sp>
      <p:sp>
        <p:nvSpPr>
          <p:cNvPr id="10" name="Google Shape;178;p26">
            <a:extLst>
              <a:ext uri="{FF2B5EF4-FFF2-40B4-BE49-F238E27FC236}">
                <a16:creationId xmlns:a16="http://schemas.microsoft.com/office/drawing/2014/main" id="{A465D80B-78F3-A110-3E33-07CE670EC7BD}"/>
              </a:ext>
            </a:extLst>
          </p:cNvPr>
          <p:cNvSpPr/>
          <p:nvPr/>
        </p:nvSpPr>
        <p:spPr>
          <a:xfrm>
            <a:off x="8377800" y="2428170"/>
            <a:ext cx="456000" cy="456000"/>
          </a:xfrm>
          <a:prstGeom prst="rect">
            <a:avLst/>
          </a:prstGeom>
          <a:no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dirty="0">
                <a:latin typeface="Source Sans Pro"/>
                <a:ea typeface="Source Sans Pro"/>
                <a:cs typeface="Source Sans Pro"/>
                <a:sym typeface="Source Sans Pro"/>
              </a:rPr>
              <a:t>3</a:t>
            </a:r>
            <a:endParaRPr sz="2400" b="1" dirty="0">
              <a:latin typeface="Source Sans Pro"/>
              <a:ea typeface="Source Sans Pro"/>
              <a:cs typeface="Source Sans Pro"/>
              <a:sym typeface="Source Sans Pro"/>
            </a:endParaRPr>
          </a:p>
        </p:txBody>
      </p:sp>
      <p:sp>
        <p:nvSpPr>
          <p:cNvPr id="11" name="Google Shape;179;p26">
            <a:extLst>
              <a:ext uri="{FF2B5EF4-FFF2-40B4-BE49-F238E27FC236}">
                <a16:creationId xmlns:a16="http://schemas.microsoft.com/office/drawing/2014/main" id="{60C44F37-D343-B493-387C-CBB9BC434B80}"/>
              </a:ext>
            </a:extLst>
          </p:cNvPr>
          <p:cNvSpPr/>
          <p:nvPr/>
        </p:nvSpPr>
        <p:spPr>
          <a:xfrm>
            <a:off x="8833800" y="2428170"/>
            <a:ext cx="456000" cy="456000"/>
          </a:xfrm>
          <a:prstGeom prst="rect">
            <a:avLst/>
          </a:prstGeom>
          <a:no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dirty="0">
                <a:latin typeface="Source Sans Pro"/>
                <a:ea typeface="Source Sans Pro"/>
                <a:cs typeface="Source Sans Pro"/>
                <a:sym typeface="Source Sans Pro"/>
              </a:rPr>
              <a:t>4</a:t>
            </a:r>
            <a:endParaRPr sz="2400" b="1" dirty="0">
              <a:latin typeface="Source Sans Pro"/>
              <a:ea typeface="Source Sans Pro"/>
              <a:cs typeface="Source Sans Pro"/>
              <a:sym typeface="Source Sans Pro"/>
            </a:endParaRPr>
          </a:p>
        </p:txBody>
      </p:sp>
      <p:sp>
        <p:nvSpPr>
          <p:cNvPr id="12" name="Google Shape;180;p26">
            <a:extLst>
              <a:ext uri="{FF2B5EF4-FFF2-40B4-BE49-F238E27FC236}">
                <a16:creationId xmlns:a16="http://schemas.microsoft.com/office/drawing/2014/main" id="{0D03D7DD-6953-3491-2497-5FA9D43BCF47}"/>
              </a:ext>
            </a:extLst>
          </p:cNvPr>
          <p:cNvSpPr/>
          <p:nvPr/>
        </p:nvSpPr>
        <p:spPr>
          <a:xfrm>
            <a:off x="9289800" y="2428170"/>
            <a:ext cx="456000" cy="456000"/>
          </a:xfrm>
          <a:prstGeom prst="rect">
            <a:avLst/>
          </a:prstGeom>
          <a:solidFill>
            <a:srgbClr val="FFC000"/>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5</a:t>
            </a:r>
            <a:endParaRPr sz="2400" b="1">
              <a:latin typeface="Source Sans Pro"/>
              <a:ea typeface="Source Sans Pro"/>
              <a:cs typeface="Source Sans Pro"/>
              <a:sym typeface="Source Sans Pro"/>
            </a:endParaRPr>
          </a:p>
        </p:txBody>
      </p:sp>
      <p:sp>
        <p:nvSpPr>
          <p:cNvPr id="13" name="Google Shape;181;p26">
            <a:extLst>
              <a:ext uri="{FF2B5EF4-FFF2-40B4-BE49-F238E27FC236}">
                <a16:creationId xmlns:a16="http://schemas.microsoft.com/office/drawing/2014/main" id="{06371FE5-9827-25E4-82C4-9732C87F2966}"/>
              </a:ext>
            </a:extLst>
          </p:cNvPr>
          <p:cNvSpPr/>
          <p:nvPr/>
        </p:nvSpPr>
        <p:spPr>
          <a:xfrm>
            <a:off x="9745800" y="2428170"/>
            <a:ext cx="456000" cy="456000"/>
          </a:xfrm>
          <a:prstGeom prst="rect">
            <a:avLst/>
          </a:prstGeom>
          <a:no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2</a:t>
            </a:r>
            <a:endParaRPr sz="2400" b="1">
              <a:latin typeface="Source Sans Pro"/>
              <a:ea typeface="Source Sans Pro"/>
              <a:cs typeface="Source Sans Pro"/>
              <a:sym typeface="Source Sans Pro"/>
            </a:endParaRPr>
          </a:p>
        </p:txBody>
      </p:sp>
      <p:sp>
        <p:nvSpPr>
          <p:cNvPr id="2" name="Google Shape;244;p31">
            <a:extLst>
              <a:ext uri="{FF2B5EF4-FFF2-40B4-BE49-F238E27FC236}">
                <a16:creationId xmlns:a16="http://schemas.microsoft.com/office/drawing/2014/main" id="{0023A1DC-1E33-5984-E2B0-37EC62A590DE}"/>
              </a:ext>
            </a:extLst>
          </p:cNvPr>
          <p:cNvSpPr/>
          <p:nvPr/>
        </p:nvSpPr>
        <p:spPr>
          <a:xfrm rot="-5398506" flipH="1">
            <a:off x="9602261" y="2949315"/>
            <a:ext cx="351364" cy="427356"/>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3" name="Google Shape;245;p31">
            <a:extLst>
              <a:ext uri="{FF2B5EF4-FFF2-40B4-BE49-F238E27FC236}">
                <a16:creationId xmlns:a16="http://schemas.microsoft.com/office/drawing/2014/main" id="{AB786F16-CE71-8AA6-BF31-4F2E992352F2}"/>
              </a:ext>
            </a:extLst>
          </p:cNvPr>
          <p:cNvSpPr txBox="1"/>
          <p:nvPr/>
        </p:nvSpPr>
        <p:spPr>
          <a:xfrm>
            <a:off x="9312673" y="3338768"/>
            <a:ext cx="2387714" cy="966033"/>
          </a:xfrm>
          <a:prstGeom prst="rect">
            <a:avLst/>
          </a:prstGeom>
          <a:noFill/>
          <a:ln>
            <a:noFill/>
          </a:ln>
        </p:spPr>
        <p:txBody>
          <a:bodyPr spcFirstLastPara="1" wrap="square" lIns="91425" tIns="91425" rIns="91425" bIns="91425" anchor="ctr" anchorCtr="0">
            <a:noAutofit/>
          </a:bodyPr>
          <a:lstStyle/>
          <a:p>
            <a:r>
              <a:rPr lang="en" sz="2000" dirty="0">
                <a:latin typeface="Source Sans Pro"/>
                <a:ea typeface="Source Sans Pro"/>
                <a:cs typeface="Source Sans Pro"/>
                <a:sym typeface="Source Sans Pro"/>
              </a:rPr>
              <a:t>And also for </a:t>
            </a:r>
            <a:r>
              <a:rPr lang="en" sz="2000" b="1" dirty="0">
                <a:latin typeface="Consolas"/>
                <a:ea typeface="Consolas"/>
                <a:cs typeface="Consolas"/>
                <a:sym typeface="Consolas"/>
              </a:rPr>
              <a:t>A[3]</a:t>
            </a:r>
            <a:r>
              <a:rPr lang="en" sz="2000" dirty="0">
                <a:latin typeface="Source Sans Pro"/>
                <a:ea typeface="Source Sans Pro"/>
                <a:cs typeface="Source Sans Pro"/>
                <a:sym typeface="Source Sans Pro"/>
              </a:rPr>
              <a:t> (it’s already in the right position).</a:t>
            </a:r>
            <a:endParaRPr sz="2000" dirty="0"/>
          </a:p>
        </p:txBody>
      </p:sp>
    </p:spTree>
    <p:extLst>
      <p:ext uri="{BB962C8B-B14F-4D97-AF65-F5344CB8AC3E}">
        <p14:creationId xmlns:p14="http://schemas.microsoft.com/office/powerpoint/2010/main" val="26288161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4"/>
          <p:cNvSpPr txBox="1"/>
          <p:nvPr/>
        </p:nvSpPr>
        <p:spPr>
          <a:xfrm>
            <a:off x="553374" y="1331095"/>
            <a:ext cx="8211600" cy="456000"/>
          </a:xfrm>
          <a:prstGeom prst="rect">
            <a:avLst/>
          </a:prstGeom>
          <a:noFill/>
          <a:ln>
            <a:noFill/>
          </a:ln>
        </p:spPr>
        <p:txBody>
          <a:bodyPr spcFirstLastPara="1" wrap="square" lIns="91425" tIns="91425" rIns="91425" bIns="91425" anchor="t" anchorCtr="0">
            <a:noAutofit/>
          </a:bodyPr>
          <a:lstStyle/>
          <a:p>
            <a:pPr marL="457200" indent="-355600">
              <a:buClr>
                <a:srgbClr val="2196F3"/>
              </a:buClr>
              <a:buSzPts val="2000"/>
              <a:buFont typeface="Source Sans Pro"/>
              <a:buAutoNum type="arabicPeriod"/>
            </a:pPr>
            <a:r>
              <a:rPr lang="en" sz="2800" b="1" dirty="0">
                <a:solidFill>
                  <a:srgbClr val="2196F3"/>
                </a:solidFill>
                <a:latin typeface="Source Sans Pro"/>
                <a:ea typeface="Source Sans Pro"/>
                <a:cs typeface="Source Sans Pro"/>
                <a:sym typeface="Source Sans Pro"/>
              </a:rPr>
              <a:t>Does this actually work?</a:t>
            </a:r>
            <a:r>
              <a:rPr lang="en" sz="2800" dirty="0">
                <a:latin typeface="Source Sans Pro"/>
                <a:ea typeface="Source Sans Pro"/>
                <a:cs typeface="Source Sans Pro"/>
                <a:sym typeface="Source Sans Pro"/>
              </a:rPr>
              <a:t> Let’s see an example!</a:t>
            </a:r>
            <a:endParaRPr sz="2800" b="1" dirty="0">
              <a:solidFill>
                <a:srgbClr val="980000"/>
              </a:solidFill>
              <a:latin typeface="Source Sans Pro"/>
              <a:ea typeface="Source Sans Pro"/>
              <a:cs typeface="Source Sans Pro"/>
              <a:sym typeface="Source Sans Pro"/>
            </a:endParaRPr>
          </a:p>
        </p:txBody>
      </p:sp>
      <p:sp>
        <p:nvSpPr>
          <p:cNvPr id="149" name="Google Shape;149;p24"/>
          <p:cNvSpPr txBox="1"/>
          <p:nvPr/>
        </p:nvSpPr>
        <p:spPr>
          <a:xfrm>
            <a:off x="1990200" y="131500"/>
            <a:ext cx="8211600" cy="966033"/>
          </a:xfrm>
          <a:prstGeom prst="rect">
            <a:avLst/>
          </a:prstGeom>
          <a:noFill/>
          <a:ln>
            <a:noFill/>
          </a:ln>
        </p:spPr>
        <p:txBody>
          <a:bodyPr spcFirstLastPara="1" wrap="square" lIns="91425" tIns="91425" rIns="91425" bIns="91425" anchor="t" anchorCtr="0">
            <a:noAutofit/>
          </a:bodyPr>
          <a:lstStyle/>
          <a:p>
            <a:pPr algn="ctr"/>
            <a:r>
              <a:rPr lang="en" sz="6000" b="1" dirty="0">
                <a:latin typeface="Dosis"/>
                <a:ea typeface="Dosis"/>
                <a:cs typeface="Dosis"/>
                <a:sym typeface="Dosis"/>
              </a:rPr>
              <a:t>Insertion sort</a:t>
            </a:r>
            <a:endParaRPr sz="6000" b="1" dirty="0">
              <a:latin typeface="Dosis"/>
              <a:ea typeface="Dosis"/>
              <a:cs typeface="Dosis"/>
              <a:sym typeface="Dosis"/>
            </a:endParaRPr>
          </a:p>
        </p:txBody>
      </p:sp>
      <p:sp>
        <p:nvSpPr>
          <p:cNvPr id="150" name="Google Shape;150;p24"/>
          <p:cNvSpPr txBox="1"/>
          <p:nvPr/>
        </p:nvSpPr>
        <p:spPr>
          <a:xfrm>
            <a:off x="0" y="2288295"/>
            <a:ext cx="7180666" cy="3915859"/>
          </a:xfrm>
          <a:prstGeom prst="rect">
            <a:avLst/>
          </a:prstGeom>
          <a:solidFill>
            <a:srgbClr val="FDFDFD"/>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spcFirstLastPara="1" wrap="square" lIns="91425" tIns="91425" rIns="91425" bIns="91425" anchor="ctr" anchorCtr="0">
            <a:noAutofit/>
          </a:bodyPr>
          <a:lstStyle/>
          <a:p>
            <a:r>
              <a:rPr lang="en" sz="2400" b="1" dirty="0">
                <a:solidFill>
                  <a:srgbClr val="D33682"/>
                </a:solidFill>
                <a:latin typeface="Consolas"/>
                <a:ea typeface="Consolas"/>
                <a:cs typeface="Consolas"/>
                <a:sym typeface="Consolas"/>
              </a:rPr>
              <a:t>  def</a:t>
            </a:r>
            <a:r>
              <a:rPr lang="en" sz="2400" dirty="0">
                <a:latin typeface="Consolas"/>
                <a:ea typeface="Consolas"/>
                <a:cs typeface="Consolas"/>
                <a:sym typeface="Consolas"/>
              </a:rPr>
              <a:t> insertion_sort(A):</a:t>
            </a:r>
            <a:endParaRPr sz="2400" dirty="0">
              <a:latin typeface="Consolas"/>
              <a:ea typeface="Consolas"/>
              <a:cs typeface="Consolas"/>
              <a:sym typeface="Consolas"/>
            </a:endParaRPr>
          </a:p>
          <a:p>
            <a:r>
              <a:rPr lang="en" sz="2400" dirty="0">
                <a:latin typeface="Consolas"/>
                <a:ea typeface="Consolas"/>
                <a:cs typeface="Consolas"/>
                <a:sym typeface="Consolas"/>
              </a:rPr>
              <a:t>    </a:t>
            </a:r>
            <a:r>
              <a:rPr lang="en" sz="2400" b="1" dirty="0">
                <a:solidFill>
                  <a:srgbClr val="D33682"/>
                </a:solidFill>
                <a:latin typeface="Consolas"/>
                <a:ea typeface="Consolas"/>
                <a:cs typeface="Consolas"/>
                <a:sym typeface="Consolas"/>
              </a:rPr>
              <a:t>for</a:t>
            </a:r>
            <a:r>
              <a:rPr lang="en" sz="2400" dirty="0">
                <a:latin typeface="Consolas"/>
                <a:ea typeface="Consolas"/>
                <a:cs typeface="Consolas"/>
                <a:sym typeface="Consolas"/>
              </a:rPr>
              <a:t> i in range(1, len(A)):</a:t>
            </a:r>
            <a:endParaRPr sz="2400" dirty="0">
              <a:latin typeface="Consolas"/>
              <a:ea typeface="Consolas"/>
              <a:cs typeface="Consolas"/>
              <a:sym typeface="Consolas"/>
            </a:endParaRPr>
          </a:p>
          <a:p>
            <a:r>
              <a:rPr lang="en" sz="2400" dirty="0">
                <a:latin typeface="Consolas"/>
                <a:ea typeface="Consolas"/>
                <a:cs typeface="Consolas"/>
                <a:sym typeface="Consolas"/>
              </a:rPr>
              <a:t>      cur_value = A[i]</a:t>
            </a:r>
            <a:endParaRPr sz="2400" dirty="0">
              <a:latin typeface="Consolas"/>
              <a:ea typeface="Consolas"/>
              <a:cs typeface="Consolas"/>
              <a:sym typeface="Consolas"/>
            </a:endParaRPr>
          </a:p>
          <a:p>
            <a:r>
              <a:rPr lang="en" sz="2400" dirty="0">
                <a:latin typeface="Consolas"/>
                <a:ea typeface="Consolas"/>
                <a:cs typeface="Consolas"/>
                <a:sym typeface="Consolas"/>
              </a:rPr>
              <a:t>      j = i - 1</a:t>
            </a:r>
            <a:endParaRPr sz="2400" dirty="0">
              <a:latin typeface="Consolas"/>
              <a:ea typeface="Consolas"/>
              <a:cs typeface="Consolas"/>
              <a:sym typeface="Consolas"/>
            </a:endParaRPr>
          </a:p>
          <a:p>
            <a:r>
              <a:rPr lang="en" sz="2400" dirty="0">
                <a:latin typeface="Consolas"/>
                <a:ea typeface="Consolas"/>
                <a:cs typeface="Consolas"/>
                <a:sym typeface="Consolas"/>
              </a:rPr>
              <a:t>      </a:t>
            </a:r>
            <a:r>
              <a:rPr lang="en" sz="2400" b="1" dirty="0">
                <a:solidFill>
                  <a:srgbClr val="D33682"/>
                </a:solidFill>
                <a:latin typeface="Consolas"/>
                <a:ea typeface="Consolas"/>
                <a:cs typeface="Consolas"/>
                <a:sym typeface="Consolas"/>
              </a:rPr>
              <a:t>while</a:t>
            </a:r>
            <a:r>
              <a:rPr lang="en" sz="2400" dirty="0">
                <a:latin typeface="Consolas"/>
                <a:ea typeface="Consolas"/>
                <a:cs typeface="Consolas"/>
                <a:sym typeface="Consolas"/>
              </a:rPr>
              <a:t> j &gt;= 0 and A[j] &gt; cur_value:</a:t>
            </a:r>
            <a:endParaRPr sz="2400" dirty="0">
              <a:latin typeface="Consolas"/>
              <a:ea typeface="Consolas"/>
              <a:cs typeface="Consolas"/>
              <a:sym typeface="Consolas"/>
            </a:endParaRPr>
          </a:p>
          <a:p>
            <a:r>
              <a:rPr lang="en" sz="2400" dirty="0">
                <a:latin typeface="Consolas"/>
                <a:ea typeface="Consolas"/>
                <a:cs typeface="Consolas"/>
                <a:sym typeface="Consolas"/>
              </a:rPr>
              <a:t>        A[j+1] = A[j]</a:t>
            </a:r>
            <a:endParaRPr lang="en-US" sz="2400" dirty="0">
              <a:latin typeface="Consolas"/>
              <a:ea typeface="Consolas"/>
              <a:cs typeface="Consolas"/>
              <a:sym typeface="Consolas"/>
            </a:endParaRPr>
          </a:p>
          <a:p>
            <a:pPr marL="914400"/>
            <a:r>
              <a:rPr lang="en-US" sz="2400" dirty="0">
                <a:latin typeface="Consolas"/>
                <a:ea typeface="Consolas"/>
                <a:cs typeface="Consolas"/>
                <a:sym typeface="Consolas"/>
              </a:rPr>
              <a:t>   j -= 1</a:t>
            </a:r>
          </a:p>
          <a:p>
            <a:r>
              <a:rPr lang="en" sz="2400" dirty="0">
                <a:latin typeface="Consolas"/>
                <a:ea typeface="Consolas"/>
                <a:cs typeface="Consolas"/>
                <a:sym typeface="Consolas"/>
              </a:rPr>
              <a:t>      A[j+1] = cur_value</a:t>
            </a:r>
            <a:endParaRPr sz="2400" dirty="0">
              <a:latin typeface="Consolas"/>
              <a:ea typeface="Consolas"/>
              <a:cs typeface="Consolas"/>
              <a:sym typeface="Consolas"/>
            </a:endParaRPr>
          </a:p>
        </p:txBody>
      </p:sp>
      <p:sp>
        <p:nvSpPr>
          <p:cNvPr id="9" name="Google Shape;177;p26">
            <a:extLst>
              <a:ext uri="{FF2B5EF4-FFF2-40B4-BE49-F238E27FC236}">
                <a16:creationId xmlns:a16="http://schemas.microsoft.com/office/drawing/2014/main" id="{09AF0E25-B92F-B378-3A28-60D6955F92E0}"/>
              </a:ext>
            </a:extLst>
          </p:cNvPr>
          <p:cNvSpPr/>
          <p:nvPr/>
        </p:nvSpPr>
        <p:spPr>
          <a:xfrm>
            <a:off x="7921800" y="2428170"/>
            <a:ext cx="456000" cy="456000"/>
          </a:xfrm>
          <a:prstGeom prst="rect">
            <a:avLst/>
          </a:prstGeom>
          <a:no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dirty="0">
                <a:latin typeface="Source Sans Pro"/>
                <a:ea typeface="Source Sans Pro"/>
                <a:cs typeface="Source Sans Pro"/>
                <a:sym typeface="Source Sans Pro"/>
              </a:rPr>
              <a:t>1</a:t>
            </a:r>
            <a:endParaRPr sz="2400" b="1" dirty="0">
              <a:latin typeface="Source Sans Pro"/>
              <a:ea typeface="Source Sans Pro"/>
              <a:cs typeface="Source Sans Pro"/>
              <a:sym typeface="Source Sans Pro"/>
            </a:endParaRPr>
          </a:p>
        </p:txBody>
      </p:sp>
      <p:sp>
        <p:nvSpPr>
          <p:cNvPr id="10" name="Google Shape;178;p26">
            <a:extLst>
              <a:ext uri="{FF2B5EF4-FFF2-40B4-BE49-F238E27FC236}">
                <a16:creationId xmlns:a16="http://schemas.microsoft.com/office/drawing/2014/main" id="{A465D80B-78F3-A110-3E33-07CE670EC7BD}"/>
              </a:ext>
            </a:extLst>
          </p:cNvPr>
          <p:cNvSpPr/>
          <p:nvPr/>
        </p:nvSpPr>
        <p:spPr>
          <a:xfrm>
            <a:off x="8377800" y="2428170"/>
            <a:ext cx="456000" cy="456000"/>
          </a:xfrm>
          <a:prstGeom prst="rect">
            <a:avLst/>
          </a:prstGeom>
          <a:no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dirty="0">
                <a:latin typeface="Source Sans Pro"/>
                <a:ea typeface="Source Sans Pro"/>
                <a:cs typeface="Source Sans Pro"/>
                <a:sym typeface="Source Sans Pro"/>
              </a:rPr>
              <a:t>3</a:t>
            </a:r>
            <a:endParaRPr sz="2400" b="1" dirty="0">
              <a:latin typeface="Source Sans Pro"/>
              <a:ea typeface="Source Sans Pro"/>
              <a:cs typeface="Source Sans Pro"/>
              <a:sym typeface="Source Sans Pro"/>
            </a:endParaRPr>
          </a:p>
        </p:txBody>
      </p:sp>
      <p:sp>
        <p:nvSpPr>
          <p:cNvPr id="11" name="Google Shape;179;p26">
            <a:extLst>
              <a:ext uri="{FF2B5EF4-FFF2-40B4-BE49-F238E27FC236}">
                <a16:creationId xmlns:a16="http://schemas.microsoft.com/office/drawing/2014/main" id="{60C44F37-D343-B493-387C-CBB9BC434B80}"/>
              </a:ext>
            </a:extLst>
          </p:cNvPr>
          <p:cNvSpPr/>
          <p:nvPr/>
        </p:nvSpPr>
        <p:spPr>
          <a:xfrm>
            <a:off x="8833800" y="2428170"/>
            <a:ext cx="456000" cy="456000"/>
          </a:xfrm>
          <a:prstGeom prst="rect">
            <a:avLst/>
          </a:prstGeom>
          <a:no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dirty="0">
                <a:latin typeface="Source Sans Pro"/>
                <a:ea typeface="Source Sans Pro"/>
                <a:cs typeface="Source Sans Pro"/>
                <a:sym typeface="Source Sans Pro"/>
              </a:rPr>
              <a:t>4</a:t>
            </a:r>
            <a:endParaRPr sz="2400" b="1" dirty="0">
              <a:latin typeface="Source Sans Pro"/>
              <a:ea typeface="Source Sans Pro"/>
              <a:cs typeface="Source Sans Pro"/>
              <a:sym typeface="Source Sans Pro"/>
            </a:endParaRPr>
          </a:p>
        </p:txBody>
      </p:sp>
      <p:sp>
        <p:nvSpPr>
          <p:cNvPr id="12" name="Google Shape;180;p26">
            <a:extLst>
              <a:ext uri="{FF2B5EF4-FFF2-40B4-BE49-F238E27FC236}">
                <a16:creationId xmlns:a16="http://schemas.microsoft.com/office/drawing/2014/main" id="{0D03D7DD-6953-3491-2497-5FA9D43BCF47}"/>
              </a:ext>
            </a:extLst>
          </p:cNvPr>
          <p:cNvSpPr/>
          <p:nvPr/>
        </p:nvSpPr>
        <p:spPr>
          <a:xfrm>
            <a:off x="9289800" y="2428170"/>
            <a:ext cx="456000" cy="456000"/>
          </a:xfrm>
          <a:prstGeom prst="rect">
            <a:avLst/>
          </a:prstGeom>
          <a:no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5</a:t>
            </a:r>
            <a:endParaRPr sz="2400" b="1">
              <a:latin typeface="Source Sans Pro"/>
              <a:ea typeface="Source Sans Pro"/>
              <a:cs typeface="Source Sans Pro"/>
              <a:sym typeface="Source Sans Pro"/>
            </a:endParaRPr>
          </a:p>
        </p:txBody>
      </p:sp>
      <p:sp>
        <p:nvSpPr>
          <p:cNvPr id="13" name="Google Shape;181;p26">
            <a:extLst>
              <a:ext uri="{FF2B5EF4-FFF2-40B4-BE49-F238E27FC236}">
                <a16:creationId xmlns:a16="http://schemas.microsoft.com/office/drawing/2014/main" id="{06371FE5-9827-25E4-82C4-9732C87F2966}"/>
              </a:ext>
            </a:extLst>
          </p:cNvPr>
          <p:cNvSpPr/>
          <p:nvPr/>
        </p:nvSpPr>
        <p:spPr>
          <a:xfrm>
            <a:off x="9745800" y="2428170"/>
            <a:ext cx="456000" cy="456000"/>
          </a:xfrm>
          <a:prstGeom prst="rect">
            <a:avLst/>
          </a:prstGeom>
          <a:no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2</a:t>
            </a:r>
            <a:endParaRPr sz="2400" b="1">
              <a:latin typeface="Source Sans Pro"/>
              <a:ea typeface="Source Sans Pro"/>
              <a:cs typeface="Source Sans Pro"/>
              <a:sym typeface="Source Sans Pro"/>
            </a:endParaRPr>
          </a:p>
        </p:txBody>
      </p:sp>
    </p:spTree>
    <p:extLst>
      <p:ext uri="{BB962C8B-B14F-4D97-AF65-F5344CB8AC3E}">
        <p14:creationId xmlns:p14="http://schemas.microsoft.com/office/powerpoint/2010/main" val="3719710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4"/>
          <p:cNvSpPr txBox="1"/>
          <p:nvPr/>
        </p:nvSpPr>
        <p:spPr>
          <a:xfrm>
            <a:off x="553374" y="1331095"/>
            <a:ext cx="8211600" cy="456000"/>
          </a:xfrm>
          <a:prstGeom prst="rect">
            <a:avLst/>
          </a:prstGeom>
          <a:noFill/>
          <a:ln>
            <a:noFill/>
          </a:ln>
        </p:spPr>
        <p:txBody>
          <a:bodyPr spcFirstLastPara="1" wrap="square" lIns="91425" tIns="91425" rIns="91425" bIns="91425" anchor="t" anchorCtr="0">
            <a:noAutofit/>
          </a:bodyPr>
          <a:lstStyle/>
          <a:p>
            <a:pPr marL="457200" indent="-355600">
              <a:buClr>
                <a:srgbClr val="2196F3"/>
              </a:buClr>
              <a:buSzPts val="2000"/>
              <a:buFont typeface="Source Sans Pro"/>
              <a:buAutoNum type="arabicPeriod"/>
            </a:pPr>
            <a:r>
              <a:rPr lang="en" sz="2800" b="1" dirty="0">
                <a:solidFill>
                  <a:srgbClr val="2196F3"/>
                </a:solidFill>
                <a:latin typeface="Source Sans Pro"/>
                <a:ea typeface="Source Sans Pro"/>
                <a:cs typeface="Source Sans Pro"/>
                <a:sym typeface="Source Sans Pro"/>
              </a:rPr>
              <a:t>Does this actually work?</a:t>
            </a:r>
            <a:r>
              <a:rPr lang="en" sz="2800" dirty="0">
                <a:latin typeface="Source Sans Pro"/>
                <a:ea typeface="Source Sans Pro"/>
                <a:cs typeface="Source Sans Pro"/>
                <a:sym typeface="Source Sans Pro"/>
              </a:rPr>
              <a:t> Let’s see an example!</a:t>
            </a:r>
            <a:endParaRPr sz="2800" b="1" dirty="0">
              <a:solidFill>
                <a:srgbClr val="980000"/>
              </a:solidFill>
              <a:latin typeface="Source Sans Pro"/>
              <a:ea typeface="Source Sans Pro"/>
              <a:cs typeface="Source Sans Pro"/>
              <a:sym typeface="Source Sans Pro"/>
            </a:endParaRPr>
          </a:p>
        </p:txBody>
      </p:sp>
      <p:sp>
        <p:nvSpPr>
          <p:cNvPr id="149" name="Google Shape;149;p24"/>
          <p:cNvSpPr txBox="1"/>
          <p:nvPr/>
        </p:nvSpPr>
        <p:spPr>
          <a:xfrm>
            <a:off x="1990200" y="131500"/>
            <a:ext cx="8211600" cy="966033"/>
          </a:xfrm>
          <a:prstGeom prst="rect">
            <a:avLst/>
          </a:prstGeom>
          <a:noFill/>
          <a:ln>
            <a:noFill/>
          </a:ln>
        </p:spPr>
        <p:txBody>
          <a:bodyPr spcFirstLastPara="1" wrap="square" lIns="91425" tIns="91425" rIns="91425" bIns="91425" anchor="t" anchorCtr="0">
            <a:noAutofit/>
          </a:bodyPr>
          <a:lstStyle/>
          <a:p>
            <a:pPr algn="ctr"/>
            <a:r>
              <a:rPr lang="en" sz="6000" b="1" dirty="0">
                <a:latin typeface="Dosis"/>
                <a:ea typeface="Dosis"/>
                <a:cs typeface="Dosis"/>
                <a:sym typeface="Dosis"/>
              </a:rPr>
              <a:t>Insertion sort</a:t>
            </a:r>
            <a:endParaRPr sz="6000" b="1" dirty="0">
              <a:latin typeface="Dosis"/>
              <a:ea typeface="Dosis"/>
              <a:cs typeface="Dosis"/>
              <a:sym typeface="Dosis"/>
            </a:endParaRPr>
          </a:p>
        </p:txBody>
      </p:sp>
      <p:sp>
        <p:nvSpPr>
          <p:cNvPr id="150" name="Google Shape;150;p24"/>
          <p:cNvSpPr txBox="1"/>
          <p:nvPr/>
        </p:nvSpPr>
        <p:spPr>
          <a:xfrm>
            <a:off x="0" y="2288295"/>
            <a:ext cx="7180666" cy="3915859"/>
          </a:xfrm>
          <a:prstGeom prst="rect">
            <a:avLst/>
          </a:prstGeom>
          <a:solidFill>
            <a:srgbClr val="FDFDFD"/>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spcFirstLastPara="1" wrap="square" lIns="91425" tIns="91425" rIns="91425" bIns="91425" anchor="ctr" anchorCtr="0">
            <a:noAutofit/>
          </a:bodyPr>
          <a:lstStyle/>
          <a:p>
            <a:r>
              <a:rPr lang="en" sz="2400" b="1" dirty="0">
                <a:solidFill>
                  <a:srgbClr val="D33682"/>
                </a:solidFill>
                <a:latin typeface="Consolas"/>
                <a:ea typeface="Consolas"/>
                <a:cs typeface="Consolas"/>
                <a:sym typeface="Consolas"/>
              </a:rPr>
              <a:t>  def</a:t>
            </a:r>
            <a:r>
              <a:rPr lang="en" sz="2400" dirty="0">
                <a:latin typeface="Consolas"/>
                <a:ea typeface="Consolas"/>
                <a:cs typeface="Consolas"/>
                <a:sym typeface="Consolas"/>
              </a:rPr>
              <a:t> insertion_sort(A):</a:t>
            </a:r>
            <a:endParaRPr sz="2400" dirty="0">
              <a:latin typeface="Consolas"/>
              <a:ea typeface="Consolas"/>
              <a:cs typeface="Consolas"/>
              <a:sym typeface="Consolas"/>
            </a:endParaRPr>
          </a:p>
          <a:p>
            <a:r>
              <a:rPr lang="en" sz="2400" dirty="0">
                <a:latin typeface="Consolas"/>
                <a:ea typeface="Consolas"/>
                <a:cs typeface="Consolas"/>
                <a:sym typeface="Consolas"/>
              </a:rPr>
              <a:t>    </a:t>
            </a:r>
            <a:r>
              <a:rPr lang="en" sz="2400" b="1" dirty="0">
                <a:solidFill>
                  <a:srgbClr val="D33682"/>
                </a:solidFill>
                <a:latin typeface="Consolas"/>
                <a:ea typeface="Consolas"/>
                <a:cs typeface="Consolas"/>
                <a:sym typeface="Consolas"/>
              </a:rPr>
              <a:t>for</a:t>
            </a:r>
            <a:r>
              <a:rPr lang="en" sz="2400" dirty="0">
                <a:latin typeface="Consolas"/>
                <a:ea typeface="Consolas"/>
                <a:cs typeface="Consolas"/>
                <a:sym typeface="Consolas"/>
              </a:rPr>
              <a:t> i in range(1, len(A)):</a:t>
            </a:r>
            <a:endParaRPr sz="2400" dirty="0">
              <a:latin typeface="Consolas"/>
              <a:ea typeface="Consolas"/>
              <a:cs typeface="Consolas"/>
              <a:sym typeface="Consolas"/>
            </a:endParaRPr>
          </a:p>
          <a:p>
            <a:r>
              <a:rPr lang="en" sz="2400" dirty="0">
                <a:latin typeface="Consolas"/>
                <a:ea typeface="Consolas"/>
                <a:cs typeface="Consolas"/>
                <a:sym typeface="Consolas"/>
              </a:rPr>
              <a:t>      cur_value = A[i]</a:t>
            </a:r>
            <a:endParaRPr sz="2400" dirty="0">
              <a:latin typeface="Consolas"/>
              <a:ea typeface="Consolas"/>
              <a:cs typeface="Consolas"/>
              <a:sym typeface="Consolas"/>
            </a:endParaRPr>
          </a:p>
          <a:p>
            <a:r>
              <a:rPr lang="en" sz="2400" dirty="0">
                <a:latin typeface="Consolas"/>
                <a:ea typeface="Consolas"/>
                <a:cs typeface="Consolas"/>
                <a:sym typeface="Consolas"/>
              </a:rPr>
              <a:t>      j = i - 1</a:t>
            </a:r>
            <a:endParaRPr sz="2400" dirty="0">
              <a:latin typeface="Consolas"/>
              <a:ea typeface="Consolas"/>
              <a:cs typeface="Consolas"/>
              <a:sym typeface="Consolas"/>
            </a:endParaRPr>
          </a:p>
          <a:p>
            <a:r>
              <a:rPr lang="en" sz="2400" dirty="0">
                <a:latin typeface="Consolas"/>
                <a:ea typeface="Consolas"/>
                <a:cs typeface="Consolas"/>
                <a:sym typeface="Consolas"/>
              </a:rPr>
              <a:t>      </a:t>
            </a:r>
            <a:r>
              <a:rPr lang="en" sz="2400" b="1" dirty="0">
                <a:solidFill>
                  <a:srgbClr val="D33682"/>
                </a:solidFill>
                <a:latin typeface="Consolas"/>
                <a:ea typeface="Consolas"/>
                <a:cs typeface="Consolas"/>
                <a:sym typeface="Consolas"/>
              </a:rPr>
              <a:t>while</a:t>
            </a:r>
            <a:r>
              <a:rPr lang="en" sz="2400" dirty="0">
                <a:latin typeface="Consolas"/>
                <a:ea typeface="Consolas"/>
                <a:cs typeface="Consolas"/>
                <a:sym typeface="Consolas"/>
              </a:rPr>
              <a:t> j &gt;= 0 and A[j] &gt; cur_value:</a:t>
            </a:r>
            <a:endParaRPr sz="2400" dirty="0">
              <a:latin typeface="Consolas"/>
              <a:ea typeface="Consolas"/>
              <a:cs typeface="Consolas"/>
              <a:sym typeface="Consolas"/>
            </a:endParaRPr>
          </a:p>
          <a:p>
            <a:r>
              <a:rPr lang="en" sz="2400" dirty="0">
                <a:latin typeface="Consolas"/>
                <a:ea typeface="Consolas"/>
                <a:cs typeface="Consolas"/>
                <a:sym typeface="Consolas"/>
              </a:rPr>
              <a:t>        A[j+1] = A[j]</a:t>
            </a:r>
            <a:endParaRPr lang="en-US" sz="2400" dirty="0">
              <a:latin typeface="Consolas"/>
              <a:ea typeface="Consolas"/>
              <a:cs typeface="Consolas"/>
              <a:sym typeface="Consolas"/>
            </a:endParaRPr>
          </a:p>
          <a:p>
            <a:pPr marL="914400"/>
            <a:r>
              <a:rPr lang="en-US" sz="2400" dirty="0">
                <a:latin typeface="Consolas"/>
                <a:ea typeface="Consolas"/>
                <a:cs typeface="Consolas"/>
                <a:sym typeface="Consolas"/>
              </a:rPr>
              <a:t>   j -= 1</a:t>
            </a:r>
          </a:p>
          <a:p>
            <a:r>
              <a:rPr lang="en" sz="2400" dirty="0">
                <a:latin typeface="Consolas"/>
                <a:ea typeface="Consolas"/>
                <a:cs typeface="Consolas"/>
                <a:sym typeface="Consolas"/>
              </a:rPr>
              <a:t>      A[j+1] = cur_value</a:t>
            </a:r>
            <a:endParaRPr sz="2400" dirty="0">
              <a:latin typeface="Consolas"/>
              <a:ea typeface="Consolas"/>
              <a:cs typeface="Consolas"/>
              <a:sym typeface="Consolas"/>
            </a:endParaRPr>
          </a:p>
        </p:txBody>
      </p:sp>
      <p:sp>
        <p:nvSpPr>
          <p:cNvPr id="9" name="Google Shape;177;p26">
            <a:extLst>
              <a:ext uri="{FF2B5EF4-FFF2-40B4-BE49-F238E27FC236}">
                <a16:creationId xmlns:a16="http://schemas.microsoft.com/office/drawing/2014/main" id="{09AF0E25-B92F-B378-3A28-60D6955F92E0}"/>
              </a:ext>
            </a:extLst>
          </p:cNvPr>
          <p:cNvSpPr/>
          <p:nvPr/>
        </p:nvSpPr>
        <p:spPr>
          <a:xfrm>
            <a:off x="7921800" y="2428170"/>
            <a:ext cx="456000" cy="456000"/>
          </a:xfrm>
          <a:prstGeom prst="rect">
            <a:avLst/>
          </a:prstGeom>
          <a:no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dirty="0">
                <a:latin typeface="Source Sans Pro"/>
                <a:ea typeface="Source Sans Pro"/>
                <a:cs typeface="Source Sans Pro"/>
                <a:sym typeface="Source Sans Pro"/>
              </a:rPr>
              <a:t>1</a:t>
            </a:r>
            <a:endParaRPr sz="2400" b="1" dirty="0">
              <a:latin typeface="Source Sans Pro"/>
              <a:ea typeface="Source Sans Pro"/>
              <a:cs typeface="Source Sans Pro"/>
              <a:sym typeface="Source Sans Pro"/>
            </a:endParaRPr>
          </a:p>
        </p:txBody>
      </p:sp>
      <p:sp>
        <p:nvSpPr>
          <p:cNvPr id="10" name="Google Shape;178;p26">
            <a:extLst>
              <a:ext uri="{FF2B5EF4-FFF2-40B4-BE49-F238E27FC236}">
                <a16:creationId xmlns:a16="http://schemas.microsoft.com/office/drawing/2014/main" id="{A465D80B-78F3-A110-3E33-07CE670EC7BD}"/>
              </a:ext>
            </a:extLst>
          </p:cNvPr>
          <p:cNvSpPr/>
          <p:nvPr/>
        </p:nvSpPr>
        <p:spPr>
          <a:xfrm>
            <a:off x="8377800" y="2428170"/>
            <a:ext cx="456000" cy="456000"/>
          </a:xfrm>
          <a:prstGeom prst="rect">
            <a:avLst/>
          </a:prstGeom>
          <a:no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dirty="0">
                <a:latin typeface="Source Sans Pro"/>
                <a:ea typeface="Source Sans Pro"/>
                <a:cs typeface="Source Sans Pro"/>
                <a:sym typeface="Source Sans Pro"/>
              </a:rPr>
              <a:t>3</a:t>
            </a:r>
            <a:endParaRPr sz="2400" b="1" dirty="0">
              <a:latin typeface="Source Sans Pro"/>
              <a:ea typeface="Source Sans Pro"/>
              <a:cs typeface="Source Sans Pro"/>
              <a:sym typeface="Source Sans Pro"/>
            </a:endParaRPr>
          </a:p>
        </p:txBody>
      </p:sp>
      <p:sp>
        <p:nvSpPr>
          <p:cNvPr id="11" name="Google Shape;179;p26">
            <a:extLst>
              <a:ext uri="{FF2B5EF4-FFF2-40B4-BE49-F238E27FC236}">
                <a16:creationId xmlns:a16="http://schemas.microsoft.com/office/drawing/2014/main" id="{60C44F37-D343-B493-387C-CBB9BC434B80}"/>
              </a:ext>
            </a:extLst>
          </p:cNvPr>
          <p:cNvSpPr/>
          <p:nvPr/>
        </p:nvSpPr>
        <p:spPr>
          <a:xfrm>
            <a:off x="8833800" y="2428170"/>
            <a:ext cx="456000" cy="456000"/>
          </a:xfrm>
          <a:prstGeom prst="rect">
            <a:avLst/>
          </a:prstGeom>
          <a:no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dirty="0">
                <a:latin typeface="Source Sans Pro"/>
                <a:ea typeface="Source Sans Pro"/>
                <a:cs typeface="Source Sans Pro"/>
                <a:sym typeface="Source Sans Pro"/>
              </a:rPr>
              <a:t>4</a:t>
            </a:r>
            <a:endParaRPr sz="2400" b="1" dirty="0">
              <a:latin typeface="Source Sans Pro"/>
              <a:ea typeface="Source Sans Pro"/>
              <a:cs typeface="Source Sans Pro"/>
              <a:sym typeface="Source Sans Pro"/>
            </a:endParaRPr>
          </a:p>
        </p:txBody>
      </p:sp>
      <p:sp>
        <p:nvSpPr>
          <p:cNvPr id="12" name="Google Shape;180;p26">
            <a:extLst>
              <a:ext uri="{FF2B5EF4-FFF2-40B4-BE49-F238E27FC236}">
                <a16:creationId xmlns:a16="http://schemas.microsoft.com/office/drawing/2014/main" id="{0D03D7DD-6953-3491-2497-5FA9D43BCF47}"/>
              </a:ext>
            </a:extLst>
          </p:cNvPr>
          <p:cNvSpPr/>
          <p:nvPr/>
        </p:nvSpPr>
        <p:spPr>
          <a:xfrm>
            <a:off x="9289800" y="2428170"/>
            <a:ext cx="456000" cy="456000"/>
          </a:xfrm>
          <a:prstGeom prst="rect">
            <a:avLst/>
          </a:prstGeom>
          <a:no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5</a:t>
            </a:r>
            <a:endParaRPr sz="2400" b="1">
              <a:latin typeface="Source Sans Pro"/>
              <a:ea typeface="Source Sans Pro"/>
              <a:cs typeface="Source Sans Pro"/>
              <a:sym typeface="Source Sans Pro"/>
            </a:endParaRPr>
          </a:p>
        </p:txBody>
      </p:sp>
      <p:sp>
        <p:nvSpPr>
          <p:cNvPr id="13" name="Google Shape;181;p26">
            <a:extLst>
              <a:ext uri="{FF2B5EF4-FFF2-40B4-BE49-F238E27FC236}">
                <a16:creationId xmlns:a16="http://schemas.microsoft.com/office/drawing/2014/main" id="{06371FE5-9827-25E4-82C4-9732C87F2966}"/>
              </a:ext>
            </a:extLst>
          </p:cNvPr>
          <p:cNvSpPr/>
          <p:nvPr/>
        </p:nvSpPr>
        <p:spPr>
          <a:xfrm>
            <a:off x="9745800" y="2428170"/>
            <a:ext cx="456000" cy="456000"/>
          </a:xfrm>
          <a:prstGeom prst="rect">
            <a:avLst/>
          </a:prstGeom>
          <a:solidFill>
            <a:srgbClr val="FFC000"/>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2</a:t>
            </a:r>
            <a:endParaRPr sz="2400" b="1">
              <a:latin typeface="Source Sans Pro"/>
              <a:ea typeface="Source Sans Pro"/>
              <a:cs typeface="Source Sans Pro"/>
              <a:sym typeface="Source Sans Pro"/>
            </a:endParaRPr>
          </a:p>
        </p:txBody>
      </p:sp>
      <p:sp>
        <p:nvSpPr>
          <p:cNvPr id="2" name="Google Shape;270;p33">
            <a:extLst>
              <a:ext uri="{FF2B5EF4-FFF2-40B4-BE49-F238E27FC236}">
                <a16:creationId xmlns:a16="http://schemas.microsoft.com/office/drawing/2014/main" id="{E762CB6A-2BA9-BC81-6556-3D176867B427}"/>
              </a:ext>
            </a:extLst>
          </p:cNvPr>
          <p:cNvSpPr/>
          <p:nvPr/>
        </p:nvSpPr>
        <p:spPr>
          <a:xfrm rot="-5398506" flipH="1">
            <a:off x="9940719" y="2987321"/>
            <a:ext cx="351364" cy="427356"/>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3" name="Google Shape;271;p33">
            <a:extLst>
              <a:ext uri="{FF2B5EF4-FFF2-40B4-BE49-F238E27FC236}">
                <a16:creationId xmlns:a16="http://schemas.microsoft.com/office/drawing/2014/main" id="{6E8553E0-F4C7-668D-FB08-24AE90FECF02}"/>
              </a:ext>
            </a:extLst>
          </p:cNvPr>
          <p:cNvSpPr txBox="1"/>
          <p:nvPr/>
        </p:nvSpPr>
        <p:spPr>
          <a:xfrm>
            <a:off x="9902646" y="3376774"/>
            <a:ext cx="1486707" cy="798244"/>
          </a:xfrm>
          <a:prstGeom prst="rect">
            <a:avLst/>
          </a:prstGeom>
          <a:noFill/>
          <a:ln>
            <a:noFill/>
          </a:ln>
        </p:spPr>
        <p:txBody>
          <a:bodyPr spcFirstLastPara="1" wrap="square" lIns="91425" tIns="91425" rIns="91425" bIns="91425" anchor="ctr" anchorCtr="0">
            <a:noAutofit/>
          </a:bodyPr>
          <a:lstStyle/>
          <a:p>
            <a:r>
              <a:rPr lang="en" sz="2000" dirty="0">
                <a:latin typeface="Source Sans Pro"/>
                <a:ea typeface="Source Sans Pro"/>
                <a:cs typeface="Source Sans Pro"/>
                <a:sym typeface="Source Sans Pro"/>
              </a:rPr>
              <a:t>And lastly for </a:t>
            </a:r>
            <a:r>
              <a:rPr lang="en" sz="2000" b="1" dirty="0">
                <a:latin typeface="Consolas"/>
                <a:ea typeface="Consolas"/>
                <a:cs typeface="Consolas"/>
                <a:sym typeface="Consolas"/>
              </a:rPr>
              <a:t>A[4]</a:t>
            </a:r>
            <a:r>
              <a:rPr lang="en" sz="2000" dirty="0">
                <a:latin typeface="Source Sans Pro"/>
                <a:ea typeface="Source Sans Pro"/>
                <a:cs typeface="Source Sans Pro"/>
                <a:sym typeface="Source Sans Pro"/>
              </a:rPr>
              <a:t>.</a:t>
            </a:r>
            <a:endParaRPr sz="2000" dirty="0"/>
          </a:p>
        </p:txBody>
      </p:sp>
    </p:spTree>
    <p:extLst>
      <p:ext uri="{BB962C8B-B14F-4D97-AF65-F5344CB8AC3E}">
        <p14:creationId xmlns:p14="http://schemas.microsoft.com/office/powerpoint/2010/main" val="1872106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4"/>
          <p:cNvSpPr txBox="1"/>
          <p:nvPr/>
        </p:nvSpPr>
        <p:spPr>
          <a:xfrm>
            <a:off x="553374" y="1331095"/>
            <a:ext cx="8211600" cy="456000"/>
          </a:xfrm>
          <a:prstGeom prst="rect">
            <a:avLst/>
          </a:prstGeom>
          <a:noFill/>
          <a:ln>
            <a:noFill/>
          </a:ln>
        </p:spPr>
        <p:txBody>
          <a:bodyPr spcFirstLastPara="1" wrap="square" lIns="91425" tIns="91425" rIns="91425" bIns="91425" anchor="t" anchorCtr="0">
            <a:noAutofit/>
          </a:bodyPr>
          <a:lstStyle/>
          <a:p>
            <a:pPr marL="457200" indent="-355600">
              <a:buClr>
                <a:srgbClr val="2196F3"/>
              </a:buClr>
              <a:buSzPts val="2000"/>
              <a:buFont typeface="Source Sans Pro"/>
              <a:buAutoNum type="arabicPeriod"/>
            </a:pPr>
            <a:r>
              <a:rPr lang="en" sz="2800" b="1" dirty="0">
                <a:solidFill>
                  <a:srgbClr val="2196F3"/>
                </a:solidFill>
                <a:latin typeface="Source Sans Pro"/>
                <a:ea typeface="Source Sans Pro"/>
                <a:cs typeface="Source Sans Pro"/>
                <a:sym typeface="Source Sans Pro"/>
              </a:rPr>
              <a:t>Does this actually work?</a:t>
            </a:r>
            <a:r>
              <a:rPr lang="en" sz="2800" dirty="0">
                <a:latin typeface="Source Sans Pro"/>
                <a:ea typeface="Source Sans Pro"/>
                <a:cs typeface="Source Sans Pro"/>
                <a:sym typeface="Source Sans Pro"/>
              </a:rPr>
              <a:t> Let’s see an example!</a:t>
            </a:r>
            <a:endParaRPr sz="2800" b="1" dirty="0">
              <a:solidFill>
                <a:srgbClr val="980000"/>
              </a:solidFill>
              <a:latin typeface="Source Sans Pro"/>
              <a:ea typeface="Source Sans Pro"/>
              <a:cs typeface="Source Sans Pro"/>
              <a:sym typeface="Source Sans Pro"/>
            </a:endParaRPr>
          </a:p>
        </p:txBody>
      </p:sp>
      <p:sp>
        <p:nvSpPr>
          <p:cNvPr id="149" name="Google Shape;149;p24"/>
          <p:cNvSpPr txBox="1"/>
          <p:nvPr/>
        </p:nvSpPr>
        <p:spPr>
          <a:xfrm>
            <a:off x="1990200" y="131500"/>
            <a:ext cx="8211600" cy="966033"/>
          </a:xfrm>
          <a:prstGeom prst="rect">
            <a:avLst/>
          </a:prstGeom>
          <a:noFill/>
          <a:ln>
            <a:noFill/>
          </a:ln>
        </p:spPr>
        <p:txBody>
          <a:bodyPr spcFirstLastPara="1" wrap="square" lIns="91425" tIns="91425" rIns="91425" bIns="91425" anchor="t" anchorCtr="0">
            <a:noAutofit/>
          </a:bodyPr>
          <a:lstStyle/>
          <a:p>
            <a:pPr algn="ctr"/>
            <a:r>
              <a:rPr lang="en" sz="6000" b="1" dirty="0">
                <a:latin typeface="Dosis"/>
                <a:ea typeface="Dosis"/>
                <a:cs typeface="Dosis"/>
                <a:sym typeface="Dosis"/>
              </a:rPr>
              <a:t>Insertion sort</a:t>
            </a:r>
            <a:endParaRPr sz="6000" b="1" dirty="0">
              <a:latin typeface="Dosis"/>
              <a:ea typeface="Dosis"/>
              <a:cs typeface="Dosis"/>
              <a:sym typeface="Dosis"/>
            </a:endParaRPr>
          </a:p>
        </p:txBody>
      </p:sp>
      <p:sp>
        <p:nvSpPr>
          <p:cNvPr id="150" name="Google Shape;150;p24"/>
          <p:cNvSpPr txBox="1"/>
          <p:nvPr/>
        </p:nvSpPr>
        <p:spPr>
          <a:xfrm>
            <a:off x="0" y="2288295"/>
            <a:ext cx="7180666" cy="3915859"/>
          </a:xfrm>
          <a:prstGeom prst="rect">
            <a:avLst/>
          </a:prstGeom>
          <a:solidFill>
            <a:srgbClr val="FDFDFD"/>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spcFirstLastPara="1" wrap="square" lIns="91425" tIns="91425" rIns="91425" bIns="91425" anchor="ctr" anchorCtr="0">
            <a:noAutofit/>
          </a:bodyPr>
          <a:lstStyle/>
          <a:p>
            <a:r>
              <a:rPr lang="en" sz="2400" b="1" dirty="0">
                <a:solidFill>
                  <a:srgbClr val="D33682"/>
                </a:solidFill>
                <a:latin typeface="Consolas"/>
                <a:ea typeface="Consolas"/>
                <a:cs typeface="Consolas"/>
                <a:sym typeface="Consolas"/>
              </a:rPr>
              <a:t>  def</a:t>
            </a:r>
            <a:r>
              <a:rPr lang="en" sz="2400" dirty="0">
                <a:latin typeface="Consolas"/>
                <a:ea typeface="Consolas"/>
                <a:cs typeface="Consolas"/>
                <a:sym typeface="Consolas"/>
              </a:rPr>
              <a:t> insertion_sort(A):</a:t>
            </a:r>
            <a:endParaRPr sz="2400" dirty="0">
              <a:latin typeface="Consolas"/>
              <a:ea typeface="Consolas"/>
              <a:cs typeface="Consolas"/>
              <a:sym typeface="Consolas"/>
            </a:endParaRPr>
          </a:p>
          <a:p>
            <a:r>
              <a:rPr lang="en" sz="2400" dirty="0">
                <a:latin typeface="Consolas"/>
                <a:ea typeface="Consolas"/>
                <a:cs typeface="Consolas"/>
                <a:sym typeface="Consolas"/>
              </a:rPr>
              <a:t>    </a:t>
            </a:r>
            <a:r>
              <a:rPr lang="en" sz="2400" b="1" dirty="0">
                <a:solidFill>
                  <a:srgbClr val="D33682"/>
                </a:solidFill>
                <a:latin typeface="Consolas"/>
                <a:ea typeface="Consolas"/>
                <a:cs typeface="Consolas"/>
                <a:sym typeface="Consolas"/>
              </a:rPr>
              <a:t>for</a:t>
            </a:r>
            <a:r>
              <a:rPr lang="en" sz="2400" dirty="0">
                <a:latin typeface="Consolas"/>
                <a:ea typeface="Consolas"/>
                <a:cs typeface="Consolas"/>
                <a:sym typeface="Consolas"/>
              </a:rPr>
              <a:t> i in range(1, len(A)):</a:t>
            </a:r>
            <a:endParaRPr sz="2400" dirty="0">
              <a:latin typeface="Consolas"/>
              <a:ea typeface="Consolas"/>
              <a:cs typeface="Consolas"/>
              <a:sym typeface="Consolas"/>
            </a:endParaRPr>
          </a:p>
          <a:p>
            <a:r>
              <a:rPr lang="en" sz="2400" dirty="0">
                <a:latin typeface="Consolas"/>
                <a:ea typeface="Consolas"/>
                <a:cs typeface="Consolas"/>
                <a:sym typeface="Consolas"/>
              </a:rPr>
              <a:t>      cur_value = A[i]</a:t>
            </a:r>
            <a:endParaRPr sz="2400" dirty="0">
              <a:latin typeface="Consolas"/>
              <a:ea typeface="Consolas"/>
              <a:cs typeface="Consolas"/>
              <a:sym typeface="Consolas"/>
            </a:endParaRPr>
          </a:p>
          <a:p>
            <a:r>
              <a:rPr lang="en" sz="2400" dirty="0">
                <a:latin typeface="Consolas"/>
                <a:ea typeface="Consolas"/>
                <a:cs typeface="Consolas"/>
                <a:sym typeface="Consolas"/>
              </a:rPr>
              <a:t>      j = i - 1</a:t>
            </a:r>
            <a:endParaRPr sz="2400" dirty="0">
              <a:latin typeface="Consolas"/>
              <a:ea typeface="Consolas"/>
              <a:cs typeface="Consolas"/>
              <a:sym typeface="Consolas"/>
            </a:endParaRPr>
          </a:p>
          <a:p>
            <a:r>
              <a:rPr lang="en" sz="2400" dirty="0">
                <a:latin typeface="Consolas"/>
                <a:ea typeface="Consolas"/>
                <a:cs typeface="Consolas"/>
                <a:sym typeface="Consolas"/>
              </a:rPr>
              <a:t>      </a:t>
            </a:r>
            <a:r>
              <a:rPr lang="en" sz="2400" b="1" dirty="0">
                <a:solidFill>
                  <a:srgbClr val="D33682"/>
                </a:solidFill>
                <a:latin typeface="Consolas"/>
                <a:ea typeface="Consolas"/>
                <a:cs typeface="Consolas"/>
                <a:sym typeface="Consolas"/>
              </a:rPr>
              <a:t>while</a:t>
            </a:r>
            <a:r>
              <a:rPr lang="en" sz="2400" dirty="0">
                <a:latin typeface="Consolas"/>
                <a:ea typeface="Consolas"/>
                <a:cs typeface="Consolas"/>
                <a:sym typeface="Consolas"/>
              </a:rPr>
              <a:t> j &gt;= 0 and A[j] &gt; cur_value:</a:t>
            </a:r>
            <a:endParaRPr sz="2400" dirty="0">
              <a:latin typeface="Consolas"/>
              <a:ea typeface="Consolas"/>
              <a:cs typeface="Consolas"/>
              <a:sym typeface="Consolas"/>
            </a:endParaRPr>
          </a:p>
          <a:p>
            <a:r>
              <a:rPr lang="en" sz="2400" dirty="0">
                <a:latin typeface="Consolas"/>
                <a:ea typeface="Consolas"/>
                <a:cs typeface="Consolas"/>
                <a:sym typeface="Consolas"/>
              </a:rPr>
              <a:t>        A[j+1] = A[j]</a:t>
            </a:r>
            <a:endParaRPr lang="en-US" sz="2400" dirty="0">
              <a:latin typeface="Consolas"/>
              <a:ea typeface="Consolas"/>
              <a:cs typeface="Consolas"/>
              <a:sym typeface="Consolas"/>
            </a:endParaRPr>
          </a:p>
          <a:p>
            <a:pPr marL="914400"/>
            <a:r>
              <a:rPr lang="en-US" sz="2400" dirty="0">
                <a:latin typeface="Consolas"/>
                <a:ea typeface="Consolas"/>
                <a:cs typeface="Consolas"/>
                <a:sym typeface="Consolas"/>
              </a:rPr>
              <a:t>   j -= 1</a:t>
            </a:r>
          </a:p>
          <a:p>
            <a:r>
              <a:rPr lang="en" sz="2400" dirty="0">
                <a:latin typeface="Consolas"/>
                <a:ea typeface="Consolas"/>
                <a:cs typeface="Consolas"/>
                <a:sym typeface="Consolas"/>
              </a:rPr>
              <a:t>      A[j+1] = cur_value</a:t>
            </a:r>
            <a:endParaRPr sz="2400" dirty="0">
              <a:latin typeface="Consolas"/>
              <a:ea typeface="Consolas"/>
              <a:cs typeface="Consolas"/>
              <a:sym typeface="Consolas"/>
            </a:endParaRPr>
          </a:p>
        </p:txBody>
      </p:sp>
      <p:sp>
        <p:nvSpPr>
          <p:cNvPr id="9" name="Google Shape;177;p26">
            <a:extLst>
              <a:ext uri="{FF2B5EF4-FFF2-40B4-BE49-F238E27FC236}">
                <a16:creationId xmlns:a16="http://schemas.microsoft.com/office/drawing/2014/main" id="{09AF0E25-B92F-B378-3A28-60D6955F92E0}"/>
              </a:ext>
            </a:extLst>
          </p:cNvPr>
          <p:cNvSpPr/>
          <p:nvPr/>
        </p:nvSpPr>
        <p:spPr>
          <a:xfrm>
            <a:off x="7921800" y="2428170"/>
            <a:ext cx="456000" cy="456000"/>
          </a:xfrm>
          <a:prstGeom prst="rect">
            <a:avLst/>
          </a:prstGeom>
          <a:no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dirty="0">
                <a:latin typeface="Source Sans Pro"/>
                <a:ea typeface="Source Sans Pro"/>
                <a:cs typeface="Source Sans Pro"/>
                <a:sym typeface="Source Sans Pro"/>
              </a:rPr>
              <a:t>1</a:t>
            </a:r>
            <a:endParaRPr sz="2400" b="1" dirty="0">
              <a:latin typeface="Source Sans Pro"/>
              <a:ea typeface="Source Sans Pro"/>
              <a:cs typeface="Source Sans Pro"/>
              <a:sym typeface="Source Sans Pro"/>
            </a:endParaRPr>
          </a:p>
        </p:txBody>
      </p:sp>
      <p:sp>
        <p:nvSpPr>
          <p:cNvPr id="10" name="Google Shape;178;p26">
            <a:extLst>
              <a:ext uri="{FF2B5EF4-FFF2-40B4-BE49-F238E27FC236}">
                <a16:creationId xmlns:a16="http://schemas.microsoft.com/office/drawing/2014/main" id="{A465D80B-78F3-A110-3E33-07CE670EC7BD}"/>
              </a:ext>
            </a:extLst>
          </p:cNvPr>
          <p:cNvSpPr/>
          <p:nvPr/>
        </p:nvSpPr>
        <p:spPr>
          <a:xfrm>
            <a:off x="8377800" y="2428170"/>
            <a:ext cx="456000" cy="456000"/>
          </a:xfrm>
          <a:prstGeom prst="rect">
            <a:avLst/>
          </a:prstGeom>
          <a:solidFill>
            <a:srgbClr val="FFC000"/>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dirty="0">
                <a:latin typeface="Source Sans Pro"/>
                <a:ea typeface="Source Sans Pro"/>
                <a:cs typeface="Source Sans Pro"/>
                <a:sym typeface="Source Sans Pro"/>
              </a:rPr>
              <a:t>2</a:t>
            </a:r>
            <a:endParaRPr sz="2400" b="1" dirty="0">
              <a:latin typeface="Source Sans Pro"/>
              <a:ea typeface="Source Sans Pro"/>
              <a:cs typeface="Source Sans Pro"/>
              <a:sym typeface="Source Sans Pro"/>
            </a:endParaRPr>
          </a:p>
        </p:txBody>
      </p:sp>
      <p:sp>
        <p:nvSpPr>
          <p:cNvPr id="11" name="Google Shape;179;p26">
            <a:extLst>
              <a:ext uri="{FF2B5EF4-FFF2-40B4-BE49-F238E27FC236}">
                <a16:creationId xmlns:a16="http://schemas.microsoft.com/office/drawing/2014/main" id="{60C44F37-D343-B493-387C-CBB9BC434B80}"/>
              </a:ext>
            </a:extLst>
          </p:cNvPr>
          <p:cNvSpPr/>
          <p:nvPr/>
        </p:nvSpPr>
        <p:spPr>
          <a:xfrm>
            <a:off x="8833800" y="2428170"/>
            <a:ext cx="456000" cy="456000"/>
          </a:xfrm>
          <a:prstGeom prst="rect">
            <a:avLst/>
          </a:prstGeom>
          <a:no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dirty="0">
                <a:latin typeface="Source Sans Pro"/>
                <a:ea typeface="Source Sans Pro"/>
                <a:cs typeface="Source Sans Pro"/>
                <a:sym typeface="Source Sans Pro"/>
              </a:rPr>
              <a:t>3</a:t>
            </a:r>
            <a:endParaRPr sz="2400" b="1" dirty="0">
              <a:latin typeface="Source Sans Pro"/>
              <a:ea typeface="Source Sans Pro"/>
              <a:cs typeface="Source Sans Pro"/>
              <a:sym typeface="Source Sans Pro"/>
            </a:endParaRPr>
          </a:p>
        </p:txBody>
      </p:sp>
      <p:sp>
        <p:nvSpPr>
          <p:cNvPr id="12" name="Google Shape;180;p26">
            <a:extLst>
              <a:ext uri="{FF2B5EF4-FFF2-40B4-BE49-F238E27FC236}">
                <a16:creationId xmlns:a16="http://schemas.microsoft.com/office/drawing/2014/main" id="{0D03D7DD-6953-3491-2497-5FA9D43BCF47}"/>
              </a:ext>
            </a:extLst>
          </p:cNvPr>
          <p:cNvSpPr/>
          <p:nvPr/>
        </p:nvSpPr>
        <p:spPr>
          <a:xfrm>
            <a:off x="9289800" y="2428170"/>
            <a:ext cx="456000" cy="456000"/>
          </a:xfrm>
          <a:prstGeom prst="rect">
            <a:avLst/>
          </a:prstGeom>
          <a:no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dirty="0">
                <a:latin typeface="Source Sans Pro"/>
                <a:ea typeface="Source Sans Pro"/>
                <a:cs typeface="Source Sans Pro"/>
                <a:sym typeface="Source Sans Pro"/>
              </a:rPr>
              <a:t>4</a:t>
            </a:r>
            <a:endParaRPr sz="2400" b="1" dirty="0">
              <a:latin typeface="Source Sans Pro"/>
              <a:ea typeface="Source Sans Pro"/>
              <a:cs typeface="Source Sans Pro"/>
              <a:sym typeface="Source Sans Pro"/>
            </a:endParaRPr>
          </a:p>
        </p:txBody>
      </p:sp>
      <p:sp>
        <p:nvSpPr>
          <p:cNvPr id="13" name="Google Shape;181;p26">
            <a:extLst>
              <a:ext uri="{FF2B5EF4-FFF2-40B4-BE49-F238E27FC236}">
                <a16:creationId xmlns:a16="http://schemas.microsoft.com/office/drawing/2014/main" id="{06371FE5-9827-25E4-82C4-9732C87F2966}"/>
              </a:ext>
            </a:extLst>
          </p:cNvPr>
          <p:cNvSpPr/>
          <p:nvPr/>
        </p:nvSpPr>
        <p:spPr>
          <a:xfrm>
            <a:off x="9745800" y="2428170"/>
            <a:ext cx="456000" cy="456000"/>
          </a:xfrm>
          <a:prstGeom prst="rect">
            <a:avLst/>
          </a:prstGeom>
          <a:no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dirty="0">
                <a:latin typeface="Source Sans Pro"/>
                <a:ea typeface="Source Sans Pro"/>
                <a:cs typeface="Source Sans Pro"/>
                <a:sym typeface="Source Sans Pro"/>
              </a:rPr>
              <a:t>5</a:t>
            </a:r>
            <a:endParaRPr sz="2400" b="1" dirty="0">
              <a:latin typeface="Source Sans Pro"/>
              <a:ea typeface="Source Sans Pro"/>
              <a:cs typeface="Source Sans Pro"/>
              <a:sym typeface="Source Sans Pro"/>
            </a:endParaRPr>
          </a:p>
        </p:txBody>
      </p:sp>
    </p:spTree>
    <p:extLst>
      <p:ext uri="{BB962C8B-B14F-4D97-AF65-F5344CB8AC3E}">
        <p14:creationId xmlns:p14="http://schemas.microsoft.com/office/powerpoint/2010/main" val="25718445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4"/>
          <p:cNvSpPr txBox="1"/>
          <p:nvPr/>
        </p:nvSpPr>
        <p:spPr>
          <a:xfrm>
            <a:off x="553374" y="1331095"/>
            <a:ext cx="8211600" cy="456000"/>
          </a:xfrm>
          <a:prstGeom prst="rect">
            <a:avLst/>
          </a:prstGeom>
          <a:noFill/>
          <a:ln>
            <a:noFill/>
          </a:ln>
        </p:spPr>
        <p:txBody>
          <a:bodyPr spcFirstLastPara="1" wrap="square" lIns="91425" tIns="91425" rIns="91425" bIns="91425" anchor="t" anchorCtr="0">
            <a:noAutofit/>
          </a:bodyPr>
          <a:lstStyle/>
          <a:p>
            <a:pPr marL="457200" indent="-355600">
              <a:buClr>
                <a:srgbClr val="2196F3"/>
              </a:buClr>
              <a:buSzPts val="2000"/>
              <a:buFont typeface="Source Sans Pro"/>
              <a:buAutoNum type="arabicPeriod"/>
            </a:pPr>
            <a:r>
              <a:rPr lang="en" sz="2800" b="1" dirty="0">
                <a:solidFill>
                  <a:srgbClr val="2196F3"/>
                </a:solidFill>
                <a:latin typeface="Source Sans Pro"/>
                <a:ea typeface="Source Sans Pro"/>
                <a:cs typeface="Source Sans Pro"/>
                <a:sym typeface="Source Sans Pro"/>
              </a:rPr>
              <a:t>Does this actually work?</a:t>
            </a:r>
            <a:r>
              <a:rPr lang="en" sz="2800" dirty="0">
                <a:latin typeface="Source Sans Pro"/>
                <a:ea typeface="Source Sans Pro"/>
                <a:cs typeface="Source Sans Pro"/>
                <a:sym typeface="Source Sans Pro"/>
              </a:rPr>
              <a:t> Let’s see an example!</a:t>
            </a:r>
            <a:endParaRPr sz="2800" b="1" dirty="0">
              <a:solidFill>
                <a:srgbClr val="980000"/>
              </a:solidFill>
              <a:latin typeface="Source Sans Pro"/>
              <a:ea typeface="Source Sans Pro"/>
              <a:cs typeface="Source Sans Pro"/>
              <a:sym typeface="Source Sans Pro"/>
            </a:endParaRPr>
          </a:p>
        </p:txBody>
      </p:sp>
      <p:sp>
        <p:nvSpPr>
          <p:cNvPr id="149" name="Google Shape;149;p24"/>
          <p:cNvSpPr txBox="1"/>
          <p:nvPr/>
        </p:nvSpPr>
        <p:spPr>
          <a:xfrm>
            <a:off x="1990200" y="131500"/>
            <a:ext cx="8211600" cy="966033"/>
          </a:xfrm>
          <a:prstGeom prst="rect">
            <a:avLst/>
          </a:prstGeom>
          <a:noFill/>
          <a:ln>
            <a:noFill/>
          </a:ln>
        </p:spPr>
        <p:txBody>
          <a:bodyPr spcFirstLastPara="1" wrap="square" lIns="91425" tIns="91425" rIns="91425" bIns="91425" anchor="t" anchorCtr="0">
            <a:noAutofit/>
          </a:bodyPr>
          <a:lstStyle/>
          <a:p>
            <a:pPr algn="ctr"/>
            <a:r>
              <a:rPr lang="en" sz="6000" b="1" dirty="0">
                <a:latin typeface="Dosis"/>
                <a:ea typeface="Dosis"/>
                <a:cs typeface="Dosis"/>
                <a:sym typeface="Dosis"/>
              </a:rPr>
              <a:t>Insertion sort</a:t>
            </a:r>
            <a:endParaRPr sz="6000" b="1" dirty="0">
              <a:latin typeface="Dosis"/>
              <a:ea typeface="Dosis"/>
              <a:cs typeface="Dosis"/>
              <a:sym typeface="Dosis"/>
            </a:endParaRPr>
          </a:p>
        </p:txBody>
      </p:sp>
      <p:sp>
        <p:nvSpPr>
          <p:cNvPr id="150" name="Google Shape;150;p24"/>
          <p:cNvSpPr txBox="1"/>
          <p:nvPr/>
        </p:nvSpPr>
        <p:spPr>
          <a:xfrm>
            <a:off x="0" y="2288295"/>
            <a:ext cx="7180666" cy="3915859"/>
          </a:xfrm>
          <a:prstGeom prst="rect">
            <a:avLst/>
          </a:prstGeom>
          <a:solidFill>
            <a:srgbClr val="FDFDFD"/>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spcFirstLastPara="1" wrap="square" lIns="91425" tIns="91425" rIns="91425" bIns="91425" anchor="ctr" anchorCtr="0">
            <a:noAutofit/>
          </a:bodyPr>
          <a:lstStyle/>
          <a:p>
            <a:r>
              <a:rPr lang="en" sz="2400" b="1" dirty="0">
                <a:solidFill>
                  <a:srgbClr val="D33682"/>
                </a:solidFill>
                <a:latin typeface="Consolas"/>
                <a:ea typeface="Consolas"/>
                <a:cs typeface="Consolas"/>
                <a:sym typeface="Consolas"/>
              </a:rPr>
              <a:t>  def</a:t>
            </a:r>
            <a:r>
              <a:rPr lang="en" sz="2400" dirty="0">
                <a:latin typeface="Consolas"/>
                <a:ea typeface="Consolas"/>
                <a:cs typeface="Consolas"/>
                <a:sym typeface="Consolas"/>
              </a:rPr>
              <a:t> insertion_sort(A):</a:t>
            </a:r>
            <a:endParaRPr sz="2400" dirty="0">
              <a:latin typeface="Consolas"/>
              <a:ea typeface="Consolas"/>
              <a:cs typeface="Consolas"/>
              <a:sym typeface="Consolas"/>
            </a:endParaRPr>
          </a:p>
          <a:p>
            <a:r>
              <a:rPr lang="en" sz="2400" dirty="0">
                <a:latin typeface="Consolas"/>
                <a:ea typeface="Consolas"/>
                <a:cs typeface="Consolas"/>
                <a:sym typeface="Consolas"/>
              </a:rPr>
              <a:t>    </a:t>
            </a:r>
            <a:r>
              <a:rPr lang="en" sz="2400" b="1" dirty="0">
                <a:solidFill>
                  <a:srgbClr val="D33682"/>
                </a:solidFill>
                <a:latin typeface="Consolas"/>
                <a:ea typeface="Consolas"/>
                <a:cs typeface="Consolas"/>
                <a:sym typeface="Consolas"/>
              </a:rPr>
              <a:t>for</a:t>
            </a:r>
            <a:r>
              <a:rPr lang="en" sz="2400" dirty="0">
                <a:latin typeface="Consolas"/>
                <a:ea typeface="Consolas"/>
                <a:cs typeface="Consolas"/>
                <a:sym typeface="Consolas"/>
              </a:rPr>
              <a:t> i in range(1, len(A)):</a:t>
            </a:r>
            <a:endParaRPr sz="2400" dirty="0">
              <a:latin typeface="Consolas"/>
              <a:ea typeface="Consolas"/>
              <a:cs typeface="Consolas"/>
              <a:sym typeface="Consolas"/>
            </a:endParaRPr>
          </a:p>
          <a:p>
            <a:r>
              <a:rPr lang="en" sz="2400" dirty="0">
                <a:latin typeface="Consolas"/>
                <a:ea typeface="Consolas"/>
                <a:cs typeface="Consolas"/>
                <a:sym typeface="Consolas"/>
              </a:rPr>
              <a:t>      cur_value = A[i]</a:t>
            </a:r>
            <a:endParaRPr sz="2400" dirty="0">
              <a:latin typeface="Consolas"/>
              <a:ea typeface="Consolas"/>
              <a:cs typeface="Consolas"/>
              <a:sym typeface="Consolas"/>
            </a:endParaRPr>
          </a:p>
          <a:p>
            <a:r>
              <a:rPr lang="en" sz="2400" dirty="0">
                <a:latin typeface="Consolas"/>
                <a:ea typeface="Consolas"/>
                <a:cs typeface="Consolas"/>
                <a:sym typeface="Consolas"/>
              </a:rPr>
              <a:t>      j = i - 1</a:t>
            </a:r>
            <a:endParaRPr sz="2400" dirty="0">
              <a:latin typeface="Consolas"/>
              <a:ea typeface="Consolas"/>
              <a:cs typeface="Consolas"/>
              <a:sym typeface="Consolas"/>
            </a:endParaRPr>
          </a:p>
          <a:p>
            <a:r>
              <a:rPr lang="en" sz="2400" dirty="0">
                <a:latin typeface="Consolas"/>
                <a:ea typeface="Consolas"/>
                <a:cs typeface="Consolas"/>
                <a:sym typeface="Consolas"/>
              </a:rPr>
              <a:t>      </a:t>
            </a:r>
            <a:r>
              <a:rPr lang="en" sz="2400" b="1" dirty="0">
                <a:solidFill>
                  <a:srgbClr val="D33682"/>
                </a:solidFill>
                <a:latin typeface="Consolas"/>
                <a:ea typeface="Consolas"/>
                <a:cs typeface="Consolas"/>
                <a:sym typeface="Consolas"/>
              </a:rPr>
              <a:t>while</a:t>
            </a:r>
            <a:r>
              <a:rPr lang="en" sz="2400" dirty="0">
                <a:latin typeface="Consolas"/>
                <a:ea typeface="Consolas"/>
                <a:cs typeface="Consolas"/>
                <a:sym typeface="Consolas"/>
              </a:rPr>
              <a:t> j &gt;= 0 and A[j] &gt; cur_value:</a:t>
            </a:r>
            <a:endParaRPr sz="2400" dirty="0">
              <a:latin typeface="Consolas"/>
              <a:ea typeface="Consolas"/>
              <a:cs typeface="Consolas"/>
              <a:sym typeface="Consolas"/>
            </a:endParaRPr>
          </a:p>
          <a:p>
            <a:r>
              <a:rPr lang="en" sz="2400" dirty="0">
                <a:latin typeface="Consolas"/>
                <a:ea typeface="Consolas"/>
                <a:cs typeface="Consolas"/>
                <a:sym typeface="Consolas"/>
              </a:rPr>
              <a:t>        A[j+1] = A[j]</a:t>
            </a:r>
            <a:endParaRPr lang="en-US" sz="2400" dirty="0">
              <a:latin typeface="Consolas"/>
              <a:ea typeface="Consolas"/>
              <a:cs typeface="Consolas"/>
              <a:sym typeface="Consolas"/>
            </a:endParaRPr>
          </a:p>
          <a:p>
            <a:pPr marL="914400"/>
            <a:r>
              <a:rPr lang="en-US" sz="2400" dirty="0">
                <a:latin typeface="Consolas"/>
                <a:ea typeface="Consolas"/>
                <a:cs typeface="Consolas"/>
                <a:sym typeface="Consolas"/>
              </a:rPr>
              <a:t>   j -= 1</a:t>
            </a:r>
          </a:p>
          <a:p>
            <a:r>
              <a:rPr lang="en" sz="2400" dirty="0">
                <a:latin typeface="Consolas"/>
                <a:ea typeface="Consolas"/>
                <a:cs typeface="Consolas"/>
                <a:sym typeface="Consolas"/>
              </a:rPr>
              <a:t>      A[j+1] = cur_value</a:t>
            </a:r>
            <a:endParaRPr sz="2400" dirty="0">
              <a:latin typeface="Consolas"/>
              <a:ea typeface="Consolas"/>
              <a:cs typeface="Consolas"/>
              <a:sym typeface="Consolas"/>
            </a:endParaRPr>
          </a:p>
        </p:txBody>
      </p:sp>
      <p:sp>
        <p:nvSpPr>
          <p:cNvPr id="2" name="Google Shape;291;p35">
            <a:extLst>
              <a:ext uri="{FF2B5EF4-FFF2-40B4-BE49-F238E27FC236}">
                <a16:creationId xmlns:a16="http://schemas.microsoft.com/office/drawing/2014/main" id="{BDC2FF38-527D-3373-015B-2D0A25C76702}"/>
              </a:ext>
            </a:extLst>
          </p:cNvPr>
          <p:cNvSpPr/>
          <p:nvPr/>
        </p:nvSpPr>
        <p:spPr>
          <a:xfrm>
            <a:off x="8161316" y="3582438"/>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1</a:t>
            </a:r>
            <a:endParaRPr sz="2400" b="1">
              <a:latin typeface="Source Sans Pro"/>
              <a:ea typeface="Source Sans Pro"/>
              <a:cs typeface="Source Sans Pro"/>
              <a:sym typeface="Source Sans Pro"/>
            </a:endParaRPr>
          </a:p>
        </p:txBody>
      </p:sp>
      <p:sp>
        <p:nvSpPr>
          <p:cNvPr id="3" name="Google Shape;292;p35">
            <a:extLst>
              <a:ext uri="{FF2B5EF4-FFF2-40B4-BE49-F238E27FC236}">
                <a16:creationId xmlns:a16="http://schemas.microsoft.com/office/drawing/2014/main" id="{97D80BE9-663D-3FED-67A2-E7482B414B8A}"/>
              </a:ext>
            </a:extLst>
          </p:cNvPr>
          <p:cNvSpPr/>
          <p:nvPr/>
        </p:nvSpPr>
        <p:spPr>
          <a:xfrm>
            <a:off x="8617316" y="3582438"/>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2</a:t>
            </a:r>
            <a:endParaRPr sz="2400" b="1">
              <a:latin typeface="Source Sans Pro"/>
              <a:ea typeface="Source Sans Pro"/>
              <a:cs typeface="Source Sans Pro"/>
              <a:sym typeface="Source Sans Pro"/>
            </a:endParaRPr>
          </a:p>
        </p:txBody>
      </p:sp>
      <p:sp>
        <p:nvSpPr>
          <p:cNvPr id="4" name="Google Shape;293;p35">
            <a:extLst>
              <a:ext uri="{FF2B5EF4-FFF2-40B4-BE49-F238E27FC236}">
                <a16:creationId xmlns:a16="http://schemas.microsoft.com/office/drawing/2014/main" id="{F41A3200-014C-B6C9-E374-6A3D42FBDECE}"/>
              </a:ext>
            </a:extLst>
          </p:cNvPr>
          <p:cNvSpPr/>
          <p:nvPr/>
        </p:nvSpPr>
        <p:spPr>
          <a:xfrm>
            <a:off x="9073316" y="3582438"/>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3</a:t>
            </a:r>
            <a:endParaRPr sz="2400" b="1">
              <a:latin typeface="Source Sans Pro"/>
              <a:ea typeface="Source Sans Pro"/>
              <a:cs typeface="Source Sans Pro"/>
              <a:sym typeface="Source Sans Pro"/>
            </a:endParaRPr>
          </a:p>
        </p:txBody>
      </p:sp>
      <p:sp>
        <p:nvSpPr>
          <p:cNvPr id="5" name="Google Shape;294;p35">
            <a:extLst>
              <a:ext uri="{FF2B5EF4-FFF2-40B4-BE49-F238E27FC236}">
                <a16:creationId xmlns:a16="http://schemas.microsoft.com/office/drawing/2014/main" id="{89E3CF3F-99C1-A1FF-BCA6-7E61B618A07B}"/>
              </a:ext>
            </a:extLst>
          </p:cNvPr>
          <p:cNvSpPr/>
          <p:nvPr/>
        </p:nvSpPr>
        <p:spPr>
          <a:xfrm>
            <a:off x="9529316" y="3582438"/>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4</a:t>
            </a:r>
            <a:endParaRPr sz="2400" b="1">
              <a:latin typeface="Source Sans Pro"/>
              <a:ea typeface="Source Sans Pro"/>
              <a:cs typeface="Source Sans Pro"/>
              <a:sym typeface="Source Sans Pro"/>
            </a:endParaRPr>
          </a:p>
        </p:txBody>
      </p:sp>
      <p:sp>
        <p:nvSpPr>
          <p:cNvPr id="6" name="Google Shape;295;p35">
            <a:extLst>
              <a:ext uri="{FF2B5EF4-FFF2-40B4-BE49-F238E27FC236}">
                <a16:creationId xmlns:a16="http://schemas.microsoft.com/office/drawing/2014/main" id="{94280844-CE02-0196-34FC-BEE6650D5FBB}"/>
              </a:ext>
            </a:extLst>
          </p:cNvPr>
          <p:cNvSpPr/>
          <p:nvPr/>
        </p:nvSpPr>
        <p:spPr>
          <a:xfrm>
            <a:off x="9985316" y="3582438"/>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5</a:t>
            </a:r>
            <a:endParaRPr sz="2400" b="1">
              <a:latin typeface="Source Sans Pro"/>
              <a:ea typeface="Source Sans Pro"/>
              <a:cs typeface="Source Sans Pro"/>
              <a:sym typeface="Source Sans Pro"/>
            </a:endParaRPr>
          </a:p>
        </p:txBody>
      </p:sp>
      <p:sp>
        <p:nvSpPr>
          <p:cNvPr id="7" name="Google Shape;296;p35">
            <a:extLst>
              <a:ext uri="{FF2B5EF4-FFF2-40B4-BE49-F238E27FC236}">
                <a16:creationId xmlns:a16="http://schemas.microsoft.com/office/drawing/2014/main" id="{6BDA581F-3DE7-4236-BC92-F2EBB245D2B2}"/>
              </a:ext>
            </a:extLst>
          </p:cNvPr>
          <p:cNvSpPr txBox="1"/>
          <p:nvPr/>
        </p:nvSpPr>
        <p:spPr>
          <a:xfrm>
            <a:off x="7801306" y="4211468"/>
            <a:ext cx="3000000" cy="456000"/>
          </a:xfrm>
          <a:prstGeom prst="rect">
            <a:avLst/>
          </a:prstGeom>
          <a:noFill/>
          <a:ln>
            <a:noFill/>
          </a:ln>
        </p:spPr>
        <p:txBody>
          <a:bodyPr spcFirstLastPara="1" wrap="square" lIns="91425" tIns="91425" rIns="91425" bIns="91425" anchor="ctr" anchorCtr="0">
            <a:noAutofit/>
          </a:bodyPr>
          <a:lstStyle/>
          <a:p>
            <a:pPr algn="ctr"/>
            <a:r>
              <a:rPr lang="en" sz="2400" dirty="0">
                <a:latin typeface="Source Sans Pro"/>
                <a:ea typeface="Source Sans Pro"/>
                <a:cs typeface="Source Sans Pro"/>
                <a:sym typeface="Source Sans Pro"/>
              </a:rPr>
              <a:t>Then we’re done!</a:t>
            </a:r>
            <a:endParaRPr sz="2400" dirty="0"/>
          </a:p>
        </p:txBody>
      </p:sp>
    </p:spTree>
    <p:extLst>
      <p:ext uri="{BB962C8B-B14F-4D97-AF65-F5344CB8AC3E}">
        <p14:creationId xmlns:p14="http://schemas.microsoft.com/office/powerpoint/2010/main" val="29710364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6"/>
          <p:cNvSpPr txBox="1"/>
          <p:nvPr/>
        </p:nvSpPr>
        <p:spPr>
          <a:xfrm>
            <a:off x="1990200" y="466200"/>
            <a:ext cx="8211600" cy="722700"/>
          </a:xfrm>
          <a:prstGeom prst="rect">
            <a:avLst/>
          </a:prstGeom>
          <a:noFill/>
          <a:ln>
            <a:noFill/>
          </a:ln>
        </p:spPr>
        <p:txBody>
          <a:bodyPr spcFirstLastPara="1" wrap="square" lIns="91425" tIns="91425" rIns="91425" bIns="91425" anchor="t" anchorCtr="0">
            <a:noAutofit/>
          </a:bodyPr>
          <a:lstStyle/>
          <a:p>
            <a:pPr algn="ctr"/>
            <a:r>
              <a:rPr lang="en" sz="3600" b="1" dirty="0">
                <a:latin typeface="Dosis"/>
                <a:ea typeface="Dosis"/>
                <a:cs typeface="Dosis"/>
                <a:sym typeface="Dosis"/>
              </a:rPr>
              <a:t>Insertion sort</a:t>
            </a:r>
            <a:endParaRPr sz="3600" b="1" dirty="0">
              <a:latin typeface="Dosis"/>
              <a:ea typeface="Dosis"/>
              <a:cs typeface="Dosis"/>
              <a:sym typeface="Dosis"/>
            </a:endParaRPr>
          </a:p>
        </p:txBody>
      </p:sp>
      <p:sp>
        <p:nvSpPr>
          <p:cNvPr id="302" name="Google Shape;302;p36"/>
          <p:cNvSpPr txBox="1"/>
          <p:nvPr/>
        </p:nvSpPr>
        <p:spPr>
          <a:xfrm>
            <a:off x="393289" y="1347019"/>
            <a:ext cx="11287433" cy="5044906"/>
          </a:xfrm>
          <a:prstGeom prst="rect">
            <a:avLst/>
          </a:prstGeom>
          <a:noFill/>
          <a:ln>
            <a:noFill/>
          </a:ln>
        </p:spPr>
        <p:txBody>
          <a:bodyPr spcFirstLastPara="1" wrap="square" lIns="91425" tIns="91425" rIns="91425" bIns="91425" anchor="t" anchorCtr="0">
            <a:noAutofit/>
          </a:bodyPr>
          <a:lstStyle/>
          <a:p>
            <a:pPr marL="457200" indent="-355600">
              <a:buClr>
                <a:srgbClr val="000000"/>
              </a:buClr>
              <a:buSzPts val="2000"/>
              <a:buFont typeface="Source Sans Pro"/>
              <a:buChar char="●"/>
            </a:pPr>
            <a:r>
              <a:rPr lang="en" sz="3200" b="1" dirty="0">
                <a:latin typeface="+mj-lt"/>
                <a:ea typeface="Source Sans Pro"/>
                <a:cs typeface="Source Sans Pro"/>
                <a:sym typeface="Source Sans Pro"/>
              </a:rPr>
              <a:t>Intuition</a:t>
            </a:r>
            <a:r>
              <a:rPr lang="en" sz="3200" dirty="0">
                <a:latin typeface="+mj-lt"/>
                <a:ea typeface="Source Sans Pro"/>
                <a:cs typeface="Source Sans Pro"/>
                <a:sym typeface="Source Sans Pro"/>
              </a:rPr>
              <a:t> Maintain a growing sorted list. For each element, put it into the “right place” in this growing list.</a:t>
            </a:r>
            <a:endParaRPr sz="3200" dirty="0">
              <a:latin typeface="+mj-lt"/>
              <a:ea typeface="Source Sans Pro"/>
              <a:cs typeface="Source Sans Pro"/>
              <a:sym typeface="Source Sans Pro"/>
            </a:endParaRPr>
          </a:p>
          <a:p>
            <a:endParaRPr sz="3200" dirty="0">
              <a:latin typeface="+mj-lt"/>
              <a:ea typeface="Source Sans Pro"/>
              <a:cs typeface="Source Sans Pro"/>
              <a:sym typeface="Source Sans Pro"/>
            </a:endParaRPr>
          </a:p>
          <a:p>
            <a:pPr marL="457200" indent="-355600">
              <a:buSzPts val="2000"/>
              <a:buFont typeface="Source Sans Pro"/>
              <a:buChar char="●"/>
            </a:pPr>
            <a:r>
              <a:rPr lang="en" sz="3200" dirty="0">
                <a:latin typeface="+mj-lt"/>
                <a:ea typeface="Source Sans Pro"/>
                <a:cs typeface="Source Sans Pro"/>
                <a:sym typeface="Source Sans Pro"/>
              </a:rPr>
              <a:t>You might have two questions at this point…</a:t>
            </a:r>
            <a:endParaRPr sz="3200" dirty="0">
              <a:latin typeface="+mj-lt"/>
              <a:ea typeface="Source Sans Pro"/>
              <a:cs typeface="Source Sans Pro"/>
              <a:sym typeface="Source Sans Pro"/>
            </a:endParaRPr>
          </a:p>
          <a:p>
            <a:endParaRPr sz="3200" dirty="0">
              <a:latin typeface="+mj-lt"/>
              <a:ea typeface="Source Sans Pro"/>
              <a:cs typeface="Source Sans Pro"/>
              <a:sym typeface="Source Sans Pro"/>
            </a:endParaRPr>
          </a:p>
          <a:p>
            <a:pPr marL="1016000" indent="-457200">
              <a:buClr>
                <a:srgbClr val="2196F3"/>
              </a:buClr>
              <a:buSzPts val="2000"/>
              <a:buFont typeface="Arial" panose="020B0604020202020204" pitchFamily="34" charset="0"/>
              <a:buChar char="•"/>
            </a:pPr>
            <a:r>
              <a:rPr lang="en" sz="3200" b="1" dirty="0">
                <a:solidFill>
                  <a:srgbClr val="2196F3"/>
                </a:solidFill>
                <a:latin typeface="+mj-lt"/>
                <a:ea typeface="Source Sans Pro"/>
                <a:cs typeface="Source Sans Pro"/>
                <a:sym typeface="Source Sans Pro"/>
              </a:rPr>
              <a:t>Does this actually work?</a:t>
            </a:r>
            <a:endParaRPr sz="3200" dirty="0">
              <a:solidFill>
                <a:srgbClr val="2196F3"/>
              </a:solidFill>
              <a:latin typeface="+mj-lt"/>
              <a:ea typeface="Source Sans Pro"/>
              <a:cs typeface="Source Sans Pro"/>
              <a:sym typeface="Source Sans Pro"/>
            </a:endParaRPr>
          </a:p>
          <a:p>
            <a:endParaRPr sz="3200" dirty="0">
              <a:latin typeface="+mj-lt"/>
              <a:ea typeface="Source Sans Pro"/>
              <a:cs typeface="Source Sans Pro"/>
              <a:sym typeface="Source Sans Pro"/>
            </a:endParaRPr>
          </a:p>
          <a:p>
            <a:pPr marL="1016000" indent="-457200">
              <a:buSzPts val="2000"/>
              <a:buFont typeface="Arial" panose="020B0604020202020204" pitchFamily="34" charset="0"/>
              <a:buChar char="•"/>
            </a:pPr>
            <a:r>
              <a:rPr lang="en" sz="3200" b="1" dirty="0">
                <a:latin typeface="+mj-lt"/>
                <a:ea typeface="Source Sans Pro"/>
                <a:cs typeface="Source Sans Pro"/>
                <a:sym typeface="Source Sans Pro"/>
              </a:rPr>
              <a:t>Is it fast?</a:t>
            </a:r>
            <a:endParaRPr sz="3200" b="1" dirty="0">
              <a:latin typeface="+mj-lt"/>
              <a:ea typeface="Source Sans Pro"/>
              <a:cs typeface="Source Sans Pro"/>
              <a:sym typeface="Source Sans Pro"/>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6"/>
          <p:cNvSpPr txBox="1"/>
          <p:nvPr/>
        </p:nvSpPr>
        <p:spPr>
          <a:xfrm>
            <a:off x="1990200" y="466200"/>
            <a:ext cx="8211600" cy="722700"/>
          </a:xfrm>
          <a:prstGeom prst="rect">
            <a:avLst/>
          </a:prstGeom>
          <a:noFill/>
          <a:ln>
            <a:noFill/>
          </a:ln>
        </p:spPr>
        <p:txBody>
          <a:bodyPr spcFirstLastPara="1" wrap="square" lIns="91425" tIns="91425" rIns="91425" bIns="91425" anchor="t" anchorCtr="0">
            <a:noAutofit/>
          </a:bodyPr>
          <a:lstStyle/>
          <a:p>
            <a:pPr algn="ctr"/>
            <a:r>
              <a:rPr lang="en" sz="3600" b="1" dirty="0">
                <a:latin typeface="Dosis"/>
                <a:ea typeface="Dosis"/>
                <a:cs typeface="Dosis"/>
                <a:sym typeface="Dosis"/>
              </a:rPr>
              <a:t>Insertion sort</a:t>
            </a:r>
            <a:endParaRPr sz="3600" b="1" dirty="0">
              <a:latin typeface="Dosis"/>
              <a:ea typeface="Dosis"/>
              <a:cs typeface="Dosis"/>
              <a:sym typeface="Dosis"/>
            </a:endParaRPr>
          </a:p>
        </p:txBody>
      </p:sp>
      <p:sp>
        <p:nvSpPr>
          <p:cNvPr id="302" name="Google Shape;302;p36"/>
          <p:cNvSpPr txBox="1"/>
          <p:nvPr/>
        </p:nvSpPr>
        <p:spPr>
          <a:xfrm>
            <a:off x="393289" y="1347019"/>
            <a:ext cx="11287433" cy="5044906"/>
          </a:xfrm>
          <a:prstGeom prst="rect">
            <a:avLst/>
          </a:prstGeom>
          <a:noFill/>
          <a:ln>
            <a:noFill/>
          </a:ln>
        </p:spPr>
        <p:txBody>
          <a:bodyPr spcFirstLastPara="1" wrap="square" lIns="91425" tIns="91425" rIns="91425" bIns="91425" anchor="t" anchorCtr="0">
            <a:noAutofit/>
          </a:bodyPr>
          <a:lstStyle/>
          <a:p>
            <a:pPr marL="457200" indent="-355600">
              <a:buClr>
                <a:srgbClr val="000000"/>
              </a:buClr>
              <a:buSzPts val="2000"/>
              <a:buFont typeface="Source Sans Pro"/>
              <a:buChar char="●"/>
            </a:pPr>
            <a:r>
              <a:rPr lang="en" sz="3200" b="1" dirty="0">
                <a:latin typeface="+mj-lt"/>
                <a:ea typeface="Source Sans Pro"/>
                <a:cs typeface="Source Sans Pro"/>
                <a:sym typeface="Source Sans Pro"/>
              </a:rPr>
              <a:t>Intuition</a:t>
            </a:r>
            <a:r>
              <a:rPr lang="en" sz="3200" dirty="0">
                <a:latin typeface="+mj-lt"/>
                <a:ea typeface="Source Sans Pro"/>
                <a:cs typeface="Source Sans Pro"/>
                <a:sym typeface="Source Sans Pro"/>
              </a:rPr>
              <a:t> Maintain a growing sorted list. For each element, put it into the “right place” in this growing list.</a:t>
            </a:r>
            <a:endParaRPr sz="3200" dirty="0">
              <a:latin typeface="+mj-lt"/>
              <a:ea typeface="Source Sans Pro"/>
              <a:cs typeface="Source Sans Pro"/>
              <a:sym typeface="Source Sans Pro"/>
            </a:endParaRPr>
          </a:p>
          <a:p>
            <a:endParaRPr sz="3200" dirty="0">
              <a:latin typeface="+mj-lt"/>
              <a:ea typeface="Source Sans Pro"/>
              <a:cs typeface="Source Sans Pro"/>
              <a:sym typeface="Source Sans Pro"/>
            </a:endParaRPr>
          </a:p>
          <a:p>
            <a:pPr marL="457200" indent="-355600">
              <a:buSzPts val="2000"/>
              <a:buFont typeface="Source Sans Pro"/>
              <a:buChar char="●"/>
            </a:pPr>
            <a:r>
              <a:rPr lang="en" sz="3200" dirty="0">
                <a:latin typeface="+mj-lt"/>
                <a:ea typeface="Source Sans Pro"/>
                <a:cs typeface="Source Sans Pro"/>
                <a:sym typeface="Source Sans Pro"/>
              </a:rPr>
              <a:t>You might have two questions at this point…</a:t>
            </a:r>
            <a:endParaRPr sz="3200" dirty="0">
              <a:latin typeface="+mj-lt"/>
              <a:ea typeface="Source Sans Pro"/>
              <a:cs typeface="Source Sans Pro"/>
              <a:sym typeface="Source Sans Pro"/>
            </a:endParaRPr>
          </a:p>
          <a:p>
            <a:endParaRPr sz="3200" dirty="0">
              <a:latin typeface="+mj-lt"/>
              <a:ea typeface="Source Sans Pro"/>
              <a:cs typeface="Source Sans Pro"/>
              <a:sym typeface="Source Sans Pro"/>
            </a:endParaRPr>
          </a:p>
          <a:p>
            <a:pPr marL="1016000" indent="-457200">
              <a:buClr>
                <a:srgbClr val="2196F3"/>
              </a:buClr>
              <a:buSzPts val="2000"/>
              <a:buFont typeface="Arial" panose="020B0604020202020204" pitchFamily="34" charset="0"/>
              <a:buChar char="•"/>
            </a:pPr>
            <a:r>
              <a:rPr lang="en" sz="3200" b="1" dirty="0">
                <a:solidFill>
                  <a:srgbClr val="2196F3"/>
                </a:solidFill>
                <a:latin typeface="+mj-lt"/>
                <a:ea typeface="Source Sans Pro"/>
                <a:cs typeface="Source Sans Pro"/>
                <a:sym typeface="Source Sans Pro"/>
              </a:rPr>
              <a:t>Does this actually work? </a:t>
            </a:r>
            <a:r>
              <a:rPr lang="en-US" sz="3200" dirty="0">
                <a:latin typeface="Source Sans Pro"/>
                <a:ea typeface="Source Sans Pro"/>
                <a:cs typeface="Source Sans Pro"/>
                <a:sym typeface="Source Sans Pro"/>
              </a:rPr>
              <a:t>… obviously it works.</a:t>
            </a:r>
            <a:endParaRPr sz="3200" dirty="0">
              <a:solidFill>
                <a:srgbClr val="2196F3"/>
              </a:solidFill>
              <a:latin typeface="+mj-lt"/>
              <a:ea typeface="Source Sans Pro"/>
              <a:cs typeface="Source Sans Pro"/>
              <a:sym typeface="Source Sans Pro"/>
            </a:endParaRPr>
          </a:p>
          <a:p>
            <a:endParaRPr sz="3200" dirty="0">
              <a:latin typeface="+mj-lt"/>
              <a:ea typeface="Source Sans Pro"/>
              <a:cs typeface="Source Sans Pro"/>
              <a:sym typeface="Source Sans Pro"/>
            </a:endParaRPr>
          </a:p>
          <a:p>
            <a:pPr marL="1016000" indent="-457200">
              <a:buSzPts val="2000"/>
              <a:buFont typeface="Arial" panose="020B0604020202020204" pitchFamily="34" charset="0"/>
              <a:buChar char="•"/>
            </a:pPr>
            <a:r>
              <a:rPr lang="en" sz="3200" b="1" dirty="0">
                <a:latin typeface="+mj-lt"/>
                <a:ea typeface="Source Sans Pro"/>
                <a:cs typeface="Source Sans Pro"/>
                <a:sym typeface="Source Sans Pro"/>
              </a:rPr>
              <a:t>Is it fast?</a:t>
            </a:r>
            <a:endParaRPr sz="3200" b="1" dirty="0">
              <a:latin typeface="+mj-lt"/>
              <a:ea typeface="Source Sans Pro"/>
              <a:cs typeface="Source Sans Pro"/>
              <a:sym typeface="Source Sans Pro"/>
            </a:endParaRPr>
          </a:p>
        </p:txBody>
      </p:sp>
    </p:spTree>
    <p:extLst>
      <p:ext uri="{BB962C8B-B14F-4D97-AF65-F5344CB8AC3E}">
        <p14:creationId xmlns:p14="http://schemas.microsoft.com/office/powerpoint/2010/main" val="19367333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6"/>
          <p:cNvSpPr txBox="1"/>
          <p:nvPr/>
        </p:nvSpPr>
        <p:spPr>
          <a:xfrm>
            <a:off x="1990200" y="466200"/>
            <a:ext cx="8211600" cy="722700"/>
          </a:xfrm>
          <a:prstGeom prst="rect">
            <a:avLst/>
          </a:prstGeom>
          <a:noFill/>
          <a:ln>
            <a:noFill/>
          </a:ln>
        </p:spPr>
        <p:txBody>
          <a:bodyPr spcFirstLastPara="1" wrap="square" lIns="91425" tIns="91425" rIns="91425" bIns="91425" anchor="t" anchorCtr="0">
            <a:noAutofit/>
          </a:bodyPr>
          <a:lstStyle/>
          <a:p>
            <a:pPr algn="ctr"/>
            <a:r>
              <a:rPr lang="en" sz="3600" b="1" dirty="0">
                <a:latin typeface="Dosis"/>
                <a:ea typeface="Dosis"/>
                <a:cs typeface="Dosis"/>
                <a:sym typeface="Dosis"/>
              </a:rPr>
              <a:t>Insertion sort</a:t>
            </a:r>
            <a:endParaRPr sz="3600" b="1" dirty="0">
              <a:latin typeface="Dosis"/>
              <a:ea typeface="Dosis"/>
              <a:cs typeface="Dosis"/>
              <a:sym typeface="Dosis"/>
            </a:endParaRPr>
          </a:p>
        </p:txBody>
      </p:sp>
      <p:sp>
        <p:nvSpPr>
          <p:cNvPr id="302" name="Google Shape;302;p36"/>
          <p:cNvSpPr txBox="1"/>
          <p:nvPr/>
        </p:nvSpPr>
        <p:spPr>
          <a:xfrm>
            <a:off x="393289" y="1347019"/>
            <a:ext cx="11287433" cy="5044906"/>
          </a:xfrm>
          <a:prstGeom prst="rect">
            <a:avLst/>
          </a:prstGeom>
          <a:noFill/>
          <a:ln>
            <a:noFill/>
          </a:ln>
        </p:spPr>
        <p:txBody>
          <a:bodyPr spcFirstLastPara="1" wrap="square" lIns="91425" tIns="91425" rIns="91425" bIns="91425" anchor="t" anchorCtr="0">
            <a:noAutofit/>
          </a:bodyPr>
          <a:lstStyle/>
          <a:p>
            <a:pPr marL="457200" indent="-355600">
              <a:buClr>
                <a:srgbClr val="000000"/>
              </a:buClr>
              <a:buSzPts val="2000"/>
              <a:buFont typeface="Source Sans Pro"/>
              <a:buChar char="●"/>
            </a:pPr>
            <a:r>
              <a:rPr lang="en" sz="3200" b="1" dirty="0">
                <a:latin typeface="+mj-lt"/>
                <a:ea typeface="Source Sans Pro"/>
                <a:cs typeface="Source Sans Pro"/>
                <a:sym typeface="Source Sans Pro"/>
              </a:rPr>
              <a:t>Intuition</a:t>
            </a:r>
            <a:r>
              <a:rPr lang="en" sz="3200" dirty="0">
                <a:latin typeface="+mj-lt"/>
                <a:ea typeface="Source Sans Pro"/>
                <a:cs typeface="Source Sans Pro"/>
                <a:sym typeface="Source Sans Pro"/>
              </a:rPr>
              <a:t> Maintain a growing sorted list. For each element, put it into the “right place” in this growing list.</a:t>
            </a:r>
            <a:endParaRPr sz="3200" dirty="0">
              <a:latin typeface="+mj-lt"/>
              <a:ea typeface="Source Sans Pro"/>
              <a:cs typeface="Source Sans Pro"/>
              <a:sym typeface="Source Sans Pro"/>
            </a:endParaRPr>
          </a:p>
          <a:p>
            <a:endParaRPr sz="3200" dirty="0">
              <a:latin typeface="+mj-lt"/>
              <a:ea typeface="Source Sans Pro"/>
              <a:cs typeface="Source Sans Pro"/>
              <a:sym typeface="Source Sans Pro"/>
            </a:endParaRPr>
          </a:p>
          <a:p>
            <a:pPr marL="457200" indent="-355600">
              <a:buSzPts val="2000"/>
              <a:buFont typeface="Source Sans Pro"/>
              <a:buChar char="●"/>
            </a:pPr>
            <a:r>
              <a:rPr lang="en" sz="3200" dirty="0">
                <a:latin typeface="+mj-lt"/>
                <a:ea typeface="Source Sans Pro"/>
                <a:cs typeface="Source Sans Pro"/>
                <a:sym typeface="Source Sans Pro"/>
              </a:rPr>
              <a:t>You might have two questions at this point…</a:t>
            </a:r>
            <a:endParaRPr sz="3200" dirty="0">
              <a:latin typeface="+mj-lt"/>
              <a:ea typeface="Source Sans Pro"/>
              <a:cs typeface="Source Sans Pro"/>
              <a:sym typeface="Source Sans Pro"/>
            </a:endParaRPr>
          </a:p>
          <a:p>
            <a:endParaRPr sz="3200" dirty="0">
              <a:latin typeface="+mj-lt"/>
              <a:ea typeface="Source Sans Pro"/>
              <a:cs typeface="Source Sans Pro"/>
              <a:sym typeface="Source Sans Pro"/>
            </a:endParaRPr>
          </a:p>
          <a:p>
            <a:pPr marL="1016000" indent="-457200">
              <a:buClr>
                <a:srgbClr val="2196F3"/>
              </a:buClr>
              <a:buSzPts val="2000"/>
              <a:buFont typeface="Arial" panose="020B0604020202020204" pitchFamily="34" charset="0"/>
              <a:buChar char="•"/>
            </a:pPr>
            <a:r>
              <a:rPr lang="en" sz="3200" b="1" dirty="0">
                <a:solidFill>
                  <a:srgbClr val="2196F3"/>
                </a:solidFill>
                <a:latin typeface="+mj-lt"/>
                <a:ea typeface="Source Sans Pro"/>
                <a:cs typeface="Source Sans Pro"/>
                <a:sym typeface="Source Sans Pro"/>
              </a:rPr>
              <a:t>Does this actually work? </a:t>
            </a:r>
            <a:r>
              <a:rPr lang="en-US" sz="3200" dirty="0">
                <a:latin typeface="Source Sans Pro"/>
                <a:ea typeface="Source Sans Pro"/>
                <a:cs typeface="Source Sans Pro"/>
                <a:sym typeface="Source Sans Pro"/>
              </a:rPr>
              <a:t>… obviously it works.</a:t>
            </a:r>
            <a:endParaRPr sz="3200" dirty="0">
              <a:solidFill>
                <a:srgbClr val="2196F3"/>
              </a:solidFill>
              <a:latin typeface="+mj-lt"/>
              <a:ea typeface="Source Sans Pro"/>
              <a:cs typeface="Source Sans Pro"/>
              <a:sym typeface="Source Sans Pro"/>
            </a:endParaRPr>
          </a:p>
          <a:p>
            <a:endParaRPr sz="3200" dirty="0">
              <a:latin typeface="+mj-lt"/>
              <a:ea typeface="Source Sans Pro"/>
              <a:cs typeface="Source Sans Pro"/>
              <a:sym typeface="Source Sans Pro"/>
            </a:endParaRPr>
          </a:p>
          <a:p>
            <a:pPr marL="1016000" indent="-457200">
              <a:buSzPts val="2000"/>
              <a:buFont typeface="Arial" panose="020B0604020202020204" pitchFamily="34" charset="0"/>
              <a:buChar char="•"/>
            </a:pPr>
            <a:r>
              <a:rPr lang="en" sz="3200" b="1" dirty="0">
                <a:latin typeface="+mj-lt"/>
                <a:ea typeface="Source Sans Pro"/>
                <a:cs typeface="Source Sans Pro"/>
                <a:sym typeface="Source Sans Pro"/>
              </a:rPr>
              <a:t>Is it fast?</a:t>
            </a:r>
            <a:endParaRPr sz="3200" b="1" dirty="0">
              <a:latin typeface="+mj-lt"/>
              <a:ea typeface="Source Sans Pro"/>
              <a:cs typeface="Source Sans Pro"/>
              <a:sym typeface="Source Sans Pro"/>
            </a:endParaRPr>
          </a:p>
        </p:txBody>
      </p:sp>
      <p:sp>
        <p:nvSpPr>
          <p:cNvPr id="2" name="Google Shape;315;p38">
            <a:extLst>
              <a:ext uri="{FF2B5EF4-FFF2-40B4-BE49-F238E27FC236}">
                <a16:creationId xmlns:a16="http://schemas.microsoft.com/office/drawing/2014/main" id="{F8B533A5-3F62-55B0-7808-8F756FEA5B24}"/>
              </a:ext>
            </a:extLst>
          </p:cNvPr>
          <p:cNvSpPr/>
          <p:nvPr/>
        </p:nvSpPr>
        <p:spPr>
          <a:xfrm rot="-5398506" flipH="1">
            <a:off x="6164474" y="4478494"/>
            <a:ext cx="469053" cy="605903"/>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3" name="Google Shape;316;p38">
            <a:extLst>
              <a:ext uri="{FF2B5EF4-FFF2-40B4-BE49-F238E27FC236}">
                <a16:creationId xmlns:a16="http://schemas.microsoft.com/office/drawing/2014/main" id="{BB5F2B77-1EE9-2444-B390-744FE3A49121}"/>
              </a:ext>
            </a:extLst>
          </p:cNvPr>
          <p:cNvSpPr txBox="1"/>
          <p:nvPr/>
        </p:nvSpPr>
        <p:spPr>
          <a:xfrm>
            <a:off x="6552268" y="4587693"/>
            <a:ext cx="4253384" cy="1468978"/>
          </a:xfrm>
          <a:prstGeom prst="rect">
            <a:avLst/>
          </a:prstGeom>
          <a:noFill/>
          <a:ln>
            <a:noFill/>
          </a:ln>
        </p:spPr>
        <p:txBody>
          <a:bodyPr spcFirstLastPara="1" wrap="square" lIns="91425" tIns="91425" rIns="91425" bIns="91425" anchor="ctr" anchorCtr="0">
            <a:noAutofit/>
          </a:bodyPr>
          <a:lstStyle/>
          <a:p>
            <a:r>
              <a:rPr lang="en" sz="2400" dirty="0">
                <a:latin typeface="Source Sans Pro"/>
                <a:ea typeface="Source Sans Pro"/>
                <a:cs typeface="Source Sans Pro"/>
                <a:sym typeface="Source Sans Pro"/>
              </a:rPr>
              <a:t>But it won’t be so obvious later, so let’s take some time now to see how to prove that it works rigorously.</a:t>
            </a:r>
            <a:endParaRPr sz="2400" dirty="0"/>
          </a:p>
        </p:txBody>
      </p:sp>
    </p:spTree>
    <p:extLst>
      <p:ext uri="{BB962C8B-B14F-4D97-AF65-F5344CB8AC3E}">
        <p14:creationId xmlns:p14="http://schemas.microsoft.com/office/powerpoint/2010/main" val="24455009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39"/>
          <p:cNvSpPr txBox="1"/>
          <p:nvPr/>
        </p:nvSpPr>
        <p:spPr>
          <a:xfrm>
            <a:off x="1990200" y="466200"/>
            <a:ext cx="8211600" cy="722700"/>
          </a:xfrm>
          <a:prstGeom prst="rect">
            <a:avLst/>
          </a:prstGeom>
          <a:noFill/>
          <a:ln>
            <a:noFill/>
          </a:ln>
        </p:spPr>
        <p:txBody>
          <a:bodyPr spcFirstLastPara="1" wrap="square" lIns="91425" tIns="91425" rIns="91425" bIns="91425" anchor="t" anchorCtr="0">
            <a:noAutofit/>
          </a:bodyPr>
          <a:lstStyle/>
          <a:p>
            <a:pPr algn="ctr"/>
            <a:r>
              <a:rPr lang="en" sz="3600" b="1">
                <a:latin typeface="Dosis"/>
                <a:ea typeface="Dosis"/>
                <a:cs typeface="Dosis"/>
                <a:sym typeface="Dosis"/>
              </a:rPr>
              <a:t>Words of Wisdom</a:t>
            </a:r>
            <a:endParaRPr sz="3600" b="1">
              <a:latin typeface="Dosis"/>
              <a:ea typeface="Dosis"/>
              <a:cs typeface="Dosis"/>
              <a:sym typeface="Dosis"/>
            </a:endParaRPr>
          </a:p>
        </p:txBody>
      </p:sp>
      <p:sp>
        <p:nvSpPr>
          <p:cNvPr id="322" name="Google Shape;322;p39"/>
          <p:cNvSpPr txBox="1"/>
          <p:nvPr/>
        </p:nvSpPr>
        <p:spPr>
          <a:xfrm>
            <a:off x="570271" y="1465006"/>
            <a:ext cx="10923639" cy="2153266"/>
          </a:xfrm>
          <a:prstGeom prst="rect">
            <a:avLst/>
          </a:prstGeom>
          <a:noFill/>
          <a:ln>
            <a:noFill/>
          </a:ln>
        </p:spPr>
        <p:txBody>
          <a:bodyPr spcFirstLastPara="1" wrap="square" lIns="91425" tIns="91425" rIns="91425" bIns="91425" anchor="t" anchorCtr="0">
            <a:noAutofit/>
          </a:bodyPr>
          <a:lstStyle/>
          <a:p>
            <a:pPr marL="457200" indent="-355600">
              <a:buClr>
                <a:srgbClr val="000000"/>
              </a:buClr>
              <a:buSzPts val="2000"/>
              <a:buFont typeface="Source Sans Pro"/>
              <a:buChar char="●"/>
            </a:pPr>
            <a:r>
              <a:rPr lang="en" sz="3600" dirty="0">
                <a:latin typeface="+mj-lt"/>
                <a:ea typeface="Source Sans Pro"/>
                <a:cs typeface="Source Sans Pro"/>
                <a:sym typeface="Source Sans Pro"/>
              </a:rPr>
              <a:t>Algorithms often initialize, modify, or delete new data.</a:t>
            </a:r>
            <a:endParaRPr sz="3600" dirty="0">
              <a:latin typeface="+mj-lt"/>
              <a:ea typeface="Source Sans Pro"/>
              <a:cs typeface="Source Sans Pro"/>
              <a:sym typeface="Source Sans Pro"/>
            </a:endParaRPr>
          </a:p>
          <a:p>
            <a:endParaRPr sz="1000" dirty="0">
              <a:latin typeface="+mj-lt"/>
              <a:ea typeface="Source Sans Pro"/>
              <a:cs typeface="Source Sans Pro"/>
              <a:sym typeface="Source Sans Pro"/>
            </a:endParaRPr>
          </a:p>
          <a:p>
            <a:pPr marL="914400" lvl="1" indent="-355600">
              <a:buSzPts val="2000"/>
              <a:buFont typeface="Source Sans Pro"/>
              <a:buChar char="○"/>
            </a:pPr>
            <a:r>
              <a:rPr lang="en" sz="3600" dirty="0">
                <a:latin typeface="+mj-lt"/>
                <a:ea typeface="Source Sans Pro"/>
                <a:cs typeface="Source Sans Pro"/>
                <a:sym typeface="Source Sans Pro"/>
              </a:rPr>
              <a:t>Is there a way to prove the algorithm works, without checking it for all (infinitely many) input lists?</a:t>
            </a:r>
            <a:endParaRPr sz="3600" dirty="0">
              <a:latin typeface="+mj-lt"/>
              <a:ea typeface="Source Sans Pro"/>
              <a:cs typeface="Source Sans Pro"/>
              <a:sym typeface="Source Sans Pro"/>
            </a:endParaRPr>
          </a:p>
        </p:txBody>
      </p:sp>
      <p:sp>
        <p:nvSpPr>
          <p:cNvPr id="3" name="TextBox 2">
            <a:extLst>
              <a:ext uri="{FF2B5EF4-FFF2-40B4-BE49-F238E27FC236}">
                <a16:creationId xmlns:a16="http://schemas.microsoft.com/office/drawing/2014/main" id="{336EF8B9-C16E-25E9-59D1-EC114A35E79F}"/>
              </a:ext>
            </a:extLst>
          </p:cNvPr>
          <p:cNvSpPr txBox="1"/>
          <p:nvPr/>
        </p:nvSpPr>
        <p:spPr>
          <a:xfrm>
            <a:off x="570270" y="4229170"/>
            <a:ext cx="11100619" cy="1754326"/>
          </a:xfrm>
          <a:prstGeom prst="rect">
            <a:avLst/>
          </a:prstGeom>
          <a:noFill/>
        </p:spPr>
        <p:txBody>
          <a:bodyPr wrap="square">
            <a:spAutoFit/>
          </a:bodyPr>
          <a:lstStyle/>
          <a:p>
            <a:pPr marL="457200" indent="-355600">
              <a:buSzPts val="2000"/>
              <a:buFont typeface="Source Sans Pro"/>
              <a:buChar char="●"/>
            </a:pPr>
            <a:r>
              <a:rPr lang="en-CA" sz="3600" b="1" dirty="0">
                <a:latin typeface="Source Sans Pro"/>
                <a:ea typeface="Source Sans Pro"/>
                <a:cs typeface="Source Sans Pro"/>
                <a:sym typeface="Source Sans Pro"/>
              </a:rPr>
              <a:t>Key Insight</a:t>
            </a:r>
            <a:r>
              <a:rPr lang="en-CA" sz="3600" dirty="0">
                <a:latin typeface="Source Sans Pro"/>
                <a:ea typeface="Source Sans Pro"/>
                <a:cs typeface="Source Sans Pro"/>
                <a:sym typeface="Source Sans Pro"/>
              </a:rPr>
              <a:t> To reason about the behavior of algorithms, it often helps to look for things that </a:t>
            </a:r>
            <a:r>
              <a:rPr lang="en-CA" sz="3600" b="1" dirty="0">
                <a:solidFill>
                  <a:srgbClr val="2196F3"/>
                </a:solidFill>
                <a:latin typeface="Source Sans Pro"/>
                <a:ea typeface="Source Sans Pro"/>
                <a:cs typeface="Source Sans Pro"/>
                <a:sym typeface="Source Sans Pro"/>
              </a:rPr>
              <a:t>don’t</a:t>
            </a:r>
            <a:r>
              <a:rPr lang="en-CA" sz="3600" dirty="0">
                <a:latin typeface="Source Sans Pro"/>
                <a:ea typeface="Source Sans Pro"/>
                <a:cs typeface="Source Sans Pro"/>
                <a:sym typeface="Source Sans Pro"/>
              </a:rPr>
              <a:t> change.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D0EC7-D5FF-4B7D-8805-4C2381D951A6}"/>
              </a:ext>
            </a:extLst>
          </p:cNvPr>
          <p:cNvSpPr>
            <a:spLocks noGrp="1"/>
          </p:cNvSpPr>
          <p:nvPr>
            <p:ph type="title"/>
          </p:nvPr>
        </p:nvSpPr>
        <p:spPr/>
        <p:txBody>
          <a:bodyPr/>
          <a:lstStyle/>
          <a:p>
            <a:r>
              <a:rPr lang="en-US" altLang="ti-ET" sz="4800" i="1" dirty="0">
                <a:solidFill>
                  <a:srgbClr val="CC0000"/>
                </a:solidFill>
              </a:rPr>
              <a:t>Stable Sort</a:t>
            </a:r>
            <a:endParaRPr lang="en-US" sz="4800" dirty="0"/>
          </a:p>
        </p:txBody>
      </p:sp>
      <p:pic>
        <p:nvPicPr>
          <p:cNvPr id="5" name="Picture 4">
            <a:extLst>
              <a:ext uri="{FF2B5EF4-FFF2-40B4-BE49-F238E27FC236}">
                <a16:creationId xmlns:a16="http://schemas.microsoft.com/office/drawing/2014/main" id="{4BABCCA6-B601-49EA-9D84-9B4B26FD6ADF}"/>
              </a:ext>
            </a:extLst>
          </p:cNvPr>
          <p:cNvPicPr>
            <a:picLocks noChangeAspect="1"/>
          </p:cNvPicPr>
          <p:nvPr/>
        </p:nvPicPr>
        <p:blipFill>
          <a:blip r:embed="rId2"/>
          <a:stretch>
            <a:fillRect/>
          </a:stretch>
        </p:blipFill>
        <p:spPr>
          <a:xfrm>
            <a:off x="414595" y="1366886"/>
            <a:ext cx="5448435" cy="4873657"/>
          </a:xfrm>
          <a:prstGeom prst="rect">
            <a:avLst/>
          </a:prstGeom>
        </p:spPr>
      </p:pic>
      <p:pic>
        <p:nvPicPr>
          <p:cNvPr id="7" name="Picture 6">
            <a:extLst>
              <a:ext uri="{FF2B5EF4-FFF2-40B4-BE49-F238E27FC236}">
                <a16:creationId xmlns:a16="http://schemas.microsoft.com/office/drawing/2014/main" id="{F1EA06A0-5FE8-46EE-BFC4-0791FFC927F1}"/>
              </a:ext>
            </a:extLst>
          </p:cNvPr>
          <p:cNvPicPr>
            <a:picLocks noChangeAspect="1"/>
          </p:cNvPicPr>
          <p:nvPr/>
        </p:nvPicPr>
        <p:blipFill>
          <a:blip r:embed="rId3"/>
          <a:stretch>
            <a:fillRect/>
          </a:stretch>
        </p:blipFill>
        <p:spPr>
          <a:xfrm>
            <a:off x="6225275" y="1366887"/>
            <a:ext cx="5440530" cy="4873656"/>
          </a:xfrm>
          <a:prstGeom prst="rect">
            <a:avLst/>
          </a:prstGeom>
        </p:spPr>
      </p:pic>
      <p:sp>
        <p:nvSpPr>
          <p:cNvPr id="8" name="Rectangle 7">
            <a:extLst>
              <a:ext uri="{FF2B5EF4-FFF2-40B4-BE49-F238E27FC236}">
                <a16:creationId xmlns:a16="http://schemas.microsoft.com/office/drawing/2014/main" id="{462C4584-8FD9-4995-9568-C6C4C79BC9FC}"/>
              </a:ext>
            </a:extLst>
          </p:cNvPr>
          <p:cNvSpPr/>
          <p:nvPr/>
        </p:nvSpPr>
        <p:spPr bwMode="auto">
          <a:xfrm>
            <a:off x="6014301" y="1201916"/>
            <a:ext cx="81699" cy="5340286"/>
          </a:xfrm>
          <a:prstGeom prst="rect">
            <a:avLst/>
          </a:prstGeom>
          <a:solidFill>
            <a:schemeClr val="accent2">
              <a:lumMod val="40000"/>
              <a:lumOff val="60000"/>
            </a:schemeClr>
          </a:solidFill>
          <a:ln w="12700" cap="flat" cmpd="sng" algn="ctr">
            <a:no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anose="02020603050405020304" pitchFamily="18" charset="0"/>
            </a:endParaRPr>
          </a:p>
        </p:txBody>
      </p:sp>
    </p:spTree>
    <p:extLst>
      <p:ext uri="{BB962C8B-B14F-4D97-AF65-F5344CB8AC3E}">
        <p14:creationId xmlns:p14="http://schemas.microsoft.com/office/powerpoint/2010/main" val="27132525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3"/>
          <p:cNvSpPr txBox="1"/>
          <p:nvPr/>
        </p:nvSpPr>
        <p:spPr>
          <a:xfrm>
            <a:off x="1990200" y="436703"/>
            <a:ext cx="8211600" cy="722700"/>
          </a:xfrm>
          <a:prstGeom prst="rect">
            <a:avLst/>
          </a:prstGeom>
          <a:noFill/>
          <a:ln>
            <a:noFill/>
          </a:ln>
        </p:spPr>
        <p:txBody>
          <a:bodyPr spcFirstLastPara="1" wrap="square" lIns="91425" tIns="91425" rIns="91425" bIns="91425" anchor="t" anchorCtr="0">
            <a:noAutofit/>
          </a:bodyPr>
          <a:lstStyle/>
          <a:p>
            <a:pPr algn="ctr"/>
            <a:r>
              <a:rPr lang="en" sz="3600" b="1">
                <a:latin typeface="Dosis"/>
                <a:ea typeface="Dosis"/>
                <a:cs typeface="Dosis"/>
                <a:sym typeface="Dosis"/>
              </a:rPr>
              <a:t>Insertion sort</a:t>
            </a:r>
            <a:endParaRPr sz="3600" b="1">
              <a:latin typeface="Dosis"/>
              <a:ea typeface="Dosis"/>
              <a:cs typeface="Dosis"/>
              <a:sym typeface="Dosis"/>
            </a:endParaRPr>
          </a:p>
        </p:txBody>
      </p:sp>
      <p:sp>
        <p:nvSpPr>
          <p:cNvPr id="355" name="Google Shape;355;p43"/>
          <p:cNvSpPr txBox="1"/>
          <p:nvPr/>
        </p:nvSpPr>
        <p:spPr>
          <a:xfrm>
            <a:off x="597520" y="1356301"/>
            <a:ext cx="4876130" cy="640144"/>
          </a:xfrm>
          <a:prstGeom prst="rect">
            <a:avLst/>
          </a:prstGeom>
          <a:noFill/>
          <a:ln>
            <a:noFill/>
          </a:ln>
        </p:spPr>
        <p:txBody>
          <a:bodyPr spcFirstLastPara="1" wrap="square" lIns="91425" tIns="91425" rIns="91425" bIns="91425" anchor="t" anchorCtr="0">
            <a:noAutofit/>
          </a:bodyPr>
          <a:lstStyle/>
          <a:p>
            <a:r>
              <a:rPr lang="en" sz="2800" b="1" dirty="0">
                <a:latin typeface="+mj-lt"/>
                <a:ea typeface="Source Sans Pro"/>
                <a:cs typeface="Source Sans Pro"/>
                <a:sym typeface="Source Sans Pro"/>
              </a:rPr>
              <a:t>Suppose you have a sorted list,</a:t>
            </a:r>
            <a:endParaRPr sz="2800" b="1" dirty="0">
              <a:latin typeface="+mj-lt"/>
              <a:ea typeface="Source Sans Pro"/>
              <a:cs typeface="Source Sans Pro"/>
              <a:sym typeface="Source Sans Pro"/>
            </a:endParaRPr>
          </a:p>
        </p:txBody>
      </p:sp>
      <p:sp>
        <p:nvSpPr>
          <p:cNvPr id="356" name="Google Shape;356;p43"/>
          <p:cNvSpPr/>
          <p:nvPr/>
        </p:nvSpPr>
        <p:spPr>
          <a:xfrm>
            <a:off x="5701650" y="1432799"/>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1</a:t>
            </a:r>
            <a:endParaRPr sz="2400" b="1">
              <a:latin typeface="Source Sans Pro"/>
              <a:ea typeface="Source Sans Pro"/>
              <a:cs typeface="Source Sans Pro"/>
              <a:sym typeface="Source Sans Pro"/>
            </a:endParaRPr>
          </a:p>
        </p:txBody>
      </p:sp>
      <p:sp>
        <p:nvSpPr>
          <p:cNvPr id="357" name="Google Shape;357;p43"/>
          <p:cNvSpPr/>
          <p:nvPr/>
        </p:nvSpPr>
        <p:spPr>
          <a:xfrm>
            <a:off x="6157650" y="1432799"/>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3</a:t>
            </a:r>
            <a:endParaRPr sz="2400" b="1">
              <a:latin typeface="Source Sans Pro"/>
              <a:ea typeface="Source Sans Pro"/>
              <a:cs typeface="Source Sans Pro"/>
              <a:sym typeface="Source Sans Pro"/>
            </a:endParaRPr>
          </a:p>
        </p:txBody>
      </p:sp>
      <p:sp>
        <p:nvSpPr>
          <p:cNvPr id="358" name="Google Shape;358;p43"/>
          <p:cNvSpPr/>
          <p:nvPr/>
        </p:nvSpPr>
        <p:spPr>
          <a:xfrm>
            <a:off x="6613650" y="1432799"/>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4</a:t>
            </a:r>
            <a:endParaRPr sz="2400" b="1">
              <a:latin typeface="Source Sans Pro"/>
              <a:ea typeface="Source Sans Pro"/>
              <a:cs typeface="Source Sans Pro"/>
              <a:sym typeface="Source Sans Pro"/>
            </a:endParaRPr>
          </a:p>
        </p:txBody>
      </p:sp>
      <p:sp>
        <p:nvSpPr>
          <p:cNvPr id="359" name="Google Shape;359;p43"/>
          <p:cNvSpPr/>
          <p:nvPr/>
        </p:nvSpPr>
        <p:spPr>
          <a:xfrm>
            <a:off x="7069650" y="1432799"/>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5</a:t>
            </a:r>
            <a:endParaRPr sz="2400" b="1">
              <a:latin typeface="Source Sans Pro"/>
              <a:ea typeface="Source Sans Pro"/>
              <a:cs typeface="Source Sans Pro"/>
              <a:sym typeface="Source Sans Pro"/>
            </a:endParaRPr>
          </a:p>
        </p:txBody>
      </p:sp>
      <p:sp>
        <p:nvSpPr>
          <p:cNvPr id="360" name="Google Shape;360;p43"/>
          <p:cNvSpPr/>
          <p:nvPr/>
        </p:nvSpPr>
        <p:spPr>
          <a:xfrm>
            <a:off x="10612625" y="1484329"/>
            <a:ext cx="456000" cy="456000"/>
          </a:xfrm>
          <a:prstGeom prst="rect">
            <a:avLst/>
          </a:prstGeom>
          <a:solidFill>
            <a:srgbClr val="FFD54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2</a:t>
            </a:r>
            <a:endParaRPr sz="2400" b="1">
              <a:latin typeface="Source Sans Pro"/>
              <a:ea typeface="Source Sans Pro"/>
              <a:cs typeface="Source Sans Pro"/>
              <a:sym typeface="Source Sans Pro"/>
            </a:endParaRPr>
          </a:p>
        </p:txBody>
      </p:sp>
      <p:sp>
        <p:nvSpPr>
          <p:cNvPr id="361" name="Google Shape;361;p43"/>
          <p:cNvSpPr/>
          <p:nvPr/>
        </p:nvSpPr>
        <p:spPr>
          <a:xfrm>
            <a:off x="2226910" y="2347448"/>
            <a:ext cx="456000" cy="456000"/>
          </a:xfrm>
          <a:prstGeom prst="rect">
            <a:avLst/>
          </a:prstGeom>
          <a:solidFill>
            <a:srgbClr val="FFD54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2</a:t>
            </a:r>
            <a:endParaRPr sz="2400" b="1">
              <a:latin typeface="Source Sans Pro"/>
              <a:ea typeface="Source Sans Pro"/>
              <a:cs typeface="Source Sans Pro"/>
              <a:sym typeface="Source Sans Pro"/>
            </a:endParaRPr>
          </a:p>
        </p:txBody>
      </p:sp>
      <p:sp>
        <p:nvSpPr>
          <p:cNvPr id="362" name="Google Shape;362;p43"/>
          <p:cNvSpPr/>
          <p:nvPr/>
        </p:nvSpPr>
        <p:spPr>
          <a:xfrm>
            <a:off x="5473650" y="3137685"/>
            <a:ext cx="456000" cy="456000"/>
          </a:xfrm>
          <a:prstGeom prst="rect">
            <a:avLst/>
          </a:prstGeom>
          <a:solidFill>
            <a:srgbClr val="FFD54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2</a:t>
            </a:r>
            <a:endParaRPr sz="2400" b="1">
              <a:latin typeface="Source Sans Pro"/>
              <a:ea typeface="Source Sans Pro"/>
              <a:cs typeface="Source Sans Pro"/>
              <a:sym typeface="Source Sans Pro"/>
            </a:endParaRPr>
          </a:p>
        </p:txBody>
      </p:sp>
      <p:sp>
        <p:nvSpPr>
          <p:cNvPr id="363" name="Google Shape;363;p43"/>
          <p:cNvSpPr/>
          <p:nvPr/>
        </p:nvSpPr>
        <p:spPr>
          <a:xfrm>
            <a:off x="8295854" y="313768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1</a:t>
            </a:r>
            <a:endParaRPr sz="2400" b="1">
              <a:latin typeface="Source Sans Pro"/>
              <a:ea typeface="Source Sans Pro"/>
              <a:cs typeface="Source Sans Pro"/>
              <a:sym typeface="Source Sans Pro"/>
            </a:endParaRPr>
          </a:p>
        </p:txBody>
      </p:sp>
      <p:sp>
        <p:nvSpPr>
          <p:cNvPr id="2" name="Google Shape;355;p43">
            <a:extLst>
              <a:ext uri="{FF2B5EF4-FFF2-40B4-BE49-F238E27FC236}">
                <a16:creationId xmlns:a16="http://schemas.microsoft.com/office/drawing/2014/main" id="{5C1D3CF5-DE7D-B4FA-D203-80AED8BC685D}"/>
              </a:ext>
            </a:extLst>
          </p:cNvPr>
          <p:cNvSpPr txBox="1"/>
          <p:nvPr/>
        </p:nvSpPr>
        <p:spPr>
          <a:xfrm>
            <a:off x="6096001" y="3039857"/>
            <a:ext cx="5498480" cy="664019"/>
          </a:xfrm>
          <a:prstGeom prst="rect">
            <a:avLst/>
          </a:prstGeom>
          <a:noFill/>
          <a:ln>
            <a:noFill/>
          </a:ln>
        </p:spPr>
        <p:txBody>
          <a:bodyPr spcFirstLastPara="1" wrap="square" lIns="91425" tIns="91425" rIns="91425" bIns="91425" anchor="t" anchorCtr="0">
            <a:noAutofit/>
          </a:bodyPr>
          <a:lstStyle/>
          <a:p>
            <a:r>
              <a:rPr lang="en" sz="2800" b="1" dirty="0">
                <a:latin typeface="+mj-lt"/>
                <a:ea typeface="Source Sans Pro"/>
                <a:cs typeface="Source Sans Pro"/>
                <a:sym typeface="Source Sans Pro"/>
              </a:rPr>
              <a:t>(i.e. right of          ) produces </a:t>
            </a:r>
            <a:endParaRPr sz="2800" b="1" dirty="0">
              <a:latin typeface="+mj-lt"/>
              <a:ea typeface="Source Sans Pro"/>
              <a:cs typeface="Source Sans Pro"/>
              <a:sym typeface="Source Sans Pro"/>
            </a:endParaRPr>
          </a:p>
        </p:txBody>
      </p:sp>
      <p:sp>
        <p:nvSpPr>
          <p:cNvPr id="4" name="TextBox 3">
            <a:extLst>
              <a:ext uri="{FF2B5EF4-FFF2-40B4-BE49-F238E27FC236}">
                <a16:creationId xmlns:a16="http://schemas.microsoft.com/office/drawing/2014/main" id="{6782D787-C235-7C21-0FD6-213D6F25D240}"/>
              </a:ext>
            </a:extLst>
          </p:cNvPr>
          <p:cNvSpPr txBox="1"/>
          <p:nvPr/>
        </p:nvSpPr>
        <p:spPr>
          <a:xfrm>
            <a:off x="7735912" y="1427595"/>
            <a:ext cx="3858568" cy="461665"/>
          </a:xfrm>
          <a:prstGeom prst="rect">
            <a:avLst/>
          </a:prstGeom>
          <a:noFill/>
        </p:spPr>
        <p:txBody>
          <a:bodyPr wrap="square">
            <a:spAutoFit/>
          </a:bodyPr>
          <a:lstStyle/>
          <a:p>
            <a:r>
              <a:rPr lang="en" sz="2400" b="1" dirty="0">
                <a:latin typeface="+mj-lt"/>
                <a:ea typeface="Source Sans Pro"/>
                <a:cs typeface="Source Sans Pro"/>
                <a:sym typeface="Source Sans Pro"/>
              </a:rPr>
              <a:t>and another element         .</a:t>
            </a:r>
            <a:endParaRPr lang="en-US" sz="2400" dirty="0">
              <a:latin typeface="+mj-lt"/>
            </a:endParaRPr>
          </a:p>
        </p:txBody>
      </p:sp>
      <p:sp>
        <p:nvSpPr>
          <p:cNvPr id="5" name="Google Shape;355;p43">
            <a:extLst>
              <a:ext uri="{FF2B5EF4-FFF2-40B4-BE49-F238E27FC236}">
                <a16:creationId xmlns:a16="http://schemas.microsoft.com/office/drawing/2014/main" id="{C2F4D89E-9DC2-366A-A5CB-328AE8FCD081}"/>
              </a:ext>
            </a:extLst>
          </p:cNvPr>
          <p:cNvSpPr txBox="1"/>
          <p:nvPr/>
        </p:nvSpPr>
        <p:spPr>
          <a:xfrm>
            <a:off x="2682910" y="2246993"/>
            <a:ext cx="8734199" cy="640144"/>
          </a:xfrm>
          <a:prstGeom prst="rect">
            <a:avLst/>
          </a:prstGeom>
          <a:noFill/>
          <a:ln>
            <a:noFill/>
          </a:ln>
        </p:spPr>
        <p:txBody>
          <a:bodyPr spcFirstLastPara="1" wrap="square" lIns="91425" tIns="91425" rIns="91425" bIns="91425" anchor="t" anchorCtr="0">
            <a:noAutofit/>
          </a:bodyPr>
          <a:lstStyle/>
          <a:p>
            <a:r>
              <a:rPr lang="en" sz="2800" b="1" dirty="0">
                <a:latin typeface="+mj-lt"/>
                <a:ea typeface="Source Sans Pro"/>
                <a:cs typeface="Source Sans Pro"/>
                <a:sym typeface="Source Sans Pro"/>
              </a:rPr>
              <a:t>immediately to the right of the largest element from the</a:t>
            </a:r>
            <a:endParaRPr sz="2800" b="1" dirty="0">
              <a:latin typeface="+mj-lt"/>
              <a:ea typeface="Source Sans Pro"/>
              <a:cs typeface="Source Sans Pro"/>
              <a:sym typeface="Source Sans Pro"/>
            </a:endParaRPr>
          </a:p>
        </p:txBody>
      </p:sp>
      <p:sp>
        <p:nvSpPr>
          <p:cNvPr id="6" name="Google Shape;355;p43">
            <a:extLst>
              <a:ext uri="{FF2B5EF4-FFF2-40B4-BE49-F238E27FC236}">
                <a16:creationId xmlns:a16="http://schemas.microsoft.com/office/drawing/2014/main" id="{7CE3CA65-D498-6667-D8F5-184D8EEA24EC}"/>
              </a:ext>
            </a:extLst>
          </p:cNvPr>
          <p:cNvSpPr txBox="1"/>
          <p:nvPr/>
        </p:nvSpPr>
        <p:spPr>
          <a:xfrm>
            <a:off x="574938" y="2225199"/>
            <a:ext cx="1651972" cy="488283"/>
          </a:xfrm>
          <a:prstGeom prst="rect">
            <a:avLst/>
          </a:prstGeom>
          <a:noFill/>
          <a:ln>
            <a:noFill/>
          </a:ln>
        </p:spPr>
        <p:txBody>
          <a:bodyPr spcFirstLastPara="1" wrap="square" lIns="91425" tIns="91425" rIns="91425" bIns="91425" anchor="t" anchorCtr="0">
            <a:noAutofit/>
          </a:bodyPr>
          <a:lstStyle/>
          <a:p>
            <a:r>
              <a:rPr lang="en" sz="2800" b="1" dirty="0">
                <a:latin typeface="+mj-lt"/>
                <a:ea typeface="Source Sans Pro"/>
                <a:cs typeface="Source Sans Pro"/>
                <a:sym typeface="Source Sans Pro"/>
              </a:rPr>
              <a:t>Inserting</a:t>
            </a:r>
            <a:endParaRPr sz="2800" b="1" dirty="0">
              <a:latin typeface="+mj-lt"/>
              <a:ea typeface="Source Sans Pro"/>
              <a:cs typeface="Source Sans Pro"/>
              <a:sym typeface="Source Sans Pro"/>
            </a:endParaRPr>
          </a:p>
        </p:txBody>
      </p:sp>
      <p:sp>
        <p:nvSpPr>
          <p:cNvPr id="7" name="Google Shape;355;p43">
            <a:extLst>
              <a:ext uri="{FF2B5EF4-FFF2-40B4-BE49-F238E27FC236}">
                <a16:creationId xmlns:a16="http://schemas.microsoft.com/office/drawing/2014/main" id="{7CA6A042-96E2-6EA9-8414-D3EF2AD75B32}"/>
              </a:ext>
            </a:extLst>
          </p:cNvPr>
          <p:cNvSpPr txBox="1"/>
          <p:nvPr/>
        </p:nvSpPr>
        <p:spPr>
          <a:xfrm>
            <a:off x="574939" y="3018572"/>
            <a:ext cx="4898712" cy="640144"/>
          </a:xfrm>
          <a:prstGeom prst="rect">
            <a:avLst/>
          </a:prstGeom>
          <a:noFill/>
          <a:ln>
            <a:noFill/>
          </a:ln>
        </p:spPr>
        <p:txBody>
          <a:bodyPr spcFirstLastPara="1" wrap="square" lIns="91425" tIns="91425" rIns="91425" bIns="91425" anchor="t" anchorCtr="0">
            <a:noAutofit/>
          </a:bodyPr>
          <a:lstStyle/>
          <a:p>
            <a:r>
              <a:rPr lang="en" sz="2800" b="1" dirty="0">
                <a:latin typeface="+mj-lt"/>
                <a:ea typeface="Source Sans Pro"/>
                <a:cs typeface="Source Sans Pro"/>
                <a:sym typeface="Source Sans Pro"/>
              </a:rPr>
              <a:t>original list that’s smaller than </a:t>
            </a:r>
            <a:endParaRPr sz="2800" b="1" dirty="0">
              <a:latin typeface="+mj-lt"/>
              <a:ea typeface="Source Sans Pro"/>
              <a:cs typeface="Source Sans Pro"/>
              <a:sym typeface="Source Sans Pro"/>
            </a:endParaRPr>
          </a:p>
        </p:txBody>
      </p:sp>
      <p:sp>
        <p:nvSpPr>
          <p:cNvPr id="8" name="Google Shape;355;p43">
            <a:extLst>
              <a:ext uri="{FF2B5EF4-FFF2-40B4-BE49-F238E27FC236}">
                <a16:creationId xmlns:a16="http://schemas.microsoft.com/office/drawing/2014/main" id="{8C733F67-94AB-1F04-09D4-D4A2A43FA96B}"/>
              </a:ext>
            </a:extLst>
          </p:cNvPr>
          <p:cNvSpPr txBox="1"/>
          <p:nvPr/>
        </p:nvSpPr>
        <p:spPr>
          <a:xfrm>
            <a:off x="597520" y="3767349"/>
            <a:ext cx="10842171" cy="664019"/>
          </a:xfrm>
          <a:prstGeom prst="rect">
            <a:avLst/>
          </a:prstGeom>
          <a:noFill/>
          <a:ln>
            <a:noFill/>
          </a:ln>
        </p:spPr>
        <p:txBody>
          <a:bodyPr spcFirstLastPara="1" wrap="square" lIns="91425" tIns="91425" rIns="91425" bIns="91425" anchor="t" anchorCtr="0">
            <a:noAutofit/>
          </a:bodyPr>
          <a:lstStyle/>
          <a:p>
            <a:r>
              <a:rPr lang="en" sz="2800" b="1" dirty="0">
                <a:latin typeface="+mj-lt"/>
                <a:ea typeface="Source Sans Pro"/>
                <a:cs typeface="Source Sans Pro"/>
                <a:sym typeface="Source Sans Pro"/>
              </a:rPr>
              <a:t>another sorted list.</a:t>
            </a:r>
            <a:endParaRPr sz="2800" b="1" dirty="0">
              <a:latin typeface="+mj-lt"/>
              <a:ea typeface="Source Sans Pro"/>
              <a:cs typeface="Source Sans Pro"/>
              <a:sym typeface="Source Sans Pro"/>
            </a:endParaRPr>
          </a:p>
        </p:txBody>
      </p:sp>
      <p:sp>
        <p:nvSpPr>
          <p:cNvPr id="10" name="TextBox 9">
            <a:extLst>
              <a:ext uri="{FF2B5EF4-FFF2-40B4-BE49-F238E27FC236}">
                <a16:creationId xmlns:a16="http://schemas.microsoft.com/office/drawing/2014/main" id="{BCEC8CC3-74A9-62BA-F78D-A9354A57C126}"/>
              </a:ext>
            </a:extLst>
          </p:cNvPr>
          <p:cNvSpPr txBox="1"/>
          <p:nvPr/>
        </p:nvSpPr>
        <p:spPr>
          <a:xfrm>
            <a:off x="597520" y="4916098"/>
            <a:ext cx="11122532" cy="523220"/>
          </a:xfrm>
          <a:prstGeom prst="rect">
            <a:avLst/>
          </a:prstGeom>
          <a:noFill/>
        </p:spPr>
        <p:txBody>
          <a:bodyPr wrap="square">
            <a:spAutoFit/>
          </a:bodyPr>
          <a:lstStyle/>
          <a:p>
            <a:r>
              <a:rPr lang="en" sz="2800" b="1" dirty="0">
                <a:latin typeface="+mj-lt"/>
                <a:ea typeface="Source Sans Pro"/>
                <a:cs typeface="Source Sans Pro"/>
                <a:sym typeface="Source Sans Pro"/>
              </a:rPr>
              <a:t>Notice that this new list is longer than the original one  by one element: </a:t>
            </a:r>
            <a:endParaRPr lang="en-US" sz="2800" dirty="0">
              <a:latin typeface="+mj-lt"/>
            </a:endParaRPr>
          </a:p>
        </p:txBody>
      </p:sp>
      <p:sp>
        <p:nvSpPr>
          <p:cNvPr id="11" name="Google Shape;378;p44">
            <a:extLst>
              <a:ext uri="{FF2B5EF4-FFF2-40B4-BE49-F238E27FC236}">
                <a16:creationId xmlns:a16="http://schemas.microsoft.com/office/drawing/2014/main" id="{14A1B946-14DE-D364-B422-9942673083C1}"/>
              </a:ext>
            </a:extLst>
          </p:cNvPr>
          <p:cNvSpPr/>
          <p:nvPr/>
        </p:nvSpPr>
        <p:spPr>
          <a:xfrm>
            <a:off x="805728" y="5696048"/>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1</a:t>
            </a:r>
            <a:endParaRPr sz="2400" b="1">
              <a:latin typeface="Source Sans Pro"/>
              <a:ea typeface="Source Sans Pro"/>
              <a:cs typeface="Source Sans Pro"/>
              <a:sym typeface="Source Sans Pro"/>
            </a:endParaRPr>
          </a:p>
        </p:txBody>
      </p:sp>
      <p:sp>
        <p:nvSpPr>
          <p:cNvPr id="12" name="Google Shape;379;p44">
            <a:extLst>
              <a:ext uri="{FF2B5EF4-FFF2-40B4-BE49-F238E27FC236}">
                <a16:creationId xmlns:a16="http://schemas.microsoft.com/office/drawing/2014/main" id="{01DA9DD3-07C5-DC41-93FE-D088CD5CDF8C}"/>
              </a:ext>
            </a:extLst>
          </p:cNvPr>
          <p:cNvSpPr/>
          <p:nvPr/>
        </p:nvSpPr>
        <p:spPr>
          <a:xfrm>
            <a:off x="1261728" y="5696048"/>
            <a:ext cx="456000" cy="456000"/>
          </a:xfrm>
          <a:prstGeom prst="rect">
            <a:avLst/>
          </a:prstGeom>
          <a:solidFill>
            <a:srgbClr val="FFD54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2</a:t>
            </a:r>
            <a:endParaRPr sz="2400" b="1">
              <a:latin typeface="Source Sans Pro"/>
              <a:ea typeface="Source Sans Pro"/>
              <a:cs typeface="Source Sans Pro"/>
              <a:sym typeface="Source Sans Pro"/>
            </a:endParaRPr>
          </a:p>
        </p:txBody>
      </p:sp>
      <p:sp>
        <p:nvSpPr>
          <p:cNvPr id="13" name="Google Shape;380;p44">
            <a:extLst>
              <a:ext uri="{FF2B5EF4-FFF2-40B4-BE49-F238E27FC236}">
                <a16:creationId xmlns:a16="http://schemas.microsoft.com/office/drawing/2014/main" id="{BA955828-8CBF-A382-B069-190C1A2773D1}"/>
              </a:ext>
            </a:extLst>
          </p:cNvPr>
          <p:cNvSpPr/>
          <p:nvPr/>
        </p:nvSpPr>
        <p:spPr>
          <a:xfrm>
            <a:off x="1717728" y="5696048"/>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3</a:t>
            </a:r>
            <a:endParaRPr sz="2400" b="1">
              <a:latin typeface="Source Sans Pro"/>
              <a:ea typeface="Source Sans Pro"/>
              <a:cs typeface="Source Sans Pro"/>
              <a:sym typeface="Source Sans Pro"/>
            </a:endParaRPr>
          </a:p>
        </p:txBody>
      </p:sp>
      <p:sp>
        <p:nvSpPr>
          <p:cNvPr id="14" name="Google Shape;381;p44">
            <a:extLst>
              <a:ext uri="{FF2B5EF4-FFF2-40B4-BE49-F238E27FC236}">
                <a16:creationId xmlns:a16="http://schemas.microsoft.com/office/drawing/2014/main" id="{0A82F574-035C-0392-AA23-58BE438DCF91}"/>
              </a:ext>
            </a:extLst>
          </p:cNvPr>
          <p:cNvSpPr/>
          <p:nvPr/>
        </p:nvSpPr>
        <p:spPr>
          <a:xfrm>
            <a:off x="2173728" y="5696048"/>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4</a:t>
            </a:r>
            <a:endParaRPr sz="2400" b="1">
              <a:latin typeface="Source Sans Pro"/>
              <a:ea typeface="Source Sans Pro"/>
              <a:cs typeface="Source Sans Pro"/>
              <a:sym typeface="Source Sans Pro"/>
            </a:endParaRPr>
          </a:p>
        </p:txBody>
      </p:sp>
      <p:sp>
        <p:nvSpPr>
          <p:cNvPr id="15" name="Google Shape;382;p44">
            <a:extLst>
              <a:ext uri="{FF2B5EF4-FFF2-40B4-BE49-F238E27FC236}">
                <a16:creationId xmlns:a16="http://schemas.microsoft.com/office/drawing/2014/main" id="{22424C06-A898-2693-364F-689B5806EB7A}"/>
              </a:ext>
            </a:extLst>
          </p:cNvPr>
          <p:cNvSpPr/>
          <p:nvPr/>
        </p:nvSpPr>
        <p:spPr>
          <a:xfrm>
            <a:off x="2629728" y="5696048"/>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5</a:t>
            </a:r>
            <a:endParaRPr sz="2400" b="1">
              <a:latin typeface="Source Sans Pro"/>
              <a:ea typeface="Source Sans Pro"/>
              <a:cs typeface="Source Sans Pro"/>
              <a:sym typeface="Source Sans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 grpId="0" animBg="1"/>
      <p:bldP spid="361" grpId="0" animBg="1"/>
      <p:bldP spid="362" grpId="0" animBg="1"/>
      <p:bldP spid="363" grpId="0" animBg="1"/>
      <p:bldP spid="2" grpId="0"/>
      <p:bldP spid="4" grpId="0"/>
      <p:bldP spid="5" grpId="0"/>
      <p:bldP spid="6" grpId="0"/>
      <p:bldP spid="7" grpId="0"/>
      <p:bldP spid="8" grpId="0"/>
      <p:bldP spid="10" grpId="0"/>
      <p:bldP spid="11" grpId="0" animBg="1"/>
      <p:bldP spid="12" grpId="0" animBg="1"/>
      <p:bldP spid="13" grpId="0" animBg="1"/>
      <p:bldP spid="14" grpId="0" animBg="1"/>
      <p:bldP spid="1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45"/>
          <p:cNvSpPr txBox="1"/>
          <p:nvPr/>
        </p:nvSpPr>
        <p:spPr>
          <a:xfrm>
            <a:off x="1990200" y="466200"/>
            <a:ext cx="8211600" cy="722700"/>
          </a:xfrm>
          <a:prstGeom prst="rect">
            <a:avLst/>
          </a:prstGeom>
          <a:noFill/>
          <a:ln>
            <a:noFill/>
          </a:ln>
        </p:spPr>
        <p:txBody>
          <a:bodyPr spcFirstLastPara="1" wrap="square" lIns="91425" tIns="91425" rIns="91425" bIns="91425" anchor="t" anchorCtr="0">
            <a:noAutofit/>
          </a:bodyPr>
          <a:lstStyle/>
          <a:p>
            <a:pPr algn="ctr"/>
            <a:r>
              <a:rPr lang="en" sz="3600" b="1">
                <a:latin typeface="Dosis"/>
                <a:ea typeface="Dosis"/>
                <a:cs typeface="Dosis"/>
                <a:sym typeface="Dosis"/>
              </a:rPr>
              <a:t>Insertion sort</a:t>
            </a:r>
            <a:endParaRPr sz="3600" b="1">
              <a:latin typeface="Dosis"/>
              <a:ea typeface="Dosis"/>
              <a:cs typeface="Dosis"/>
              <a:sym typeface="Dosis"/>
            </a:endParaRPr>
          </a:p>
        </p:txBody>
      </p:sp>
      <p:sp>
        <p:nvSpPr>
          <p:cNvPr id="388" name="Google Shape;388;p45"/>
          <p:cNvSpPr txBox="1"/>
          <p:nvPr/>
        </p:nvSpPr>
        <p:spPr>
          <a:xfrm>
            <a:off x="1990200" y="1189025"/>
            <a:ext cx="8211600" cy="5202900"/>
          </a:xfrm>
          <a:prstGeom prst="rect">
            <a:avLst/>
          </a:prstGeom>
          <a:noFill/>
          <a:ln>
            <a:noFill/>
          </a:ln>
        </p:spPr>
        <p:txBody>
          <a:bodyPr spcFirstLastPara="1" wrap="square" lIns="91425" tIns="91425" rIns="91425" bIns="91425" anchor="t" anchorCtr="0">
            <a:noAutofit/>
          </a:bodyPr>
          <a:lstStyle/>
          <a:p>
            <a:pPr marL="457200" indent="-355600">
              <a:buClr>
                <a:srgbClr val="000000"/>
              </a:buClr>
              <a:buSzPts val="2000"/>
              <a:buFont typeface="Source Sans Pro"/>
              <a:buChar char="●"/>
            </a:pPr>
            <a:r>
              <a:rPr lang="en" sz="2000" b="1">
                <a:latin typeface="Source Sans Pro"/>
                <a:ea typeface="Source Sans Pro"/>
                <a:cs typeface="Source Sans Pro"/>
                <a:sym typeface="Source Sans Pro"/>
              </a:rPr>
              <a:t>We can apply this logic at every step.</a:t>
            </a:r>
            <a:endParaRPr sz="2000">
              <a:latin typeface="Source Sans Pro"/>
              <a:ea typeface="Source Sans Pro"/>
              <a:cs typeface="Source Sans Pro"/>
              <a:sym typeface="Source Sans Pro"/>
            </a:endParaRPr>
          </a:p>
        </p:txBody>
      </p:sp>
      <p:sp>
        <p:nvSpPr>
          <p:cNvPr id="389" name="Google Shape;389;p45"/>
          <p:cNvSpPr/>
          <p:nvPr/>
        </p:nvSpPr>
        <p:spPr>
          <a:xfrm>
            <a:off x="1990200" y="17192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4</a:t>
            </a:r>
            <a:endParaRPr sz="2400" b="1">
              <a:latin typeface="Source Sans Pro"/>
              <a:ea typeface="Source Sans Pro"/>
              <a:cs typeface="Source Sans Pro"/>
              <a:sym typeface="Source Sans Pro"/>
            </a:endParaRPr>
          </a:p>
        </p:txBody>
      </p:sp>
      <p:sp>
        <p:nvSpPr>
          <p:cNvPr id="390" name="Google Shape;390;p45"/>
          <p:cNvSpPr/>
          <p:nvPr/>
        </p:nvSpPr>
        <p:spPr>
          <a:xfrm>
            <a:off x="2446200" y="17192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3</a:t>
            </a:r>
            <a:endParaRPr sz="2400" b="1">
              <a:latin typeface="Source Sans Pro"/>
              <a:ea typeface="Source Sans Pro"/>
              <a:cs typeface="Source Sans Pro"/>
              <a:sym typeface="Source Sans Pro"/>
            </a:endParaRPr>
          </a:p>
        </p:txBody>
      </p:sp>
      <p:sp>
        <p:nvSpPr>
          <p:cNvPr id="391" name="Google Shape;391;p45"/>
          <p:cNvSpPr/>
          <p:nvPr/>
        </p:nvSpPr>
        <p:spPr>
          <a:xfrm>
            <a:off x="2902200" y="17192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1</a:t>
            </a:r>
            <a:endParaRPr sz="2400" b="1">
              <a:latin typeface="Source Sans Pro"/>
              <a:ea typeface="Source Sans Pro"/>
              <a:cs typeface="Source Sans Pro"/>
              <a:sym typeface="Source Sans Pro"/>
            </a:endParaRPr>
          </a:p>
        </p:txBody>
      </p:sp>
      <p:sp>
        <p:nvSpPr>
          <p:cNvPr id="392" name="Google Shape;392;p45"/>
          <p:cNvSpPr/>
          <p:nvPr/>
        </p:nvSpPr>
        <p:spPr>
          <a:xfrm>
            <a:off x="3358200" y="17192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5</a:t>
            </a:r>
            <a:endParaRPr sz="2400" b="1">
              <a:latin typeface="Source Sans Pro"/>
              <a:ea typeface="Source Sans Pro"/>
              <a:cs typeface="Source Sans Pro"/>
              <a:sym typeface="Source Sans Pro"/>
            </a:endParaRPr>
          </a:p>
        </p:txBody>
      </p:sp>
      <p:sp>
        <p:nvSpPr>
          <p:cNvPr id="393" name="Google Shape;393;p45"/>
          <p:cNvSpPr/>
          <p:nvPr/>
        </p:nvSpPr>
        <p:spPr>
          <a:xfrm>
            <a:off x="3814200" y="17192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2</a:t>
            </a:r>
            <a:endParaRPr sz="2400" b="1">
              <a:latin typeface="Source Sans Pro"/>
              <a:ea typeface="Source Sans Pro"/>
              <a:cs typeface="Source Sans Pro"/>
              <a:sym typeface="Source Sans Pro"/>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46"/>
          <p:cNvSpPr txBox="1"/>
          <p:nvPr/>
        </p:nvSpPr>
        <p:spPr>
          <a:xfrm>
            <a:off x="1990200" y="466200"/>
            <a:ext cx="8211600" cy="722700"/>
          </a:xfrm>
          <a:prstGeom prst="rect">
            <a:avLst/>
          </a:prstGeom>
          <a:noFill/>
          <a:ln>
            <a:noFill/>
          </a:ln>
        </p:spPr>
        <p:txBody>
          <a:bodyPr spcFirstLastPara="1" wrap="square" lIns="91425" tIns="91425" rIns="91425" bIns="91425" anchor="t" anchorCtr="0">
            <a:noAutofit/>
          </a:bodyPr>
          <a:lstStyle/>
          <a:p>
            <a:pPr algn="ctr"/>
            <a:r>
              <a:rPr lang="en" sz="3600" b="1">
                <a:latin typeface="Dosis"/>
                <a:ea typeface="Dosis"/>
                <a:cs typeface="Dosis"/>
                <a:sym typeface="Dosis"/>
              </a:rPr>
              <a:t>Insertion sort</a:t>
            </a:r>
            <a:endParaRPr sz="3600" b="1">
              <a:latin typeface="Dosis"/>
              <a:ea typeface="Dosis"/>
              <a:cs typeface="Dosis"/>
              <a:sym typeface="Dosis"/>
            </a:endParaRPr>
          </a:p>
        </p:txBody>
      </p:sp>
      <p:sp>
        <p:nvSpPr>
          <p:cNvPr id="399" name="Google Shape;399;p46"/>
          <p:cNvSpPr txBox="1"/>
          <p:nvPr/>
        </p:nvSpPr>
        <p:spPr>
          <a:xfrm>
            <a:off x="1990200" y="1189025"/>
            <a:ext cx="8211600" cy="5202900"/>
          </a:xfrm>
          <a:prstGeom prst="rect">
            <a:avLst/>
          </a:prstGeom>
          <a:noFill/>
          <a:ln>
            <a:noFill/>
          </a:ln>
        </p:spPr>
        <p:txBody>
          <a:bodyPr spcFirstLastPara="1" wrap="square" lIns="91425" tIns="91425" rIns="91425" bIns="91425" anchor="t" anchorCtr="0">
            <a:noAutofit/>
          </a:bodyPr>
          <a:lstStyle/>
          <a:p>
            <a:pPr marL="457200" indent="-355600">
              <a:buClr>
                <a:srgbClr val="000000"/>
              </a:buClr>
              <a:buSzPts val="2000"/>
              <a:buFont typeface="Source Sans Pro"/>
              <a:buChar char="●"/>
            </a:pPr>
            <a:r>
              <a:rPr lang="en" sz="2000" b="1">
                <a:latin typeface="Source Sans Pro"/>
                <a:ea typeface="Source Sans Pro"/>
                <a:cs typeface="Source Sans Pro"/>
                <a:sym typeface="Source Sans Pro"/>
              </a:rPr>
              <a:t>We can apply this logic at every step.</a:t>
            </a:r>
            <a:endParaRPr sz="2000">
              <a:latin typeface="Source Sans Pro"/>
              <a:ea typeface="Source Sans Pro"/>
              <a:cs typeface="Source Sans Pro"/>
              <a:sym typeface="Source Sans Pro"/>
            </a:endParaRPr>
          </a:p>
        </p:txBody>
      </p:sp>
      <p:sp>
        <p:nvSpPr>
          <p:cNvPr id="400" name="Google Shape;400;p46"/>
          <p:cNvSpPr txBox="1"/>
          <p:nvPr/>
        </p:nvSpPr>
        <p:spPr>
          <a:xfrm>
            <a:off x="4422600" y="1742070"/>
            <a:ext cx="5779200" cy="938700"/>
          </a:xfrm>
          <a:prstGeom prst="rect">
            <a:avLst/>
          </a:prstGeom>
          <a:noFill/>
          <a:ln>
            <a:noFill/>
          </a:ln>
        </p:spPr>
        <p:txBody>
          <a:bodyPr spcFirstLastPara="1" wrap="square" lIns="91425" tIns="91425" rIns="91425" bIns="91425" anchor="t" anchorCtr="0">
            <a:noAutofit/>
          </a:bodyPr>
          <a:lstStyle/>
          <a:p>
            <a:r>
              <a:rPr lang="en" sz="1600">
                <a:latin typeface="Source Sans Pro"/>
                <a:ea typeface="Source Sans Pro"/>
                <a:cs typeface="Source Sans Pro"/>
                <a:sym typeface="Source Sans Pro"/>
              </a:rPr>
              <a:t>The first element, [4], is a sorted list.</a:t>
            </a:r>
            <a:endParaRPr sz="1600" b="1">
              <a:latin typeface="Source Sans Pro"/>
              <a:ea typeface="Source Sans Pro"/>
              <a:cs typeface="Source Sans Pro"/>
              <a:sym typeface="Source Sans Pro"/>
            </a:endParaRPr>
          </a:p>
        </p:txBody>
      </p:sp>
      <p:sp>
        <p:nvSpPr>
          <p:cNvPr id="401" name="Google Shape;401;p46"/>
          <p:cNvSpPr/>
          <p:nvPr/>
        </p:nvSpPr>
        <p:spPr>
          <a:xfrm>
            <a:off x="1990200" y="17192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4</a:t>
            </a:r>
            <a:endParaRPr sz="2400" b="1">
              <a:latin typeface="Source Sans Pro"/>
              <a:ea typeface="Source Sans Pro"/>
              <a:cs typeface="Source Sans Pro"/>
              <a:sym typeface="Source Sans Pro"/>
            </a:endParaRPr>
          </a:p>
        </p:txBody>
      </p:sp>
      <p:sp>
        <p:nvSpPr>
          <p:cNvPr id="402" name="Google Shape;402;p46"/>
          <p:cNvSpPr/>
          <p:nvPr/>
        </p:nvSpPr>
        <p:spPr>
          <a:xfrm>
            <a:off x="2446200" y="17192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3</a:t>
            </a:r>
            <a:endParaRPr sz="2400" b="1">
              <a:latin typeface="Source Sans Pro"/>
              <a:ea typeface="Source Sans Pro"/>
              <a:cs typeface="Source Sans Pro"/>
              <a:sym typeface="Source Sans Pro"/>
            </a:endParaRPr>
          </a:p>
        </p:txBody>
      </p:sp>
      <p:sp>
        <p:nvSpPr>
          <p:cNvPr id="403" name="Google Shape;403;p46"/>
          <p:cNvSpPr/>
          <p:nvPr/>
        </p:nvSpPr>
        <p:spPr>
          <a:xfrm>
            <a:off x="2902200" y="17192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1</a:t>
            </a:r>
            <a:endParaRPr sz="2400" b="1">
              <a:latin typeface="Source Sans Pro"/>
              <a:ea typeface="Source Sans Pro"/>
              <a:cs typeface="Source Sans Pro"/>
              <a:sym typeface="Source Sans Pro"/>
            </a:endParaRPr>
          </a:p>
        </p:txBody>
      </p:sp>
      <p:sp>
        <p:nvSpPr>
          <p:cNvPr id="404" name="Google Shape;404;p46"/>
          <p:cNvSpPr/>
          <p:nvPr/>
        </p:nvSpPr>
        <p:spPr>
          <a:xfrm>
            <a:off x="3358200" y="17192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5</a:t>
            </a:r>
            <a:endParaRPr sz="2400" b="1">
              <a:latin typeface="Source Sans Pro"/>
              <a:ea typeface="Source Sans Pro"/>
              <a:cs typeface="Source Sans Pro"/>
              <a:sym typeface="Source Sans Pro"/>
            </a:endParaRPr>
          </a:p>
        </p:txBody>
      </p:sp>
      <p:sp>
        <p:nvSpPr>
          <p:cNvPr id="405" name="Google Shape;405;p46"/>
          <p:cNvSpPr/>
          <p:nvPr/>
        </p:nvSpPr>
        <p:spPr>
          <a:xfrm>
            <a:off x="3814200" y="17192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2</a:t>
            </a:r>
            <a:endParaRPr sz="2400" b="1">
              <a:latin typeface="Source Sans Pro"/>
              <a:ea typeface="Source Sans Pro"/>
              <a:cs typeface="Source Sans Pro"/>
              <a:sym typeface="Source Sans Pro"/>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47"/>
          <p:cNvSpPr txBox="1"/>
          <p:nvPr/>
        </p:nvSpPr>
        <p:spPr>
          <a:xfrm>
            <a:off x="1990200" y="466200"/>
            <a:ext cx="8211600" cy="722700"/>
          </a:xfrm>
          <a:prstGeom prst="rect">
            <a:avLst/>
          </a:prstGeom>
          <a:noFill/>
          <a:ln>
            <a:noFill/>
          </a:ln>
        </p:spPr>
        <p:txBody>
          <a:bodyPr spcFirstLastPara="1" wrap="square" lIns="91425" tIns="91425" rIns="91425" bIns="91425" anchor="t" anchorCtr="0">
            <a:noAutofit/>
          </a:bodyPr>
          <a:lstStyle/>
          <a:p>
            <a:pPr algn="ctr"/>
            <a:r>
              <a:rPr lang="en" sz="3600" b="1">
                <a:latin typeface="Dosis"/>
                <a:ea typeface="Dosis"/>
                <a:cs typeface="Dosis"/>
                <a:sym typeface="Dosis"/>
              </a:rPr>
              <a:t>Insertion sort</a:t>
            </a:r>
            <a:endParaRPr sz="3600" b="1">
              <a:latin typeface="Dosis"/>
              <a:ea typeface="Dosis"/>
              <a:cs typeface="Dosis"/>
              <a:sym typeface="Dosis"/>
            </a:endParaRPr>
          </a:p>
        </p:txBody>
      </p:sp>
      <p:sp>
        <p:nvSpPr>
          <p:cNvPr id="411" name="Google Shape;411;p47"/>
          <p:cNvSpPr txBox="1"/>
          <p:nvPr/>
        </p:nvSpPr>
        <p:spPr>
          <a:xfrm>
            <a:off x="1990200" y="1189025"/>
            <a:ext cx="8211600" cy="5202900"/>
          </a:xfrm>
          <a:prstGeom prst="rect">
            <a:avLst/>
          </a:prstGeom>
          <a:noFill/>
          <a:ln>
            <a:noFill/>
          </a:ln>
        </p:spPr>
        <p:txBody>
          <a:bodyPr spcFirstLastPara="1" wrap="square" lIns="91425" tIns="91425" rIns="91425" bIns="91425" anchor="t" anchorCtr="0">
            <a:noAutofit/>
          </a:bodyPr>
          <a:lstStyle/>
          <a:p>
            <a:pPr marL="457200" indent="-355600">
              <a:buClr>
                <a:srgbClr val="000000"/>
              </a:buClr>
              <a:buSzPts val="2000"/>
              <a:buFont typeface="Source Sans Pro"/>
              <a:buChar char="●"/>
            </a:pPr>
            <a:r>
              <a:rPr lang="en" sz="2000" b="1">
                <a:latin typeface="Source Sans Pro"/>
                <a:ea typeface="Source Sans Pro"/>
                <a:cs typeface="Source Sans Pro"/>
                <a:sym typeface="Source Sans Pro"/>
              </a:rPr>
              <a:t>We can apply this logic at every step.</a:t>
            </a:r>
            <a:endParaRPr sz="2000">
              <a:latin typeface="Source Sans Pro"/>
              <a:ea typeface="Source Sans Pro"/>
              <a:cs typeface="Source Sans Pro"/>
              <a:sym typeface="Source Sans Pro"/>
            </a:endParaRPr>
          </a:p>
        </p:txBody>
      </p:sp>
      <p:sp>
        <p:nvSpPr>
          <p:cNvPr id="412" name="Google Shape;412;p47"/>
          <p:cNvSpPr txBox="1"/>
          <p:nvPr/>
        </p:nvSpPr>
        <p:spPr>
          <a:xfrm>
            <a:off x="4422600" y="1742070"/>
            <a:ext cx="5779200" cy="938700"/>
          </a:xfrm>
          <a:prstGeom prst="rect">
            <a:avLst/>
          </a:prstGeom>
          <a:noFill/>
          <a:ln>
            <a:noFill/>
          </a:ln>
        </p:spPr>
        <p:txBody>
          <a:bodyPr spcFirstLastPara="1" wrap="square" lIns="91425" tIns="91425" rIns="91425" bIns="91425" anchor="t" anchorCtr="0">
            <a:noAutofit/>
          </a:bodyPr>
          <a:lstStyle/>
          <a:p>
            <a:r>
              <a:rPr lang="en" sz="1600">
                <a:latin typeface="Source Sans Pro"/>
                <a:ea typeface="Source Sans Pro"/>
                <a:cs typeface="Source Sans Pro"/>
                <a:sym typeface="Source Sans Pro"/>
              </a:rPr>
              <a:t>The first element, [4], is a sorted list. 3 is our other element.</a:t>
            </a:r>
            <a:endParaRPr sz="1600" b="1">
              <a:latin typeface="Source Sans Pro"/>
              <a:ea typeface="Source Sans Pro"/>
              <a:cs typeface="Source Sans Pro"/>
              <a:sym typeface="Source Sans Pro"/>
            </a:endParaRPr>
          </a:p>
        </p:txBody>
      </p:sp>
      <p:sp>
        <p:nvSpPr>
          <p:cNvPr id="413" name="Google Shape;413;p47"/>
          <p:cNvSpPr/>
          <p:nvPr/>
        </p:nvSpPr>
        <p:spPr>
          <a:xfrm>
            <a:off x="1990200" y="17192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4</a:t>
            </a:r>
            <a:endParaRPr sz="2400" b="1">
              <a:latin typeface="Source Sans Pro"/>
              <a:ea typeface="Source Sans Pro"/>
              <a:cs typeface="Source Sans Pro"/>
              <a:sym typeface="Source Sans Pro"/>
            </a:endParaRPr>
          </a:p>
        </p:txBody>
      </p:sp>
      <p:sp>
        <p:nvSpPr>
          <p:cNvPr id="414" name="Google Shape;414;p47"/>
          <p:cNvSpPr/>
          <p:nvPr/>
        </p:nvSpPr>
        <p:spPr>
          <a:xfrm>
            <a:off x="2446200" y="1719225"/>
            <a:ext cx="456000" cy="456000"/>
          </a:xfrm>
          <a:prstGeom prst="rect">
            <a:avLst/>
          </a:prstGeom>
          <a:solidFill>
            <a:srgbClr val="FFD54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3</a:t>
            </a:r>
            <a:endParaRPr sz="2400" b="1">
              <a:latin typeface="Source Sans Pro"/>
              <a:ea typeface="Source Sans Pro"/>
              <a:cs typeface="Source Sans Pro"/>
              <a:sym typeface="Source Sans Pro"/>
            </a:endParaRPr>
          </a:p>
        </p:txBody>
      </p:sp>
      <p:sp>
        <p:nvSpPr>
          <p:cNvPr id="415" name="Google Shape;415;p47"/>
          <p:cNvSpPr/>
          <p:nvPr/>
        </p:nvSpPr>
        <p:spPr>
          <a:xfrm>
            <a:off x="2902200" y="17192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1</a:t>
            </a:r>
            <a:endParaRPr sz="2400" b="1">
              <a:latin typeface="Source Sans Pro"/>
              <a:ea typeface="Source Sans Pro"/>
              <a:cs typeface="Source Sans Pro"/>
              <a:sym typeface="Source Sans Pro"/>
            </a:endParaRPr>
          </a:p>
        </p:txBody>
      </p:sp>
      <p:sp>
        <p:nvSpPr>
          <p:cNvPr id="416" name="Google Shape;416;p47"/>
          <p:cNvSpPr/>
          <p:nvPr/>
        </p:nvSpPr>
        <p:spPr>
          <a:xfrm>
            <a:off x="3358200" y="17192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5</a:t>
            </a:r>
            <a:endParaRPr sz="2400" b="1">
              <a:latin typeface="Source Sans Pro"/>
              <a:ea typeface="Source Sans Pro"/>
              <a:cs typeface="Source Sans Pro"/>
              <a:sym typeface="Source Sans Pro"/>
            </a:endParaRPr>
          </a:p>
        </p:txBody>
      </p:sp>
      <p:sp>
        <p:nvSpPr>
          <p:cNvPr id="417" name="Google Shape;417;p47"/>
          <p:cNvSpPr/>
          <p:nvPr/>
        </p:nvSpPr>
        <p:spPr>
          <a:xfrm>
            <a:off x="3814200" y="17192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2</a:t>
            </a:r>
            <a:endParaRPr sz="2400" b="1">
              <a:latin typeface="Source Sans Pro"/>
              <a:ea typeface="Source Sans Pro"/>
              <a:cs typeface="Source Sans Pro"/>
              <a:sym typeface="Source Sans Pro"/>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48"/>
          <p:cNvSpPr txBox="1"/>
          <p:nvPr/>
        </p:nvSpPr>
        <p:spPr>
          <a:xfrm>
            <a:off x="1990200" y="466200"/>
            <a:ext cx="8211600" cy="722700"/>
          </a:xfrm>
          <a:prstGeom prst="rect">
            <a:avLst/>
          </a:prstGeom>
          <a:noFill/>
          <a:ln>
            <a:noFill/>
          </a:ln>
        </p:spPr>
        <p:txBody>
          <a:bodyPr spcFirstLastPara="1" wrap="square" lIns="91425" tIns="91425" rIns="91425" bIns="91425" anchor="t" anchorCtr="0">
            <a:noAutofit/>
          </a:bodyPr>
          <a:lstStyle/>
          <a:p>
            <a:pPr algn="ctr"/>
            <a:r>
              <a:rPr lang="en" sz="3600" b="1">
                <a:latin typeface="Dosis"/>
                <a:ea typeface="Dosis"/>
                <a:cs typeface="Dosis"/>
                <a:sym typeface="Dosis"/>
              </a:rPr>
              <a:t>Insertion sort</a:t>
            </a:r>
            <a:endParaRPr sz="3600" b="1">
              <a:latin typeface="Dosis"/>
              <a:ea typeface="Dosis"/>
              <a:cs typeface="Dosis"/>
              <a:sym typeface="Dosis"/>
            </a:endParaRPr>
          </a:p>
        </p:txBody>
      </p:sp>
      <p:sp>
        <p:nvSpPr>
          <p:cNvPr id="423" name="Google Shape;423;p48"/>
          <p:cNvSpPr txBox="1"/>
          <p:nvPr/>
        </p:nvSpPr>
        <p:spPr>
          <a:xfrm>
            <a:off x="1990200" y="1189025"/>
            <a:ext cx="8211600" cy="5202900"/>
          </a:xfrm>
          <a:prstGeom prst="rect">
            <a:avLst/>
          </a:prstGeom>
          <a:noFill/>
          <a:ln>
            <a:noFill/>
          </a:ln>
        </p:spPr>
        <p:txBody>
          <a:bodyPr spcFirstLastPara="1" wrap="square" lIns="91425" tIns="91425" rIns="91425" bIns="91425" anchor="t" anchorCtr="0">
            <a:noAutofit/>
          </a:bodyPr>
          <a:lstStyle/>
          <a:p>
            <a:pPr marL="457200" indent="-355600">
              <a:buClr>
                <a:srgbClr val="000000"/>
              </a:buClr>
              <a:buSzPts val="2000"/>
              <a:buFont typeface="Source Sans Pro"/>
              <a:buChar char="●"/>
            </a:pPr>
            <a:r>
              <a:rPr lang="en" sz="2000" b="1">
                <a:latin typeface="Source Sans Pro"/>
                <a:ea typeface="Source Sans Pro"/>
                <a:cs typeface="Source Sans Pro"/>
                <a:sym typeface="Source Sans Pro"/>
              </a:rPr>
              <a:t>We can apply this logic at every step.</a:t>
            </a:r>
            <a:endParaRPr sz="2000">
              <a:latin typeface="Source Sans Pro"/>
              <a:ea typeface="Source Sans Pro"/>
              <a:cs typeface="Source Sans Pro"/>
              <a:sym typeface="Source Sans Pro"/>
            </a:endParaRPr>
          </a:p>
        </p:txBody>
      </p:sp>
      <p:sp>
        <p:nvSpPr>
          <p:cNvPr id="424" name="Google Shape;424;p48"/>
          <p:cNvSpPr txBox="1"/>
          <p:nvPr/>
        </p:nvSpPr>
        <p:spPr>
          <a:xfrm>
            <a:off x="4422600" y="1742070"/>
            <a:ext cx="5779200" cy="938700"/>
          </a:xfrm>
          <a:prstGeom prst="rect">
            <a:avLst/>
          </a:prstGeom>
          <a:noFill/>
          <a:ln>
            <a:noFill/>
          </a:ln>
        </p:spPr>
        <p:txBody>
          <a:bodyPr spcFirstLastPara="1" wrap="square" lIns="91425" tIns="91425" rIns="91425" bIns="91425" anchor="t" anchorCtr="0">
            <a:noAutofit/>
          </a:bodyPr>
          <a:lstStyle/>
          <a:p>
            <a:r>
              <a:rPr lang="en" sz="1600">
                <a:latin typeface="Source Sans Pro"/>
                <a:ea typeface="Source Sans Pro"/>
                <a:cs typeface="Source Sans Pro"/>
                <a:sym typeface="Source Sans Pro"/>
              </a:rPr>
              <a:t>The first element, [4], is a sorted list. 3 is our other element.</a:t>
            </a:r>
            <a:endParaRPr sz="1600">
              <a:latin typeface="Source Sans Pro"/>
              <a:ea typeface="Source Sans Pro"/>
              <a:cs typeface="Source Sans Pro"/>
              <a:sym typeface="Source Sans Pro"/>
            </a:endParaRPr>
          </a:p>
          <a:p>
            <a:r>
              <a:rPr lang="en" sz="1600" b="1">
                <a:latin typeface="Source Sans Pro"/>
                <a:ea typeface="Source Sans Pro"/>
                <a:cs typeface="Source Sans Pro"/>
                <a:sym typeface="Source Sans Pro"/>
              </a:rPr>
              <a:t>Correctly inserting 3 into the sorted list [4] produces another sorted list [3, 4] that’s longer by one element.</a:t>
            </a:r>
            <a:endParaRPr sz="1600" b="1">
              <a:latin typeface="Source Sans Pro"/>
              <a:ea typeface="Source Sans Pro"/>
              <a:cs typeface="Source Sans Pro"/>
              <a:sym typeface="Source Sans Pro"/>
            </a:endParaRPr>
          </a:p>
        </p:txBody>
      </p:sp>
      <p:sp>
        <p:nvSpPr>
          <p:cNvPr id="425" name="Google Shape;425;p48"/>
          <p:cNvSpPr/>
          <p:nvPr/>
        </p:nvSpPr>
        <p:spPr>
          <a:xfrm>
            <a:off x="1990200" y="17192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4</a:t>
            </a:r>
            <a:endParaRPr sz="2400" b="1">
              <a:latin typeface="Source Sans Pro"/>
              <a:ea typeface="Source Sans Pro"/>
              <a:cs typeface="Source Sans Pro"/>
              <a:sym typeface="Source Sans Pro"/>
            </a:endParaRPr>
          </a:p>
        </p:txBody>
      </p:sp>
      <p:sp>
        <p:nvSpPr>
          <p:cNvPr id="426" name="Google Shape;426;p48"/>
          <p:cNvSpPr/>
          <p:nvPr/>
        </p:nvSpPr>
        <p:spPr>
          <a:xfrm>
            <a:off x="2446200" y="1719225"/>
            <a:ext cx="456000" cy="456000"/>
          </a:xfrm>
          <a:prstGeom prst="rect">
            <a:avLst/>
          </a:prstGeom>
          <a:solidFill>
            <a:srgbClr val="FFD54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3</a:t>
            </a:r>
            <a:endParaRPr sz="2400" b="1">
              <a:latin typeface="Source Sans Pro"/>
              <a:ea typeface="Source Sans Pro"/>
              <a:cs typeface="Source Sans Pro"/>
              <a:sym typeface="Source Sans Pro"/>
            </a:endParaRPr>
          </a:p>
        </p:txBody>
      </p:sp>
      <p:sp>
        <p:nvSpPr>
          <p:cNvPr id="427" name="Google Shape;427;p48"/>
          <p:cNvSpPr/>
          <p:nvPr/>
        </p:nvSpPr>
        <p:spPr>
          <a:xfrm>
            <a:off x="2902200" y="17192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1</a:t>
            </a:r>
            <a:endParaRPr sz="2400" b="1">
              <a:latin typeface="Source Sans Pro"/>
              <a:ea typeface="Source Sans Pro"/>
              <a:cs typeface="Source Sans Pro"/>
              <a:sym typeface="Source Sans Pro"/>
            </a:endParaRPr>
          </a:p>
        </p:txBody>
      </p:sp>
      <p:sp>
        <p:nvSpPr>
          <p:cNvPr id="428" name="Google Shape;428;p48"/>
          <p:cNvSpPr/>
          <p:nvPr/>
        </p:nvSpPr>
        <p:spPr>
          <a:xfrm>
            <a:off x="3358200" y="17192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5</a:t>
            </a:r>
            <a:endParaRPr sz="2400" b="1">
              <a:latin typeface="Source Sans Pro"/>
              <a:ea typeface="Source Sans Pro"/>
              <a:cs typeface="Source Sans Pro"/>
              <a:sym typeface="Source Sans Pro"/>
            </a:endParaRPr>
          </a:p>
        </p:txBody>
      </p:sp>
      <p:sp>
        <p:nvSpPr>
          <p:cNvPr id="429" name="Google Shape;429;p48"/>
          <p:cNvSpPr/>
          <p:nvPr/>
        </p:nvSpPr>
        <p:spPr>
          <a:xfrm>
            <a:off x="3814200" y="17192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2</a:t>
            </a:r>
            <a:endParaRPr sz="2400" b="1">
              <a:latin typeface="Source Sans Pro"/>
              <a:ea typeface="Source Sans Pro"/>
              <a:cs typeface="Source Sans Pro"/>
              <a:sym typeface="Source Sans Pro"/>
            </a:endParaRPr>
          </a:p>
        </p:txBody>
      </p:sp>
      <p:sp>
        <p:nvSpPr>
          <p:cNvPr id="430" name="Google Shape;430;p48"/>
          <p:cNvSpPr/>
          <p:nvPr/>
        </p:nvSpPr>
        <p:spPr>
          <a:xfrm>
            <a:off x="1990200" y="22526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3</a:t>
            </a:r>
            <a:endParaRPr sz="2400" b="1">
              <a:latin typeface="Source Sans Pro"/>
              <a:ea typeface="Source Sans Pro"/>
              <a:cs typeface="Source Sans Pro"/>
              <a:sym typeface="Source Sans Pro"/>
            </a:endParaRPr>
          </a:p>
        </p:txBody>
      </p:sp>
      <p:sp>
        <p:nvSpPr>
          <p:cNvPr id="431" name="Google Shape;431;p48"/>
          <p:cNvSpPr/>
          <p:nvPr/>
        </p:nvSpPr>
        <p:spPr>
          <a:xfrm>
            <a:off x="2446200" y="22526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4</a:t>
            </a:r>
            <a:endParaRPr sz="2400" b="1">
              <a:latin typeface="Source Sans Pro"/>
              <a:ea typeface="Source Sans Pro"/>
              <a:cs typeface="Source Sans Pro"/>
              <a:sym typeface="Source Sans Pro"/>
            </a:endParaRPr>
          </a:p>
        </p:txBody>
      </p:sp>
      <p:sp>
        <p:nvSpPr>
          <p:cNvPr id="432" name="Google Shape;432;p48"/>
          <p:cNvSpPr/>
          <p:nvPr/>
        </p:nvSpPr>
        <p:spPr>
          <a:xfrm>
            <a:off x="2902200" y="22526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1</a:t>
            </a:r>
            <a:endParaRPr sz="2400" b="1">
              <a:latin typeface="Source Sans Pro"/>
              <a:ea typeface="Source Sans Pro"/>
              <a:cs typeface="Source Sans Pro"/>
              <a:sym typeface="Source Sans Pro"/>
            </a:endParaRPr>
          </a:p>
        </p:txBody>
      </p:sp>
      <p:sp>
        <p:nvSpPr>
          <p:cNvPr id="433" name="Google Shape;433;p48"/>
          <p:cNvSpPr/>
          <p:nvPr/>
        </p:nvSpPr>
        <p:spPr>
          <a:xfrm>
            <a:off x="3358200" y="22526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5</a:t>
            </a:r>
            <a:endParaRPr sz="2400" b="1">
              <a:latin typeface="Source Sans Pro"/>
              <a:ea typeface="Source Sans Pro"/>
              <a:cs typeface="Source Sans Pro"/>
              <a:sym typeface="Source Sans Pro"/>
            </a:endParaRPr>
          </a:p>
        </p:txBody>
      </p:sp>
      <p:sp>
        <p:nvSpPr>
          <p:cNvPr id="434" name="Google Shape;434;p48"/>
          <p:cNvSpPr/>
          <p:nvPr/>
        </p:nvSpPr>
        <p:spPr>
          <a:xfrm>
            <a:off x="3814200" y="22526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2</a:t>
            </a:r>
            <a:endParaRPr sz="2400" b="1">
              <a:latin typeface="Source Sans Pro"/>
              <a:ea typeface="Source Sans Pro"/>
              <a:cs typeface="Source Sans Pro"/>
              <a:sym typeface="Source Sans Pro"/>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49"/>
          <p:cNvSpPr txBox="1"/>
          <p:nvPr/>
        </p:nvSpPr>
        <p:spPr>
          <a:xfrm>
            <a:off x="1990200" y="466200"/>
            <a:ext cx="8211600" cy="722700"/>
          </a:xfrm>
          <a:prstGeom prst="rect">
            <a:avLst/>
          </a:prstGeom>
          <a:noFill/>
          <a:ln>
            <a:noFill/>
          </a:ln>
        </p:spPr>
        <p:txBody>
          <a:bodyPr spcFirstLastPara="1" wrap="square" lIns="91425" tIns="91425" rIns="91425" bIns="91425" anchor="t" anchorCtr="0">
            <a:noAutofit/>
          </a:bodyPr>
          <a:lstStyle/>
          <a:p>
            <a:pPr algn="ctr"/>
            <a:r>
              <a:rPr lang="en" sz="3600" b="1">
                <a:latin typeface="Dosis"/>
                <a:ea typeface="Dosis"/>
                <a:cs typeface="Dosis"/>
                <a:sym typeface="Dosis"/>
              </a:rPr>
              <a:t>Insertion sort</a:t>
            </a:r>
            <a:endParaRPr sz="3600" b="1">
              <a:latin typeface="Dosis"/>
              <a:ea typeface="Dosis"/>
              <a:cs typeface="Dosis"/>
              <a:sym typeface="Dosis"/>
            </a:endParaRPr>
          </a:p>
        </p:txBody>
      </p:sp>
      <p:sp>
        <p:nvSpPr>
          <p:cNvPr id="440" name="Google Shape;440;p49"/>
          <p:cNvSpPr txBox="1"/>
          <p:nvPr/>
        </p:nvSpPr>
        <p:spPr>
          <a:xfrm>
            <a:off x="1990200" y="1189025"/>
            <a:ext cx="8211600" cy="5202900"/>
          </a:xfrm>
          <a:prstGeom prst="rect">
            <a:avLst/>
          </a:prstGeom>
          <a:noFill/>
          <a:ln>
            <a:noFill/>
          </a:ln>
        </p:spPr>
        <p:txBody>
          <a:bodyPr spcFirstLastPara="1" wrap="square" lIns="91425" tIns="91425" rIns="91425" bIns="91425" anchor="t" anchorCtr="0">
            <a:noAutofit/>
          </a:bodyPr>
          <a:lstStyle/>
          <a:p>
            <a:pPr marL="457200" indent="-355600">
              <a:buClr>
                <a:srgbClr val="000000"/>
              </a:buClr>
              <a:buSzPts val="2000"/>
              <a:buFont typeface="Source Sans Pro"/>
              <a:buChar char="●"/>
            </a:pPr>
            <a:r>
              <a:rPr lang="en" sz="2000" b="1">
                <a:latin typeface="Source Sans Pro"/>
                <a:ea typeface="Source Sans Pro"/>
                <a:cs typeface="Source Sans Pro"/>
                <a:sym typeface="Source Sans Pro"/>
              </a:rPr>
              <a:t>We can apply this logic at every step.</a:t>
            </a:r>
            <a:endParaRPr sz="2000">
              <a:latin typeface="Source Sans Pro"/>
              <a:ea typeface="Source Sans Pro"/>
              <a:cs typeface="Source Sans Pro"/>
              <a:sym typeface="Source Sans Pro"/>
            </a:endParaRPr>
          </a:p>
        </p:txBody>
      </p:sp>
      <p:sp>
        <p:nvSpPr>
          <p:cNvPr id="441" name="Google Shape;441;p49"/>
          <p:cNvSpPr txBox="1"/>
          <p:nvPr/>
        </p:nvSpPr>
        <p:spPr>
          <a:xfrm>
            <a:off x="4422600" y="1742070"/>
            <a:ext cx="5779200" cy="938700"/>
          </a:xfrm>
          <a:prstGeom prst="rect">
            <a:avLst/>
          </a:prstGeom>
          <a:noFill/>
          <a:ln>
            <a:noFill/>
          </a:ln>
        </p:spPr>
        <p:txBody>
          <a:bodyPr spcFirstLastPara="1" wrap="square" lIns="91425" tIns="91425" rIns="91425" bIns="91425" anchor="t" anchorCtr="0">
            <a:noAutofit/>
          </a:bodyPr>
          <a:lstStyle/>
          <a:p>
            <a:r>
              <a:rPr lang="en" sz="1600">
                <a:latin typeface="Source Sans Pro"/>
                <a:ea typeface="Source Sans Pro"/>
                <a:cs typeface="Source Sans Pro"/>
                <a:sym typeface="Source Sans Pro"/>
              </a:rPr>
              <a:t>The first element, [4], is a sorted list. 3 is our other element.</a:t>
            </a:r>
            <a:endParaRPr sz="1600">
              <a:latin typeface="Source Sans Pro"/>
              <a:ea typeface="Source Sans Pro"/>
              <a:cs typeface="Source Sans Pro"/>
              <a:sym typeface="Source Sans Pro"/>
            </a:endParaRPr>
          </a:p>
          <a:p>
            <a:r>
              <a:rPr lang="en" sz="1600" b="1">
                <a:latin typeface="Source Sans Pro"/>
                <a:ea typeface="Source Sans Pro"/>
                <a:cs typeface="Source Sans Pro"/>
                <a:sym typeface="Source Sans Pro"/>
              </a:rPr>
              <a:t>Correctly inserting 3 into the sorted list [4] produces another sorted list [3, 4] that’s longer by one element.</a:t>
            </a:r>
            <a:endParaRPr sz="1600" b="1">
              <a:latin typeface="Source Sans Pro"/>
              <a:ea typeface="Source Sans Pro"/>
              <a:cs typeface="Source Sans Pro"/>
              <a:sym typeface="Source Sans Pro"/>
            </a:endParaRPr>
          </a:p>
        </p:txBody>
      </p:sp>
      <p:sp>
        <p:nvSpPr>
          <p:cNvPr id="442" name="Google Shape;442;p49"/>
          <p:cNvSpPr/>
          <p:nvPr/>
        </p:nvSpPr>
        <p:spPr>
          <a:xfrm>
            <a:off x="1990200" y="17192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4</a:t>
            </a:r>
            <a:endParaRPr sz="2400" b="1">
              <a:latin typeface="Source Sans Pro"/>
              <a:ea typeface="Source Sans Pro"/>
              <a:cs typeface="Source Sans Pro"/>
              <a:sym typeface="Source Sans Pro"/>
            </a:endParaRPr>
          </a:p>
        </p:txBody>
      </p:sp>
      <p:sp>
        <p:nvSpPr>
          <p:cNvPr id="443" name="Google Shape;443;p49"/>
          <p:cNvSpPr/>
          <p:nvPr/>
        </p:nvSpPr>
        <p:spPr>
          <a:xfrm>
            <a:off x="2446200" y="1719225"/>
            <a:ext cx="456000" cy="456000"/>
          </a:xfrm>
          <a:prstGeom prst="rect">
            <a:avLst/>
          </a:prstGeom>
          <a:solidFill>
            <a:srgbClr val="FFD54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3</a:t>
            </a:r>
            <a:endParaRPr sz="2400" b="1">
              <a:latin typeface="Source Sans Pro"/>
              <a:ea typeface="Source Sans Pro"/>
              <a:cs typeface="Source Sans Pro"/>
              <a:sym typeface="Source Sans Pro"/>
            </a:endParaRPr>
          </a:p>
        </p:txBody>
      </p:sp>
      <p:sp>
        <p:nvSpPr>
          <p:cNvPr id="444" name="Google Shape;444;p49"/>
          <p:cNvSpPr/>
          <p:nvPr/>
        </p:nvSpPr>
        <p:spPr>
          <a:xfrm>
            <a:off x="2902200" y="17192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1</a:t>
            </a:r>
            <a:endParaRPr sz="2400" b="1">
              <a:latin typeface="Source Sans Pro"/>
              <a:ea typeface="Source Sans Pro"/>
              <a:cs typeface="Source Sans Pro"/>
              <a:sym typeface="Source Sans Pro"/>
            </a:endParaRPr>
          </a:p>
        </p:txBody>
      </p:sp>
      <p:sp>
        <p:nvSpPr>
          <p:cNvPr id="445" name="Google Shape;445;p49"/>
          <p:cNvSpPr/>
          <p:nvPr/>
        </p:nvSpPr>
        <p:spPr>
          <a:xfrm>
            <a:off x="3358200" y="17192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5</a:t>
            </a:r>
            <a:endParaRPr sz="2400" b="1">
              <a:latin typeface="Source Sans Pro"/>
              <a:ea typeface="Source Sans Pro"/>
              <a:cs typeface="Source Sans Pro"/>
              <a:sym typeface="Source Sans Pro"/>
            </a:endParaRPr>
          </a:p>
        </p:txBody>
      </p:sp>
      <p:sp>
        <p:nvSpPr>
          <p:cNvPr id="446" name="Google Shape;446;p49"/>
          <p:cNvSpPr/>
          <p:nvPr/>
        </p:nvSpPr>
        <p:spPr>
          <a:xfrm>
            <a:off x="3814200" y="17192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2</a:t>
            </a:r>
            <a:endParaRPr sz="2400" b="1">
              <a:latin typeface="Source Sans Pro"/>
              <a:ea typeface="Source Sans Pro"/>
              <a:cs typeface="Source Sans Pro"/>
              <a:sym typeface="Source Sans Pro"/>
            </a:endParaRPr>
          </a:p>
        </p:txBody>
      </p:sp>
      <p:sp>
        <p:nvSpPr>
          <p:cNvPr id="447" name="Google Shape;447;p49"/>
          <p:cNvSpPr/>
          <p:nvPr/>
        </p:nvSpPr>
        <p:spPr>
          <a:xfrm>
            <a:off x="1990200" y="22526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3</a:t>
            </a:r>
            <a:endParaRPr sz="2400" b="1">
              <a:latin typeface="Source Sans Pro"/>
              <a:ea typeface="Source Sans Pro"/>
              <a:cs typeface="Source Sans Pro"/>
              <a:sym typeface="Source Sans Pro"/>
            </a:endParaRPr>
          </a:p>
        </p:txBody>
      </p:sp>
      <p:sp>
        <p:nvSpPr>
          <p:cNvPr id="448" name="Google Shape;448;p49"/>
          <p:cNvSpPr/>
          <p:nvPr/>
        </p:nvSpPr>
        <p:spPr>
          <a:xfrm>
            <a:off x="2446200" y="22526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4</a:t>
            </a:r>
            <a:endParaRPr sz="2400" b="1">
              <a:latin typeface="Source Sans Pro"/>
              <a:ea typeface="Source Sans Pro"/>
              <a:cs typeface="Source Sans Pro"/>
              <a:sym typeface="Source Sans Pro"/>
            </a:endParaRPr>
          </a:p>
        </p:txBody>
      </p:sp>
      <p:sp>
        <p:nvSpPr>
          <p:cNvPr id="449" name="Google Shape;449;p49"/>
          <p:cNvSpPr/>
          <p:nvPr/>
        </p:nvSpPr>
        <p:spPr>
          <a:xfrm>
            <a:off x="2902200" y="22526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1</a:t>
            </a:r>
            <a:endParaRPr sz="2400" b="1">
              <a:latin typeface="Source Sans Pro"/>
              <a:ea typeface="Source Sans Pro"/>
              <a:cs typeface="Source Sans Pro"/>
              <a:sym typeface="Source Sans Pro"/>
            </a:endParaRPr>
          </a:p>
        </p:txBody>
      </p:sp>
      <p:sp>
        <p:nvSpPr>
          <p:cNvPr id="450" name="Google Shape;450;p49"/>
          <p:cNvSpPr/>
          <p:nvPr/>
        </p:nvSpPr>
        <p:spPr>
          <a:xfrm>
            <a:off x="3358200" y="22526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5</a:t>
            </a:r>
            <a:endParaRPr sz="2400" b="1">
              <a:latin typeface="Source Sans Pro"/>
              <a:ea typeface="Source Sans Pro"/>
              <a:cs typeface="Source Sans Pro"/>
              <a:sym typeface="Source Sans Pro"/>
            </a:endParaRPr>
          </a:p>
        </p:txBody>
      </p:sp>
      <p:sp>
        <p:nvSpPr>
          <p:cNvPr id="451" name="Google Shape;451;p49"/>
          <p:cNvSpPr/>
          <p:nvPr/>
        </p:nvSpPr>
        <p:spPr>
          <a:xfrm>
            <a:off x="3814200" y="22526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2</a:t>
            </a:r>
            <a:endParaRPr sz="2400" b="1">
              <a:latin typeface="Source Sans Pro"/>
              <a:ea typeface="Source Sans Pro"/>
              <a:cs typeface="Source Sans Pro"/>
              <a:sym typeface="Source Sans Pro"/>
            </a:endParaRPr>
          </a:p>
        </p:txBody>
      </p:sp>
      <p:cxnSp>
        <p:nvCxnSpPr>
          <p:cNvPr id="452" name="Google Shape;452;p49"/>
          <p:cNvCxnSpPr/>
          <p:nvPr/>
        </p:nvCxnSpPr>
        <p:spPr>
          <a:xfrm>
            <a:off x="1524000" y="2861025"/>
            <a:ext cx="9147900" cy="0"/>
          </a:xfrm>
          <a:prstGeom prst="straightConnector1">
            <a:avLst/>
          </a:prstGeom>
          <a:noFill/>
          <a:ln w="9525" cap="flat" cmpd="sng">
            <a:solidFill>
              <a:srgbClr val="000000"/>
            </a:solidFill>
            <a:prstDash val="solid"/>
            <a:round/>
            <a:headEnd type="none" w="med" len="med"/>
            <a:tailEnd type="none" w="med" len="med"/>
          </a:ln>
        </p:spPr>
      </p:cxnSp>
      <p:sp>
        <p:nvSpPr>
          <p:cNvPr id="453" name="Google Shape;453;p49"/>
          <p:cNvSpPr/>
          <p:nvPr/>
        </p:nvSpPr>
        <p:spPr>
          <a:xfrm>
            <a:off x="1990200" y="30134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3</a:t>
            </a:r>
            <a:endParaRPr sz="2400" b="1">
              <a:latin typeface="Source Sans Pro"/>
              <a:ea typeface="Source Sans Pro"/>
              <a:cs typeface="Source Sans Pro"/>
              <a:sym typeface="Source Sans Pro"/>
            </a:endParaRPr>
          </a:p>
        </p:txBody>
      </p:sp>
      <p:sp>
        <p:nvSpPr>
          <p:cNvPr id="454" name="Google Shape;454;p49"/>
          <p:cNvSpPr/>
          <p:nvPr/>
        </p:nvSpPr>
        <p:spPr>
          <a:xfrm>
            <a:off x="2446200" y="30134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4</a:t>
            </a:r>
            <a:endParaRPr sz="2400" b="1">
              <a:latin typeface="Source Sans Pro"/>
              <a:ea typeface="Source Sans Pro"/>
              <a:cs typeface="Source Sans Pro"/>
              <a:sym typeface="Source Sans Pro"/>
            </a:endParaRPr>
          </a:p>
        </p:txBody>
      </p:sp>
      <p:sp>
        <p:nvSpPr>
          <p:cNvPr id="455" name="Google Shape;455;p49"/>
          <p:cNvSpPr/>
          <p:nvPr/>
        </p:nvSpPr>
        <p:spPr>
          <a:xfrm>
            <a:off x="2902200" y="30134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1</a:t>
            </a:r>
            <a:endParaRPr sz="2400" b="1">
              <a:latin typeface="Source Sans Pro"/>
              <a:ea typeface="Source Sans Pro"/>
              <a:cs typeface="Source Sans Pro"/>
              <a:sym typeface="Source Sans Pro"/>
            </a:endParaRPr>
          </a:p>
        </p:txBody>
      </p:sp>
      <p:sp>
        <p:nvSpPr>
          <p:cNvPr id="456" name="Google Shape;456;p49"/>
          <p:cNvSpPr/>
          <p:nvPr/>
        </p:nvSpPr>
        <p:spPr>
          <a:xfrm>
            <a:off x="3358200" y="30134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5</a:t>
            </a:r>
            <a:endParaRPr sz="2400" b="1">
              <a:latin typeface="Source Sans Pro"/>
              <a:ea typeface="Source Sans Pro"/>
              <a:cs typeface="Source Sans Pro"/>
              <a:sym typeface="Source Sans Pro"/>
            </a:endParaRPr>
          </a:p>
        </p:txBody>
      </p:sp>
      <p:sp>
        <p:nvSpPr>
          <p:cNvPr id="457" name="Google Shape;457;p49"/>
          <p:cNvSpPr/>
          <p:nvPr/>
        </p:nvSpPr>
        <p:spPr>
          <a:xfrm>
            <a:off x="3814200" y="30134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2</a:t>
            </a:r>
            <a:endParaRPr sz="2400" b="1">
              <a:latin typeface="Source Sans Pro"/>
              <a:ea typeface="Source Sans Pro"/>
              <a:cs typeface="Source Sans Pro"/>
              <a:sym typeface="Source Sans Pro"/>
            </a:endParaRPr>
          </a:p>
        </p:txBody>
      </p:sp>
      <p:sp>
        <p:nvSpPr>
          <p:cNvPr id="458" name="Google Shape;458;p49"/>
          <p:cNvSpPr txBox="1"/>
          <p:nvPr/>
        </p:nvSpPr>
        <p:spPr>
          <a:xfrm>
            <a:off x="4422600" y="3040055"/>
            <a:ext cx="5779200" cy="938700"/>
          </a:xfrm>
          <a:prstGeom prst="rect">
            <a:avLst/>
          </a:prstGeom>
          <a:noFill/>
          <a:ln>
            <a:noFill/>
          </a:ln>
        </p:spPr>
        <p:txBody>
          <a:bodyPr spcFirstLastPara="1" wrap="square" lIns="91425" tIns="91425" rIns="91425" bIns="91425" anchor="t" anchorCtr="0">
            <a:noAutofit/>
          </a:bodyPr>
          <a:lstStyle/>
          <a:p>
            <a:r>
              <a:rPr lang="en" sz="1500">
                <a:latin typeface="Source Sans Pro"/>
                <a:ea typeface="Source Sans Pro"/>
                <a:cs typeface="Source Sans Pro"/>
                <a:sym typeface="Source Sans Pro"/>
              </a:rPr>
              <a:t>The first two elements, [3, 4], are a sorted list.</a:t>
            </a:r>
            <a:endParaRPr sz="1600" b="1">
              <a:latin typeface="Source Sans Pro"/>
              <a:ea typeface="Source Sans Pro"/>
              <a:cs typeface="Source Sans Pro"/>
              <a:sym typeface="Source Sans Pro"/>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50"/>
          <p:cNvSpPr txBox="1"/>
          <p:nvPr/>
        </p:nvSpPr>
        <p:spPr>
          <a:xfrm>
            <a:off x="1990200" y="466200"/>
            <a:ext cx="8211600" cy="722700"/>
          </a:xfrm>
          <a:prstGeom prst="rect">
            <a:avLst/>
          </a:prstGeom>
          <a:noFill/>
          <a:ln>
            <a:noFill/>
          </a:ln>
        </p:spPr>
        <p:txBody>
          <a:bodyPr spcFirstLastPara="1" wrap="square" lIns="91425" tIns="91425" rIns="91425" bIns="91425" anchor="t" anchorCtr="0">
            <a:noAutofit/>
          </a:bodyPr>
          <a:lstStyle/>
          <a:p>
            <a:pPr algn="ctr"/>
            <a:r>
              <a:rPr lang="en" sz="3600" b="1">
                <a:latin typeface="Dosis"/>
                <a:ea typeface="Dosis"/>
                <a:cs typeface="Dosis"/>
                <a:sym typeface="Dosis"/>
              </a:rPr>
              <a:t>Insertion sort</a:t>
            </a:r>
            <a:endParaRPr sz="3600" b="1">
              <a:latin typeface="Dosis"/>
              <a:ea typeface="Dosis"/>
              <a:cs typeface="Dosis"/>
              <a:sym typeface="Dosis"/>
            </a:endParaRPr>
          </a:p>
        </p:txBody>
      </p:sp>
      <p:sp>
        <p:nvSpPr>
          <p:cNvPr id="464" name="Google Shape;464;p50"/>
          <p:cNvSpPr txBox="1"/>
          <p:nvPr/>
        </p:nvSpPr>
        <p:spPr>
          <a:xfrm>
            <a:off x="1990200" y="1189025"/>
            <a:ext cx="8211600" cy="5202900"/>
          </a:xfrm>
          <a:prstGeom prst="rect">
            <a:avLst/>
          </a:prstGeom>
          <a:noFill/>
          <a:ln>
            <a:noFill/>
          </a:ln>
        </p:spPr>
        <p:txBody>
          <a:bodyPr spcFirstLastPara="1" wrap="square" lIns="91425" tIns="91425" rIns="91425" bIns="91425" anchor="t" anchorCtr="0">
            <a:noAutofit/>
          </a:bodyPr>
          <a:lstStyle/>
          <a:p>
            <a:pPr marL="457200" indent="-355600">
              <a:buClr>
                <a:srgbClr val="000000"/>
              </a:buClr>
              <a:buSzPts val="2000"/>
              <a:buFont typeface="Source Sans Pro"/>
              <a:buChar char="●"/>
            </a:pPr>
            <a:r>
              <a:rPr lang="en" sz="2000" b="1">
                <a:latin typeface="Source Sans Pro"/>
                <a:ea typeface="Source Sans Pro"/>
                <a:cs typeface="Source Sans Pro"/>
                <a:sym typeface="Source Sans Pro"/>
              </a:rPr>
              <a:t>We can apply this logic at every step.</a:t>
            </a:r>
            <a:endParaRPr sz="2000">
              <a:latin typeface="Source Sans Pro"/>
              <a:ea typeface="Source Sans Pro"/>
              <a:cs typeface="Source Sans Pro"/>
              <a:sym typeface="Source Sans Pro"/>
            </a:endParaRPr>
          </a:p>
        </p:txBody>
      </p:sp>
      <p:sp>
        <p:nvSpPr>
          <p:cNvPr id="465" name="Google Shape;465;p50"/>
          <p:cNvSpPr txBox="1"/>
          <p:nvPr/>
        </p:nvSpPr>
        <p:spPr>
          <a:xfrm>
            <a:off x="4422600" y="1742070"/>
            <a:ext cx="5779200" cy="938700"/>
          </a:xfrm>
          <a:prstGeom prst="rect">
            <a:avLst/>
          </a:prstGeom>
          <a:noFill/>
          <a:ln>
            <a:noFill/>
          </a:ln>
        </p:spPr>
        <p:txBody>
          <a:bodyPr spcFirstLastPara="1" wrap="square" lIns="91425" tIns="91425" rIns="91425" bIns="91425" anchor="t" anchorCtr="0">
            <a:noAutofit/>
          </a:bodyPr>
          <a:lstStyle/>
          <a:p>
            <a:r>
              <a:rPr lang="en" sz="1600">
                <a:latin typeface="Source Sans Pro"/>
                <a:ea typeface="Source Sans Pro"/>
                <a:cs typeface="Source Sans Pro"/>
                <a:sym typeface="Source Sans Pro"/>
              </a:rPr>
              <a:t>The first element, [4], is a sorted list. 3 is our other element.</a:t>
            </a:r>
            <a:endParaRPr sz="1600">
              <a:latin typeface="Source Sans Pro"/>
              <a:ea typeface="Source Sans Pro"/>
              <a:cs typeface="Source Sans Pro"/>
              <a:sym typeface="Source Sans Pro"/>
            </a:endParaRPr>
          </a:p>
          <a:p>
            <a:r>
              <a:rPr lang="en" sz="1600" b="1">
                <a:latin typeface="Source Sans Pro"/>
                <a:ea typeface="Source Sans Pro"/>
                <a:cs typeface="Source Sans Pro"/>
                <a:sym typeface="Source Sans Pro"/>
              </a:rPr>
              <a:t>Correctly inserting 3 into the sorted list [4] produces another sorted list [3, 4] that’s longer by one element.</a:t>
            </a:r>
            <a:endParaRPr sz="1600" b="1">
              <a:latin typeface="Source Sans Pro"/>
              <a:ea typeface="Source Sans Pro"/>
              <a:cs typeface="Source Sans Pro"/>
              <a:sym typeface="Source Sans Pro"/>
            </a:endParaRPr>
          </a:p>
        </p:txBody>
      </p:sp>
      <p:sp>
        <p:nvSpPr>
          <p:cNvPr id="466" name="Google Shape;466;p50"/>
          <p:cNvSpPr/>
          <p:nvPr/>
        </p:nvSpPr>
        <p:spPr>
          <a:xfrm>
            <a:off x="1990200" y="17192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4</a:t>
            </a:r>
            <a:endParaRPr sz="2400" b="1">
              <a:latin typeface="Source Sans Pro"/>
              <a:ea typeface="Source Sans Pro"/>
              <a:cs typeface="Source Sans Pro"/>
              <a:sym typeface="Source Sans Pro"/>
            </a:endParaRPr>
          </a:p>
        </p:txBody>
      </p:sp>
      <p:sp>
        <p:nvSpPr>
          <p:cNvPr id="467" name="Google Shape;467;p50"/>
          <p:cNvSpPr/>
          <p:nvPr/>
        </p:nvSpPr>
        <p:spPr>
          <a:xfrm>
            <a:off x="2446200" y="1719225"/>
            <a:ext cx="456000" cy="456000"/>
          </a:xfrm>
          <a:prstGeom prst="rect">
            <a:avLst/>
          </a:prstGeom>
          <a:solidFill>
            <a:srgbClr val="FFD54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3</a:t>
            </a:r>
            <a:endParaRPr sz="2400" b="1">
              <a:latin typeface="Source Sans Pro"/>
              <a:ea typeface="Source Sans Pro"/>
              <a:cs typeface="Source Sans Pro"/>
              <a:sym typeface="Source Sans Pro"/>
            </a:endParaRPr>
          </a:p>
        </p:txBody>
      </p:sp>
      <p:sp>
        <p:nvSpPr>
          <p:cNvPr id="468" name="Google Shape;468;p50"/>
          <p:cNvSpPr/>
          <p:nvPr/>
        </p:nvSpPr>
        <p:spPr>
          <a:xfrm>
            <a:off x="2902200" y="17192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1</a:t>
            </a:r>
            <a:endParaRPr sz="2400" b="1">
              <a:latin typeface="Source Sans Pro"/>
              <a:ea typeface="Source Sans Pro"/>
              <a:cs typeface="Source Sans Pro"/>
              <a:sym typeface="Source Sans Pro"/>
            </a:endParaRPr>
          </a:p>
        </p:txBody>
      </p:sp>
      <p:sp>
        <p:nvSpPr>
          <p:cNvPr id="469" name="Google Shape;469;p50"/>
          <p:cNvSpPr/>
          <p:nvPr/>
        </p:nvSpPr>
        <p:spPr>
          <a:xfrm>
            <a:off x="3358200" y="17192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5</a:t>
            </a:r>
            <a:endParaRPr sz="2400" b="1">
              <a:latin typeface="Source Sans Pro"/>
              <a:ea typeface="Source Sans Pro"/>
              <a:cs typeface="Source Sans Pro"/>
              <a:sym typeface="Source Sans Pro"/>
            </a:endParaRPr>
          </a:p>
        </p:txBody>
      </p:sp>
      <p:sp>
        <p:nvSpPr>
          <p:cNvPr id="470" name="Google Shape;470;p50"/>
          <p:cNvSpPr/>
          <p:nvPr/>
        </p:nvSpPr>
        <p:spPr>
          <a:xfrm>
            <a:off x="3814200" y="17192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2</a:t>
            </a:r>
            <a:endParaRPr sz="2400" b="1">
              <a:latin typeface="Source Sans Pro"/>
              <a:ea typeface="Source Sans Pro"/>
              <a:cs typeface="Source Sans Pro"/>
              <a:sym typeface="Source Sans Pro"/>
            </a:endParaRPr>
          </a:p>
        </p:txBody>
      </p:sp>
      <p:sp>
        <p:nvSpPr>
          <p:cNvPr id="471" name="Google Shape;471;p50"/>
          <p:cNvSpPr/>
          <p:nvPr/>
        </p:nvSpPr>
        <p:spPr>
          <a:xfrm>
            <a:off x="1990200" y="22526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3</a:t>
            </a:r>
            <a:endParaRPr sz="2400" b="1">
              <a:latin typeface="Source Sans Pro"/>
              <a:ea typeface="Source Sans Pro"/>
              <a:cs typeface="Source Sans Pro"/>
              <a:sym typeface="Source Sans Pro"/>
            </a:endParaRPr>
          </a:p>
        </p:txBody>
      </p:sp>
      <p:sp>
        <p:nvSpPr>
          <p:cNvPr id="472" name="Google Shape;472;p50"/>
          <p:cNvSpPr/>
          <p:nvPr/>
        </p:nvSpPr>
        <p:spPr>
          <a:xfrm>
            <a:off x="2446200" y="22526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4</a:t>
            </a:r>
            <a:endParaRPr sz="2400" b="1">
              <a:latin typeface="Source Sans Pro"/>
              <a:ea typeface="Source Sans Pro"/>
              <a:cs typeface="Source Sans Pro"/>
              <a:sym typeface="Source Sans Pro"/>
            </a:endParaRPr>
          </a:p>
        </p:txBody>
      </p:sp>
      <p:sp>
        <p:nvSpPr>
          <p:cNvPr id="473" name="Google Shape;473;p50"/>
          <p:cNvSpPr/>
          <p:nvPr/>
        </p:nvSpPr>
        <p:spPr>
          <a:xfrm>
            <a:off x="2902200" y="22526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1</a:t>
            </a:r>
            <a:endParaRPr sz="2400" b="1">
              <a:latin typeface="Source Sans Pro"/>
              <a:ea typeface="Source Sans Pro"/>
              <a:cs typeface="Source Sans Pro"/>
              <a:sym typeface="Source Sans Pro"/>
            </a:endParaRPr>
          </a:p>
        </p:txBody>
      </p:sp>
      <p:sp>
        <p:nvSpPr>
          <p:cNvPr id="474" name="Google Shape;474;p50"/>
          <p:cNvSpPr/>
          <p:nvPr/>
        </p:nvSpPr>
        <p:spPr>
          <a:xfrm>
            <a:off x="3358200" y="22526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5</a:t>
            </a:r>
            <a:endParaRPr sz="2400" b="1">
              <a:latin typeface="Source Sans Pro"/>
              <a:ea typeface="Source Sans Pro"/>
              <a:cs typeface="Source Sans Pro"/>
              <a:sym typeface="Source Sans Pro"/>
            </a:endParaRPr>
          </a:p>
        </p:txBody>
      </p:sp>
      <p:sp>
        <p:nvSpPr>
          <p:cNvPr id="475" name="Google Shape;475;p50"/>
          <p:cNvSpPr/>
          <p:nvPr/>
        </p:nvSpPr>
        <p:spPr>
          <a:xfrm>
            <a:off x="3814200" y="22526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2</a:t>
            </a:r>
            <a:endParaRPr sz="2400" b="1">
              <a:latin typeface="Source Sans Pro"/>
              <a:ea typeface="Source Sans Pro"/>
              <a:cs typeface="Source Sans Pro"/>
              <a:sym typeface="Source Sans Pro"/>
            </a:endParaRPr>
          </a:p>
        </p:txBody>
      </p:sp>
      <p:cxnSp>
        <p:nvCxnSpPr>
          <p:cNvPr id="476" name="Google Shape;476;p50"/>
          <p:cNvCxnSpPr/>
          <p:nvPr/>
        </p:nvCxnSpPr>
        <p:spPr>
          <a:xfrm>
            <a:off x="1524000" y="2861025"/>
            <a:ext cx="9147900" cy="0"/>
          </a:xfrm>
          <a:prstGeom prst="straightConnector1">
            <a:avLst/>
          </a:prstGeom>
          <a:noFill/>
          <a:ln w="9525" cap="flat" cmpd="sng">
            <a:solidFill>
              <a:srgbClr val="000000"/>
            </a:solidFill>
            <a:prstDash val="solid"/>
            <a:round/>
            <a:headEnd type="none" w="med" len="med"/>
            <a:tailEnd type="none" w="med" len="med"/>
          </a:ln>
        </p:spPr>
      </p:cxnSp>
      <p:sp>
        <p:nvSpPr>
          <p:cNvPr id="477" name="Google Shape;477;p50"/>
          <p:cNvSpPr/>
          <p:nvPr/>
        </p:nvSpPr>
        <p:spPr>
          <a:xfrm>
            <a:off x="1990200" y="30134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3</a:t>
            </a:r>
            <a:endParaRPr sz="2400" b="1">
              <a:latin typeface="Source Sans Pro"/>
              <a:ea typeface="Source Sans Pro"/>
              <a:cs typeface="Source Sans Pro"/>
              <a:sym typeface="Source Sans Pro"/>
            </a:endParaRPr>
          </a:p>
        </p:txBody>
      </p:sp>
      <p:sp>
        <p:nvSpPr>
          <p:cNvPr id="478" name="Google Shape;478;p50"/>
          <p:cNvSpPr/>
          <p:nvPr/>
        </p:nvSpPr>
        <p:spPr>
          <a:xfrm>
            <a:off x="2446200" y="30134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4</a:t>
            </a:r>
            <a:endParaRPr sz="2400" b="1">
              <a:latin typeface="Source Sans Pro"/>
              <a:ea typeface="Source Sans Pro"/>
              <a:cs typeface="Source Sans Pro"/>
              <a:sym typeface="Source Sans Pro"/>
            </a:endParaRPr>
          </a:p>
        </p:txBody>
      </p:sp>
      <p:sp>
        <p:nvSpPr>
          <p:cNvPr id="479" name="Google Shape;479;p50"/>
          <p:cNvSpPr/>
          <p:nvPr/>
        </p:nvSpPr>
        <p:spPr>
          <a:xfrm>
            <a:off x="2902200" y="3013425"/>
            <a:ext cx="456000" cy="456000"/>
          </a:xfrm>
          <a:prstGeom prst="rect">
            <a:avLst/>
          </a:prstGeom>
          <a:solidFill>
            <a:srgbClr val="FFD54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1</a:t>
            </a:r>
            <a:endParaRPr sz="2400" b="1">
              <a:latin typeface="Source Sans Pro"/>
              <a:ea typeface="Source Sans Pro"/>
              <a:cs typeface="Source Sans Pro"/>
              <a:sym typeface="Source Sans Pro"/>
            </a:endParaRPr>
          </a:p>
        </p:txBody>
      </p:sp>
      <p:sp>
        <p:nvSpPr>
          <p:cNvPr id="480" name="Google Shape;480;p50"/>
          <p:cNvSpPr/>
          <p:nvPr/>
        </p:nvSpPr>
        <p:spPr>
          <a:xfrm>
            <a:off x="3358200" y="30134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5</a:t>
            </a:r>
            <a:endParaRPr sz="2400" b="1">
              <a:latin typeface="Source Sans Pro"/>
              <a:ea typeface="Source Sans Pro"/>
              <a:cs typeface="Source Sans Pro"/>
              <a:sym typeface="Source Sans Pro"/>
            </a:endParaRPr>
          </a:p>
        </p:txBody>
      </p:sp>
      <p:sp>
        <p:nvSpPr>
          <p:cNvPr id="481" name="Google Shape;481;p50"/>
          <p:cNvSpPr/>
          <p:nvPr/>
        </p:nvSpPr>
        <p:spPr>
          <a:xfrm>
            <a:off x="3814200" y="30134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2</a:t>
            </a:r>
            <a:endParaRPr sz="2400" b="1">
              <a:latin typeface="Source Sans Pro"/>
              <a:ea typeface="Source Sans Pro"/>
              <a:cs typeface="Source Sans Pro"/>
              <a:sym typeface="Source Sans Pro"/>
            </a:endParaRPr>
          </a:p>
        </p:txBody>
      </p:sp>
      <p:sp>
        <p:nvSpPr>
          <p:cNvPr id="482" name="Google Shape;482;p50"/>
          <p:cNvSpPr txBox="1"/>
          <p:nvPr/>
        </p:nvSpPr>
        <p:spPr>
          <a:xfrm>
            <a:off x="4422600" y="3040055"/>
            <a:ext cx="5779200" cy="938700"/>
          </a:xfrm>
          <a:prstGeom prst="rect">
            <a:avLst/>
          </a:prstGeom>
          <a:noFill/>
          <a:ln>
            <a:noFill/>
          </a:ln>
        </p:spPr>
        <p:txBody>
          <a:bodyPr spcFirstLastPara="1" wrap="square" lIns="91425" tIns="91425" rIns="91425" bIns="91425" anchor="t" anchorCtr="0">
            <a:noAutofit/>
          </a:bodyPr>
          <a:lstStyle/>
          <a:p>
            <a:r>
              <a:rPr lang="en" sz="1500">
                <a:latin typeface="Source Sans Pro"/>
                <a:ea typeface="Source Sans Pro"/>
                <a:cs typeface="Source Sans Pro"/>
                <a:sym typeface="Source Sans Pro"/>
              </a:rPr>
              <a:t>The first two elements, [3, 4], are a sorted list. 1 is our other element.</a:t>
            </a:r>
            <a:endParaRPr sz="1600" b="1">
              <a:latin typeface="Source Sans Pro"/>
              <a:ea typeface="Source Sans Pro"/>
              <a:cs typeface="Source Sans Pro"/>
              <a:sym typeface="Source Sans Pro"/>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51"/>
          <p:cNvSpPr txBox="1"/>
          <p:nvPr/>
        </p:nvSpPr>
        <p:spPr>
          <a:xfrm>
            <a:off x="1990200" y="466200"/>
            <a:ext cx="8211600" cy="722700"/>
          </a:xfrm>
          <a:prstGeom prst="rect">
            <a:avLst/>
          </a:prstGeom>
          <a:noFill/>
          <a:ln>
            <a:noFill/>
          </a:ln>
        </p:spPr>
        <p:txBody>
          <a:bodyPr spcFirstLastPara="1" wrap="square" lIns="91425" tIns="91425" rIns="91425" bIns="91425" anchor="t" anchorCtr="0">
            <a:noAutofit/>
          </a:bodyPr>
          <a:lstStyle/>
          <a:p>
            <a:pPr algn="ctr"/>
            <a:r>
              <a:rPr lang="en" sz="3600" b="1">
                <a:latin typeface="Dosis"/>
                <a:ea typeface="Dosis"/>
                <a:cs typeface="Dosis"/>
                <a:sym typeface="Dosis"/>
              </a:rPr>
              <a:t>Insertion sort</a:t>
            </a:r>
            <a:endParaRPr sz="3600" b="1">
              <a:latin typeface="Dosis"/>
              <a:ea typeface="Dosis"/>
              <a:cs typeface="Dosis"/>
              <a:sym typeface="Dosis"/>
            </a:endParaRPr>
          </a:p>
        </p:txBody>
      </p:sp>
      <p:sp>
        <p:nvSpPr>
          <p:cNvPr id="488" name="Google Shape;488;p51"/>
          <p:cNvSpPr txBox="1"/>
          <p:nvPr/>
        </p:nvSpPr>
        <p:spPr>
          <a:xfrm>
            <a:off x="1990200" y="1189025"/>
            <a:ext cx="8211600" cy="5202900"/>
          </a:xfrm>
          <a:prstGeom prst="rect">
            <a:avLst/>
          </a:prstGeom>
          <a:noFill/>
          <a:ln>
            <a:noFill/>
          </a:ln>
        </p:spPr>
        <p:txBody>
          <a:bodyPr spcFirstLastPara="1" wrap="square" lIns="91425" tIns="91425" rIns="91425" bIns="91425" anchor="t" anchorCtr="0">
            <a:noAutofit/>
          </a:bodyPr>
          <a:lstStyle/>
          <a:p>
            <a:pPr marL="457200" indent="-355600">
              <a:buClr>
                <a:srgbClr val="000000"/>
              </a:buClr>
              <a:buSzPts val="2000"/>
              <a:buFont typeface="Source Sans Pro"/>
              <a:buChar char="●"/>
            </a:pPr>
            <a:r>
              <a:rPr lang="en" sz="2000" b="1">
                <a:latin typeface="Source Sans Pro"/>
                <a:ea typeface="Source Sans Pro"/>
                <a:cs typeface="Source Sans Pro"/>
                <a:sym typeface="Source Sans Pro"/>
              </a:rPr>
              <a:t>We can apply this logic at every step.</a:t>
            </a:r>
            <a:endParaRPr sz="2000">
              <a:latin typeface="Source Sans Pro"/>
              <a:ea typeface="Source Sans Pro"/>
              <a:cs typeface="Source Sans Pro"/>
              <a:sym typeface="Source Sans Pro"/>
            </a:endParaRPr>
          </a:p>
        </p:txBody>
      </p:sp>
      <p:sp>
        <p:nvSpPr>
          <p:cNvPr id="489" name="Google Shape;489;p51"/>
          <p:cNvSpPr txBox="1"/>
          <p:nvPr/>
        </p:nvSpPr>
        <p:spPr>
          <a:xfrm>
            <a:off x="4422600" y="1742070"/>
            <a:ext cx="5779200" cy="938700"/>
          </a:xfrm>
          <a:prstGeom prst="rect">
            <a:avLst/>
          </a:prstGeom>
          <a:noFill/>
          <a:ln>
            <a:noFill/>
          </a:ln>
        </p:spPr>
        <p:txBody>
          <a:bodyPr spcFirstLastPara="1" wrap="square" lIns="91425" tIns="91425" rIns="91425" bIns="91425" anchor="t" anchorCtr="0">
            <a:noAutofit/>
          </a:bodyPr>
          <a:lstStyle/>
          <a:p>
            <a:r>
              <a:rPr lang="en" sz="1600">
                <a:latin typeface="Source Sans Pro"/>
                <a:ea typeface="Source Sans Pro"/>
                <a:cs typeface="Source Sans Pro"/>
                <a:sym typeface="Source Sans Pro"/>
              </a:rPr>
              <a:t>The first element, [4], is a sorted list. 3 is our other element.</a:t>
            </a:r>
            <a:endParaRPr sz="1600">
              <a:latin typeface="Source Sans Pro"/>
              <a:ea typeface="Source Sans Pro"/>
              <a:cs typeface="Source Sans Pro"/>
              <a:sym typeface="Source Sans Pro"/>
            </a:endParaRPr>
          </a:p>
          <a:p>
            <a:r>
              <a:rPr lang="en" sz="1600" b="1">
                <a:latin typeface="Source Sans Pro"/>
                <a:ea typeface="Source Sans Pro"/>
                <a:cs typeface="Source Sans Pro"/>
                <a:sym typeface="Source Sans Pro"/>
              </a:rPr>
              <a:t>Correctly inserting 3 into the sorted list [4] produces another sorted list [3, 4] that’s longer by one element.</a:t>
            </a:r>
            <a:endParaRPr sz="1600" b="1">
              <a:latin typeface="Source Sans Pro"/>
              <a:ea typeface="Source Sans Pro"/>
              <a:cs typeface="Source Sans Pro"/>
              <a:sym typeface="Source Sans Pro"/>
            </a:endParaRPr>
          </a:p>
        </p:txBody>
      </p:sp>
      <p:sp>
        <p:nvSpPr>
          <p:cNvPr id="490" name="Google Shape;490;p51"/>
          <p:cNvSpPr/>
          <p:nvPr/>
        </p:nvSpPr>
        <p:spPr>
          <a:xfrm>
            <a:off x="1990200" y="17192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4</a:t>
            </a:r>
            <a:endParaRPr sz="2400" b="1">
              <a:latin typeface="Source Sans Pro"/>
              <a:ea typeface="Source Sans Pro"/>
              <a:cs typeface="Source Sans Pro"/>
              <a:sym typeface="Source Sans Pro"/>
            </a:endParaRPr>
          </a:p>
        </p:txBody>
      </p:sp>
      <p:sp>
        <p:nvSpPr>
          <p:cNvPr id="491" name="Google Shape;491;p51"/>
          <p:cNvSpPr/>
          <p:nvPr/>
        </p:nvSpPr>
        <p:spPr>
          <a:xfrm>
            <a:off x="2446200" y="1719225"/>
            <a:ext cx="456000" cy="456000"/>
          </a:xfrm>
          <a:prstGeom prst="rect">
            <a:avLst/>
          </a:prstGeom>
          <a:solidFill>
            <a:srgbClr val="FFD54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3</a:t>
            </a:r>
            <a:endParaRPr sz="2400" b="1">
              <a:latin typeface="Source Sans Pro"/>
              <a:ea typeface="Source Sans Pro"/>
              <a:cs typeface="Source Sans Pro"/>
              <a:sym typeface="Source Sans Pro"/>
            </a:endParaRPr>
          </a:p>
        </p:txBody>
      </p:sp>
      <p:sp>
        <p:nvSpPr>
          <p:cNvPr id="492" name="Google Shape;492;p51"/>
          <p:cNvSpPr/>
          <p:nvPr/>
        </p:nvSpPr>
        <p:spPr>
          <a:xfrm>
            <a:off x="2902200" y="17192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1</a:t>
            </a:r>
            <a:endParaRPr sz="2400" b="1">
              <a:latin typeface="Source Sans Pro"/>
              <a:ea typeface="Source Sans Pro"/>
              <a:cs typeface="Source Sans Pro"/>
              <a:sym typeface="Source Sans Pro"/>
            </a:endParaRPr>
          </a:p>
        </p:txBody>
      </p:sp>
      <p:sp>
        <p:nvSpPr>
          <p:cNvPr id="493" name="Google Shape;493;p51"/>
          <p:cNvSpPr/>
          <p:nvPr/>
        </p:nvSpPr>
        <p:spPr>
          <a:xfrm>
            <a:off x="3358200" y="17192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5</a:t>
            </a:r>
            <a:endParaRPr sz="2400" b="1">
              <a:latin typeface="Source Sans Pro"/>
              <a:ea typeface="Source Sans Pro"/>
              <a:cs typeface="Source Sans Pro"/>
              <a:sym typeface="Source Sans Pro"/>
            </a:endParaRPr>
          </a:p>
        </p:txBody>
      </p:sp>
      <p:sp>
        <p:nvSpPr>
          <p:cNvPr id="494" name="Google Shape;494;p51"/>
          <p:cNvSpPr/>
          <p:nvPr/>
        </p:nvSpPr>
        <p:spPr>
          <a:xfrm>
            <a:off x="3814200" y="17192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2</a:t>
            </a:r>
            <a:endParaRPr sz="2400" b="1">
              <a:latin typeface="Source Sans Pro"/>
              <a:ea typeface="Source Sans Pro"/>
              <a:cs typeface="Source Sans Pro"/>
              <a:sym typeface="Source Sans Pro"/>
            </a:endParaRPr>
          </a:p>
        </p:txBody>
      </p:sp>
      <p:sp>
        <p:nvSpPr>
          <p:cNvPr id="495" name="Google Shape;495;p51"/>
          <p:cNvSpPr/>
          <p:nvPr/>
        </p:nvSpPr>
        <p:spPr>
          <a:xfrm>
            <a:off x="1990200" y="22526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3</a:t>
            </a:r>
            <a:endParaRPr sz="2400" b="1">
              <a:latin typeface="Source Sans Pro"/>
              <a:ea typeface="Source Sans Pro"/>
              <a:cs typeface="Source Sans Pro"/>
              <a:sym typeface="Source Sans Pro"/>
            </a:endParaRPr>
          </a:p>
        </p:txBody>
      </p:sp>
      <p:sp>
        <p:nvSpPr>
          <p:cNvPr id="496" name="Google Shape;496;p51"/>
          <p:cNvSpPr/>
          <p:nvPr/>
        </p:nvSpPr>
        <p:spPr>
          <a:xfrm>
            <a:off x="2446200" y="22526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4</a:t>
            </a:r>
            <a:endParaRPr sz="2400" b="1">
              <a:latin typeface="Source Sans Pro"/>
              <a:ea typeface="Source Sans Pro"/>
              <a:cs typeface="Source Sans Pro"/>
              <a:sym typeface="Source Sans Pro"/>
            </a:endParaRPr>
          </a:p>
        </p:txBody>
      </p:sp>
      <p:sp>
        <p:nvSpPr>
          <p:cNvPr id="497" name="Google Shape;497;p51"/>
          <p:cNvSpPr/>
          <p:nvPr/>
        </p:nvSpPr>
        <p:spPr>
          <a:xfrm>
            <a:off x="2902200" y="22526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1</a:t>
            </a:r>
            <a:endParaRPr sz="2400" b="1">
              <a:latin typeface="Source Sans Pro"/>
              <a:ea typeface="Source Sans Pro"/>
              <a:cs typeface="Source Sans Pro"/>
              <a:sym typeface="Source Sans Pro"/>
            </a:endParaRPr>
          </a:p>
        </p:txBody>
      </p:sp>
      <p:sp>
        <p:nvSpPr>
          <p:cNvPr id="498" name="Google Shape;498;p51"/>
          <p:cNvSpPr/>
          <p:nvPr/>
        </p:nvSpPr>
        <p:spPr>
          <a:xfrm>
            <a:off x="3358200" y="22526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5</a:t>
            </a:r>
            <a:endParaRPr sz="2400" b="1">
              <a:latin typeface="Source Sans Pro"/>
              <a:ea typeface="Source Sans Pro"/>
              <a:cs typeface="Source Sans Pro"/>
              <a:sym typeface="Source Sans Pro"/>
            </a:endParaRPr>
          </a:p>
        </p:txBody>
      </p:sp>
      <p:sp>
        <p:nvSpPr>
          <p:cNvPr id="499" name="Google Shape;499;p51"/>
          <p:cNvSpPr/>
          <p:nvPr/>
        </p:nvSpPr>
        <p:spPr>
          <a:xfrm>
            <a:off x="3814200" y="22526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2</a:t>
            </a:r>
            <a:endParaRPr sz="2400" b="1">
              <a:latin typeface="Source Sans Pro"/>
              <a:ea typeface="Source Sans Pro"/>
              <a:cs typeface="Source Sans Pro"/>
              <a:sym typeface="Source Sans Pro"/>
            </a:endParaRPr>
          </a:p>
        </p:txBody>
      </p:sp>
      <p:cxnSp>
        <p:nvCxnSpPr>
          <p:cNvPr id="500" name="Google Shape;500;p51"/>
          <p:cNvCxnSpPr/>
          <p:nvPr/>
        </p:nvCxnSpPr>
        <p:spPr>
          <a:xfrm>
            <a:off x="1524000" y="2861025"/>
            <a:ext cx="9147900" cy="0"/>
          </a:xfrm>
          <a:prstGeom prst="straightConnector1">
            <a:avLst/>
          </a:prstGeom>
          <a:noFill/>
          <a:ln w="9525" cap="flat" cmpd="sng">
            <a:solidFill>
              <a:srgbClr val="000000"/>
            </a:solidFill>
            <a:prstDash val="solid"/>
            <a:round/>
            <a:headEnd type="none" w="med" len="med"/>
            <a:tailEnd type="none" w="med" len="med"/>
          </a:ln>
        </p:spPr>
      </p:cxnSp>
      <p:sp>
        <p:nvSpPr>
          <p:cNvPr id="501" name="Google Shape;501;p51"/>
          <p:cNvSpPr/>
          <p:nvPr/>
        </p:nvSpPr>
        <p:spPr>
          <a:xfrm>
            <a:off x="1990200" y="30134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3</a:t>
            </a:r>
            <a:endParaRPr sz="2400" b="1">
              <a:latin typeface="Source Sans Pro"/>
              <a:ea typeface="Source Sans Pro"/>
              <a:cs typeface="Source Sans Pro"/>
              <a:sym typeface="Source Sans Pro"/>
            </a:endParaRPr>
          </a:p>
        </p:txBody>
      </p:sp>
      <p:sp>
        <p:nvSpPr>
          <p:cNvPr id="502" name="Google Shape;502;p51"/>
          <p:cNvSpPr/>
          <p:nvPr/>
        </p:nvSpPr>
        <p:spPr>
          <a:xfrm>
            <a:off x="2446200" y="30134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4</a:t>
            </a:r>
            <a:endParaRPr sz="2400" b="1">
              <a:latin typeface="Source Sans Pro"/>
              <a:ea typeface="Source Sans Pro"/>
              <a:cs typeface="Source Sans Pro"/>
              <a:sym typeface="Source Sans Pro"/>
            </a:endParaRPr>
          </a:p>
        </p:txBody>
      </p:sp>
      <p:sp>
        <p:nvSpPr>
          <p:cNvPr id="503" name="Google Shape;503;p51"/>
          <p:cNvSpPr/>
          <p:nvPr/>
        </p:nvSpPr>
        <p:spPr>
          <a:xfrm>
            <a:off x="2902200" y="3013425"/>
            <a:ext cx="456000" cy="456000"/>
          </a:xfrm>
          <a:prstGeom prst="rect">
            <a:avLst/>
          </a:prstGeom>
          <a:solidFill>
            <a:srgbClr val="FFD54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1</a:t>
            </a:r>
            <a:endParaRPr sz="2400" b="1">
              <a:latin typeface="Source Sans Pro"/>
              <a:ea typeface="Source Sans Pro"/>
              <a:cs typeface="Source Sans Pro"/>
              <a:sym typeface="Source Sans Pro"/>
            </a:endParaRPr>
          </a:p>
        </p:txBody>
      </p:sp>
      <p:sp>
        <p:nvSpPr>
          <p:cNvPr id="504" name="Google Shape;504;p51"/>
          <p:cNvSpPr/>
          <p:nvPr/>
        </p:nvSpPr>
        <p:spPr>
          <a:xfrm>
            <a:off x="3358200" y="30134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5</a:t>
            </a:r>
            <a:endParaRPr sz="2400" b="1">
              <a:latin typeface="Source Sans Pro"/>
              <a:ea typeface="Source Sans Pro"/>
              <a:cs typeface="Source Sans Pro"/>
              <a:sym typeface="Source Sans Pro"/>
            </a:endParaRPr>
          </a:p>
        </p:txBody>
      </p:sp>
      <p:sp>
        <p:nvSpPr>
          <p:cNvPr id="505" name="Google Shape;505;p51"/>
          <p:cNvSpPr/>
          <p:nvPr/>
        </p:nvSpPr>
        <p:spPr>
          <a:xfrm>
            <a:off x="3814200" y="30134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2</a:t>
            </a:r>
            <a:endParaRPr sz="2400" b="1">
              <a:latin typeface="Source Sans Pro"/>
              <a:ea typeface="Source Sans Pro"/>
              <a:cs typeface="Source Sans Pro"/>
              <a:sym typeface="Source Sans Pro"/>
            </a:endParaRPr>
          </a:p>
        </p:txBody>
      </p:sp>
      <p:sp>
        <p:nvSpPr>
          <p:cNvPr id="506" name="Google Shape;506;p51"/>
          <p:cNvSpPr/>
          <p:nvPr/>
        </p:nvSpPr>
        <p:spPr>
          <a:xfrm>
            <a:off x="1990200" y="35456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1</a:t>
            </a:r>
            <a:endParaRPr sz="2400" b="1">
              <a:latin typeface="Source Sans Pro"/>
              <a:ea typeface="Source Sans Pro"/>
              <a:cs typeface="Source Sans Pro"/>
              <a:sym typeface="Source Sans Pro"/>
            </a:endParaRPr>
          </a:p>
        </p:txBody>
      </p:sp>
      <p:sp>
        <p:nvSpPr>
          <p:cNvPr id="507" name="Google Shape;507;p51"/>
          <p:cNvSpPr/>
          <p:nvPr/>
        </p:nvSpPr>
        <p:spPr>
          <a:xfrm>
            <a:off x="2446200" y="35456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3</a:t>
            </a:r>
            <a:endParaRPr sz="2400" b="1">
              <a:latin typeface="Source Sans Pro"/>
              <a:ea typeface="Source Sans Pro"/>
              <a:cs typeface="Source Sans Pro"/>
              <a:sym typeface="Source Sans Pro"/>
            </a:endParaRPr>
          </a:p>
        </p:txBody>
      </p:sp>
      <p:sp>
        <p:nvSpPr>
          <p:cNvPr id="508" name="Google Shape;508;p51"/>
          <p:cNvSpPr/>
          <p:nvPr/>
        </p:nvSpPr>
        <p:spPr>
          <a:xfrm>
            <a:off x="2902200" y="35456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4</a:t>
            </a:r>
            <a:endParaRPr sz="2400" b="1">
              <a:latin typeface="Source Sans Pro"/>
              <a:ea typeface="Source Sans Pro"/>
              <a:cs typeface="Source Sans Pro"/>
              <a:sym typeface="Source Sans Pro"/>
            </a:endParaRPr>
          </a:p>
        </p:txBody>
      </p:sp>
      <p:sp>
        <p:nvSpPr>
          <p:cNvPr id="509" name="Google Shape;509;p51"/>
          <p:cNvSpPr/>
          <p:nvPr/>
        </p:nvSpPr>
        <p:spPr>
          <a:xfrm>
            <a:off x="3358200" y="35456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5</a:t>
            </a:r>
            <a:endParaRPr sz="2400" b="1">
              <a:latin typeface="Source Sans Pro"/>
              <a:ea typeface="Source Sans Pro"/>
              <a:cs typeface="Source Sans Pro"/>
              <a:sym typeface="Source Sans Pro"/>
            </a:endParaRPr>
          </a:p>
        </p:txBody>
      </p:sp>
      <p:sp>
        <p:nvSpPr>
          <p:cNvPr id="510" name="Google Shape;510;p51"/>
          <p:cNvSpPr/>
          <p:nvPr/>
        </p:nvSpPr>
        <p:spPr>
          <a:xfrm>
            <a:off x="3814200" y="35456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2</a:t>
            </a:r>
            <a:endParaRPr sz="2400" b="1">
              <a:latin typeface="Source Sans Pro"/>
              <a:ea typeface="Source Sans Pro"/>
              <a:cs typeface="Source Sans Pro"/>
              <a:sym typeface="Source Sans Pro"/>
            </a:endParaRPr>
          </a:p>
        </p:txBody>
      </p:sp>
      <p:sp>
        <p:nvSpPr>
          <p:cNvPr id="511" name="Google Shape;511;p51"/>
          <p:cNvSpPr txBox="1"/>
          <p:nvPr/>
        </p:nvSpPr>
        <p:spPr>
          <a:xfrm>
            <a:off x="4422600" y="3040055"/>
            <a:ext cx="5779200" cy="938700"/>
          </a:xfrm>
          <a:prstGeom prst="rect">
            <a:avLst/>
          </a:prstGeom>
          <a:noFill/>
          <a:ln>
            <a:noFill/>
          </a:ln>
        </p:spPr>
        <p:txBody>
          <a:bodyPr spcFirstLastPara="1" wrap="square" lIns="91425" tIns="91425" rIns="91425" bIns="91425" anchor="t" anchorCtr="0">
            <a:noAutofit/>
          </a:bodyPr>
          <a:lstStyle/>
          <a:p>
            <a:r>
              <a:rPr lang="en" sz="1500">
                <a:latin typeface="Source Sans Pro"/>
                <a:ea typeface="Source Sans Pro"/>
                <a:cs typeface="Source Sans Pro"/>
                <a:sym typeface="Source Sans Pro"/>
              </a:rPr>
              <a:t>The first two elements, [3, 4], are a sorted list. 1 is our other element.</a:t>
            </a:r>
            <a:endParaRPr sz="1500">
              <a:latin typeface="Source Sans Pro"/>
              <a:ea typeface="Source Sans Pro"/>
              <a:cs typeface="Source Sans Pro"/>
              <a:sym typeface="Source Sans Pro"/>
            </a:endParaRPr>
          </a:p>
          <a:p>
            <a:r>
              <a:rPr lang="en" sz="1600" b="1">
                <a:latin typeface="Source Sans Pro"/>
                <a:ea typeface="Source Sans Pro"/>
                <a:cs typeface="Source Sans Pro"/>
                <a:sym typeface="Source Sans Pro"/>
              </a:rPr>
              <a:t>Correctly inserting 1 into the sorted list [3, 4] produces another sorted list [1, 3, 4] that’s longer by one element.</a:t>
            </a:r>
            <a:endParaRPr sz="1600" b="1">
              <a:latin typeface="Source Sans Pro"/>
              <a:ea typeface="Source Sans Pro"/>
              <a:cs typeface="Source Sans Pro"/>
              <a:sym typeface="Source Sans Pro"/>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52"/>
          <p:cNvSpPr txBox="1"/>
          <p:nvPr/>
        </p:nvSpPr>
        <p:spPr>
          <a:xfrm>
            <a:off x="1990200" y="466200"/>
            <a:ext cx="8211600" cy="722700"/>
          </a:xfrm>
          <a:prstGeom prst="rect">
            <a:avLst/>
          </a:prstGeom>
          <a:noFill/>
          <a:ln>
            <a:noFill/>
          </a:ln>
        </p:spPr>
        <p:txBody>
          <a:bodyPr spcFirstLastPara="1" wrap="square" lIns="91425" tIns="91425" rIns="91425" bIns="91425" anchor="t" anchorCtr="0">
            <a:noAutofit/>
          </a:bodyPr>
          <a:lstStyle/>
          <a:p>
            <a:pPr algn="ctr"/>
            <a:r>
              <a:rPr lang="en" sz="3600" b="1">
                <a:latin typeface="Dosis"/>
                <a:ea typeface="Dosis"/>
                <a:cs typeface="Dosis"/>
                <a:sym typeface="Dosis"/>
              </a:rPr>
              <a:t>Insertion sort</a:t>
            </a:r>
            <a:endParaRPr sz="3600" b="1">
              <a:latin typeface="Dosis"/>
              <a:ea typeface="Dosis"/>
              <a:cs typeface="Dosis"/>
              <a:sym typeface="Dosis"/>
            </a:endParaRPr>
          </a:p>
        </p:txBody>
      </p:sp>
      <p:sp>
        <p:nvSpPr>
          <p:cNvPr id="517" name="Google Shape;517;p52"/>
          <p:cNvSpPr txBox="1"/>
          <p:nvPr/>
        </p:nvSpPr>
        <p:spPr>
          <a:xfrm>
            <a:off x="1990200" y="1189025"/>
            <a:ext cx="8211600" cy="5202900"/>
          </a:xfrm>
          <a:prstGeom prst="rect">
            <a:avLst/>
          </a:prstGeom>
          <a:noFill/>
          <a:ln>
            <a:noFill/>
          </a:ln>
        </p:spPr>
        <p:txBody>
          <a:bodyPr spcFirstLastPara="1" wrap="square" lIns="91425" tIns="91425" rIns="91425" bIns="91425" anchor="t" anchorCtr="0">
            <a:noAutofit/>
          </a:bodyPr>
          <a:lstStyle/>
          <a:p>
            <a:pPr marL="457200" indent="-355600">
              <a:buClr>
                <a:srgbClr val="000000"/>
              </a:buClr>
              <a:buSzPts val="2000"/>
              <a:buFont typeface="Source Sans Pro"/>
              <a:buChar char="●"/>
            </a:pPr>
            <a:r>
              <a:rPr lang="en" sz="2000" b="1">
                <a:latin typeface="Source Sans Pro"/>
                <a:ea typeface="Source Sans Pro"/>
                <a:cs typeface="Source Sans Pro"/>
                <a:sym typeface="Source Sans Pro"/>
              </a:rPr>
              <a:t>We can apply this logic at every step.</a:t>
            </a:r>
            <a:endParaRPr sz="2000">
              <a:latin typeface="Source Sans Pro"/>
              <a:ea typeface="Source Sans Pro"/>
              <a:cs typeface="Source Sans Pro"/>
              <a:sym typeface="Source Sans Pro"/>
            </a:endParaRPr>
          </a:p>
        </p:txBody>
      </p:sp>
      <p:sp>
        <p:nvSpPr>
          <p:cNvPr id="518" name="Google Shape;518;p52"/>
          <p:cNvSpPr txBox="1"/>
          <p:nvPr/>
        </p:nvSpPr>
        <p:spPr>
          <a:xfrm>
            <a:off x="4422600" y="1742070"/>
            <a:ext cx="5779200" cy="938700"/>
          </a:xfrm>
          <a:prstGeom prst="rect">
            <a:avLst/>
          </a:prstGeom>
          <a:noFill/>
          <a:ln>
            <a:noFill/>
          </a:ln>
        </p:spPr>
        <p:txBody>
          <a:bodyPr spcFirstLastPara="1" wrap="square" lIns="91425" tIns="91425" rIns="91425" bIns="91425" anchor="t" anchorCtr="0">
            <a:noAutofit/>
          </a:bodyPr>
          <a:lstStyle/>
          <a:p>
            <a:r>
              <a:rPr lang="en" sz="1600">
                <a:latin typeface="Source Sans Pro"/>
                <a:ea typeface="Source Sans Pro"/>
                <a:cs typeface="Source Sans Pro"/>
                <a:sym typeface="Source Sans Pro"/>
              </a:rPr>
              <a:t>The first element, [4], is a sorted list. 3 is our other element.</a:t>
            </a:r>
            <a:endParaRPr sz="1600">
              <a:latin typeface="Source Sans Pro"/>
              <a:ea typeface="Source Sans Pro"/>
              <a:cs typeface="Source Sans Pro"/>
              <a:sym typeface="Source Sans Pro"/>
            </a:endParaRPr>
          </a:p>
          <a:p>
            <a:r>
              <a:rPr lang="en" sz="1600" b="1">
                <a:latin typeface="Source Sans Pro"/>
                <a:ea typeface="Source Sans Pro"/>
                <a:cs typeface="Source Sans Pro"/>
                <a:sym typeface="Source Sans Pro"/>
              </a:rPr>
              <a:t>Correctly inserting 3 into the sorted list [4] produces another sorted list [3, 4] that’s longer by one element.</a:t>
            </a:r>
            <a:endParaRPr sz="1600" b="1">
              <a:latin typeface="Source Sans Pro"/>
              <a:ea typeface="Source Sans Pro"/>
              <a:cs typeface="Source Sans Pro"/>
              <a:sym typeface="Source Sans Pro"/>
            </a:endParaRPr>
          </a:p>
        </p:txBody>
      </p:sp>
      <p:sp>
        <p:nvSpPr>
          <p:cNvPr id="519" name="Google Shape;519;p52"/>
          <p:cNvSpPr/>
          <p:nvPr/>
        </p:nvSpPr>
        <p:spPr>
          <a:xfrm>
            <a:off x="1990200" y="17192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4</a:t>
            </a:r>
            <a:endParaRPr sz="2400" b="1">
              <a:latin typeface="Source Sans Pro"/>
              <a:ea typeface="Source Sans Pro"/>
              <a:cs typeface="Source Sans Pro"/>
              <a:sym typeface="Source Sans Pro"/>
            </a:endParaRPr>
          </a:p>
        </p:txBody>
      </p:sp>
      <p:sp>
        <p:nvSpPr>
          <p:cNvPr id="520" name="Google Shape;520;p52"/>
          <p:cNvSpPr/>
          <p:nvPr/>
        </p:nvSpPr>
        <p:spPr>
          <a:xfrm>
            <a:off x="2446200" y="1719225"/>
            <a:ext cx="456000" cy="456000"/>
          </a:xfrm>
          <a:prstGeom prst="rect">
            <a:avLst/>
          </a:prstGeom>
          <a:solidFill>
            <a:srgbClr val="FFD54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3</a:t>
            </a:r>
            <a:endParaRPr sz="2400" b="1">
              <a:latin typeface="Source Sans Pro"/>
              <a:ea typeface="Source Sans Pro"/>
              <a:cs typeface="Source Sans Pro"/>
              <a:sym typeface="Source Sans Pro"/>
            </a:endParaRPr>
          </a:p>
        </p:txBody>
      </p:sp>
      <p:sp>
        <p:nvSpPr>
          <p:cNvPr id="521" name="Google Shape;521;p52"/>
          <p:cNvSpPr/>
          <p:nvPr/>
        </p:nvSpPr>
        <p:spPr>
          <a:xfrm>
            <a:off x="2902200" y="17192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1</a:t>
            </a:r>
            <a:endParaRPr sz="2400" b="1">
              <a:latin typeface="Source Sans Pro"/>
              <a:ea typeface="Source Sans Pro"/>
              <a:cs typeface="Source Sans Pro"/>
              <a:sym typeface="Source Sans Pro"/>
            </a:endParaRPr>
          </a:p>
        </p:txBody>
      </p:sp>
      <p:sp>
        <p:nvSpPr>
          <p:cNvPr id="522" name="Google Shape;522;p52"/>
          <p:cNvSpPr/>
          <p:nvPr/>
        </p:nvSpPr>
        <p:spPr>
          <a:xfrm>
            <a:off x="3358200" y="17192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5</a:t>
            </a:r>
            <a:endParaRPr sz="2400" b="1">
              <a:latin typeface="Source Sans Pro"/>
              <a:ea typeface="Source Sans Pro"/>
              <a:cs typeface="Source Sans Pro"/>
              <a:sym typeface="Source Sans Pro"/>
            </a:endParaRPr>
          </a:p>
        </p:txBody>
      </p:sp>
      <p:sp>
        <p:nvSpPr>
          <p:cNvPr id="523" name="Google Shape;523;p52"/>
          <p:cNvSpPr/>
          <p:nvPr/>
        </p:nvSpPr>
        <p:spPr>
          <a:xfrm>
            <a:off x="3814200" y="17192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2</a:t>
            </a:r>
            <a:endParaRPr sz="2400" b="1">
              <a:latin typeface="Source Sans Pro"/>
              <a:ea typeface="Source Sans Pro"/>
              <a:cs typeface="Source Sans Pro"/>
              <a:sym typeface="Source Sans Pro"/>
            </a:endParaRPr>
          </a:p>
        </p:txBody>
      </p:sp>
      <p:sp>
        <p:nvSpPr>
          <p:cNvPr id="524" name="Google Shape;524;p52"/>
          <p:cNvSpPr/>
          <p:nvPr/>
        </p:nvSpPr>
        <p:spPr>
          <a:xfrm>
            <a:off x="1990200" y="22526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3</a:t>
            </a:r>
            <a:endParaRPr sz="2400" b="1">
              <a:latin typeface="Source Sans Pro"/>
              <a:ea typeface="Source Sans Pro"/>
              <a:cs typeface="Source Sans Pro"/>
              <a:sym typeface="Source Sans Pro"/>
            </a:endParaRPr>
          </a:p>
        </p:txBody>
      </p:sp>
      <p:sp>
        <p:nvSpPr>
          <p:cNvPr id="525" name="Google Shape;525;p52"/>
          <p:cNvSpPr/>
          <p:nvPr/>
        </p:nvSpPr>
        <p:spPr>
          <a:xfrm>
            <a:off x="2446200" y="22526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4</a:t>
            </a:r>
            <a:endParaRPr sz="2400" b="1">
              <a:latin typeface="Source Sans Pro"/>
              <a:ea typeface="Source Sans Pro"/>
              <a:cs typeface="Source Sans Pro"/>
              <a:sym typeface="Source Sans Pro"/>
            </a:endParaRPr>
          </a:p>
        </p:txBody>
      </p:sp>
      <p:sp>
        <p:nvSpPr>
          <p:cNvPr id="526" name="Google Shape;526;p52"/>
          <p:cNvSpPr/>
          <p:nvPr/>
        </p:nvSpPr>
        <p:spPr>
          <a:xfrm>
            <a:off x="2902200" y="22526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1</a:t>
            </a:r>
            <a:endParaRPr sz="2400" b="1">
              <a:latin typeface="Source Sans Pro"/>
              <a:ea typeface="Source Sans Pro"/>
              <a:cs typeface="Source Sans Pro"/>
              <a:sym typeface="Source Sans Pro"/>
            </a:endParaRPr>
          </a:p>
        </p:txBody>
      </p:sp>
      <p:sp>
        <p:nvSpPr>
          <p:cNvPr id="527" name="Google Shape;527;p52"/>
          <p:cNvSpPr/>
          <p:nvPr/>
        </p:nvSpPr>
        <p:spPr>
          <a:xfrm>
            <a:off x="3358200" y="22526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5</a:t>
            </a:r>
            <a:endParaRPr sz="2400" b="1">
              <a:latin typeface="Source Sans Pro"/>
              <a:ea typeface="Source Sans Pro"/>
              <a:cs typeface="Source Sans Pro"/>
              <a:sym typeface="Source Sans Pro"/>
            </a:endParaRPr>
          </a:p>
        </p:txBody>
      </p:sp>
      <p:sp>
        <p:nvSpPr>
          <p:cNvPr id="528" name="Google Shape;528;p52"/>
          <p:cNvSpPr/>
          <p:nvPr/>
        </p:nvSpPr>
        <p:spPr>
          <a:xfrm>
            <a:off x="3814200" y="22526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2</a:t>
            </a:r>
            <a:endParaRPr sz="2400" b="1">
              <a:latin typeface="Source Sans Pro"/>
              <a:ea typeface="Source Sans Pro"/>
              <a:cs typeface="Source Sans Pro"/>
              <a:sym typeface="Source Sans Pro"/>
            </a:endParaRPr>
          </a:p>
        </p:txBody>
      </p:sp>
      <p:cxnSp>
        <p:nvCxnSpPr>
          <p:cNvPr id="529" name="Google Shape;529;p52"/>
          <p:cNvCxnSpPr/>
          <p:nvPr/>
        </p:nvCxnSpPr>
        <p:spPr>
          <a:xfrm>
            <a:off x="1524000" y="2861025"/>
            <a:ext cx="9147900" cy="0"/>
          </a:xfrm>
          <a:prstGeom prst="straightConnector1">
            <a:avLst/>
          </a:prstGeom>
          <a:noFill/>
          <a:ln w="9525" cap="flat" cmpd="sng">
            <a:solidFill>
              <a:srgbClr val="000000"/>
            </a:solidFill>
            <a:prstDash val="solid"/>
            <a:round/>
            <a:headEnd type="none" w="med" len="med"/>
            <a:tailEnd type="none" w="med" len="med"/>
          </a:ln>
        </p:spPr>
      </p:cxnSp>
      <p:sp>
        <p:nvSpPr>
          <p:cNvPr id="530" name="Google Shape;530;p52"/>
          <p:cNvSpPr/>
          <p:nvPr/>
        </p:nvSpPr>
        <p:spPr>
          <a:xfrm>
            <a:off x="1990200" y="30134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3</a:t>
            </a:r>
            <a:endParaRPr sz="2400" b="1">
              <a:latin typeface="Source Sans Pro"/>
              <a:ea typeface="Source Sans Pro"/>
              <a:cs typeface="Source Sans Pro"/>
              <a:sym typeface="Source Sans Pro"/>
            </a:endParaRPr>
          </a:p>
        </p:txBody>
      </p:sp>
      <p:sp>
        <p:nvSpPr>
          <p:cNvPr id="531" name="Google Shape;531;p52"/>
          <p:cNvSpPr/>
          <p:nvPr/>
        </p:nvSpPr>
        <p:spPr>
          <a:xfrm>
            <a:off x="2446200" y="30134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4</a:t>
            </a:r>
            <a:endParaRPr sz="2400" b="1">
              <a:latin typeface="Source Sans Pro"/>
              <a:ea typeface="Source Sans Pro"/>
              <a:cs typeface="Source Sans Pro"/>
              <a:sym typeface="Source Sans Pro"/>
            </a:endParaRPr>
          </a:p>
        </p:txBody>
      </p:sp>
      <p:sp>
        <p:nvSpPr>
          <p:cNvPr id="532" name="Google Shape;532;p52"/>
          <p:cNvSpPr/>
          <p:nvPr/>
        </p:nvSpPr>
        <p:spPr>
          <a:xfrm>
            <a:off x="2902200" y="3013425"/>
            <a:ext cx="456000" cy="456000"/>
          </a:xfrm>
          <a:prstGeom prst="rect">
            <a:avLst/>
          </a:prstGeom>
          <a:solidFill>
            <a:srgbClr val="FFD54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1</a:t>
            </a:r>
            <a:endParaRPr sz="2400" b="1">
              <a:latin typeface="Source Sans Pro"/>
              <a:ea typeface="Source Sans Pro"/>
              <a:cs typeface="Source Sans Pro"/>
              <a:sym typeface="Source Sans Pro"/>
            </a:endParaRPr>
          </a:p>
        </p:txBody>
      </p:sp>
      <p:sp>
        <p:nvSpPr>
          <p:cNvPr id="533" name="Google Shape;533;p52"/>
          <p:cNvSpPr/>
          <p:nvPr/>
        </p:nvSpPr>
        <p:spPr>
          <a:xfrm>
            <a:off x="3358200" y="30134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5</a:t>
            </a:r>
            <a:endParaRPr sz="2400" b="1">
              <a:latin typeface="Source Sans Pro"/>
              <a:ea typeface="Source Sans Pro"/>
              <a:cs typeface="Source Sans Pro"/>
              <a:sym typeface="Source Sans Pro"/>
            </a:endParaRPr>
          </a:p>
        </p:txBody>
      </p:sp>
      <p:sp>
        <p:nvSpPr>
          <p:cNvPr id="534" name="Google Shape;534;p52"/>
          <p:cNvSpPr/>
          <p:nvPr/>
        </p:nvSpPr>
        <p:spPr>
          <a:xfrm>
            <a:off x="3814200" y="30134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2</a:t>
            </a:r>
            <a:endParaRPr sz="2400" b="1">
              <a:latin typeface="Source Sans Pro"/>
              <a:ea typeface="Source Sans Pro"/>
              <a:cs typeface="Source Sans Pro"/>
              <a:sym typeface="Source Sans Pro"/>
            </a:endParaRPr>
          </a:p>
        </p:txBody>
      </p:sp>
      <p:sp>
        <p:nvSpPr>
          <p:cNvPr id="535" name="Google Shape;535;p52"/>
          <p:cNvSpPr/>
          <p:nvPr/>
        </p:nvSpPr>
        <p:spPr>
          <a:xfrm>
            <a:off x="1990200" y="35456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1</a:t>
            </a:r>
            <a:endParaRPr sz="2400" b="1">
              <a:latin typeface="Source Sans Pro"/>
              <a:ea typeface="Source Sans Pro"/>
              <a:cs typeface="Source Sans Pro"/>
              <a:sym typeface="Source Sans Pro"/>
            </a:endParaRPr>
          </a:p>
        </p:txBody>
      </p:sp>
      <p:sp>
        <p:nvSpPr>
          <p:cNvPr id="536" name="Google Shape;536;p52"/>
          <p:cNvSpPr/>
          <p:nvPr/>
        </p:nvSpPr>
        <p:spPr>
          <a:xfrm>
            <a:off x="2446200" y="35456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3</a:t>
            </a:r>
            <a:endParaRPr sz="2400" b="1">
              <a:latin typeface="Source Sans Pro"/>
              <a:ea typeface="Source Sans Pro"/>
              <a:cs typeface="Source Sans Pro"/>
              <a:sym typeface="Source Sans Pro"/>
            </a:endParaRPr>
          </a:p>
        </p:txBody>
      </p:sp>
      <p:sp>
        <p:nvSpPr>
          <p:cNvPr id="537" name="Google Shape;537;p52"/>
          <p:cNvSpPr/>
          <p:nvPr/>
        </p:nvSpPr>
        <p:spPr>
          <a:xfrm>
            <a:off x="2902200" y="35456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4</a:t>
            </a:r>
            <a:endParaRPr sz="2400" b="1">
              <a:latin typeface="Source Sans Pro"/>
              <a:ea typeface="Source Sans Pro"/>
              <a:cs typeface="Source Sans Pro"/>
              <a:sym typeface="Source Sans Pro"/>
            </a:endParaRPr>
          </a:p>
        </p:txBody>
      </p:sp>
      <p:sp>
        <p:nvSpPr>
          <p:cNvPr id="538" name="Google Shape;538;p52"/>
          <p:cNvSpPr/>
          <p:nvPr/>
        </p:nvSpPr>
        <p:spPr>
          <a:xfrm>
            <a:off x="3358200" y="35456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5</a:t>
            </a:r>
            <a:endParaRPr sz="2400" b="1">
              <a:latin typeface="Source Sans Pro"/>
              <a:ea typeface="Source Sans Pro"/>
              <a:cs typeface="Source Sans Pro"/>
              <a:sym typeface="Source Sans Pro"/>
            </a:endParaRPr>
          </a:p>
        </p:txBody>
      </p:sp>
      <p:sp>
        <p:nvSpPr>
          <p:cNvPr id="539" name="Google Shape;539;p52"/>
          <p:cNvSpPr/>
          <p:nvPr/>
        </p:nvSpPr>
        <p:spPr>
          <a:xfrm>
            <a:off x="3814200" y="35456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2</a:t>
            </a:r>
            <a:endParaRPr sz="2400" b="1">
              <a:latin typeface="Source Sans Pro"/>
              <a:ea typeface="Source Sans Pro"/>
              <a:cs typeface="Source Sans Pro"/>
              <a:sym typeface="Source Sans Pro"/>
            </a:endParaRPr>
          </a:p>
        </p:txBody>
      </p:sp>
      <p:sp>
        <p:nvSpPr>
          <p:cNvPr id="540" name="Google Shape;540;p52"/>
          <p:cNvSpPr txBox="1"/>
          <p:nvPr/>
        </p:nvSpPr>
        <p:spPr>
          <a:xfrm>
            <a:off x="4422600" y="3040055"/>
            <a:ext cx="5779200" cy="938700"/>
          </a:xfrm>
          <a:prstGeom prst="rect">
            <a:avLst/>
          </a:prstGeom>
          <a:noFill/>
          <a:ln>
            <a:noFill/>
          </a:ln>
        </p:spPr>
        <p:txBody>
          <a:bodyPr spcFirstLastPara="1" wrap="square" lIns="91425" tIns="91425" rIns="91425" bIns="91425" anchor="t" anchorCtr="0">
            <a:noAutofit/>
          </a:bodyPr>
          <a:lstStyle/>
          <a:p>
            <a:r>
              <a:rPr lang="en" sz="1500">
                <a:latin typeface="Source Sans Pro"/>
                <a:ea typeface="Source Sans Pro"/>
                <a:cs typeface="Source Sans Pro"/>
                <a:sym typeface="Source Sans Pro"/>
              </a:rPr>
              <a:t>The first two elements, [3, 4], are a sorted list. 1 is our other element.</a:t>
            </a:r>
            <a:endParaRPr sz="1500">
              <a:latin typeface="Source Sans Pro"/>
              <a:ea typeface="Source Sans Pro"/>
              <a:cs typeface="Source Sans Pro"/>
              <a:sym typeface="Source Sans Pro"/>
            </a:endParaRPr>
          </a:p>
          <a:p>
            <a:r>
              <a:rPr lang="en" sz="1600" b="1">
                <a:latin typeface="Source Sans Pro"/>
                <a:ea typeface="Source Sans Pro"/>
                <a:cs typeface="Source Sans Pro"/>
                <a:sym typeface="Source Sans Pro"/>
              </a:rPr>
              <a:t>Correctly inserting 1 into the sorted list [3, 4] produces another sorted list [1, 3, 4] that’s longer by one element.</a:t>
            </a:r>
            <a:endParaRPr sz="1600" b="1">
              <a:latin typeface="Source Sans Pro"/>
              <a:ea typeface="Source Sans Pro"/>
              <a:cs typeface="Source Sans Pro"/>
              <a:sym typeface="Source Sans Pro"/>
            </a:endParaRPr>
          </a:p>
        </p:txBody>
      </p:sp>
      <p:cxnSp>
        <p:nvCxnSpPr>
          <p:cNvPr id="541" name="Google Shape;541;p52"/>
          <p:cNvCxnSpPr/>
          <p:nvPr/>
        </p:nvCxnSpPr>
        <p:spPr>
          <a:xfrm>
            <a:off x="1522050" y="4154025"/>
            <a:ext cx="9147900" cy="0"/>
          </a:xfrm>
          <a:prstGeom prst="straightConnector1">
            <a:avLst/>
          </a:prstGeom>
          <a:noFill/>
          <a:ln w="9525" cap="flat" cmpd="sng">
            <a:solidFill>
              <a:srgbClr val="000000"/>
            </a:solidFill>
            <a:prstDash val="solid"/>
            <a:round/>
            <a:headEnd type="none" w="med" len="med"/>
            <a:tailEnd type="none" w="med" len="med"/>
          </a:ln>
        </p:spPr>
      </p:cxnSp>
      <p:sp>
        <p:nvSpPr>
          <p:cNvPr id="542" name="Google Shape;542;p52"/>
          <p:cNvSpPr/>
          <p:nvPr/>
        </p:nvSpPr>
        <p:spPr>
          <a:xfrm>
            <a:off x="1988250" y="43064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1</a:t>
            </a:r>
            <a:endParaRPr sz="2400" b="1">
              <a:latin typeface="Source Sans Pro"/>
              <a:ea typeface="Source Sans Pro"/>
              <a:cs typeface="Source Sans Pro"/>
              <a:sym typeface="Source Sans Pro"/>
            </a:endParaRPr>
          </a:p>
        </p:txBody>
      </p:sp>
      <p:sp>
        <p:nvSpPr>
          <p:cNvPr id="543" name="Google Shape;543;p52"/>
          <p:cNvSpPr/>
          <p:nvPr/>
        </p:nvSpPr>
        <p:spPr>
          <a:xfrm>
            <a:off x="2444250" y="43064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3</a:t>
            </a:r>
            <a:endParaRPr sz="2400" b="1">
              <a:latin typeface="Source Sans Pro"/>
              <a:ea typeface="Source Sans Pro"/>
              <a:cs typeface="Source Sans Pro"/>
              <a:sym typeface="Source Sans Pro"/>
            </a:endParaRPr>
          </a:p>
        </p:txBody>
      </p:sp>
      <p:sp>
        <p:nvSpPr>
          <p:cNvPr id="544" name="Google Shape;544;p52"/>
          <p:cNvSpPr/>
          <p:nvPr/>
        </p:nvSpPr>
        <p:spPr>
          <a:xfrm>
            <a:off x="2900250" y="43064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4</a:t>
            </a:r>
            <a:endParaRPr sz="2400" b="1">
              <a:latin typeface="Source Sans Pro"/>
              <a:ea typeface="Source Sans Pro"/>
              <a:cs typeface="Source Sans Pro"/>
              <a:sym typeface="Source Sans Pro"/>
            </a:endParaRPr>
          </a:p>
        </p:txBody>
      </p:sp>
      <p:sp>
        <p:nvSpPr>
          <p:cNvPr id="545" name="Google Shape;545;p52"/>
          <p:cNvSpPr/>
          <p:nvPr/>
        </p:nvSpPr>
        <p:spPr>
          <a:xfrm>
            <a:off x="3356250" y="43064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5</a:t>
            </a:r>
            <a:endParaRPr sz="2400" b="1">
              <a:latin typeface="Source Sans Pro"/>
              <a:ea typeface="Source Sans Pro"/>
              <a:cs typeface="Source Sans Pro"/>
              <a:sym typeface="Source Sans Pro"/>
            </a:endParaRPr>
          </a:p>
        </p:txBody>
      </p:sp>
      <p:sp>
        <p:nvSpPr>
          <p:cNvPr id="546" name="Google Shape;546;p52"/>
          <p:cNvSpPr/>
          <p:nvPr/>
        </p:nvSpPr>
        <p:spPr>
          <a:xfrm>
            <a:off x="3812250" y="43064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2</a:t>
            </a:r>
            <a:endParaRPr sz="2400" b="1">
              <a:latin typeface="Source Sans Pro"/>
              <a:ea typeface="Source Sans Pro"/>
              <a:cs typeface="Source Sans Pro"/>
              <a:sym typeface="Source Sans Pro"/>
            </a:endParaRPr>
          </a:p>
        </p:txBody>
      </p:sp>
      <p:sp>
        <p:nvSpPr>
          <p:cNvPr id="547" name="Google Shape;547;p52"/>
          <p:cNvSpPr txBox="1"/>
          <p:nvPr/>
        </p:nvSpPr>
        <p:spPr>
          <a:xfrm>
            <a:off x="4420650" y="4333055"/>
            <a:ext cx="5779200" cy="938700"/>
          </a:xfrm>
          <a:prstGeom prst="rect">
            <a:avLst/>
          </a:prstGeom>
          <a:noFill/>
          <a:ln>
            <a:noFill/>
          </a:ln>
        </p:spPr>
        <p:txBody>
          <a:bodyPr spcFirstLastPara="1" wrap="square" lIns="91425" tIns="91425" rIns="91425" bIns="91425" anchor="t" anchorCtr="0">
            <a:noAutofit/>
          </a:bodyPr>
          <a:lstStyle/>
          <a:p>
            <a:r>
              <a:rPr lang="en">
                <a:latin typeface="Source Sans Pro"/>
                <a:ea typeface="Source Sans Pro"/>
                <a:cs typeface="Source Sans Pro"/>
                <a:sym typeface="Source Sans Pro"/>
              </a:rPr>
              <a:t>The first three elements, [1, 3, 4], are a sorted list.</a:t>
            </a:r>
            <a:endParaRPr sz="1600" b="1">
              <a:latin typeface="Source Sans Pro"/>
              <a:ea typeface="Source Sans Pro"/>
              <a:cs typeface="Source Sans Pro"/>
              <a:sym typeface="Source Sans Pro"/>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53"/>
          <p:cNvSpPr txBox="1"/>
          <p:nvPr/>
        </p:nvSpPr>
        <p:spPr>
          <a:xfrm>
            <a:off x="1990200" y="466200"/>
            <a:ext cx="8211600" cy="722700"/>
          </a:xfrm>
          <a:prstGeom prst="rect">
            <a:avLst/>
          </a:prstGeom>
          <a:noFill/>
          <a:ln>
            <a:noFill/>
          </a:ln>
        </p:spPr>
        <p:txBody>
          <a:bodyPr spcFirstLastPara="1" wrap="square" lIns="91425" tIns="91425" rIns="91425" bIns="91425" anchor="t" anchorCtr="0">
            <a:noAutofit/>
          </a:bodyPr>
          <a:lstStyle/>
          <a:p>
            <a:pPr algn="ctr"/>
            <a:r>
              <a:rPr lang="en" sz="3600" b="1">
                <a:latin typeface="Dosis"/>
                <a:ea typeface="Dosis"/>
                <a:cs typeface="Dosis"/>
                <a:sym typeface="Dosis"/>
              </a:rPr>
              <a:t>Insertion sort</a:t>
            </a:r>
            <a:endParaRPr sz="3600" b="1">
              <a:latin typeface="Dosis"/>
              <a:ea typeface="Dosis"/>
              <a:cs typeface="Dosis"/>
              <a:sym typeface="Dosis"/>
            </a:endParaRPr>
          </a:p>
        </p:txBody>
      </p:sp>
      <p:sp>
        <p:nvSpPr>
          <p:cNvPr id="553" name="Google Shape;553;p53"/>
          <p:cNvSpPr txBox="1"/>
          <p:nvPr/>
        </p:nvSpPr>
        <p:spPr>
          <a:xfrm>
            <a:off x="1990200" y="1189025"/>
            <a:ext cx="8211600" cy="5202900"/>
          </a:xfrm>
          <a:prstGeom prst="rect">
            <a:avLst/>
          </a:prstGeom>
          <a:noFill/>
          <a:ln>
            <a:noFill/>
          </a:ln>
        </p:spPr>
        <p:txBody>
          <a:bodyPr spcFirstLastPara="1" wrap="square" lIns="91425" tIns="91425" rIns="91425" bIns="91425" anchor="t" anchorCtr="0">
            <a:noAutofit/>
          </a:bodyPr>
          <a:lstStyle/>
          <a:p>
            <a:pPr marL="457200" indent="-355600">
              <a:buClr>
                <a:srgbClr val="000000"/>
              </a:buClr>
              <a:buSzPts val="2000"/>
              <a:buFont typeface="Source Sans Pro"/>
              <a:buChar char="●"/>
            </a:pPr>
            <a:r>
              <a:rPr lang="en" sz="2000" b="1">
                <a:latin typeface="Source Sans Pro"/>
                <a:ea typeface="Source Sans Pro"/>
                <a:cs typeface="Source Sans Pro"/>
                <a:sym typeface="Source Sans Pro"/>
              </a:rPr>
              <a:t>We can apply this logic at every step.</a:t>
            </a:r>
            <a:endParaRPr sz="2000">
              <a:latin typeface="Source Sans Pro"/>
              <a:ea typeface="Source Sans Pro"/>
              <a:cs typeface="Source Sans Pro"/>
              <a:sym typeface="Source Sans Pro"/>
            </a:endParaRPr>
          </a:p>
        </p:txBody>
      </p:sp>
      <p:sp>
        <p:nvSpPr>
          <p:cNvPr id="554" name="Google Shape;554;p53"/>
          <p:cNvSpPr txBox="1"/>
          <p:nvPr/>
        </p:nvSpPr>
        <p:spPr>
          <a:xfrm>
            <a:off x="4422600" y="1742070"/>
            <a:ext cx="5779200" cy="938700"/>
          </a:xfrm>
          <a:prstGeom prst="rect">
            <a:avLst/>
          </a:prstGeom>
          <a:noFill/>
          <a:ln>
            <a:noFill/>
          </a:ln>
        </p:spPr>
        <p:txBody>
          <a:bodyPr spcFirstLastPara="1" wrap="square" lIns="91425" tIns="91425" rIns="91425" bIns="91425" anchor="t" anchorCtr="0">
            <a:noAutofit/>
          </a:bodyPr>
          <a:lstStyle/>
          <a:p>
            <a:r>
              <a:rPr lang="en" sz="1600">
                <a:latin typeface="Source Sans Pro"/>
                <a:ea typeface="Source Sans Pro"/>
                <a:cs typeface="Source Sans Pro"/>
                <a:sym typeface="Source Sans Pro"/>
              </a:rPr>
              <a:t>The first element, [4], is a sorted list. 3 is our other element.</a:t>
            </a:r>
            <a:endParaRPr sz="1600">
              <a:latin typeface="Source Sans Pro"/>
              <a:ea typeface="Source Sans Pro"/>
              <a:cs typeface="Source Sans Pro"/>
              <a:sym typeface="Source Sans Pro"/>
            </a:endParaRPr>
          </a:p>
          <a:p>
            <a:r>
              <a:rPr lang="en" sz="1600" b="1">
                <a:latin typeface="Source Sans Pro"/>
                <a:ea typeface="Source Sans Pro"/>
                <a:cs typeface="Source Sans Pro"/>
                <a:sym typeface="Source Sans Pro"/>
              </a:rPr>
              <a:t>Correctly inserting 3 into the sorted list [4] produces another sorted list [3, 4] that’s longer by one element.</a:t>
            </a:r>
            <a:endParaRPr sz="1600" b="1">
              <a:latin typeface="Source Sans Pro"/>
              <a:ea typeface="Source Sans Pro"/>
              <a:cs typeface="Source Sans Pro"/>
              <a:sym typeface="Source Sans Pro"/>
            </a:endParaRPr>
          </a:p>
        </p:txBody>
      </p:sp>
      <p:sp>
        <p:nvSpPr>
          <p:cNvPr id="555" name="Google Shape;555;p53"/>
          <p:cNvSpPr/>
          <p:nvPr/>
        </p:nvSpPr>
        <p:spPr>
          <a:xfrm>
            <a:off x="1990200" y="17192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4</a:t>
            </a:r>
            <a:endParaRPr sz="2400" b="1">
              <a:latin typeface="Source Sans Pro"/>
              <a:ea typeface="Source Sans Pro"/>
              <a:cs typeface="Source Sans Pro"/>
              <a:sym typeface="Source Sans Pro"/>
            </a:endParaRPr>
          </a:p>
        </p:txBody>
      </p:sp>
      <p:sp>
        <p:nvSpPr>
          <p:cNvPr id="556" name="Google Shape;556;p53"/>
          <p:cNvSpPr/>
          <p:nvPr/>
        </p:nvSpPr>
        <p:spPr>
          <a:xfrm>
            <a:off x="2446200" y="1719225"/>
            <a:ext cx="456000" cy="456000"/>
          </a:xfrm>
          <a:prstGeom prst="rect">
            <a:avLst/>
          </a:prstGeom>
          <a:solidFill>
            <a:srgbClr val="FFD54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3</a:t>
            </a:r>
            <a:endParaRPr sz="2400" b="1">
              <a:latin typeface="Source Sans Pro"/>
              <a:ea typeface="Source Sans Pro"/>
              <a:cs typeface="Source Sans Pro"/>
              <a:sym typeface="Source Sans Pro"/>
            </a:endParaRPr>
          </a:p>
        </p:txBody>
      </p:sp>
      <p:sp>
        <p:nvSpPr>
          <p:cNvPr id="557" name="Google Shape;557;p53"/>
          <p:cNvSpPr/>
          <p:nvPr/>
        </p:nvSpPr>
        <p:spPr>
          <a:xfrm>
            <a:off x="2902200" y="17192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1</a:t>
            </a:r>
            <a:endParaRPr sz="2400" b="1">
              <a:latin typeface="Source Sans Pro"/>
              <a:ea typeface="Source Sans Pro"/>
              <a:cs typeface="Source Sans Pro"/>
              <a:sym typeface="Source Sans Pro"/>
            </a:endParaRPr>
          </a:p>
        </p:txBody>
      </p:sp>
      <p:sp>
        <p:nvSpPr>
          <p:cNvPr id="558" name="Google Shape;558;p53"/>
          <p:cNvSpPr/>
          <p:nvPr/>
        </p:nvSpPr>
        <p:spPr>
          <a:xfrm>
            <a:off x="3358200" y="17192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5</a:t>
            </a:r>
            <a:endParaRPr sz="2400" b="1">
              <a:latin typeface="Source Sans Pro"/>
              <a:ea typeface="Source Sans Pro"/>
              <a:cs typeface="Source Sans Pro"/>
              <a:sym typeface="Source Sans Pro"/>
            </a:endParaRPr>
          </a:p>
        </p:txBody>
      </p:sp>
      <p:sp>
        <p:nvSpPr>
          <p:cNvPr id="559" name="Google Shape;559;p53"/>
          <p:cNvSpPr/>
          <p:nvPr/>
        </p:nvSpPr>
        <p:spPr>
          <a:xfrm>
            <a:off x="3814200" y="17192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2</a:t>
            </a:r>
            <a:endParaRPr sz="2400" b="1">
              <a:latin typeface="Source Sans Pro"/>
              <a:ea typeface="Source Sans Pro"/>
              <a:cs typeface="Source Sans Pro"/>
              <a:sym typeface="Source Sans Pro"/>
            </a:endParaRPr>
          </a:p>
        </p:txBody>
      </p:sp>
      <p:sp>
        <p:nvSpPr>
          <p:cNvPr id="560" name="Google Shape;560;p53"/>
          <p:cNvSpPr/>
          <p:nvPr/>
        </p:nvSpPr>
        <p:spPr>
          <a:xfrm>
            <a:off x="1990200" y="22526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3</a:t>
            </a:r>
            <a:endParaRPr sz="2400" b="1">
              <a:latin typeface="Source Sans Pro"/>
              <a:ea typeface="Source Sans Pro"/>
              <a:cs typeface="Source Sans Pro"/>
              <a:sym typeface="Source Sans Pro"/>
            </a:endParaRPr>
          </a:p>
        </p:txBody>
      </p:sp>
      <p:sp>
        <p:nvSpPr>
          <p:cNvPr id="561" name="Google Shape;561;p53"/>
          <p:cNvSpPr/>
          <p:nvPr/>
        </p:nvSpPr>
        <p:spPr>
          <a:xfrm>
            <a:off x="2446200" y="22526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4</a:t>
            </a:r>
            <a:endParaRPr sz="2400" b="1">
              <a:latin typeface="Source Sans Pro"/>
              <a:ea typeface="Source Sans Pro"/>
              <a:cs typeface="Source Sans Pro"/>
              <a:sym typeface="Source Sans Pro"/>
            </a:endParaRPr>
          </a:p>
        </p:txBody>
      </p:sp>
      <p:sp>
        <p:nvSpPr>
          <p:cNvPr id="562" name="Google Shape;562;p53"/>
          <p:cNvSpPr/>
          <p:nvPr/>
        </p:nvSpPr>
        <p:spPr>
          <a:xfrm>
            <a:off x="2902200" y="22526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1</a:t>
            </a:r>
            <a:endParaRPr sz="2400" b="1">
              <a:latin typeface="Source Sans Pro"/>
              <a:ea typeface="Source Sans Pro"/>
              <a:cs typeface="Source Sans Pro"/>
              <a:sym typeface="Source Sans Pro"/>
            </a:endParaRPr>
          </a:p>
        </p:txBody>
      </p:sp>
      <p:sp>
        <p:nvSpPr>
          <p:cNvPr id="563" name="Google Shape;563;p53"/>
          <p:cNvSpPr/>
          <p:nvPr/>
        </p:nvSpPr>
        <p:spPr>
          <a:xfrm>
            <a:off x="3358200" y="22526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5</a:t>
            </a:r>
            <a:endParaRPr sz="2400" b="1">
              <a:latin typeface="Source Sans Pro"/>
              <a:ea typeface="Source Sans Pro"/>
              <a:cs typeface="Source Sans Pro"/>
              <a:sym typeface="Source Sans Pro"/>
            </a:endParaRPr>
          </a:p>
        </p:txBody>
      </p:sp>
      <p:sp>
        <p:nvSpPr>
          <p:cNvPr id="564" name="Google Shape;564;p53"/>
          <p:cNvSpPr/>
          <p:nvPr/>
        </p:nvSpPr>
        <p:spPr>
          <a:xfrm>
            <a:off x="3814200" y="22526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2</a:t>
            </a:r>
            <a:endParaRPr sz="2400" b="1">
              <a:latin typeface="Source Sans Pro"/>
              <a:ea typeface="Source Sans Pro"/>
              <a:cs typeface="Source Sans Pro"/>
              <a:sym typeface="Source Sans Pro"/>
            </a:endParaRPr>
          </a:p>
        </p:txBody>
      </p:sp>
      <p:cxnSp>
        <p:nvCxnSpPr>
          <p:cNvPr id="565" name="Google Shape;565;p53"/>
          <p:cNvCxnSpPr/>
          <p:nvPr/>
        </p:nvCxnSpPr>
        <p:spPr>
          <a:xfrm>
            <a:off x="1524000" y="2861025"/>
            <a:ext cx="9147900" cy="0"/>
          </a:xfrm>
          <a:prstGeom prst="straightConnector1">
            <a:avLst/>
          </a:prstGeom>
          <a:noFill/>
          <a:ln w="9525" cap="flat" cmpd="sng">
            <a:solidFill>
              <a:srgbClr val="000000"/>
            </a:solidFill>
            <a:prstDash val="solid"/>
            <a:round/>
            <a:headEnd type="none" w="med" len="med"/>
            <a:tailEnd type="none" w="med" len="med"/>
          </a:ln>
        </p:spPr>
      </p:cxnSp>
      <p:sp>
        <p:nvSpPr>
          <p:cNvPr id="566" name="Google Shape;566;p53"/>
          <p:cNvSpPr/>
          <p:nvPr/>
        </p:nvSpPr>
        <p:spPr>
          <a:xfrm>
            <a:off x="1990200" y="30134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3</a:t>
            </a:r>
            <a:endParaRPr sz="2400" b="1">
              <a:latin typeface="Source Sans Pro"/>
              <a:ea typeface="Source Sans Pro"/>
              <a:cs typeface="Source Sans Pro"/>
              <a:sym typeface="Source Sans Pro"/>
            </a:endParaRPr>
          </a:p>
        </p:txBody>
      </p:sp>
      <p:sp>
        <p:nvSpPr>
          <p:cNvPr id="567" name="Google Shape;567;p53"/>
          <p:cNvSpPr/>
          <p:nvPr/>
        </p:nvSpPr>
        <p:spPr>
          <a:xfrm>
            <a:off x="2446200" y="30134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4</a:t>
            </a:r>
            <a:endParaRPr sz="2400" b="1">
              <a:latin typeface="Source Sans Pro"/>
              <a:ea typeface="Source Sans Pro"/>
              <a:cs typeface="Source Sans Pro"/>
              <a:sym typeface="Source Sans Pro"/>
            </a:endParaRPr>
          </a:p>
        </p:txBody>
      </p:sp>
      <p:sp>
        <p:nvSpPr>
          <p:cNvPr id="568" name="Google Shape;568;p53"/>
          <p:cNvSpPr/>
          <p:nvPr/>
        </p:nvSpPr>
        <p:spPr>
          <a:xfrm>
            <a:off x="2902200" y="3013425"/>
            <a:ext cx="456000" cy="456000"/>
          </a:xfrm>
          <a:prstGeom prst="rect">
            <a:avLst/>
          </a:prstGeom>
          <a:solidFill>
            <a:srgbClr val="FFD54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1</a:t>
            </a:r>
            <a:endParaRPr sz="2400" b="1">
              <a:latin typeface="Source Sans Pro"/>
              <a:ea typeface="Source Sans Pro"/>
              <a:cs typeface="Source Sans Pro"/>
              <a:sym typeface="Source Sans Pro"/>
            </a:endParaRPr>
          </a:p>
        </p:txBody>
      </p:sp>
      <p:sp>
        <p:nvSpPr>
          <p:cNvPr id="569" name="Google Shape;569;p53"/>
          <p:cNvSpPr/>
          <p:nvPr/>
        </p:nvSpPr>
        <p:spPr>
          <a:xfrm>
            <a:off x="3358200" y="30134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5</a:t>
            </a:r>
            <a:endParaRPr sz="2400" b="1">
              <a:latin typeface="Source Sans Pro"/>
              <a:ea typeface="Source Sans Pro"/>
              <a:cs typeface="Source Sans Pro"/>
              <a:sym typeface="Source Sans Pro"/>
            </a:endParaRPr>
          </a:p>
        </p:txBody>
      </p:sp>
      <p:sp>
        <p:nvSpPr>
          <p:cNvPr id="570" name="Google Shape;570;p53"/>
          <p:cNvSpPr/>
          <p:nvPr/>
        </p:nvSpPr>
        <p:spPr>
          <a:xfrm>
            <a:off x="3814200" y="30134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2</a:t>
            </a:r>
            <a:endParaRPr sz="2400" b="1">
              <a:latin typeface="Source Sans Pro"/>
              <a:ea typeface="Source Sans Pro"/>
              <a:cs typeface="Source Sans Pro"/>
              <a:sym typeface="Source Sans Pro"/>
            </a:endParaRPr>
          </a:p>
        </p:txBody>
      </p:sp>
      <p:sp>
        <p:nvSpPr>
          <p:cNvPr id="571" name="Google Shape;571;p53"/>
          <p:cNvSpPr/>
          <p:nvPr/>
        </p:nvSpPr>
        <p:spPr>
          <a:xfrm>
            <a:off x="1990200" y="35456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1</a:t>
            </a:r>
            <a:endParaRPr sz="2400" b="1">
              <a:latin typeface="Source Sans Pro"/>
              <a:ea typeface="Source Sans Pro"/>
              <a:cs typeface="Source Sans Pro"/>
              <a:sym typeface="Source Sans Pro"/>
            </a:endParaRPr>
          </a:p>
        </p:txBody>
      </p:sp>
      <p:sp>
        <p:nvSpPr>
          <p:cNvPr id="572" name="Google Shape;572;p53"/>
          <p:cNvSpPr/>
          <p:nvPr/>
        </p:nvSpPr>
        <p:spPr>
          <a:xfrm>
            <a:off x="2446200" y="35456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3</a:t>
            </a:r>
            <a:endParaRPr sz="2400" b="1">
              <a:latin typeface="Source Sans Pro"/>
              <a:ea typeface="Source Sans Pro"/>
              <a:cs typeface="Source Sans Pro"/>
              <a:sym typeface="Source Sans Pro"/>
            </a:endParaRPr>
          </a:p>
        </p:txBody>
      </p:sp>
      <p:sp>
        <p:nvSpPr>
          <p:cNvPr id="573" name="Google Shape;573;p53"/>
          <p:cNvSpPr/>
          <p:nvPr/>
        </p:nvSpPr>
        <p:spPr>
          <a:xfrm>
            <a:off x="2902200" y="35456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4</a:t>
            </a:r>
            <a:endParaRPr sz="2400" b="1">
              <a:latin typeface="Source Sans Pro"/>
              <a:ea typeface="Source Sans Pro"/>
              <a:cs typeface="Source Sans Pro"/>
              <a:sym typeface="Source Sans Pro"/>
            </a:endParaRPr>
          </a:p>
        </p:txBody>
      </p:sp>
      <p:sp>
        <p:nvSpPr>
          <p:cNvPr id="574" name="Google Shape;574;p53"/>
          <p:cNvSpPr/>
          <p:nvPr/>
        </p:nvSpPr>
        <p:spPr>
          <a:xfrm>
            <a:off x="3358200" y="35456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5</a:t>
            </a:r>
            <a:endParaRPr sz="2400" b="1">
              <a:latin typeface="Source Sans Pro"/>
              <a:ea typeface="Source Sans Pro"/>
              <a:cs typeface="Source Sans Pro"/>
              <a:sym typeface="Source Sans Pro"/>
            </a:endParaRPr>
          </a:p>
        </p:txBody>
      </p:sp>
      <p:sp>
        <p:nvSpPr>
          <p:cNvPr id="575" name="Google Shape;575;p53"/>
          <p:cNvSpPr/>
          <p:nvPr/>
        </p:nvSpPr>
        <p:spPr>
          <a:xfrm>
            <a:off x="3814200" y="35456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2</a:t>
            </a:r>
            <a:endParaRPr sz="2400" b="1">
              <a:latin typeface="Source Sans Pro"/>
              <a:ea typeface="Source Sans Pro"/>
              <a:cs typeface="Source Sans Pro"/>
              <a:sym typeface="Source Sans Pro"/>
            </a:endParaRPr>
          </a:p>
        </p:txBody>
      </p:sp>
      <p:sp>
        <p:nvSpPr>
          <p:cNvPr id="576" name="Google Shape;576;p53"/>
          <p:cNvSpPr txBox="1"/>
          <p:nvPr/>
        </p:nvSpPr>
        <p:spPr>
          <a:xfrm>
            <a:off x="4422600" y="3040055"/>
            <a:ext cx="5779200" cy="938700"/>
          </a:xfrm>
          <a:prstGeom prst="rect">
            <a:avLst/>
          </a:prstGeom>
          <a:noFill/>
          <a:ln>
            <a:noFill/>
          </a:ln>
        </p:spPr>
        <p:txBody>
          <a:bodyPr spcFirstLastPara="1" wrap="square" lIns="91425" tIns="91425" rIns="91425" bIns="91425" anchor="t" anchorCtr="0">
            <a:noAutofit/>
          </a:bodyPr>
          <a:lstStyle/>
          <a:p>
            <a:r>
              <a:rPr lang="en" sz="1500">
                <a:latin typeface="Source Sans Pro"/>
                <a:ea typeface="Source Sans Pro"/>
                <a:cs typeface="Source Sans Pro"/>
                <a:sym typeface="Source Sans Pro"/>
              </a:rPr>
              <a:t>The first two elements, [3, 4], are a sorted list. 1 is our other element.</a:t>
            </a:r>
            <a:endParaRPr sz="1500">
              <a:latin typeface="Source Sans Pro"/>
              <a:ea typeface="Source Sans Pro"/>
              <a:cs typeface="Source Sans Pro"/>
              <a:sym typeface="Source Sans Pro"/>
            </a:endParaRPr>
          </a:p>
          <a:p>
            <a:r>
              <a:rPr lang="en" sz="1600" b="1">
                <a:latin typeface="Source Sans Pro"/>
                <a:ea typeface="Source Sans Pro"/>
                <a:cs typeface="Source Sans Pro"/>
                <a:sym typeface="Source Sans Pro"/>
              </a:rPr>
              <a:t>Correctly inserting 1 into the sorted list [3, 4] produces another sorted list [1, 3, 4] that’s longer by one element.</a:t>
            </a:r>
            <a:endParaRPr sz="1600" b="1">
              <a:latin typeface="Source Sans Pro"/>
              <a:ea typeface="Source Sans Pro"/>
              <a:cs typeface="Source Sans Pro"/>
              <a:sym typeface="Source Sans Pro"/>
            </a:endParaRPr>
          </a:p>
        </p:txBody>
      </p:sp>
      <p:cxnSp>
        <p:nvCxnSpPr>
          <p:cNvPr id="577" name="Google Shape;577;p53"/>
          <p:cNvCxnSpPr/>
          <p:nvPr/>
        </p:nvCxnSpPr>
        <p:spPr>
          <a:xfrm>
            <a:off x="1522050" y="4154025"/>
            <a:ext cx="9147900" cy="0"/>
          </a:xfrm>
          <a:prstGeom prst="straightConnector1">
            <a:avLst/>
          </a:prstGeom>
          <a:noFill/>
          <a:ln w="9525" cap="flat" cmpd="sng">
            <a:solidFill>
              <a:srgbClr val="000000"/>
            </a:solidFill>
            <a:prstDash val="solid"/>
            <a:round/>
            <a:headEnd type="none" w="med" len="med"/>
            <a:tailEnd type="none" w="med" len="med"/>
          </a:ln>
        </p:spPr>
      </p:cxnSp>
      <p:sp>
        <p:nvSpPr>
          <p:cNvPr id="578" name="Google Shape;578;p53"/>
          <p:cNvSpPr/>
          <p:nvPr/>
        </p:nvSpPr>
        <p:spPr>
          <a:xfrm>
            <a:off x="1988250" y="43064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1</a:t>
            </a:r>
            <a:endParaRPr sz="2400" b="1">
              <a:latin typeface="Source Sans Pro"/>
              <a:ea typeface="Source Sans Pro"/>
              <a:cs typeface="Source Sans Pro"/>
              <a:sym typeface="Source Sans Pro"/>
            </a:endParaRPr>
          </a:p>
        </p:txBody>
      </p:sp>
      <p:sp>
        <p:nvSpPr>
          <p:cNvPr id="579" name="Google Shape;579;p53"/>
          <p:cNvSpPr/>
          <p:nvPr/>
        </p:nvSpPr>
        <p:spPr>
          <a:xfrm>
            <a:off x="2444250" y="43064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3</a:t>
            </a:r>
            <a:endParaRPr sz="2400" b="1">
              <a:latin typeface="Source Sans Pro"/>
              <a:ea typeface="Source Sans Pro"/>
              <a:cs typeface="Source Sans Pro"/>
              <a:sym typeface="Source Sans Pro"/>
            </a:endParaRPr>
          </a:p>
        </p:txBody>
      </p:sp>
      <p:sp>
        <p:nvSpPr>
          <p:cNvPr id="580" name="Google Shape;580;p53"/>
          <p:cNvSpPr/>
          <p:nvPr/>
        </p:nvSpPr>
        <p:spPr>
          <a:xfrm>
            <a:off x="2900250" y="43064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4</a:t>
            </a:r>
            <a:endParaRPr sz="2400" b="1">
              <a:latin typeface="Source Sans Pro"/>
              <a:ea typeface="Source Sans Pro"/>
              <a:cs typeface="Source Sans Pro"/>
              <a:sym typeface="Source Sans Pro"/>
            </a:endParaRPr>
          </a:p>
        </p:txBody>
      </p:sp>
      <p:sp>
        <p:nvSpPr>
          <p:cNvPr id="581" name="Google Shape;581;p53"/>
          <p:cNvSpPr/>
          <p:nvPr/>
        </p:nvSpPr>
        <p:spPr>
          <a:xfrm>
            <a:off x="3356250" y="4306425"/>
            <a:ext cx="456000" cy="456000"/>
          </a:xfrm>
          <a:prstGeom prst="rect">
            <a:avLst/>
          </a:prstGeom>
          <a:solidFill>
            <a:srgbClr val="FFD54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5</a:t>
            </a:r>
            <a:endParaRPr sz="2400" b="1">
              <a:latin typeface="Source Sans Pro"/>
              <a:ea typeface="Source Sans Pro"/>
              <a:cs typeface="Source Sans Pro"/>
              <a:sym typeface="Source Sans Pro"/>
            </a:endParaRPr>
          </a:p>
        </p:txBody>
      </p:sp>
      <p:sp>
        <p:nvSpPr>
          <p:cNvPr id="582" name="Google Shape;582;p53"/>
          <p:cNvSpPr/>
          <p:nvPr/>
        </p:nvSpPr>
        <p:spPr>
          <a:xfrm>
            <a:off x="3812250" y="43064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2</a:t>
            </a:r>
            <a:endParaRPr sz="2400" b="1">
              <a:latin typeface="Source Sans Pro"/>
              <a:ea typeface="Source Sans Pro"/>
              <a:cs typeface="Source Sans Pro"/>
              <a:sym typeface="Source Sans Pro"/>
            </a:endParaRPr>
          </a:p>
        </p:txBody>
      </p:sp>
      <p:sp>
        <p:nvSpPr>
          <p:cNvPr id="583" name="Google Shape;583;p53"/>
          <p:cNvSpPr txBox="1"/>
          <p:nvPr/>
        </p:nvSpPr>
        <p:spPr>
          <a:xfrm>
            <a:off x="4420650" y="4333055"/>
            <a:ext cx="5779200" cy="938700"/>
          </a:xfrm>
          <a:prstGeom prst="rect">
            <a:avLst/>
          </a:prstGeom>
          <a:noFill/>
          <a:ln>
            <a:noFill/>
          </a:ln>
        </p:spPr>
        <p:txBody>
          <a:bodyPr spcFirstLastPara="1" wrap="square" lIns="91425" tIns="91425" rIns="91425" bIns="91425" anchor="t" anchorCtr="0">
            <a:noAutofit/>
          </a:bodyPr>
          <a:lstStyle/>
          <a:p>
            <a:r>
              <a:rPr lang="en">
                <a:latin typeface="Source Sans Pro"/>
                <a:ea typeface="Source Sans Pro"/>
                <a:cs typeface="Source Sans Pro"/>
                <a:sym typeface="Source Sans Pro"/>
              </a:rPr>
              <a:t>The first three elements, [1, 3, 4], are a sorted list. 5 is our other element.</a:t>
            </a:r>
            <a:endParaRPr sz="1600" b="1">
              <a:latin typeface="Source Sans Pro"/>
              <a:ea typeface="Source Sans Pro"/>
              <a:cs typeface="Source Sans Pro"/>
              <a:sym typeface="Source Sans Pr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0930" name="Rectangle 3074">
            <a:extLst>
              <a:ext uri="{FF2B5EF4-FFF2-40B4-BE49-F238E27FC236}">
                <a16:creationId xmlns:a16="http://schemas.microsoft.com/office/drawing/2014/main" id="{5015F97A-CD34-4793-88E8-7AE0B84CB6F1}"/>
              </a:ext>
            </a:extLst>
          </p:cNvPr>
          <p:cNvSpPr>
            <a:spLocks noGrp="1" noChangeArrowheads="1"/>
          </p:cNvSpPr>
          <p:nvPr>
            <p:ph type="title"/>
          </p:nvPr>
        </p:nvSpPr>
        <p:spPr/>
        <p:txBody>
          <a:bodyPr/>
          <a:lstStyle/>
          <a:p>
            <a:r>
              <a:rPr lang="en-US" altLang="ti-ET" b="1" dirty="0">
                <a:solidFill>
                  <a:schemeClr val="bg1"/>
                </a:solidFill>
              </a:rPr>
              <a:t>Sorting Categories</a:t>
            </a:r>
          </a:p>
        </p:txBody>
      </p:sp>
      <p:sp>
        <p:nvSpPr>
          <p:cNvPr id="380931" name="Rectangle 3075">
            <a:extLst>
              <a:ext uri="{FF2B5EF4-FFF2-40B4-BE49-F238E27FC236}">
                <a16:creationId xmlns:a16="http://schemas.microsoft.com/office/drawing/2014/main" id="{3F319C6B-423C-4142-84A7-27DE7EEFE1E8}"/>
              </a:ext>
            </a:extLst>
          </p:cNvPr>
          <p:cNvSpPr>
            <a:spLocks noGrp="1" noChangeArrowheads="1"/>
          </p:cNvSpPr>
          <p:nvPr>
            <p:ph type="body" idx="1"/>
          </p:nvPr>
        </p:nvSpPr>
        <p:spPr>
          <a:xfrm>
            <a:off x="503583" y="1414946"/>
            <a:ext cx="11039060" cy="4724400"/>
          </a:xfrm>
        </p:spPr>
        <p:txBody>
          <a:bodyPr/>
          <a:lstStyle/>
          <a:p>
            <a:r>
              <a:rPr lang="en-US" altLang="ti-ET" sz="4000" dirty="0">
                <a:sym typeface="Symbol" panose="05050102010706020507" pitchFamily="18" charset="2"/>
              </a:rPr>
              <a:t>Sorting by </a:t>
            </a:r>
            <a:r>
              <a:rPr lang="en-US" altLang="ti-ET" sz="4000" dirty="0">
                <a:solidFill>
                  <a:srgbClr val="CC0000"/>
                </a:solidFill>
                <a:sym typeface="Symbol" panose="05050102010706020507" pitchFamily="18" charset="2"/>
              </a:rPr>
              <a:t>Insertion</a:t>
            </a:r>
            <a:r>
              <a:rPr lang="en-US" altLang="ti-ET" sz="4000" dirty="0">
                <a:sym typeface="Symbol" panose="05050102010706020507" pitchFamily="18" charset="2"/>
              </a:rPr>
              <a:t>        </a:t>
            </a:r>
            <a:r>
              <a:rPr lang="en-US" altLang="ti-ET" sz="4000" i="1" dirty="0" err="1">
                <a:solidFill>
                  <a:schemeClr val="hlink"/>
                </a:solidFill>
                <a:sym typeface="Symbol" panose="05050102010706020507" pitchFamily="18" charset="2"/>
              </a:rPr>
              <a:t>insertion</a:t>
            </a:r>
            <a:r>
              <a:rPr lang="en-US" altLang="ti-ET" sz="4000" i="1" dirty="0">
                <a:solidFill>
                  <a:schemeClr val="hlink"/>
                </a:solidFill>
                <a:sym typeface="Symbol" panose="05050102010706020507" pitchFamily="18" charset="2"/>
              </a:rPr>
              <a:t> sort, </a:t>
            </a:r>
            <a:r>
              <a:rPr lang="en-US" altLang="ti-ET" sz="4000" i="1" dirty="0" err="1">
                <a:solidFill>
                  <a:schemeClr val="hlink"/>
                </a:solidFill>
                <a:sym typeface="Symbol" panose="05050102010706020507" pitchFamily="18" charset="2"/>
              </a:rPr>
              <a:t>shellsort</a:t>
            </a:r>
            <a:endParaRPr lang="en-US" altLang="ti-ET" sz="4000" i="1" dirty="0">
              <a:solidFill>
                <a:schemeClr val="hlink"/>
              </a:solidFill>
              <a:sym typeface="Symbol" panose="05050102010706020507" pitchFamily="18" charset="2"/>
            </a:endParaRPr>
          </a:p>
          <a:p>
            <a:pPr>
              <a:buFont typeface="Wingdings" panose="05000000000000000000" pitchFamily="2" charset="2"/>
              <a:buNone/>
            </a:pPr>
            <a:r>
              <a:rPr lang="en-US" altLang="ti-ET" sz="1200" dirty="0">
                <a:sym typeface="Symbol" panose="05050102010706020507" pitchFamily="18" charset="2"/>
              </a:rPr>
              <a:t> </a:t>
            </a:r>
          </a:p>
          <a:p>
            <a:r>
              <a:rPr lang="en-US" altLang="ti-ET" sz="4000" dirty="0">
                <a:sym typeface="Symbol" panose="05050102010706020507" pitchFamily="18" charset="2"/>
              </a:rPr>
              <a:t>Sorting by </a:t>
            </a:r>
            <a:r>
              <a:rPr lang="en-US" altLang="ti-ET" sz="4000" dirty="0">
                <a:solidFill>
                  <a:srgbClr val="CC0000"/>
                </a:solidFill>
                <a:sym typeface="Symbol" panose="05050102010706020507" pitchFamily="18" charset="2"/>
              </a:rPr>
              <a:t>Exchange</a:t>
            </a:r>
            <a:r>
              <a:rPr lang="en-US" altLang="ti-ET" sz="4000" dirty="0">
                <a:sym typeface="Symbol" panose="05050102010706020507" pitchFamily="18" charset="2"/>
              </a:rPr>
              <a:t>       </a:t>
            </a:r>
            <a:r>
              <a:rPr lang="en-US" altLang="ti-ET" sz="4000" i="1" dirty="0">
                <a:solidFill>
                  <a:schemeClr val="hlink"/>
                </a:solidFill>
                <a:sym typeface="Symbol" panose="05050102010706020507" pitchFamily="18" charset="2"/>
              </a:rPr>
              <a:t>bubble sort, quicksort</a:t>
            </a:r>
          </a:p>
          <a:p>
            <a:pPr>
              <a:buFont typeface="Wingdings" panose="05000000000000000000" pitchFamily="2" charset="2"/>
              <a:buNone/>
            </a:pPr>
            <a:endParaRPr lang="en-US" altLang="ti-ET" sz="1200" dirty="0">
              <a:sym typeface="Symbol" panose="05050102010706020507" pitchFamily="18" charset="2"/>
            </a:endParaRPr>
          </a:p>
          <a:p>
            <a:r>
              <a:rPr lang="en-US" altLang="ti-ET" sz="4000" dirty="0">
                <a:sym typeface="Symbol" panose="05050102010706020507" pitchFamily="18" charset="2"/>
              </a:rPr>
              <a:t>Sorting by </a:t>
            </a:r>
            <a:r>
              <a:rPr lang="en-US" altLang="ti-ET" sz="4000" dirty="0">
                <a:solidFill>
                  <a:srgbClr val="CC0000"/>
                </a:solidFill>
                <a:sym typeface="Symbol" panose="05050102010706020507" pitchFamily="18" charset="2"/>
              </a:rPr>
              <a:t>Selection</a:t>
            </a:r>
            <a:r>
              <a:rPr lang="en-US" altLang="ti-ET" sz="4000" dirty="0">
                <a:sym typeface="Symbol" panose="05050102010706020507" pitchFamily="18" charset="2"/>
              </a:rPr>
              <a:t>        </a:t>
            </a:r>
            <a:r>
              <a:rPr lang="en-US" altLang="ti-ET" sz="4000" i="1" dirty="0" err="1">
                <a:solidFill>
                  <a:schemeClr val="hlink"/>
                </a:solidFill>
                <a:sym typeface="Symbol" panose="05050102010706020507" pitchFamily="18" charset="2"/>
              </a:rPr>
              <a:t>selection</a:t>
            </a:r>
            <a:r>
              <a:rPr lang="en-US" altLang="ti-ET" sz="4000" i="1" dirty="0">
                <a:solidFill>
                  <a:schemeClr val="hlink"/>
                </a:solidFill>
                <a:sym typeface="Symbol" panose="05050102010706020507" pitchFamily="18" charset="2"/>
              </a:rPr>
              <a:t> sort, heapsort</a:t>
            </a:r>
            <a:r>
              <a:rPr lang="en-US" altLang="ti-ET" sz="4000" dirty="0">
                <a:solidFill>
                  <a:srgbClr val="3DDE2C"/>
                </a:solidFill>
                <a:sym typeface="Symbol" panose="05050102010706020507" pitchFamily="18" charset="2"/>
              </a:rPr>
              <a:t> </a:t>
            </a:r>
          </a:p>
          <a:p>
            <a:pPr>
              <a:buFont typeface="Wingdings" panose="05000000000000000000" pitchFamily="2" charset="2"/>
              <a:buNone/>
            </a:pPr>
            <a:endParaRPr lang="en-US" altLang="ti-ET" sz="1200" dirty="0">
              <a:sym typeface="Symbol" panose="05050102010706020507" pitchFamily="18" charset="2"/>
            </a:endParaRPr>
          </a:p>
          <a:p>
            <a:r>
              <a:rPr lang="en-US" altLang="ti-ET" sz="4000" dirty="0">
                <a:sym typeface="Symbol" panose="05050102010706020507" pitchFamily="18" charset="2"/>
              </a:rPr>
              <a:t>Sorting by </a:t>
            </a:r>
            <a:r>
              <a:rPr lang="en-US" altLang="ti-ET" sz="4000" dirty="0">
                <a:solidFill>
                  <a:srgbClr val="CC0000"/>
                </a:solidFill>
                <a:sym typeface="Symbol" panose="05050102010706020507" pitchFamily="18" charset="2"/>
              </a:rPr>
              <a:t>Merging </a:t>
            </a:r>
            <a:r>
              <a:rPr lang="en-US" altLang="ti-ET" sz="4000" dirty="0">
                <a:sym typeface="Symbol" panose="05050102010706020507" pitchFamily="18" charset="2"/>
              </a:rPr>
              <a:t>        </a:t>
            </a:r>
            <a:r>
              <a:rPr lang="en-US" altLang="ti-ET" sz="4000" i="1" dirty="0">
                <a:solidFill>
                  <a:schemeClr val="hlink"/>
                </a:solidFill>
                <a:sym typeface="Symbol" panose="05050102010706020507" pitchFamily="18" charset="2"/>
              </a:rPr>
              <a:t>merge sort</a:t>
            </a:r>
          </a:p>
          <a:p>
            <a:pPr>
              <a:buFont typeface="Wingdings" panose="05000000000000000000" pitchFamily="2" charset="2"/>
              <a:buNone/>
            </a:pPr>
            <a:endParaRPr lang="en-US" altLang="ti-ET" sz="1200" dirty="0">
              <a:sym typeface="Symbol" panose="05050102010706020507" pitchFamily="18" charset="2"/>
            </a:endParaRPr>
          </a:p>
          <a:p>
            <a:r>
              <a:rPr lang="en-US" altLang="ti-ET" sz="4000" dirty="0">
                <a:sym typeface="Symbol" panose="05050102010706020507" pitchFamily="18" charset="2"/>
              </a:rPr>
              <a:t>Sorting by </a:t>
            </a:r>
            <a:r>
              <a:rPr lang="en-US" altLang="ti-ET" sz="4000" dirty="0">
                <a:solidFill>
                  <a:srgbClr val="CC0000"/>
                </a:solidFill>
                <a:sym typeface="Symbol" panose="05050102010706020507" pitchFamily="18" charset="2"/>
              </a:rPr>
              <a:t>Distribution</a:t>
            </a:r>
            <a:r>
              <a:rPr lang="en-US" altLang="ti-ET" sz="4000" dirty="0">
                <a:sym typeface="Symbol" panose="05050102010706020507" pitchFamily="18" charset="2"/>
              </a:rPr>
              <a:t>    </a:t>
            </a:r>
            <a:r>
              <a:rPr lang="en-US" altLang="ti-ET" sz="4000" i="1" dirty="0">
                <a:solidFill>
                  <a:schemeClr val="hlink"/>
                </a:solidFill>
                <a:sym typeface="Symbol" panose="05050102010706020507" pitchFamily="18" charset="2"/>
              </a:rPr>
              <a:t>radix sort</a:t>
            </a:r>
          </a:p>
          <a:p>
            <a:pPr lvl="1">
              <a:buFont typeface="Wingdings" panose="05000000000000000000" pitchFamily="2" charset="2"/>
              <a:buNone/>
            </a:pPr>
            <a:endParaRPr lang="en-US" altLang="ti-ET" sz="3600" i="1" dirty="0">
              <a:solidFill>
                <a:schemeClr val="hlink"/>
              </a:solidFill>
            </a:endParaRPr>
          </a:p>
          <a:p>
            <a:pPr lvl="1">
              <a:buFont typeface="Wingdings" panose="05000000000000000000" pitchFamily="2" charset="2"/>
              <a:buNone/>
            </a:pPr>
            <a:endParaRPr lang="en-US" altLang="ti-ET" sz="36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54"/>
          <p:cNvSpPr txBox="1"/>
          <p:nvPr/>
        </p:nvSpPr>
        <p:spPr>
          <a:xfrm>
            <a:off x="1990200" y="466200"/>
            <a:ext cx="8211600" cy="722700"/>
          </a:xfrm>
          <a:prstGeom prst="rect">
            <a:avLst/>
          </a:prstGeom>
          <a:noFill/>
          <a:ln>
            <a:noFill/>
          </a:ln>
        </p:spPr>
        <p:txBody>
          <a:bodyPr spcFirstLastPara="1" wrap="square" lIns="91425" tIns="91425" rIns="91425" bIns="91425" anchor="t" anchorCtr="0">
            <a:noAutofit/>
          </a:bodyPr>
          <a:lstStyle/>
          <a:p>
            <a:pPr algn="ctr"/>
            <a:r>
              <a:rPr lang="en" sz="3600" b="1">
                <a:latin typeface="Dosis"/>
                <a:ea typeface="Dosis"/>
                <a:cs typeface="Dosis"/>
                <a:sym typeface="Dosis"/>
              </a:rPr>
              <a:t>Insertion sort</a:t>
            </a:r>
            <a:endParaRPr sz="3600" b="1">
              <a:latin typeface="Dosis"/>
              <a:ea typeface="Dosis"/>
              <a:cs typeface="Dosis"/>
              <a:sym typeface="Dosis"/>
            </a:endParaRPr>
          </a:p>
        </p:txBody>
      </p:sp>
      <p:sp>
        <p:nvSpPr>
          <p:cNvPr id="589" name="Google Shape;589;p54"/>
          <p:cNvSpPr txBox="1"/>
          <p:nvPr/>
        </p:nvSpPr>
        <p:spPr>
          <a:xfrm>
            <a:off x="1990200" y="1189025"/>
            <a:ext cx="8211600" cy="5202900"/>
          </a:xfrm>
          <a:prstGeom prst="rect">
            <a:avLst/>
          </a:prstGeom>
          <a:noFill/>
          <a:ln>
            <a:noFill/>
          </a:ln>
        </p:spPr>
        <p:txBody>
          <a:bodyPr spcFirstLastPara="1" wrap="square" lIns="91425" tIns="91425" rIns="91425" bIns="91425" anchor="t" anchorCtr="0">
            <a:noAutofit/>
          </a:bodyPr>
          <a:lstStyle/>
          <a:p>
            <a:pPr marL="457200" indent="-355600">
              <a:buClr>
                <a:srgbClr val="000000"/>
              </a:buClr>
              <a:buSzPts val="2000"/>
              <a:buFont typeface="Source Sans Pro"/>
              <a:buChar char="●"/>
            </a:pPr>
            <a:r>
              <a:rPr lang="en" sz="2000" b="1">
                <a:latin typeface="Source Sans Pro"/>
                <a:ea typeface="Source Sans Pro"/>
                <a:cs typeface="Source Sans Pro"/>
                <a:sym typeface="Source Sans Pro"/>
              </a:rPr>
              <a:t>We can apply this logic at every step.</a:t>
            </a:r>
            <a:endParaRPr sz="2000">
              <a:latin typeface="Source Sans Pro"/>
              <a:ea typeface="Source Sans Pro"/>
              <a:cs typeface="Source Sans Pro"/>
              <a:sym typeface="Source Sans Pro"/>
            </a:endParaRPr>
          </a:p>
        </p:txBody>
      </p:sp>
      <p:sp>
        <p:nvSpPr>
          <p:cNvPr id="590" name="Google Shape;590;p54"/>
          <p:cNvSpPr txBox="1"/>
          <p:nvPr/>
        </p:nvSpPr>
        <p:spPr>
          <a:xfrm>
            <a:off x="4422600" y="1742070"/>
            <a:ext cx="5779200" cy="938700"/>
          </a:xfrm>
          <a:prstGeom prst="rect">
            <a:avLst/>
          </a:prstGeom>
          <a:noFill/>
          <a:ln>
            <a:noFill/>
          </a:ln>
        </p:spPr>
        <p:txBody>
          <a:bodyPr spcFirstLastPara="1" wrap="square" lIns="91425" tIns="91425" rIns="91425" bIns="91425" anchor="t" anchorCtr="0">
            <a:noAutofit/>
          </a:bodyPr>
          <a:lstStyle/>
          <a:p>
            <a:r>
              <a:rPr lang="en" sz="1600">
                <a:latin typeface="Source Sans Pro"/>
                <a:ea typeface="Source Sans Pro"/>
                <a:cs typeface="Source Sans Pro"/>
                <a:sym typeface="Source Sans Pro"/>
              </a:rPr>
              <a:t>The first element, [4], is a sorted list. 3 is our other element.</a:t>
            </a:r>
            <a:endParaRPr sz="1600">
              <a:latin typeface="Source Sans Pro"/>
              <a:ea typeface="Source Sans Pro"/>
              <a:cs typeface="Source Sans Pro"/>
              <a:sym typeface="Source Sans Pro"/>
            </a:endParaRPr>
          </a:p>
          <a:p>
            <a:r>
              <a:rPr lang="en" sz="1600" b="1">
                <a:latin typeface="Source Sans Pro"/>
                <a:ea typeface="Source Sans Pro"/>
                <a:cs typeface="Source Sans Pro"/>
                <a:sym typeface="Source Sans Pro"/>
              </a:rPr>
              <a:t>Correctly inserting 3 into the sorted list [4] produces another sorted list [3, 4] that’s longer by one element.</a:t>
            </a:r>
            <a:endParaRPr sz="1600" b="1">
              <a:latin typeface="Source Sans Pro"/>
              <a:ea typeface="Source Sans Pro"/>
              <a:cs typeface="Source Sans Pro"/>
              <a:sym typeface="Source Sans Pro"/>
            </a:endParaRPr>
          </a:p>
        </p:txBody>
      </p:sp>
      <p:sp>
        <p:nvSpPr>
          <p:cNvPr id="591" name="Google Shape;591;p54"/>
          <p:cNvSpPr/>
          <p:nvPr/>
        </p:nvSpPr>
        <p:spPr>
          <a:xfrm>
            <a:off x="1990200" y="17192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4</a:t>
            </a:r>
            <a:endParaRPr sz="2400" b="1">
              <a:latin typeface="Source Sans Pro"/>
              <a:ea typeface="Source Sans Pro"/>
              <a:cs typeface="Source Sans Pro"/>
              <a:sym typeface="Source Sans Pro"/>
            </a:endParaRPr>
          </a:p>
        </p:txBody>
      </p:sp>
      <p:sp>
        <p:nvSpPr>
          <p:cNvPr id="592" name="Google Shape;592;p54"/>
          <p:cNvSpPr/>
          <p:nvPr/>
        </p:nvSpPr>
        <p:spPr>
          <a:xfrm>
            <a:off x="2446200" y="1719225"/>
            <a:ext cx="456000" cy="456000"/>
          </a:xfrm>
          <a:prstGeom prst="rect">
            <a:avLst/>
          </a:prstGeom>
          <a:solidFill>
            <a:srgbClr val="FFD54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3</a:t>
            </a:r>
            <a:endParaRPr sz="2400" b="1">
              <a:latin typeface="Source Sans Pro"/>
              <a:ea typeface="Source Sans Pro"/>
              <a:cs typeface="Source Sans Pro"/>
              <a:sym typeface="Source Sans Pro"/>
            </a:endParaRPr>
          </a:p>
        </p:txBody>
      </p:sp>
      <p:sp>
        <p:nvSpPr>
          <p:cNvPr id="593" name="Google Shape;593;p54"/>
          <p:cNvSpPr/>
          <p:nvPr/>
        </p:nvSpPr>
        <p:spPr>
          <a:xfrm>
            <a:off x="2902200" y="17192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1</a:t>
            </a:r>
            <a:endParaRPr sz="2400" b="1">
              <a:latin typeface="Source Sans Pro"/>
              <a:ea typeface="Source Sans Pro"/>
              <a:cs typeface="Source Sans Pro"/>
              <a:sym typeface="Source Sans Pro"/>
            </a:endParaRPr>
          </a:p>
        </p:txBody>
      </p:sp>
      <p:sp>
        <p:nvSpPr>
          <p:cNvPr id="594" name="Google Shape;594;p54"/>
          <p:cNvSpPr/>
          <p:nvPr/>
        </p:nvSpPr>
        <p:spPr>
          <a:xfrm>
            <a:off x="3358200" y="17192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5</a:t>
            </a:r>
            <a:endParaRPr sz="2400" b="1">
              <a:latin typeface="Source Sans Pro"/>
              <a:ea typeface="Source Sans Pro"/>
              <a:cs typeface="Source Sans Pro"/>
              <a:sym typeface="Source Sans Pro"/>
            </a:endParaRPr>
          </a:p>
        </p:txBody>
      </p:sp>
      <p:sp>
        <p:nvSpPr>
          <p:cNvPr id="595" name="Google Shape;595;p54"/>
          <p:cNvSpPr/>
          <p:nvPr/>
        </p:nvSpPr>
        <p:spPr>
          <a:xfrm>
            <a:off x="3814200" y="17192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2</a:t>
            </a:r>
            <a:endParaRPr sz="2400" b="1">
              <a:latin typeface="Source Sans Pro"/>
              <a:ea typeface="Source Sans Pro"/>
              <a:cs typeface="Source Sans Pro"/>
              <a:sym typeface="Source Sans Pro"/>
            </a:endParaRPr>
          </a:p>
        </p:txBody>
      </p:sp>
      <p:sp>
        <p:nvSpPr>
          <p:cNvPr id="596" name="Google Shape;596;p54"/>
          <p:cNvSpPr/>
          <p:nvPr/>
        </p:nvSpPr>
        <p:spPr>
          <a:xfrm>
            <a:off x="1990200" y="22526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3</a:t>
            </a:r>
            <a:endParaRPr sz="2400" b="1">
              <a:latin typeface="Source Sans Pro"/>
              <a:ea typeface="Source Sans Pro"/>
              <a:cs typeface="Source Sans Pro"/>
              <a:sym typeface="Source Sans Pro"/>
            </a:endParaRPr>
          </a:p>
        </p:txBody>
      </p:sp>
      <p:sp>
        <p:nvSpPr>
          <p:cNvPr id="597" name="Google Shape;597;p54"/>
          <p:cNvSpPr/>
          <p:nvPr/>
        </p:nvSpPr>
        <p:spPr>
          <a:xfrm>
            <a:off x="2446200" y="22526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4</a:t>
            </a:r>
            <a:endParaRPr sz="2400" b="1">
              <a:latin typeface="Source Sans Pro"/>
              <a:ea typeface="Source Sans Pro"/>
              <a:cs typeface="Source Sans Pro"/>
              <a:sym typeface="Source Sans Pro"/>
            </a:endParaRPr>
          </a:p>
        </p:txBody>
      </p:sp>
      <p:sp>
        <p:nvSpPr>
          <p:cNvPr id="598" name="Google Shape;598;p54"/>
          <p:cNvSpPr/>
          <p:nvPr/>
        </p:nvSpPr>
        <p:spPr>
          <a:xfrm>
            <a:off x="2902200" y="22526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1</a:t>
            </a:r>
            <a:endParaRPr sz="2400" b="1">
              <a:latin typeface="Source Sans Pro"/>
              <a:ea typeface="Source Sans Pro"/>
              <a:cs typeface="Source Sans Pro"/>
              <a:sym typeface="Source Sans Pro"/>
            </a:endParaRPr>
          </a:p>
        </p:txBody>
      </p:sp>
      <p:sp>
        <p:nvSpPr>
          <p:cNvPr id="599" name="Google Shape;599;p54"/>
          <p:cNvSpPr/>
          <p:nvPr/>
        </p:nvSpPr>
        <p:spPr>
          <a:xfrm>
            <a:off x="3358200" y="22526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5</a:t>
            </a:r>
            <a:endParaRPr sz="2400" b="1">
              <a:latin typeface="Source Sans Pro"/>
              <a:ea typeface="Source Sans Pro"/>
              <a:cs typeface="Source Sans Pro"/>
              <a:sym typeface="Source Sans Pro"/>
            </a:endParaRPr>
          </a:p>
        </p:txBody>
      </p:sp>
      <p:sp>
        <p:nvSpPr>
          <p:cNvPr id="600" name="Google Shape;600;p54"/>
          <p:cNvSpPr/>
          <p:nvPr/>
        </p:nvSpPr>
        <p:spPr>
          <a:xfrm>
            <a:off x="3814200" y="22526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2</a:t>
            </a:r>
            <a:endParaRPr sz="2400" b="1">
              <a:latin typeface="Source Sans Pro"/>
              <a:ea typeface="Source Sans Pro"/>
              <a:cs typeface="Source Sans Pro"/>
              <a:sym typeface="Source Sans Pro"/>
            </a:endParaRPr>
          </a:p>
        </p:txBody>
      </p:sp>
      <p:cxnSp>
        <p:nvCxnSpPr>
          <p:cNvPr id="601" name="Google Shape;601;p54"/>
          <p:cNvCxnSpPr/>
          <p:nvPr/>
        </p:nvCxnSpPr>
        <p:spPr>
          <a:xfrm>
            <a:off x="1524000" y="2861025"/>
            <a:ext cx="9147900" cy="0"/>
          </a:xfrm>
          <a:prstGeom prst="straightConnector1">
            <a:avLst/>
          </a:prstGeom>
          <a:noFill/>
          <a:ln w="9525" cap="flat" cmpd="sng">
            <a:solidFill>
              <a:srgbClr val="000000"/>
            </a:solidFill>
            <a:prstDash val="solid"/>
            <a:round/>
            <a:headEnd type="none" w="med" len="med"/>
            <a:tailEnd type="none" w="med" len="med"/>
          </a:ln>
        </p:spPr>
      </p:cxnSp>
      <p:sp>
        <p:nvSpPr>
          <p:cNvPr id="602" name="Google Shape;602;p54"/>
          <p:cNvSpPr/>
          <p:nvPr/>
        </p:nvSpPr>
        <p:spPr>
          <a:xfrm>
            <a:off x="1990200" y="30134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3</a:t>
            </a:r>
            <a:endParaRPr sz="2400" b="1">
              <a:latin typeface="Source Sans Pro"/>
              <a:ea typeface="Source Sans Pro"/>
              <a:cs typeface="Source Sans Pro"/>
              <a:sym typeface="Source Sans Pro"/>
            </a:endParaRPr>
          </a:p>
        </p:txBody>
      </p:sp>
      <p:sp>
        <p:nvSpPr>
          <p:cNvPr id="603" name="Google Shape;603;p54"/>
          <p:cNvSpPr/>
          <p:nvPr/>
        </p:nvSpPr>
        <p:spPr>
          <a:xfrm>
            <a:off x="2446200" y="30134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4</a:t>
            </a:r>
            <a:endParaRPr sz="2400" b="1">
              <a:latin typeface="Source Sans Pro"/>
              <a:ea typeface="Source Sans Pro"/>
              <a:cs typeface="Source Sans Pro"/>
              <a:sym typeface="Source Sans Pro"/>
            </a:endParaRPr>
          </a:p>
        </p:txBody>
      </p:sp>
      <p:sp>
        <p:nvSpPr>
          <p:cNvPr id="604" name="Google Shape;604;p54"/>
          <p:cNvSpPr/>
          <p:nvPr/>
        </p:nvSpPr>
        <p:spPr>
          <a:xfrm>
            <a:off x="2902200" y="3013425"/>
            <a:ext cx="456000" cy="456000"/>
          </a:xfrm>
          <a:prstGeom prst="rect">
            <a:avLst/>
          </a:prstGeom>
          <a:solidFill>
            <a:srgbClr val="FFD54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1</a:t>
            </a:r>
            <a:endParaRPr sz="2400" b="1">
              <a:latin typeface="Source Sans Pro"/>
              <a:ea typeface="Source Sans Pro"/>
              <a:cs typeface="Source Sans Pro"/>
              <a:sym typeface="Source Sans Pro"/>
            </a:endParaRPr>
          </a:p>
        </p:txBody>
      </p:sp>
      <p:sp>
        <p:nvSpPr>
          <p:cNvPr id="605" name="Google Shape;605;p54"/>
          <p:cNvSpPr/>
          <p:nvPr/>
        </p:nvSpPr>
        <p:spPr>
          <a:xfrm>
            <a:off x="3358200" y="30134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5</a:t>
            </a:r>
            <a:endParaRPr sz="2400" b="1">
              <a:latin typeface="Source Sans Pro"/>
              <a:ea typeface="Source Sans Pro"/>
              <a:cs typeface="Source Sans Pro"/>
              <a:sym typeface="Source Sans Pro"/>
            </a:endParaRPr>
          </a:p>
        </p:txBody>
      </p:sp>
      <p:sp>
        <p:nvSpPr>
          <p:cNvPr id="606" name="Google Shape;606;p54"/>
          <p:cNvSpPr/>
          <p:nvPr/>
        </p:nvSpPr>
        <p:spPr>
          <a:xfrm>
            <a:off x="3814200" y="30134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2</a:t>
            </a:r>
            <a:endParaRPr sz="2400" b="1">
              <a:latin typeface="Source Sans Pro"/>
              <a:ea typeface="Source Sans Pro"/>
              <a:cs typeface="Source Sans Pro"/>
              <a:sym typeface="Source Sans Pro"/>
            </a:endParaRPr>
          </a:p>
        </p:txBody>
      </p:sp>
      <p:sp>
        <p:nvSpPr>
          <p:cNvPr id="607" name="Google Shape;607;p54"/>
          <p:cNvSpPr/>
          <p:nvPr/>
        </p:nvSpPr>
        <p:spPr>
          <a:xfrm>
            <a:off x="1990200" y="35456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1</a:t>
            </a:r>
            <a:endParaRPr sz="2400" b="1">
              <a:latin typeface="Source Sans Pro"/>
              <a:ea typeface="Source Sans Pro"/>
              <a:cs typeface="Source Sans Pro"/>
              <a:sym typeface="Source Sans Pro"/>
            </a:endParaRPr>
          </a:p>
        </p:txBody>
      </p:sp>
      <p:sp>
        <p:nvSpPr>
          <p:cNvPr id="608" name="Google Shape;608;p54"/>
          <p:cNvSpPr/>
          <p:nvPr/>
        </p:nvSpPr>
        <p:spPr>
          <a:xfrm>
            <a:off x="2446200" y="35456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3</a:t>
            </a:r>
            <a:endParaRPr sz="2400" b="1">
              <a:latin typeface="Source Sans Pro"/>
              <a:ea typeface="Source Sans Pro"/>
              <a:cs typeface="Source Sans Pro"/>
              <a:sym typeface="Source Sans Pro"/>
            </a:endParaRPr>
          </a:p>
        </p:txBody>
      </p:sp>
      <p:sp>
        <p:nvSpPr>
          <p:cNvPr id="609" name="Google Shape;609;p54"/>
          <p:cNvSpPr/>
          <p:nvPr/>
        </p:nvSpPr>
        <p:spPr>
          <a:xfrm>
            <a:off x="2902200" y="35456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4</a:t>
            </a:r>
            <a:endParaRPr sz="2400" b="1">
              <a:latin typeface="Source Sans Pro"/>
              <a:ea typeface="Source Sans Pro"/>
              <a:cs typeface="Source Sans Pro"/>
              <a:sym typeface="Source Sans Pro"/>
            </a:endParaRPr>
          </a:p>
        </p:txBody>
      </p:sp>
      <p:sp>
        <p:nvSpPr>
          <p:cNvPr id="610" name="Google Shape;610;p54"/>
          <p:cNvSpPr/>
          <p:nvPr/>
        </p:nvSpPr>
        <p:spPr>
          <a:xfrm>
            <a:off x="3358200" y="35456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5</a:t>
            </a:r>
            <a:endParaRPr sz="2400" b="1">
              <a:latin typeface="Source Sans Pro"/>
              <a:ea typeface="Source Sans Pro"/>
              <a:cs typeface="Source Sans Pro"/>
              <a:sym typeface="Source Sans Pro"/>
            </a:endParaRPr>
          </a:p>
        </p:txBody>
      </p:sp>
      <p:sp>
        <p:nvSpPr>
          <p:cNvPr id="611" name="Google Shape;611;p54"/>
          <p:cNvSpPr/>
          <p:nvPr/>
        </p:nvSpPr>
        <p:spPr>
          <a:xfrm>
            <a:off x="3814200" y="35456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2</a:t>
            </a:r>
            <a:endParaRPr sz="2400" b="1">
              <a:latin typeface="Source Sans Pro"/>
              <a:ea typeface="Source Sans Pro"/>
              <a:cs typeface="Source Sans Pro"/>
              <a:sym typeface="Source Sans Pro"/>
            </a:endParaRPr>
          </a:p>
        </p:txBody>
      </p:sp>
      <p:sp>
        <p:nvSpPr>
          <p:cNvPr id="612" name="Google Shape;612;p54"/>
          <p:cNvSpPr txBox="1"/>
          <p:nvPr/>
        </p:nvSpPr>
        <p:spPr>
          <a:xfrm>
            <a:off x="4422600" y="3040055"/>
            <a:ext cx="5779200" cy="938700"/>
          </a:xfrm>
          <a:prstGeom prst="rect">
            <a:avLst/>
          </a:prstGeom>
          <a:noFill/>
          <a:ln>
            <a:noFill/>
          </a:ln>
        </p:spPr>
        <p:txBody>
          <a:bodyPr spcFirstLastPara="1" wrap="square" lIns="91425" tIns="91425" rIns="91425" bIns="91425" anchor="t" anchorCtr="0">
            <a:noAutofit/>
          </a:bodyPr>
          <a:lstStyle/>
          <a:p>
            <a:r>
              <a:rPr lang="en" sz="1500">
                <a:latin typeface="Source Sans Pro"/>
                <a:ea typeface="Source Sans Pro"/>
                <a:cs typeface="Source Sans Pro"/>
                <a:sym typeface="Source Sans Pro"/>
              </a:rPr>
              <a:t>The first two elements, [3, 4], are a sorted list. 1 is our other element.</a:t>
            </a:r>
            <a:endParaRPr sz="1500">
              <a:latin typeface="Source Sans Pro"/>
              <a:ea typeface="Source Sans Pro"/>
              <a:cs typeface="Source Sans Pro"/>
              <a:sym typeface="Source Sans Pro"/>
            </a:endParaRPr>
          </a:p>
          <a:p>
            <a:r>
              <a:rPr lang="en" sz="1600" b="1">
                <a:latin typeface="Source Sans Pro"/>
                <a:ea typeface="Source Sans Pro"/>
                <a:cs typeface="Source Sans Pro"/>
                <a:sym typeface="Source Sans Pro"/>
              </a:rPr>
              <a:t>Correctly inserting 1 into the sorted list [3, 4] produces another sorted list [1, 3, 4] that’s longer by one element.</a:t>
            </a:r>
            <a:endParaRPr sz="1600" b="1">
              <a:latin typeface="Source Sans Pro"/>
              <a:ea typeface="Source Sans Pro"/>
              <a:cs typeface="Source Sans Pro"/>
              <a:sym typeface="Source Sans Pro"/>
            </a:endParaRPr>
          </a:p>
        </p:txBody>
      </p:sp>
      <p:cxnSp>
        <p:nvCxnSpPr>
          <p:cNvPr id="613" name="Google Shape;613;p54"/>
          <p:cNvCxnSpPr/>
          <p:nvPr/>
        </p:nvCxnSpPr>
        <p:spPr>
          <a:xfrm>
            <a:off x="1522050" y="4154025"/>
            <a:ext cx="9147900" cy="0"/>
          </a:xfrm>
          <a:prstGeom prst="straightConnector1">
            <a:avLst/>
          </a:prstGeom>
          <a:noFill/>
          <a:ln w="9525" cap="flat" cmpd="sng">
            <a:solidFill>
              <a:srgbClr val="000000"/>
            </a:solidFill>
            <a:prstDash val="solid"/>
            <a:round/>
            <a:headEnd type="none" w="med" len="med"/>
            <a:tailEnd type="none" w="med" len="med"/>
          </a:ln>
        </p:spPr>
      </p:cxnSp>
      <p:sp>
        <p:nvSpPr>
          <p:cNvPr id="614" name="Google Shape;614;p54"/>
          <p:cNvSpPr/>
          <p:nvPr/>
        </p:nvSpPr>
        <p:spPr>
          <a:xfrm>
            <a:off x="1988250" y="43064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1</a:t>
            </a:r>
            <a:endParaRPr sz="2400" b="1">
              <a:latin typeface="Source Sans Pro"/>
              <a:ea typeface="Source Sans Pro"/>
              <a:cs typeface="Source Sans Pro"/>
              <a:sym typeface="Source Sans Pro"/>
            </a:endParaRPr>
          </a:p>
        </p:txBody>
      </p:sp>
      <p:sp>
        <p:nvSpPr>
          <p:cNvPr id="615" name="Google Shape;615;p54"/>
          <p:cNvSpPr/>
          <p:nvPr/>
        </p:nvSpPr>
        <p:spPr>
          <a:xfrm>
            <a:off x="2444250" y="43064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3</a:t>
            </a:r>
            <a:endParaRPr sz="2400" b="1">
              <a:latin typeface="Source Sans Pro"/>
              <a:ea typeface="Source Sans Pro"/>
              <a:cs typeface="Source Sans Pro"/>
              <a:sym typeface="Source Sans Pro"/>
            </a:endParaRPr>
          </a:p>
        </p:txBody>
      </p:sp>
      <p:sp>
        <p:nvSpPr>
          <p:cNvPr id="616" name="Google Shape;616;p54"/>
          <p:cNvSpPr/>
          <p:nvPr/>
        </p:nvSpPr>
        <p:spPr>
          <a:xfrm>
            <a:off x="2900250" y="43064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4</a:t>
            </a:r>
            <a:endParaRPr sz="2400" b="1">
              <a:latin typeface="Source Sans Pro"/>
              <a:ea typeface="Source Sans Pro"/>
              <a:cs typeface="Source Sans Pro"/>
              <a:sym typeface="Source Sans Pro"/>
            </a:endParaRPr>
          </a:p>
        </p:txBody>
      </p:sp>
      <p:sp>
        <p:nvSpPr>
          <p:cNvPr id="617" name="Google Shape;617;p54"/>
          <p:cNvSpPr/>
          <p:nvPr/>
        </p:nvSpPr>
        <p:spPr>
          <a:xfrm>
            <a:off x="3356250" y="4306425"/>
            <a:ext cx="456000" cy="456000"/>
          </a:xfrm>
          <a:prstGeom prst="rect">
            <a:avLst/>
          </a:prstGeom>
          <a:solidFill>
            <a:srgbClr val="FFD54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5</a:t>
            </a:r>
            <a:endParaRPr sz="2400" b="1">
              <a:latin typeface="Source Sans Pro"/>
              <a:ea typeface="Source Sans Pro"/>
              <a:cs typeface="Source Sans Pro"/>
              <a:sym typeface="Source Sans Pro"/>
            </a:endParaRPr>
          </a:p>
        </p:txBody>
      </p:sp>
      <p:sp>
        <p:nvSpPr>
          <p:cNvPr id="618" name="Google Shape;618;p54"/>
          <p:cNvSpPr/>
          <p:nvPr/>
        </p:nvSpPr>
        <p:spPr>
          <a:xfrm>
            <a:off x="3812250" y="43064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2</a:t>
            </a:r>
            <a:endParaRPr sz="2400" b="1">
              <a:latin typeface="Source Sans Pro"/>
              <a:ea typeface="Source Sans Pro"/>
              <a:cs typeface="Source Sans Pro"/>
              <a:sym typeface="Source Sans Pro"/>
            </a:endParaRPr>
          </a:p>
        </p:txBody>
      </p:sp>
      <p:sp>
        <p:nvSpPr>
          <p:cNvPr id="619" name="Google Shape;619;p54"/>
          <p:cNvSpPr/>
          <p:nvPr/>
        </p:nvSpPr>
        <p:spPr>
          <a:xfrm>
            <a:off x="1988250" y="48386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1</a:t>
            </a:r>
            <a:endParaRPr sz="2400" b="1">
              <a:latin typeface="Source Sans Pro"/>
              <a:ea typeface="Source Sans Pro"/>
              <a:cs typeface="Source Sans Pro"/>
              <a:sym typeface="Source Sans Pro"/>
            </a:endParaRPr>
          </a:p>
        </p:txBody>
      </p:sp>
      <p:sp>
        <p:nvSpPr>
          <p:cNvPr id="620" name="Google Shape;620;p54"/>
          <p:cNvSpPr/>
          <p:nvPr/>
        </p:nvSpPr>
        <p:spPr>
          <a:xfrm>
            <a:off x="2444250" y="48386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3</a:t>
            </a:r>
            <a:endParaRPr sz="2400" b="1">
              <a:latin typeface="Source Sans Pro"/>
              <a:ea typeface="Source Sans Pro"/>
              <a:cs typeface="Source Sans Pro"/>
              <a:sym typeface="Source Sans Pro"/>
            </a:endParaRPr>
          </a:p>
        </p:txBody>
      </p:sp>
      <p:sp>
        <p:nvSpPr>
          <p:cNvPr id="621" name="Google Shape;621;p54"/>
          <p:cNvSpPr/>
          <p:nvPr/>
        </p:nvSpPr>
        <p:spPr>
          <a:xfrm>
            <a:off x="2900250" y="48386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4</a:t>
            </a:r>
            <a:endParaRPr sz="2400" b="1">
              <a:latin typeface="Source Sans Pro"/>
              <a:ea typeface="Source Sans Pro"/>
              <a:cs typeface="Source Sans Pro"/>
              <a:sym typeface="Source Sans Pro"/>
            </a:endParaRPr>
          </a:p>
        </p:txBody>
      </p:sp>
      <p:sp>
        <p:nvSpPr>
          <p:cNvPr id="622" name="Google Shape;622;p54"/>
          <p:cNvSpPr/>
          <p:nvPr/>
        </p:nvSpPr>
        <p:spPr>
          <a:xfrm>
            <a:off x="3356250" y="48386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5</a:t>
            </a:r>
            <a:endParaRPr sz="2400" b="1">
              <a:latin typeface="Source Sans Pro"/>
              <a:ea typeface="Source Sans Pro"/>
              <a:cs typeface="Source Sans Pro"/>
              <a:sym typeface="Source Sans Pro"/>
            </a:endParaRPr>
          </a:p>
        </p:txBody>
      </p:sp>
      <p:sp>
        <p:nvSpPr>
          <p:cNvPr id="623" name="Google Shape;623;p54"/>
          <p:cNvSpPr/>
          <p:nvPr/>
        </p:nvSpPr>
        <p:spPr>
          <a:xfrm>
            <a:off x="3812250" y="48386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2</a:t>
            </a:r>
            <a:endParaRPr sz="2400" b="1">
              <a:latin typeface="Source Sans Pro"/>
              <a:ea typeface="Source Sans Pro"/>
              <a:cs typeface="Source Sans Pro"/>
              <a:sym typeface="Source Sans Pro"/>
            </a:endParaRPr>
          </a:p>
        </p:txBody>
      </p:sp>
      <p:sp>
        <p:nvSpPr>
          <p:cNvPr id="624" name="Google Shape;624;p54"/>
          <p:cNvSpPr txBox="1"/>
          <p:nvPr/>
        </p:nvSpPr>
        <p:spPr>
          <a:xfrm>
            <a:off x="4420650" y="4333055"/>
            <a:ext cx="5779200" cy="938700"/>
          </a:xfrm>
          <a:prstGeom prst="rect">
            <a:avLst/>
          </a:prstGeom>
          <a:noFill/>
          <a:ln>
            <a:noFill/>
          </a:ln>
        </p:spPr>
        <p:txBody>
          <a:bodyPr spcFirstLastPara="1" wrap="square" lIns="91425" tIns="91425" rIns="91425" bIns="91425" anchor="t" anchorCtr="0">
            <a:noAutofit/>
          </a:bodyPr>
          <a:lstStyle/>
          <a:p>
            <a:r>
              <a:rPr lang="en">
                <a:latin typeface="Source Sans Pro"/>
                <a:ea typeface="Source Sans Pro"/>
                <a:cs typeface="Source Sans Pro"/>
                <a:sym typeface="Source Sans Pro"/>
              </a:rPr>
              <a:t>The first three elements, [1, 3, 4], are a sorted list. 5 is our other element.</a:t>
            </a:r>
            <a:endParaRPr>
              <a:latin typeface="Source Sans Pro"/>
              <a:ea typeface="Source Sans Pro"/>
              <a:cs typeface="Source Sans Pro"/>
              <a:sym typeface="Source Sans Pro"/>
            </a:endParaRPr>
          </a:p>
          <a:p>
            <a:r>
              <a:rPr lang="en" sz="1600" b="1">
                <a:latin typeface="Source Sans Pro"/>
                <a:ea typeface="Source Sans Pro"/>
                <a:cs typeface="Source Sans Pro"/>
                <a:sym typeface="Source Sans Pro"/>
              </a:rPr>
              <a:t>Correctly inserting 5 into the sorted list [1, 3, 4] produces another sorted list [1, 3, 4, 5] that’s longer by one element.</a:t>
            </a:r>
            <a:endParaRPr sz="1600" b="1">
              <a:latin typeface="Source Sans Pro"/>
              <a:ea typeface="Source Sans Pro"/>
              <a:cs typeface="Source Sans Pro"/>
              <a:sym typeface="Source Sans Pro"/>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Google Shape;629;p55"/>
          <p:cNvSpPr txBox="1"/>
          <p:nvPr/>
        </p:nvSpPr>
        <p:spPr>
          <a:xfrm>
            <a:off x="1990200" y="466200"/>
            <a:ext cx="8211600" cy="722700"/>
          </a:xfrm>
          <a:prstGeom prst="rect">
            <a:avLst/>
          </a:prstGeom>
          <a:noFill/>
          <a:ln>
            <a:noFill/>
          </a:ln>
        </p:spPr>
        <p:txBody>
          <a:bodyPr spcFirstLastPara="1" wrap="square" lIns="91425" tIns="91425" rIns="91425" bIns="91425" anchor="t" anchorCtr="0">
            <a:noAutofit/>
          </a:bodyPr>
          <a:lstStyle/>
          <a:p>
            <a:pPr algn="ctr"/>
            <a:r>
              <a:rPr lang="en" sz="3600" b="1">
                <a:latin typeface="Dosis"/>
                <a:ea typeface="Dosis"/>
                <a:cs typeface="Dosis"/>
                <a:sym typeface="Dosis"/>
              </a:rPr>
              <a:t>Insertion sort</a:t>
            </a:r>
            <a:endParaRPr sz="3600" b="1">
              <a:latin typeface="Dosis"/>
              <a:ea typeface="Dosis"/>
              <a:cs typeface="Dosis"/>
              <a:sym typeface="Dosis"/>
            </a:endParaRPr>
          </a:p>
        </p:txBody>
      </p:sp>
      <p:sp>
        <p:nvSpPr>
          <p:cNvPr id="630" name="Google Shape;630;p55"/>
          <p:cNvSpPr txBox="1"/>
          <p:nvPr/>
        </p:nvSpPr>
        <p:spPr>
          <a:xfrm>
            <a:off x="1990200" y="1189025"/>
            <a:ext cx="8211600" cy="5202900"/>
          </a:xfrm>
          <a:prstGeom prst="rect">
            <a:avLst/>
          </a:prstGeom>
          <a:noFill/>
          <a:ln>
            <a:noFill/>
          </a:ln>
        </p:spPr>
        <p:txBody>
          <a:bodyPr spcFirstLastPara="1" wrap="square" lIns="91425" tIns="91425" rIns="91425" bIns="91425" anchor="t" anchorCtr="0">
            <a:noAutofit/>
          </a:bodyPr>
          <a:lstStyle/>
          <a:p>
            <a:pPr marL="457200" indent="-355600">
              <a:buClr>
                <a:srgbClr val="000000"/>
              </a:buClr>
              <a:buSzPts val="2000"/>
              <a:buFont typeface="Source Sans Pro"/>
              <a:buChar char="●"/>
            </a:pPr>
            <a:r>
              <a:rPr lang="en" sz="2000" b="1">
                <a:latin typeface="Source Sans Pro"/>
                <a:ea typeface="Source Sans Pro"/>
                <a:cs typeface="Source Sans Pro"/>
                <a:sym typeface="Source Sans Pro"/>
              </a:rPr>
              <a:t>We can apply this logic at every step.</a:t>
            </a:r>
            <a:endParaRPr sz="2000">
              <a:latin typeface="Source Sans Pro"/>
              <a:ea typeface="Source Sans Pro"/>
              <a:cs typeface="Source Sans Pro"/>
              <a:sym typeface="Source Sans Pro"/>
            </a:endParaRPr>
          </a:p>
        </p:txBody>
      </p:sp>
      <p:sp>
        <p:nvSpPr>
          <p:cNvPr id="631" name="Google Shape;631;p55"/>
          <p:cNvSpPr txBox="1"/>
          <p:nvPr/>
        </p:nvSpPr>
        <p:spPr>
          <a:xfrm>
            <a:off x="4422600" y="1742070"/>
            <a:ext cx="5779200" cy="938700"/>
          </a:xfrm>
          <a:prstGeom prst="rect">
            <a:avLst/>
          </a:prstGeom>
          <a:noFill/>
          <a:ln>
            <a:noFill/>
          </a:ln>
        </p:spPr>
        <p:txBody>
          <a:bodyPr spcFirstLastPara="1" wrap="square" lIns="91425" tIns="91425" rIns="91425" bIns="91425" anchor="t" anchorCtr="0">
            <a:noAutofit/>
          </a:bodyPr>
          <a:lstStyle/>
          <a:p>
            <a:r>
              <a:rPr lang="en" sz="1600">
                <a:latin typeface="Source Sans Pro"/>
                <a:ea typeface="Source Sans Pro"/>
                <a:cs typeface="Source Sans Pro"/>
                <a:sym typeface="Source Sans Pro"/>
              </a:rPr>
              <a:t>The first element, [4], is a sorted list. 3 is our other element.</a:t>
            </a:r>
            <a:endParaRPr sz="1600">
              <a:latin typeface="Source Sans Pro"/>
              <a:ea typeface="Source Sans Pro"/>
              <a:cs typeface="Source Sans Pro"/>
              <a:sym typeface="Source Sans Pro"/>
            </a:endParaRPr>
          </a:p>
          <a:p>
            <a:r>
              <a:rPr lang="en" sz="1600" b="1">
                <a:latin typeface="Source Sans Pro"/>
                <a:ea typeface="Source Sans Pro"/>
                <a:cs typeface="Source Sans Pro"/>
                <a:sym typeface="Source Sans Pro"/>
              </a:rPr>
              <a:t>Correctly inserting 3 into the sorted list [4] produces another sorted list [3, 4] that’s longer by one element.</a:t>
            </a:r>
            <a:endParaRPr sz="1600" b="1">
              <a:latin typeface="Source Sans Pro"/>
              <a:ea typeface="Source Sans Pro"/>
              <a:cs typeface="Source Sans Pro"/>
              <a:sym typeface="Source Sans Pro"/>
            </a:endParaRPr>
          </a:p>
        </p:txBody>
      </p:sp>
      <p:sp>
        <p:nvSpPr>
          <p:cNvPr id="632" name="Google Shape;632;p55"/>
          <p:cNvSpPr/>
          <p:nvPr/>
        </p:nvSpPr>
        <p:spPr>
          <a:xfrm>
            <a:off x="1990200" y="17192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4</a:t>
            </a:r>
            <a:endParaRPr sz="2400" b="1">
              <a:latin typeface="Source Sans Pro"/>
              <a:ea typeface="Source Sans Pro"/>
              <a:cs typeface="Source Sans Pro"/>
              <a:sym typeface="Source Sans Pro"/>
            </a:endParaRPr>
          </a:p>
        </p:txBody>
      </p:sp>
      <p:sp>
        <p:nvSpPr>
          <p:cNvPr id="633" name="Google Shape;633;p55"/>
          <p:cNvSpPr/>
          <p:nvPr/>
        </p:nvSpPr>
        <p:spPr>
          <a:xfrm>
            <a:off x="2446200" y="1719225"/>
            <a:ext cx="456000" cy="456000"/>
          </a:xfrm>
          <a:prstGeom prst="rect">
            <a:avLst/>
          </a:prstGeom>
          <a:solidFill>
            <a:srgbClr val="FFD54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3</a:t>
            </a:r>
            <a:endParaRPr sz="2400" b="1">
              <a:latin typeface="Source Sans Pro"/>
              <a:ea typeface="Source Sans Pro"/>
              <a:cs typeface="Source Sans Pro"/>
              <a:sym typeface="Source Sans Pro"/>
            </a:endParaRPr>
          </a:p>
        </p:txBody>
      </p:sp>
      <p:sp>
        <p:nvSpPr>
          <p:cNvPr id="634" name="Google Shape;634;p55"/>
          <p:cNvSpPr/>
          <p:nvPr/>
        </p:nvSpPr>
        <p:spPr>
          <a:xfrm>
            <a:off x="2902200" y="17192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1</a:t>
            </a:r>
            <a:endParaRPr sz="2400" b="1">
              <a:latin typeface="Source Sans Pro"/>
              <a:ea typeface="Source Sans Pro"/>
              <a:cs typeface="Source Sans Pro"/>
              <a:sym typeface="Source Sans Pro"/>
            </a:endParaRPr>
          </a:p>
        </p:txBody>
      </p:sp>
      <p:sp>
        <p:nvSpPr>
          <p:cNvPr id="635" name="Google Shape;635;p55"/>
          <p:cNvSpPr/>
          <p:nvPr/>
        </p:nvSpPr>
        <p:spPr>
          <a:xfrm>
            <a:off x="3358200" y="17192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5</a:t>
            </a:r>
            <a:endParaRPr sz="2400" b="1">
              <a:latin typeface="Source Sans Pro"/>
              <a:ea typeface="Source Sans Pro"/>
              <a:cs typeface="Source Sans Pro"/>
              <a:sym typeface="Source Sans Pro"/>
            </a:endParaRPr>
          </a:p>
        </p:txBody>
      </p:sp>
      <p:sp>
        <p:nvSpPr>
          <p:cNvPr id="636" name="Google Shape;636;p55"/>
          <p:cNvSpPr/>
          <p:nvPr/>
        </p:nvSpPr>
        <p:spPr>
          <a:xfrm>
            <a:off x="3814200" y="17192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2</a:t>
            </a:r>
            <a:endParaRPr sz="2400" b="1">
              <a:latin typeface="Source Sans Pro"/>
              <a:ea typeface="Source Sans Pro"/>
              <a:cs typeface="Source Sans Pro"/>
              <a:sym typeface="Source Sans Pro"/>
            </a:endParaRPr>
          </a:p>
        </p:txBody>
      </p:sp>
      <p:sp>
        <p:nvSpPr>
          <p:cNvPr id="637" name="Google Shape;637;p55"/>
          <p:cNvSpPr/>
          <p:nvPr/>
        </p:nvSpPr>
        <p:spPr>
          <a:xfrm>
            <a:off x="1990200" y="22526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3</a:t>
            </a:r>
            <a:endParaRPr sz="2400" b="1">
              <a:latin typeface="Source Sans Pro"/>
              <a:ea typeface="Source Sans Pro"/>
              <a:cs typeface="Source Sans Pro"/>
              <a:sym typeface="Source Sans Pro"/>
            </a:endParaRPr>
          </a:p>
        </p:txBody>
      </p:sp>
      <p:sp>
        <p:nvSpPr>
          <p:cNvPr id="638" name="Google Shape;638;p55"/>
          <p:cNvSpPr/>
          <p:nvPr/>
        </p:nvSpPr>
        <p:spPr>
          <a:xfrm>
            <a:off x="2446200" y="22526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4</a:t>
            </a:r>
            <a:endParaRPr sz="2400" b="1">
              <a:latin typeface="Source Sans Pro"/>
              <a:ea typeface="Source Sans Pro"/>
              <a:cs typeface="Source Sans Pro"/>
              <a:sym typeface="Source Sans Pro"/>
            </a:endParaRPr>
          </a:p>
        </p:txBody>
      </p:sp>
      <p:sp>
        <p:nvSpPr>
          <p:cNvPr id="639" name="Google Shape;639;p55"/>
          <p:cNvSpPr/>
          <p:nvPr/>
        </p:nvSpPr>
        <p:spPr>
          <a:xfrm>
            <a:off x="2902200" y="22526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1</a:t>
            </a:r>
            <a:endParaRPr sz="2400" b="1">
              <a:latin typeface="Source Sans Pro"/>
              <a:ea typeface="Source Sans Pro"/>
              <a:cs typeface="Source Sans Pro"/>
              <a:sym typeface="Source Sans Pro"/>
            </a:endParaRPr>
          </a:p>
        </p:txBody>
      </p:sp>
      <p:sp>
        <p:nvSpPr>
          <p:cNvPr id="640" name="Google Shape;640;p55"/>
          <p:cNvSpPr/>
          <p:nvPr/>
        </p:nvSpPr>
        <p:spPr>
          <a:xfrm>
            <a:off x="3358200" y="22526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5</a:t>
            </a:r>
            <a:endParaRPr sz="2400" b="1">
              <a:latin typeface="Source Sans Pro"/>
              <a:ea typeface="Source Sans Pro"/>
              <a:cs typeface="Source Sans Pro"/>
              <a:sym typeface="Source Sans Pro"/>
            </a:endParaRPr>
          </a:p>
        </p:txBody>
      </p:sp>
      <p:sp>
        <p:nvSpPr>
          <p:cNvPr id="641" name="Google Shape;641;p55"/>
          <p:cNvSpPr/>
          <p:nvPr/>
        </p:nvSpPr>
        <p:spPr>
          <a:xfrm>
            <a:off x="3814200" y="22526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2</a:t>
            </a:r>
            <a:endParaRPr sz="2400" b="1">
              <a:latin typeface="Source Sans Pro"/>
              <a:ea typeface="Source Sans Pro"/>
              <a:cs typeface="Source Sans Pro"/>
              <a:sym typeface="Source Sans Pro"/>
            </a:endParaRPr>
          </a:p>
        </p:txBody>
      </p:sp>
      <p:cxnSp>
        <p:nvCxnSpPr>
          <p:cNvPr id="642" name="Google Shape;642;p55"/>
          <p:cNvCxnSpPr/>
          <p:nvPr/>
        </p:nvCxnSpPr>
        <p:spPr>
          <a:xfrm>
            <a:off x="1524000" y="2861025"/>
            <a:ext cx="9147900" cy="0"/>
          </a:xfrm>
          <a:prstGeom prst="straightConnector1">
            <a:avLst/>
          </a:prstGeom>
          <a:noFill/>
          <a:ln w="9525" cap="flat" cmpd="sng">
            <a:solidFill>
              <a:srgbClr val="000000"/>
            </a:solidFill>
            <a:prstDash val="solid"/>
            <a:round/>
            <a:headEnd type="none" w="med" len="med"/>
            <a:tailEnd type="none" w="med" len="med"/>
          </a:ln>
        </p:spPr>
      </p:cxnSp>
      <p:sp>
        <p:nvSpPr>
          <p:cNvPr id="643" name="Google Shape;643;p55"/>
          <p:cNvSpPr/>
          <p:nvPr/>
        </p:nvSpPr>
        <p:spPr>
          <a:xfrm>
            <a:off x="1990200" y="30134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3</a:t>
            </a:r>
            <a:endParaRPr sz="2400" b="1">
              <a:latin typeface="Source Sans Pro"/>
              <a:ea typeface="Source Sans Pro"/>
              <a:cs typeface="Source Sans Pro"/>
              <a:sym typeface="Source Sans Pro"/>
            </a:endParaRPr>
          </a:p>
        </p:txBody>
      </p:sp>
      <p:sp>
        <p:nvSpPr>
          <p:cNvPr id="644" name="Google Shape;644;p55"/>
          <p:cNvSpPr/>
          <p:nvPr/>
        </p:nvSpPr>
        <p:spPr>
          <a:xfrm>
            <a:off x="2446200" y="30134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4</a:t>
            </a:r>
            <a:endParaRPr sz="2400" b="1">
              <a:latin typeface="Source Sans Pro"/>
              <a:ea typeface="Source Sans Pro"/>
              <a:cs typeface="Source Sans Pro"/>
              <a:sym typeface="Source Sans Pro"/>
            </a:endParaRPr>
          </a:p>
        </p:txBody>
      </p:sp>
      <p:sp>
        <p:nvSpPr>
          <p:cNvPr id="645" name="Google Shape;645;p55"/>
          <p:cNvSpPr/>
          <p:nvPr/>
        </p:nvSpPr>
        <p:spPr>
          <a:xfrm>
            <a:off x="2902200" y="3013425"/>
            <a:ext cx="456000" cy="456000"/>
          </a:xfrm>
          <a:prstGeom prst="rect">
            <a:avLst/>
          </a:prstGeom>
          <a:solidFill>
            <a:srgbClr val="FFD54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1</a:t>
            </a:r>
            <a:endParaRPr sz="2400" b="1">
              <a:latin typeface="Source Sans Pro"/>
              <a:ea typeface="Source Sans Pro"/>
              <a:cs typeface="Source Sans Pro"/>
              <a:sym typeface="Source Sans Pro"/>
            </a:endParaRPr>
          </a:p>
        </p:txBody>
      </p:sp>
      <p:sp>
        <p:nvSpPr>
          <p:cNvPr id="646" name="Google Shape;646;p55"/>
          <p:cNvSpPr/>
          <p:nvPr/>
        </p:nvSpPr>
        <p:spPr>
          <a:xfrm>
            <a:off x="3358200" y="30134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5</a:t>
            </a:r>
            <a:endParaRPr sz="2400" b="1">
              <a:latin typeface="Source Sans Pro"/>
              <a:ea typeface="Source Sans Pro"/>
              <a:cs typeface="Source Sans Pro"/>
              <a:sym typeface="Source Sans Pro"/>
            </a:endParaRPr>
          </a:p>
        </p:txBody>
      </p:sp>
      <p:sp>
        <p:nvSpPr>
          <p:cNvPr id="647" name="Google Shape;647;p55"/>
          <p:cNvSpPr/>
          <p:nvPr/>
        </p:nvSpPr>
        <p:spPr>
          <a:xfrm>
            <a:off x="3814200" y="30134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2</a:t>
            </a:r>
            <a:endParaRPr sz="2400" b="1">
              <a:latin typeface="Source Sans Pro"/>
              <a:ea typeface="Source Sans Pro"/>
              <a:cs typeface="Source Sans Pro"/>
              <a:sym typeface="Source Sans Pro"/>
            </a:endParaRPr>
          </a:p>
        </p:txBody>
      </p:sp>
      <p:sp>
        <p:nvSpPr>
          <p:cNvPr id="648" name="Google Shape;648;p55"/>
          <p:cNvSpPr/>
          <p:nvPr/>
        </p:nvSpPr>
        <p:spPr>
          <a:xfrm>
            <a:off x="1990200" y="35456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1</a:t>
            </a:r>
            <a:endParaRPr sz="2400" b="1">
              <a:latin typeface="Source Sans Pro"/>
              <a:ea typeface="Source Sans Pro"/>
              <a:cs typeface="Source Sans Pro"/>
              <a:sym typeface="Source Sans Pro"/>
            </a:endParaRPr>
          </a:p>
        </p:txBody>
      </p:sp>
      <p:sp>
        <p:nvSpPr>
          <p:cNvPr id="649" name="Google Shape;649;p55"/>
          <p:cNvSpPr/>
          <p:nvPr/>
        </p:nvSpPr>
        <p:spPr>
          <a:xfrm>
            <a:off x="2446200" y="35456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3</a:t>
            </a:r>
            <a:endParaRPr sz="2400" b="1">
              <a:latin typeface="Source Sans Pro"/>
              <a:ea typeface="Source Sans Pro"/>
              <a:cs typeface="Source Sans Pro"/>
              <a:sym typeface="Source Sans Pro"/>
            </a:endParaRPr>
          </a:p>
        </p:txBody>
      </p:sp>
      <p:sp>
        <p:nvSpPr>
          <p:cNvPr id="650" name="Google Shape;650;p55"/>
          <p:cNvSpPr/>
          <p:nvPr/>
        </p:nvSpPr>
        <p:spPr>
          <a:xfrm>
            <a:off x="2902200" y="35456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4</a:t>
            </a:r>
            <a:endParaRPr sz="2400" b="1">
              <a:latin typeface="Source Sans Pro"/>
              <a:ea typeface="Source Sans Pro"/>
              <a:cs typeface="Source Sans Pro"/>
              <a:sym typeface="Source Sans Pro"/>
            </a:endParaRPr>
          </a:p>
        </p:txBody>
      </p:sp>
      <p:sp>
        <p:nvSpPr>
          <p:cNvPr id="651" name="Google Shape;651;p55"/>
          <p:cNvSpPr/>
          <p:nvPr/>
        </p:nvSpPr>
        <p:spPr>
          <a:xfrm>
            <a:off x="3358200" y="35456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5</a:t>
            </a:r>
            <a:endParaRPr sz="2400" b="1">
              <a:latin typeface="Source Sans Pro"/>
              <a:ea typeface="Source Sans Pro"/>
              <a:cs typeface="Source Sans Pro"/>
              <a:sym typeface="Source Sans Pro"/>
            </a:endParaRPr>
          </a:p>
        </p:txBody>
      </p:sp>
      <p:sp>
        <p:nvSpPr>
          <p:cNvPr id="652" name="Google Shape;652;p55"/>
          <p:cNvSpPr/>
          <p:nvPr/>
        </p:nvSpPr>
        <p:spPr>
          <a:xfrm>
            <a:off x="3814200" y="35456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2</a:t>
            </a:r>
            <a:endParaRPr sz="2400" b="1">
              <a:latin typeface="Source Sans Pro"/>
              <a:ea typeface="Source Sans Pro"/>
              <a:cs typeface="Source Sans Pro"/>
              <a:sym typeface="Source Sans Pro"/>
            </a:endParaRPr>
          </a:p>
        </p:txBody>
      </p:sp>
      <p:sp>
        <p:nvSpPr>
          <p:cNvPr id="653" name="Google Shape;653;p55"/>
          <p:cNvSpPr txBox="1"/>
          <p:nvPr/>
        </p:nvSpPr>
        <p:spPr>
          <a:xfrm>
            <a:off x="4422600" y="3040055"/>
            <a:ext cx="5779200" cy="938700"/>
          </a:xfrm>
          <a:prstGeom prst="rect">
            <a:avLst/>
          </a:prstGeom>
          <a:noFill/>
          <a:ln>
            <a:noFill/>
          </a:ln>
        </p:spPr>
        <p:txBody>
          <a:bodyPr spcFirstLastPara="1" wrap="square" lIns="91425" tIns="91425" rIns="91425" bIns="91425" anchor="t" anchorCtr="0">
            <a:noAutofit/>
          </a:bodyPr>
          <a:lstStyle/>
          <a:p>
            <a:r>
              <a:rPr lang="en" sz="1500">
                <a:latin typeface="Source Sans Pro"/>
                <a:ea typeface="Source Sans Pro"/>
                <a:cs typeface="Source Sans Pro"/>
                <a:sym typeface="Source Sans Pro"/>
              </a:rPr>
              <a:t>The first two elements, [3, 4], are a sorted list. 1 is our other element.</a:t>
            </a:r>
            <a:endParaRPr sz="1500">
              <a:latin typeface="Source Sans Pro"/>
              <a:ea typeface="Source Sans Pro"/>
              <a:cs typeface="Source Sans Pro"/>
              <a:sym typeface="Source Sans Pro"/>
            </a:endParaRPr>
          </a:p>
          <a:p>
            <a:r>
              <a:rPr lang="en" sz="1600" b="1">
                <a:latin typeface="Source Sans Pro"/>
                <a:ea typeface="Source Sans Pro"/>
                <a:cs typeface="Source Sans Pro"/>
                <a:sym typeface="Source Sans Pro"/>
              </a:rPr>
              <a:t>Correctly inserting 1 into the sorted list [3, 4] produces another sorted list [1, 3, 4] that’s longer by one element.</a:t>
            </a:r>
            <a:endParaRPr sz="1600" b="1">
              <a:latin typeface="Source Sans Pro"/>
              <a:ea typeface="Source Sans Pro"/>
              <a:cs typeface="Source Sans Pro"/>
              <a:sym typeface="Source Sans Pro"/>
            </a:endParaRPr>
          </a:p>
        </p:txBody>
      </p:sp>
      <p:cxnSp>
        <p:nvCxnSpPr>
          <p:cNvPr id="654" name="Google Shape;654;p55"/>
          <p:cNvCxnSpPr/>
          <p:nvPr/>
        </p:nvCxnSpPr>
        <p:spPr>
          <a:xfrm>
            <a:off x="1522050" y="4154025"/>
            <a:ext cx="9147900" cy="0"/>
          </a:xfrm>
          <a:prstGeom prst="straightConnector1">
            <a:avLst/>
          </a:prstGeom>
          <a:noFill/>
          <a:ln w="9525" cap="flat" cmpd="sng">
            <a:solidFill>
              <a:srgbClr val="000000"/>
            </a:solidFill>
            <a:prstDash val="solid"/>
            <a:round/>
            <a:headEnd type="none" w="med" len="med"/>
            <a:tailEnd type="none" w="med" len="med"/>
          </a:ln>
        </p:spPr>
      </p:cxnSp>
      <p:sp>
        <p:nvSpPr>
          <p:cNvPr id="655" name="Google Shape;655;p55"/>
          <p:cNvSpPr/>
          <p:nvPr/>
        </p:nvSpPr>
        <p:spPr>
          <a:xfrm>
            <a:off x="1988250" y="43064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1</a:t>
            </a:r>
            <a:endParaRPr sz="2400" b="1">
              <a:latin typeface="Source Sans Pro"/>
              <a:ea typeface="Source Sans Pro"/>
              <a:cs typeface="Source Sans Pro"/>
              <a:sym typeface="Source Sans Pro"/>
            </a:endParaRPr>
          </a:p>
        </p:txBody>
      </p:sp>
      <p:sp>
        <p:nvSpPr>
          <p:cNvPr id="656" name="Google Shape;656;p55"/>
          <p:cNvSpPr/>
          <p:nvPr/>
        </p:nvSpPr>
        <p:spPr>
          <a:xfrm>
            <a:off x="2444250" y="43064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3</a:t>
            </a:r>
            <a:endParaRPr sz="2400" b="1">
              <a:latin typeface="Source Sans Pro"/>
              <a:ea typeface="Source Sans Pro"/>
              <a:cs typeface="Source Sans Pro"/>
              <a:sym typeface="Source Sans Pro"/>
            </a:endParaRPr>
          </a:p>
        </p:txBody>
      </p:sp>
      <p:sp>
        <p:nvSpPr>
          <p:cNvPr id="657" name="Google Shape;657;p55"/>
          <p:cNvSpPr/>
          <p:nvPr/>
        </p:nvSpPr>
        <p:spPr>
          <a:xfrm>
            <a:off x="2900250" y="43064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4</a:t>
            </a:r>
            <a:endParaRPr sz="2400" b="1">
              <a:latin typeface="Source Sans Pro"/>
              <a:ea typeface="Source Sans Pro"/>
              <a:cs typeface="Source Sans Pro"/>
              <a:sym typeface="Source Sans Pro"/>
            </a:endParaRPr>
          </a:p>
        </p:txBody>
      </p:sp>
      <p:sp>
        <p:nvSpPr>
          <p:cNvPr id="658" name="Google Shape;658;p55"/>
          <p:cNvSpPr/>
          <p:nvPr/>
        </p:nvSpPr>
        <p:spPr>
          <a:xfrm>
            <a:off x="3356250" y="4306425"/>
            <a:ext cx="456000" cy="456000"/>
          </a:xfrm>
          <a:prstGeom prst="rect">
            <a:avLst/>
          </a:prstGeom>
          <a:solidFill>
            <a:srgbClr val="FFD54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5</a:t>
            </a:r>
            <a:endParaRPr sz="2400" b="1">
              <a:latin typeface="Source Sans Pro"/>
              <a:ea typeface="Source Sans Pro"/>
              <a:cs typeface="Source Sans Pro"/>
              <a:sym typeface="Source Sans Pro"/>
            </a:endParaRPr>
          </a:p>
        </p:txBody>
      </p:sp>
      <p:sp>
        <p:nvSpPr>
          <p:cNvPr id="659" name="Google Shape;659;p55"/>
          <p:cNvSpPr/>
          <p:nvPr/>
        </p:nvSpPr>
        <p:spPr>
          <a:xfrm>
            <a:off x="3812250" y="43064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2</a:t>
            </a:r>
            <a:endParaRPr sz="2400" b="1">
              <a:latin typeface="Source Sans Pro"/>
              <a:ea typeface="Source Sans Pro"/>
              <a:cs typeface="Source Sans Pro"/>
              <a:sym typeface="Source Sans Pro"/>
            </a:endParaRPr>
          </a:p>
        </p:txBody>
      </p:sp>
      <p:sp>
        <p:nvSpPr>
          <p:cNvPr id="660" name="Google Shape;660;p55"/>
          <p:cNvSpPr/>
          <p:nvPr/>
        </p:nvSpPr>
        <p:spPr>
          <a:xfrm>
            <a:off x="1988250" y="48386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1</a:t>
            </a:r>
            <a:endParaRPr sz="2400" b="1">
              <a:latin typeface="Source Sans Pro"/>
              <a:ea typeface="Source Sans Pro"/>
              <a:cs typeface="Source Sans Pro"/>
              <a:sym typeface="Source Sans Pro"/>
            </a:endParaRPr>
          </a:p>
        </p:txBody>
      </p:sp>
      <p:sp>
        <p:nvSpPr>
          <p:cNvPr id="661" name="Google Shape;661;p55"/>
          <p:cNvSpPr/>
          <p:nvPr/>
        </p:nvSpPr>
        <p:spPr>
          <a:xfrm>
            <a:off x="2444250" y="48386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3</a:t>
            </a:r>
            <a:endParaRPr sz="2400" b="1">
              <a:latin typeface="Source Sans Pro"/>
              <a:ea typeface="Source Sans Pro"/>
              <a:cs typeface="Source Sans Pro"/>
              <a:sym typeface="Source Sans Pro"/>
            </a:endParaRPr>
          </a:p>
        </p:txBody>
      </p:sp>
      <p:sp>
        <p:nvSpPr>
          <p:cNvPr id="662" name="Google Shape;662;p55"/>
          <p:cNvSpPr/>
          <p:nvPr/>
        </p:nvSpPr>
        <p:spPr>
          <a:xfrm>
            <a:off x="2900250" y="48386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4</a:t>
            </a:r>
            <a:endParaRPr sz="2400" b="1">
              <a:latin typeface="Source Sans Pro"/>
              <a:ea typeface="Source Sans Pro"/>
              <a:cs typeface="Source Sans Pro"/>
              <a:sym typeface="Source Sans Pro"/>
            </a:endParaRPr>
          </a:p>
        </p:txBody>
      </p:sp>
      <p:sp>
        <p:nvSpPr>
          <p:cNvPr id="663" name="Google Shape;663;p55"/>
          <p:cNvSpPr/>
          <p:nvPr/>
        </p:nvSpPr>
        <p:spPr>
          <a:xfrm>
            <a:off x="3356250" y="48386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5</a:t>
            </a:r>
            <a:endParaRPr sz="2400" b="1">
              <a:latin typeface="Source Sans Pro"/>
              <a:ea typeface="Source Sans Pro"/>
              <a:cs typeface="Source Sans Pro"/>
              <a:sym typeface="Source Sans Pro"/>
            </a:endParaRPr>
          </a:p>
        </p:txBody>
      </p:sp>
      <p:sp>
        <p:nvSpPr>
          <p:cNvPr id="664" name="Google Shape;664;p55"/>
          <p:cNvSpPr/>
          <p:nvPr/>
        </p:nvSpPr>
        <p:spPr>
          <a:xfrm>
            <a:off x="3812250" y="48386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2</a:t>
            </a:r>
            <a:endParaRPr sz="2400" b="1">
              <a:latin typeface="Source Sans Pro"/>
              <a:ea typeface="Source Sans Pro"/>
              <a:cs typeface="Source Sans Pro"/>
              <a:sym typeface="Source Sans Pro"/>
            </a:endParaRPr>
          </a:p>
        </p:txBody>
      </p:sp>
      <p:sp>
        <p:nvSpPr>
          <p:cNvPr id="665" name="Google Shape;665;p55"/>
          <p:cNvSpPr txBox="1"/>
          <p:nvPr/>
        </p:nvSpPr>
        <p:spPr>
          <a:xfrm>
            <a:off x="4420650" y="4333055"/>
            <a:ext cx="5779200" cy="938700"/>
          </a:xfrm>
          <a:prstGeom prst="rect">
            <a:avLst/>
          </a:prstGeom>
          <a:noFill/>
          <a:ln>
            <a:noFill/>
          </a:ln>
        </p:spPr>
        <p:txBody>
          <a:bodyPr spcFirstLastPara="1" wrap="square" lIns="91425" tIns="91425" rIns="91425" bIns="91425" anchor="t" anchorCtr="0">
            <a:noAutofit/>
          </a:bodyPr>
          <a:lstStyle/>
          <a:p>
            <a:r>
              <a:rPr lang="en">
                <a:latin typeface="Source Sans Pro"/>
                <a:ea typeface="Source Sans Pro"/>
                <a:cs typeface="Source Sans Pro"/>
                <a:sym typeface="Source Sans Pro"/>
              </a:rPr>
              <a:t>The first three elements, [1, 3, 4], are a sorted list. 5 is our other element.</a:t>
            </a:r>
            <a:endParaRPr>
              <a:latin typeface="Source Sans Pro"/>
              <a:ea typeface="Source Sans Pro"/>
              <a:cs typeface="Source Sans Pro"/>
              <a:sym typeface="Source Sans Pro"/>
            </a:endParaRPr>
          </a:p>
          <a:p>
            <a:r>
              <a:rPr lang="en" sz="1600" b="1">
                <a:latin typeface="Source Sans Pro"/>
                <a:ea typeface="Source Sans Pro"/>
                <a:cs typeface="Source Sans Pro"/>
                <a:sym typeface="Source Sans Pro"/>
              </a:rPr>
              <a:t>Correctly inserting 5 into the sorted list [1, 3, 4] produces another sorted list [1, 3, 4, 5] that’s longer by one element.</a:t>
            </a:r>
            <a:endParaRPr sz="1600" b="1">
              <a:latin typeface="Source Sans Pro"/>
              <a:ea typeface="Source Sans Pro"/>
              <a:cs typeface="Source Sans Pro"/>
              <a:sym typeface="Source Sans Pro"/>
            </a:endParaRPr>
          </a:p>
        </p:txBody>
      </p:sp>
      <p:cxnSp>
        <p:nvCxnSpPr>
          <p:cNvPr id="666" name="Google Shape;666;p55"/>
          <p:cNvCxnSpPr/>
          <p:nvPr/>
        </p:nvCxnSpPr>
        <p:spPr>
          <a:xfrm>
            <a:off x="1522050" y="5446350"/>
            <a:ext cx="9147900" cy="0"/>
          </a:xfrm>
          <a:prstGeom prst="straightConnector1">
            <a:avLst/>
          </a:prstGeom>
          <a:noFill/>
          <a:ln w="9525" cap="flat" cmpd="sng">
            <a:solidFill>
              <a:srgbClr val="000000"/>
            </a:solidFill>
            <a:prstDash val="solid"/>
            <a:round/>
            <a:headEnd type="none" w="med" len="med"/>
            <a:tailEnd type="none" w="med" len="med"/>
          </a:ln>
        </p:spPr>
      </p:cxnSp>
      <p:sp>
        <p:nvSpPr>
          <p:cNvPr id="667" name="Google Shape;667;p55"/>
          <p:cNvSpPr/>
          <p:nvPr/>
        </p:nvSpPr>
        <p:spPr>
          <a:xfrm>
            <a:off x="1988250" y="5598750"/>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1</a:t>
            </a:r>
            <a:endParaRPr sz="2400" b="1">
              <a:latin typeface="Source Sans Pro"/>
              <a:ea typeface="Source Sans Pro"/>
              <a:cs typeface="Source Sans Pro"/>
              <a:sym typeface="Source Sans Pro"/>
            </a:endParaRPr>
          </a:p>
        </p:txBody>
      </p:sp>
      <p:sp>
        <p:nvSpPr>
          <p:cNvPr id="668" name="Google Shape;668;p55"/>
          <p:cNvSpPr/>
          <p:nvPr/>
        </p:nvSpPr>
        <p:spPr>
          <a:xfrm>
            <a:off x="2444250" y="5598750"/>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3</a:t>
            </a:r>
            <a:endParaRPr sz="2400" b="1">
              <a:latin typeface="Source Sans Pro"/>
              <a:ea typeface="Source Sans Pro"/>
              <a:cs typeface="Source Sans Pro"/>
              <a:sym typeface="Source Sans Pro"/>
            </a:endParaRPr>
          </a:p>
        </p:txBody>
      </p:sp>
      <p:sp>
        <p:nvSpPr>
          <p:cNvPr id="669" name="Google Shape;669;p55"/>
          <p:cNvSpPr/>
          <p:nvPr/>
        </p:nvSpPr>
        <p:spPr>
          <a:xfrm>
            <a:off x="2900250" y="5598750"/>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4</a:t>
            </a:r>
            <a:endParaRPr sz="2400" b="1">
              <a:latin typeface="Source Sans Pro"/>
              <a:ea typeface="Source Sans Pro"/>
              <a:cs typeface="Source Sans Pro"/>
              <a:sym typeface="Source Sans Pro"/>
            </a:endParaRPr>
          </a:p>
        </p:txBody>
      </p:sp>
      <p:sp>
        <p:nvSpPr>
          <p:cNvPr id="670" name="Google Shape;670;p55"/>
          <p:cNvSpPr/>
          <p:nvPr/>
        </p:nvSpPr>
        <p:spPr>
          <a:xfrm>
            <a:off x="3356250" y="5598750"/>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5</a:t>
            </a:r>
            <a:endParaRPr sz="2400" b="1">
              <a:latin typeface="Source Sans Pro"/>
              <a:ea typeface="Source Sans Pro"/>
              <a:cs typeface="Source Sans Pro"/>
              <a:sym typeface="Source Sans Pro"/>
            </a:endParaRPr>
          </a:p>
        </p:txBody>
      </p:sp>
      <p:sp>
        <p:nvSpPr>
          <p:cNvPr id="671" name="Google Shape;671;p55"/>
          <p:cNvSpPr/>
          <p:nvPr/>
        </p:nvSpPr>
        <p:spPr>
          <a:xfrm>
            <a:off x="3812250" y="5598750"/>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2</a:t>
            </a:r>
            <a:endParaRPr sz="2400" b="1">
              <a:latin typeface="Source Sans Pro"/>
              <a:ea typeface="Source Sans Pro"/>
              <a:cs typeface="Source Sans Pro"/>
              <a:sym typeface="Source Sans Pro"/>
            </a:endParaRPr>
          </a:p>
        </p:txBody>
      </p:sp>
      <p:sp>
        <p:nvSpPr>
          <p:cNvPr id="672" name="Google Shape;672;p55"/>
          <p:cNvSpPr txBox="1"/>
          <p:nvPr/>
        </p:nvSpPr>
        <p:spPr>
          <a:xfrm>
            <a:off x="4420650" y="5625380"/>
            <a:ext cx="5779200" cy="938700"/>
          </a:xfrm>
          <a:prstGeom prst="rect">
            <a:avLst/>
          </a:prstGeom>
          <a:noFill/>
          <a:ln>
            <a:noFill/>
          </a:ln>
        </p:spPr>
        <p:txBody>
          <a:bodyPr spcFirstLastPara="1" wrap="square" lIns="91425" tIns="91425" rIns="91425" bIns="91425" anchor="t" anchorCtr="0">
            <a:noAutofit/>
          </a:bodyPr>
          <a:lstStyle/>
          <a:p>
            <a:r>
              <a:rPr lang="en">
                <a:latin typeface="Source Sans Pro"/>
                <a:ea typeface="Source Sans Pro"/>
                <a:cs typeface="Source Sans Pro"/>
                <a:sym typeface="Source Sans Pro"/>
              </a:rPr>
              <a:t>The first four elements, [1, 3, 4, 5], are a sorted list.</a:t>
            </a:r>
            <a:endParaRPr sz="1600" b="1">
              <a:latin typeface="Source Sans Pro"/>
              <a:ea typeface="Source Sans Pro"/>
              <a:cs typeface="Source Sans Pro"/>
              <a:sym typeface="Source Sans Pro"/>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7" name="Google Shape;677;p56"/>
          <p:cNvSpPr txBox="1"/>
          <p:nvPr/>
        </p:nvSpPr>
        <p:spPr>
          <a:xfrm>
            <a:off x="1990200" y="466200"/>
            <a:ext cx="8211600" cy="722700"/>
          </a:xfrm>
          <a:prstGeom prst="rect">
            <a:avLst/>
          </a:prstGeom>
          <a:noFill/>
          <a:ln>
            <a:noFill/>
          </a:ln>
        </p:spPr>
        <p:txBody>
          <a:bodyPr spcFirstLastPara="1" wrap="square" lIns="91425" tIns="91425" rIns="91425" bIns="91425" anchor="t" anchorCtr="0">
            <a:noAutofit/>
          </a:bodyPr>
          <a:lstStyle/>
          <a:p>
            <a:pPr algn="ctr"/>
            <a:r>
              <a:rPr lang="en" sz="3600" b="1">
                <a:latin typeface="Dosis"/>
                <a:ea typeface="Dosis"/>
                <a:cs typeface="Dosis"/>
                <a:sym typeface="Dosis"/>
              </a:rPr>
              <a:t>Insertion sort</a:t>
            </a:r>
            <a:endParaRPr sz="3600" b="1">
              <a:latin typeface="Dosis"/>
              <a:ea typeface="Dosis"/>
              <a:cs typeface="Dosis"/>
              <a:sym typeface="Dosis"/>
            </a:endParaRPr>
          </a:p>
        </p:txBody>
      </p:sp>
      <p:sp>
        <p:nvSpPr>
          <p:cNvPr id="678" name="Google Shape;678;p56"/>
          <p:cNvSpPr txBox="1"/>
          <p:nvPr/>
        </p:nvSpPr>
        <p:spPr>
          <a:xfrm>
            <a:off x="1990200" y="1189025"/>
            <a:ext cx="8211600" cy="5202900"/>
          </a:xfrm>
          <a:prstGeom prst="rect">
            <a:avLst/>
          </a:prstGeom>
          <a:noFill/>
          <a:ln>
            <a:noFill/>
          </a:ln>
        </p:spPr>
        <p:txBody>
          <a:bodyPr spcFirstLastPara="1" wrap="square" lIns="91425" tIns="91425" rIns="91425" bIns="91425" anchor="t" anchorCtr="0">
            <a:noAutofit/>
          </a:bodyPr>
          <a:lstStyle/>
          <a:p>
            <a:pPr marL="457200" indent="-355600">
              <a:buClr>
                <a:srgbClr val="000000"/>
              </a:buClr>
              <a:buSzPts val="2000"/>
              <a:buFont typeface="Source Sans Pro"/>
              <a:buChar char="●"/>
            </a:pPr>
            <a:r>
              <a:rPr lang="en" sz="2000" b="1">
                <a:latin typeface="Source Sans Pro"/>
                <a:ea typeface="Source Sans Pro"/>
                <a:cs typeface="Source Sans Pro"/>
                <a:sym typeface="Source Sans Pro"/>
              </a:rPr>
              <a:t>We can apply this logic at every step.</a:t>
            </a:r>
            <a:endParaRPr sz="2000">
              <a:latin typeface="Source Sans Pro"/>
              <a:ea typeface="Source Sans Pro"/>
              <a:cs typeface="Source Sans Pro"/>
              <a:sym typeface="Source Sans Pro"/>
            </a:endParaRPr>
          </a:p>
        </p:txBody>
      </p:sp>
      <p:sp>
        <p:nvSpPr>
          <p:cNvPr id="679" name="Google Shape;679;p56"/>
          <p:cNvSpPr txBox="1"/>
          <p:nvPr/>
        </p:nvSpPr>
        <p:spPr>
          <a:xfrm>
            <a:off x="4422600" y="1742070"/>
            <a:ext cx="5779200" cy="938700"/>
          </a:xfrm>
          <a:prstGeom prst="rect">
            <a:avLst/>
          </a:prstGeom>
          <a:noFill/>
          <a:ln>
            <a:noFill/>
          </a:ln>
        </p:spPr>
        <p:txBody>
          <a:bodyPr spcFirstLastPara="1" wrap="square" lIns="91425" tIns="91425" rIns="91425" bIns="91425" anchor="t" anchorCtr="0">
            <a:noAutofit/>
          </a:bodyPr>
          <a:lstStyle/>
          <a:p>
            <a:r>
              <a:rPr lang="en" sz="1600">
                <a:latin typeface="Source Sans Pro"/>
                <a:ea typeface="Source Sans Pro"/>
                <a:cs typeface="Source Sans Pro"/>
                <a:sym typeface="Source Sans Pro"/>
              </a:rPr>
              <a:t>The first element, [4], is a sorted list. 3 is our other element.</a:t>
            </a:r>
            <a:endParaRPr sz="1600">
              <a:latin typeface="Source Sans Pro"/>
              <a:ea typeface="Source Sans Pro"/>
              <a:cs typeface="Source Sans Pro"/>
              <a:sym typeface="Source Sans Pro"/>
            </a:endParaRPr>
          </a:p>
          <a:p>
            <a:r>
              <a:rPr lang="en" sz="1600" b="1">
                <a:latin typeface="Source Sans Pro"/>
                <a:ea typeface="Source Sans Pro"/>
                <a:cs typeface="Source Sans Pro"/>
                <a:sym typeface="Source Sans Pro"/>
              </a:rPr>
              <a:t>Correctly inserting 3 into the sorted list [4] produces another sorted list [3, 4] that’s longer by one element.</a:t>
            </a:r>
            <a:endParaRPr sz="1600" b="1">
              <a:latin typeface="Source Sans Pro"/>
              <a:ea typeface="Source Sans Pro"/>
              <a:cs typeface="Source Sans Pro"/>
              <a:sym typeface="Source Sans Pro"/>
            </a:endParaRPr>
          </a:p>
        </p:txBody>
      </p:sp>
      <p:sp>
        <p:nvSpPr>
          <p:cNvPr id="680" name="Google Shape;680;p56"/>
          <p:cNvSpPr/>
          <p:nvPr/>
        </p:nvSpPr>
        <p:spPr>
          <a:xfrm>
            <a:off x="1990200" y="17192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4</a:t>
            </a:r>
            <a:endParaRPr sz="2400" b="1">
              <a:latin typeface="Source Sans Pro"/>
              <a:ea typeface="Source Sans Pro"/>
              <a:cs typeface="Source Sans Pro"/>
              <a:sym typeface="Source Sans Pro"/>
            </a:endParaRPr>
          </a:p>
        </p:txBody>
      </p:sp>
      <p:sp>
        <p:nvSpPr>
          <p:cNvPr id="681" name="Google Shape;681;p56"/>
          <p:cNvSpPr/>
          <p:nvPr/>
        </p:nvSpPr>
        <p:spPr>
          <a:xfrm>
            <a:off x="2446200" y="1719225"/>
            <a:ext cx="456000" cy="456000"/>
          </a:xfrm>
          <a:prstGeom prst="rect">
            <a:avLst/>
          </a:prstGeom>
          <a:solidFill>
            <a:srgbClr val="FFD54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3</a:t>
            </a:r>
            <a:endParaRPr sz="2400" b="1">
              <a:latin typeface="Source Sans Pro"/>
              <a:ea typeface="Source Sans Pro"/>
              <a:cs typeface="Source Sans Pro"/>
              <a:sym typeface="Source Sans Pro"/>
            </a:endParaRPr>
          </a:p>
        </p:txBody>
      </p:sp>
      <p:sp>
        <p:nvSpPr>
          <p:cNvPr id="682" name="Google Shape;682;p56"/>
          <p:cNvSpPr/>
          <p:nvPr/>
        </p:nvSpPr>
        <p:spPr>
          <a:xfrm>
            <a:off x="2902200" y="17192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1</a:t>
            </a:r>
            <a:endParaRPr sz="2400" b="1">
              <a:latin typeface="Source Sans Pro"/>
              <a:ea typeface="Source Sans Pro"/>
              <a:cs typeface="Source Sans Pro"/>
              <a:sym typeface="Source Sans Pro"/>
            </a:endParaRPr>
          </a:p>
        </p:txBody>
      </p:sp>
      <p:sp>
        <p:nvSpPr>
          <p:cNvPr id="683" name="Google Shape;683;p56"/>
          <p:cNvSpPr/>
          <p:nvPr/>
        </p:nvSpPr>
        <p:spPr>
          <a:xfrm>
            <a:off x="3358200" y="17192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5</a:t>
            </a:r>
            <a:endParaRPr sz="2400" b="1">
              <a:latin typeface="Source Sans Pro"/>
              <a:ea typeface="Source Sans Pro"/>
              <a:cs typeface="Source Sans Pro"/>
              <a:sym typeface="Source Sans Pro"/>
            </a:endParaRPr>
          </a:p>
        </p:txBody>
      </p:sp>
      <p:sp>
        <p:nvSpPr>
          <p:cNvPr id="684" name="Google Shape;684;p56"/>
          <p:cNvSpPr/>
          <p:nvPr/>
        </p:nvSpPr>
        <p:spPr>
          <a:xfrm>
            <a:off x="3814200" y="17192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2</a:t>
            </a:r>
            <a:endParaRPr sz="2400" b="1">
              <a:latin typeface="Source Sans Pro"/>
              <a:ea typeface="Source Sans Pro"/>
              <a:cs typeface="Source Sans Pro"/>
              <a:sym typeface="Source Sans Pro"/>
            </a:endParaRPr>
          </a:p>
        </p:txBody>
      </p:sp>
      <p:sp>
        <p:nvSpPr>
          <p:cNvPr id="685" name="Google Shape;685;p56"/>
          <p:cNvSpPr/>
          <p:nvPr/>
        </p:nvSpPr>
        <p:spPr>
          <a:xfrm>
            <a:off x="1990200" y="22526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3</a:t>
            </a:r>
            <a:endParaRPr sz="2400" b="1">
              <a:latin typeface="Source Sans Pro"/>
              <a:ea typeface="Source Sans Pro"/>
              <a:cs typeface="Source Sans Pro"/>
              <a:sym typeface="Source Sans Pro"/>
            </a:endParaRPr>
          </a:p>
        </p:txBody>
      </p:sp>
      <p:sp>
        <p:nvSpPr>
          <p:cNvPr id="686" name="Google Shape;686;p56"/>
          <p:cNvSpPr/>
          <p:nvPr/>
        </p:nvSpPr>
        <p:spPr>
          <a:xfrm>
            <a:off x="2446200" y="22526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4</a:t>
            </a:r>
            <a:endParaRPr sz="2400" b="1">
              <a:latin typeface="Source Sans Pro"/>
              <a:ea typeface="Source Sans Pro"/>
              <a:cs typeface="Source Sans Pro"/>
              <a:sym typeface="Source Sans Pro"/>
            </a:endParaRPr>
          </a:p>
        </p:txBody>
      </p:sp>
      <p:sp>
        <p:nvSpPr>
          <p:cNvPr id="687" name="Google Shape;687;p56"/>
          <p:cNvSpPr/>
          <p:nvPr/>
        </p:nvSpPr>
        <p:spPr>
          <a:xfrm>
            <a:off x="2902200" y="22526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1</a:t>
            </a:r>
            <a:endParaRPr sz="2400" b="1">
              <a:latin typeface="Source Sans Pro"/>
              <a:ea typeface="Source Sans Pro"/>
              <a:cs typeface="Source Sans Pro"/>
              <a:sym typeface="Source Sans Pro"/>
            </a:endParaRPr>
          </a:p>
        </p:txBody>
      </p:sp>
      <p:sp>
        <p:nvSpPr>
          <p:cNvPr id="688" name="Google Shape;688;p56"/>
          <p:cNvSpPr/>
          <p:nvPr/>
        </p:nvSpPr>
        <p:spPr>
          <a:xfrm>
            <a:off x="3358200" y="22526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5</a:t>
            </a:r>
            <a:endParaRPr sz="2400" b="1">
              <a:latin typeface="Source Sans Pro"/>
              <a:ea typeface="Source Sans Pro"/>
              <a:cs typeface="Source Sans Pro"/>
              <a:sym typeface="Source Sans Pro"/>
            </a:endParaRPr>
          </a:p>
        </p:txBody>
      </p:sp>
      <p:sp>
        <p:nvSpPr>
          <p:cNvPr id="689" name="Google Shape;689;p56"/>
          <p:cNvSpPr/>
          <p:nvPr/>
        </p:nvSpPr>
        <p:spPr>
          <a:xfrm>
            <a:off x="3814200" y="22526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2</a:t>
            </a:r>
            <a:endParaRPr sz="2400" b="1">
              <a:latin typeface="Source Sans Pro"/>
              <a:ea typeface="Source Sans Pro"/>
              <a:cs typeface="Source Sans Pro"/>
              <a:sym typeface="Source Sans Pro"/>
            </a:endParaRPr>
          </a:p>
        </p:txBody>
      </p:sp>
      <p:cxnSp>
        <p:nvCxnSpPr>
          <p:cNvPr id="690" name="Google Shape;690;p56"/>
          <p:cNvCxnSpPr/>
          <p:nvPr/>
        </p:nvCxnSpPr>
        <p:spPr>
          <a:xfrm>
            <a:off x="1524000" y="2861025"/>
            <a:ext cx="9147900" cy="0"/>
          </a:xfrm>
          <a:prstGeom prst="straightConnector1">
            <a:avLst/>
          </a:prstGeom>
          <a:noFill/>
          <a:ln w="9525" cap="flat" cmpd="sng">
            <a:solidFill>
              <a:srgbClr val="000000"/>
            </a:solidFill>
            <a:prstDash val="solid"/>
            <a:round/>
            <a:headEnd type="none" w="med" len="med"/>
            <a:tailEnd type="none" w="med" len="med"/>
          </a:ln>
        </p:spPr>
      </p:cxnSp>
      <p:sp>
        <p:nvSpPr>
          <p:cNvPr id="691" name="Google Shape;691;p56"/>
          <p:cNvSpPr/>
          <p:nvPr/>
        </p:nvSpPr>
        <p:spPr>
          <a:xfrm>
            <a:off x="1990200" y="30134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3</a:t>
            </a:r>
            <a:endParaRPr sz="2400" b="1">
              <a:latin typeface="Source Sans Pro"/>
              <a:ea typeface="Source Sans Pro"/>
              <a:cs typeface="Source Sans Pro"/>
              <a:sym typeface="Source Sans Pro"/>
            </a:endParaRPr>
          </a:p>
        </p:txBody>
      </p:sp>
      <p:sp>
        <p:nvSpPr>
          <p:cNvPr id="692" name="Google Shape;692;p56"/>
          <p:cNvSpPr/>
          <p:nvPr/>
        </p:nvSpPr>
        <p:spPr>
          <a:xfrm>
            <a:off x="2446200" y="30134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4</a:t>
            </a:r>
            <a:endParaRPr sz="2400" b="1">
              <a:latin typeface="Source Sans Pro"/>
              <a:ea typeface="Source Sans Pro"/>
              <a:cs typeface="Source Sans Pro"/>
              <a:sym typeface="Source Sans Pro"/>
            </a:endParaRPr>
          </a:p>
        </p:txBody>
      </p:sp>
      <p:sp>
        <p:nvSpPr>
          <p:cNvPr id="693" name="Google Shape;693;p56"/>
          <p:cNvSpPr/>
          <p:nvPr/>
        </p:nvSpPr>
        <p:spPr>
          <a:xfrm>
            <a:off x="2902200" y="3013425"/>
            <a:ext cx="456000" cy="456000"/>
          </a:xfrm>
          <a:prstGeom prst="rect">
            <a:avLst/>
          </a:prstGeom>
          <a:solidFill>
            <a:srgbClr val="FFD54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1</a:t>
            </a:r>
            <a:endParaRPr sz="2400" b="1">
              <a:latin typeface="Source Sans Pro"/>
              <a:ea typeface="Source Sans Pro"/>
              <a:cs typeface="Source Sans Pro"/>
              <a:sym typeface="Source Sans Pro"/>
            </a:endParaRPr>
          </a:p>
        </p:txBody>
      </p:sp>
      <p:sp>
        <p:nvSpPr>
          <p:cNvPr id="694" name="Google Shape;694;p56"/>
          <p:cNvSpPr/>
          <p:nvPr/>
        </p:nvSpPr>
        <p:spPr>
          <a:xfrm>
            <a:off x="3358200" y="30134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5</a:t>
            </a:r>
            <a:endParaRPr sz="2400" b="1">
              <a:latin typeface="Source Sans Pro"/>
              <a:ea typeface="Source Sans Pro"/>
              <a:cs typeface="Source Sans Pro"/>
              <a:sym typeface="Source Sans Pro"/>
            </a:endParaRPr>
          </a:p>
        </p:txBody>
      </p:sp>
      <p:sp>
        <p:nvSpPr>
          <p:cNvPr id="695" name="Google Shape;695;p56"/>
          <p:cNvSpPr/>
          <p:nvPr/>
        </p:nvSpPr>
        <p:spPr>
          <a:xfrm>
            <a:off x="3814200" y="30134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2</a:t>
            </a:r>
            <a:endParaRPr sz="2400" b="1">
              <a:latin typeface="Source Sans Pro"/>
              <a:ea typeface="Source Sans Pro"/>
              <a:cs typeface="Source Sans Pro"/>
              <a:sym typeface="Source Sans Pro"/>
            </a:endParaRPr>
          </a:p>
        </p:txBody>
      </p:sp>
      <p:sp>
        <p:nvSpPr>
          <p:cNvPr id="696" name="Google Shape;696;p56"/>
          <p:cNvSpPr/>
          <p:nvPr/>
        </p:nvSpPr>
        <p:spPr>
          <a:xfrm>
            <a:off x="1990200" y="35456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1</a:t>
            </a:r>
            <a:endParaRPr sz="2400" b="1">
              <a:latin typeface="Source Sans Pro"/>
              <a:ea typeface="Source Sans Pro"/>
              <a:cs typeface="Source Sans Pro"/>
              <a:sym typeface="Source Sans Pro"/>
            </a:endParaRPr>
          </a:p>
        </p:txBody>
      </p:sp>
      <p:sp>
        <p:nvSpPr>
          <p:cNvPr id="697" name="Google Shape;697;p56"/>
          <p:cNvSpPr/>
          <p:nvPr/>
        </p:nvSpPr>
        <p:spPr>
          <a:xfrm>
            <a:off x="2446200" y="35456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3</a:t>
            </a:r>
            <a:endParaRPr sz="2400" b="1">
              <a:latin typeface="Source Sans Pro"/>
              <a:ea typeface="Source Sans Pro"/>
              <a:cs typeface="Source Sans Pro"/>
              <a:sym typeface="Source Sans Pro"/>
            </a:endParaRPr>
          </a:p>
        </p:txBody>
      </p:sp>
      <p:sp>
        <p:nvSpPr>
          <p:cNvPr id="698" name="Google Shape;698;p56"/>
          <p:cNvSpPr/>
          <p:nvPr/>
        </p:nvSpPr>
        <p:spPr>
          <a:xfrm>
            <a:off x="2902200" y="35456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4</a:t>
            </a:r>
            <a:endParaRPr sz="2400" b="1">
              <a:latin typeface="Source Sans Pro"/>
              <a:ea typeface="Source Sans Pro"/>
              <a:cs typeface="Source Sans Pro"/>
              <a:sym typeface="Source Sans Pro"/>
            </a:endParaRPr>
          </a:p>
        </p:txBody>
      </p:sp>
      <p:sp>
        <p:nvSpPr>
          <p:cNvPr id="699" name="Google Shape;699;p56"/>
          <p:cNvSpPr/>
          <p:nvPr/>
        </p:nvSpPr>
        <p:spPr>
          <a:xfrm>
            <a:off x="3358200" y="35456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5</a:t>
            </a:r>
            <a:endParaRPr sz="2400" b="1">
              <a:latin typeface="Source Sans Pro"/>
              <a:ea typeface="Source Sans Pro"/>
              <a:cs typeface="Source Sans Pro"/>
              <a:sym typeface="Source Sans Pro"/>
            </a:endParaRPr>
          </a:p>
        </p:txBody>
      </p:sp>
      <p:sp>
        <p:nvSpPr>
          <p:cNvPr id="700" name="Google Shape;700;p56"/>
          <p:cNvSpPr/>
          <p:nvPr/>
        </p:nvSpPr>
        <p:spPr>
          <a:xfrm>
            <a:off x="3814200" y="35456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2</a:t>
            </a:r>
            <a:endParaRPr sz="2400" b="1">
              <a:latin typeface="Source Sans Pro"/>
              <a:ea typeface="Source Sans Pro"/>
              <a:cs typeface="Source Sans Pro"/>
              <a:sym typeface="Source Sans Pro"/>
            </a:endParaRPr>
          </a:p>
        </p:txBody>
      </p:sp>
      <p:sp>
        <p:nvSpPr>
          <p:cNvPr id="701" name="Google Shape;701;p56"/>
          <p:cNvSpPr txBox="1"/>
          <p:nvPr/>
        </p:nvSpPr>
        <p:spPr>
          <a:xfrm>
            <a:off x="4422600" y="3040055"/>
            <a:ext cx="5779200" cy="938700"/>
          </a:xfrm>
          <a:prstGeom prst="rect">
            <a:avLst/>
          </a:prstGeom>
          <a:noFill/>
          <a:ln>
            <a:noFill/>
          </a:ln>
        </p:spPr>
        <p:txBody>
          <a:bodyPr spcFirstLastPara="1" wrap="square" lIns="91425" tIns="91425" rIns="91425" bIns="91425" anchor="t" anchorCtr="0">
            <a:noAutofit/>
          </a:bodyPr>
          <a:lstStyle/>
          <a:p>
            <a:r>
              <a:rPr lang="en" sz="1500">
                <a:latin typeface="Source Sans Pro"/>
                <a:ea typeface="Source Sans Pro"/>
                <a:cs typeface="Source Sans Pro"/>
                <a:sym typeface="Source Sans Pro"/>
              </a:rPr>
              <a:t>The first two elements, [3, 4], are a sorted list. 1 is our other element.</a:t>
            </a:r>
            <a:endParaRPr sz="1500">
              <a:latin typeface="Source Sans Pro"/>
              <a:ea typeface="Source Sans Pro"/>
              <a:cs typeface="Source Sans Pro"/>
              <a:sym typeface="Source Sans Pro"/>
            </a:endParaRPr>
          </a:p>
          <a:p>
            <a:r>
              <a:rPr lang="en" sz="1600" b="1">
                <a:latin typeface="Source Sans Pro"/>
                <a:ea typeface="Source Sans Pro"/>
                <a:cs typeface="Source Sans Pro"/>
                <a:sym typeface="Source Sans Pro"/>
              </a:rPr>
              <a:t>Correctly inserting 1 into the sorted list [3, 4] produces another sorted list [1, 3, 4] that’s longer by one element.</a:t>
            </a:r>
            <a:endParaRPr sz="1600" b="1">
              <a:latin typeface="Source Sans Pro"/>
              <a:ea typeface="Source Sans Pro"/>
              <a:cs typeface="Source Sans Pro"/>
              <a:sym typeface="Source Sans Pro"/>
            </a:endParaRPr>
          </a:p>
        </p:txBody>
      </p:sp>
      <p:cxnSp>
        <p:nvCxnSpPr>
          <p:cNvPr id="702" name="Google Shape;702;p56"/>
          <p:cNvCxnSpPr/>
          <p:nvPr/>
        </p:nvCxnSpPr>
        <p:spPr>
          <a:xfrm>
            <a:off x="1522050" y="4154025"/>
            <a:ext cx="9147900" cy="0"/>
          </a:xfrm>
          <a:prstGeom prst="straightConnector1">
            <a:avLst/>
          </a:prstGeom>
          <a:noFill/>
          <a:ln w="9525" cap="flat" cmpd="sng">
            <a:solidFill>
              <a:srgbClr val="000000"/>
            </a:solidFill>
            <a:prstDash val="solid"/>
            <a:round/>
            <a:headEnd type="none" w="med" len="med"/>
            <a:tailEnd type="none" w="med" len="med"/>
          </a:ln>
        </p:spPr>
      </p:cxnSp>
      <p:sp>
        <p:nvSpPr>
          <p:cNvPr id="703" name="Google Shape;703;p56"/>
          <p:cNvSpPr/>
          <p:nvPr/>
        </p:nvSpPr>
        <p:spPr>
          <a:xfrm>
            <a:off x="1988250" y="43064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1</a:t>
            </a:r>
            <a:endParaRPr sz="2400" b="1">
              <a:latin typeface="Source Sans Pro"/>
              <a:ea typeface="Source Sans Pro"/>
              <a:cs typeface="Source Sans Pro"/>
              <a:sym typeface="Source Sans Pro"/>
            </a:endParaRPr>
          </a:p>
        </p:txBody>
      </p:sp>
      <p:sp>
        <p:nvSpPr>
          <p:cNvPr id="704" name="Google Shape;704;p56"/>
          <p:cNvSpPr/>
          <p:nvPr/>
        </p:nvSpPr>
        <p:spPr>
          <a:xfrm>
            <a:off x="2444250" y="43064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3</a:t>
            </a:r>
            <a:endParaRPr sz="2400" b="1">
              <a:latin typeface="Source Sans Pro"/>
              <a:ea typeface="Source Sans Pro"/>
              <a:cs typeface="Source Sans Pro"/>
              <a:sym typeface="Source Sans Pro"/>
            </a:endParaRPr>
          </a:p>
        </p:txBody>
      </p:sp>
      <p:sp>
        <p:nvSpPr>
          <p:cNvPr id="705" name="Google Shape;705;p56"/>
          <p:cNvSpPr/>
          <p:nvPr/>
        </p:nvSpPr>
        <p:spPr>
          <a:xfrm>
            <a:off x="2900250" y="43064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4</a:t>
            </a:r>
            <a:endParaRPr sz="2400" b="1">
              <a:latin typeface="Source Sans Pro"/>
              <a:ea typeface="Source Sans Pro"/>
              <a:cs typeface="Source Sans Pro"/>
              <a:sym typeface="Source Sans Pro"/>
            </a:endParaRPr>
          </a:p>
        </p:txBody>
      </p:sp>
      <p:sp>
        <p:nvSpPr>
          <p:cNvPr id="706" name="Google Shape;706;p56"/>
          <p:cNvSpPr/>
          <p:nvPr/>
        </p:nvSpPr>
        <p:spPr>
          <a:xfrm>
            <a:off x="3356250" y="4306425"/>
            <a:ext cx="456000" cy="456000"/>
          </a:xfrm>
          <a:prstGeom prst="rect">
            <a:avLst/>
          </a:prstGeom>
          <a:solidFill>
            <a:srgbClr val="FFD54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5</a:t>
            </a:r>
            <a:endParaRPr sz="2400" b="1">
              <a:latin typeface="Source Sans Pro"/>
              <a:ea typeface="Source Sans Pro"/>
              <a:cs typeface="Source Sans Pro"/>
              <a:sym typeface="Source Sans Pro"/>
            </a:endParaRPr>
          </a:p>
        </p:txBody>
      </p:sp>
      <p:sp>
        <p:nvSpPr>
          <p:cNvPr id="707" name="Google Shape;707;p56"/>
          <p:cNvSpPr/>
          <p:nvPr/>
        </p:nvSpPr>
        <p:spPr>
          <a:xfrm>
            <a:off x="3812250" y="43064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2</a:t>
            </a:r>
            <a:endParaRPr sz="2400" b="1">
              <a:latin typeface="Source Sans Pro"/>
              <a:ea typeface="Source Sans Pro"/>
              <a:cs typeface="Source Sans Pro"/>
              <a:sym typeface="Source Sans Pro"/>
            </a:endParaRPr>
          </a:p>
        </p:txBody>
      </p:sp>
      <p:sp>
        <p:nvSpPr>
          <p:cNvPr id="708" name="Google Shape;708;p56"/>
          <p:cNvSpPr/>
          <p:nvPr/>
        </p:nvSpPr>
        <p:spPr>
          <a:xfrm>
            <a:off x="1988250" y="48386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1</a:t>
            </a:r>
            <a:endParaRPr sz="2400" b="1">
              <a:latin typeface="Source Sans Pro"/>
              <a:ea typeface="Source Sans Pro"/>
              <a:cs typeface="Source Sans Pro"/>
              <a:sym typeface="Source Sans Pro"/>
            </a:endParaRPr>
          </a:p>
        </p:txBody>
      </p:sp>
      <p:sp>
        <p:nvSpPr>
          <p:cNvPr id="709" name="Google Shape;709;p56"/>
          <p:cNvSpPr/>
          <p:nvPr/>
        </p:nvSpPr>
        <p:spPr>
          <a:xfrm>
            <a:off x="2444250" y="48386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3</a:t>
            </a:r>
            <a:endParaRPr sz="2400" b="1">
              <a:latin typeface="Source Sans Pro"/>
              <a:ea typeface="Source Sans Pro"/>
              <a:cs typeface="Source Sans Pro"/>
              <a:sym typeface="Source Sans Pro"/>
            </a:endParaRPr>
          </a:p>
        </p:txBody>
      </p:sp>
      <p:sp>
        <p:nvSpPr>
          <p:cNvPr id="710" name="Google Shape;710;p56"/>
          <p:cNvSpPr/>
          <p:nvPr/>
        </p:nvSpPr>
        <p:spPr>
          <a:xfrm>
            <a:off x="2900250" y="48386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4</a:t>
            </a:r>
            <a:endParaRPr sz="2400" b="1">
              <a:latin typeface="Source Sans Pro"/>
              <a:ea typeface="Source Sans Pro"/>
              <a:cs typeface="Source Sans Pro"/>
              <a:sym typeface="Source Sans Pro"/>
            </a:endParaRPr>
          </a:p>
        </p:txBody>
      </p:sp>
      <p:sp>
        <p:nvSpPr>
          <p:cNvPr id="711" name="Google Shape;711;p56"/>
          <p:cNvSpPr/>
          <p:nvPr/>
        </p:nvSpPr>
        <p:spPr>
          <a:xfrm>
            <a:off x="3356250" y="48386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5</a:t>
            </a:r>
            <a:endParaRPr sz="2400" b="1">
              <a:latin typeface="Source Sans Pro"/>
              <a:ea typeface="Source Sans Pro"/>
              <a:cs typeface="Source Sans Pro"/>
              <a:sym typeface="Source Sans Pro"/>
            </a:endParaRPr>
          </a:p>
        </p:txBody>
      </p:sp>
      <p:sp>
        <p:nvSpPr>
          <p:cNvPr id="712" name="Google Shape;712;p56"/>
          <p:cNvSpPr/>
          <p:nvPr/>
        </p:nvSpPr>
        <p:spPr>
          <a:xfrm>
            <a:off x="3812250" y="48386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2</a:t>
            </a:r>
            <a:endParaRPr sz="2400" b="1">
              <a:latin typeface="Source Sans Pro"/>
              <a:ea typeface="Source Sans Pro"/>
              <a:cs typeface="Source Sans Pro"/>
              <a:sym typeface="Source Sans Pro"/>
            </a:endParaRPr>
          </a:p>
        </p:txBody>
      </p:sp>
      <p:sp>
        <p:nvSpPr>
          <p:cNvPr id="713" name="Google Shape;713;p56"/>
          <p:cNvSpPr txBox="1"/>
          <p:nvPr/>
        </p:nvSpPr>
        <p:spPr>
          <a:xfrm>
            <a:off x="4420650" y="4333055"/>
            <a:ext cx="5779200" cy="938700"/>
          </a:xfrm>
          <a:prstGeom prst="rect">
            <a:avLst/>
          </a:prstGeom>
          <a:noFill/>
          <a:ln>
            <a:noFill/>
          </a:ln>
        </p:spPr>
        <p:txBody>
          <a:bodyPr spcFirstLastPara="1" wrap="square" lIns="91425" tIns="91425" rIns="91425" bIns="91425" anchor="t" anchorCtr="0">
            <a:noAutofit/>
          </a:bodyPr>
          <a:lstStyle/>
          <a:p>
            <a:r>
              <a:rPr lang="en">
                <a:latin typeface="Source Sans Pro"/>
                <a:ea typeface="Source Sans Pro"/>
                <a:cs typeface="Source Sans Pro"/>
                <a:sym typeface="Source Sans Pro"/>
              </a:rPr>
              <a:t>The first three elements, [1, 3, 4], are a sorted list. 5 is our other element.</a:t>
            </a:r>
            <a:endParaRPr>
              <a:latin typeface="Source Sans Pro"/>
              <a:ea typeface="Source Sans Pro"/>
              <a:cs typeface="Source Sans Pro"/>
              <a:sym typeface="Source Sans Pro"/>
            </a:endParaRPr>
          </a:p>
          <a:p>
            <a:r>
              <a:rPr lang="en" sz="1600" b="1">
                <a:latin typeface="Source Sans Pro"/>
                <a:ea typeface="Source Sans Pro"/>
                <a:cs typeface="Source Sans Pro"/>
                <a:sym typeface="Source Sans Pro"/>
              </a:rPr>
              <a:t>Correctly inserting 5 into the sorted list [1, 3, 4] produces another sorted list [1, 3, 4, 5] that’s longer by one element.</a:t>
            </a:r>
            <a:endParaRPr sz="1600" b="1">
              <a:latin typeface="Source Sans Pro"/>
              <a:ea typeface="Source Sans Pro"/>
              <a:cs typeface="Source Sans Pro"/>
              <a:sym typeface="Source Sans Pro"/>
            </a:endParaRPr>
          </a:p>
        </p:txBody>
      </p:sp>
      <p:cxnSp>
        <p:nvCxnSpPr>
          <p:cNvPr id="714" name="Google Shape;714;p56"/>
          <p:cNvCxnSpPr/>
          <p:nvPr/>
        </p:nvCxnSpPr>
        <p:spPr>
          <a:xfrm>
            <a:off x="1522050" y="5446350"/>
            <a:ext cx="9147900" cy="0"/>
          </a:xfrm>
          <a:prstGeom prst="straightConnector1">
            <a:avLst/>
          </a:prstGeom>
          <a:noFill/>
          <a:ln w="9525" cap="flat" cmpd="sng">
            <a:solidFill>
              <a:srgbClr val="000000"/>
            </a:solidFill>
            <a:prstDash val="solid"/>
            <a:round/>
            <a:headEnd type="none" w="med" len="med"/>
            <a:tailEnd type="none" w="med" len="med"/>
          </a:ln>
        </p:spPr>
      </p:cxnSp>
      <p:sp>
        <p:nvSpPr>
          <p:cNvPr id="715" name="Google Shape;715;p56"/>
          <p:cNvSpPr/>
          <p:nvPr/>
        </p:nvSpPr>
        <p:spPr>
          <a:xfrm>
            <a:off x="1988250" y="5598750"/>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1</a:t>
            </a:r>
            <a:endParaRPr sz="2400" b="1">
              <a:latin typeface="Source Sans Pro"/>
              <a:ea typeface="Source Sans Pro"/>
              <a:cs typeface="Source Sans Pro"/>
              <a:sym typeface="Source Sans Pro"/>
            </a:endParaRPr>
          </a:p>
        </p:txBody>
      </p:sp>
      <p:sp>
        <p:nvSpPr>
          <p:cNvPr id="716" name="Google Shape;716;p56"/>
          <p:cNvSpPr/>
          <p:nvPr/>
        </p:nvSpPr>
        <p:spPr>
          <a:xfrm>
            <a:off x="2444250" y="5598750"/>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3</a:t>
            </a:r>
            <a:endParaRPr sz="2400" b="1">
              <a:latin typeface="Source Sans Pro"/>
              <a:ea typeface="Source Sans Pro"/>
              <a:cs typeface="Source Sans Pro"/>
              <a:sym typeface="Source Sans Pro"/>
            </a:endParaRPr>
          </a:p>
        </p:txBody>
      </p:sp>
      <p:sp>
        <p:nvSpPr>
          <p:cNvPr id="717" name="Google Shape;717;p56"/>
          <p:cNvSpPr/>
          <p:nvPr/>
        </p:nvSpPr>
        <p:spPr>
          <a:xfrm>
            <a:off x="2900250" y="5598750"/>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4</a:t>
            </a:r>
            <a:endParaRPr sz="2400" b="1">
              <a:latin typeface="Source Sans Pro"/>
              <a:ea typeface="Source Sans Pro"/>
              <a:cs typeface="Source Sans Pro"/>
              <a:sym typeface="Source Sans Pro"/>
            </a:endParaRPr>
          </a:p>
        </p:txBody>
      </p:sp>
      <p:sp>
        <p:nvSpPr>
          <p:cNvPr id="718" name="Google Shape;718;p56"/>
          <p:cNvSpPr/>
          <p:nvPr/>
        </p:nvSpPr>
        <p:spPr>
          <a:xfrm>
            <a:off x="3356250" y="5598750"/>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5</a:t>
            </a:r>
            <a:endParaRPr sz="2400" b="1">
              <a:latin typeface="Source Sans Pro"/>
              <a:ea typeface="Source Sans Pro"/>
              <a:cs typeface="Source Sans Pro"/>
              <a:sym typeface="Source Sans Pro"/>
            </a:endParaRPr>
          </a:p>
        </p:txBody>
      </p:sp>
      <p:sp>
        <p:nvSpPr>
          <p:cNvPr id="719" name="Google Shape;719;p56"/>
          <p:cNvSpPr/>
          <p:nvPr/>
        </p:nvSpPr>
        <p:spPr>
          <a:xfrm>
            <a:off x="3812250" y="5598750"/>
            <a:ext cx="456000" cy="456000"/>
          </a:xfrm>
          <a:prstGeom prst="rect">
            <a:avLst/>
          </a:prstGeom>
          <a:solidFill>
            <a:srgbClr val="FFD54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2</a:t>
            </a:r>
            <a:endParaRPr sz="2400" b="1">
              <a:latin typeface="Source Sans Pro"/>
              <a:ea typeface="Source Sans Pro"/>
              <a:cs typeface="Source Sans Pro"/>
              <a:sym typeface="Source Sans Pro"/>
            </a:endParaRPr>
          </a:p>
        </p:txBody>
      </p:sp>
      <p:sp>
        <p:nvSpPr>
          <p:cNvPr id="720" name="Google Shape;720;p56"/>
          <p:cNvSpPr txBox="1"/>
          <p:nvPr/>
        </p:nvSpPr>
        <p:spPr>
          <a:xfrm>
            <a:off x="4420650" y="5625380"/>
            <a:ext cx="5779200" cy="938700"/>
          </a:xfrm>
          <a:prstGeom prst="rect">
            <a:avLst/>
          </a:prstGeom>
          <a:noFill/>
          <a:ln>
            <a:noFill/>
          </a:ln>
        </p:spPr>
        <p:txBody>
          <a:bodyPr spcFirstLastPara="1" wrap="square" lIns="91425" tIns="91425" rIns="91425" bIns="91425" anchor="t" anchorCtr="0">
            <a:noAutofit/>
          </a:bodyPr>
          <a:lstStyle/>
          <a:p>
            <a:r>
              <a:rPr lang="en">
                <a:latin typeface="Source Sans Pro"/>
                <a:ea typeface="Source Sans Pro"/>
                <a:cs typeface="Source Sans Pro"/>
                <a:sym typeface="Source Sans Pro"/>
              </a:rPr>
              <a:t>The first four elements, [1, 3, 4, 5], are a sorted list. 2 is our other element.</a:t>
            </a:r>
            <a:endParaRPr sz="1600" b="1">
              <a:latin typeface="Source Sans Pro"/>
              <a:ea typeface="Source Sans Pro"/>
              <a:cs typeface="Source Sans Pro"/>
              <a:sym typeface="Source Sans Pro"/>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sp>
        <p:nvSpPr>
          <p:cNvPr id="725" name="Google Shape;725;p57"/>
          <p:cNvSpPr txBox="1"/>
          <p:nvPr/>
        </p:nvSpPr>
        <p:spPr>
          <a:xfrm>
            <a:off x="1990200" y="466200"/>
            <a:ext cx="8211600" cy="722700"/>
          </a:xfrm>
          <a:prstGeom prst="rect">
            <a:avLst/>
          </a:prstGeom>
          <a:noFill/>
          <a:ln>
            <a:noFill/>
          </a:ln>
        </p:spPr>
        <p:txBody>
          <a:bodyPr spcFirstLastPara="1" wrap="square" lIns="91425" tIns="91425" rIns="91425" bIns="91425" anchor="t" anchorCtr="0">
            <a:noAutofit/>
          </a:bodyPr>
          <a:lstStyle/>
          <a:p>
            <a:pPr algn="ctr"/>
            <a:r>
              <a:rPr lang="en" sz="3600" b="1">
                <a:latin typeface="Dosis"/>
                <a:ea typeface="Dosis"/>
                <a:cs typeface="Dosis"/>
                <a:sym typeface="Dosis"/>
              </a:rPr>
              <a:t>Insertion sort</a:t>
            </a:r>
            <a:endParaRPr sz="3600" b="1">
              <a:latin typeface="Dosis"/>
              <a:ea typeface="Dosis"/>
              <a:cs typeface="Dosis"/>
              <a:sym typeface="Dosis"/>
            </a:endParaRPr>
          </a:p>
        </p:txBody>
      </p:sp>
      <p:sp>
        <p:nvSpPr>
          <p:cNvPr id="726" name="Google Shape;726;p57"/>
          <p:cNvSpPr txBox="1"/>
          <p:nvPr/>
        </p:nvSpPr>
        <p:spPr>
          <a:xfrm>
            <a:off x="1990200" y="1189025"/>
            <a:ext cx="8211600" cy="5202900"/>
          </a:xfrm>
          <a:prstGeom prst="rect">
            <a:avLst/>
          </a:prstGeom>
          <a:noFill/>
          <a:ln>
            <a:noFill/>
          </a:ln>
        </p:spPr>
        <p:txBody>
          <a:bodyPr spcFirstLastPara="1" wrap="square" lIns="91425" tIns="91425" rIns="91425" bIns="91425" anchor="t" anchorCtr="0">
            <a:noAutofit/>
          </a:bodyPr>
          <a:lstStyle/>
          <a:p>
            <a:pPr marL="457200" indent="-355600">
              <a:buClr>
                <a:srgbClr val="000000"/>
              </a:buClr>
              <a:buSzPts val="2000"/>
              <a:buFont typeface="Source Sans Pro"/>
              <a:buChar char="●"/>
            </a:pPr>
            <a:r>
              <a:rPr lang="en" sz="2000" b="1">
                <a:latin typeface="Source Sans Pro"/>
                <a:ea typeface="Source Sans Pro"/>
                <a:cs typeface="Source Sans Pro"/>
                <a:sym typeface="Source Sans Pro"/>
              </a:rPr>
              <a:t>We can apply this logic at every step.</a:t>
            </a:r>
            <a:endParaRPr sz="2000">
              <a:latin typeface="Source Sans Pro"/>
              <a:ea typeface="Source Sans Pro"/>
              <a:cs typeface="Source Sans Pro"/>
              <a:sym typeface="Source Sans Pro"/>
            </a:endParaRPr>
          </a:p>
        </p:txBody>
      </p:sp>
      <p:sp>
        <p:nvSpPr>
          <p:cNvPr id="727" name="Google Shape;727;p57"/>
          <p:cNvSpPr txBox="1"/>
          <p:nvPr/>
        </p:nvSpPr>
        <p:spPr>
          <a:xfrm>
            <a:off x="4422600" y="1742070"/>
            <a:ext cx="5779200" cy="938700"/>
          </a:xfrm>
          <a:prstGeom prst="rect">
            <a:avLst/>
          </a:prstGeom>
          <a:noFill/>
          <a:ln>
            <a:noFill/>
          </a:ln>
        </p:spPr>
        <p:txBody>
          <a:bodyPr spcFirstLastPara="1" wrap="square" lIns="91425" tIns="91425" rIns="91425" bIns="91425" anchor="t" anchorCtr="0">
            <a:noAutofit/>
          </a:bodyPr>
          <a:lstStyle/>
          <a:p>
            <a:r>
              <a:rPr lang="en" sz="1600">
                <a:latin typeface="Source Sans Pro"/>
                <a:ea typeface="Source Sans Pro"/>
                <a:cs typeface="Source Sans Pro"/>
                <a:sym typeface="Source Sans Pro"/>
              </a:rPr>
              <a:t>The first element, [4], is a sorted list. 3 is our other element.</a:t>
            </a:r>
            <a:endParaRPr sz="1600">
              <a:latin typeface="Source Sans Pro"/>
              <a:ea typeface="Source Sans Pro"/>
              <a:cs typeface="Source Sans Pro"/>
              <a:sym typeface="Source Sans Pro"/>
            </a:endParaRPr>
          </a:p>
          <a:p>
            <a:r>
              <a:rPr lang="en" sz="1600" b="1">
                <a:latin typeface="Source Sans Pro"/>
                <a:ea typeface="Source Sans Pro"/>
                <a:cs typeface="Source Sans Pro"/>
                <a:sym typeface="Source Sans Pro"/>
              </a:rPr>
              <a:t>Correctly inserting 3 into the sorted list [4] produces another sorted list [3, 4] that’s longer by one element.</a:t>
            </a:r>
            <a:endParaRPr sz="1600" b="1">
              <a:latin typeface="Source Sans Pro"/>
              <a:ea typeface="Source Sans Pro"/>
              <a:cs typeface="Source Sans Pro"/>
              <a:sym typeface="Source Sans Pro"/>
            </a:endParaRPr>
          </a:p>
        </p:txBody>
      </p:sp>
      <p:sp>
        <p:nvSpPr>
          <p:cNvPr id="728" name="Google Shape;728;p57"/>
          <p:cNvSpPr/>
          <p:nvPr/>
        </p:nvSpPr>
        <p:spPr>
          <a:xfrm>
            <a:off x="1990200" y="17192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4</a:t>
            </a:r>
            <a:endParaRPr sz="2400" b="1">
              <a:latin typeface="Source Sans Pro"/>
              <a:ea typeface="Source Sans Pro"/>
              <a:cs typeface="Source Sans Pro"/>
              <a:sym typeface="Source Sans Pro"/>
            </a:endParaRPr>
          </a:p>
        </p:txBody>
      </p:sp>
      <p:sp>
        <p:nvSpPr>
          <p:cNvPr id="729" name="Google Shape;729;p57"/>
          <p:cNvSpPr/>
          <p:nvPr/>
        </p:nvSpPr>
        <p:spPr>
          <a:xfrm>
            <a:off x="2446200" y="1719225"/>
            <a:ext cx="456000" cy="456000"/>
          </a:xfrm>
          <a:prstGeom prst="rect">
            <a:avLst/>
          </a:prstGeom>
          <a:solidFill>
            <a:srgbClr val="FFD54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3</a:t>
            </a:r>
            <a:endParaRPr sz="2400" b="1">
              <a:latin typeface="Source Sans Pro"/>
              <a:ea typeface="Source Sans Pro"/>
              <a:cs typeface="Source Sans Pro"/>
              <a:sym typeface="Source Sans Pro"/>
            </a:endParaRPr>
          </a:p>
        </p:txBody>
      </p:sp>
      <p:sp>
        <p:nvSpPr>
          <p:cNvPr id="730" name="Google Shape;730;p57"/>
          <p:cNvSpPr/>
          <p:nvPr/>
        </p:nvSpPr>
        <p:spPr>
          <a:xfrm>
            <a:off x="2902200" y="17192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1</a:t>
            </a:r>
            <a:endParaRPr sz="2400" b="1">
              <a:latin typeface="Source Sans Pro"/>
              <a:ea typeface="Source Sans Pro"/>
              <a:cs typeface="Source Sans Pro"/>
              <a:sym typeface="Source Sans Pro"/>
            </a:endParaRPr>
          </a:p>
        </p:txBody>
      </p:sp>
      <p:sp>
        <p:nvSpPr>
          <p:cNvPr id="731" name="Google Shape;731;p57"/>
          <p:cNvSpPr/>
          <p:nvPr/>
        </p:nvSpPr>
        <p:spPr>
          <a:xfrm>
            <a:off x="3358200" y="17192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5</a:t>
            </a:r>
            <a:endParaRPr sz="2400" b="1">
              <a:latin typeface="Source Sans Pro"/>
              <a:ea typeface="Source Sans Pro"/>
              <a:cs typeface="Source Sans Pro"/>
              <a:sym typeface="Source Sans Pro"/>
            </a:endParaRPr>
          </a:p>
        </p:txBody>
      </p:sp>
      <p:sp>
        <p:nvSpPr>
          <p:cNvPr id="732" name="Google Shape;732;p57"/>
          <p:cNvSpPr/>
          <p:nvPr/>
        </p:nvSpPr>
        <p:spPr>
          <a:xfrm>
            <a:off x="3814200" y="17192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2</a:t>
            </a:r>
            <a:endParaRPr sz="2400" b="1">
              <a:latin typeface="Source Sans Pro"/>
              <a:ea typeface="Source Sans Pro"/>
              <a:cs typeface="Source Sans Pro"/>
              <a:sym typeface="Source Sans Pro"/>
            </a:endParaRPr>
          </a:p>
        </p:txBody>
      </p:sp>
      <p:sp>
        <p:nvSpPr>
          <p:cNvPr id="733" name="Google Shape;733;p57"/>
          <p:cNvSpPr/>
          <p:nvPr/>
        </p:nvSpPr>
        <p:spPr>
          <a:xfrm>
            <a:off x="1990200" y="22526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3</a:t>
            </a:r>
            <a:endParaRPr sz="2400" b="1">
              <a:latin typeface="Source Sans Pro"/>
              <a:ea typeface="Source Sans Pro"/>
              <a:cs typeface="Source Sans Pro"/>
              <a:sym typeface="Source Sans Pro"/>
            </a:endParaRPr>
          </a:p>
        </p:txBody>
      </p:sp>
      <p:sp>
        <p:nvSpPr>
          <p:cNvPr id="734" name="Google Shape;734;p57"/>
          <p:cNvSpPr/>
          <p:nvPr/>
        </p:nvSpPr>
        <p:spPr>
          <a:xfrm>
            <a:off x="2446200" y="22526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4</a:t>
            </a:r>
            <a:endParaRPr sz="2400" b="1">
              <a:latin typeface="Source Sans Pro"/>
              <a:ea typeface="Source Sans Pro"/>
              <a:cs typeface="Source Sans Pro"/>
              <a:sym typeface="Source Sans Pro"/>
            </a:endParaRPr>
          </a:p>
        </p:txBody>
      </p:sp>
      <p:sp>
        <p:nvSpPr>
          <p:cNvPr id="735" name="Google Shape;735;p57"/>
          <p:cNvSpPr/>
          <p:nvPr/>
        </p:nvSpPr>
        <p:spPr>
          <a:xfrm>
            <a:off x="2902200" y="22526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1</a:t>
            </a:r>
            <a:endParaRPr sz="2400" b="1">
              <a:latin typeface="Source Sans Pro"/>
              <a:ea typeface="Source Sans Pro"/>
              <a:cs typeface="Source Sans Pro"/>
              <a:sym typeface="Source Sans Pro"/>
            </a:endParaRPr>
          </a:p>
        </p:txBody>
      </p:sp>
      <p:sp>
        <p:nvSpPr>
          <p:cNvPr id="736" name="Google Shape;736;p57"/>
          <p:cNvSpPr/>
          <p:nvPr/>
        </p:nvSpPr>
        <p:spPr>
          <a:xfrm>
            <a:off x="3358200" y="22526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5</a:t>
            </a:r>
            <a:endParaRPr sz="2400" b="1">
              <a:latin typeface="Source Sans Pro"/>
              <a:ea typeface="Source Sans Pro"/>
              <a:cs typeface="Source Sans Pro"/>
              <a:sym typeface="Source Sans Pro"/>
            </a:endParaRPr>
          </a:p>
        </p:txBody>
      </p:sp>
      <p:sp>
        <p:nvSpPr>
          <p:cNvPr id="737" name="Google Shape;737;p57"/>
          <p:cNvSpPr/>
          <p:nvPr/>
        </p:nvSpPr>
        <p:spPr>
          <a:xfrm>
            <a:off x="3814200" y="22526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2</a:t>
            </a:r>
            <a:endParaRPr sz="2400" b="1">
              <a:latin typeface="Source Sans Pro"/>
              <a:ea typeface="Source Sans Pro"/>
              <a:cs typeface="Source Sans Pro"/>
              <a:sym typeface="Source Sans Pro"/>
            </a:endParaRPr>
          </a:p>
        </p:txBody>
      </p:sp>
      <p:cxnSp>
        <p:nvCxnSpPr>
          <p:cNvPr id="738" name="Google Shape;738;p57"/>
          <p:cNvCxnSpPr/>
          <p:nvPr/>
        </p:nvCxnSpPr>
        <p:spPr>
          <a:xfrm>
            <a:off x="1524000" y="2861025"/>
            <a:ext cx="9147900" cy="0"/>
          </a:xfrm>
          <a:prstGeom prst="straightConnector1">
            <a:avLst/>
          </a:prstGeom>
          <a:noFill/>
          <a:ln w="9525" cap="flat" cmpd="sng">
            <a:solidFill>
              <a:srgbClr val="000000"/>
            </a:solidFill>
            <a:prstDash val="solid"/>
            <a:round/>
            <a:headEnd type="none" w="med" len="med"/>
            <a:tailEnd type="none" w="med" len="med"/>
          </a:ln>
        </p:spPr>
      </p:cxnSp>
      <p:sp>
        <p:nvSpPr>
          <p:cNvPr id="739" name="Google Shape;739;p57"/>
          <p:cNvSpPr/>
          <p:nvPr/>
        </p:nvSpPr>
        <p:spPr>
          <a:xfrm>
            <a:off x="1990200" y="30134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3</a:t>
            </a:r>
            <a:endParaRPr sz="2400" b="1">
              <a:latin typeface="Source Sans Pro"/>
              <a:ea typeface="Source Sans Pro"/>
              <a:cs typeface="Source Sans Pro"/>
              <a:sym typeface="Source Sans Pro"/>
            </a:endParaRPr>
          </a:p>
        </p:txBody>
      </p:sp>
      <p:sp>
        <p:nvSpPr>
          <p:cNvPr id="740" name="Google Shape;740;p57"/>
          <p:cNvSpPr/>
          <p:nvPr/>
        </p:nvSpPr>
        <p:spPr>
          <a:xfrm>
            <a:off x="2446200" y="30134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4</a:t>
            </a:r>
            <a:endParaRPr sz="2400" b="1">
              <a:latin typeface="Source Sans Pro"/>
              <a:ea typeface="Source Sans Pro"/>
              <a:cs typeface="Source Sans Pro"/>
              <a:sym typeface="Source Sans Pro"/>
            </a:endParaRPr>
          </a:p>
        </p:txBody>
      </p:sp>
      <p:sp>
        <p:nvSpPr>
          <p:cNvPr id="741" name="Google Shape;741;p57"/>
          <p:cNvSpPr/>
          <p:nvPr/>
        </p:nvSpPr>
        <p:spPr>
          <a:xfrm>
            <a:off x="2902200" y="3013425"/>
            <a:ext cx="456000" cy="456000"/>
          </a:xfrm>
          <a:prstGeom prst="rect">
            <a:avLst/>
          </a:prstGeom>
          <a:solidFill>
            <a:srgbClr val="FFD54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1</a:t>
            </a:r>
            <a:endParaRPr sz="2400" b="1">
              <a:latin typeface="Source Sans Pro"/>
              <a:ea typeface="Source Sans Pro"/>
              <a:cs typeface="Source Sans Pro"/>
              <a:sym typeface="Source Sans Pro"/>
            </a:endParaRPr>
          </a:p>
        </p:txBody>
      </p:sp>
      <p:sp>
        <p:nvSpPr>
          <p:cNvPr id="742" name="Google Shape;742;p57"/>
          <p:cNvSpPr/>
          <p:nvPr/>
        </p:nvSpPr>
        <p:spPr>
          <a:xfrm>
            <a:off x="3358200" y="30134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5</a:t>
            </a:r>
            <a:endParaRPr sz="2400" b="1">
              <a:latin typeface="Source Sans Pro"/>
              <a:ea typeface="Source Sans Pro"/>
              <a:cs typeface="Source Sans Pro"/>
              <a:sym typeface="Source Sans Pro"/>
            </a:endParaRPr>
          </a:p>
        </p:txBody>
      </p:sp>
      <p:sp>
        <p:nvSpPr>
          <p:cNvPr id="743" name="Google Shape;743;p57"/>
          <p:cNvSpPr/>
          <p:nvPr/>
        </p:nvSpPr>
        <p:spPr>
          <a:xfrm>
            <a:off x="3814200" y="30134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2</a:t>
            </a:r>
            <a:endParaRPr sz="2400" b="1">
              <a:latin typeface="Source Sans Pro"/>
              <a:ea typeface="Source Sans Pro"/>
              <a:cs typeface="Source Sans Pro"/>
              <a:sym typeface="Source Sans Pro"/>
            </a:endParaRPr>
          </a:p>
        </p:txBody>
      </p:sp>
      <p:sp>
        <p:nvSpPr>
          <p:cNvPr id="744" name="Google Shape;744;p57"/>
          <p:cNvSpPr/>
          <p:nvPr/>
        </p:nvSpPr>
        <p:spPr>
          <a:xfrm>
            <a:off x="1990200" y="35456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1</a:t>
            </a:r>
            <a:endParaRPr sz="2400" b="1">
              <a:latin typeface="Source Sans Pro"/>
              <a:ea typeface="Source Sans Pro"/>
              <a:cs typeface="Source Sans Pro"/>
              <a:sym typeface="Source Sans Pro"/>
            </a:endParaRPr>
          </a:p>
        </p:txBody>
      </p:sp>
      <p:sp>
        <p:nvSpPr>
          <p:cNvPr id="745" name="Google Shape;745;p57"/>
          <p:cNvSpPr/>
          <p:nvPr/>
        </p:nvSpPr>
        <p:spPr>
          <a:xfrm>
            <a:off x="2446200" y="35456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3</a:t>
            </a:r>
            <a:endParaRPr sz="2400" b="1">
              <a:latin typeface="Source Sans Pro"/>
              <a:ea typeface="Source Sans Pro"/>
              <a:cs typeface="Source Sans Pro"/>
              <a:sym typeface="Source Sans Pro"/>
            </a:endParaRPr>
          </a:p>
        </p:txBody>
      </p:sp>
      <p:sp>
        <p:nvSpPr>
          <p:cNvPr id="746" name="Google Shape;746;p57"/>
          <p:cNvSpPr/>
          <p:nvPr/>
        </p:nvSpPr>
        <p:spPr>
          <a:xfrm>
            <a:off x="2902200" y="35456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4</a:t>
            </a:r>
            <a:endParaRPr sz="2400" b="1">
              <a:latin typeface="Source Sans Pro"/>
              <a:ea typeface="Source Sans Pro"/>
              <a:cs typeface="Source Sans Pro"/>
              <a:sym typeface="Source Sans Pro"/>
            </a:endParaRPr>
          </a:p>
        </p:txBody>
      </p:sp>
      <p:sp>
        <p:nvSpPr>
          <p:cNvPr id="747" name="Google Shape;747;p57"/>
          <p:cNvSpPr/>
          <p:nvPr/>
        </p:nvSpPr>
        <p:spPr>
          <a:xfrm>
            <a:off x="3358200" y="35456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5</a:t>
            </a:r>
            <a:endParaRPr sz="2400" b="1">
              <a:latin typeface="Source Sans Pro"/>
              <a:ea typeface="Source Sans Pro"/>
              <a:cs typeface="Source Sans Pro"/>
              <a:sym typeface="Source Sans Pro"/>
            </a:endParaRPr>
          </a:p>
        </p:txBody>
      </p:sp>
      <p:sp>
        <p:nvSpPr>
          <p:cNvPr id="748" name="Google Shape;748;p57"/>
          <p:cNvSpPr/>
          <p:nvPr/>
        </p:nvSpPr>
        <p:spPr>
          <a:xfrm>
            <a:off x="3814200" y="35456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2</a:t>
            </a:r>
            <a:endParaRPr sz="2400" b="1">
              <a:latin typeface="Source Sans Pro"/>
              <a:ea typeface="Source Sans Pro"/>
              <a:cs typeface="Source Sans Pro"/>
              <a:sym typeface="Source Sans Pro"/>
            </a:endParaRPr>
          </a:p>
        </p:txBody>
      </p:sp>
      <p:sp>
        <p:nvSpPr>
          <p:cNvPr id="749" name="Google Shape;749;p57"/>
          <p:cNvSpPr txBox="1"/>
          <p:nvPr/>
        </p:nvSpPr>
        <p:spPr>
          <a:xfrm>
            <a:off x="4422600" y="3040055"/>
            <a:ext cx="5779200" cy="938700"/>
          </a:xfrm>
          <a:prstGeom prst="rect">
            <a:avLst/>
          </a:prstGeom>
          <a:noFill/>
          <a:ln>
            <a:noFill/>
          </a:ln>
        </p:spPr>
        <p:txBody>
          <a:bodyPr spcFirstLastPara="1" wrap="square" lIns="91425" tIns="91425" rIns="91425" bIns="91425" anchor="t" anchorCtr="0">
            <a:noAutofit/>
          </a:bodyPr>
          <a:lstStyle/>
          <a:p>
            <a:r>
              <a:rPr lang="en" sz="1500">
                <a:latin typeface="Source Sans Pro"/>
                <a:ea typeface="Source Sans Pro"/>
                <a:cs typeface="Source Sans Pro"/>
                <a:sym typeface="Source Sans Pro"/>
              </a:rPr>
              <a:t>The first two elements, [3, 4], are a sorted list. 1 is our other element.</a:t>
            </a:r>
            <a:endParaRPr sz="1500">
              <a:latin typeface="Source Sans Pro"/>
              <a:ea typeface="Source Sans Pro"/>
              <a:cs typeface="Source Sans Pro"/>
              <a:sym typeface="Source Sans Pro"/>
            </a:endParaRPr>
          </a:p>
          <a:p>
            <a:r>
              <a:rPr lang="en" sz="1600" b="1">
                <a:latin typeface="Source Sans Pro"/>
                <a:ea typeface="Source Sans Pro"/>
                <a:cs typeface="Source Sans Pro"/>
                <a:sym typeface="Source Sans Pro"/>
              </a:rPr>
              <a:t>Correctly inserting 1 into the sorted list [3, 4] produces another sorted list [1, 3, 4] that’s longer by one element.</a:t>
            </a:r>
            <a:endParaRPr sz="1600" b="1">
              <a:latin typeface="Source Sans Pro"/>
              <a:ea typeface="Source Sans Pro"/>
              <a:cs typeface="Source Sans Pro"/>
              <a:sym typeface="Source Sans Pro"/>
            </a:endParaRPr>
          </a:p>
        </p:txBody>
      </p:sp>
      <p:cxnSp>
        <p:nvCxnSpPr>
          <p:cNvPr id="750" name="Google Shape;750;p57"/>
          <p:cNvCxnSpPr/>
          <p:nvPr/>
        </p:nvCxnSpPr>
        <p:spPr>
          <a:xfrm>
            <a:off x="1522050" y="4154025"/>
            <a:ext cx="9147900" cy="0"/>
          </a:xfrm>
          <a:prstGeom prst="straightConnector1">
            <a:avLst/>
          </a:prstGeom>
          <a:noFill/>
          <a:ln w="9525" cap="flat" cmpd="sng">
            <a:solidFill>
              <a:srgbClr val="000000"/>
            </a:solidFill>
            <a:prstDash val="solid"/>
            <a:round/>
            <a:headEnd type="none" w="med" len="med"/>
            <a:tailEnd type="none" w="med" len="med"/>
          </a:ln>
        </p:spPr>
      </p:cxnSp>
      <p:sp>
        <p:nvSpPr>
          <p:cNvPr id="751" name="Google Shape;751;p57"/>
          <p:cNvSpPr/>
          <p:nvPr/>
        </p:nvSpPr>
        <p:spPr>
          <a:xfrm>
            <a:off x="1988250" y="43064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1</a:t>
            </a:r>
            <a:endParaRPr sz="2400" b="1">
              <a:latin typeface="Source Sans Pro"/>
              <a:ea typeface="Source Sans Pro"/>
              <a:cs typeface="Source Sans Pro"/>
              <a:sym typeface="Source Sans Pro"/>
            </a:endParaRPr>
          </a:p>
        </p:txBody>
      </p:sp>
      <p:sp>
        <p:nvSpPr>
          <p:cNvPr id="752" name="Google Shape;752;p57"/>
          <p:cNvSpPr/>
          <p:nvPr/>
        </p:nvSpPr>
        <p:spPr>
          <a:xfrm>
            <a:off x="2444250" y="43064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3</a:t>
            </a:r>
            <a:endParaRPr sz="2400" b="1">
              <a:latin typeface="Source Sans Pro"/>
              <a:ea typeface="Source Sans Pro"/>
              <a:cs typeface="Source Sans Pro"/>
              <a:sym typeface="Source Sans Pro"/>
            </a:endParaRPr>
          </a:p>
        </p:txBody>
      </p:sp>
      <p:sp>
        <p:nvSpPr>
          <p:cNvPr id="753" name="Google Shape;753;p57"/>
          <p:cNvSpPr/>
          <p:nvPr/>
        </p:nvSpPr>
        <p:spPr>
          <a:xfrm>
            <a:off x="2900250" y="43064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4</a:t>
            </a:r>
            <a:endParaRPr sz="2400" b="1">
              <a:latin typeface="Source Sans Pro"/>
              <a:ea typeface="Source Sans Pro"/>
              <a:cs typeface="Source Sans Pro"/>
              <a:sym typeface="Source Sans Pro"/>
            </a:endParaRPr>
          </a:p>
        </p:txBody>
      </p:sp>
      <p:sp>
        <p:nvSpPr>
          <p:cNvPr id="754" name="Google Shape;754;p57"/>
          <p:cNvSpPr/>
          <p:nvPr/>
        </p:nvSpPr>
        <p:spPr>
          <a:xfrm>
            <a:off x="3356250" y="4306425"/>
            <a:ext cx="456000" cy="456000"/>
          </a:xfrm>
          <a:prstGeom prst="rect">
            <a:avLst/>
          </a:prstGeom>
          <a:solidFill>
            <a:srgbClr val="FFD54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5</a:t>
            </a:r>
            <a:endParaRPr sz="2400" b="1">
              <a:latin typeface="Source Sans Pro"/>
              <a:ea typeface="Source Sans Pro"/>
              <a:cs typeface="Source Sans Pro"/>
              <a:sym typeface="Source Sans Pro"/>
            </a:endParaRPr>
          </a:p>
        </p:txBody>
      </p:sp>
      <p:sp>
        <p:nvSpPr>
          <p:cNvPr id="755" name="Google Shape;755;p57"/>
          <p:cNvSpPr/>
          <p:nvPr/>
        </p:nvSpPr>
        <p:spPr>
          <a:xfrm>
            <a:off x="3812250" y="43064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2</a:t>
            </a:r>
            <a:endParaRPr sz="2400" b="1">
              <a:latin typeface="Source Sans Pro"/>
              <a:ea typeface="Source Sans Pro"/>
              <a:cs typeface="Source Sans Pro"/>
              <a:sym typeface="Source Sans Pro"/>
            </a:endParaRPr>
          </a:p>
        </p:txBody>
      </p:sp>
      <p:sp>
        <p:nvSpPr>
          <p:cNvPr id="756" name="Google Shape;756;p57"/>
          <p:cNvSpPr/>
          <p:nvPr/>
        </p:nvSpPr>
        <p:spPr>
          <a:xfrm>
            <a:off x="1988250" y="48386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1</a:t>
            </a:r>
            <a:endParaRPr sz="2400" b="1">
              <a:latin typeface="Source Sans Pro"/>
              <a:ea typeface="Source Sans Pro"/>
              <a:cs typeface="Source Sans Pro"/>
              <a:sym typeface="Source Sans Pro"/>
            </a:endParaRPr>
          </a:p>
        </p:txBody>
      </p:sp>
      <p:sp>
        <p:nvSpPr>
          <p:cNvPr id="757" name="Google Shape;757;p57"/>
          <p:cNvSpPr/>
          <p:nvPr/>
        </p:nvSpPr>
        <p:spPr>
          <a:xfrm>
            <a:off x="2444250" y="48386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3</a:t>
            </a:r>
            <a:endParaRPr sz="2400" b="1">
              <a:latin typeface="Source Sans Pro"/>
              <a:ea typeface="Source Sans Pro"/>
              <a:cs typeface="Source Sans Pro"/>
              <a:sym typeface="Source Sans Pro"/>
            </a:endParaRPr>
          </a:p>
        </p:txBody>
      </p:sp>
      <p:sp>
        <p:nvSpPr>
          <p:cNvPr id="758" name="Google Shape;758;p57"/>
          <p:cNvSpPr/>
          <p:nvPr/>
        </p:nvSpPr>
        <p:spPr>
          <a:xfrm>
            <a:off x="2900250" y="48386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4</a:t>
            </a:r>
            <a:endParaRPr sz="2400" b="1">
              <a:latin typeface="Source Sans Pro"/>
              <a:ea typeface="Source Sans Pro"/>
              <a:cs typeface="Source Sans Pro"/>
              <a:sym typeface="Source Sans Pro"/>
            </a:endParaRPr>
          </a:p>
        </p:txBody>
      </p:sp>
      <p:sp>
        <p:nvSpPr>
          <p:cNvPr id="759" name="Google Shape;759;p57"/>
          <p:cNvSpPr/>
          <p:nvPr/>
        </p:nvSpPr>
        <p:spPr>
          <a:xfrm>
            <a:off x="3356250" y="483862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5</a:t>
            </a:r>
            <a:endParaRPr sz="2400" b="1">
              <a:latin typeface="Source Sans Pro"/>
              <a:ea typeface="Source Sans Pro"/>
              <a:cs typeface="Source Sans Pro"/>
              <a:sym typeface="Source Sans Pro"/>
            </a:endParaRPr>
          </a:p>
        </p:txBody>
      </p:sp>
      <p:sp>
        <p:nvSpPr>
          <p:cNvPr id="760" name="Google Shape;760;p57"/>
          <p:cNvSpPr/>
          <p:nvPr/>
        </p:nvSpPr>
        <p:spPr>
          <a:xfrm>
            <a:off x="3812250" y="483862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2</a:t>
            </a:r>
            <a:endParaRPr sz="2400" b="1">
              <a:latin typeface="Source Sans Pro"/>
              <a:ea typeface="Source Sans Pro"/>
              <a:cs typeface="Source Sans Pro"/>
              <a:sym typeface="Source Sans Pro"/>
            </a:endParaRPr>
          </a:p>
        </p:txBody>
      </p:sp>
      <p:sp>
        <p:nvSpPr>
          <p:cNvPr id="761" name="Google Shape;761;p57"/>
          <p:cNvSpPr txBox="1"/>
          <p:nvPr/>
        </p:nvSpPr>
        <p:spPr>
          <a:xfrm>
            <a:off x="4420650" y="4333055"/>
            <a:ext cx="5779200" cy="938700"/>
          </a:xfrm>
          <a:prstGeom prst="rect">
            <a:avLst/>
          </a:prstGeom>
          <a:noFill/>
          <a:ln>
            <a:noFill/>
          </a:ln>
        </p:spPr>
        <p:txBody>
          <a:bodyPr spcFirstLastPara="1" wrap="square" lIns="91425" tIns="91425" rIns="91425" bIns="91425" anchor="t" anchorCtr="0">
            <a:noAutofit/>
          </a:bodyPr>
          <a:lstStyle/>
          <a:p>
            <a:r>
              <a:rPr lang="en">
                <a:latin typeface="Source Sans Pro"/>
                <a:ea typeface="Source Sans Pro"/>
                <a:cs typeface="Source Sans Pro"/>
                <a:sym typeface="Source Sans Pro"/>
              </a:rPr>
              <a:t>The first three elements, [1, 3, 4], are a sorted list. 5 is our other element.</a:t>
            </a:r>
            <a:endParaRPr>
              <a:latin typeface="Source Sans Pro"/>
              <a:ea typeface="Source Sans Pro"/>
              <a:cs typeface="Source Sans Pro"/>
              <a:sym typeface="Source Sans Pro"/>
            </a:endParaRPr>
          </a:p>
          <a:p>
            <a:r>
              <a:rPr lang="en" sz="1600" b="1">
                <a:latin typeface="Source Sans Pro"/>
                <a:ea typeface="Source Sans Pro"/>
                <a:cs typeface="Source Sans Pro"/>
                <a:sym typeface="Source Sans Pro"/>
              </a:rPr>
              <a:t>Correctly inserting 5 into the sorted list [1, 3, 4] produces another sorted list [1, 3, 4, 5] that’s longer by one element.</a:t>
            </a:r>
            <a:endParaRPr sz="1600" b="1">
              <a:latin typeface="Source Sans Pro"/>
              <a:ea typeface="Source Sans Pro"/>
              <a:cs typeface="Source Sans Pro"/>
              <a:sym typeface="Source Sans Pro"/>
            </a:endParaRPr>
          </a:p>
        </p:txBody>
      </p:sp>
      <p:cxnSp>
        <p:nvCxnSpPr>
          <p:cNvPr id="762" name="Google Shape;762;p57"/>
          <p:cNvCxnSpPr/>
          <p:nvPr/>
        </p:nvCxnSpPr>
        <p:spPr>
          <a:xfrm>
            <a:off x="1522050" y="5446350"/>
            <a:ext cx="9147900" cy="0"/>
          </a:xfrm>
          <a:prstGeom prst="straightConnector1">
            <a:avLst/>
          </a:prstGeom>
          <a:noFill/>
          <a:ln w="9525" cap="flat" cmpd="sng">
            <a:solidFill>
              <a:srgbClr val="000000"/>
            </a:solidFill>
            <a:prstDash val="solid"/>
            <a:round/>
            <a:headEnd type="none" w="med" len="med"/>
            <a:tailEnd type="none" w="med" len="med"/>
          </a:ln>
        </p:spPr>
      </p:cxnSp>
      <p:sp>
        <p:nvSpPr>
          <p:cNvPr id="763" name="Google Shape;763;p57"/>
          <p:cNvSpPr/>
          <p:nvPr/>
        </p:nvSpPr>
        <p:spPr>
          <a:xfrm>
            <a:off x="1988250" y="5598750"/>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1</a:t>
            </a:r>
            <a:endParaRPr sz="2400" b="1">
              <a:latin typeface="Source Sans Pro"/>
              <a:ea typeface="Source Sans Pro"/>
              <a:cs typeface="Source Sans Pro"/>
              <a:sym typeface="Source Sans Pro"/>
            </a:endParaRPr>
          </a:p>
        </p:txBody>
      </p:sp>
      <p:sp>
        <p:nvSpPr>
          <p:cNvPr id="764" name="Google Shape;764;p57"/>
          <p:cNvSpPr/>
          <p:nvPr/>
        </p:nvSpPr>
        <p:spPr>
          <a:xfrm>
            <a:off x="2444250" y="5598750"/>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3</a:t>
            </a:r>
            <a:endParaRPr sz="2400" b="1">
              <a:latin typeface="Source Sans Pro"/>
              <a:ea typeface="Source Sans Pro"/>
              <a:cs typeface="Source Sans Pro"/>
              <a:sym typeface="Source Sans Pro"/>
            </a:endParaRPr>
          </a:p>
        </p:txBody>
      </p:sp>
      <p:sp>
        <p:nvSpPr>
          <p:cNvPr id="765" name="Google Shape;765;p57"/>
          <p:cNvSpPr/>
          <p:nvPr/>
        </p:nvSpPr>
        <p:spPr>
          <a:xfrm>
            <a:off x="2900250" y="5598750"/>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4</a:t>
            </a:r>
            <a:endParaRPr sz="2400" b="1">
              <a:latin typeface="Source Sans Pro"/>
              <a:ea typeface="Source Sans Pro"/>
              <a:cs typeface="Source Sans Pro"/>
              <a:sym typeface="Source Sans Pro"/>
            </a:endParaRPr>
          </a:p>
        </p:txBody>
      </p:sp>
      <p:sp>
        <p:nvSpPr>
          <p:cNvPr id="766" name="Google Shape;766;p57"/>
          <p:cNvSpPr/>
          <p:nvPr/>
        </p:nvSpPr>
        <p:spPr>
          <a:xfrm>
            <a:off x="3356250" y="5598750"/>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5</a:t>
            </a:r>
            <a:endParaRPr sz="2400" b="1">
              <a:latin typeface="Source Sans Pro"/>
              <a:ea typeface="Source Sans Pro"/>
              <a:cs typeface="Source Sans Pro"/>
              <a:sym typeface="Source Sans Pro"/>
            </a:endParaRPr>
          </a:p>
        </p:txBody>
      </p:sp>
      <p:sp>
        <p:nvSpPr>
          <p:cNvPr id="767" name="Google Shape;767;p57"/>
          <p:cNvSpPr/>
          <p:nvPr/>
        </p:nvSpPr>
        <p:spPr>
          <a:xfrm>
            <a:off x="3812250" y="5598750"/>
            <a:ext cx="456000" cy="456000"/>
          </a:xfrm>
          <a:prstGeom prst="rect">
            <a:avLst/>
          </a:prstGeom>
          <a:solidFill>
            <a:srgbClr val="FFD54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2</a:t>
            </a:r>
            <a:endParaRPr sz="2400" b="1">
              <a:latin typeface="Source Sans Pro"/>
              <a:ea typeface="Source Sans Pro"/>
              <a:cs typeface="Source Sans Pro"/>
              <a:sym typeface="Source Sans Pro"/>
            </a:endParaRPr>
          </a:p>
        </p:txBody>
      </p:sp>
      <p:sp>
        <p:nvSpPr>
          <p:cNvPr id="768" name="Google Shape;768;p57"/>
          <p:cNvSpPr/>
          <p:nvPr/>
        </p:nvSpPr>
        <p:spPr>
          <a:xfrm>
            <a:off x="1988250" y="6130950"/>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1</a:t>
            </a:r>
            <a:endParaRPr sz="2400" b="1">
              <a:latin typeface="Source Sans Pro"/>
              <a:ea typeface="Source Sans Pro"/>
              <a:cs typeface="Source Sans Pro"/>
              <a:sym typeface="Source Sans Pro"/>
            </a:endParaRPr>
          </a:p>
        </p:txBody>
      </p:sp>
      <p:sp>
        <p:nvSpPr>
          <p:cNvPr id="769" name="Google Shape;769;p57"/>
          <p:cNvSpPr/>
          <p:nvPr/>
        </p:nvSpPr>
        <p:spPr>
          <a:xfrm>
            <a:off x="2444250" y="6130950"/>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2</a:t>
            </a:r>
            <a:endParaRPr sz="2400" b="1">
              <a:latin typeface="Source Sans Pro"/>
              <a:ea typeface="Source Sans Pro"/>
              <a:cs typeface="Source Sans Pro"/>
              <a:sym typeface="Source Sans Pro"/>
            </a:endParaRPr>
          </a:p>
        </p:txBody>
      </p:sp>
      <p:sp>
        <p:nvSpPr>
          <p:cNvPr id="770" name="Google Shape;770;p57"/>
          <p:cNvSpPr/>
          <p:nvPr/>
        </p:nvSpPr>
        <p:spPr>
          <a:xfrm>
            <a:off x="2900250" y="6130950"/>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3</a:t>
            </a:r>
            <a:endParaRPr sz="2400" b="1">
              <a:latin typeface="Source Sans Pro"/>
              <a:ea typeface="Source Sans Pro"/>
              <a:cs typeface="Source Sans Pro"/>
              <a:sym typeface="Source Sans Pro"/>
            </a:endParaRPr>
          </a:p>
        </p:txBody>
      </p:sp>
      <p:sp>
        <p:nvSpPr>
          <p:cNvPr id="771" name="Google Shape;771;p57"/>
          <p:cNvSpPr/>
          <p:nvPr/>
        </p:nvSpPr>
        <p:spPr>
          <a:xfrm>
            <a:off x="3356250" y="6130950"/>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4</a:t>
            </a:r>
            <a:endParaRPr sz="2400" b="1">
              <a:latin typeface="Source Sans Pro"/>
              <a:ea typeface="Source Sans Pro"/>
              <a:cs typeface="Source Sans Pro"/>
              <a:sym typeface="Source Sans Pro"/>
            </a:endParaRPr>
          </a:p>
        </p:txBody>
      </p:sp>
      <p:sp>
        <p:nvSpPr>
          <p:cNvPr id="772" name="Google Shape;772;p57"/>
          <p:cNvSpPr/>
          <p:nvPr/>
        </p:nvSpPr>
        <p:spPr>
          <a:xfrm>
            <a:off x="3812250" y="6130950"/>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5</a:t>
            </a:r>
            <a:endParaRPr sz="2400" b="1">
              <a:latin typeface="Source Sans Pro"/>
              <a:ea typeface="Source Sans Pro"/>
              <a:cs typeface="Source Sans Pro"/>
              <a:sym typeface="Source Sans Pro"/>
            </a:endParaRPr>
          </a:p>
        </p:txBody>
      </p:sp>
      <p:sp>
        <p:nvSpPr>
          <p:cNvPr id="773" name="Google Shape;773;p57"/>
          <p:cNvSpPr txBox="1"/>
          <p:nvPr/>
        </p:nvSpPr>
        <p:spPr>
          <a:xfrm>
            <a:off x="4420650" y="5625380"/>
            <a:ext cx="5779200" cy="938700"/>
          </a:xfrm>
          <a:prstGeom prst="rect">
            <a:avLst/>
          </a:prstGeom>
          <a:noFill/>
          <a:ln>
            <a:noFill/>
          </a:ln>
        </p:spPr>
        <p:txBody>
          <a:bodyPr spcFirstLastPara="1" wrap="square" lIns="91425" tIns="91425" rIns="91425" bIns="91425" anchor="t" anchorCtr="0">
            <a:noAutofit/>
          </a:bodyPr>
          <a:lstStyle/>
          <a:p>
            <a:r>
              <a:rPr lang="en">
                <a:latin typeface="Source Sans Pro"/>
                <a:ea typeface="Source Sans Pro"/>
                <a:cs typeface="Source Sans Pro"/>
                <a:sym typeface="Source Sans Pro"/>
              </a:rPr>
              <a:t>The first four elements, [1, 3, 4, 5], are a sorted list. 2 is our other element.</a:t>
            </a:r>
            <a:endParaRPr>
              <a:latin typeface="Source Sans Pro"/>
              <a:ea typeface="Source Sans Pro"/>
              <a:cs typeface="Source Sans Pro"/>
              <a:sym typeface="Source Sans Pro"/>
            </a:endParaRPr>
          </a:p>
          <a:p>
            <a:r>
              <a:rPr lang="en" sz="1600" b="1">
                <a:latin typeface="Source Sans Pro"/>
                <a:ea typeface="Source Sans Pro"/>
                <a:cs typeface="Source Sans Pro"/>
                <a:sym typeface="Source Sans Pro"/>
              </a:rPr>
              <a:t>Correctly inserting 2 into the sorted list [1, 3, 4, 5] produces another sorted list [1, 2, 3, 4, 5] that’s longer by one element.</a:t>
            </a:r>
            <a:endParaRPr sz="1600" b="1">
              <a:latin typeface="Source Sans Pro"/>
              <a:ea typeface="Source Sans Pro"/>
              <a:cs typeface="Source Sans Pro"/>
              <a:sym typeface="Source Sans Pro"/>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77"/>
        <p:cNvGrpSpPr/>
        <p:nvPr/>
      </p:nvGrpSpPr>
      <p:grpSpPr>
        <a:xfrm>
          <a:off x="0" y="0"/>
          <a:ext cx="0" cy="0"/>
          <a:chOff x="0" y="0"/>
          <a:chExt cx="0" cy="0"/>
        </a:xfrm>
      </p:grpSpPr>
      <p:sp>
        <p:nvSpPr>
          <p:cNvPr id="778" name="Google Shape;778;p58"/>
          <p:cNvSpPr txBox="1"/>
          <p:nvPr/>
        </p:nvSpPr>
        <p:spPr>
          <a:xfrm>
            <a:off x="1990200" y="466200"/>
            <a:ext cx="8211600" cy="722700"/>
          </a:xfrm>
          <a:prstGeom prst="rect">
            <a:avLst/>
          </a:prstGeom>
          <a:noFill/>
          <a:ln>
            <a:noFill/>
          </a:ln>
        </p:spPr>
        <p:txBody>
          <a:bodyPr spcFirstLastPara="1" wrap="square" lIns="91425" tIns="91425" rIns="91425" bIns="91425" anchor="t" anchorCtr="0">
            <a:noAutofit/>
          </a:bodyPr>
          <a:lstStyle/>
          <a:p>
            <a:pPr algn="ctr"/>
            <a:r>
              <a:rPr lang="en" sz="3600" b="1" dirty="0">
                <a:latin typeface="Dosis"/>
                <a:ea typeface="Dosis"/>
                <a:cs typeface="Dosis"/>
                <a:sym typeface="Dosis"/>
              </a:rPr>
              <a:t>Proving Correctness</a:t>
            </a:r>
            <a:endParaRPr sz="3600" b="1" dirty="0">
              <a:latin typeface="Dosis"/>
              <a:ea typeface="Dosis"/>
              <a:cs typeface="Dosis"/>
              <a:sym typeface="Dosis"/>
            </a:endParaRPr>
          </a:p>
        </p:txBody>
      </p:sp>
      <p:sp>
        <p:nvSpPr>
          <p:cNvPr id="779" name="Google Shape;779;p58"/>
          <p:cNvSpPr txBox="1"/>
          <p:nvPr/>
        </p:nvSpPr>
        <p:spPr>
          <a:xfrm>
            <a:off x="1990200" y="1189025"/>
            <a:ext cx="8211600" cy="5202900"/>
          </a:xfrm>
          <a:prstGeom prst="rect">
            <a:avLst/>
          </a:prstGeom>
          <a:noFill/>
          <a:ln>
            <a:noFill/>
          </a:ln>
        </p:spPr>
        <p:txBody>
          <a:bodyPr spcFirstLastPara="1" wrap="square" lIns="91425" tIns="91425" rIns="91425" bIns="91425" anchor="t" anchorCtr="0">
            <a:noAutofit/>
          </a:bodyPr>
          <a:lstStyle/>
          <a:p>
            <a:pPr marL="457200" indent="-355600">
              <a:buClr>
                <a:srgbClr val="000000"/>
              </a:buClr>
              <a:buSzPts val="2000"/>
              <a:buFont typeface="Source Sans Pro"/>
              <a:buChar char="●"/>
            </a:pPr>
            <a:r>
              <a:rPr lang="en" sz="2000">
                <a:latin typeface="Source Sans Pro"/>
                <a:ea typeface="Source Sans Pro"/>
                <a:cs typeface="Source Sans Pro"/>
                <a:sym typeface="Source Sans Pro"/>
              </a:rPr>
              <a:t>There’s a name for a condition that is true before and after each iteration of a loop: </a:t>
            </a:r>
            <a:r>
              <a:rPr lang="en" sz="2000" b="1">
                <a:solidFill>
                  <a:srgbClr val="8BC34A"/>
                </a:solidFill>
                <a:latin typeface="Source Sans Pro"/>
                <a:ea typeface="Source Sans Pro"/>
                <a:cs typeface="Source Sans Pro"/>
                <a:sym typeface="Source Sans Pro"/>
              </a:rPr>
              <a:t>a loop invariant</a:t>
            </a:r>
            <a:r>
              <a:rPr lang="en" sz="2000">
                <a:latin typeface="Source Sans Pro"/>
                <a:ea typeface="Source Sans Pro"/>
                <a:cs typeface="Source Sans Pro"/>
                <a:sym typeface="Source Sans Pro"/>
              </a:rPr>
              <a:t>.</a:t>
            </a:r>
            <a:endParaRPr sz="2000">
              <a:latin typeface="Source Sans Pro"/>
              <a:ea typeface="Source Sans Pro"/>
              <a:cs typeface="Source Sans Pro"/>
              <a:sym typeface="Source Sans Pro"/>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p59"/>
          <p:cNvSpPr txBox="1"/>
          <p:nvPr/>
        </p:nvSpPr>
        <p:spPr>
          <a:xfrm>
            <a:off x="1990200" y="466200"/>
            <a:ext cx="8211600" cy="722700"/>
          </a:xfrm>
          <a:prstGeom prst="rect">
            <a:avLst/>
          </a:prstGeom>
          <a:noFill/>
          <a:ln>
            <a:noFill/>
          </a:ln>
        </p:spPr>
        <p:txBody>
          <a:bodyPr spcFirstLastPara="1" wrap="square" lIns="91425" tIns="91425" rIns="91425" bIns="91425" anchor="t" anchorCtr="0">
            <a:noAutofit/>
          </a:bodyPr>
          <a:lstStyle/>
          <a:p>
            <a:pPr algn="ctr"/>
            <a:r>
              <a:rPr lang="en" sz="3600" b="1">
                <a:latin typeface="Dosis"/>
                <a:ea typeface="Dosis"/>
                <a:cs typeface="Dosis"/>
                <a:sym typeface="Dosis"/>
              </a:rPr>
              <a:t>Proving Correctness</a:t>
            </a:r>
            <a:endParaRPr sz="3600" b="1">
              <a:latin typeface="Dosis"/>
              <a:ea typeface="Dosis"/>
              <a:cs typeface="Dosis"/>
              <a:sym typeface="Dosis"/>
            </a:endParaRPr>
          </a:p>
        </p:txBody>
      </p:sp>
      <p:sp>
        <p:nvSpPr>
          <p:cNvPr id="785" name="Google Shape;785;p59"/>
          <p:cNvSpPr txBox="1"/>
          <p:nvPr/>
        </p:nvSpPr>
        <p:spPr>
          <a:xfrm>
            <a:off x="1990200" y="1189025"/>
            <a:ext cx="8211600" cy="5202900"/>
          </a:xfrm>
          <a:prstGeom prst="rect">
            <a:avLst/>
          </a:prstGeom>
          <a:noFill/>
          <a:ln>
            <a:noFill/>
          </a:ln>
        </p:spPr>
        <p:txBody>
          <a:bodyPr spcFirstLastPara="1" wrap="square" lIns="91425" tIns="91425" rIns="91425" bIns="91425" anchor="t" anchorCtr="0">
            <a:noAutofit/>
          </a:bodyPr>
          <a:lstStyle/>
          <a:p>
            <a:pPr marL="457200" indent="-355600">
              <a:buClr>
                <a:srgbClr val="000000"/>
              </a:buClr>
              <a:buSzPts val="2000"/>
              <a:buFont typeface="Source Sans Pro"/>
              <a:buChar char="●"/>
            </a:pPr>
            <a:r>
              <a:rPr lang="en" sz="2000">
                <a:latin typeface="Source Sans Pro"/>
                <a:ea typeface="Source Sans Pro"/>
                <a:cs typeface="Source Sans Pro"/>
                <a:sym typeface="Source Sans Pro"/>
              </a:rPr>
              <a:t>There’s a name for a condition that is true before and after each iteration of a loop: </a:t>
            </a:r>
            <a:r>
              <a:rPr lang="en" sz="2000" b="1">
                <a:solidFill>
                  <a:srgbClr val="8BC34A"/>
                </a:solidFill>
                <a:latin typeface="Source Sans Pro"/>
                <a:ea typeface="Source Sans Pro"/>
                <a:cs typeface="Source Sans Pro"/>
                <a:sym typeface="Source Sans Pro"/>
              </a:rPr>
              <a:t>a loop invariant</a:t>
            </a:r>
            <a:r>
              <a:rPr lang="en" sz="2000">
                <a:latin typeface="Source Sans Pro"/>
                <a:ea typeface="Source Sans Pro"/>
                <a:cs typeface="Source Sans Pro"/>
                <a:sym typeface="Source Sans Pro"/>
              </a:rPr>
              <a:t>.</a:t>
            </a:r>
            <a:endParaRPr sz="2000">
              <a:latin typeface="Source Sans Pro"/>
              <a:ea typeface="Source Sans Pro"/>
              <a:cs typeface="Source Sans Pro"/>
              <a:sym typeface="Source Sans Pro"/>
            </a:endParaRPr>
          </a:p>
          <a:p>
            <a:endParaRPr sz="600">
              <a:latin typeface="Source Sans Pro"/>
              <a:ea typeface="Source Sans Pro"/>
              <a:cs typeface="Source Sans Pro"/>
              <a:sym typeface="Source Sans Pro"/>
            </a:endParaRPr>
          </a:p>
          <a:p>
            <a:pPr marL="914400" lvl="1" indent="-355600">
              <a:buSzPts val="2000"/>
              <a:buFont typeface="Source Sans Pro"/>
              <a:buChar char="○"/>
            </a:pPr>
            <a:r>
              <a:rPr lang="en" sz="2000">
                <a:latin typeface="Source Sans Pro"/>
                <a:ea typeface="Source Sans Pro"/>
                <a:cs typeface="Source Sans Pro"/>
                <a:sym typeface="Source Sans Pro"/>
              </a:rPr>
              <a:t>To prove the correctness of insertion sort, we will use our loop invariant to proceed by </a:t>
            </a:r>
            <a:r>
              <a:rPr lang="en" sz="2000" b="1">
                <a:solidFill>
                  <a:srgbClr val="8BC34A"/>
                </a:solidFill>
                <a:latin typeface="Source Sans Pro"/>
                <a:ea typeface="Source Sans Pro"/>
                <a:cs typeface="Source Sans Pro"/>
                <a:sym typeface="Source Sans Pro"/>
              </a:rPr>
              <a:t>induction</a:t>
            </a:r>
            <a:r>
              <a:rPr lang="en" sz="2000">
                <a:latin typeface="Source Sans Pro"/>
                <a:ea typeface="Source Sans Pro"/>
                <a:cs typeface="Source Sans Pro"/>
                <a:sym typeface="Source Sans Pro"/>
              </a:rPr>
              <a:t>.</a:t>
            </a:r>
            <a:endParaRPr sz="2000">
              <a:latin typeface="Source Sans Pro"/>
              <a:ea typeface="Source Sans Pro"/>
              <a:cs typeface="Source Sans Pro"/>
              <a:sym typeface="Source Sans Pro"/>
            </a:endParaRPr>
          </a:p>
          <a:p>
            <a:endParaRPr sz="600">
              <a:latin typeface="Source Sans Pro"/>
              <a:ea typeface="Source Sans Pro"/>
              <a:cs typeface="Source Sans Pro"/>
              <a:sym typeface="Source Sans Pro"/>
            </a:endParaRPr>
          </a:p>
          <a:p>
            <a:pPr marL="914400" lvl="1" indent="-355600">
              <a:buSzPts val="2000"/>
              <a:buFont typeface="Source Sans Pro"/>
              <a:buChar char="○"/>
            </a:pPr>
            <a:r>
              <a:rPr lang="en" sz="2000">
                <a:latin typeface="Source Sans Pro"/>
                <a:ea typeface="Source Sans Pro"/>
                <a:cs typeface="Source Sans Pro"/>
                <a:sym typeface="Source Sans Pro"/>
              </a:rPr>
              <a:t>In this case, our loop invariant (the thing that’s not changing) seems to be at the beginning of iteration i (the iteration where we try to insert element </a:t>
            </a:r>
            <a:r>
              <a:rPr lang="en" sz="2000" b="1">
                <a:latin typeface="Consolas"/>
                <a:ea typeface="Consolas"/>
                <a:cs typeface="Consolas"/>
                <a:sym typeface="Consolas"/>
              </a:rPr>
              <a:t>A[i+1]</a:t>
            </a:r>
            <a:r>
              <a:rPr lang="en" sz="2000">
                <a:latin typeface="Source Sans Pro"/>
                <a:ea typeface="Source Sans Pro"/>
                <a:cs typeface="Source Sans Pro"/>
                <a:sym typeface="Source Sans Pro"/>
              </a:rPr>
              <a:t> into the sorted list), the sublist </a:t>
            </a:r>
            <a:r>
              <a:rPr lang="en" sz="2000" b="1">
                <a:latin typeface="Consolas"/>
                <a:ea typeface="Consolas"/>
                <a:cs typeface="Consolas"/>
                <a:sym typeface="Consolas"/>
              </a:rPr>
              <a:t>A[:i+1]</a:t>
            </a:r>
            <a:r>
              <a:rPr lang="en" sz="2000">
                <a:latin typeface="Source Sans Pro"/>
                <a:ea typeface="Source Sans Pro"/>
                <a:cs typeface="Source Sans Pro"/>
                <a:sym typeface="Source Sans Pro"/>
              </a:rPr>
              <a:t> is sorted.</a:t>
            </a:r>
            <a:endParaRPr sz="2000">
              <a:latin typeface="Source Sans Pro"/>
              <a:ea typeface="Source Sans Pro"/>
              <a:cs typeface="Source Sans Pro"/>
              <a:sym typeface="Source Sans Pro"/>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Google Shape;790;p60"/>
          <p:cNvSpPr txBox="1"/>
          <p:nvPr/>
        </p:nvSpPr>
        <p:spPr>
          <a:xfrm>
            <a:off x="1990200" y="466200"/>
            <a:ext cx="8211600" cy="722700"/>
          </a:xfrm>
          <a:prstGeom prst="rect">
            <a:avLst/>
          </a:prstGeom>
          <a:noFill/>
          <a:ln>
            <a:noFill/>
          </a:ln>
        </p:spPr>
        <p:txBody>
          <a:bodyPr spcFirstLastPara="1" wrap="square" lIns="91425" tIns="91425" rIns="91425" bIns="91425" anchor="t" anchorCtr="0">
            <a:noAutofit/>
          </a:bodyPr>
          <a:lstStyle/>
          <a:p>
            <a:pPr algn="ctr"/>
            <a:r>
              <a:rPr lang="en" sz="3600" b="1">
                <a:latin typeface="Dosis"/>
                <a:ea typeface="Dosis"/>
                <a:cs typeface="Dosis"/>
                <a:sym typeface="Dosis"/>
              </a:rPr>
              <a:t>Proving Correctness</a:t>
            </a:r>
            <a:endParaRPr sz="3600" b="1">
              <a:latin typeface="Dosis"/>
              <a:ea typeface="Dosis"/>
              <a:cs typeface="Dosis"/>
              <a:sym typeface="Dosis"/>
            </a:endParaRPr>
          </a:p>
        </p:txBody>
      </p:sp>
      <p:sp>
        <p:nvSpPr>
          <p:cNvPr id="791" name="Google Shape;791;p60"/>
          <p:cNvSpPr txBox="1"/>
          <p:nvPr/>
        </p:nvSpPr>
        <p:spPr>
          <a:xfrm>
            <a:off x="1990200" y="1189025"/>
            <a:ext cx="8211600" cy="5202900"/>
          </a:xfrm>
          <a:prstGeom prst="rect">
            <a:avLst/>
          </a:prstGeom>
          <a:noFill/>
          <a:ln>
            <a:noFill/>
          </a:ln>
        </p:spPr>
        <p:txBody>
          <a:bodyPr spcFirstLastPara="1" wrap="square" lIns="91425" tIns="91425" rIns="91425" bIns="91425" anchor="t" anchorCtr="0">
            <a:noAutofit/>
          </a:bodyPr>
          <a:lstStyle/>
          <a:p>
            <a:pPr marL="457200" indent="-355600">
              <a:buClr>
                <a:srgbClr val="000000"/>
              </a:buClr>
              <a:buSzPts val="2000"/>
              <a:buFont typeface="Source Sans Pro"/>
              <a:buChar char="●"/>
            </a:pPr>
            <a:r>
              <a:rPr lang="en" sz="2000">
                <a:latin typeface="Source Sans Pro"/>
                <a:ea typeface="Source Sans Pro"/>
                <a:cs typeface="Source Sans Pro"/>
                <a:sym typeface="Source Sans Pro"/>
              </a:rPr>
              <a:t>Recall, there are four components in a proof by induction.</a:t>
            </a:r>
            <a:endParaRPr sz="2000">
              <a:latin typeface="Source Sans Pro"/>
              <a:ea typeface="Source Sans Pro"/>
              <a:cs typeface="Source Sans Pro"/>
              <a:sym typeface="Source Sans Pro"/>
            </a:endParaRPr>
          </a:p>
          <a:p>
            <a:endParaRPr sz="600">
              <a:latin typeface="Source Sans Pro"/>
              <a:ea typeface="Source Sans Pro"/>
              <a:cs typeface="Source Sans Pro"/>
              <a:sym typeface="Source Sans Pro"/>
            </a:endParaRPr>
          </a:p>
          <a:p>
            <a:pPr marL="914400" lvl="1" indent="-355600">
              <a:buSzPts val="2000"/>
              <a:buFont typeface="Source Sans Pro"/>
              <a:buChar char="○"/>
            </a:pPr>
            <a:r>
              <a:rPr lang="en" sz="2000" b="1">
                <a:latin typeface="Source Sans Pro"/>
                <a:ea typeface="Source Sans Pro"/>
                <a:cs typeface="Source Sans Pro"/>
                <a:sym typeface="Source Sans Pro"/>
              </a:rPr>
              <a:t>Inductive Hypothesis</a:t>
            </a:r>
            <a:r>
              <a:rPr lang="en" sz="2000">
                <a:latin typeface="Source Sans Pro"/>
                <a:ea typeface="Source Sans Pro"/>
                <a:cs typeface="Source Sans Pro"/>
                <a:sym typeface="Source Sans Pro"/>
              </a:rPr>
              <a:t> The loop invariant holds after the ith iteration.</a:t>
            </a:r>
            <a:endParaRPr sz="2000">
              <a:latin typeface="Source Sans Pro"/>
              <a:ea typeface="Source Sans Pro"/>
              <a:cs typeface="Source Sans Pro"/>
              <a:sym typeface="Source Sans Pro"/>
            </a:endParaRPr>
          </a:p>
          <a:p>
            <a:endParaRPr sz="600">
              <a:latin typeface="Source Sans Pro"/>
              <a:ea typeface="Source Sans Pro"/>
              <a:cs typeface="Source Sans Pro"/>
              <a:sym typeface="Source Sans Pro"/>
            </a:endParaRPr>
          </a:p>
          <a:p>
            <a:pPr marL="914400" lvl="1" indent="-355600">
              <a:buSzPts val="2000"/>
              <a:buFont typeface="Source Sans Pro"/>
              <a:buChar char="○"/>
            </a:pPr>
            <a:r>
              <a:rPr lang="en" sz="2000" b="1">
                <a:latin typeface="Source Sans Pro"/>
                <a:ea typeface="Source Sans Pro"/>
                <a:cs typeface="Source Sans Pro"/>
                <a:sym typeface="Source Sans Pro"/>
              </a:rPr>
              <a:t>Base case</a:t>
            </a:r>
            <a:r>
              <a:rPr lang="en" sz="2000">
                <a:latin typeface="Source Sans Pro"/>
                <a:ea typeface="Source Sans Pro"/>
                <a:cs typeface="Source Sans Pro"/>
                <a:sym typeface="Source Sans Pro"/>
              </a:rPr>
              <a:t> The loop invariant holds before the first iteration.</a:t>
            </a:r>
            <a:endParaRPr sz="2000">
              <a:latin typeface="Source Sans Pro"/>
              <a:ea typeface="Source Sans Pro"/>
              <a:cs typeface="Source Sans Pro"/>
              <a:sym typeface="Source Sans Pro"/>
            </a:endParaRPr>
          </a:p>
          <a:p>
            <a:endParaRPr sz="600">
              <a:latin typeface="Source Sans Pro"/>
              <a:ea typeface="Source Sans Pro"/>
              <a:cs typeface="Source Sans Pro"/>
              <a:sym typeface="Source Sans Pro"/>
            </a:endParaRPr>
          </a:p>
          <a:p>
            <a:pPr marL="914400" lvl="1" indent="-355600">
              <a:buSzPts val="2000"/>
              <a:buFont typeface="Source Sans Pro"/>
              <a:buChar char="○"/>
            </a:pPr>
            <a:r>
              <a:rPr lang="en" sz="2000" b="1">
                <a:latin typeface="Source Sans Pro"/>
                <a:ea typeface="Source Sans Pro"/>
                <a:cs typeface="Source Sans Pro"/>
                <a:sym typeface="Source Sans Pro"/>
              </a:rPr>
              <a:t>Inductive step</a:t>
            </a:r>
            <a:r>
              <a:rPr lang="en" sz="2000">
                <a:latin typeface="Source Sans Pro"/>
                <a:ea typeface="Source Sans Pro"/>
                <a:cs typeface="Source Sans Pro"/>
                <a:sym typeface="Source Sans Pro"/>
              </a:rPr>
              <a:t> If the loop invariant holds after the ith iteration, then it holds after the (i+1)st iteration.</a:t>
            </a:r>
            <a:endParaRPr sz="2000">
              <a:latin typeface="Source Sans Pro"/>
              <a:ea typeface="Source Sans Pro"/>
              <a:cs typeface="Source Sans Pro"/>
              <a:sym typeface="Source Sans Pro"/>
            </a:endParaRPr>
          </a:p>
          <a:p>
            <a:endParaRPr sz="600">
              <a:latin typeface="Source Sans Pro"/>
              <a:ea typeface="Source Sans Pro"/>
              <a:cs typeface="Source Sans Pro"/>
              <a:sym typeface="Source Sans Pro"/>
            </a:endParaRPr>
          </a:p>
          <a:p>
            <a:pPr marL="914400" lvl="1" indent="-355600">
              <a:buSzPts val="2000"/>
              <a:buFont typeface="Source Sans Pro"/>
              <a:buChar char="○"/>
            </a:pPr>
            <a:r>
              <a:rPr lang="en" sz="2000" b="1">
                <a:latin typeface="Source Sans Pro"/>
                <a:ea typeface="Source Sans Pro"/>
                <a:cs typeface="Source Sans Pro"/>
                <a:sym typeface="Source Sans Pro"/>
              </a:rPr>
              <a:t>Conclusion</a:t>
            </a:r>
            <a:r>
              <a:rPr lang="en" sz="2000">
                <a:latin typeface="Source Sans Pro"/>
                <a:ea typeface="Source Sans Pro"/>
                <a:cs typeface="Source Sans Pro"/>
                <a:sym typeface="Source Sans Pro"/>
              </a:rPr>
              <a:t> If the loop invariant holds after the last iteration, then the algorithm is correct!</a:t>
            </a:r>
            <a:endParaRPr sz="2000">
              <a:latin typeface="Source Sans Pro"/>
              <a:ea typeface="Source Sans Pro"/>
              <a:cs typeface="Source Sans Pro"/>
              <a:sym typeface="Source Sans Pro"/>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795"/>
        <p:cNvGrpSpPr/>
        <p:nvPr/>
      </p:nvGrpSpPr>
      <p:grpSpPr>
        <a:xfrm>
          <a:off x="0" y="0"/>
          <a:ext cx="0" cy="0"/>
          <a:chOff x="0" y="0"/>
          <a:chExt cx="0" cy="0"/>
        </a:xfrm>
      </p:grpSpPr>
      <p:sp>
        <p:nvSpPr>
          <p:cNvPr id="796" name="Google Shape;796;p61"/>
          <p:cNvSpPr txBox="1"/>
          <p:nvPr/>
        </p:nvSpPr>
        <p:spPr>
          <a:xfrm>
            <a:off x="1990200" y="1189025"/>
            <a:ext cx="8211600" cy="5202900"/>
          </a:xfrm>
          <a:prstGeom prst="rect">
            <a:avLst/>
          </a:prstGeom>
          <a:noFill/>
          <a:ln>
            <a:noFill/>
          </a:ln>
        </p:spPr>
        <p:txBody>
          <a:bodyPr spcFirstLastPara="1" wrap="square" lIns="91425" tIns="91425" rIns="91425" bIns="91425" anchor="t" anchorCtr="0">
            <a:noAutofit/>
          </a:bodyPr>
          <a:lstStyle/>
          <a:p>
            <a:pPr marL="457200" indent="-355600">
              <a:buClr>
                <a:srgbClr val="000000"/>
              </a:buClr>
              <a:buSzPts val="2000"/>
              <a:buFont typeface="Source Sans Pro"/>
              <a:buChar char="●"/>
            </a:pPr>
            <a:r>
              <a:rPr lang="en" sz="2000">
                <a:latin typeface="Source Sans Pro"/>
                <a:ea typeface="Source Sans Pro"/>
                <a:cs typeface="Source Sans Pro"/>
                <a:sym typeface="Source Sans Pro"/>
              </a:rPr>
              <a:t>Loop invariant(i): </a:t>
            </a:r>
            <a:r>
              <a:rPr lang="en" sz="2000" b="1">
                <a:latin typeface="Consolas"/>
                <a:ea typeface="Consolas"/>
                <a:cs typeface="Consolas"/>
                <a:sym typeface="Consolas"/>
              </a:rPr>
              <a:t>A[:i+1]</a:t>
            </a:r>
            <a:r>
              <a:rPr lang="en" sz="2000">
                <a:latin typeface="Source Sans Pro"/>
                <a:ea typeface="Source Sans Pro"/>
                <a:cs typeface="Source Sans Pro"/>
                <a:sym typeface="Source Sans Pro"/>
              </a:rPr>
              <a:t> is sorted.</a:t>
            </a:r>
            <a:endParaRPr>
              <a:latin typeface="Source Sans Pro"/>
              <a:ea typeface="Source Sans Pro"/>
              <a:cs typeface="Source Sans Pro"/>
              <a:sym typeface="Source Sans Pro"/>
            </a:endParaRPr>
          </a:p>
        </p:txBody>
      </p:sp>
      <p:sp>
        <p:nvSpPr>
          <p:cNvPr id="797" name="Google Shape;797;p61"/>
          <p:cNvSpPr txBox="1"/>
          <p:nvPr/>
        </p:nvSpPr>
        <p:spPr>
          <a:xfrm>
            <a:off x="1990200" y="466200"/>
            <a:ext cx="8211600" cy="722700"/>
          </a:xfrm>
          <a:prstGeom prst="rect">
            <a:avLst/>
          </a:prstGeom>
          <a:noFill/>
          <a:ln>
            <a:noFill/>
          </a:ln>
        </p:spPr>
        <p:txBody>
          <a:bodyPr spcFirstLastPara="1" wrap="square" lIns="91425" tIns="91425" rIns="91425" bIns="91425" anchor="t" anchorCtr="0">
            <a:noAutofit/>
          </a:bodyPr>
          <a:lstStyle/>
          <a:p>
            <a:pPr algn="ctr"/>
            <a:r>
              <a:rPr lang="en" sz="3600" b="1">
                <a:latin typeface="Dosis"/>
                <a:ea typeface="Dosis"/>
                <a:cs typeface="Dosis"/>
                <a:sym typeface="Dosis"/>
              </a:rPr>
              <a:t>Proving Correctness</a:t>
            </a:r>
            <a:endParaRPr sz="3600" b="1">
              <a:latin typeface="Dosis"/>
              <a:ea typeface="Dosis"/>
              <a:cs typeface="Dosis"/>
              <a:sym typeface="Dosis"/>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01"/>
        <p:cNvGrpSpPr/>
        <p:nvPr/>
      </p:nvGrpSpPr>
      <p:grpSpPr>
        <a:xfrm>
          <a:off x="0" y="0"/>
          <a:ext cx="0" cy="0"/>
          <a:chOff x="0" y="0"/>
          <a:chExt cx="0" cy="0"/>
        </a:xfrm>
      </p:grpSpPr>
      <p:sp>
        <p:nvSpPr>
          <p:cNvPr id="802" name="Google Shape;802;p62"/>
          <p:cNvSpPr txBox="1"/>
          <p:nvPr/>
        </p:nvSpPr>
        <p:spPr>
          <a:xfrm>
            <a:off x="1990200" y="1189025"/>
            <a:ext cx="8211600" cy="5202900"/>
          </a:xfrm>
          <a:prstGeom prst="rect">
            <a:avLst/>
          </a:prstGeom>
          <a:noFill/>
          <a:ln>
            <a:noFill/>
          </a:ln>
        </p:spPr>
        <p:txBody>
          <a:bodyPr spcFirstLastPara="1" wrap="square" lIns="91425" tIns="91425" rIns="91425" bIns="91425" anchor="t" anchorCtr="0">
            <a:noAutofit/>
          </a:bodyPr>
          <a:lstStyle/>
          <a:p>
            <a:pPr marL="457200" indent="-355600">
              <a:buClr>
                <a:srgbClr val="000000"/>
              </a:buClr>
              <a:buSzPts val="2000"/>
              <a:buFont typeface="Source Sans Pro"/>
              <a:buChar char="●"/>
            </a:pPr>
            <a:r>
              <a:rPr lang="en" sz="2000">
                <a:latin typeface="Source Sans Pro"/>
                <a:ea typeface="Source Sans Pro"/>
                <a:cs typeface="Source Sans Pro"/>
                <a:sym typeface="Source Sans Pro"/>
              </a:rPr>
              <a:t>Loop invariant(i): </a:t>
            </a:r>
            <a:r>
              <a:rPr lang="en" sz="2000" b="1">
                <a:latin typeface="Consolas"/>
                <a:ea typeface="Consolas"/>
                <a:cs typeface="Consolas"/>
                <a:sym typeface="Consolas"/>
              </a:rPr>
              <a:t>A[:i+1]</a:t>
            </a:r>
            <a:r>
              <a:rPr lang="en" sz="2000">
                <a:latin typeface="Source Sans Pro"/>
                <a:ea typeface="Source Sans Pro"/>
                <a:cs typeface="Source Sans Pro"/>
                <a:sym typeface="Source Sans Pro"/>
              </a:rPr>
              <a:t> is sorted.</a:t>
            </a:r>
            <a:endParaRPr>
              <a:latin typeface="Source Sans Pro"/>
              <a:ea typeface="Source Sans Pro"/>
              <a:cs typeface="Source Sans Pro"/>
              <a:sym typeface="Source Sans Pro"/>
            </a:endParaRPr>
          </a:p>
        </p:txBody>
      </p:sp>
      <p:sp>
        <p:nvSpPr>
          <p:cNvPr id="803" name="Google Shape;803;p62"/>
          <p:cNvSpPr txBox="1"/>
          <p:nvPr/>
        </p:nvSpPr>
        <p:spPr>
          <a:xfrm>
            <a:off x="1990200" y="466200"/>
            <a:ext cx="8211600" cy="722700"/>
          </a:xfrm>
          <a:prstGeom prst="rect">
            <a:avLst/>
          </a:prstGeom>
          <a:noFill/>
          <a:ln>
            <a:noFill/>
          </a:ln>
        </p:spPr>
        <p:txBody>
          <a:bodyPr spcFirstLastPara="1" wrap="square" lIns="91425" tIns="91425" rIns="91425" bIns="91425" anchor="t" anchorCtr="0">
            <a:noAutofit/>
          </a:bodyPr>
          <a:lstStyle/>
          <a:p>
            <a:pPr algn="ctr"/>
            <a:r>
              <a:rPr lang="en" sz="3600" b="1">
                <a:latin typeface="Dosis"/>
                <a:ea typeface="Dosis"/>
                <a:cs typeface="Dosis"/>
                <a:sym typeface="Dosis"/>
              </a:rPr>
              <a:t>Proving Correctness</a:t>
            </a:r>
            <a:endParaRPr sz="3600" b="1">
              <a:latin typeface="Dosis"/>
              <a:ea typeface="Dosis"/>
              <a:cs typeface="Dosis"/>
              <a:sym typeface="Dosis"/>
            </a:endParaRPr>
          </a:p>
        </p:txBody>
      </p:sp>
      <p:sp>
        <p:nvSpPr>
          <p:cNvPr id="804" name="Google Shape;804;p62"/>
          <p:cNvSpPr/>
          <p:nvPr/>
        </p:nvSpPr>
        <p:spPr>
          <a:xfrm rot="-8287372" flipH="1">
            <a:off x="5488639" y="1285007"/>
            <a:ext cx="913846" cy="706585"/>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805" name="Google Shape;805;p62"/>
          <p:cNvSpPr txBox="1"/>
          <p:nvPr/>
        </p:nvSpPr>
        <p:spPr>
          <a:xfrm>
            <a:off x="6576425" y="1265100"/>
            <a:ext cx="3625500" cy="722700"/>
          </a:xfrm>
          <a:prstGeom prst="rect">
            <a:avLst/>
          </a:prstGeom>
          <a:noFill/>
          <a:ln>
            <a:noFill/>
          </a:ln>
        </p:spPr>
        <p:txBody>
          <a:bodyPr spcFirstLastPara="1" wrap="square" lIns="91425" tIns="91425" rIns="91425" bIns="91425" anchor="ctr" anchorCtr="0">
            <a:noAutofit/>
          </a:bodyPr>
          <a:lstStyle/>
          <a:p>
            <a:r>
              <a:rPr lang="en" sz="1600">
                <a:latin typeface="Source Sans Pro"/>
                <a:ea typeface="Source Sans Pro"/>
                <a:cs typeface="Source Sans Pro"/>
                <a:sym typeface="Source Sans Pro"/>
              </a:rPr>
              <a:t>I will use 0-index and right-exclusive (same as Python) array-notation.</a:t>
            </a:r>
            <a:endParaRPr sz="16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809"/>
        <p:cNvGrpSpPr/>
        <p:nvPr/>
      </p:nvGrpSpPr>
      <p:grpSpPr>
        <a:xfrm>
          <a:off x="0" y="0"/>
          <a:ext cx="0" cy="0"/>
          <a:chOff x="0" y="0"/>
          <a:chExt cx="0" cy="0"/>
        </a:xfrm>
      </p:grpSpPr>
      <p:sp>
        <p:nvSpPr>
          <p:cNvPr id="810" name="Google Shape;810;p63"/>
          <p:cNvSpPr txBox="1"/>
          <p:nvPr/>
        </p:nvSpPr>
        <p:spPr>
          <a:xfrm>
            <a:off x="1990200" y="1189025"/>
            <a:ext cx="8211600" cy="5202900"/>
          </a:xfrm>
          <a:prstGeom prst="rect">
            <a:avLst/>
          </a:prstGeom>
          <a:noFill/>
          <a:ln>
            <a:noFill/>
          </a:ln>
        </p:spPr>
        <p:txBody>
          <a:bodyPr spcFirstLastPara="1" wrap="square" lIns="91425" tIns="91425" rIns="91425" bIns="91425" anchor="t" anchorCtr="0">
            <a:noAutofit/>
          </a:bodyPr>
          <a:lstStyle/>
          <a:p>
            <a:pPr marL="457200" indent="-355600">
              <a:buClr>
                <a:srgbClr val="000000"/>
              </a:buClr>
              <a:buSzPts val="2000"/>
              <a:buFont typeface="Source Sans Pro"/>
              <a:buChar char="●"/>
            </a:pPr>
            <a:r>
              <a:rPr lang="en" sz="2000">
                <a:latin typeface="Source Sans Pro"/>
                <a:ea typeface="Source Sans Pro"/>
                <a:cs typeface="Source Sans Pro"/>
                <a:sym typeface="Source Sans Pro"/>
              </a:rPr>
              <a:t>Loop invariant(i): </a:t>
            </a:r>
            <a:r>
              <a:rPr lang="en" sz="2000" b="1">
                <a:latin typeface="Consolas"/>
                <a:ea typeface="Consolas"/>
                <a:cs typeface="Consolas"/>
                <a:sym typeface="Consolas"/>
              </a:rPr>
              <a:t>A[:i+1]</a:t>
            </a:r>
            <a:r>
              <a:rPr lang="en" sz="2000">
                <a:latin typeface="Source Sans Pro"/>
                <a:ea typeface="Source Sans Pro"/>
                <a:cs typeface="Source Sans Pro"/>
                <a:sym typeface="Source Sans Pro"/>
              </a:rPr>
              <a:t> is sorted.</a:t>
            </a:r>
            <a:endParaRPr sz="2000">
              <a:latin typeface="Source Sans Pro"/>
              <a:ea typeface="Source Sans Pro"/>
              <a:cs typeface="Source Sans Pro"/>
              <a:sym typeface="Source Sans Pro"/>
            </a:endParaRPr>
          </a:p>
          <a:p>
            <a:endParaRPr sz="600">
              <a:latin typeface="Source Sans Pro"/>
              <a:ea typeface="Source Sans Pro"/>
              <a:cs typeface="Source Sans Pro"/>
              <a:sym typeface="Source Sans Pro"/>
            </a:endParaRPr>
          </a:p>
          <a:p>
            <a:pPr marL="457200" indent="-355600">
              <a:buClr>
                <a:srgbClr val="000000"/>
              </a:buClr>
              <a:buSzPts val="2000"/>
              <a:buFont typeface="Source Sans Pro"/>
              <a:buChar char="●"/>
            </a:pPr>
            <a:r>
              <a:rPr lang="en" sz="2000">
                <a:latin typeface="Source Sans Pro"/>
                <a:ea typeface="Source Sans Pro"/>
                <a:cs typeface="Source Sans Pro"/>
                <a:sym typeface="Source Sans Pro"/>
              </a:rPr>
              <a:t>Formally, for insertion sort...</a:t>
            </a:r>
            <a:endParaRPr>
              <a:latin typeface="Source Sans Pro"/>
              <a:ea typeface="Source Sans Pro"/>
              <a:cs typeface="Source Sans Pro"/>
              <a:sym typeface="Source Sans Pro"/>
            </a:endParaRPr>
          </a:p>
        </p:txBody>
      </p:sp>
      <p:sp>
        <p:nvSpPr>
          <p:cNvPr id="811" name="Google Shape;811;p63"/>
          <p:cNvSpPr txBox="1"/>
          <p:nvPr/>
        </p:nvSpPr>
        <p:spPr>
          <a:xfrm>
            <a:off x="1990200" y="466200"/>
            <a:ext cx="8211600" cy="722700"/>
          </a:xfrm>
          <a:prstGeom prst="rect">
            <a:avLst/>
          </a:prstGeom>
          <a:noFill/>
          <a:ln>
            <a:noFill/>
          </a:ln>
        </p:spPr>
        <p:txBody>
          <a:bodyPr spcFirstLastPara="1" wrap="square" lIns="91425" tIns="91425" rIns="91425" bIns="91425" anchor="t" anchorCtr="0">
            <a:noAutofit/>
          </a:bodyPr>
          <a:lstStyle/>
          <a:p>
            <a:pPr algn="ctr"/>
            <a:r>
              <a:rPr lang="en" sz="3600" b="1">
                <a:latin typeface="Dosis"/>
                <a:ea typeface="Dosis"/>
                <a:cs typeface="Dosis"/>
                <a:sym typeface="Dosis"/>
              </a:rPr>
              <a:t>Proving Correctness</a:t>
            </a:r>
            <a:endParaRPr sz="3600" b="1">
              <a:latin typeface="Dosis"/>
              <a:ea typeface="Dosis"/>
              <a:cs typeface="Dosis"/>
              <a:sym typeface="Dosis"/>
            </a:endParaRPr>
          </a:p>
        </p:txBody>
      </p:sp>
      <p:sp>
        <p:nvSpPr>
          <p:cNvPr id="812" name="Google Shape;812;p63"/>
          <p:cNvSpPr/>
          <p:nvPr/>
        </p:nvSpPr>
        <p:spPr>
          <a:xfrm rot="-8287372" flipH="1">
            <a:off x="5488639" y="1285007"/>
            <a:ext cx="913846" cy="706585"/>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813" name="Google Shape;813;p63"/>
          <p:cNvSpPr txBox="1"/>
          <p:nvPr/>
        </p:nvSpPr>
        <p:spPr>
          <a:xfrm>
            <a:off x="6576425" y="1265100"/>
            <a:ext cx="3625500" cy="722700"/>
          </a:xfrm>
          <a:prstGeom prst="rect">
            <a:avLst/>
          </a:prstGeom>
          <a:noFill/>
          <a:ln>
            <a:noFill/>
          </a:ln>
        </p:spPr>
        <p:txBody>
          <a:bodyPr spcFirstLastPara="1" wrap="square" lIns="91425" tIns="91425" rIns="91425" bIns="91425" anchor="ctr" anchorCtr="0">
            <a:noAutofit/>
          </a:bodyPr>
          <a:lstStyle/>
          <a:p>
            <a:r>
              <a:rPr lang="en" sz="1600">
                <a:latin typeface="Source Sans Pro"/>
                <a:ea typeface="Source Sans Pro"/>
                <a:cs typeface="Source Sans Pro"/>
                <a:sym typeface="Source Sans Pro"/>
              </a:rPr>
              <a:t>I will use 0-index and right-exclusive (same as Python) array-notation.</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5" name="Title 1">
            <a:extLst>
              <a:ext uri="{FF2B5EF4-FFF2-40B4-BE49-F238E27FC236}">
                <a16:creationId xmlns:a16="http://schemas.microsoft.com/office/drawing/2014/main" id="{7DF4EB2F-6E46-4564-8E39-C40C14D75B12}"/>
              </a:ext>
            </a:extLst>
          </p:cNvPr>
          <p:cNvSpPr>
            <a:spLocks noGrp="1"/>
          </p:cNvSpPr>
          <p:nvPr>
            <p:ph type="title"/>
          </p:nvPr>
        </p:nvSpPr>
        <p:spPr/>
        <p:txBody>
          <a:bodyPr/>
          <a:lstStyle/>
          <a:p>
            <a:pPr eaLnBrk="1" hangingPunct="1"/>
            <a:r>
              <a:rPr lang="en-US" altLang="ti-ET" dirty="0">
                <a:ea typeface="ＭＳ Ｐゴシック" panose="020B0600070205080204" pitchFamily="34" charset="-128"/>
              </a:rPr>
              <a:t>Sorting Algorithms</a:t>
            </a:r>
          </a:p>
        </p:txBody>
      </p:sp>
      <p:sp>
        <p:nvSpPr>
          <p:cNvPr id="16386" name="Content Placeholder 2">
            <a:extLst>
              <a:ext uri="{FF2B5EF4-FFF2-40B4-BE49-F238E27FC236}">
                <a16:creationId xmlns:a16="http://schemas.microsoft.com/office/drawing/2014/main" id="{6A821F7B-AA68-48B8-9B42-B1E8447EE2F2}"/>
              </a:ext>
            </a:extLst>
          </p:cNvPr>
          <p:cNvSpPr>
            <a:spLocks noGrp="1"/>
          </p:cNvSpPr>
          <p:nvPr>
            <p:ph idx="1"/>
          </p:nvPr>
        </p:nvSpPr>
        <p:spPr>
          <a:xfrm>
            <a:off x="539495" y="1435607"/>
            <a:ext cx="11083754" cy="4918059"/>
          </a:xfrm>
        </p:spPr>
        <p:txBody>
          <a:bodyPr>
            <a:normAutofit/>
          </a:bodyPr>
          <a:lstStyle/>
          <a:p>
            <a:pPr marL="342900" indent="-342900" eaLnBrk="1" hangingPunct="1">
              <a:lnSpc>
                <a:spcPct val="100000"/>
              </a:lnSpc>
              <a:buFont typeface="Arial" panose="020B0604020202020204" pitchFamily="34" charset="0"/>
              <a:buChar char="•"/>
            </a:pPr>
            <a:r>
              <a:rPr lang="en-US" altLang="ti-ET" sz="4000" b="1" dirty="0">
                <a:ea typeface="ＭＳ Ｐゴシック" panose="020B0600070205080204" pitchFamily="34" charset="-128"/>
              </a:rPr>
              <a:t>Internal sort </a:t>
            </a:r>
          </a:p>
          <a:p>
            <a:pPr lvl="2">
              <a:lnSpc>
                <a:spcPct val="100000"/>
              </a:lnSpc>
            </a:pPr>
            <a:r>
              <a:rPr lang="en-US" altLang="ti-ET" sz="4000" dirty="0">
                <a:ea typeface="ＭＳ Ｐゴシック" panose="020B0600070205080204" pitchFamily="34" charset="-128"/>
              </a:rPr>
              <a:t>Collection of data fits in memory</a:t>
            </a:r>
          </a:p>
          <a:p>
            <a:pPr marL="342900" indent="-342900" eaLnBrk="1" hangingPunct="1">
              <a:lnSpc>
                <a:spcPct val="100000"/>
              </a:lnSpc>
              <a:buFont typeface="Arial" panose="020B0604020202020204" pitchFamily="34" charset="0"/>
              <a:buChar char="•"/>
            </a:pPr>
            <a:r>
              <a:rPr lang="en-US" altLang="ti-ET" sz="4000" b="1" dirty="0">
                <a:ea typeface="ＭＳ Ｐゴシック" panose="020B0600070205080204" pitchFamily="34" charset="-128"/>
              </a:rPr>
              <a:t>External sort </a:t>
            </a:r>
            <a:r>
              <a:rPr lang="en-US" altLang="ti-ET" sz="4000" dirty="0">
                <a:ea typeface="ＭＳ Ｐゴシック" panose="020B0600070205080204" pitchFamily="34" charset="-128"/>
              </a:rPr>
              <a:t>	</a:t>
            </a:r>
          </a:p>
          <a:p>
            <a:pPr lvl="2">
              <a:lnSpc>
                <a:spcPct val="100000"/>
              </a:lnSpc>
            </a:pPr>
            <a:r>
              <a:rPr lang="en-US" altLang="ti-ET" sz="4000" dirty="0">
                <a:ea typeface="ＭＳ Ｐゴシック" panose="020B0600070205080204" pitchFamily="34" charset="-128"/>
              </a:rPr>
              <a:t>Collection of data does </a:t>
            </a:r>
            <a:r>
              <a:rPr lang="en-US" altLang="ti-ET" sz="4000" i="1" dirty="0">
                <a:ea typeface="ＭＳ Ｐゴシック" panose="020B0600070205080204" pitchFamily="34" charset="-128"/>
              </a:rPr>
              <a:t>not</a:t>
            </a:r>
            <a:r>
              <a:rPr lang="en-US" altLang="ti-ET" sz="4000" dirty="0">
                <a:ea typeface="ＭＳ Ｐゴシック" panose="020B0600070205080204" pitchFamily="34" charset="-128"/>
              </a:rPr>
              <a:t> all fit in memory</a:t>
            </a:r>
          </a:p>
          <a:p>
            <a:pPr lvl="2">
              <a:lnSpc>
                <a:spcPct val="100000"/>
              </a:lnSpc>
            </a:pPr>
            <a:r>
              <a:rPr lang="en-US" altLang="ti-ET" sz="4000" dirty="0">
                <a:ea typeface="ＭＳ Ｐゴシック" panose="020B0600070205080204" pitchFamily="34" charset="-128"/>
              </a:rPr>
              <a:t>Must reside on secondary storage</a:t>
            </a:r>
          </a:p>
        </p:txBody>
      </p:sp>
    </p:spTree>
    <p:extLst>
      <p:ext uri="{BB962C8B-B14F-4D97-AF65-F5344CB8AC3E}">
        <p14:creationId xmlns:p14="http://schemas.microsoft.com/office/powerpoint/2010/main" val="332761918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817"/>
        <p:cNvGrpSpPr/>
        <p:nvPr/>
      </p:nvGrpSpPr>
      <p:grpSpPr>
        <a:xfrm>
          <a:off x="0" y="0"/>
          <a:ext cx="0" cy="0"/>
          <a:chOff x="0" y="0"/>
          <a:chExt cx="0" cy="0"/>
        </a:xfrm>
      </p:grpSpPr>
      <p:sp>
        <p:nvSpPr>
          <p:cNvPr id="818" name="Google Shape;818;p64"/>
          <p:cNvSpPr txBox="1"/>
          <p:nvPr/>
        </p:nvSpPr>
        <p:spPr>
          <a:xfrm>
            <a:off x="1990200" y="1189025"/>
            <a:ext cx="8211600" cy="5202900"/>
          </a:xfrm>
          <a:prstGeom prst="rect">
            <a:avLst/>
          </a:prstGeom>
          <a:noFill/>
          <a:ln>
            <a:noFill/>
          </a:ln>
        </p:spPr>
        <p:txBody>
          <a:bodyPr spcFirstLastPara="1" wrap="square" lIns="91425" tIns="91425" rIns="91425" bIns="91425" anchor="t" anchorCtr="0">
            <a:noAutofit/>
          </a:bodyPr>
          <a:lstStyle/>
          <a:p>
            <a:pPr marL="457200" indent="-355600">
              <a:buClr>
                <a:srgbClr val="000000"/>
              </a:buClr>
              <a:buSzPts val="2000"/>
              <a:buFont typeface="Source Sans Pro"/>
              <a:buChar char="●"/>
            </a:pPr>
            <a:r>
              <a:rPr lang="en" sz="2000">
                <a:latin typeface="Source Sans Pro"/>
                <a:ea typeface="Source Sans Pro"/>
                <a:cs typeface="Source Sans Pro"/>
                <a:sym typeface="Source Sans Pro"/>
              </a:rPr>
              <a:t>Loop invariant(i): </a:t>
            </a:r>
            <a:r>
              <a:rPr lang="en" sz="2000" b="1">
                <a:latin typeface="Consolas"/>
                <a:ea typeface="Consolas"/>
                <a:cs typeface="Consolas"/>
                <a:sym typeface="Consolas"/>
              </a:rPr>
              <a:t>A[:i+1]</a:t>
            </a:r>
            <a:r>
              <a:rPr lang="en" sz="2000">
                <a:latin typeface="Source Sans Pro"/>
                <a:ea typeface="Source Sans Pro"/>
                <a:cs typeface="Source Sans Pro"/>
                <a:sym typeface="Source Sans Pro"/>
              </a:rPr>
              <a:t> is sorted.</a:t>
            </a:r>
            <a:endParaRPr sz="2000">
              <a:latin typeface="Source Sans Pro"/>
              <a:ea typeface="Source Sans Pro"/>
              <a:cs typeface="Source Sans Pro"/>
              <a:sym typeface="Source Sans Pro"/>
            </a:endParaRPr>
          </a:p>
          <a:p>
            <a:endParaRPr sz="600">
              <a:latin typeface="Source Sans Pro"/>
              <a:ea typeface="Source Sans Pro"/>
              <a:cs typeface="Source Sans Pro"/>
              <a:sym typeface="Source Sans Pro"/>
            </a:endParaRPr>
          </a:p>
          <a:p>
            <a:pPr marL="457200" indent="-355600">
              <a:buClr>
                <a:srgbClr val="000000"/>
              </a:buClr>
              <a:buSzPts val="2000"/>
              <a:buFont typeface="Source Sans Pro"/>
              <a:buChar char="●"/>
            </a:pPr>
            <a:r>
              <a:rPr lang="en" sz="2000">
                <a:latin typeface="Source Sans Pro"/>
                <a:ea typeface="Source Sans Pro"/>
                <a:cs typeface="Source Sans Pro"/>
                <a:sym typeface="Source Sans Pro"/>
              </a:rPr>
              <a:t>Formally, for insertion sort...</a:t>
            </a:r>
            <a:endParaRPr sz="2000">
              <a:latin typeface="Source Sans Pro"/>
              <a:ea typeface="Source Sans Pro"/>
              <a:cs typeface="Source Sans Pro"/>
              <a:sym typeface="Source Sans Pro"/>
            </a:endParaRPr>
          </a:p>
          <a:p>
            <a:endParaRPr sz="600">
              <a:latin typeface="Source Sans Pro"/>
              <a:ea typeface="Source Sans Pro"/>
              <a:cs typeface="Source Sans Pro"/>
              <a:sym typeface="Source Sans Pro"/>
            </a:endParaRPr>
          </a:p>
          <a:p>
            <a:pPr marL="914400" lvl="1" indent="-342900">
              <a:buSzPts val="1800"/>
              <a:buFont typeface="Source Sans Pro"/>
              <a:buChar char="○"/>
            </a:pPr>
            <a:r>
              <a:rPr lang="en" b="1">
                <a:latin typeface="Source Sans Pro"/>
                <a:ea typeface="Source Sans Pro"/>
                <a:cs typeface="Source Sans Pro"/>
                <a:sym typeface="Source Sans Pro"/>
              </a:rPr>
              <a:t>Inductive Hypothesis</a:t>
            </a:r>
            <a:r>
              <a:rPr lang="en">
                <a:latin typeface="Source Sans Pro"/>
                <a:ea typeface="Source Sans Pro"/>
                <a:cs typeface="Source Sans Pro"/>
                <a:sym typeface="Source Sans Pro"/>
              </a:rPr>
              <a:t> The loop invariant(i) holds at the end of iteration i of the outer loop i.e. </a:t>
            </a:r>
            <a:r>
              <a:rPr lang="en" b="1">
                <a:latin typeface="Consolas"/>
                <a:ea typeface="Consolas"/>
                <a:cs typeface="Consolas"/>
                <a:sym typeface="Consolas"/>
              </a:rPr>
              <a:t>A[:i+1]</a:t>
            </a:r>
            <a:r>
              <a:rPr lang="en">
                <a:latin typeface="Source Sans Pro"/>
                <a:ea typeface="Source Sans Pro"/>
                <a:cs typeface="Source Sans Pro"/>
                <a:sym typeface="Source Sans Pro"/>
              </a:rPr>
              <a:t> is sorted.</a:t>
            </a:r>
            <a:endParaRPr>
              <a:latin typeface="Source Sans Pro"/>
              <a:ea typeface="Source Sans Pro"/>
              <a:cs typeface="Source Sans Pro"/>
              <a:sym typeface="Source Sans Pro"/>
            </a:endParaRPr>
          </a:p>
        </p:txBody>
      </p:sp>
      <p:sp>
        <p:nvSpPr>
          <p:cNvPr id="819" name="Google Shape;819;p64"/>
          <p:cNvSpPr txBox="1"/>
          <p:nvPr/>
        </p:nvSpPr>
        <p:spPr>
          <a:xfrm>
            <a:off x="1990200" y="466200"/>
            <a:ext cx="8211600" cy="722700"/>
          </a:xfrm>
          <a:prstGeom prst="rect">
            <a:avLst/>
          </a:prstGeom>
          <a:noFill/>
          <a:ln>
            <a:noFill/>
          </a:ln>
        </p:spPr>
        <p:txBody>
          <a:bodyPr spcFirstLastPara="1" wrap="square" lIns="91425" tIns="91425" rIns="91425" bIns="91425" anchor="t" anchorCtr="0">
            <a:noAutofit/>
          </a:bodyPr>
          <a:lstStyle/>
          <a:p>
            <a:pPr algn="ctr"/>
            <a:r>
              <a:rPr lang="en" sz="3600" b="1">
                <a:latin typeface="Dosis"/>
                <a:ea typeface="Dosis"/>
                <a:cs typeface="Dosis"/>
                <a:sym typeface="Dosis"/>
              </a:rPr>
              <a:t>Proving Correctness</a:t>
            </a:r>
            <a:endParaRPr sz="3600" b="1">
              <a:latin typeface="Dosis"/>
              <a:ea typeface="Dosis"/>
              <a:cs typeface="Dosis"/>
              <a:sym typeface="Dosis"/>
            </a:endParaRPr>
          </a:p>
        </p:txBody>
      </p:sp>
      <p:sp>
        <p:nvSpPr>
          <p:cNvPr id="820" name="Google Shape;820;p64"/>
          <p:cNvSpPr/>
          <p:nvPr/>
        </p:nvSpPr>
        <p:spPr>
          <a:xfrm rot="-8287372" flipH="1">
            <a:off x="5488639" y="1285007"/>
            <a:ext cx="913846" cy="706585"/>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821" name="Google Shape;821;p64"/>
          <p:cNvSpPr txBox="1"/>
          <p:nvPr/>
        </p:nvSpPr>
        <p:spPr>
          <a:xfrm>
            <a:off x="6576425" y="1265100"/>
            <a:ext cx="3625500" cy="722700"/>
          </a:xfrm>
          <a:prstGeom prst="rect">
            <a:avLst/>
          </a:prstGeom>
          <a:noFill/>
          <a:ln>
            <a:noFill/>
          </a:ln>
        </p:spPr>
        <p:txBody>
          <a:bodyPr spcFirstLastPara="1" wrap="square" lIns="91425" tIns="91425" rIns="91425" bIns="91425" anchor="ctr" anchorCtr="0">
            <a:noAutofit/>
          </a:bodyPr>
          <a:lstStyle/>
          <a:p>
            <a:r>
              <a:rPr lang="en" sz="1600">
                <a:latin typeface="Source Sans Pro"/>
                <a:ea typeface="Source Sans Pro"/>
                <a:cs typeface="Source Sans Pro"/>
                <a:sym typeface="Source Sans Pro"/>
              </a:rPr>
              <a:t>I will use 0-index and right-exclusive (same as Python) array-notation.</a:t>
            </a:r>
            <a:endParaRPr sz="16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825"/>
        <p:cNvGrpSpPr/>
        <p:nvPr/>
      </p:nvGrpSpPr>
      <p:grpSpPr>
        <a:xfrm>
          <a:off x="0" y="0"/>
          <a:ext cx="0" cy="0"/>
          <a:chOff x="0" y="0"/>
          <a:chExt cx="0" cy="0"/>
        </a:xfrm>
      </p:grpSpPr>
      <p:sp>
        <p:nvSpPr>
          <p:cNvPr id="826" name="Google Shape;826;p65"/>
          <p:cNvSpPr txBox="1"/>
          <p:nvPr/>
        </p:nvSpPr>
        <p:spPr>
          <a:xfrm>
            <a:off x="1990200" y="1189025"/>
            <a:ext cx="8211600" cy="5202900"/>
          </a:xfrm>
          <a:prstGeom prst="rect">
            <a:avLst/>
          </a:prstGeom>
          <a:noFill/>
          <a:ln>
            <a:noFill/>
          </a:ln>
        </p:spPr>
        <p:txBody>
          <a:bodyPr spcFirstLastPara="1" wrap="square" lIns="91425" tIns="91425" rIns="91425" bIns="91425" anchor="t" anchorCtr="0">
            <a:noAutofit/>
          </a:bodyPr>
          <a:lstStyle/>
          <a:p>
            <a:pPr marL="457200" indent="-355600">
              <a:buClr>
                <a:srgbClr val="000000"/>
              </a:buClr>
              <a:buSzPts val="2000"/>
              <a:buFont typeface="Source Sans Pro"/>
              <a:buChar char="●"/>
            </a:pPr>
            <a:r>
              <a:rPr lang="en" sz="2000">
                <a:latin typeface="Source Sans Pro"/>
                <a:ea typeface="Source Sans Pro"/>
                <a:cs typeface="Source Sans Pro"/>
                <a:sym typeface="Source Sans Pro"/>
              </a:rPr>
              <a:t>Loop invariant(i): </a:t>
            </a:r>
            <a:r>
              <a:rPr lang="en" sz="2000" b="1">
                <a:latin typeface="Consolas"/>
                <a:ea typeface="Consolas"/>
                <a:cs typeface="Consolas"/>
                <a:sym typeface="Consolas"/>
              </a:rPr>
              <a:t>A[:i+1]</a:t>
            </a:r>
            <a:r>
              <a:rPr lang="en" sz="2000">
                <a:latin typeface="Source Sans Pro"/>
                <a:ea typeface="Source Sans Pro"/>
                <a:cs typeface="Source Sans Pro"/>
                <a:sym typeface="Source Sans Pro"/>
              </a:rPr>
              <a:t> is sorted.</a:t>
            </a:r>
            <a:endParaRPr sz="2000">
              <a:latin typeface="Source Sans Pro"/>
              <a:ea typeface="Source Sans Pro"/>
              <a:cs typeface="Source Sans Pro"/>
              <a:sym typeface="Source Sans Pro"/>
            </a:endParaRPr>
          </a:p>
          <a:p>
            <a:endParaRPr sz="600">
              <a:latin typeface="Source Sans Pro"/>
              <a:ea typeface="Source Sans Pro"/>
              <a:cs typeface="Source Sans Pro"/>
              <a:sym typeface="Source Sans Pro"/>
            </a:endParaRPr>
          </a:p>
          <a:p>
            <a:pPr marL="457200" indent="-355600">
              <a:buClr>
                <a:srgbClr val="000000"/>
              </a:buClr>
              <a:buSzPts val="2000"/>
              <a:buFont typeface="Source Sans Pro"/>
              <a:buChar char="●"/>
            </a:pPr>
            <a:r>
              <a:rPr lang="en" sz="2000">
                <a:latin typeface="Source Sans Pro"/>
                <a:ea typeface="Source Sans Pro"/>
                <a:cs typeface="Source Sans Pro"/>
                <a:sym typeface="Source Sans Pro"/>
              </a:rPr>
              <a:t>Formally, for insertion sort...</a:t>
            </a:r>
            <a:endParaRPr sz="2000">
              <a:latin typeface="Source Sans Pro"/>
              <a:ea typeface="Source Sans Pro"/>
              <a:cs typeface="Source Sans Pro"/>
              <a:sym typeface="Source Sans Pro"/>
            </a:endParaRPr>
          </a:p>
          <a:p>
            <a:endParaRPr sz="600">
              <a:latin typeface="Source Sans Pro"/>
              <a:ea typeface="Source Sans Pro"/>
              <a:cs typeface="Source Sans Pro"/>
              <a:sym typeface="Source Sans Pro"/>
            </a:endParaRPr>
          </a:p>
          <a:p>
            <a:pPr marL="914400" lvl="1" indent="-342900">
              <a:buSzPts val="1800"/>
              <a:buFont typeface="Source Sans Pro"/>
              <a:buChar char="○"/>
            </a:pPr>
            <a:r>
              <a:rPr lang="en" b="1">
                <a:latin typeface="Source Sans Pro"/>
                <a:ea typeface="Source Sans Pro"/>
                <a:cs typeface="Source Sans Pro"/>
                <a:sym typeface="Source Sans Pro"/>
              </a:rPr>
              <a:t>Inductive Hypothesis</a:t>
            </a:r>
            <a:r>
              <a:rPr lang="en">
                <a:latin typeface="Source Sans Pro"/>
                <a:ea typeface="Source Sans Pro"/>
                <a:cs typeface="Source Sans Pro"/>
                <a:sym typeface="Source Sans Pro"/>
              </a:rPr>
              <a:t> The loop invariant(i) holds at the end of iteration i of the outer loop i.e. </a:t>
            </a:r>
            <a:r>
              <a:rPr lang="en" b="1">
                <a:latin typeface="Consolas"/>
                <a:ea typeface="Consolas"/>
                <a:cs typeface="Consolas"/>
                <a:sym typeface="Consolas"/>
              </a:rPr>
              <a:t>A[:i+1]</a:t>
            </a:r>
            <a:r>
              <a:rPr lang="en">
                <a:latin typeface="Source Sans Pro"/>
                <a:ea typeface="Source Sans Pro"/>
                <a:cs typeface="Source Sans Pro"/>
                <a:sym typeface="Source Sans Pro"/>
              </a:rPr>
              <a:t> is sorted.</a:t>
            </a:r>
            <a:endParaRPr>
              <a:latin typeface="Source Sans Pro"/>
              <a:ea typeface="Source Sans Pro"/>
              <a:cs typeface="Source Sans Pro"/>
              <a:sym typeface="Source Sans Pro"/>
            </a:endParaRPr>
          </a:p>
          <a:p>
            <a:endParaRPr sz="600">
              <a:latin typeface="Source Sans Pro"/>
              <a:ea typeface="Source Sans Pro"/>
              <a:cs typeface="Source Sans Pro"/>
              <a:sym typeface="Source Sans Pro"/>
            </a:endParaRPr>
          </a:p>
          <a:p>
            <a:pPr marL="914400" lvl="1" indent="-342900">
              <a:buSzPts val="1800"/>
              <a:buFont typeface="Source Sans Pro"/>
              <a:buChar char="○"/>
            </a:pPr>
            <a:r>
              <a:rPr lang="en" b="1">
                <a:latin typeface="Source Sans Pro"/>
                <a:ea typeface="Source Sans Pro"/>
                <a:cs typeface="Source Sans Pro"/>
                <a:sym typeface="Source Sans Pro"/>
              </a:rPr>
              <a:t>Base case</a:t>
            </a:r>
            <a:r>
              <a:rPr lang="en">
                <a:latin typeface="Source Sans Pro"/>
                <a:ea typeface="Source Sans Pro"/>
                <a:cs typeface="Source Sans Pro"/>
                <a:sym typeface="Source Sans Pro"/>
              </a:rPr>
              <a:t> The loop invariant(i) holds before the algorithm starts when i = 0 i.e. </a:t>
            </a:r>
            <a:r>
              <a:rPr lang="en" b="1">
                <a:latin typeface="Consolas"/>
                <a:ea typeface="Consolas"/>
                <a:cs typeface="Consolas"/>
                <a:sym typeface="Consolas"/>
              </a:rPr>
              <a:t>A[:1]</a:t>
            </a:r>
            <a:r>
              <a:rPr lang="en">
                <a:latin typeface="Source Sans Pro"/>
                <a:ea typeface="Source Sans Pro"/>
                <a:cs typeface="Source Sans Pro"/>
                <a:sym typeface="Source Sans Pro"/>
              </a:rPr>
              <a:t> contains only one element, and this is sorted.</a:t>
            </a:r>
            <a:endParaRPr>
              <a:latin typeface="Source Sans Pro"/>
              <a:ea typeface="Source Sans Pro"/>
              <a:cs typeface="Source Sans Pro"/>
              <a:sym typeface="Source Sans Pro"/>
            </a:endParaRPr>
          </a:p>
        </p:txBody>
      </p:sp>
      <p:sp>
        <p:nvSpPr>
          <p:cNvPr id="827" name="Google Shape;827;p65"/>
          <p:cNvSpPr txBox="1"/>
          <p:nvPr/>
        </p:nvSpPr>
        <p:spPr>
          <a:xfrm>
            <a:off x="1990200" y="466200"/>
            <a:ext cx="8211600" cy="722700"/>
          </a:xfrm>
          <a:prstGeom prst="rect">
            <a:avLst/>
          </a:prstGeom>
          <a:noFill/>
          <a:ln>
            <a:noFill/>
          </a:ln>
        </p:spPr>
        <p:txBody>
          <a:bodyPr spcFirstLastPara="1" wrap="square" lIns="91425" tIns="91425" rIns="91425" bIns="91425" anchor="t" anchorCtr="0">
            <a:noAutofit/>
          </a:bodyPr>
          <a:lstStyle/>
          <a:p>
            <a:pPr algn="ctr"/>
            <a:r>
              <a:rPr lang="en" sz="3600" b="1">
                <a:latin typeface="Dosis"/>
                <a:ea typeface="Dosis"/>
                <a:cs typeface="Dosis"/>
                <a:sym typeface="Dosis"/>
              </a:rPr>
              <a:t>Proving Correctness</a:t>
            </a:r>
            <a:endParaRPr sz="3600" b="1">
              <a:latin typeface="Dosis"/>
              <a:ea typeface="Dosis"/>
              <a:cs typeface="Dosis"/>
              <a:sym typeface="Dosis"/>
            </a:endParaRPr>
          </a:p>
        </p:txBody>
      </p:sp>
      <p:sp>
        <p:nvSpPr>
          <p:cNvPr id="828" name="Google Shape;828;p65"/>
          <p:cNvSpPr/>
          <p:nvPr/>
        </p:nvSpPr>
        <p:spPr>
          <a:xfrm rot="-8287372" flipH="1">
            <a:off x="5488639" y="1285007"/>
            <a:ext cx="913846" cy="706585"/>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829" name="Google Shape;829;p65"/>
          <p:cNvSpPr txBox="1"/>
          <p:nvPr/>
        </p:nvSpPr>
        <p:spPr>
          <a:xfrm>
            <a:off x="6576425" y="1265100"/>
            <a:ext cx="3625500" cy="722700"/>
          </a:xfrm>
          <a:prstGeom prst="rect">
            <a:avLst/>
          </a:prstGeom>
          <a:noFill/>
          <a:ln>
            <a:noFill/>
          </a:ln>
        </p:spPr>
        <p:txBody>
          <a:bodyPr spcFirstLastPara="1" wrap="square" lIns="91425" tIns="91425" rIns="91425" bIns="91425" anchor="ctr" anchorCtr="0">
            <a:noAutofit/>
          </a:bodyPr>
          <a:lstStyle/>
          <a:p>
            <a:r>
              <a:rPr lang="en" sz="1600">
                <a:latin typeface="Source Sans Pro"/>
                <a:ea typeface="Source Sans Pro"/>
                <a:cs typeface="Source Sans Pro"/>
                <a:sym typeface="Source Sans Pro"/>
              </a:rPr>
              <a:t>I will use 0-index and right-exclusive (same as Python) array-notation.</a:t>
            </a:r>
            <a:endParaRPr sz="16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Google Shape;834;p66"/>
          <p:cNvSpPr txBox="1"/>
          <p:nvPr/>
        </p:nvSpPr>
        <p:spPr>
          <a:xfrm>
            <a:off x="1990200" y="1189025"/>
            <a:ext cx="8211600" cy="5202900"/>
          </a:xfrm>
          <a:prstGeom prst="rect">
            <a:avLst/>
          </a:prstGeom>
          <a:noFill/>
          <a:ln>
            <a:noFill/>
          </a:ln>
        </p:spPr>
        <p:txBody>
          <a:bodyPr spcFirstLastPara="1" wrap="square" lIns="91425" tIns="91425" rIns="91425" bIns="91425" anchor="t" anchorCtr="0">
            <a:noAutofit/>
          </a:bodyPr>
          <a:lstStyle/>
          <a:p>
            <a:pPr marL="457200" indent="-355600">
              <a:buClr>
                <a:srgbClr val="000000"/>
              </a:buClr>
              <a:buSzPts val="2000"/>
              <a:buFont typeface="Source Sans Pro"/>
              <a:buChar char="●"/>
            </a:pPr>
            <a:r>
              <a:rPr lang="en" sz="2000">
                <a:latin typeface="Source Sans Pro"/>
                <a:ea typeface="Source Sans Pro"/>
                <a:cs typeface="Source Sans Pro"/>
                <a:sym typeface="Source Sans Pro"/>
              </a:rPr>
              <a:t>Loop invariant(i): </a:t>
            </a:r>
            <a:r>
              <a:rPr lang="en" sz="2000" b="1">
                <a:latin typeface="Consolas"/>
                <a:ea typeface="Consolas"/>
                <a:cs typeface="Consolas"/>
                <a:sym typeface="Consolas"/>
              </a:rPr>
              <a:t>A[:i+1]</a:t>
            </a:r>
            <a:r>
              <a:rPr lang="en" sz="2000">
                <a:latin typeface="Source Sans Pro"/>
                <a:ea typeface="Source Sans Pro"/>
                <a:cs typeface="Source Sans Pro"/>
                <a:sym typeface="Source Sans Pro"/>
              </a:rPr>
              <a:t> is sorted.</a:t>
            </a:r>
            <a:endParaRPr sz="2000">
              <a:latin typeface="Source Sans Pro"/>
              <a:ea typeface="Source Sans Pro"/>
              <a:cs typeface="Source Sans Pro"/>
              <a:sym typeface="Source Sans Pro"/>
            </a:endParaRPr>
          </a:p>
          <a:p>
            <a:endParaRPr sz="600">
              <a:latin typeface="Source Sans Pro"/>
              <a:ea typeface="Source Sans Pro"/>
              <a:cs typeface="Source Sans Pro"/>
              <a:sym typeface="Source Sans Pro"/>
            </a:endParaRPr>
          </a:p>
          <a:p>
            <a:pPr marL="457200" indent="-355600">
              <a:buClr>
                <a:srgbClr val="000000"/>
              </a:buClr>
              <a:buSzPts val="2000"/>
              <a:buFont typeface="Source Sans Pro"/>
              <a:buChar char="●"/>
            </a:pPr>
            <a:r>
              <a:rPr lang="en" sz="2000">
                <a:latin typeface="Source Sans Pro"/>
                <a:ea typeface="Source Sans Pro"/>
                <a:cs typeface="Source Sans Pro"/>
                <a:sym typeface="Source Sans Pro"/>
              </a:rPr>
              <a:t>Formally, for insertion sort...</a:t>
            </a:r>
            <a:endParaRPr sz="2000">
              <a:latin typeface="Source Sans Pro"/>
              <a:ea typeface="Source Sans Pro"/>
              <a:cs typeface="Source Sans Pro"/>
              <a:sym typeface="Source Sans Pro"/>
            </a:endParaRPr>
          </a:p>
          <a:p>
            <a:endParaRPr sz="600">
              <a:latin typeface="Source Sans Pro"/>
              <a:ea typeface="Source Sans Pro"/>
              <a:cs typeface="Source Sans Pro"/>
              <a:sym typeface="Source Sans Pro"/>
            </a:endParaRPr>
          </a:p>
          <a:p>
            <a:pPr marL="914400" lvl="1" indent="-342900">
              <a:buSzPts val="1800"/>
              <a:buFont typeface="Source Sans Pro"/>
              <a:buChar char="○"/>
            </a:pPr>
            <a:r>
              <a:rPr lang="en" b="1">
                <a:latin typeface="Source Sans Pro"/>
                <a:ea typeface="Source Sans Pro"/>
                <a:cs typeface="Source Sans Pro"/>
                <a:sym typeface="Source Sans Pro"/>
              </a:rPr>
              <a:t>Inductive Hypothesis</a:t>
            </a:r>
            <a:r>
              <a:rPr lang="en">
                <a:latin typeface="Source Sans Pro"/>
                <a:ea typeface="Source Sans Pro"/>
                <a:cs typeface="Source Sans Pro"/>
                <a:sym typeface="Source Sans Pro"/>
              </a:rPr>
              <a:t> The loop invariant(i) holds at the end of iteration i of the outer loop i.e. </a:t>
            </a:r>
            <a:r>
              <a:rPr lang="en" b="1">
                <a:latin typeface="Consolas"/>
                <a:ea typeface="Consolas"/>
                <a:cs typeface="Consolas"/>
                <a:sym typeface="Consolas"/>
              </a:rPr>
              <a:t>A[:i+1]</a:t>
            </a:r>
            <a:r>
              <a:rPr lang="en">
                <a:latin typeface="Source Sans Pro"/>
                <a:ea typeface="Source Sans Pro"/>
                <a:cs typeface="Source Sans Pro"/>
                <a:sym typeface="Source Sans Pro"/>
              </a:rPr>
              <a:t> is sorted.</a:t>
            </a:r>
            <a:endParaRPr>
              <a:latin typeface="Source Sans Pro"/>
              <a:ea typeface="Source Sans Pro"/>
              <a:cs typeface="Source Sans Pro"/>
              <a:sym typeface="Source Sans Pro"/>
            </a:endParaRPr>
          </a:p>
          <a:p>
            <a:endParaRPr sz="600">
              <a:latin typeface="Source Sans Pro"/>
              <a:ea typeface="Source Sans Pro"/>
              <a:cs typeface="Source Sans Pro"/>
              <a:sym typeface="Source Sans Pro"/>
            </a:endParaRPr>
          </a:p>
          <a:p>
            <a:pPr marL="914400" lvl="1" indent="-342900">
              <a:buSzPts val="1800"/>
              <a:buFont typeface="Source Sans Pro"/>
              <a:buChar char="○"/>
            </a:pPr>
            <a:r>
              <a:rPr lang="en" b="1">
                <a:latin typeface="Source Sans Pro"/>
                <a:ea typeface="Source Sans Pro"/>
                <a:cs typeface="Source Sans Pro"/>
                <a:sym typeface="Source Sans Pro"/>
              </a:rPr>
              <a:t>Base case</a:t>
            </a:r>
            <a:r>
              <a:rPr lang="en">
                <a:latin typeface="Source Sans Pro"/>
                <a:ea typeface="Source Sans Pro"/>
                <a:cs typeface="Source Sans Pro"/>
                <a:sym typeface="Source Sans Pro"/>
              </a:rPr>
              <a:t> The loop invariant(i) holds before the algorithm starts when i = 0 i.e. </a:t>
            </a:r>
            <a:r>
              <a:rPr lang="en" b="1">
                <a:latin typeface="Consolas"/>
                <a:ea typeface="Consolas"/>
                <a:cs typeface="Consolas"/>
                <a:sym typeface="Consolas"/>
              </a:rPr>
              <a:t>A[:1]</a:t>
            </a:r>
            <a:r>
              <a:rPr lang="en">
                <a:latin typeface="Source Sans Pro"/>
                <a:ea typeface="Source Sans Pro"/>
                <a:cs typeface="Source Sans Pro"/>
                <a:sym typeface="Source Sans Pro"/>
              </a:rPr>
              <a:t> contains only one element, and this is sorted.</a:t>
            </a:r>
            <a:endParaRPr>
              <a:latin typeface="Source Sans Pro"/>
              <a:ea typeface="Source Sans Pro"/>
              <a:cs typeface="Source Sans Pro"/>
              <a:sym typeface="Source Sans Pro"/>
            </a:endParaRPr>
          </a:p>
          <a:p>
            <a:endParaRPr sz="600">
              <a:latin typeface="Source Sans Pro"/>
              <a:ea typeface="Source Sans Pro"/>
              <a:cs typeface="Source Sans Pro"/>
              <a:sym typeface="Source Sans Pro"/>
            </a:endParaRPr>
          </a:p>
          <a:p>
            <a:pPr marL="914400" lvl="1" indent="-336550">
              <a:buSzPts val="1700"/>
              <a:buFont typeface="Source Sans Pro"/>
              <a:buChar char="○"/>
            </a:pPr>
            <a:r>
              <a:rPr lang="en" sz="1700" b="1">
                <a:latin typeface="Source Sans Pro"/>
                <a:ea typeface="Source Sans Pro"/>
                <a:cs typeface="Source Sans Pro"/>
                <a:sym typeface="Source Sans Pro"/>
              </a:rPr>
              <a:t>Inductive step</a:t>
            </a:r>
            <a:r>
              <a:rPr lang="en" sz="1700">
                <a:latin typeface="Source Sans Pro"/>
                <a:ea typeface="Source Sans Pro"/>
                <a:cs typeface="Source Sans Pro"/>
                <a:sym typeface="Source Sans Pro"/>
              </a:rPr>
              <a:t> Recall logic from the animation (see Lecture Notes for details).</a:t>
            </a:r>
            <a:endParaRPr>
              <a:latin typeface="Source Sans Pro"/>
              <a:ea typeface="Source Sans Pro"/>
              <a:cs typeface="Source Sans Pro"/>
              <a:sym typeface="Source Sans Pro"/>
            </a:endParaRPr>
          </a:p>
        </p:txBody>
      </p:sp>
      <p:sp>
        <p:nvSpPr>
          <p:cNvPr id="835" name="Google Shape;835;p66"/>
          <p:cNvSpPr txBox="1"/>
          <p:nvPr/>
        </p:nvSpPr>
        <p:spPr>
          <a:xfrm>
            <a:off x="1990200" y="466200"/>
            <a:ext cx="8211600" cy="722700"/>
          </a:xfrm>
          <a:prstGeom prst="rect">
            <a:avLst/>
          </a:prstGeom>
          <a:noFill/>
          <a:ln>
            <a:noFill/>
          </a:ln>
        </p:spPr>
        <p:txBody>
          <a:bodyPr spcFirstLastPara="1" wrap="square" lIns="91425" tIns="91425" rIns="91425" bIns="91425" anchor="t" anchorCtr="0">
            <a:noAutofit/>
          </a:bodyPr>
          <a:lstStyle/>
          <a:p>
            <a:pPr algn="ctr"/>
            <a:r>
              <a:rPr lang="en" sz="3600" b="1">
                <a:latin typeface="Dosis"/>
                <a:ea typeface="Dosis"/>
                <a:cs typeface="Dosis"/>
                <a:sym typeface="Dosis"/>
              </a:rPr>
              <a:t>Proving Correctness</a:t>
            </a:r>
            <a:endParaRPr sz="3600" b="1">
              <a:latin typeface="Dosis"/>
              <a:ea typeface="Dosis"/>
              <a:cs typeface="Dosis"/>
              <a:sym typeface="Dosis"/>
            </a:endParaRPr>
          </a:p>
        </p:txBody>
      </p:sp>
      <p:cxnSp>
        <p:nvCxnSpPr>
          <p:cNvPr id="836" name="Google Shape;836;p66"/>
          <p:cNvCxnSpPr/>
          <p:nvPr/>
        </p:nvCxnSpPr>
        <p:spPr>
          <a:xfrm>
            <a:off x="1524000" y="3722955"/>
            <a:ext cx="9147900" cy="0"/>
          </a:xfrm>
          <a:prstGeom prst="straightConnector1">
            <a:avLst/>
          </a:prstGeom>
          <a:noFill/>
          <a:ln w="9525" cap="flat" cmpd="sng">
            <a:solidFill>
              <a:srgbClr val="000000"/>
            </a:solidFill>
            <a:prstDash val="solid"/>
            <a:round/>
            <a:headEnd type="none" w="med" len="med"/>
            <a:tailEnd type="none" w="med" len="med"/>
          </a:ln>
        </p:spPr>
      </p:cxnSp>
      <p:sp>
        <p:nvSpPr>
          <p:cNvPr id="837" name="Google Shape;837;p66"/>
          <p:cNvSpPr/>
          <p:nvPr/>
        </p:nvSpPr>
        <p:spPr>
          <a:xfrm>
            <a:off x="1990200" y="387535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3</a:t>
            </a:r>
            <a:endParaRPr sz="2400" b="1">
              <a:latin typeface="Source Sans Pro"/>
              <a:ea typeface="Source Sans Pro"/>
              <a:cs typeface="Source Sans Pro"/>
              <a:sym typeface="Source Sans Pro"/>
            </a:endParaRPr>
          </a:p>
        </p:txBody>
      </p:sp>
      <p:sp>
        <p:nvSpPr>
          <p:cNvPr id="838" name="Google Shape;838;p66"/>
          <p:cNvSpPr/>
          <p:nvPr/>
        </p:nvSpPr>
        <p:spPr>
          <a:xfrm>
            <a:off x="2446200" y="387535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4</a:t>
            </a:r>
            <a:endParaRPr sz="2400" b="1">
              <a:latin typeface="Source Sans Pro"/>
              <a:ea typeface="Source Sans Pro"/>
              <a:cs typeface="Source Sans Pro"/>
              <a:sym typeface="Source Sans Pro"/>
            </a:endParaRPr>
          </a:p>
        </p:txBody>
      </p:sp>
      <p:sp>
        <p:nvSpPr>
          <p:cNvPr id="839" name="Google Shape;839;p66"/>
          <p:cNvSpPr/>
          <p:nvPr/>
        </p:nvSpPr>
        <p:spPr>
          <a:xfrm>
            <a:off x="2902200" y="3875355"/>
            <a:ext cx="456000" cy="456000"/>
          </a:xfrm>
          <a:prstGeom prst="rect">
            <a:avLst/>
          </a:prstGeom>
          <a:solidFill>
            <a:srgbClr val="FFD54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1</a:t>
            </a:r>
            <a:endParaRPr sz="2400" b="1">
              <a:latin typeface="Source Sans Pro"/>
              <a:ea typeface="Source Sans Pro"/>
              <a:cs typeface="Source Sans Pro"/>
              <a:sym typeface="Source Sans Pro"/>
            </a:endParaRPr>
          </a:p>
        </p:txBody>
      </p:sp>
      <p:sp>
        <p:nvSpPr>
          <p:cNvPr id="840" name="Google Shape;840;p66"/>
          <p:cNvSpPr/>
          <p:nvPr/>
        </p:nvSpPr>
        <p:spPr>
          <a:xfrm>
            <a:off x="3358200" y="387535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5</a:t>
            </a:r>
            <a:endParaRPr sz="2400" b="1">
              <a:latin typeface="Source Sans Pro"/>
              <a:ea typeface="Source Sans Pro"/>
              <a:cs typeface="Source Sans Pro"/>
              <a:sym typeface="Source Sans Pro"/>
            </a:endParaRPr>
          </a:p>
        </p:txBody>
      </p:sp>
      <p:sp>
        <p:nvSpPr>
          <p:cNvPr id="841" name="Google Shape;841;p66"/>
          <p:cNvSpPr/>
          <p:nvPr/>
        </p:nvSpPr>
        <p:spPr>
          <a:xfrm>
            <a:off x="3814200" y="387535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2</a:t>
            </a:r>
            <a:endParaRPr sz="2400" b="1">
              <a:latin typeface="Source Sans Pro"/>
              <a:ea typeface="Source Sans Pro"/>
              <a:cs typeface="Source Sans Pro"/>
              <a:sym typeface="Source Sans Pro"/>
            </a:endParaRPr>
          </a:p>
        </p:txBody>
      </p:sp>
      <p:sp>
        <p:nvSpPr>
          <p:cNvPr id="842" name="Google Shape;842;p66"/>
          <p:cNvSpPr/>
          <p:nvPr/>
        </p:nvSpPr>
        <p:spPr>
          <a:xfrm>
            <a:off x="1990200" y="440755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1</a:t>
            </a:r>
            <a:endParaRPr sz="2400" b="1">
              <a:latin typeface="Source Sans Pro"/>
              <a:ea typeface="Source Sans Pro"/>
              <a:cs typeface="Source Sans Pro"/>
              <a:sym typeface="Source Sans Pro"/>
            </a:endParaRPr>
          </a:p>
        </p:txBody>
      </p:sp>
      <p:sp>
        <p:nvSpPr>
          <p:cNvPr id="843" name="Google Shape;843;p66"/>
          <p:cNvSpPr/>
          <p:nvPr/>
        </p:nvSpPr>
        <p:spPr>
          <a:xfrm>
            <a:off x="2446200" y="440755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3</a:t>
            </a:r>
            <a:endParaRPr sz="2400" b="1">
              <a:latin typeface="Source Sans Pro"/>
              <a:ea typeface="Source Sans Pro"/>
              <a:cs typeface="Source Sans Pro"/>
              <a:sym typeface="Source Sans Pro"/>
            </a:endParaRPr>
          </a:p>
        </p:txBody>
      </p:sp>
      <p:sp>
        <p:nvSpPr>
          <p:cNvPr id="844" name="Google Shape;844;p66"/>
          <p:cNvSpPr/>
          <p:nvPr/>
        </p:nvSpPr>
        <p:spPr>
          <a:xfrm>
            <a:off x="2902200" y="440755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4</a:t>
            </a:r>
            <a:endParaRPr sz="2400" b="1">
              <a:latin typeface="Source Sans Pro"/>
              <a:ea typeface="Source Sans Pro"/>
              <a:cs typeface="Source Sans Pro"/>
              <a:sym typeface="Source Sans Pro"/>
            </a:endParaRPr>
          </a:p>
        </p:txBody>
      </p:sp>
      <p:sp>
        <p:nvSpPr>
          <p:cNvPr id="845" name="Google Shape;845;p66"/>
          <p:cNvSpPr/>
          <p:nvPr/>
        </p:nvSpPr>
        <p:spPr>
          <a:xfrm>
            <a:off x="3358200" y="440755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5</a:t>
            </a:r>
            <a:endParaRPr sz="2400" b="1">
              <a:latin typeface="Source Sans Pro"/>
              <a:ea typeface="Source Sans Pro"/>
              <a:cs typeface="Source Sans Pro"/>
              <a:sym typeface="Source Sans Pro"/>
            </a:endParaRPr>
          </a:p>
        </p:txBody>
      </p:sp>
      <p:sp>
        <p:nvSpPr>
          <p:cNvPr id="846" name="Google Shape;846;p66"/>
          <p:cNvSpPr/>
          <p:nvPr/>
        </p:nvSpPr>
        <p:spPr>
          <a:xfrm>
            <a:off x="3814200" y="440755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2</a:t>
            </a:r>
            <a:endParaRPr sz="2400" b="1">
              <a:latin typeface="Source Sans Pro"/>
              <a:ea typeface="Source Sans Pro"/>
              <a:cs typeface="Source Sans Pro"/>
              <a:sym typeface="Source Sans Pro"/>
            </a:endParaRPr>
          </a:p>
        </p:txBody>
      </p:sp>
      <p:sp>
        <p:nvSpPr>
          <p:cNvPr id="847" name="Google Shape;847;p66"/>
          <p:cNvSpPr txBox="1"/>
          <p:nvPr/>
        </p:nvSpPr>
        <p:spPr>
          <a:xfrm>
            <a:off x="4422600" y="3901985"/>
            <a:ext cx="5779200" cy="938700"/>
          </a:xfrm>
          <a:prstGeom prst="rect">
            <a:avLst/>
          </a:prstGeom>
          <a:noFill/>
          <a:ln>
            <a:noFill/>
          </a:ln>
        </p:spPr>
        <p:txBody>
          <a:bodyPr spcFirstLastPara="1" wrap="square" lIns="91425" tIns="91425" rIns="91425" bIns="91425" anchor="t" anchorCtr="0">
            <a:noAutofit/>
          </a:bodyPr>
          <a:lstStyle/>
          <a:p>
            <a:r>
              <a:rPr lang="en" sz="1500">
                <a:latin typeface="Source Sans Pro"/>
                <a:ea typeface="Source Sans Pro"/>
                <a:cs typeface="Source Sans Pro"/>
                <a:sym typeface="Source Sans Pro"/>
              </a:rPr>
              <a:t>The first two elements, [3, 4], are a sorted list. 1 is our other element.</a:t>
            </a:r>
            <a:endParaRPr sz="1500">
              <a:latin typeface="Source Sans Pro"/>
              <a:ea typeface="Source Sans Pro"/>
              <a:cs typeface="Source Sans Pro"/>
              <a:sym typeface="Source Sans Pro"/>
            </a:endParaRPr>
          </a:p>
          <a:p>
            <a:r>
              <a:rPr lang="en" sz="1600" b="1">
                <a:latin typeface="Source Sans Pro"/>
                <a:ea typeface="Source Sans Pro"/>
                <a:cs typeface="Source Sans Pro"/>
                <a:sym typeface="Source Sans Pro"/>
              </a:rPr>
              <a:t>Correctly inserting 1 into the sorted list [3, 4] produces another sorted list [1, 3, 4] that’s longer by one element.</a:t>
            </a:r>
            <a:endParaRPr sz="1600" b="1">
              <a:latin typeface="Source Sans Pro"/>
              <a:ea typeface="Source Sans Pro"/>
              <a:cs typeface="Source Sans Pro"/>
              <a:sym typeface="Source Sans Pro"/>
            </a:endParaRPr>
          </a:p>
        </p:txBody>
      </p:sp>
      <p:cxnSp>
        <p:nvCxnSpPr>
          <p:cNvPr id="848" name="Google Shape;848;p66"/>
          <p:cNvCxnSpPr/>
          <p:nvPr/>
        </p:nvCxnSpPr>
        <p:spPr>
          <a:xfrm>
            <a:off x="1522050" y="5015955"/>
            <a:ext cx="9147900" cy="0"/>
          </a:xfrm>
          <a:prstGeom prst="straightConnector1">
            <a:avLst/>
          </a:prstGeom>
          <a:noFill/>
          <a:ln w="9525" cap="flat" cmpd="sng">
            <a:solidFill>
              <a:srgbClr val="000000"/>
            </a:solidFill>
            <a:prstDash val="solid"/>
            <a:round/>
            <a:headEnd type="none" w="med" len="med"/>
            <a:tailEnd type="none" w="med" len="med"/>
          </a:ln>
        </p:spPr>
      </p:cxnSp>
      <p:sp>
        <p:nvSpPr>
          <p:cNvPr id="849" name="Google Shape;849;p66"/>
          <p:cNvSpPr/>
          <p:nvPr/>
        </p:nvSpPr>
        <p:spPr>
          <a:xfrm rot="-8287372" flipH="1">
            <a:off x="5488639" y="1285007"/>
            <a:ext cx="913846" cy="706585"/>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850" name="Google Shape;850;p66"/>
          <p:cNvSpPr txBox="1"/>
          <p:nvPr/>
        </p:nvSpPr>
        <p:spPr>
          <a:xfrm>
            <a:off x="6576425" y="1265100"/>
            <a:ext cx="3625500" cy="722700"/>
          </a:xfrm>
          <a:prstGeom prst="rect">
            <a:avLst/>
          </a:prstGeom>
          <a:noFill/>
          <a:ln>
            <a:noFill/>
          </a:ln>
        </p:spPr>
        <p:txBody>
          <a:bodyPr spcFirstLastPara="1" wrap="square" lIns="91425" tIns="91425" rIns="91425" bIns="91425" anchor="ctr" anchorCtr="0">
            <a:noAutofit/>
          </a:bodyPr>
          <a:lstStyle/>
          <a:p>
            <a:r>
              <a:rPr lang="en" sz="1600">
                <a:latin typeface="Source Sans Pro"/>
                <a:ea typeface="Source Sans Pro"/>
                <a:cs typeface="Source Sans Pro"/>
                <a:sym typeface="Source Sans Pro"/>
              </a:rPr>
              <a:t>I will use 0-index and right-exclusive (same as Python) array-notation.</a:t>
            </a:r>
            <a:endParaRPr sz="160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5" name="Google Shape;855;p67"/>
          <p:cNvSpPr txBox="1"/>
          <p:nvPr/>
        </p:nvSpPr>
        <p:spPr>
          <a:xfrm>
            <a:off x="1990200" y="1189025"/>
            <a:ext cx="8211600" cy="5202900"/>
          </a:xfrm>
          <a:prstGeom prst="rect">
            <a:avLst/>
          </a:prstGeom>
          <a:noFill/>
          <a:ln>
            <a:noFill/>
          </a:ln>
        </p:spPr>
        <p:txBody>
          <a:bodyPr spcFirstLastPara="1" wrap="square" lIns="91425" tIns="91425" rIns="91425" bIns="91425" anchor="t" anchorCtr="0">
            <a:noAutofit/>
          </a:bodyPr>
          <a:lstStyle/>
          <a:p>
            <a:pPr marL="457200" indent="-355600">
              <a:buClr>
                <a:srgbClr val="000000"/>
              </a:buClr>
              <a:buSzPts val="2000"/>
              <a:buFont typeface="Source Sans Pro"/>
              <a:buChar char="●"/>
            </a:pPr>
            <a:r>
              <a:rPr lang="en" sz="2000">
                <a:latin typeface="Source Sans Pro"/>
                <a:ea typeface="Source Sans Pro"/>
                <a:cs typeface="Source Sans Pro"/>
                <a:sym typeface="Source Sans Pro"/>
              </a:rPr>
              <a:t>Loop invariant(i): </a:t>
            </a:r>
            <a:r>
              <a:rPr lang="en" sz="2000" b="1">
                <a:latin typeface="Consolas"/>
                <a:ea typeface="Consolas"/>
                <a:cs typeface="Consolas"/>
                <a:sym typeface="Consolas"/>
              </a:rPr>
              <a:t>A[:i+1]</a:t>
            </a:r>
            <a:r>
              <a:rPr lang="en" sz="2000">
                <a:latin typeface="Source Sans Pro"/>
                <a:ea typeface="Source Sans Pro"/>
                <a:cs typeface="Source Sans Pro"/>
                <a:sym typeface="Source Sans Pro"/>
              </a:rPr>
              <a:t> is sorted.</a:t>
            </a:r>
            <a:endParaRPr sz="2000">
              <a:latin typeface="Source Sans Pro"/>
              <a:ea typeface="Source Sans Pro"/>
              <a:cs typeface="Source Sans Pro"/>
              <a:sym typeface="Source Sans Pro"/>
            </a:endParaRPr>
          </a:p>
          <a:p>
            <a:endParaRPr sz="600">
              <a:latin typeface="Source Sans Pro"/>
              <a:ea typeface="Source Sans Pro"/>
              <a:cs typeface="Source Sans Pro"/>
              <a:sym typeface="Source Sans Pro"/>
            </a:endParaRPr>
          </a:p>
          <a:p>
            <a:pPr marL="457200" indent="-355600">
              <a:buClr>
                <a:srgbClr val="000000"/>
              </a:buClr>
              <a:buSzPts val="2000"/>
              <a:buFont typeface="Source Sans Pro"/>
              <a:buChar char="●"/>
            </a:pPr>
            <a:r>
              <a:rPr lang="en" sz="2000">
                <a:latin typeface="Source Sans Pro"/>
                <a:ea typeface="Source Sans Pro"/>
                <a:cs typeface="Source Sans Pro"/>
                <a:sym typeface="Source Sans Pro"/>
              </a:rPr>
              <a:t>Formally, for insertion sort...</a:t>
            </a:r>
            <a:endParaRPr sz="2000">
              <a:latin typeface="Source Sans Pro"/>
              <a:ea typeface="Source Sans Pro"/>
              <a:cs typeface="Source Sans Pro"/>
              <a:sym typeface="Source Sans Pro"/>
            </a:endParaRPr>
          </a:p>
          <a:p>
            <a:endParaRPr sz="600">
              <a:latin typeface="Source Sans Pro"/>
              <a:ea typeface="Source Sans Pro"/>
              <a:cs typeface="Source Sans Pro"/>
              <a:sym typeface="Source Sans Pro"/>
            </a:endParaRPr>
          </a:p>
          <a:p>
            <a:pPr marL="914400" lvl="1" indent="-342900">
              <a:buSzPts val="1800"/>
              <a:buFont typeface="Source Sans Pro"/>
              <a:buChar char="○"/>
            </a:pPr>
            <a:r>
              <a:rPr lang="en" b="1">
                <a:latin typeface="Source Sans Pro"/>
                <a:ea typeface="Source Sans Pro"/>
                <a:cs typeface="Source Sans Pro"/>
                <a:sym typeface="Source Sans Pro"/>
              </a:rPr>
              <a:t>Inductive Hypothesis</a:t>
            </a:r>
            <a:r>
              <a:rPr lang="en">
                <a:latin typeface="Source Sans Pro"/>
                <a:ea typeface="Source Sans Pro"/>
                <a:cs typeface="Source Sans Pro"/>
                <a:sym typeface="Source Sans Pro"/>
              </a:rPr>
              <a:t> The loop invariant(i) holds at the end of iteration i of the outer loop i.e. </a:t>
            </a:r>
            <a:r>
              <a:rPr lang="en" b="1">
                <a:latin typeface="Consolas"/>
                <a:ea typeface="Consolas"/>
                <a:cs typeface="Consolas"/>
                <a:sym typeface="Consolas"/>
              </a:rPr>
              <a:t>A[:i+1]</a:t>
            </a:r>
            <a:r>
              <a:rPr lang="en">
                <a:latin typeface="Source Sans Pro"/>
                <a:ea typeface="Source Sans Pro"/>
                <a:cs typeface="Source Sans Pro"/>
                <a:sym typeface="Source Sans Pro"/>
              </a:rPr>
              <a:t> is sorted.</a:t>
            </a:r>
            <a:endParaRPr>
              <a:latin typeface="Source Sans Pro"/>
              <a:ea typeface="Source Sans Pro"/>
              <a:cs typeface="Source Sans Pro"/>
              <a:sym typeface="Source Sans Pro"/>
            </a:endParaRPr>
          </a:p>
          <a:p>
            <a:endParaRPr sz="600">
              <a:latin typeface="Source Sans Pro"/>
              <a:ea typeface="Source Sans Pro"/>
              <a:cs typeface="Source Sans Pro"/>
              <a:sym typeface="Source Sans Pro"/>
            </a:endParaRPr>
          </a:p>
          <a:p>
            <a:pPr marL="914400" lvl="1" indent="-342900">
              <a:buSzPts val="1800"/>
              <a:buFont typeface="Source Sans Pro"/>
              <a:buChar char="○"/>
            </a:pPr>
            <a:r>
              <a:rPr lang="en" b="1">
                <a:latin typeface="Source Sans Pro"/>
                <a:ea typeface="Source Sans Pro"/>
                <a:cs typeface="Source Sans Pro"/>
                <a:sym typeface="Source Sans Pro"/>
              </a:rPr>
              <a:t>Base case</a:t>
            </a:r>
            <a:r>
              <a:rPr lang="en">
                <a:latin typeface="Source Sans Pro"/>
                <a:ea typeface="Source Sans Pro"/>
                <a:cs typeface="Source Sans Pro"/>
                <a:sym typeface="Source Sans Pro"/>
              </a:rPr>
              <a:t> The loop invariant(i) holds before the algorithm starts when i = 0 i.e. </a:t>
            </a:r>
            <a:r>
              <a:rPr lang="en" b="1">
                <a:latin typeface="Consolas"/>
                <a:ea typeface="Consolas"/>
                <a:cs typeface="Consolas"/>
                <a:sym typeface="Consolas"/>
              </a:rPr>
              <a:t>A[:1]</a:t>
            </a:r>
            <a:r>
              <a:rPr lang="en">
                <a:latin typeface="Source Sans Pro"/>
                <a:ea typeface="Source Sans Pro"/>
                <a:cs typeface="Source Sans Pro"/>
                <a:sym typeface="Source Sans Pro"/>
              </a:rPr>
              <a:t> contains only one element, and this is sorted.</a:t>
            </a:r>
            <a:endParaRPr>
              <a:latin typeface="Source Sans Pro"/>
              <a:ea typeface="Source Sans Pro"/>
              <a:cs typeface="Source Sans Pro"/>
              <a:sym typeface="Source Sans Pro"/>
            </a:endParaRPr>
          </a:p>
          <a:p>
            <a:endParaRPr sz="600">
              <a:latin typeface="Source Sans Pro"/>
              <a:ea typeface="Source Sans Pro"/>
              <a:cs typeface="Source Sans Pro"/>
              <a:sym typeface="Source Sans Pro"/>
            </a:endParaRPr>
          </a:p>
          <a:p>
            <a:pPr marL="914400" lvl="1" indent="-336550">
              <a:buSzPts val="1700"/>
              <a:buFont typeface="Source Sans Pro"/>
              <a:buChar char="○"/>
            </a:pPr>
            <a:r>
              <a:rPr lang="en" sz="1700" b="1">
                <a:latin typeface="Source Sans Pro"/>
                <a:ea typeface="Source Sans Pro"/>
                <a:cs typeface="Source Sans Pro"/>
                <a:sym typeface="Source Sans Pro"/>
              </a:rPr>
              <a:t>Inductive step</a:t>
            </a:r>
            <a:r>
              <a:rPr lang="en" sz="1700">
                <a:latin typeface="Source Sans Pro"/>
                <a:ea typeface="Source Sans Pro"/>
                <a:cs typeface="Source Sans Pro"/>
                <a:sym typeface="Source Sans Pro"/>
              </a:rPr>
              <a:t> Recall logic from the animation (see Lecture Notes for details).</a:t>
            </a:r>
            <a:endParaRPr sz="1700">
              <a:latin typeface="Source Sans Pro"/>
              <a:ea typeface="Source Sans Pro"/>
              <a:cs typeface="Source Sans Pro"/>
              <a:sym typeface="Source Sans Pro"/>
            </a:endParaRPr>
          </a:p>
          <a:p>
            <a:endParaRPr sz="2000">
              <a:latin typeface="Source Sans Pro"/>
              <a:ea typeface="Source Sans Pro"/>
              <a:cs typeface="Source Sans Pro"/>
              <a:sym typeface="Source Sans Pro"/>
            </a:endParaRPr>
          </a:p>
          <a:p>
            <a:endParaRPr sz="2000">
              <a:latin typeface="Source Sans Pro"/>
              <a:ea typeface="Source Sans Pro"/>
              <a:cs typeface="Source Sans Pro"/>
              <a:sym typeface="Source Sans Pro"/>
            </a:endParaRPr>
          </a:p>
          <a:p>
            <a:endParaRPr sz="2000">
              <a:latin typeface="Source Sans Pro"/>
              <a:ea typeface="Source Sans Pro"/>
              <a:cs typeface="Source Sans Pro"/>
              <a:sym typeface="Source Sans Pro"/>
            </a:endParaRPr>
          </a:p>
          <a:p>
            <a:endParaRPr sz="2000">
              <a:latin typeface="Source Sans Pro"/>
              <a:ea typeface="Source Sans Pro"/>
              <a:cs typeface="Source Sans Pro"/>
              <a:sym typeface="Source Sans Pro"/>
            </a:endParaRPr>
          </a:p>
          <a:p>
            <a:endParaRPr sz="2000">
              <a:latin typeface="Source Sans Pro"/>
              <a:ea typeface="Source Sans Pro"/>
              <a:cs typeface="Source Sans Pro"/>
              <a:sym typeface="Source Sans Pro"/>
            </a:endParaRPr>
          </a:p>
          <a:p>
            <a:pPr marL="914400" lvl="1" indent="-342900">
              <a:buSzPts val="1800"/>
              <a:buFont typeface="Source Sans Pro"/>
              <a:buChar char="○"/>
            </a:pPr>
            <a:r>
              <a:rPr lang="en" b="1">
                <a:latin typeface="Source Sans Pro"/>
                <a:ea typeface="Source Sans Pro"/>
                <a:cs typeface="Source Sans Pro"/>
                <a:sym typeface="Source Sans Pro"/>
              </a:rPr>
              <a:t>Conclusion</a:t>
            </a:r>
            <a:r>
              <a:rPr lang="en">
                <a:latin typeface="Source Sans Pro"/>
                <a:ea typeface="Source Sans Pro"/>
                <a:cs typeface="Source Sans Pro"/>
                <a:sym typeface="Source Sans Pro"/>
              </a:rPr>
              <a:t> At the end of the n-1’st iteration (at the end of the algorithm) </a:t>
            </a:r>
            <a:r>
              <a:rPr lang="en" b="1">
                <a:latin typeface="Consolas"/>
                <a:ea typeface="Consolas"/>
                <a:cs typeface="Consolas"/>
                <a:sym typeface="Consolas"/>
              </a:rPr>
              <a:t>A[:n]</a:t>
            </a:r>
            <a:r>
              <a:rPr lang="en">
                <a:latin typeface="Source Sans Pro"/>
                <a:ea typeface="Source Sans Pro"/>
                <a:cs typeface="Source Sans Pro"/>
                <a:sym typeface="Source Sans Pro"/>
              </a:rPr>
              <a:t> is sorted. Since </a:t>
            </a:r>
            <a:r>
              <a:rPr lang="en" b="1">
                <a:latin typeface="Consolas"/>
                <a:ea typeface="Consolas"/>
                <a:cs typeface="Consolas"/>
                <a:sym typeface="Consolas"/>
              </a:rPr>
              <a:t>A[:n]</a:t>
            </a:r>
            <a:r>
              <a:rPr lang="en">
                <a:latin typeface="Source Sans Pro"/>
                <a:ea typeface="Source Sans Pro"/>
                <a:cs typeface="Source Sans Pro"/>
                <a:sym typeface="Source Sans Pro"/>
              </a:rPr>
              <a:t> is the whole list </a:t>
            </a:r>
            <a:r>
              <a:rPr lang="en" b="1">
                <a:latin typeface="Consolas"/>
                <a:ea typeface="Consolas"/>
                <a:cs typeface="Consolas"/>
                <a:sym typeface="Consolas"/>
              </a:rPr>
              <a:t>A</a:t>
            </a:r>
            <a:r>
              <a:rPr lang="en">
                <a:latin typeface="Source Sans Pro"/>
                <a:ea typeface="Source Sans Pro"/>
                <a:cs typeface="Source Sans Pro"/>
                <a:sym typeface="Source Sans Pro"/>
              </a:rPr>
              <a:t>, so we’re done!</a:t>
            </a:r>
            <a:endParaRPr>
              <a:latin typeface="Source Sans Pro"/>
              <a:ea typeface="Source Sans Pro"/>
              <a:cs typeface="Source Sans Pro"/>
              <a:sym typeface="Source Sans Pro"/>
            </a:endParaRPr>
          </a:p>
        </p:txBody>
      </p:sp>
      <p:sp>
        <p:nvSpPr>
          <p:cNvPr id="856" name="Google Shape;856;p67"/>
          <p:cNvSpPr txBox="1"/>
          <p:nvPr/>
        </p:nvSpPr>
        <p:spPr>
          <a:xfrm>
            <a:off x="1990200" y="466200"/>
            <a:ext cx="8211600" cy="722700"/>
          </a:xfrm>
          <a:prstGeom prst="rect">
            <a:avLst/>
          </a:prstGeom>
          <a:noFill/>
          <a:ln>
            <a:noFill/>
          </a:ln>
        </p:spPr>
        <p:txBody>
          <a:bodyPr spcFirstLastPara="1" wrap="square" lIns="91425" tIns="91425" rIns="91425" bIns="91425" anchor="t" anchorCtr="0">
            <a:noAutofit/>
          </a:bodyPr>
          <a:lstStyle/>
          <a:p>
            <a:pPr algn="ctr"/>
            <a:r>
              <a:rPr lang="en" sz="3600" b="1">
                <a:latin typeface="Dosis"/>
                <a:ea typeface="Dosis"/>
                <a:cs typeface="Dosis"/>
                <a:sym typeface="Dosis"/>
              </a:rPr>
              <a:t>Proving Correctness</a:t>
            </a:r>
            <a:endParaRPr sz="3600" b="1">
              <a:latin typeface="Dosis"/>
              <a:ea typeface="Dosis"/>
              <a:cs typeface="Dosis"/>
              <a:sym typeface="Dosis"/>
            </a:endParaRPr>
          </a:p>
        </p:txBody>
      </p:sp>
      <p:cxnSp>
        <p:nvCxnSpPr>
          <p:cNvPr id="857" name="Google Shape;857;p67"/>
          <p:cNvCxnSpPr/>
          <p:nvPr/>
        </p:nvCxnSpPr>
        <p:spPr>
          <a:xfrm>
            <a:off x="1524000" y="3722955"/>
            <a:ext cx="9147900" cy="0"/>
          </a:xfrm>
          <a:prstGeom prst="straightConnector1">
            <a:avLst/>
          </a:prstGeom>
          <a:noFill/>
          <a:ln w="9525" cap="flat" cmpd="sng">
            <a:solidFill>
              <a:srgbClr val="000000"/>
            </a:solidFill>
            <a:prstDash val="solid"/>
            <a:round/>
            <a:headEnd type="none" w="med" len="med"/>
            <a:tailEnd type="none" w="med" len="med"/>
          </a:ln>
        </p:spPr>
      </p:cxnSp>
      <p:sp>
        <p:nvSpPr>
          <p:cNvPr id="858" name="Google Shape;858;p67"/>
          <p:cNvSpPr/>
          <p:nvPr/>
        </p:nvSpPr>
        <p:spPr>
          <a:xfrm>
            <a:off x="1990200" y="387535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3</a:t>
            </a:r>
            <a:endParaRPr sz="2400" b="1">
              <a:latin typeface="Source Sans Pro"/>
              <a:ea typeface="Source Sans Pro"/>
              <a:cs typeface="Source Sans Pro"/>
              <a:sym typeface="Source Sans Pro"/>
            </a:endParaRPr>
          </a:p>
        </p:txBody>
      </p:sp>
      <p:sp>
        <p:nvSpPr>
          <p:cNvPr id="859" name="Google Shape;859;p67"/>
          <p:cNvSpPr/>
          <p:nvPr/>
        </p:nvSpPr>
        <p:spPr>
          <a:xfrm>
            <a:off x="2446200" y="387535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4</a:t>
            </a:r>
            <a:endParaRPr sz="2400" b="1">
              <a:latin typeface="Source Sans Pro"/>
              <a:ea typeface="Source Sans Pro"/>
              <a:cs typeface="Source Sans Pro"/>
              <a:sym typeface="Source Sans Pro"/>
            </a:endParaRPr>
          </a:p>
        </p:txBody>
      </p:sp>
      <p:sp>
        <p:nvSpPr>
          <p:cNvPr id="860" name="Google Shape;860;p67"/>
          <p:cNvSpPr/>
          <p:nvPr/>
        </p:nvSpPr>
        <p:spPr>
          <a:xfrm>
            <a:off x="2902200" y="3875355"/>
            <a:ext cx="456000" cy="456000"/>
          </a:xfrm>
          <a:prstGeom prst="rect">
            <a:avLst/>
          </a:prstGeom>
          <a:solidFill>
            <a:srgbClr val="FFD54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1</a:t>
            </a:r>
            <a:endParaRPr sz="2400" b="1">
              <a:latin typeface="Source Sans Pro"/>
              <a:ea typeface="Source Sans Pro"/>
              <a:cs typeface="Source Sans Pro"/>
              <a:sym typeface="Source Sans Pro"/>
            </a:endParaRPr>
          </a:p>
        </p:txBody>
      </p:sp>
      <p:sp>
        <p:nvSpPr>
          <p:cNvPr id="861" name="Google Shape;861;p67"/>
          <p:cNvSpPr/>
          <p:nvPr/>
        </p:nvSpPr>
        <p:spPr>
          <a:xfrm>
            <a:off x="3358200" y="387535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5</a:t>
            </a:r>
            <a:endParaRPr sz="2400" b="1">
              <a:latin typeface="Source Sans Pro"/>
              <a:ea typeface="Source Sans Pro"/>
              <a:cs typeface="Source Sans Pro"/>
              <a:sym typeface="Source Sans Pro"/>
            </a:endParaRPr>
          </a:p>
        </p:txBody>
      </p:sp>
      <p:sp>
        <p:nvSpPr>
          <p:cNvPr id="862" name="Google Shape;862;p67"/>
          <p:cNvSpPr/>
          <p:nvPr/>
        </p:nvSpPr>
        <p:spPr>
          <a:xfrm>
            <a:off x="3814200" y="387535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2</a:t>
            </a:r>
            <a:endParaRPr sz="2400" b="1">
              <a:latin typeface="Source Sans Pro"/>
              <a:ea typeface="Source Sans Pro"/>
              <a:cs typeface="Source Sans Pro"/>
              <a:sym typeface="Source Sans Pro"/>
            </a:endParaRPr>
          </a:p>
        </p:txBody>
      </p:sp>
      <p:sp>
        <p:nvSpPr>
          <p:cNvPr id="863" name="Google Shape;863;p67"/>
          <p:cNvSpPr/>
          <p:nvPr/>
        </p:nvSpPr>
        <p:spPr>
          <a:xfrm>
            <a:off x="1990200" y="440755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1</a:t>
            </a:r>
            <a:endParaRPr sz="2400" b="1">
              <a:latin typeface="Source Sans Pro"/>
              <a:ea typeface="Source Sans Pro"/>
              <a:cs typeface="Source Sans Pro"/>
              <a:sym typeface="Source Sans Pro"/>
            </a:endParaRPr>
          </a:p>
        </p:txBody>
      </p:sp>
      <p:sp>
        <p:nvSpPr>
          <p:cNvPr id="864" name="Google Shape;864;p67"/>
          <p:cNvSpPr/>
          <p:nvPr/>
        </p:nvSpPr>
        <p:spPr>
          <a:xfrm>
            <a:off x="2446200" y="440755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3</a:t>
            </a:r>
            <a:endParaRPr sz="2400" b="1">
              <a:latin typeface="Source Sans Pro"/>
              <a:ea typeface="Source Sans Pro"/>
              <a:cs typeface="Source Sans Pro"/>
              <a:sym typeface="Source Sans Pro"/>
            </a:endParaRPr>
          </a:p>
        </p:txBody>
      </p:sp>
      <p:sp>
        <p:nvSpPr>
          <p:cNvPr id="865" name="Google Shape;865;p67"/>
          <p:cNvSpPr/>
          <p:nvPr/>
        </p:nvSpPr>
        <p:spPr>
          <a:xfrm>
            <a:off x="2902200" y="4407555"/>
            <a:ext cx="456000" cy="456000"/>
          </a:xfrm>
          <a:prstGeom prst="rect">
            <a:avLst/>
          </a:prstGeom>
          <a:solidFill>
            <a:srgbClr val="8BC34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4</a:t>
            </a:r>
            <a:endParaRPr sz="2400" b="1">
              <a:latin typeface="Source Sans Pro"/>
              <a:ea typeface="Source Sans Pro"/>
              <a:cs typeface="Source Sans Pro"/>
              <a:sym typeface="Source Sans Pro"/>
            </a:endParaRPr>
          </a:p>
        </p:txBody>
      </p:sp>
      <p:sp>
        <p:nvSpPr>
          <p:cNvPr id="866" name="Google Shape;866;p67"/>
          <p:cNvSpPr/>
          <p:nvPr/>
        </p:nvSpPr>
        <p:spPr>
          <a:xfrm>
            <a:off x="3358200" y="440755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5</a:t>
            </a:r>
            <a:endParaRPr sz="2400" b="1">
              <a:latin typeface="Source Sans Pro"/>
              <a:ea typeface="Source Sans Pro"/>
              <a:cs typeface="Source Sans Pro"/>
              <a:sym typeface="Source Sans Pro"/>
            </a:endParaRPr>
          </a:p>
        </p:txBody>
      </p:sp>
      <p:sp>
        <p:nvSpPr>
          <p:cNvPr id="867" name="Google Shape;867;p67"/>
          <p:cNvSpPr/>
          <p:nvPr/>
        </p:nvSpPr>
        <p:spPr>
          <a:xfrm>
            <a:off x="3814200" y="4407555"/>
            <a:ext cx="456000" cy="456000"/>
          </a:xfrm>
          <a:prstGeom prst="rect">
            <a:avLst/>
          </a:prstGeom>
          <a:solidFill>
            <a:srgbClr val="EFEFE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2</a:t>
            </a:r>
            <a:endParaRPr sz="2400" b="1">
              <a:latin typeface="Source Sans Pro"/>
              <a:ea typeface="Source Sans Pro"/>
              <a:cs typeface="Source Sans Pro"/>
              <a:sym typeface="Source Sans Pro"/>
            </a:endParaRPr>
          </a:p>
        </p:txBody>
      </p:sp>
      <p:sp>
        <p:nvSpPr>
          <p:cNvPr id="868" name="Google Shape;868;p67"/>
          <p:cNvSpPr txBox="1"/>
          <p:nvPr/>
        </p:nvSpPr>
        <p:spPr>
          <a:xfrm>
            <a:off x="4422600" y="3901985"/>
            <a:ext cx="5779200" cy="938700"/>
          </a:xfrm>
          <a:prstGeom prst="rect">
            <a:avLst/>
          </a:prstGeom>
          <a:noFill/>
          <a:ln>
            <a:noFill/>
          </a:ln>
        </p:spPr>
        <p:txBody>
          <a:bodyPr spcFirstLastPara="1" wrap="square" lIns="91425" tIns="91425" rIns="91425" bIns="91425" anchor="t" anchorCtr="0">
            <a:noAutofit/>
          </a:bodyPr>
          <a:lstStyle/>
          <a:p>
            <a:r>
              <a:rPr lang="en" sz="1500">
                <a:latin typeface="Source Sans Pro"/>
                <a:ea typeface="Source Sans Pro"/>
                <a:cs typeface="Source Sans Pro"/>
                <a:sym typeface="Source Sans Pro"/>
              </a:rPr>
              <a:t>The first two elements, [3, 4], are a sorted list. 1 is our other element.</a:t>
            </a:r>
            <a:endParaRPr sz="1500">
              <a:latin typeface="Source Sans Pro"/>
              <a:ea typeface="Source Sans Pro"/>
              <a:cs typeface="Source Sans Pro"/>
              <a:sym typeface="Source Sans Pro"/>
            </a:endParaRPr>
          </a:p>
          <a:p>
            <a:r>
              <a:rPr lang="en" sz="1600" b="1">
                <a:latin typeface="Source Sans Pro"/>
                <a:ea typeface="Source Sans Pro"/>
                <a:cs typeface="Source Sans Pro"/>
                <a:sym typeface="Source Sans Pro"/>
              </a:rPr>
              <a:t>Correctly inserting 1 into the sorted list [3, 4] produces another sorted list [1, 3, 4] that’s longer by one element.</a:t>
            </a:r>
            <a:endParaRPr sz="1600" b="1">
              <a:latin typeface="Source Sans Pro"/>
              <a:ea typeface="Source Sans Pro"/>
              <a:cs typeface="Source Sans Pro"/>
              <a:sym typeface="Source Sans Pro"/>
            </a:endParaRPr>
          </a:p>
        </p:txBody>
      </p:sp>
      <p:cxnSp>
        <p:nvCxnSpPr>
          <p:cNvPr id="869" name="Google Shape;869;p67"/>
          <p:cNvCxnSpPr/>
          <p:nvPr/>
        </p:nvCxnSpPr>
        <p:spPr>
          <a:xfrm>
            <a:off x="1522050" y="5015955"/>
            <a:ext cx="9147900" cy="0"/>
          </a:xfrm>
          <a:prstGeom prst="straightConnector1">
            <a:avLst/>
          </a:prstGeom>
          <a:noFill/>
          <a:ln w="9525" cap="flat" cmpd="sng">
            <a:solidFill>
              <a:srgbClr val="000000"/>
            </a:solidFill>
            <a:prstDash val="solid"/>
            <a:round/>
            <a:headEnd type="none" w="med" len="med"/>
            <a:tailEnd type="none" w="med" len="med"/>
          </a:ln>
        </p:spPr>
      </p:cxnSp>
      <p:sp>
        <p:nvSpPr>
          <p:cNvPr id="870" name="Google Shape;870;p67"/>
          <p:cNvSpPr/>
          <p:nvPr/>
        </p:nvSpPr>
        <p:spPr>
          <a:xfrm rot="-8287372" flipH="1">
            <a:off x="5488639" y="1285007"/>
            <a:ext cx="913846" cy="706585"/>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871" name="Google Shape;871;p67"/>
          <p:cNvSpPr txBox="1"/>
          <p:nvPr/>
        </p:nvSpPr>
        <p:spPr>
          <a:xfrm>
            <a:off x="6576425" y="1265100"/>
            <a:ext cx="3625500" cy="722700"/>
          </a:xfrm>
          <a:prstGeom prst="rect">
            <a:avLst/>
          </a:prstGeom>
          <a:noFill/>
          <a:ln>
            <a:noFill/>
          </a:ln>
        </p:spPr>
        <p:txBody>
          <a:bodyPr spcFirstLastPara="1" wrap="square" lIns="91425" tIns="91425" rIns="91425" bIns="91425" anchor="ctr" anchorCtr="0">
            <a:noAutofit/>
          </a:bodyPr>
          <a:lstStyle/>
          <a:p>
            <a:r>
              <a:rPr lang="en" sz="1600">
                <a:latin typeface="Source Sans Pro"/>
                <a:ea typeface="Source Sans Pro"/>
                <a:cs typeface="Source Sans Pro"/>
                <a:sym typeface="Source Sans Pro"/>
              </a:rPr>
              <a:t>I will use 0-index and right-exclusive (same as Python) array-notation.</a:t>
            </a:r>
            <a:endParaRPr sz="160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875"/>
        <p:cNvGrpSpPr/>
        <p:nvPr/>
      </p:nvGrpSpPr>
      <p:grpSpPr>
        <a:xfrm>
          <a:off x="0" y="0"/>
          <a:ext cx="0" cy="0"/>
          <a:chOff x="0" y="0"/>
          <a:chExt cx="0" cy="0"/>
        </a:xfrm>
      </p:grpSpPr>
      <p:sp>
        <p:nvSpPr>
          <p:cNvPr id="876" name="Google Shape;876;p68"/>
          <p:cNvSpPr txBox="1"/>
          <p:nvPr/>
        </p:nvSpPr>
        <p:spPr>
          <a:xfrm>
            <a:off x="1990200" y="1189025"/>
            <a:ext cx="8211600" cy="5202900"/>
          </a:xfrm>
          <a:prstGeom prst="rect">
            <a:avLst/>
          </a:prstGeom>
          <a:noFill/>
          <a:ln>
            <a:noFill/>
          </a:ln>
        </p:spPr>
        <p:txBody>
          <a:bodyPr spcFirstLastPara="1" wrap="square" lIns="91425" tIns="91425" rIns="91425" bIns="91425" anchor="t" anchorCtr="0">
            <a:noAutofit/>
          </a:bodyPr>
          <a:lstStyle/>
          <a:p>
            <a:pPr marL="457200" indent="-355600">
              <a:buClr>
                <a:srgbClr val="000000"/>
              </a:buClr>
              <a:buSzPts val="2000"/>
              <a:buFont typeface="Source Sans Pro"/>
              <a:buChar char="●"/>
            </a:pPr>
            <a:r>
              <a:rPr lang="en" sz="2000">
                <a:latin typeface="Source Sans Pro"/>
                <a:ea typeface="Source Sans Pro"/>
                <a:cs typeface="Source Sans Pro"/>
                <a:sym typeface="Source Sans Pro"/>
              </a:rPr>
              <a:t>It turns out proving the logic from the animation requires another proof by induction and involves another loop invariant!</a:t>
            </a:r>
            <a:endParaRPr sz="2000">
              <a:latin typeface="Source Sans Pro"/>
              <a:ea typeface="Source Sans Pro"/>
              <a:cs typeface="Source Sans Pro"/>
              <a:sym typeface="Source Sans Pro"/>
            </a:endParaRPr>
          </a:p>
          <a:p>
            <a:endParaRPr sz="600">
              <a:latin typeface="Source Sans Pro"/>
              <a:ea typeface="Source Sans Pro"/>
              <a:cs typeface="Source Sans Pro"/>
              <a:sym typeface="Source Sans Pro"/>
            </a:endParaRPr>
          </a:p>
          <a:p>
            <a:pPr marL="914400" lvl="1" indent="-355600">
              <a:buSzPts val="2000"/>
              <a:buFont typeface="Source Sans Pro"/>
              <a:buChar char="○"/>
            </a:pPr>
            <a:r>
              <a:rPr lang="en" sz="2000">
                <a:latin typeface="Source Sans Pro"/>
                <a:ea typeface="Source Sans Pro"/>
                <a:cs typeface="Source Sans Pro"/>
                <a:sym typeface="Source Sans Pro"/>
              </a:rPr>
              <a:t>Recall, there’s a inner </a:t>
            </a:r>
            <a:r>
              <a:rPr lang="en" sz="2000" b="1">
                <a:solidFill>
                  <a:srgbClr val="D33682"/>
                </a:solidFill>
                <a:latin typeface="Consolas"/>
                <a:ea typeface="Consolas"/>
                <a:cs typeface="Consolas"/>
                <a:sym typeface="Consolas"/>
              </a:rPr>
              <a:t>while</a:t>
            </a:r>
            <a:r>
              <a:rPr lang="en" sz="2000">
                <a:latin typeface="Source Sans Pro"/>
                <a:ea typeface="Source Sans Pro"/>
                <a:cs typeface="Source Sans Pro"/>
                <a:sym typeface="Source Sans Pro"/>
              </a:rPr>
              <a:t> loop that mutates the list.</a:t>
            </a:r>
            <a:endParaRPr>
              <a:latin typeface="Source Sans Pro"/>
              <a:ea typeface="Source Sans Pro"/>
              <a:cs typeface="Source Sans Pro"/>
              <a:sym typeface="Source Sans Pro"/>
            </a:endParaRPr>
          </a:p>
        </p:txBody>
      </p:sp>
      <p:sp>
        <p:nvSpPr>
          <p:cNvPr id="877" name="Google Shape;877;p68"/>
          <p:cNvSpPr txBox="1"/>
          <p:nvPr/>
        </p:nvSpPr>
        <p:spPr>
          <a:xfrm>
            <a:off x="1990200" y="466200"/>
            <a:ext cx="8211600" cy="722700"/>
          </a:xfrm>
          <a:prstGeom prst="rect">
            <a:avLst/>
          </a:prstGeom>
          <a:noFill/>
          <a:ln>
            <a:noFill/>
          </a:ln>
        </p:spPr>
        <p:txBody>
          <a:bodyPr spcFirstLastPara="1" wrap="square" lIns="91425" tIns="91425" rIns="91425" bIns="91425" anchor="t" anchorCtr="0">
            <a:noAutofit/>
          </a:bodyPr>
          <a:lstStyle/>
          <a:p>
            <a:pPr algn="ctr"/>
            <a:r>
              <a:rPr lang="en" sz="3600" b="1">
                <a:latin typeface="Dosis"/>
                <a:ea typeface="Dosis"/>
                <a:cs typeface="Dosis"/>
                <a:sym typeface="Dosis"/>
              </a:rPr>
              <a:t>Proving Correctness</a:t>
            </a:r>
            <a:endParaRPr sz="3600" b="1">
              <a:latin typeface="Dosis"/>
              <a:ea typeface="Dosis"/>
              <a:cs typeface="Dosis"/>
              <a:sym typeface="Dosis"/>
            </a:endParaRPr>
          </a:p>
        </p:txBody>
      </p:sp>
      <p:sp>
        <p:nvSpPr>
          <p:cNvPr id="878" name="Google Shape;878;p68"/>
          <p:cNvSpPr txBox="1"/>
          <p:nvPr/>
        </p:nvSpPr>
        <p:spPr>
          <a:xfrm>
            <a:off x="3503250" y="3841025"/>
            <a:ext cx="5185500" cy="2550900"/>
          </a:xfrm>
          <a:prstGeom prst="rect">
            <a:avLst/>
          </a:prstGeom>
          <a:solidFill>
            <a:srgbClr val="F3F3F3"/>
          </a:solidFill>
          <a:ln>
            <a:noFill/>
          </a:ln>
        </p:spPr>
        <p:txBody>
          <a:bodyPr spcFirstLastPara="1" wrap="square" lIns="91425" tIns="91425" rIns="91425" bIns="91425" anchor="ctr" anchorCtr="0">
            <a:noAutofit/>
          </a:bodyPr>
          <a:lstStyle/>
          <a:p>
            <a:r>
              <a:rPr lang="en" sz="1600" b="1">
                <a:solidFill>
                  <a:srgbClr val="D33682"/>
                </a:solidFill>
                <a:latin typeface="Consolas"/>
                <a:ea typeface="Consolas"/>
                <a:cs typeface="Consolas"/>
                <a:sym typeface="Consolas"/>
              </a:rPr>
              <a:t>  def</a:t>
            </a:r>
            <a:r>
              <a:rPr lang="en" sz="1600">
                <a:latin typeface="Consolas"/>
                <a:ea typeface="Consolas"/>
                <a:cs typeface="Consolas"/>
                <a:sym typeface="Consolas"/>
              </a:rPr>
              <a:t> insertion_sort(A):</a:t>
            </a:r>
            <a:endParaRPr sz="1600">
              <a:latin typeface="Consolas"/>
              <a:ea typeface="Consolas"/>
              <a:cs typeface="Consolas"/>
              <a:sym typeface="Consolas"/>
            </a:endParaRPr>
          </a:p>
          <a:p>
            <a:r>
              <a:rPr lang="en" sz="1600">
                <a:latin typeface="Consolas"/>
                <a:ea typeface="Consolas"/>
                <a:cs typeface="Consolas"/>
                <a:sym typeface="Consolas"/>
              </a:rPr>
              <a:t>    </a:t>
            </a:r>
            <a:r>
              <a:rPr lang="en" sz="1600" b="1">
                <a:solidFill>
                  <a:srgbClr val="D33682"/>
                </a:solidFill>
                <a:latin typeface="Consolas"/>
                <a:ea typeface="Consolas"/>
                <a:cs typeface="Consolas"/>
                <a:sym typeface="Consolas"/>
              </a:rPr>
              <a:t>for</a:t>
            </a:r>
            <a:r>
              <a:rPr lang="en" sz="1600">
                <a:latin typeface="Consolas"/>
                <a:ea typeface="Consolas"/>
                <a:cs typeface="Consolas"/>
                <a:sym typeface="Consolas"/>
              </a:rPr>
              <a:t> i in range(1, len(A)):</a:t>
            </a:r>
            <a:endParaRPr sz="1600">
              <a:latin typeface="Consolas"/>
              <a:ea typeface="Consolas"/>
              <a:cs typeface="Consolas"/>
              <a:sym typeface="Consolas"/>
            </a:endParaRPr>
          </a:p>
          <a:p>
            <a:r>
              <a:rPr lang="en" sz="1600">
                <a:latin typeface="Consolas"/>
                <a:ea typeface="Consolas"/>
                <a:cs typeface="Consolas"/>
                <a:sym typeface="Consolas"/>
              </a:rPr>
              <a:t>      cur_value = A[i]</a:t>
            </a:r>
            <a:endParaRPr sz="1600">
              <a:latin typeface="Consolas"/>
              <a:ea typeface="Consolas"/>
              <a:cs typeface="Consolas"/>
              <a:sym typeface="Consolas"/>
            </a:endParaRPr>
          </a:p>
          <a:p>
            <a:r>
              <a:rPr lang="en" sz="1600">
                <a:latin typeface="Consolas"/>
                <a:ea typeface="Consolas"/>
                <a:cs typeface="Consolas"/>
                <a:sym typeface="Consolas"/>
              </a:rPr>
              <a:t>      j = i - 1</a:t>
            </a:r>
            <a:endParaRPr sz="1600">
              <a:latin typeface="Consolas"/>
              <a:ea typeface="Consolas"/>
              <a:cs typeface="Consolas"/>
              <a:sym typeface="Consolas"/>
            </a:endParaRPr>
          </a:p>
          <a:p>
            <a:r>
              <a:rPr lang="en" sz="1600">
                <a:latin typeface="Consolas"/>
                <a:ea typeface="Consolas"/>
                <a:cs typeface="Consolas"/>
                <a:sym typeface="Consolas"/>
              </a:rPr>
              <a:t>      </a:t>
            </a:r>
            <a:r>
              <a:rPr lang="en" sz="1600" b="1">
                <a:solidFill>
                  <a:srgbClr val="D33682"/>
                </a:solidFill>
                <a:latin typeface="Consolas"/>
                <a:ea typeface="Consolas"/>
                <a:cs typeface="Consolas"/>
                <a:sym typeface="Consolas"/>
              </a:rPr>
              <a:t>while</a:t>
            </a:r>
            <a:r>
              <a:rPr lang="en" sz="1600">
                <a:latin typeface="Consolas"/>
                <a:ea typeface="Consolas"/>
                <a:cs typeface="Consolas"/>
                <a:sym typeface="Consolas"/>
              </a:rPr>
              <a:t> j &gt;= 0 and A[j] &gt; cur_value:</a:t>
            </a:r>
            <a:endParaRPr sz="1600">
              <a:latin typeface="Consolas"/>
              <a:ea typeface="Consolas"/>
              <a:cs typeface="Consolas"/>
              <a:sym typeface="Consolas"/>
            </a:endParaRPr>
          </a:p>
          <a:p>
            <a:r>
              <a:rPr lang="en" sz="1600">
                <a:latin typeface="Consolas"/>
                <a:ea typeface="Consolas"/>
                <a:cs typeface="Consolas"/>
                <a:sym typeface="Consolas"/>
              </a:rPr>
              <a:t>        A[j+1] = A[j]</a:t>
            </a:r>
            <a:endParaRPr sz="1600">
              <a:latin typeface="Consolas"/>
              <a:ea typeface="Consolas"/>
              <a:cs typeface="Consolas"/>
              <a:sym typeface="Consolas"/>
            </a:endParaRPr>
          </a:p>
          <a:p>
            <a:pPr marL="914400"/>
            <a:r>
              <a:rPr lang="en" sz="1600">
                <a:latin typeface="Consolas"/>
                <a:ea typeface="Consolas"/>
                <a:cs typeface="Consolas"/>
                <a:sym typeface="Consolas"/>
              </a:rPr>
              <a:t>j -= 1</a:t>
            </a:r>
            <a:endParaRPr sz="1600">
              <a:latin typeface="Consolas"/>
              <a:ea typeface="Consolas"/>
              <a:cs typeface="Consolas"/>
              <a:sym typeface="Consolas"/>
            </a:endParaRPr>
          </a:p>
          <a:p>
            <a:r>
              <a:rPr lang="en" sz="1600">
                <a:latin typeface="Consolas"/>
                <a:ea typeface="Consolas"/>
                <a:cs typeface="Consolas"/>
                <a:sym typeface="Consolas"/>
              </a:rPr>
              <a:t>      A[j+1] = cur_value</a:t>
            </a:r>
            <a:endParaRPr sz="1600">
              <a:latin typeface="Consolas"/>
              <a:ea typeface="Consolas"/>
              <a:cs typeface="Consolas"/>
              <a:sym typeface="Consolas"/>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882"/>
        <p:cNvGrpSpPr/>
        <p:nvPr/>
      </p:nvGrpSpPr>
      <p:grpSpPr>
        <a:xfrm>
          <a:off x="0" y="0"/>
          <a:ext cx="0" cy="0"/>
          <a:chOff x="0" y="0"/>
          <a:chExt cx="0" cy="0"/>
        </a:xfrm>
      </p:grpSpPr>
      <p:sp>
        <p:nvSpPr>
          <p:cNvPr id="883" name="Google Shape;883;p69"/>
          <p:cNvSpPr txBox="1"/>
          <p:nvPr/>
        </p:nvSpPr>
        <p:spPr>
          <a:xfrm>
            <a:off x="1990200" y="1189025"/>
            <a:ext cx="8211600" cy="5202900"/>
          </a:xfrm>
          <a:prstGeom prst="rect">
            <a:avLst/>
          </a:prstGeom>
          <a:noFill/>
          <a:ln>
            <a:noFill/>
          </a:ln>
        </p:spPr>
        <p:txBody>
          <a:bodyPr spcFirstLastPara="1" wrap="square" lIns="91425" tIns="91425" rIns="91425" bIns="91425" anchor="t" anchorCtr="0">
            <a:noAutofit/>
          </a:bodyPr>
          <a:lstStyle/>
          <a:p>
            <a:pPr marL="457200" indent="-355600">
              <a:buClr>
                <a:srgbClr val="000000"/>
              </a:buClr>
              <a:buSzPts val="2000"/>
              <a:buFont typeface="Source Sans Pro"/>
              <a:buChar char="●"/>
            </a:pPr>
            <a:r>
              <a:rPr lang="en" sz="2000" dirty="0">
                <a:latin typeface="Source Sans Pro"/>
                <a:ea typeface="Source Sans Pro"/>
                <a:cs typeface="Source Sans Pro"/>
                <a:sym typeface="Source Sans Pro"/>
              </a:rPr>
              <a:t>It turns out proving the logic from the animation requires another proof by induction and involves another loop invariant!</a:t>
            </a:r>
            <a:endParaRPr sz="2000" dirty="0">
              <a:latin typeface="Source Sans Pro"/>
              <a:ea typeface="Source Sans Pro"/>
              <a:cs typeface="Source Sans Pro"/>
              <a:sym typeface="Source Sans Pro"/>
            </a:endParaRPr>
          </a:p>
          <a:p>
            <a:endParaRPr sz="600" dirty="0">
              <a:latin typeface="Source Sans Pro"/>
              <a:ea typeface="Source Sans Pro"/>
              <a:cs typeface="Source Sans Pro"/>
              <a:sym typeface="Source Sans Pro"/>
            </a:endParaRPr>
          </a:p>
          <a:p>
            <a:pPr marL="914400" lvl="1" indent="-355600">
              <a:buSzPts val="2000"/>
              <a:buFont typeface="Source Sans Pro"/>
              <a:buChar char="○"/>
            </a:pPr>
            <a:r>
              <a:rPr lang="en" sz="2000" dirty="0">
                <a:latin typeface="Source Sans Pro"/>
                <a:ea typeface="Source Sans Pro"/>
                <a:cs typeface="Source Sans Pro"/>
                <a:sym typeface="Source Sans Pro"/>
              </a:rPr>
              <a:t>Recall, there’s a inner </a:t>
            </a:r>
            <a:r>
              <a:rPr lang="en" sz="2000" b="1" dirty="0">
                <a:solidFill>
                  <a:srgbClr val="D33682"/>
                </a:solidFill>
                <a:latin typeface="Consolas"/>
                <a:ea typeface="Consolas"/>
                <a:cs typeface="Consolas"/>
                <a:sym typeface="Consolas"/>
              </a:rPr>
              <a:t>while</a:t>
            </a:r>
            <a:r>
              <a:rPr lang="en" sz="2000" dirty="0">
                <a:latin typeface="Source Sans Pro"/>
                <a:ea typeface="Source Sans Pro"/>
                <a:cs typeface="Source Sans Pro"/>
                <a:sym typeface="Source Sans Pro"/>
              </a:rPr>
              <a:t> loop that mutates the list.</a:t>
            </a:r>
            <a:endParaRPr sz="2000" dirty="0">
              <a:latin typeface="Source Sans Pro"/>
              <a:ea typeface="Source Sans Pro"/>
              <a:cs typeface="Source Sans Pro"/>
              <a:sym typeface="Source Sans Pro"/>
            </a:endParaRPr>
          </a:p>
          <a:p>
            <a:endParaRPr sz="600" dirty="0">
              <a:latin typeface="Source Sans Pro"/>
              <a:ea typeface="Source Sans Pro"/>
              <a:cs typeface="Source Sans Pro"/>
              <a:sym typeface="Source Sans Pro"/>
            </a:endParaRPr>
          </a:p>
          <a:p>
            <a:pPr marL="914400" lvl="1" indent="-355600">
              <a:buSzPts val="2000"/>
              <a:buFont typeface="Source Sans Pro"/>
              <a:buChar char="○"/>
            </a:pPr>
            <a:r>
              <a:rPr lang="en" dirty="0">
                <a:latin typeface="Source Sans Pro"/>
                <a:ea typeface="Source Sans Pro"/>
                <a:cs typeface="Source Sans Pro"/>
                <a:sym typeface="Source Sans Pro"/>
              </a:rPr>
              <a:t>Loop invariant(j): </a:t>
            </a:r>
            <a:r>
              <a:rPr lang="en" b="1" dirty="0">
                <a:latin typeface="Consolas"/>
                <a:ea typeface="Consolas"/>
                <a:cs typeface="Consolas"/>
                <a:sym typeface="Consolas"/>
              </a:rPr>
              <a:t>A[0:j,j+1:i+1]</a:t>
            </a:r>
            <a:r>
              <a:rPr lang="en" dirty="0">
                <a:latin typeface="Source Sans Pro"/>
                <a:ea typeface="Source Sans Pro"/>
                <a:cs typeface="Source Sans Pro"/>
                <a:sym typeface="Source Sans Pro"/>
              </a:rPr>
              <a:t> contains the same elements as the original sublist </a:t>
            </a:r>
            <a:r>
              <a:rPr lang="en" b="1" dirty="0">
                <a:latin typeface="Consolas"/>
                <a:ea typeface="Consolas"/>
                <a:cs typeface="Consolas"/>
                <a:sym typeface="Consolas"/>
              </a:rPr>
              <a:t>A[0:i]</a:t>
            </a:r>
            <a:r>
              <a:rPr lang="en" dirty="0">
                <a:latin typeface="Source Sans Pro"/>
                <a:ea typeface="Source Sans Pro"/>
                <a:cs typeface="Source Sans Pro"/>
                <a:sym typeface="Source Sans Pro"/>
              </a:rPr>
              <a:t>, still sorted, such that all of the values in the right sublist </a:t>
            </a:r>
            <a:r>
              <a:rPr lang="en" b="1" dirty="0">
                <a:latin typeface="Consolas"/>
                <a:ea typeface="Consolas"/>
                <a:cs typeface="Consolas"/>
                <a:sym typeface="Consolas"/>
              </a:rPr>
              <a:t>A[j+1:i+1]</a:t>
            </a:r>
            <a:r>
              <a:rPr lang="en" dirty="0">
                <a:latin typeface="Source Sans Pro"/>
                <a:ea typeface="Source Sans Pro"/>
                <a:cs typeface="Source Sans Pro"/>
                <a:sym typeface="Source Sans Pro"/>
              </a:rPr>
              <a:t> are greater than </a:t>
            </a:r>
            <a:r>
              <a:rPr lang="en" b="1" dirty="0">
                <a:latin typeface="Consolas"/>
                <a:ea typeface="Consolas"/>
                <a:cs typeface="Consolas"/>
                <a:sym typeface="Consolas"/>
              </a:rPr>
              <a:t>cur_value</a:t>
            </a:r>
            <a:r>
              <a:rPr lang="en" dirty="0">
                <a:latin typeface="Source Sans Pro"/>
                <a:ea typeface="Source Sans Pro"/>
                <a:cs typeface="Source Sans Pro"/>
                <a:sym typeface="Source Sans Pro"/>
              </a:rPr>
              <a:t>.</a:t>
            </a:r>
            <a:endParaRPr dirty="0">
              <a:latin typeface="Source Sans Pro"/>
              <a:ea typeface="Source Sans Pro"/>
              <a:cs typeface="Source Sans Pro"/>
              <a:sym typeface="Source Sans Pro"/>
            </a:endParaRPr>
          </a:p>
        </p:txBody>
      </p:sp>
      <p:sp>
        <p:nvSpPr>
          <p:cNvPr id="884" name="Google Shape;884;p69"/>
          <p:cNvSpPr txBox="1"/>
          <p:nvPr/>
        </p:nvSpPr>
        <p:spPr>
          <a:xfrm>
            <a:off x="1990200" y="466200"/>
            <a:ext cx="8211600" cy="722700"/>
          </a:xfrm>
          <a:prstGeom prst="rect">
            <a:avLst/>
          </a:prstGeom>
          <a:noFill/>
          <a:ln>
            <a:noFill/>
          </a:ln>
        </p:spPr>
        <p:txBody>
          <a:bodyPr spcFirstLastPara="1" wrap="square" lIns="91425" tIns="91425" rIns="91425" bIns="91425" anchor="t" anchorCtr="0">
            <a:noAutofit/>
          </a:bodyPr>
          <a:lstStyle/>
          <a:p>
            <a:pPr algn="ctr"/>
            <a:r>
              <a:rPr lang="en" sz="3600" b="1">
                <a:latin typeface="Dosis"/>
                <a:ea typeface="Dosis"/>
                <a:cs typeface="Dosis"/>
                <a:sym typeface="Dosis"/>
              </a:rPr>
              <a:t>Proving Correctness</a:t>
            </a:r>
            <a:endParaRPr sz="3600" b="1">
              <a:latin typeface="Dosis"/>
              <a:ea typeface="Dosis"/>
              <a:cs typeface="Dosis"/>
              <a:sym typeface="Dosis"/>
            </a:endParaRPr>
          </a:p>
        </p:txBody>
      </p:sp>
      <p:sp>
        <p:nvSpPr>
          <p:cNvPr id="885" name="Google Shape;885;p69"/>
          <p:cNvSpPr txBox="1"/>
          <p:nvPr/>
        </p:nvSpPr>
        <p:spPr>
          <a:xfrm>
            <a:off x="3503250" y="3841025"/>
            <a:ext cx="5185500" cy="2550900"/>
          </a:xfrm>
          <a:prstGeom prst="rect">
            <a:avLst/>
          </a:prstGeom>
          <a:solidFill>
            <a:srgbClr val="F3F3F3"/>
          </a:solidFill>
          <a:ln>
            <a:noFill/>
          </a:ln>
        </p:spPr>
        <p:txBody>
          <a:bodyPr spcFirstLastPara="1" wrap="square" lIns="91425" tIns="91425" rIns="91425" bIns="91425" anchor="ctr" anchorCtr="0">
            <a:noAutofit/>
          </a:bodyPr>
          <a:lstStyle/>
          <a:p>
            <a:r>
              <a:rPr lang="en" sz="1600" b="1">
                <a:solidFill>
                  <a:srgbClr val="D33682"/>
                </a:solidFill>
                <a:latin typeface="Consolas"/>
                <a:ea typeface="Consolas"/>
                <a:cs typeface="Consolas"/>
                <a:sym typeface="Consolas"/>
              </a:rPr>
              <a:t>  def</a:t>
            </a:r>
            <a:r>
              <a:rPr lang="en" sz="1600">
                <a:latin typeface="Consolas"/>
                <a:ea typeface="Consolas"/>
                <a:cs typeface="Consolas"/>
                <a:sym typeface="Consolas"/>
              </a:rPr>
              <a:t> insertion_sort(A):</a:t>
            </a:r>
            <a:endParaRPr sz="1600">
              <a:latin typeface="Consolas"/>
              <a:ea typeface="Consolas"/>
              <a:cs typeface="Consolas"/>
              <a:sym typeface="Consolas"/>
            </a:endParaRPr>
          </a:p>
          <a:p>
            <a:r>
              <a:rPr lang="en" sz="1600">
                <a:latin typeface="Consolas"/>
                <a:ea typeface="Consolas"/>
                <a:cs typeface="Consolas"/>
                <a:sym typeface="Consolas"/>
              </a:rPr>
              <a:t>    </a:t>
            </a:r>
            <a:r>
              <a:rPr lang="en" sz="1600" b="1">
                <a:solidFill>
                  <a:srgbClr val="D33682"/>
                </a:solidFill>
                <a:latin typeface="Consolas"/>
                <a:ea typeface="Consolas"/>
                <a:cs typeface="Consolas"/>
                <a:sym typeface="Consolas"/>
              </a:rPr>
              <a:t>for</a:t>
            </a:r>
            <a:r>
              <a:rPr lang="en" sz="1600">
                <a:latin typeface="Consolas"/>
                <a:ea typeface="Consolas"/>
                <a:cs typeface="Consolas"/>
                <a:sym typeface="Consolas"/>
              </a:rPr>
              <a:t> i in range(1, len(A)):</a:t>
            </a:r>
            <a:endParaRPr sz="1600">
              <a:latin typeface="Consolas"/>
              <a:ea typeface="Consolas"/>
              <a:cs typeface="Consolas"/>
              <a:sym typeface="Consolas"/>
            </a:endParaRPr>
          </a:p>
          <a:p>
            <a:r>
              <a:rPr lang="en" sz="1600">
                <a:latin typeface="Consolas"/>
                <a:ea typeface="Consolas"/>
                <a:cs typeface="Consolas"/>
                <a:sym typeface="Consolas"/>
              </a:rPr>
              <a:t>      cur_value = A[i]</a:t>
            </a:r>
            <a:endParaRPr sz="1600">
              <a:latin typeface="Consolas"/>
              <a:ea typeface="Consolas"/>
              <a:cs typeface="Consolas"/>
              <a:sym typeface="Consolas"/>
            </a:endParaRPr>
          </a:p>
          <a:p>
            <a:r>
              <a:rPr lang="en" sz="1600">
                <a:latin typeface="Consolas"/>
                <a:ea typeface="Consolas"/>
                <a:cs typeface="Consolas"/>
                <a:sym typeface="Consolas"/>
              </a:rPr>
              <a:t>      j = i - 1</a:t>
            </a:r>
            <a:endParaRPr sz="1600">
              <a:latin typeface="Consolas"/>
              <a:ea typeface="Consolas"/>
              <a:cs typeface="Consolas"/>
              <a:sym typeface="Consolas"/>
            </a:endParaRPr>
          </a:p>
          <a:p>
            <a:r>
              <a:rPr lang="en" sz="1600">
                <a:latin typeface="Consolas"/>
                <a:ea typeface="Consolas"/>
                <a:cs typeface="Consolas"/>
                <a:sym typeface="Consolas"/>
              </a:rPr>
              <a:t>      </a:t>
            </a:r>
            <a:r>
              <a:rPr lang="en" sz="1600" b="1">
                <a:solidFill>
                  <a:srgbClr val="D33682"/>
                </a:solidFill>
                <a:latin typeface="Consolas"/>
                <a:ea typeface="Consolas"/>
                <a:cs typeface="Consolas"/>
                <a:sym typeface="Consolas"/>
              </a:rPr>
              <a:t>while</a:t>
            </a:r>
            <a:r>
              <a:rPr lang="en" sz="1600">
                <a:latin typeface="Consolas"/>
                <a:ea typeface="Consolas"/>
                <a:cs typeface="Consolas"/>
                <a:sym typeface="Consolas"/>
              </a:rPr>
              <a:t> j &gt;= 0 and A[j] &gt; cur_value:</a:t>
            </a:r>
            <a:endParaRPr sz="1600">
              <a:latin typeface="Consolas"/>
              <a:ea typeface="Consolas"/>
              <a:cs typeface="Consolas"/>
              <a:sym typeface="Consolas"/>
            </a:endParaRPr>
          </a:p>
          <a:p>
            <a:r>
              <a:rPr lang="en" sz="1600">
                <a:latin typeface="Consolas"/>
                <a:ea typeface="Consolas"/>
                <a:cs typeface="Consolas"/>
                <a:sym typeface="Consolas"/>
              </a:rPr>
              <a:t>        A[j+1] = A[j]</a:t>
            </a:r>
            <a:endParaRPr sz="1600">
              <a:latin typeface="Consolas"/>
              <a:ea typeface="Consolas"/>
              <a:cs typeface="Consolas"/>
              <a:sym typeface="Consolas"/>
            </a:endParaRPr>
          </a:p>
          <a:p>
            <a:pPr marL="914400"/>
            <a:r>
              <a:rPr lang="en" sz="1600">
                <a:latin typeface="Consolas"/>
                <a:ea typeface="Consolas"/>
                <a:cs typeface="Consolas"/>
                <a:sym typeface="Consolas"/>
              </a:rPr>
              <a:t>j -= 1</a:t>
            </a:r>
            <a:endParaRPr sz="1600">
              <a:latin typeface="Consolas"/>
              <a:ea typeface="Consolas"/>
              <a:cs typeface="Consolas"/>
              <a:sym typeface="Consolas"/>
            </a:endParaRPr>
          </a:p>
          <a:p>
            <a:r>
              <a:rPr lang="en" sz="1600">
                <a:latin typeface="Consolas"/>
                <a:ea typeface="Consolas"/>
                <a:cs typeface="Consolas"/>
                <a:sym typeface="Consolas"/>
              </a:rPr>
              <a:t>      A[j+1] = cur_value</a:t>
            </a:r>
            <a:endParaRPr sz="1600">
              <a:latin typeface="Consolas"/>
              <a:ea typeface="Consolas"/>
              <a:cs typeface="Consolas"/>
              <a:sym typeface="Consolas"/>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889"/>
        <p:cNvGrpSpPr/>
        <p:nvPr/>
      </p:nvGrpSpPr>
      <p:grpSpPr>
        <a:xfrm>
          <a:off x="0" y="0"/>
          <a:ext cx="0" cy="0"/>
          <a:chOff x="0" y="0"/>
          <a:chExt cx="0" cy="0"/>
        </a:xfrm>
      </p:grpSpPr>
      <p:sp>
        <p:nvSpPr>
          <p:cNvPr id="890" name="Google Shape;890;p70"/>
          <p:cNvSpPr txBox="1"/>
          <p:nvPr/>
        </p:nvSpPr>
        <p:spPr>
          <a:xfrm>
            <a:off x="1990200" y="466200"/>
            <a:ext cx="8211600" cy="722700"/>
          </a:xfrm>
          <a:prstGeom prst="rect">
            <a:avLst/>
          </a:prstGeom>
          <a:noFill/>
          <a:ln>
            <a:noFill/>
          </a:ln>
        </p:spPr>
        <p:txBody>
          <a:bodyPr spcFirstLastPara="1" wrap="square" lIns="91425" tIns="91425" rIns="91425" bIns="91425" anchor="t" anchorCtr="0">
            <a:noAutofit/>
          </a:bodyPr>
          <a:lstStyle/>
          <a:p>
            <a:pPr algn="ctr"/>
            <a:r>
              <a:rPr lang="en" sz="3600" b="1">
                <a:latin typeface="Dosis"/>
                <a:ea typeface="Dosis"/>
                <a:cs typeface="Dosis"/>
                <a:sym typeface="Dosis"/>
              </a:rPr>
              <a:t>Proving Correctness</a:t>
            </a:r>
            <a:endParaRPr sz="3600" b="1">
              <a:latin typeface="Dosis"/>
              <a:ea typeface="Dosis"/>
              <a:cs typeface="Dosis"/>
              <a:sym typeface="Dosis"/>
            </a:endParaRPr>
          </a:p>
        </p:txBody>
      </p:sp>
      <p:sp>
        <p:nvSpPr>
          <p:cNvPr id="891" name="Google Shape;891;p70"/>
          <p:cNvSpPr txBox="1"/>
          <p:nvPr/>
        </p:nvSpPr>
        <p:spPr>
          <a:xfrm>
            <a:off x="1990200" y="1189025"/>
            <a:ext cx="8211600" cy="5202900"/>
          </a:xfrm>
          <a:prstGeom prst="rect">
            <a:avLst/>
          </a:prstGeom>
          <a:noFill/>
          <a:ln>
            <a:noFill/>
          </a:ln>
        </p:spPr>
        <p:txBody>
          <a:bodyPr spcFirstLastPara="1" wrap="square" lIns="91425" tIns="91425" rIns="91425" bIns="91425" anchor="t" anchorCtr="0">
            <a:noAutofit/>
          </a:bodyPr>
          <a:lstStyle/>
          <a:p>
            <a:pPr marL="457200" indent="-355600">
              <a:buClr>
                <a:srgbClr val="000000"/>
              </a:buClr>
              <a:buSzPts val="2000"/>
              <a:buFont typeface="Source Sans Pro"/>
              <a:buChar char="●"/>
            </a:pPr>
            <a:r>
              <a:rPr lang="en" sz="2000">
                <a:latin typeface="Source Sans Pro"/>
                <a:ea typeface="Source Sans Pro"/>
                <a:cs typeface="Source Sans Pro"/>
                <a:sym typeface="Source Sans Pro"/>
              </a:rPr>
              <a:t>Another way to think of proofs by induction for iterative algorithms… </a:t>
            </a:r>
            <a:endParaRPr sz="2000">
              <a:latin typeface="Source Sans Pro"/>
              <a:ea typeface="Source Sans Pro"/>
              <a:cs typeface="Source Sans Pro"/>
              <a:sym typeface="Source Sans Pro"/>
            </a:endParaRPr>
          </a:p>
          <a:p>
            <a:endParaRPr sz="600">
              <a:latin typeface="Source Sans Pro"/>
              <a:ea typeface="Source Sans Pro"/>
              <a:cs typeface="Source Sans Pro"/>
              <a:sym typeface="Source Sans Pro"/>
            </a:endParaRPr>
          </a:p>
          <a:p>
            <a:pPr marL="914400" lvl="1" indent="-355600">
              <a:buSzPts val="2000"/>
              <a:buFont typeface="Source Sans Pro"/>
              <a:buChar char="○"/>
            </a:pPr>
            <a:r>
              <a:rPr lang="en" sz="2000" b="1">
                <a:latin typeface="Source Sans Pro"/>
                <a:ea typeface="Source Sans Pro"/>
                <a:cs typeface="Source Sans Pro"/>
                <a:sym typeface="Source Sans Pro"/>
              </a:rPr>
              <a:t>Inductive Hypothesis</a:t>
            </a:r>
            <a:r>
              <a:rPr lang="en" sz="2000">
                <a:latin typeface="Source Sans Pro"/>
                <a:ea typeface="Source Sans Pro"/>
                <a:cs typeface="Source Sans Pro"/>
                <a:sym typeface="Source Sans Pro"/>
              </a:rPr>
              <a:t> The loop invariant holds after the ith iteration.</a:t>
            </a:r>
            <a:endParaRPr sz="2000">
              <a:latin typeface="Source Sans Pro"/>
              <a:ea typeface="Source Sans Pro"/>
              <a:cs typeface="Source Sans Pro"/>
              <a:sym typeface="Source Sans Pro"/>
            </a:endParaRPr>
          </a:p>
          <a:p>
            <a:endParaRPr sz="600">
              <a:latin typeface="Source Sans Pro"/>
              <a:ea typeface="Source Sans Pro"/>
              <a:cs typeface="Source Sans Pro"/>
              <a:sym typeface="Source Sans Pro"/>
            </a:endParaRPr>
          </a:p>
          <a:p>
            <a:pPr marL="914400" lvl="1" indent="-355600">
              <a:buSzPts val="2000"/>
              <a:buFont typeface="Source Sans Pro"/>
              <a:buChar char="○"/>
            </a:pPr>
            <a:r>
              <a:rPr lang="en" sz="2000" b="1">
                <a:latin typeface="Source Sans Pro"/>
                <a:ea typeface="Source Sans Pro"/>
                <a:cs typeface="Source Sans Pro"/>
                <a:sym typeface="Source Sans Pro"/>
              </a:rPr>
              <a:t>Base case</a:t>
            </a:r>
            <a:r>
              <a:rPr lang="en" sz="2000">
                <a:latin typeface="Source Sans Pro"/>
                <a:ea typeface="Source Sans Pro"/>
                <a:cs typeface="Source Sans Pro"/>
                <a:sym typeface="Source Sans Pro"/>
              </a:rPr>
              <a:t> The loop invariant holds before the first iteration.</a:t>
            </a:r>
            <a:endParaRPr sz="2000">
              <a:latin typeface="Source Sans Pro"/>
              <a:ea typeface="Source Sans Pro"/>
              <a:cs typeface="Source Sans Pro"/>
              <a:sym typeface="Source Sans Pro"/>
            </a:endParaRPr>
          </a:p>
          <a:p>
            <a:endParaRPr sz="600">
              <a:latin typeface="Source Sans Pro"/>
              <a:ea typeface="Source Sans Pro"/>
              <a:cs typeface="Source Sans Pro"/>
              <a:sym typeface="Source Sans Pro"/>
            </a:endParaRPr>
          </a:p>
          <a:p>
            <a:pPr marL="1371600" lvl="2" indent="-355600">
              <a:buClr>
                <a:srgbClr val="2196F3"/>
              </a:buClr>
              <a:buSzPts val="2000"/>
              <a:buFont typeface="Source Sans Pro"/>
              <a:buChar char="■"/>
            </a:pPr>
            <a:r>
              <a:rPr lang="en" sz="2000" b="1">
                <a:solidFill>
                  <a:srgbClr val="2196F3"/>
                </a:solidFill>
                <a:latin typeface="Source Sans Pro"/>
                <a:ea typeface="Source Sans Pro"/>
                <a:cs typeface="Source Sans Pro"/>
                <a:sym typeface="Source Sans Pro"/>
              </a:rPr>
              <a:t>“Initialization”</a:t>
            </a:r>
            <a:endParaRPr sz="2000" b="1">
              <a:solidFill>
                <a:srgbClr val="2196F3"/>
              </a:solidFill>
              <a:latin typeface="Source Sans Pro"/>
              <a:ea typeface="Source Sans Pro"/>
              <a:cs typeface="Source Sans Pro"/>
              <a:sym typeface="Source Sans Pro"/>
            </a:endParaRPr>
          </a:p>
          <a:p>
            <a:endParaRPr sz="600">
              <a:latin typeface="Source Sans Pro"/>
              <a:ea typeface="Source Sans Pro"/>
              <a:cs typeface="Source Sans Pro"/>
              <a:sym typeface="Source Sans Pro"/>
            </a:endParaRPr>
          </a:p>
          <a:p>
            <a:pPr marL="914400" lvl="1" indent="-355600">
              <a:buSzPts val="2000"/>
              <a:buFont typeface="Source Sans Pro"/>
              <a:buChar char="○"/>
            </a:pPr>
            <a:r>
              <a:rPr lang="en" sz="2000" b="1">
                <a:latin typeface="Source Sans Pro"/>
                <a:ea typeface="Source Sans Pro"/>
                <a:cs typeface="Source Sans Pro"/>
                <a:sym typeface="Source Sans Pro"/>
              </a:rPr>
              <a:t>Inductive step</a:t>
            </a:r>
            <a:r>
              <a:rPr lang="en" sz="2000">
                <a:latin typeface="Source Sans Pro"/>
                <a:ea typeface="Source Sans Pro"/>
                <a:cs typeface="Source Sans Pro"/>
                <a:sym typeface="Source Sans Pro"/>
              </a:rPr>
              <a:t> If the loop invariant holds after the ith iteration, then it holds after the (i+1)st iteration.</a:t>
            </a:r>
            <a:endParaRPr sz="2000">
              <a:latin typeface="Source Sans Pro"/>
              <a:ea typeface="Source Sans Pro"/>
              <a:cs typeface="Source Sans Pro"/>
              <a:sym typeface="Source Sans Pro"/>
            </a:endParaRPr>
          </a:p>
          <a:p>
            <a:endParaRPr sz="600">
              <a:latin typeface="Source Sans Pro"/>
              <a:ea typeface="Source Sans Pro"/>
              <a:cs typeface="Source Sans Pro"/>
              <a:sym typeface="Source Sans Pro"/>
            </a:endParaRPr>
          </a:p>
          <a:p>
            <a:pPr marL="1371600" lvl="2" indent="-355600">
              <a:buClr>
                <a:srgbClr val="2196F3"/>
              </a:buClr>
              <a:buSzPts val="2000"/>
              <a:buFont typeface="Source Sans Pro"/>
              <a:buChar char="■"/>
            </a:pPr>
            <a:r>
              <a:rPr lang="en" sz="2000" b="1">
                <a:solidFill>
                  <a:srgbClr val="2196F3"/>
                </a:solidFill>
                <a:latin typeface="Source Sans Pro"/>
                <a:ea typeface="Source Sans Pro"/>
                <a:cs typeface="Source Sans Pro"/>
                <a:sym typeface="Source Sans Pro"/>
              </a:rPr>
              <a:t>“Maintenance”</a:t>
            </a:r>
            <a:endParaRPr sz="2000" b="1">
              <a:solidFill>
                <a:srgbClr val="2196F3"/>
              </a:solidFill>
              <a:latin typeface="Source Sans Pro"/>
              <a:ea typeface="Source Sans Pro"/>
              <a:cs typeface="Source Sans Pro"/>
              <a:sym typeface="Source Sans Pro"/>
            </a:endParaRPr>
          </a:p>
          <a:p>
            <a:endParaRPr sz="600">
              <a:latin typeface="Source Sans Pro"/>
              <a:ea typeface="Source Sans Pro"/>
              <a:cs typeface="Source Sans Pro"/>
              <a:sym typeface="Source Sans Pro"/>
            </a:endParaRPr>
          </a:p>
          <a:p>
            <a:pPr marL="914400" lvl="1" indent="-355600">
              <a:buSzPts val="2000"/>
              <a:buFont typeface="Source Sans Pro"/>
              <a:buChar char="○"/>
            </a:pPr>
            <a:r>
              <a:rPr lang="en" sz="2000" b="1">
                <a:latin typeface="Source Sans Pro"/>
                <a:ea typeface="Source Sans Pro"/>
                <a:cs typeface="Source Sans Pro"/>
                <a:sym typeface="Source Sans Pro"/>
              </a:rPr>
              <a:t>Conclusion</a:t>
            </a:r>
            <a:r>
              <a:rPr lang="en" sz="2000">
                <a:latin typeface="Source Sans Pro"/>
                <a:ea typeface="Source Sans Pro"/>
                <a:cs typeface="Source Sans Pro"/>
                <a:sym typeface="Source Sans Pro"/>
              </a:rPr>
              <a:t> If the loop invariant holds after the last iteration, then the algorithm is correct!</a:t>
            </a:r>
            <a:endParaRPr sz="2000">
              <a:latin typeface="Source Sans Pro"/>
              <a:ea typeface="Source Sans Pro"/>
              <a:cs typeface="Source Sans Pro"/>
              <a:sym typeface="Source Sans Pro"/>
            </a:endParaRPr>
          </a:p>
          <a:p>
            <a:endParaRPr sz="600">
              <a:latin typeface="Source Sans Pro"/>
              <a:ea typeface="Source Sans Pro"/>
              <a:cs typeface="Source Sans Pro"/>
              <a:sym typeface="Source Sans Pro"/>
            </a:endParaRPr>
          </a:p>
          <a:p>
            <a:pPr marL="1371600" lvl="2" indent="-355600">
              <a:buClr>
                <a:srgbClr val="2196F3"/>
              </a:buClr>
              <a:buSzPts val="2000"/>
              <a:buFont typeface="Source Sans Pro"/>
              <a:buChar char="■"/>
            </a:pPr>
            <a:r>
              <a:rPr lang="en" sz="2000" b="1">
                <a:solidFill>
                  <a:srgbClr val="2196F3"/>
                </a:solidFill>
                <a:latin typeface="Source Sans Pro"/>
                <a:ea typeface="Source Sans Pro"/>
                <a:cs typeface="Source Sans Pro"/>
                <a:sym typeface="Source Sans Pro"/>
              </a:rPr>
              <a:t>“Termination”</a:t>
            </a:r>
            <a:endParaRPr sz="2000" b="1">
              <a:solidFill>
                <a:srgbClr val="2196F3"/>
              </a:solidFill>
              <a:latin typeface="Source Sans Pro"/>
              <a:ea typeface="Source Sans Pro"/>
              <a:cs typeface="Source Sans Pro"/>
              <a:sym typeface="Source Sans Pro"/>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Google Shape;896;p71"/>
          <p:cNvSpPr txBox="1"/>
          <p:nvPr/>
        </p:nvSpPr>
        <p:spPr>
          <a:xfrm>
            <a:off x="1990200" y="466200"/>
            <a:ext cx="8211600" cy="722700"/>
          </a:xfrm>
          <a:prstGeom prst="rect">
            <a:avLst/>
          </a:prstGeom>
          <a:noFill/>
          <a:ln>
            <a:noFill/>
          </a:ln>
        </p:spPr>
        <p:txBody>
          <a:bodyPr spcFirstLastPara="1" wrap="square" lIns="91425" tIns="91425" rIns="91425" bIns="91425" anchor="t" anchorCtr="0">
            <a:noAutofit/>
          </a:bodyPr>
          <a:lstStyle/>
          <a:p>
            <a:pPr algn="ctr"/>
            <a:r>
              <a:rPr lang="en" sz="3600" b="1">
                <a:latin typeface="Dosis"/>
                <a:ea typeface="Dosis"/>
                <a:cs typeface="Dosis"/>
                <a:sym typeface="Dosis"/>
              </a:rPr>
              <a:t>Insertion sort</a:t>
            </a:r>
            <a:endParaRPr sz="3600" b="1">
              <a:latin typeface="Dosis"/>
              <a:ea typeface="Dosis"/>
              <a:cs typeface="Dosis"/>
              <a:sym typeface="Dosis"/>
            </a:endParaRPr>
          </a:p>
        </p:txBody>
      </p:sp>
      <p:sp>
        <p:nvSpPr>
          <p:cNvPr id="897" name="Google Shape;897;p71"/>
          <p:cNvSpPr txBox="1"/>
          <p:nvPr/>
        </p:nvSpPr>
        <p:spPr>
          <a:xfrm>
            <a:off x="1990200" y="1189025"/>
            <a:ext cx="8211600" cy="5202900"/>
          </a:xfrm>
          <a:prstGeom prst="rect">
            <a:avLst/>
          </a:prstGeom>
          <a:noFill/>
          <a:ln>
            <a:noFill/>
          </a:ln>
        </p:spPr>
        <p:txBody>
          <a:bodyPr spcFirstLastPara="1" wrap="square" lIns="91425" tIns="91425" rIns="91425" bIns="91425" anchor="t" anchorCtr="0">
            <a:noAutofit/>
          </a:bodyPr>
          <a:lstStyle/>
          <a:p>
            <a:pPr marL="457200" indent="-355600">
              <a:buClr>
                <a:srgbClr val="000000"/>
              </a:buClr>
              <a:buSzPts val="2000"/>
              <a:buFont typeface="Source Sans Pro"/>
              <a:buChar char="●"/>
            </a:pPr>
            <a:r>
              <a:rPr lang="en" sz="2000" b="1">
                <a:latin typeface="Source Sans Pro"/>
                <a:ea typeface="Source Sans Pro"/>
                <a:cs typeface="Source Sans Pro"/>
                <a:sym typeface="Source Sans Pro"/>
              </a:rPr>
              <a:t>Intuition</a:t>
            </a:r>
            <a:r>
              <a:rPr lang="en" sz="2000">
                <a:latin typeface="Source Sans Pro"/>
                <a:ea typeface="Source Sans Pro"/>
                <a:cs typeface="Source Sans Pro"/>
                <a:sym typeface="Source Sans Pro"/>
              </a:rPr>
              <a:t> Maintain a growing sorted list. For each element, put it into the “right place” in this growing list.</a:t>
            </a:r>
            <a:endParaRPr sz="2000">
              <a:latin typeface="Source Sans Pro"/>
              <a:ea typeface="Source Sans Pro"/>
              <a:cs typeface="Source Sans Pro"/>
              <a:sym typeface="Source Sans Pro"/>
            </a:endParaRPr>
          </a:p>
          <a:p>
            <a:endParaRPr sz="600">
              <a:latin typeface="Source Sans Pro"/>
              <a:ea typeface="Source Sans Pro"/>
              <a:cs typeface="Source Sans Pro"/>
              <a:sym typeface="Source Sans Pro"/>
            </a:endParaRPr>
          </a:p>
          <a:p>
            <a:pPr marL="457200" indent="-355600">
              <a:buSzPts val="2000"/>
              <a:buFont typeface="Source Sans Pro"/>
              <a:buChar char="●"/>
            </a:pPr>
            <a:r>
              <a:rPr lang="en" sz="2000">
                <a:latin typeface="Source Sans Pro"/>
                <a:ea typeface="Source Sans Pro"/>
                <a:cs typeface="Source Sans Pro"/>
                <a:sym typeface="Source Sans Pro"/>
              </a:rPr>
              <a:t>You might have two questions at this point…</a:t>
            </a:r>
            <a:endParaRPr sz="2000">
              <a:latin typeface="Source Sans Pro"/>
              <a:ea typeface="Source Sans Pro"/>
              <a:cs typeface="Source Sans Pro"/>
              <a:sym typeface="Source Sans Pro"/>
            </a:endParaRPr>
          </a:p>
          <a:p>
            <a:endParaRPr sz="600">
              <a:latin typeface="Source Sans Pro"/>
              <a:ea typeface="Source Sans Pro"/>
              <a:cs typeface="Source Sans Pro"/>
              <a:sym typeface="Source Sans Pro"/>
            </a:endParaRPr>
          </a:p>
          <a:p>
            <a:pPr marL="914400" indent="-355600">
              <a:buClr>
                <a:srgbClr val="2196F3"/>
              </a:buClr>
              <a:buSzPts val="2000"/>
              <a:buFont typeface="Source Sans Pro"/>
              <a:buAutoNum type="arabicPeriod"/>
            </a:pPr>
            <a:r>
              <a:rPr lang="en" sz="2000" b="1">
                <a:solidFill>
                  <a:srgbClr val="2196F3"/>
                </a:solidFill>
                <a:latin typeface="Source Sans Pro"/>
                <a:ea typeface="Source Sans Pro"/>
                <a:cs typeface="Source Sans Pro"/>
                <a:sym typeface="Source Sans Pro"/>
              </a:rPr>
              <a:t>Does this actually work?</a:t>
            </a:r>
            <a:r>
              <a:rPr lang="en" sz="2000">
                <a:latin typeface="Source Sans Pro"/>
                <a:ea typeface="Source Sans Pro"/>
                <a:cs typeface="Source Sans Pro"/>
                <a:sym typeface="Source Sans Pro"/>
              </a:rPr>
              <a:t> Ok, well duh… obviously it works.</a:t>
            </a:r>
            <a:endParaRPr sz="2000">
              <a:latin typeface="Source Sans Pro"/>
              <a:ea typeface="Source Sans Pro"/>
              <a:cs typeface="Source Sans Pro"/>
              <a:sym typeface="Source Sans Pro"/>
            </a:endParaRPr>
          </a:p>
          <a:p>
            <a:endParaRPr sz="600">
              <a:latin typeface="Source Sans Pro"/>
              <a:ea typeface="Source Sans Pro"/>
              <a:cs typeface="Source Sans Pro"/>
              <a:sym typeface="Source Sans Pro"/>
            </a:endParaRPr>
          </a:p>
          <a:p>
            <a:pPr marL="914400" indent="-355600">
              <a:buSzPts val="2000"/>
              <a:buFont typeface="Source Sans Pro"/>
              <a:buAutoNum type="arabicPeriod"/>
            </a:pPr>
            <a:r>
              <a:rPr lang="en" sz="2000" b="1">
                <a:latin typeface="Source Sans Pro"/>
                <a:ea typeface="Source Sans Pro"/>
                <a:cs typeface="Source Sans Pro"/>
                <a:sym typeface="Source Sans Pro"/>
              </a:rPr>
              <a:t>Is it fast?</a:t>
            </a:r>
            <a:endParaRPr sz="2000" b="1">
              <a:latin typeface="Source Sans Pro"/>
              <a:ea typeface="Source Sans Pro"/>
              <a:cs typeface="Source Sans Pro"/>
              <a:sym typeface="Source Sans Pro"/>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901"/>
        <p:cNvGrpSpPr/>
        <p:nvPr/>
      </p:nvGrpSpPr>
      <p:grpSpPr>
        <a:xfrm>
          <a:off x="0" y="0"/>
          <a:ext cx="0" cy="0"/>
          <a:chOff x="0" y="0"/>
          <a:chExt cx="0" cy="0"/>
        </a:xfrm>
      </p:grpSpPr>
      <p:sp>
        <p:nvSpPr>
          <p:cNvPr id="902" name="Google Shape;902;p72"/>
          <p:cNvSpPr txBox="1"/>
          <p:nvPr/>
        </p:nvSpPr>
        <p:spPr>
          <a:xfrm>
            <a:off x="1990200" y="466200"/>
            <a:ext cx="8211600" cy="722700"/>
          </a:xfrm>
          <a:prstGeom prst="rect">
            <a:avLst/>
          </a:prstGeom>
          <a:noFill/>
          <a:ln>
            <a:noFill/>
          </a:ln>
        </p:spPr>
        <p:txBody>
          <a:bodyPr spcFirstLastPara="1" wrap="square" lIns="91425" tIns="91425" rIns="91425" bIns="91425" anchor="t" anchorCtr="0">
            <a:noAutofit/>
          </a:bodyPr>
          <a:lstStyle/>
          <a:p>
            <a:pPr algn="ctr"/>
            <a:r>
              <a:rPr lang="en" sz="3600" b="1">
                <a:latin typeface="Dosis"/>
                <a:ea typeface="Dosis"/>
                <a:cs typeface="Dosis"/>
                <a:sym typeface="Dosis"/>
              </a:rPr>
              <a:t>Insertion sort</a:t>
            </a:r>
            <a:endParaRPr sz="3600" b="1">
              <a:latin typeface="Dosis"/>
              <a:ea typeface="Dosis"/>
              <a:cs typeface="Dosis"/>
              <a:sym typeface="Dosis"/>
            </a:endParaRPr>
          </a:p>
        </p:txBody>
      </p:sp>
      <p:sp>
        <p:nvSpPr>
          <p:cNvPr id="903" name="Google Shape;903;p72"/>
          <p:cNvSpPr txBox="1"/>
          <p:nvPr/>
        </p:nvSpPr>
        <p:spPr>
          <a:xfrm>
            <a:off x="1990200" y="1189025"/>
            <a:ext cx="8211600" cy="5202900"/>
          </a:xfrm>
          <a:prstGeom prst="rect">
            <a:avLst/>
          </a:prstGeom>
          <a:noFill/>
          <a:ln>
            <a:noFill/>
          </a:ln>
        </p:spPr>
        <p:txBody>
          <a:bodyPr spcFirstLastPara="1" wrap="square" lIns="91425" tIns="91425" rIns="91425" bIns="91425" anchor="t" anchorCtr="0">
            <a:noAutofit/>
          </a:bodyPr>
          <a:lstStyle/>
          <a:p>
            <a:pPr marL="457200" indent="-355600">
              <a:buClr>
                <a:srgbClr val="000000"/>
              </a:buClr>
              <a:buSzPts val="2000"/>
              <a:buFont typeface="Source Sans Pro"/>
              <a:buChar char="●"/>
            </a:pPr>
            <a:r>
              <a:rPr lang="en" sz="2000" b="1">
                <a:latin typeface="Source Sans Pro"/>
                <a:ea typeface="Source Sans Pro"/>
                <a:cs typeface="Source Sans Pro"/>
                <a:sym typeface="Source Sans Pro"/>
              </a:rPr>
              <a:t>Intuition</a:t>
            </a:r>
            <a:r>
              <a:rPr lang="en" sz="2000">
                <a:latin typeface="Source Sans Pro"/>
                <a:ea typeface="Source Sans Pro"/>
                <a:cs typeface="Source Sans Pro"/>
                <a:sym typeface="Source Sans Pro"/>
              </a:rPr>
              <a:t> Maintain a growing sorted list. For each element, put it into the “right place” in this growing list.</a:t>
            </a:r>
            <a:endParaRPr sz="2000">
              <a:latin typeface="Source Sans Pro"/>
              <a:ea typeface="Source Sans Pro"/>
              <a:cs typeface="Source Sans Pro"/>
              <a:sym typeface="Source Sans Pro"/>
            </a:endParaRPr>
          </a:p>
          <a:p>
            <a:endParaRPr sz="600">
              <a:latin typeface="Source Sans Pro"/>
              <a:ea typeface="Source Sans Pro"/>
              <a:cs typeface="Source Sans Pro"/>
              <a:sym typeface="Source Sans Pro"/>
            </a:endParaRPr>
          </a:p>
          <a:p>
            <a:pPr marL="457200" indent="-355600">
              <a:buSzPts val="2000"/>
              <a:buFont typeface="Source Sans Pro"/>
              <a:buChar char="●"/>
            </a:pPr>
            <a:r>
              <a:rPr lang="en" sz="2000">
                <a:latin typeface="Source Sans Pro"/>
                <a:ea typeface="Source Sans Pro"/>
                <a:cs typeface="Source Sans Pro"/>
                <a:sym typeface="Source Sans Pro"/>
              </a:rPr>
              <a:t>You might have two questions at this point…</a:t>
            </a:r>
            <a:endParaRPr sz="2000">
              <a:latin typeface="Source Sans Pro"/>
              <a:ea typeface="Source Sans Pro"/>
              <a:cs typeface="Source Sans Pro"/>
              <a:sym typeface="Source Sans Pro"/>
            </a:endParaRPr>
          </a:p>
          <a:p>
            <a:endParaRPr sz="600">
              <a:latin typeface="Source Sans Pro"/>
              <a:ea typeface="Source Sans Pro"/>
              <a:cs typeface="Source Sans Pro"/>
              <a:sym typeface="Source Sans Pro"/>
            </a:endParaRPr>
          </a:p>
          <a:p>
            <a:pPr marL="914400" indent="-355600">
              <a:buClr>
                <a:srgbClr val="2196F3"/>
              </a:buClr>
              <a:buSzPts val="2000"/>
              <a:buFont typeface="Source Sans Pro"/>
              <a:buAutoNum type="arabicPeriod"/>
            </a:pPr>
            <a:r>
              <a:rPr lang="en" sz="2000" b="1">
                <a:solidFill>
                  <a:srgbClr val="2196F3"/>
                </a:solidFill>
                <a:latin typeface="Source Sans Pro"/>
                <a:ea typeface="Source Sans Pro"/>
                <a:cs typeface="Source Sans Pro"/>
                <a:sym typeface="Source Sans Pro"/>
              </a:rPr>
              <a:t>Does this actually work?</a:t>
            </a:r>
            <a:r>
              <a:rPr lang="en" sz="2000">
                <a:latin typeface="Source Sans Pro"/>
                <a:ea typeface="Source Sans Pro"/>
                <a:cs typeface="Source Sans Pro"/>
                <a:sym typeface="Source Sans Pro"/>
              </a:rPr>
              <a:t> </a:t>
            </a:r>
            <a:r>
              <a:rPr lang="en" sz="2000" strike="sngStrike">
                <a:latin typeface="Source Sans Pro"/>
                <a:ea typeface="Source Sans Pro"/>
                <a:cs typeface="Source Sans Pro"/>
                <a:sym typeface="Source Sans Pro"/>
              </a:rPr>
              <a:t>Ok, well duh… obviously it works.</a:t>
            </a:r>
            <a:br>
              <a:rPr lang="en" sz="2000" strike="sngStrike">
                <a:latin typeface="Source Sans Pro"/>
                <a:ea typeface="Source Sans Pro"/>
                <a:cs typeface="Source Sans Pro"/>
                <a:sym typeface="Source Sans Pro"/>
              </a:rPr>
            </a:br>
            <a:br>
              <a:rPr lang="en" sz="600" strike="sngStrike">
                <a:latin typeface="Source Sans Pro"/>
                <a:ea typeface="Source Sans Pro"/>
                <a:cs typeface="Source Sans Pro"/>
                <a:sym typeface="Source Sans Pro"/>
              </a:rPr>
            </a:br>
            <a:r>
              <a:rPr lang="en" sz="2000">
                <a:latin typeface="Source Sans Pro"/>
                <a:ea typeface="Source Sans Pro"/>
                <a:cs typeface="Source Sans Pro"/>
                <a:sym typeface="Source Sans Pro"/>
              </a:rPr>
              <a:t>Yes, and I promise to write a proof by induction if asked to prove correctness formally...</a:t>
            </a:r>
            <a:endParaRPr sz="2000">
              <a:latin typeface="Source Sans Pro"/>
              <a:ea typeface="Source Sans Pro"/>
              <a:cs typeface="Source Sans Pro"/>
              <a:sym typeface="Source Sans Pro"/>
            </a:endParaRPr>
          </a:p>
          <a:p>
            <a:endParaRPr sz="600">
              <a:latin typeface="Source Sans Pro"/>
              <a:ea typeface="Source Sans Pro"/>
              <a:cs typeface="Source Sans Pro"/>
              <a:sym typeface="Source Sans Pro"/>
            </a:endParaRPr>
          </a:p>
          <a:p>
            <a:pPr marL="914400" indent="-355600">
              <a:buSzPts val="2000"/>
              <a:buFont typeface="Source Sans Pro"/>
              <a:buAutoNum type="arabicPeriod"/>
            </a:pPr>
            <a:r>
              <a:rPr lang="en" sz="2000" b="1">
                <a:latin typeface="Source Sans Pro"/>
                <a:ea typeface="Source Sans Pro"/>
                <a:cs typeface="Source Sans Pro"/>
                <a:sym typeface="Source Sans Pro"/>
              </a:rPr>
              <a:t>Is it fast?</a:t>
            </a:r>
            <a:endParaRPr sz="2000" b="1">
              <a:latin typeface="Source Sans Pro"/>
              <a:ea typeface="Source Sans Pro"/>
              <a:cs typeface="Source Sans Pro"/>
              <a:sym typeface="Source Sans Pro"/>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907"/>
        <p:cNvGrpSpPr/>
        <p:nvPr/>
      </p:nvGrpSpPr>
      <p:grpSpPr>
        <a:xfrm>
          <a:off x="0" y="0"/>
          <a:ext cx="0" cy="0"/>
          <a:chOff x="0" y="0"/>
          <a:chExt cx="0" cy="0"/>
        </a:xfrm>
      </p:grpSpPr>
      <p:sp>
        <p:nvSpPr>
          <p:cNvPr id="908" name="Google Shape;908;p73"/>
          <p:cNvSpPr txBox="1"/>
          <p:nvPr/>
        </p:nvSpPr>
        <p:spPr>
          <a:xfrm>
            <a:off x="1990200" y="466200"/>
            <a:ext cx="8211600" cy="722700"/>
          </a:xfrm>
          <a:prstGeom prst="rect">
            <a:avLst/>
          </a:prstGeom>
          <a:noFill/>
          <a:ln>
            <a:noFill/>
          </a:ln>
        </p:spPr>
        <p:txBody>
          <a:bodyPr spcFirstLastPara="1" wrap="square" lIns="91425" tIns="91425" rIns="91425" bIns="91425" anchor="t" anchorCtr="0">
            <a:noAutofit/>
          </a:bodyPr>
          <a:lstStyle/>
          <a:p>
            <a:pPr algn="ctr"/>
            <a:r>
              <a:rPr lang="en" sz="3600" b="1">
                <a:latin typeface="Dosis"/>
                <a:ea typeface="Dosis"/>
                <a:cs typeface="Dosis"/>
                <a:sym typeface="Dosis"/>
              </a:rPr>
              <a:t>Insertion sort</a:t>
            </a:r>
            <a:endParaRPr sz="3600" b="1">
              <a:latin typeface="Dosis"/>
              <a:ea typeface="Dosis"/>
              <a:cs typeface="Dosis"/>
              <a:sym typeface="Dosis"/>
            </a:endParaRPr>
          </a:p>
        </p:txBody>
      </p:sp>
      <p:sp>
        <p:nvSpPr>
          <p:cNvPr id="909" name="Google Shape;909;p73"/>
          <p:cNvSpPr txBox="1"/>
          <p:nvPr/>
        </p:nvSpPr>
        <p:spPr>
          <a:xfrm>
            <a:off x="1990200" y="1189025"/>
            <a:ext cx="8211600" cy="5202900"/>
          </a:xfrm>
          <a:prstGeom prst="rect">
            <a:avLst/>
          </a:prstGeom>
          <a:noFill/>
          <a:ln>
            <a:noFill/>
          </a:ln>
        </p:spPr>
        <p:txBody>
          <a:bodyPr spcFirstLastPara="1" wrap="square" lIns="91425" tIns="91425" rIns="91425" bIns="91425" anchor="t" anchorCtr="0">
            <a:noAutofit/>
          </a:bodyPr>
          <a:lstStyle/>
          <a:p>
            <a:pPr marL="457200" indent="-355600">
              <a:buClr>
                <a:srgbClr val="000000"/>
              </a:buClr>
              <a:buSzPts val="2000"/>
              <a:buFont typeface="Source Sans Pro"/>
              <a:buChar char="●"/>
            </a:pPr>
            <a:r>
              <a:rPr lang="en" sz="2000" b="1">
                <a:latin typeface="Source Sans Pro"/>
                <a:ea typeface="Source Sans Pro"/>
                <a:cs typeface="Source Sans Pro"/>
                <a:sym typeface="Source Sans Pro"/>
              </a:rPr>
              <a:t>Intuition</a:t>
            </a:r>
            <a:r>
              <a:rPr lang="en" sz="2000">
                <a:latin typeface="Source Sans Pro"/>
                <a:ea typeface="Source Sans Pro"/>
                <a:cs typeface="Source Sans Pro"/>
                <a:sym typeface="Source Sans Pro"/>
              </a:rPr>
              <a:t> Maintain a growing sorted list. For each element, put it into the “right place” in this growing list.</a:t>
            </a:r>
            <a:endParaRPr sz="2000">
              <a:latin typeface="Source Sans Pro"/>
              <a:ea typeface="Source Sans Pro"/>
              <a:cs typeface="Source Sans Pro"/>
              <a:sym typeface="Source Sans Pro"/>
            </a:endParaRPr>
          </a:p>
          <a:p>
            <a:endParaRPr sz="600">
              <a:latin typeface="Source Sans Pro"/>
              <a:ea typeface="Source Sans Pro"/>
              <a:cs typeface="Source Sans Pro"/>
              <a:sym typeface="Source Sans Pro"/>
            </a:endParaRPr>
          </a:p>
          <a:p>
            <a:pPr marL="457200" indent="-355600">
              <a:buSzPts val="2000"/>
              <a:buFont typeface="Source Sans Pro"/>
              <a:buChar char="●"/>
            </a:pPr>
            <a:r>
              <a:rPr lang="en" sz="2000">
                <a:latin typeface="Source Sans Pro"/>
                <a:ea typeface="Source Sans Pro"/>
                <a:cs typeface="Source Sans Pro"/>
                <a:sym typeface="Source Sans Pro"/>
              </a:rPr>
              <a:t>You might have two questions at this point…</a:t>
            </a:r>
            <a:endParaRPr sz="2000">
              <a:latin typeface="Source Sans Pro"/>
              <a:ea typeface="Source Sans Pro"/>
              <a:cs typeface="Source Sans Pro"/>
              <a:sym typeface="Source Sans Pro"/>
            </a:endParaRPr>
          </a:p>
          <a:p>
            <a:endParaRPr sz="600">
              <a:latin typeface="Source Sans Pro"/>
              <a:ea typeface="Source Sans Pro"/>
              <a:cs typeface="Source Sans Pro"/>
              <a:sym typeface="Source Sans Pro"/>
            </a:endParaRPr>
          </a:p>
          <a:p>
            <a:pPr marL="914400" indent="-355600">
              <a:buSzPts val="2000"/>
              <a:buFont typeface="Source Sans Pro"/>
              <a:buAutoNum type="arabicPeriod"/>
            </a:pPr>
            <a:r>
              <a:rPr lang="en" sz="2000" b="1">
                <a:latin typeface="Source Sans Pro"/>
                <a:ea typeface="Source Sans Pro"/>
                <a:cs typeface="Source Sans Pro"/>
                <a:sym typeface="Source Sans Pro"/>
              </a:rPr>
              <a:t>Does this actually work?</a:t>
            </a:r>
            <a:r>
              <a:rPr lang="en" sz="2000">
                <a:latin typeface="Source Sans Pro"/>
                <a:ea typeface="Source Sans Pro"/>
                <a:cs typeface="Source Sans Pro"/>
                <a:sym typeface="Source Sans Pro"/>
              </a:rPr>
              <a:t> </a:t>
            </a:r>
            <a:r>
              <a:rPr lang="en" sz="2000" strike="sngStrike">
                <a:latin typeface="Source Sans Pro"/>
                <a:ea typeface="Source Sans Pro"/>
                <a:cs typeface="Source Sans Pro"/>
                <a:sym typeface="Source Sans Pro"/>
              </a:rPr>
              <a:t>Ok, well duh… obviously it works.</a:t>
            </a:r>
            <a:br>
              <a:rPr lang="en" sz="2000" strike="sngStrike">
                <a:latin typeface="Source Sans Pro"/>
                <a:ea typeface="Source Sans Pro"/>
                <a:cs typeface="Source Sans Pro"/>
                <a:sym typeface="Source Sans Pro"/>
              </a:rPr>
            </a:br>
            <a:br>
              <a:rPr lang="en" sz="600" strike="sngStrike">
                <a:latin typeface="Source Sans Pro"/>
                <a:ea typeface="Source Sans Pro"/>
                <a:cs typeface="Source Sans Pro"/>
                <a:sym typeface="Source Sans Pro"/>
              </a:rPr>
            </a:br>
            <a:r>
              <a:rPr lang="en" sz="2000">
                <a:latin typeface="Source Sans Pro"/>
                <a:ea typeface="Source Sans Pro"/>
                <a:cs typeface="Source Sans Pro"/>
                <a:sym typeface="Source Sans Pro"/>
              </a:rPr>
              <a:t>Yes, and I promise to write a proof by induction if asked to prove correctness formally...</a:t>
            </a:r>
            <a:endParaRPr sz="2000">
              <a:latin typeface="Source Sans Pro"/>
              <a:ea typeface="Source Sans Pro"/>
              <a:cs typeface="Source Sans Pro"/>
              <a:sym typeface="Source Sans Pro"/>
            </a:endParaRPr>
          </a:p>
          <a:p>
            <a:endParaRPr sz="600">
              <a:latin typeface="Source Sans Pro"/>
              <a:ea typeface="Source Sans Pro"/>
              <a:cs typeface="Source Sans Pro"/>
              <a:sym typeface="Source Sans Pro"/>
            </a:endParaRPr>
          </a:p>
          <a:p>
            <a:pPr marL="914400" indent="-355600">
              <a:buClr>
                <a:srgbClr val="2196F3"/>
              </a:buClr>
              <a:buSzPts val="2000"/>
              <a:buFont typeface="Source Sans Pro"/>
              <a:buAutoNum type="arabicPeriod"/>
            </a:pPr>
            <a:r>
              <a:rPr lang="en" sz="2000" b="1">
                <a:solidFill>
                  <a:srgbClr val="2196F3"/>
                </a:solidFill>
                <a:latin typeface="Source Sans Pro"/>
                <a:ea typeface="Source Sans Pro"/>
                <a:cs typeface="Source Sans Pro"/>
                <a:sym typeface="Source Sans Pro"/>
              </a:rPr>
              <a:t>Is it fast?</a:t>
            </a:r>
            <a:endParaRPr sz="2000" b="1">
              <a:solidFill>
                <a:srgbClr val="2196F3"/>
              </a:solidFill>
              <a:latin typeface="Source Sans Pro"/>
              <a:ea typeface="Source Sans Pro"/>
              <a:cs typeface="Source Sans Pro"/>
              <a:sym typeface="Source Sans Pr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1026">
            <a:extLst>
              <a:ext uri="{FF2B5EF4-FFF2-40B4-BE49-F238E27FC236}">
                <a16:creationId xmlns:a16="http://schemas.microsoft.com/office/drawing/2014/main" id="{05AD92F0-779E-4AC0-A04F-7979FC1D24AB}"/>
              </a:ext>
            </a:extLst>
          </p:cNvPr>
          <p:cNvSpPr>
            <a:spLocks noGrp="1" noChangeArrowheads="1"/>
          </p:cNvSpPr>
          <p:nvPr>
            <p:ph type="title"/>
          </p:nvPr>
        </p:nvSpPr>
        <p:spPr/>
        <p:txBody>
          <a:bodyPr/>
          <a:lstStyle/>
          <a:p>
            <a:r>
              <a:rPr lang="en-US" altLang="ti-ET" b="1" dirty="0">
                <a:solidFill>
                  <a:schemeClr val="bg1"/>
                </a:solidFill>
              </a:rPr>
              <a:t>Elementary Sorting Methods</a:t>
            </a:r>
          </a:p>
        </p:txBody>
      </p:sp>
      <p:sp>
        <p:nvSpPr>
          <p:cNvPr id="393219" name="Rectangle 1027">
            <a:extLst>
              <a:ext uri="{FF2B5EF4-FFF2-40B4-BE49-F238E27FC236}">
                <a16:creationId xmlns:a16="http://schemas.microsoft.com/office/drawing/2014/main" id="{B03FB688-C4D0-4811-8C53-0FCA72D769EE}"/>
              </a:ext>
            </a:extLst>
          </p:cNvPr>
          <p:cNvSpPr>
            <a:spLocks noGrp="1" noChangeArrowheads="1"/>
          </p:cNvSpPr>
          <p:nvPr>
            <p:ph type="body" idx="1"/>
          </p:nvPr>
        </p:nvSpPr>
        <p:spPr>
          <a:xfrm>
            <a:off x="679933" y="1480034"/>
            <a:ext cx="10862709" cy="4957214"/>
          </a:xfrm>
        </p:spPr>
        <p:txBody>
          <a:bodyPr/>
          <a:lstStyle/>
          <a:p>
            <a:pPr>
              <a:spcAft>
                <a:spcPct val="20000"/>
              </a:spcAft>
            </a:pPr>
            <a:r>
              <a:rPr lang="en-US" altLang="ti-ET" sz="3600" dirty="0"/>
              <a:t>Easier to understand the basic mechanisms of sorting.</a:t>
            </a:r>
          </a:p>
          <a:p>
            <a:pPr>
              <a:spcAft>
                <a:spcPct val="20000"/>
              </a:spcAft>
            </a:pPr>
            <a:r>
              <a:rPr lang="en-US" altLang="ti-ET" sz="3600" dirty="0"/>
              <a:t>Good for small files.</a:t>
            </a:r>
          </a:p>
          <a:p>
            <a:pPr>
              <a:spcAft>
                <a:spcPct val="20000"/>
              </a:spcAft>
            </a:pPr>
            <a:r>
              <a:rPr lang="en-US" altLang="ti-ET" sz="3600" dirty="0"/>
              <a:t>Good for well-structured files that are relatively easy to sort, such as those almost sorted.</a:t>
            </a:r>
          </a:p>
          <a:p>
            <a:pPr>
              <a:spcAft>
                <a:spcPct val="20000"/>
              </a:spcAft>
            </a:pPr>
            <a:r>
              <a:rPr lang="en-US" altLang="ti-ET" sz="3600" dirty="0"/>
              <a:t>Can be used to improve efficiency of more powerful methods.</a:t>
            </a:r>
            <a:endParaRPr lang="en-US" altLang="ti-ET" sz="4000"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14" name="Google Shape;914;p74"/>
          <p:cNvSpPr txBox="1"/>
          <p:nvPr/>
        </p:nvSpPr>
        <p:spPr>
          <a:xfrm>
            <a:off x="1990200" y="466200"/>
            <a:ext cx="8211600" cy="722700"/>
          </a:xfrm>
          <a:prstGeom prst="rect">
            <a:avLst/>
          </a:prstGeom>
          <a:noFill/>
          <a:ln>
            <a:noFill/>
          </a:ln>
        </p:spPr>
        <p:txBody>
          <a:bodyPr spcFirstLastPara="1" wrap="square" lIns="91425" tIns="91425" rIns="91425" bIns="91425" anchor="t" anchorCtr="0">
            <a:noAutofit/>
          </a:bodyPr>
          <a:lstStyle/>
          <a:p>
            <a:pPr algn="ctr"/>
            <a:r>
              <a:rPr lang="en" sz="3600" b="1">
                <a:latin typeface="Dosis"/>
                <a:ea typeface="Dosis"/>
                <a:cs typeface="Dosis"/>
                <a:sym typeface="Dosis"/>
              </a:rPr>
              <a:t>Insertion sort</a:t>
            </a:r>
            <a:endParaRPr sz="3600" b="1">
              <a:latin typeface="Dosis"/>
              <a:ea typeface="Dosis"/>
              <a:cs typeface="Dosis"/>
              <a:sym typeface="Dosis"/>
            </a:endParaRPr>
          </a:p>
        </p:txBody>
      </p:sp>
      <p:sp>
        <p:nvSpPr>
          <p:cNvPr id="915" name="Google Shape;915;p74"/>
          <p:cNvSpPr txBox="1"/>
          <p:nvPr/>
        </p:nvSpPr>
        <p:spPr>
          <a:xfrm>
            <a:off x="1990200" y="1189025"/>
            <a:ext cx="8211600" cy="5202900"/>
          </a:xfrm>
          <a:prstGeom prst="rect">
            <a:avLst/>
          </a:prstGeom>
          <a:noFill/>
          <a:ln>
            <a:noFill/>
          </a:ln>
        </p:spPr>
        <p:txBody>
          <a:bodyPr spcFirstLastPara="1" wrap="square" lIns="91425" tIns="91425" rIns="91425" bIns="91425" anchor="t" anchorCtr="0">
            <a:noAutofit/>
          </a:bodyPr>
          <a:lstStyle/>
          <a:p>
            <a:pPr marL="457200" indent="-355600">
              <a:buClr>
                <a:srgbClr val="000000"/>
              </a:buClr>
              <a:buSzPts val="2000"/>
              <a:buFont typeface="Source Sans Pro"/>
              <a:buChar char="●"/>
            </a:pPr>
            <a:r>
              <a:rPr lang="en" sz="2000" b="1">
                <a:latin typeface="Source Sans Pro"/>
                <a:ea typeface="Source Sans Pro"/>
                <a:cs typeface="Source Sans Pro"/>
                <a:sym typeface="Source Sans Pro"/>
              </a:rPr>
              <a:t>Intuition</a:t>
            </a:r>
            <a:r>
              <a:rPr lang="en" sz="2000">
                <a:latin typeface="Source Sans Pro"/>
                <a:ea typeface="Source Sans Pro"/>
                <a:cs typeface="Source Sans Pro"/>
                <a:sym typeface="Source Sans Pro"/>
              </a:rPr>
              <a:t> Maintain a growing sorted list. For each element, put it into the “right place” in this growing list.</a:t>
            </a:r>
            <a:endParaRPr sz="2000">
              <a:latin typeface="Source Sans Pro"/>
              <a:ea typeface="Source Sans Pro"/>
              <a:cs typeface="Source Sans Pro"/>
              <a:sym typeface="Source Sans Pro"/>
            </a:endParaRPr>
          </a:p>
          <a:p>
            <a:endParaRPr sz="600">
              <a:latin typeface="Source Sans Pro"/>
              <a:ea typeface="Source Sans Pro"/>
              <a:cs typeface="Source Sans Pro"/>
              <a:sym typeface="Source Sans Pro"/>
            </a:endParaRPr>
          </a:p>
          <a:p>
            <a:pPr marL="457200" indent="-355600">
              <a:buSzPts val="2000"/>
              <a:buFont typeface="Source Sans Pro"/>
              <a:buChar char="●"/>
            </a:pPr>
            <a:r>
              <a:rPr lang="en" sz="2000">
                <a:latin typeface="Source Sans Pro"/>
                <a:ea typeface="Source Sans Pro"/>
                <a:cs typeface="Source Sans Pro"/>
                <a:sym typeface="Source Sans Pro"/>
              </a:rPr>
              <a:t>You might have two questions at this point…</a:t>
            </a:r>
            <a:endParaRPr sz="2000">
              <a:latin typeface="Source Sans Pro"/>
              <a:ea typeface="Source Sans Pro"/>
              <a:cs typeface="Source Sans Pro"/>
              <a:sym typeface="Source Sans Pro"/>
            </a:endParaRPr>
          </a:p>
          <a:p>
            <a:endParaRPr sz="600">
              <a:latin typeface="Source Sans Pro"/>
              <a:ea typeface="Source Sans Pro"/>
              <a:cs typeface="Source Sans Pro"/>
              <a:sym typeface="Source Sans Pro"/>
            </a:endParaRPr>
          </a:p>
          <a:p>
            <a:pPr marL="914400" indent="-355600">
              <a:buSzPts val="2000"/>
              <a:buFont typeface="Source Sans Pro"/>
              <a:buAutoNum type="arabicPeriod"/>
            </a:pPr>
            <a:r>
              <a:rPr lang="en" sz="2000" b="1">
                <a:latin typeface="Source Sans Pro"/>
                <a:ea typeface="Source Sans Pro"/>
                <a:cs typeface="Source Sans Pro"/>
                <a:sym typeface="Source Sans Pro"/>
              </a:rPr>
              <a:t>Does this actually work?</a:t>
            </a:r>
            <a:r>
              <a:rPr lang="en" sz="2000">
                <a:latin typeface="Source Sans Pro"/>
                <a:ea typeface="Source Sans Pro"/>
                <a:cs typeface="Source Sans Pro"/>
                <a:sym typeface="Source Sans Pro"/>
              </a:rPr>
              <a:t> </a:t>
            </a:r>
            <a:r>
              <a:rPr lang="en" sz="2000" strike="sngStrike">
                <a:latin typeface="Source Sans Pro"/>
                <a:ea typeface="Source Sans Pro"/>
                <a:cs typeface="Source Sans Pro"/>
                <a:sym typeface="Source Sans Pro"/>
              </a:rPr>
              <a:t>Ok, well duh… obviously it works.</a:t>
            </a:r>
            <a:br>
              <a:rPr lang="en" sz="2000" strike="sngStrike">
                <a:latin typeface="Source Sans Pro"/>
                <a:ea typeface="Source Sans Pro"/>
                <a:cs typeface="Source Sans Pro"/>
                <a:sym typeface="Source Sans Pro"/>
              </a:rPr>
            </a:br>
            <a:br>
              <a:rPr lang="en" sz="600" strike="sngStrike">
                <a:latin typeface="Source Sans Pro"/>
                <a:ea typeface="Source Sans Pro"/>
                <a:cs typeface="Source Sans Pro"/>
                <a:sym typeface="Source Sans Pro"/>
              </a:rPr>
            </a:br>
            <a:r>
              <a:rPr lang="en" sz="2000">
                <a:latin typeface="Source Sans Pro"/>
                <a:ea typeface="Source Sans Pro"/>
                <a:cs typeface="Source Sans Pro"/>
                <a:sym typeface="Source Sans Pro"/>
              </a:rPr>
              <a:t>Yes, and I promise to write a proof by induction if asked to prove correctness formally...</a:t>
            </a:r>
            <a:endParaRPr sz="2000">
              <a:latin typeface="Source Sans Pro"/>
              <a:ea typeface="Source Sans Pro"/>
              <a:cs typeface="Source Sans Pro"/>
              <a:sym typeface="Source Sans Pro"/>
            </a:endParaRPr>
          </a:p>
          <a:p>
            <a:endParaRPr sz="600">
              <a:latin typeface="Source Sans Pro"/>
              <a:ea typeface="Source Sans Pro"/>
              <a:cs typeface="Source Sans Pro"/>
              <a:sym typeface="Source Sans Pro"/>
            </a:endParaRPr>
          </a:p>
          <a:p>
            <a:pPr marL="914400" indent="-355600">
              <a:buClr>
                <a:srgbClr val="2196F3"/>
              </a:buClr>
              <a:buSzPts val="2000"/>
              <a:buFont typeface="Source Sans Pro"/>
              <a:buAutoNum type="arabicPeriod"/>
            </a:pPr>
            <a:r>
              <a:rPr lang="en" sz="2000" b="1">
                <a:solidFill>
                  <a:srgbClr val="2196F3"/>
                </a:solidFill>
                <a:latin typeface="Source Sans Pro"/>
                <a:ea typeface="Source Sans Pro"/>
                <a:cs typeface="Source Sans Pro"/>
                <a:sym typeface="Source Sans Pro"/>
              </a:rPr>
              <a:t>Is it fast?</a:t>
            </a:r>
            <a:r>
              <a:rPr lang="en" sz="2000">
                <a:latin typeface="Source Sans Pro"/>
                <a:ea typeface="Source Sans Pro"/>
                <a:cs typeface="Source Sans Pro"/>
                <a:sym typeface="Source Sans Pro"/>
              </a:rPr>
              <a:t> Well, what does it mean to be fast?</a:t>
            </a:r>
            <a:endParaRPr sz="2000" b="1">
              <a:latin typeface="Source Sans Pro"/>
              <a:ea typeface="Source Sans Pro"/>
              <a:cs typeface="Source Sans Pro"/>
              <a:sym typeface="Source Sans Pro"/>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919"/>
        <p:cNvGrpSpPr/>
        <p:nvPr/>
      </p:nvGrpSpPr>
      <p:grpSpPr>
        <a:xfrm>
          <a:off x="0" y="0"/>
          <a:ext cx="0" cy="0"/>
          <a:chOff x="0" y="0"/>
          <a:chExt cx="0" cy="0"/>
        </a:xfrm>
      </p:grpSpPr>
      <p:sp>
        <p:nvSpPr>
          <p:cNvPr id="920" name="Google Shape;920;p75"/>
          <p:cNvSpPr txBox="1"/>
          <p:nvPr/>
        </p:nvSpPr>
        <p:spPr>
          <a:xfrm>
            <a:off x="1989720" y="469422"/>
            <a:ext cx="8211600" cy="722700"/>
          </a:xfrm>
          <a:prstGeom prst="rect">
            <a:avLst/>
          </a:prstGeom>
          <a:noFill/>
          <a:ln>
            <a:noFill/>
          </a:ln>
        </p:spPr>
        <p:txBody>
          <a:bodyPr spcFirstLastPara="1" wrap="square" lIns="91425" tIns="91425" rIns="91425" bIns="91425" anchor="t" anchorCtr="0">
            <a:noAutofit/>
          </a:bodyPr>
          <a:lstStyle/>
          <a:p>
            <a:pPr algn="ctr"/>
            <a:r>
              <a:rPr lang="en" sz="3600" b="1">
                <a:latin typeface="Dosis"/>
                <a:ea typeface="Dosis"/>
                <a:cs typeface="Dosis"/>
                <a:sym typeface="Dosis"/>
              </a:rPr>
              <a:t>Analyzing Runtime</a:t>
            </a:r>
            <a:endParaRPr sz="3600" b="1">
              <a:latin typeface="Dosis"/>
              <a:ea typeface="Dosis"/>
              <a:cs typeface="Dosis"/>
              <a:sym typeface="Dosis"/>
            </a:endParaRPr>
          </a:p>
        </p:txBody>
      </p:sp>
      <p:sp>
        <p:nvSpPr>
          <p:cNvPr id="921" name="Google Shape;921;p75"/>
          <p:cNvSpPr txBox="1"/>
          <p:nvPr/>
        </p:nvSpPr>
        <p:spPr>
          <a:xfrm>
            <a:off x="1989720" y="1192247"/>
            <a:ext cx="8211600" cy="5202900"/>
          </a:xfrm>
          <a:prstGeom prst="rect">
            <a:avLst/>
          </a:prstGeom>
          <a:noFill/>
          <a:ln>
            <a:noFill/>
          </a:ln>
        </p:spPr>
        <p:txBody>
          <a:bodyPr spcFirstLastPara="1" wrap="square" lIns="91425" tIns="91425" rIns="91425" bIns="91425" anchor="t" anchorCtr="0">
            <a:noAutofit/>
          </a:bodyPr>
          <a:lstStyle/>
          <a:p>
            <a:endParaRPr sz="2000" b="1">
              <a:solidFill>
                <a:srgbClr val="980000"/>
              </a:solidFill>
              <a:latin typeface="Source Sans Pro"/>
              <a:ea typeface="Source Sans Pro"/>
              <a:cs typeface="Source Sans Pro"/>
              <a:sym typeface="Source Sans Pro"/>
            </a:endParaRPr>
          </a:p>
        </p:txBody>
      </p:sp>
      <p:sp>
        <p:nvSpPr>
          <p:cNvPr id="922" name="Google Shape;922;p75"/>
          <p:cNvSpPr txBox="1"/>
          <p:nvPr/>
        </p:nvSpPr>
        <p:spPr>
          <a:xfrm>
            <a:off x="2472420" y="1742622"/>
            <a:ext cx="7246200" cy="3379200"/>
          </a:xfrm>
          <a:prstGeom prst="rect">
            <a:avLst/>
          </a:prstGeom>
          <a:solidFill>
            <a:srgbClr val="F3F3F3"/>
          </a:solidFill>
          <a:ln>
            <a:noFill/>
          </a:ln>
        </p:spPr>
        <p:txBody>
          <a:bodyPr spcFirstLastPara="1" wrap="square" lIns="91425" tIns="91425" rIns="91425" bIns="91425" anchor="ctr" anchorCtr="0">
            <a:noAutofit/>
          </a:bodyPr>
          <a:lstStyle/>
          <a:p>
            <a:r>
              <a:rPr lang="en" sz="2400" b="1">
                <a:solidFill>
                  <a:srgbClr val="D33682"/>
                </a:solidFill>
                <a:latin typeface="Consolas"/>
                <a:ea typeface="Consolas"/>
                <a:cs typeface="Consolas"/>
                <a:sym typeface="Consolas"/>
              </a:rPr>
              <a:t>  def</a:t>
            </a:r>
            <a:r>
              <a:rPr lang="en" sz="2400">
                <a:latin typeface="Consolas"/>
                <a:ea typeface="Consolas"/>
                <a:cs typeface="Consolas"/>
                <a:sym typeface="Consolas"/>
              </a:rPr>
              <a:t> insertion_sort(A):</a:t>
            </a:r>
            <a:endParaRPr sz="2400">
              <a:latin typeface="Consolas"/>
              <a:ea typeface="Consolas"/>
              <a:cs typeface="Consolas"/>
              <a:sym typeface="Consolas"/>
            </a:endParaRPr>
          </a:p>
          <a:p>
            <a:r>
              <a:rPr lang="en" sz="2400">
                <a:latin typeface="Consolas"/>
                <a:ea typeface="Consolas"/>
                <a:cs typeface="Consolas"/>
                <a:sym typeface="Consolas"/>
              </a:rPr>
              <a:t>    </a:t>
            </a:r>
            <a:r>
              <a:rPr lang="en" sz="2400" b="1">
                <a:solidFill>
                  <a:srgbClr val="D33682"/>
                </a:solidFill>
                <a:latin typeface="Consolas"/>
                <a:ea typeface="Consolas"/>
                <a:cs typeface="Consolas"/>
                <a:sym typeface="Consolas"/>
              </a:rPr>
              <a:t>for</a:t>
            </a:r>
            <a:r>
              <a:rPr lang="en" sz="2400">
                <a:latin typeface="Consolas"/>
                <a:ea typeface="Consolas"/>
                <a:cs typeface="Consolas"/>
                <a:sym typeface="Consolas"/>
              </a:rPr>
              <a:t> i in range(1, len(A)):</a:t>
            </a:r>
            <a:endParaRPr sz="2400">
              <a:latin typeface="Consolas"/>
              <a:ea typeface="Consolas"/>
              <a:cs typeface="Consolas"/>
              <a:sym typeface="Consolas"/>
            </a:endParaRPr>
          </a:p>
          <a:p>
            <a:r>
              <a:rPr lang="en" sz="2400">
                <a:latin typeface="Consolas"/>
                <a:ea typeface="Consolas"/>
                <a:cs typeface="Consolas"/>
                <a:sym typeface="Consolas"/>
              </a:rPr>
              <a:t>      cur_value = A[i]</a:t>
            </a:r>
            <a:endParaRPr sz="2400">
              <a:latin typeface="Consolas"/>
              <a:ea typeface="Consolas"/>
              <a:cs typeface="Consolas"/>
              <a:sym typeface="Consolas"/>
            </a:endParaRPr>
          </a:p>
          <a:p>
            <a:r>
              <a:rPr lang="en" sz="2400">
                <a:latin typeface="Consolas"/>
                <a:ea typeface="Consolas"/>
                <a:cs typeface="Consolas"/>
                <a:sym typeface="Consolas"/>
              </a:rPr>
              <a:t>      j = i - 1</a:t>
            </a:r>
            <a:endParaRPr sz="2400">
              <a:latin typeface="Consolas"/>
              <a:ea typeface="Consolas"/>
              <a:cs typeface="Consolas"/>
              <a:sym typeface="Consolas"/>
            </a:endParaRPr>
          </a:p>
          <a:p>
            <a:r>
              <a:rPr lang="en" sz="2400">
                <a:latin typeface="Consolas"/>
                <a:ea typeface="Consolas"/>
                <a:cs typeface="Consolas"/>
                <a:sym typeface="Consolas"/>
              </a:rPr>
              <a:t>      </a:t>
            </a:r>
            <a:r>
              <a:rPr lang="en" sz="2400" b="1">
                <a:solidFill>
                  <a:srgbClr val="D33682"/>
                </a:solidFill>
                <a:latin typeface="Consolas"/>
                <a:ea typeface="Consolas"/>
                <a:cs typeface="Consolas"/>
                <a:sym typeface="Consolas"/>
              </a:rPr>
              <a:t>while</a:t>
            </a:r>
            <a:r>
              <a:rPr lang="en" sz="2400">
                <a:latin typeface="Consolas"/>
                <a:ea typeface="Consolas"/>
                <a:cs typeface="Consolas"/>
                <a:sym typeface="Consolas"/>
              </a:rPr>
              <a:t> j &gt;= 0 and A[j] &gt; cur_value:</a:t>
            </a:r>
            <a:endParaRPr sz="2400">
              <a:latin typeface="Consolas"/>
              <a:ea typeface="Consolas"/>
              <a:cs typeface="Consolas"/>
              <a:sym typeface="Consolas"/>
            </a:endParaRPr>
          </a:p>
          <a:p>
            <a:r>
              <a:rPr lang="en" sz="2400">
                <a:latin typeface="Consolas"/>
                <a:ea typeface="Consolas"/>
                <a:cs typeface="Consolas"/>
                <a:sym typeface="Consolas"/>
              </a:rPr>
              <a:t>        A[j+1] = A[j]</a:t>
            </a:r>
            <a:endParaRPr sz="2400">
              <a:latin typeface="Consolas"/>
              <a:ea typeface="Consolas"/>
              <a:cs typeface="Consolas"/>
              <a:sym typeface="Consolas"/>
            </a:endParaRPr>
          </a:p>
          <a:p>
            <a:r>
              <a:rPr lang="en" sz="2400">
                <a:latin typeface="Consolas"/>
                <a:ea typeface="Consolas"/>
                <a:cs typeface="Consolas"/>
                <a:sym typeface="Consolas"/>
              </a:rPr>
              <a:t>        j -= 1</a:t>
            </a:r>
            <a:endParaRPr sz="2400">
              <a:latin typeface="Consolas"/>
              <a:ea typeface="Consolas"/>
              <a:cs typeface="Consolas"/>
              <a:sym typeface="Consolas"/>
            </a:endParaRPr>
          </a:p>
          <a:p>
            <a:r>
              <a:rPr lang="en" sz="2400">
                <a:latin typeface="Consolas"/>
                <a:ea typeface="Consolas"/>
                <a:cs typeface="Consolas"/>
                <a:sym typeface="Consolas"/>
              </a:rPr>
              <a:t>      A[j+1] = cur_value</a:t>
            </a:r>
            <a:endParaRPr sz="2400">
              <a:latin typeface="Consolas"/>
              <a:ea typeface="Consolas"/>
              <a:cs typeface="Consolas"/>
              <a:sym typeface="Consolas"/>
            </a:endParaRPr>
          </a:p>
        </p:txBody>
      </p:sp>
      <p:cxnSp>
        <p:nvCxnSpPr>
          <p:cNvPr id="923" name="Google Shape;923;p75"/>
          <p:cNvCxnSpPr/>
          <p:nvPr/>
        </p:nvCxnSpPr>
        <p:spPr>
          <a:xfrm>
            <a:off x="4703345" y="2713472"/>
            <a:ext cx="2860800" cy="0"/>
          </a:xfrm>
          <a:prstGeom prst="straightConnector1">
            <a:avLst/>
          </a:prstGeom>
          <a:noFill/>
          <a:ln w="19050" cap="flat" cmpd="sng">
            <a:solidFill>
              <a:srgbClr val="2196F3"/>
            </a:solidFill>
            <a:prstDash val="solid"/>
            <a:round/>
            <a:headEnd type="none" w="med" len="med"/>
            <a:tailEnd type="none" w="med" len="med"/>
          </a:ln>
        </p:spPr>
      </p:cxnSp>
      <p:cxnSp>
        <p:nvCxnSpPr>
          <p:cNvPr id="924" name="Google Shape;924;p75"/>
          <p:cNvCxnSpPr/>
          <p:nvPr/>
        </p:nvCxnSpPr>
        <p:spPr>
          <a:xfrm rot="-5400000" flipH="1">
            <a:off x="6478745" y="2802722"/>
            <a:ext cx="1302900" cy="1124400"/>
          </a:xfrm>
          <a:prstGeom prst="curvedConnector3">
            <a:avLst>
              <a:gd name="adj1" fmla="val 50000"/>
            </a:avLst>
          </a:prstGeom>
          <a:noFill/>
          <a:ln w="38100" cap="flat" cmpd="sng">
            <a:solidFill>
              <a:srgbClr val="2196F3"/>
            </a:solidFill>
            <a:prstDash val="solid"/>
            <a:round/>
            <a:headEnd type="none" w="med" len="med"/>
            <a:tailEnd type="none" w="med" len="med"/>
          </a:ln>
        </p:spPr>
      </p:cxnSp>
      <p:sp>
        <p:nvSpPr>
          <p:cNvPr id="925" name="Google Shape;925;p75"/>
          <p:cNvSpPr txBox="1"/>
          <p:nvPr/>
        </p:nvSpPr>
        <p:spPr>
          <a:xfrm>
            <a:off x="6546125" y="3978550"/>
            <a:ext cx="2347500" cy="459000"/>
          </a:xfrm>
          <a:prstGeom prst="rect">
            <a:avLst/>
          </a:prstGeom>
          <a:noFill/>
          <a:ln>
            <a:noFill/>
          </a:ln>
        </p:spPr>
        <p:txBody>
          <a:bodyPr spcFirstLastPara="1" wrap="square" lIns="91425" tIns="91425" rIns="91425" bIns="91425" anchor="ctr" anchorCtr="0">
            <a:noAutofit/>
          </a:bodyPr>
          <a:lstStyle/>
          <a:p>
            <a:pPr algn="ctr"/>
            <a:r>
              <a:rPr lang="en" sz="1600" b="1">
                <a:solidFill>
                  <a:srgbClr val="2196F3"/>
                </a:solidFill>
                <a:latin typeface="Source Sans Pro"/>
                <a:ea typeface="Source Sans Pro"/>
                <a:cs typeface="Source Sans Pro"/>
                <a:sym typeface="Source Sans Pro"/>
              </a:rPr>
              <a:t>At most n outer iters</a:t>
            </a:r>
            <a:endParaRPr sz="1600" b="1">
              <a:solidFill>
                <a:srgbClr val="2196F3"/>
              </a:solidFill>
              <a:latin typeface="Source Sans Pro"/>
              <a:ea typeface="Source Sans Pro"/>
              <a:cs typeface="Source Sans Pro"/>
              <a:sym typeface="Source Sans Pro"/>
            </a:endParaRPr>
          </a:p>
        </p:txBody>
      </p:sp>
      <p:sp>
        <p:nvSpPr>
          <p:cNvPr id="926" name="Google Shape;926;p75"/>
          <p:cNvSpPr txBox="1"/>
          <p:nvPr/>
        </p:nvSpPr>
        <p:spPr>
          <a:xfrm>
            <a:off x="2472420" y="5121822"/>
            <a:ext cx="7246200" cy="1040400"/>
          </a:xfrm>
          <a:prstGeom prst="rect">
            <a:avLst/>
          </a:prstGeom>
          <a:noFill/>
          <a:ln>
            <a:noFill/>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Total runtime</a:t>
            </a:r>
            <a:r>
              <a:rPr lang="en" sz="2400">
                <a:latin typeface="Source Sans Pro"/>
                <a:ea typeface="Source Sans Pro"/>
                <a:cs typeface="Source Sans Pro"/>
                <a:sym typeface="Source Sans Pro"/>
              </a:rPr>
              <a:t> </a:t>
            </a:r>
            <a:r>
              <a:rPr lang="en" sz="2400" b="1">
                <a:solidFill>
                  <a:srgbClr val="2196F3"/>
                </a:solidFill>
                <a:latin typeface="Source Sans Pro"/>
                <a:ea typeface="Source Sans Pro"/>
                <a:cs typeface="Source Sans Pro"/>
                <a:sym typeface="Source Sans Pro"/>
              </a:rPr>
              <a:t>at most n</a:t>
            </a:r>
            <a:r>
              <a:rPr lang="en" sz="2400" b="1" baseline="30000">
                <a:solidFill>
                  <a:srgbClr val="2196F3"/>
                </a:solidFill>
                <a:latin typeface="Source Sans Pro"/>
                <a:ea typeface="Source Sans Pro"/>
                <a:cs typeface="Source Sans Pro"/>
                <a:sym typeface="Source Sans Pro"/>
              </a:rPr>
              <a:t>2</a:t>
            </a:r>
            <a:r>
              <a:rPr lang="en" sz="2400" b="1">
                <a:solidFill>
                  <a:srgbClr val="2196F3"/>
                </a:solidFill>
                <a:latin typeface="Source Sans Pro"/>
                <a:ea typeface="Source Sans Pro"/>
                <a:cs typeface="Source Sans Pro"/>
                <a:sym typeface="Source Sans Pro"/>
              </a:rPr>
              <a:t> iters</a:t>
            </a:r>
            <a:endParaRPr sz="2400" b="1">
              <a:solidFill>
                <a:srgbClr val="2196F3"/>
              </a:solidFill>
              <a:latin typeface="Source Sans Pro"/>
              <a:ea typeface="Source Sans Pro"/>
              <a:cs typeface="Source Sans Pro"/>
              <a:sym typeface="Source Sans Pro"/>
            </a:endParaRPr>
          </a:p>
        </p:txBody>
      </p:sp>
      <p:cxnSp>
        <p:nvCxnSpPr>
          <p:cNvPr id="927" name="Google Shape;927;p75"/>
          <p:cNvCxnSpPr/>
          <p:nvPr/>
        </p:nvCxnSpPr>
        <p:spPr>
          <a:xfrm>
            <a:off x="3474380" y="3489063"/>
            <a:ext cx="0" cy="1063500"/>
          </a:xfrm>
          <a:prstGeom prst="straightConnector1">
            <a:avLst/>
          </a:prstGeom>
          <a:noFill/>
          <a:ln w="19050" cap="flat" cmpd="sng">
            <a:solidFill>
              <a:srgbClr val="2196F3"/>
            </a:solidFill>
            <a:prstDash val="solid"/>
            <a:round/>
            <a:headEnd type="none" w="med" len="med"/>
            <a:tailEnd type="none" w="med" len="med"/>
          </a:ln>
        </p:spPr>
      </p:cxnSp>
      <p:sp>
        <p:nvSpPr>
          <p:cNvPr id="928" name="Google Shape;928;p75"/>
          <p:cNvSpPr txBox="1"/>
          <p:nvPr/>
        </p:nvSpPr>
        <p:spPr>
          <a:xfrm>
            <a:off x="1989720" y="3500622"/>
            <a:ext cx="1484700" cy="1040400"/>
          </a:xfrm>
          <a:prstGeom prst="rect">
            <a:avLst/>
          </a:prstGeom>
          <a:noFill/>
          <a:ln>
            <a:noFill/>
          </a:ln>
        </p:spPr>
        <p:txBody>
          <a:bodyPr spcFirstLastPara="1" wrap="square" lIns="91425" tIns="91425" rIns="91425" bIns="91425" anchor="ctr" anchorCtr="0">
            <a:noAutofit/>
          </a:bodyPr>
          <a:lstStyle/>
          <a:p>
            <a:pPr algn="ctr"/>
            <a:r>
              <a:rPr lang="en" sz="1600" b="1">
                <a:solidFill>
                  <a:srgbClr val="2196F3"/>
                </a:solidFill>
                <a:latin typeface="Source Sans Pro"/>
                <a:ea typeface="Source Sans Pro"/>
                <a:cs typeface="Source Sans Pro"/>
                <a:sym typeface="Source Sans Pro"/>
              </a:rPr>
              <a:t>At most n inner iters per outer iter</a:t>
            </a:r>
            <a:endParaRPr sz="1600" b="1">
              <a:solidFill>
                <a:srgbClr val="2196F3"/>
              </a:solidFill>
              <a:latin typeface="Source Sans Pro"/>
              <a:ea typeface="Source Sans Pro"/>
              <a:cs typeface="Source Sans Pro"/>
              <a:sym typeface="Source Sans Pro"/>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932"/>
        <p:cNvGrpSpPr/>
        <p:nvPr/>
      </p:nvGrpSpPr>
      <p:grpSpPr>
        <a:xfrm>
          <a:off x="0" y="0"/>
          <a:ext cx="0" cy="0"/>
          <a:chOff x="0" y="0"/>
          <a:chExt cx="0" cy="0"/>
        </a:xfrm>
      </p:grpSpPr>
      <p:sp>
        <p:nvSpPr>
          <p:cNvPr id="933" name="Google Shape;933;p76"/>
          <p:cNvSpPr txBox="1"/>
          <p:nvPr/>
        </p:nvSpPr>
        <p:spPr>
          <a:xfrm>
            <a:off x="1989720" y="469422"/>
            <a:ext cx="8211600" cy="722700"/>
          </a:xfrm>
          <a:prstGeom prst="rect">
            <a:avLst/>
          </a:prstGeom>
          <a:noFill/>
          <a:ln>
            <a:noFill/>
          </a:ln>
        </p:spPr>
        <p:txBody>
          <a:bodyPr spcFirstLastPara="1" wrap="square" lIns="91425" tIns="91425" rIns="91425" bIns="91425" anchor="t" anchorCtr="0">
            <a:noAutofit/>
          </a:bodyPr>
          <a:lstStyle/>
          <a:p>
            <a:pPr algn="ctr"/>
            <a:r>
              <a:rPr lang="en" sz="3600" b="1">
                <a:latin typeface="Dosis"/>
                <a:ea typeface="Dosis"/>
                <a:cs typeface="Dosis"/>
                <a:sym typeface="Dosis"/>
              </a:rPr>
              <a:t>Analyzing Runtime</a:t>
            </a:r>
            <a:endParaRPr sz="3600" b="1">
              <a:latin typeface="Dosis"/>
              <a:ea typeface="Dosis"/>
              <a:cs typeface="Dosis"/>
              <a:sym typeface="Dosis"/>
            </a:endParaRPr>
          </a:p>
        </p:txBody>
      </p:sp>
      <p:sp>
        <p:nvSpPr>
          <p:cNvPr id="934" name="Google Shape;934;p76"/>
          <p:cNvSpPr txBox="1"/>
          <p:nvPr/>
        </p:nvSpPr>
        <p:spPr>
          <a:xfrm>
            <a:off x="1989720" y="1192247"/>
            <a:ext cx="8211600" cy="5202900"/>
          </a:xfrm>
          <a:prstGeom prst="rect">
            <a:avLst/>
          </a:prstGeom>
          <a:noFill/>
          <a:ln>
            <a:noFill/>
          </a:ln>
        </p:spPr>
        <p:txBody>
          <a:bodyPr spcFirstLastPara="1" wrap="square" lIns="91425" tIns="91425" rIns="91425" bIns="91425" anchor="t" anchorCtr="0">
            <a:noAutofit/>
          </a:bodyPr>
          <a:lstStyle/>
          <a:p>
            <a:endParaRPr sz="2000" b="1">
              <a:solidFill>
                <a:srgbClr val="980000"/>
              </a:solidFill>
              <a:latin typeface="Source Sans Pro"/>
              <a:ea typeface="Source Sans Pro"/>
              <a:cs typeface="Source Sans Pro"/>
              <a:sym typeface="Source Sans Pro"/>
            </a:endParaRPr>
          </a:p>
        </p:txBody>
      </p:sp>
      <p:sp>
        <p:nvSpPr>
          <p:cNvPr id="935" name="Google Shape;935;p76"/>
          <p:cNvSpPr txBox="1"/>
          <p:nvPr/>
        </p:nvSpPr>
        <p:spPr>
          <a:xfrm>
            <a:off x="2472420" y="1742622"/>
            <a:ext cx="7246200" cy="3379200"/>
          </a:xfrm>
          <a:prstGeom prst="rect">
            <a:avLst/>
          </a:prstGeom>
          <a:solidFill>
            <a:srgbClr val="F3F3F3"/>
          </a:solidFill>
          <a:ln>
            <a:noFill/>
          </a:ln>
        </p:spPr>
        <p:txBody>
          <a:bodyPr spcFirstLastPara="1" wrap="square" lIns="91425" tIns="91425" rIns="91425" bIns="91425" anchor="ctr" anchorCtr="0">
            <a:noAutofit/>
          </a:bodyPr>
          <a:lstStyle/>
          <a:p>
            <a:r>
              <a:rPr lang="en" sz="2400" b="1">
                <a:solidFill>
                  <a:srgbClr val="D33682"/>
                </a:solidFill>
                <a:latin typeface="Consolas"/>
                <a:ea typeface="Consolas"/>
                <a:cs typeface="Consolas"/>
                <a:sym typeface="Consolas"/>
              </a:rPr>
              <a:t>  def</a:t>
            </a:r>
            <a:r>
              <a:rPr lang="en" sz="2400">
                <a:latin typeface="Consolas"/>
                <a:ea typeface="Consolas"/>
                <a:cs typeface="Consolas"/>
                <a:sym typeface="Consolas"/>
              </a:rPr>
              <a:t> insertion_sort(A):</a:t>
            </a:r>
            <a:endParaRPr sz="2400">
              <a:latin typeface="Consolas"/>
              <a:ea typeface="Consolas"/>
              <a:cs typeface="Consolas"/>
              <a:sym typeface="Consolas"/>
            </a:endParaRPr>
          </a:p>
          <a:p>
            <a:r>
              <a:rPr lang="en" sz="2400">
                <a:latin typeface="Consolas"/>
                <a:ea typeface="Consolas"/>
                <a:cs typeface="Consolas"/>
                <a:sym typeface="Consolas"/>
              </a:rPr>
              <a:t>    </a:t>
            </a:r>
            <a:r>
              <a:rPr lang="en" sz="2400" b="1">
                <a:solidFill>
                  <a:srgbClr val="D33682"/>
                </a:solidFill>
                <a:latin typeface="Consolas"/>
                <a:ea typeface="Consolas"/>
                <a:cs typeface="Consolas"/>
                <a:sym typeface="Consolas"/>
              </a:rPr>
              <a:t>for</a:t>
            </a:r>
            <a:r>
              <a:rPr lang="en" sz="2400">
                <a:latin typeface="Consolas"/>
                <a:ea typeface="Consolas"/>
                <a:cs typeface="Consolas"/>
                <a:sym typeface="Consolas"/>
              </a:rPr>
              <a:t> i in range(1, len(A)):</a:t>
            </a:r>
            <a:endParaRPr sz="2400">
              <a:latin typeface="Consolas"/>
              <a:ea typeface="Consolas"/>
              <a:cs typeface="Consolas"/>
              <a:sym typeface="Consolas"/>
            </a:endParaRPr>
          </a:p>
          <a:p>
            <a:r>
              <a:rPr lang="en" sz="2400">
                <a:latin typeface="Consolas"/>
                <a:ea typeface="Consolas"/>
                <a:cs typeface="Consolas"/>
                <a:sym typeface="Consolas"/>
              </a:rPr>
              <a:t>      cur_value = A[i]</a:t>
            </a:r>
            <a:endParaRPr sz="2400">
              <a:latin typeface="Consolas"/>
              <a:ea typeface="Consolas"/>
              <a:cs typeface="Consolas"/>
              <a:sym typeface="Consolas"/>
            </a:endParaRPr>
          </a:p>
          <a:p>
            <a:r>
              <a:rPr lang="en" sz="2400">
                <a:latin typeface="Consolas"/>
                <a:ea typeface="Consolas"/>
                <a:cs typeface="Consolas"/>
                <a:sym typeface="Consolas"/>
              </a:rPr>
              <a:t>      j = i - 1</a:t>
            </a:r>
            <a:endParaRPr sz="2400">
              <a:latin typeface="Consolas"/>
              <a:ea typeface="Consolas"/>
              <a:cs typeface="Consolas"/>
              <a:sym typeface="Consolas"/>
            </a:endParaRPr>
          </a:p>
          <a:p>
            <a:r>
              <a:rPr lang="en" sz="2400">
                <a:latin typeface="Consolas"/>
                <a:ea typeface="Consolas"/>
                <a:cs typeface="Consolas"/>
                <a:sym typeface="Consolas"/>
              </a:rPr>
              <a:t>      </a:t>
            </a:r>
            <a:r>
              <a:rPr lang="en" sz="2400" b="1">
                <a:solidFill>
                  <a:srgbClr val="D33682"/>
                </a:solidFill>
                <a:latin typeface="Consolas"/>
                <a:ea typeface="Consolas"/>
                <a:cs typeface="Consolas"/>
                <a:sym typeface="Consolas"/>
              </a:rPr>
              <a:t>while</a:t>
            </a:r>
            <a:r>
              <a:rPr lang="en" sz="2400">
                <a:latin typeface="Consolas"/>
                <a:ea typeface="Consolas"/>
                <a:cs typeface="Consolas"/>
                <a:sym typeface="Consolas"/>
              </a:rPr>
              <a:t> j &gt;= 0 and A[j] &gt; cur_value:</a:t>
            </a:r>
            <a:endParaRPr sz="2400">
              <a:latin typeface="Consolas"/>
              <a:ea typeface="Consolas"/>
              <a:cs typeface="Consolas"/>
              <a:sym typeface="Consolas"/>
            </a:endParaRPr>
          </a:p>
          <a:p>
            <a:r>
              <a:rPr lang="en" sz="2400">
                <a:latin typeface="Consolas"/>
                <a:ea typeface="Consolas"/>
                <a:cs typeface="Consolas"/>
                <a:sym typeface="Consolas"/>
              </a:rPr>
              <a:t>        A[j+1] = A[j]</a:t>
            </a:r>
            <a:endParaRPr sz="2400">
              <a:latin typeface="Consolas"/>
              <a:ea typeface="Consolas"/>
              <a:cs typeface="Consolas"/>
              <a:sym typeface="Consolas"/>
            </a:endParaRPr>
          </a:p>
          <a:p>
            <a:r>
              <a:rPr lang="en" sz="2400">
                <a:latin typeface="Consolas"/>
                <a:ea typeface="Consolas"/>
                <a:cs typeface="Consolas"/>
                <a:sym typeface="Consolas"/>
              </a:rPr>
              <a:t>        j -= 1</a:t>
            </a:r>
            <a:endParaRPr sz="2400">
              <a:latin typeface="Consolas"/>
              <a:ea typeface="Consolas"/>
              <a:cs typeface="Consolas"/>
              <a:sym typeface="Consolas"/>
            </a:endParaRPr>
          </a:p>
          <a:p>
            <a:r>
              <a:rPr lang="en" sz="2400">
                <a:latin typeface="Consolas"/>
                <a:ea typeface="Consolas"/>
                <a:cs typeface="Consolas"/>
                <a:sym typeface="Consolas"/>
              </a:rPr>
              <a:t>      A[j+1] = cur_value</a:t>
            </a:r>
            <a:endParaRPr sz="2400">
              <a:latin typeface="Consolas"/>
              <a:ea typeface="Consolas"/>
              <a:cs typeface="Consolas"/>
              <a:sym typeface="Consolas"/>
            </a:endParaRPr>
          </a:p>
        </p:txBody>
      </p:sp>
      <p:cxnSp>
        <p:nvCxnSpPr>
          <p:cNvPr id="936" name="Google Shape;936;p76"/>
          <p:cNvCxnSpPr/>
          <p:nvPr/>
        </p:nvCxnSpPr>
        <p:spPr>
          <a:xfrm>
            <a:off x="4703345" y="2713472"/>
            <a:ext cx="2860800" cy="0"/>
          </a:xfrm>
          <a:prstGeom prst="straightConnector1">
            <a:avLst/>
          </a:prstGeom>
          <a:noFill/>
          <a:ln w="19050" cap="flat" cmpd="sng">
            <a:solidFill>
              <a:srgbClr val="2196F3"/>
            </a:solidFill>
            <a:prstDash val="solid"/>
            <a:round/>
            <a:headEnd type="none" w="med" len="med"/>
            <a:tailEnd type="none" w="med" len="med"/>
          </a:ln>
        </p:spPr>
      </p:cxnSp>
      <p:cxnSp>
        <p:nvCxnSpPr>
          <p:cNvPr id="937" name="Google Shape;937;p76"/>
          <p:cNvCxnSpPr/>
          <p:nvPr/>
        </p:nvCxnSpPr>
        <p:spPr>
          <a:xfrm rot="-5400000" flipH="1">
            <a:off x="6478745" y="2802722"/>
            <a:ext cx="1302900" cy="1124400"/>
          </a:xfrm>
          <a:prstGeom prst="curvedConnector3">
            <a:avLst>
              <a:gd name="adj1" fmla="val 50000"/>
            </a:avLst>
          </a:prstGeom>
          <a:noFill/>
          <a:ln w="38100" cap="flat" cmpd="sng">
            <a:solidFill>
              <a:srgbClr val="2196F3"/>
            </a:solidFill>
            <a:prstDash val="solid"/>
            <a:round/>
            <a:headEnd type="none" w="med" len="med"/>
            <a:tailEnd type="none" w="med" len="med"/>
          </a:ln>
        </p:spPr>
      </p:cxnSp>
      <p:sp>
        <p:nvSpPr>
          <p:cNvPr id="938" name="Google Shape;938;p76"/>
          <p:cNvSpPr txBox="1"/>
          <p:nvPr/>
        </p:nvSpPr>
        <p:spPr>
          <a:xfrm>
            <a:off x="6546125" y="3978550"/>
            <a:ext cx="2347500" cy="459000"/>
          </a:xfrm>
          <a:prstGeom prst="rect">
            <a:avLst/>
          </a:prstGeom>
          <a:noFill/>
          <a:ln>
            <a:noFill/>
          </a:ln>
        </p:spPr>
        <p:txBody>
          <a:bodyPr spcFirstLastPara="1" wrap="square" lIns="91425" tIns="91425" rIns="91425" bIns="91425" anchor="ctr" anchorCtr="0">
            <a:noAutofit/>
          </a:bodyPr>
          <a:lstStyle/>
          <a:p>
            <a:pPr algn="ctr"/>
            <a:r>
              <a:rPr lang="en" sz="1600" b="1">
                <a:solidFill>
                  <a:srgbClr val="2196F3"/>
                </a:solidFill>
                <a:latin typeface="Source Sans Pro"/>
                <a:ea typeface="Source Sans Pro"/>
                <a:cs typeface="Source Sans Pro"/>
                <a:sym typeface="Source Sans Pro"/>
              </a:rPr>
              <a:t>At most n outer iters</a:t>
            </a:r>
            <a:endParaRPr sz="1600" b="1">
              <a:solidFill>
                <a:srgbClr val="2196F3"/>
              </a:solidFill>
              <a:latin typeface="Source Sans Pro"/>
              <a:ea typeface="Source Sans Pro"/>
              <a:cs typeface="Source Sans Pro"/>
              <a:sym typeface="Source Sans Pro"/>
            </a:endParaRPr>
          </a:p>
        </p:txBody>
      </p:sp>
      <p:sp>
        <p:nvSpPr>
          <p:cNvPr id="939" name="Google Shape;939;p76"/>
          <p:cNvSpPr txBox="1"/>
          <p:nvPr/>
        </p:nvSpPr>
        <p:spPr>
          <a:xfrm>
            <a:off x="2472420" y="5121822"/>
            <a:ext cx="7246200" cy="1040400"/>
          </a:xfrm>
          <a:prstGeom prst="rect">
            <a:avLst/>
          </a:prstGeom>
          <a:noFill/>
          <a:ln>
            <a:noFill/>
          </a:ln>
        </p:spPr>
        <p:txBody>
          <a:bodyPr spcFirstLastPara="1" wrap="square" lIns="91425" tIns="91425" rIns="91425" bIns="91425" anchor="ctr" anchorCtr="0">
            <a:noAutofit/>
          </a:bodyPr>
          <a:lstStyle/>
          <a:p>
            <a:pPr algn="ctr"/>
            <a:r>
              <a:rPr lang="en" sz="2400" b="1">
                <a:latin typeface="Source Sans Pro"/>
                <a:ea typeface="Source Sans Pro"/>
                <a:cs typeface="Source Sans Pro"/>
                <a:sym typeface="Source Sans Pro"/>
              </a:rPr>
              <a:t>Total runtime</a:t>
            </a:r>
            <a:r>
              <a:rPr lang="en" sz="2400">
                <a:latin typeface="Source Sans Pro"/>
                <a:ea typeface="Source Sans Pro"/>
                <a:cs typeface="Source Sans Pro"/>
                <a:sym typeface="Source Sans Pro"/>
              </a:rPr>
              <a:t> </a:t>
            </a:r>
            <a:r>
              <a:rPr lang="en" sz="2400" b="1">
                <a:solidFill>
                  <a:srgbClr val="2196F3"/>
                </a:solidFill>
                <a:latin typeface="Source Sans Pro"/>
                <a:ea typeface="Source Sans Pro"/>
                <a:cs typeface="Source Sans Pro"/>
                <a:sym typeface="Source Sans Pro"/>
              </a:rPr>
              <a:t>at most n</a:t>
            </a:r>
            <a:r>
              <a:rPr lang="en" sz="2400" b="1" baseline="30000">
                <a:solidFill>
                  <a:srgbClr val="2196F3"/>
                </a:solidFill>
                <a:latin typeface="Source Sans Pro"/>
                <a:ea typeface="Source Sans Pro"/>
                <a:cs typeface="Source Sans Pro"/>
                <a:sym typeface="Source Sans Pro"/>
              </a:rPr>
              <a:t>2</a:t>
            </a:r>
            <a:r>
              <a:rPr lang="en" sz="2400" b="1">
                <a:solidFill>
                  <a:srgbClr val="2196F3"/>
                </a:solidFill>
                <a:latin typeface="Source Sans Pro"/>
                <a:ea typeface="Source Sans Pro"/>
                <a:cs typeface="Source Sans Pro"/>
                <a:sym typeface="Source Sans Pro"/>
              </a:rPr>
              <a:t> iters</a:t>
            </a:r>
            <a:endParaRPr sz="2400" b="1">
              <a:solidFill>
                <a:srgbClr val="2196F3"/>
              </a:solidFill>
              <a:latin typeface="Source Sans Pro"/>
              <a:ea typeface="Source Sans Pro"/>
              <a:cs typeface="Source Sans Pro"/>
              <a:sym typeface="Source Sans Pro"/>
            </a:endParaRPr>
          </a:p>
        </p:txBody>
      </p:sp>
      <p:cxnSp>
        <p:nvCxnSpPr>
          <p:cNvPr id="940" name="Google Shape;940;p76"/>
          <p:cNvCxnSpPr/>
          <p:nvPr/>
        </p:nvCxnSpPr>
        <p:spPr>
          <a:xfrm>
            <a:off x="3474380" y="3489063"/>
            <a:ext cx="0" cy="1063500"/>
          </a:xfrm>
          <a:prstGeom prst="straightConnector1">
            <a:avLst/>
          </a:prstGeom>
          <a:noFill/>
          <a:ln w="19050" cap="flat" cmpd="sng">
            <a:solidFill>
              <a:srgbClr val="2196F3"/>
            </a:solidFill>
            <a:prstDash val="solid"/>
            <a:round/>
            <a:headEnd type="none" w="med" len="med"/>
            <a:tailEnd type="none" w="med" len="med"/>
          </a:ln>
        </p:spPr>
      </p:cxnSp>
      <p:sp>
        <p:nvSpPr>
          <p:cNvPr id="941" name="Google Shape;941;p76"/>
          <p:cNvSpPr txBox="1"/>
          <p:nvPr/>
        </p:nvSpPr>
        <p:spPr>
          <a:xfrm>
            <a:off x="1989720" y="3500622"/>
            <a:ext cx="1484700" cy="1040400"/>
          </a:xfrm>
          <a:prstGeom prst="rect">
            <a:avLst/>
          </a:prstGeom>
          <a:noFill/>
          <a:ln>
            <a:noFill/>
          </a:ln>
        </p:spPr>
        <p:txBody>
          <a:bodyPr spcFirstLastPara="1" wrap="square" lIns="91425" tIns="91425" rIns="91425" bIns="91425" anchor="ctr" anchorCtr="0">
            <a:noAutofit/>
          </a:bodyPr>
          <a:lstStyle/>
          <a:p>
            <a:pPr algn="ctr"/>
            <a:r>
              <a:rPr lang="en" sz="1600" b="1">
                <a:solidFill>
                  <a:srgbClr val="2196F3"/>
                </a:solidFill>
                <a:latin typeface="Source Sans Pro"/>
                <a:ea typeface="Source Sans Pro"/>
                <a:cs typeface="Source Sans Pro"/>
                <a:sym typeface="Source Sans Pro"/>
              </a:rPr>
              <a:t>At most n inner iters per outer iter</a:t>
            </a:r>
            <a:endParaRPr sz="1600" b="1">
              <a:solidFill>
                <a:srgbClr val="2196F3"/>
              </a:solidFill>
              <a:latin typeface="Source Sans Pro"/>
              <a:ea typeface="Source Sans Pro"/>
              <a:cs typeface="Source Sans Pro"/>
              <a:sym typeface="Source Sans Pro"/>
            </a:endParaRPr>
          </a:p>
        </p:txBody>
      </p:sp>
      <p:sp>
        <p:nvSpPr>
          <p:cNvPr id="942" name="Google Shape;942;p76"/>
          <p:cNvSpPr/>
          <p:nvPr/>
        </p:nvSpPr>
        <p:spPr>
          <a:xfrm rot="-5398506" flipH="1">
            <a:off x="6888999" y="5843137"/>
            <a:ext cx="351364" cy="427356"/>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943" name="Google Shape;943;p76"/>
          <p:cNvSpPr txBox="1"/>
          <p:nvPr/>
        </p:nvSpPr>
        <p:spPr>
          <a:xfrm>
            <a:off x="7307195" y="5962554"/>
            <a:ext cx="3000000" cy="554700"/>
          </a:xfrm>
          <a:prstGeom prst="rect">
            <a:avLst/>
          </a:prstGeom>
          <a:noFill/>
          <a:ln>
            <a:noFill/>
          </a:ln>
        </p:spPr>
        <p:txBody>
          <a:bodyPr spcFirstLastPara="1" wrap="square" lIns="91425" tIns="91425" rIns="91425" bIns="91425" anchor="ctr" anchorCtr="0">
            <a:noAutofit/>
          </a:bodyPr>
          <a:lstStyle/>
          <a:p>
            <a:r>
              <a:rPr lang="en" sz="1600">
                <a:latin typeface="Source Sans Pro"/>
                <a:ea typeface="Source Sans Pro"/>
                <a:cs typeface="Source Sans Pro"/>
                <a:sym typeface="Source Sans Pro"/>
              </a:rPr>
              <a:t>Let’s develop notation so we don’t need to be so verbose.</a:t>
            </a:r>
            <a:endParaRPr sz="160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CD232BC5-4B1C-4144-8456-8FC972EE1E37}"/>
              </a:ext>
            </a:extLst>
          </p:cNvPr>
          <p:cNvSpPr>
            <a:spLocks noGrp="1"/>
          </p:cNvSpPr>
          <p:nvPr>
            <p:ph type="subTitle" sz="quarter" idx="1"/>
          </p:nvPr>
        </p:nvSpPr>
        <p:spPr>
          <a:xfrm>
            <a:off x="185394" y="0"/>
            <a:ext cx="11777220" cy="1752600"/>
          </a:xfrm>
        </p:spPr>
        <p:txBody>
          <a:bodyPr>
            <a:normAutofit/>
          </a:bodyPr>
          <a:lstStyle/>
          <a:p>
            <a:r>
              <a:rPr lang="en-US" altLang="ti-ET" sz="5400" dirty="0">
                <a:effectLst>
                  <a:outerShdw blurRad="38100" dist="38100" dir="2700000" algn="tl">
                    <a:srgbClr val="000000">
                      <a:alpha val="43137"/>
                    </a:srgbClr>
                  </a:outerShdw>
                </a:effectLst>
                <a:ea typeface="ＭＳ Ｐゴシック" panose="020B0600070205080204" pitchFamily="34" charset="-128"/>
              </a:rPr>
              <a:t>Animations</a:t>
            </a:r>
            <a:endParaRPr lang="ti-ET" sz="5400" dirty="0"/>
          </a:p>
        </p:txBody>
      </p:sp>
      <p:sp>
        <p:nvSpPr>
          <p:cNvPr id="3" name="Subtitle 3">
            <a:hlinkClick r:id="rId2" action="ppaction://hlinkfile"/>
            <a:hlinkHover r:id="" action="ppaction://noaction" highlightClick="1"/>
            <a:extLst>
              <a:ext uri="{FF2B5EF4-FFF2-40B4-BE49-F238E27FC236}">
                <a16:creationId xmlns:a16="http://schemas.microsoft.com/office/drawing/2014/main" id="{4B333A29-8282-41B8-90EF-C710655FA832}"/>
              </a:ext>
            </a:extLst>
          </p:cNvPr>
          <p:cNvSpPr txBox="1">
            <a:spLocks/>
          </p:cNvSpPr>
          <p:nvPr/>
        </p:nvSpPr>
        <p:spPr>
          <a:xfrm>
            <a:off x="185394" y="2554663"/>
            <a:ext cx="10576874" cy="716438"/>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150000"/>
              </a:lnSpc>
              <a:spcBef>
                <a:spcPts val="1000"/>
              </a:spcBef>
              <a:spcAft>
                <a:spcPts val="1200"/>
              </a:spcAft>
              <a:buFont typeface="Wingdings" panose="05000000000000000000" pitchFamily="2" charset="2"/>
              <a:buNone/>
              <a:defRPr lang="en-US" sz="1200" kern="120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marL="685800" indent="-685800" algn="l">
              <a:lnSpc>
                <a:spcPct val="100000"/>
              </a:lnSpc>
              <a:buFont typeface="Wingdings" panose="05000000000000000000" pitchFamily="2" charset="2"/>
              <a:buChar char="§"/>
            </a:pPr>
            <a:r>
              <a:rPr lang="en-US" altLang="ti-ET" sz="5400" dirty="0">
                <a:effectLst>
                  <a:outerShdw blurRad="38100" dist="38100" dir="2700000" algn="tl">
                    <a:srgbClr val="000000">
                      <a:alpha val="43137"/>
                    </a:srgbClr>
                  </a:outerShdw>
                </a:effectLst>
                <a:ea typeface="ＭＳ Ｐゴシック" panose="020B0600070205080204" pitchFamily="34" charset="-128"/>
              </a:rPr>
              <a:t>Basic Sorting Algorithms</a:t>
            </a:r>
            <a:endParaRPr lang="en-US" sz="5400" dirty="0"/>
          </a:p>
        </p:txBody>
      </p:sp>
      <p:sp>
        <p:nvSpPr>
          <p:cNvPr id="5" name="Subtitle 3">
            <a:hlinkClick r:id="rId3" action="ppaction://hlinkfile"/>
            <a:hlinkHover r:id="" action="ppaction://noaction" highlightClick="1"/>
            <a:extLst>
              <a:ext uri="{FF2B5EF4-FFF2-40B4-BE49-F238E27FC236}">
                <a16:creationId xmlns:a16="http://schemas.microsoft.com/office/drawing/2014/main" id="{6EB511B4-823F-4E67-897E-AC76D2932524}"/>
              </a:ext>
            </a:extLst>
          </p:cNvPr>
          <p:cNvSpPr txBox="1">
            <a:spLocks/>
          </p:cNvSpPr>
          <p:nvPr/>
        </p:nvSpPr>
        <p:spPr>
          <a:xfrm>
            <a:off x="185394" y="4383463"/>
            <a:ext cx="10576874" cy="716438"/>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150000"/>
              </a:lnSpc>
              <a:spcBef>
                <a:spcPts val="1000"/>
              </a:spcBef>
              <a:spcAft>
                <a:spcPts val="1200"/>
              </a:spcAft>
              <a:buFont typeface="Wingdings" panose="05000000000000000000" pitchFamily="2" charset="2"/>
              <a:buNone/>
              <a:defRPr lang="en-US" sz="1200" kern="120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marL="685800" indent="-685800" algn="l">
              <a:lnSpc>
                <a:spcPct val="100000"/>
              </a:lnSpc>
              <a:buFont typeface="Wingdings" panose="05000000000000000000" pitchFamily="2" charset="2"/>
              <a:buChar char="§"/>
            </a:pPr>
            <a:r>
              <a:rPr lang="en-US" altLang="ti-ET" sz="5400" dirty="0">
                <a:effectLst>
                  <a:outerShdw blurRad="38100" dist="38100" dir="2700000" algn="tl">
                    <a:srgbClr val="000000">
                      <a:alpha val="43137"/>
                    </a:srgbClr>
                  </a:outerShdw>
                </a:effectLst>
                <a:ea typeface="ＭＳ Ｐゴシック" panose="020B0600070205080204" pitchFamily="34" charset="-128"/>
              </a:rPr>
              <a:t>Shell-Sort</a:t>
            </a:r>
            <a:endParaRPr lang="en-US" sz="5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EDF4E76B-9961-426F-9A74-DD6359A9F2EB}"/>
              </a:ext>
            </a:extLst>
          </p:cNvPr>
          <p:cNvSpPr>
            <a:spLocks noGrp="1"/>
          </p:cNvSpPr>
          <p:nvPr>
            <p:ph type="title"/>
          </p:nvPr>
        </p:nvSpPr>
        <p:spPr/>
        <p:txBody>
          <a:bodyPr/>
          <a:lstStyle/>
          <a:p>
            <a:pPr eaLnBrk="1" hangingPunct="1"/>
            <a:r>
              <a:rPr lang="en-US" altLang="ti-ET" b="1" dirty="0">
                <a:solidFill>
                  <a:schemeClr val="bg1"/>
                </a:solidFill>
              </a:rPr>
              <a:t>Elementary Sorting </a:t>
            </a:r>
            <a:r>
              <a:rPr lang="en-US" altLang="ti-ET" dirty="0">
                <a:ea typeface="ＭＳ Ｐゴシック" panose="020B0600070205080204" pitchFamily="34" charset="-128"/>
              </a:rPr>
              <a:t>Algorithms</a:t>
            </a:r>
          </a:p>
        </p:txBody>
      </p:sp>
      <p:sp>
        <p:nvSpPr>
          <p:cNvPr id="17410" name="Content Placeholder 2">
            <a:extLst>
              <a:ext uri="{FF2B5EF4-FFF2-40B4-BE49-F238E27FC236}">
                <a16:creationId xmlns:a16="http://schemas.microsoft.com/office/drawing/2014/main" id="{BB58C1B2-BEB0-455A-A123-6399941DAB35}"/>
              </a:ext>
            </a:extLst>
          </p:cNvPr>
          <p:cNvSpPr>
            <a:spLocks noGrp="1"/>
          </p:cNvSpPr>
          <p:nvPr>
            <p:ph idx="1"/>
          </p:nvPr>
        </p:nvSpPr>
        <p:spPr>
          <a:xfrm>
            <a:off x="586629" y="1407497"/>
            <a:ext cx="11039060" cy="4924939"/>
          </a:xfrm>
        </p:spPr>
        <p:txBody>
          <a:bodyPr>
            <a:normAutofit/>
          </a:bodyPr>
          <a:lstStyle/>
          <a:p>
            <a:pPr marL="685800" indent="-685800" eaLnBrk="1" hangingPunct="1">
              <a:lnSpc>
                <a:spcPct val="150000"/>
              </a:lnSpc>
              <a:buFont typeface="Wingdings" panose="05000000000000000000" pitchFamily="2" charset="2"/>
              <a:buChar char="§"/>
            </a:pPr>
            <a:r>
              <a:rPr lang="en-US" altLang="ti-ET" sz="5400" dirty="0">
                <a:ea typeface="ＭＳ Ｐゴシック" panose="020B0600070205080204" pitchFamily="34" charset="-128"/>
              </a:rPr>
              <a:t>The Selection Sort</a:t>
            </a:r>
          </a:p>
          <a:p>
            <a:pPr marL="685800" indent="-685800" eaLnBrk="1" hangingPunct="1">
              <a:lnSpc>
                <a:spcPct val="150000"/>
              </a:lnSpc>
              <a:buFont typeface="Wingdings" panose="05000000000000000000" pitchFamily="2" charset="2"/>
              <a:buChar char="§"/>
            </a:pPr>
            <a:r>
              <a:rPr lang="en-US" altLang="ti-ET" sz="5400" dirty="0">
                <a:ea typeface="ＭＳ Ｐゴシック" panose="020B0600070205080204" pitchFamily="34" charset="-128"/>
              </a:rPr>
              <a:t>The Bubble Sort</a:t>
            </a:r>
          </a:p>
          <a:p>
            <a:pPr marL="685800" indent="-685800" eaLnBrk="1" hangingPunct="1">
              <a:lnSpc>
                <a:spcPct val="150000"/>
              </a:lnSpc>
              <a:buFont typeface="Wingdings" panose="05000000000000000000" pitchFamily="2" charset="2"/>
              <a:buChar char="§"/>
            </a:pPr>
            <a:r>
              <a:rPr lang="en-US" altLang="ti-ET" sz="5400" dirty="0">
                <a:ea typeface="ＭＳ Ｐゴシック" panose="020B0600070205080204" pitchFamily="34" charset="-128"/>
              </a:rPr>
              <a:t>The Insertion Sort</a:t>
            </a:r>
          </a:p>
        </p:txBody>
      </p:sp>
    </p:spTree>
    <p:extLst>
      <p:ext uri="{BB962C8B-B14F-4D97-AF65-F5344CB8AC3E}">
        <p14:creationId xmlns:p14="http://schemas.microsoft.com/office/powerpoint/2010/main" val="3433437501"/>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v2" id="{BACE0C7A-21E3-4076-A8EC-387C4B513415}" vid="{366C1592-6B2F-409D-ADAA-749D8A12786D}"/>
    </a:ext>
  </a:extLst>
</a:theme>
</file>

<file path=ppt/theme/theme2.xml><?xml version="1.0" encoding="utf-8"?>
<a:theme xmlns:a="http://schemas.openxmlformats.org/drawingml/2006/main" name="comp122">
  <a:themeElements>
    <a:clrScheme name="comp122 8">
      <a:dk1>
        <a:srgbClr val="000000"/>
      </a:dk1>
      <a:lt1>
        <a:srgbClr val="FFFFCC"/>
      </a:lt1>
      <a:dk2>
        <a:srgbClr val="0000FF"/>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comp122">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ti-ET"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ti-ET"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comp122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mp12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comp122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mp122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mp12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mp122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comp122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mp122 8">
        <a:dk1>
          <a:srgbClr val="000000"/>
        </a:dk1>
        <a:lt1>
          <a:srgbClr val="FFFFCC"/>
        </a:lt1>
        <a:dk2>
          <a:srgbClr val="0000FF"/>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mp122 9">
        <a:dk1>
          <a:srgbClr val="080808"/>
        </a:dk1>
        <a:lt1>
          <a:srgbClr val="0000FF"/>
        </a:lt1>
        <a:dk2>
          <a:srgbClr val="FFFF00"/>
        </a:dk2>
        <a:lt2>
          <a:srgbClr val="000000"/>
        </a:lt2>
        <a:accent1>
          <a:srgbClr val="FF9900"/>
        </a:accent1>
        <a:accent2>
          <a:srgbClr val="00FFFF"/>
        </a:accent2>
        <a:accent3>
          <a:srgbClr val="AAAAFF"/>
        </a:accent3>
        <a:accent4>
          <a:srgbClr val="060606"/>
        </a:accent4>
        <a:accent5>
          <a:srgbClr val="FFCAAA"/>
        </a:accent5>
        <a:accent6>
          <a:srgbClr val="00E7E7"/>
        </a:accent6>
        <a:hlink>
          <a:srgbClr val="FF0033"/>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AB64C1E2-42EA-4660-BCB7-94E6DA7562F1}">
  <ds:schemaRefs>
    <ds:schemaRef ds:uri="http://schemas.microsoft.com/sharepoint/v3/contenttype/forms"/>
  </ds:schemaRefs>
</ds:datastoreItem>
</file>

<file path=customXml/itemProps2.xml><?xml version="1.0" encoding="utf-8"?>
<ds:datastoreItem xmlns:ds="http://schemas.openxmlformats.org/officeDocument/2006/customXml" ds:itemID="{33879FED-67F8-481C-84BD-042483293B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045902D-8BCA-4596-9829-0D7D1289C02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{0F639CF4-E2C6-42B0-8C29-6D40D655C04F}tf10001108_win32</Template>
  <TotalTime>9350</TotalTime>
  <Words>7148</Words>
  <Application>Microsoft Office PowerPoint</Application>
  <PresentationFormat>Widescreen</PresentationFormat>
  <Paragraphs>1231</Paragraphs>
  <Slides>83</Slides>
  <Notes>52</Notes>
  <HiddenSlides>6</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83</vt:i4>
      </vt:variant>
    </vt:vector>
  </HeadingPairs>
  <TitlesOfParts>
    <vt:vector size="96" baseType="lpstr">
      <vt:lpstr>Arial</vt:lpstr>
      <vt:lpstr>Calibri</vt:lpstr>
      <vt:lpstr>Cambria Math</vt:lpstr>
      <vt:lpstr>Consolas</vt:lpstr>
      <vt:lpstr>Dosis</vt:lpstr>
      <vt:lpstr>Segoe UI</vt:lpstr>
      <vt:lpstr>Segoe UI Light</vt:lpstr>
      <vt:lpstr>Source Sans Pro</vt:lpstr>
      <vt:lpstr>Times New Roman</vt:lpstr>
      <vt:lpstr>Wingdings</vt:lpstr>
      <vt:lpstr>WelcomeDoc</vt:lpstr>
      <vt:lpstr>comp122</vt:lpstr>
      <vt:lpstr>Equation</vt:lpstr>
      <vt:lpstr>ECEG-5193: Algorithm Analysis and Design</vt:lpstr>
      <vt:lpstr>Sorting – Definitions</vt:lpstr>
      <vt:lpstr>Sorting – Definitions </vt:lpstr>
      <vt:lpstr>Sorting Terminology</vt:lpstr>
      <vt:lpstr>Stable Sort</vt:lpstr>
      <vt:lpstr>Sorting Categories</vt:lpstr>
      <vt:lpstr>Sorting Algorithms</vt:lpstr>
      <vt:lpstr>Elementary Sorting Methods</vt:lpstr>
      <vt:lpstr>Elementary Sorting Algorithms</vt:lpstr>
      <vt:lpstr>Selection Sort</vt:lpstr>
      <vt:lpstr>The Selection Sort</vt:lpstr>
      <vt:lpstr>Selection Sort</vt:lpstr>
      <vt:lpstr>Selection Sort: Algorithm Analysis</vt:lpstr>
      <vt:lpstr>The Selection Sort</vt:lpstr>
      <vt:lpstr>The Bubble Sort</vt:lpstr>
      <vt:lpstr>PowerPoint Presentation</vt:lpstr>
      <vt:lpstr>The Bubble Sort</vt:lpstr>
      <vt:lpstr>Insertion Sort</vt:lpstr>
      <vt:lpstr>The Insertion Sort</vt:lpstr>
      <vt:lpstr>Insertion Sort</vt:lpstr>
      <vt:lpstr>The Insertion Sort</vt:lpstr>
      <vt:lpstr>The Insertion Sort: Algorithm Analysis</vt:lpstr>
      <vt:lpstr>The Insertion Sort: Worst-case Analysis</vt:lpstr>
      <vt:lpstr>The Insertion Sort: Average-case Analysis</vt:lpstr>
      <vt:lpstr>The Insertion Sort: Average-case Analysis</vt:lpstr>
      <vt:lpstr>Analysis of Inversions in Permutations</vt:lpstr>
      <vt:lpstr>Theorem</vt:lpstr>
      <vt:lpstr>Shellsort</vt:lpstr>
      <vt:lpstr>Shellsort</vt:lpstr>
      <vt:lpstr>Shellsort</vt:lpstr>
      <vt:lpstr>Algorithm Analysis</vt:lpstr>
      <vt:lpstr>Summary</vt:lpstr>
      <vt:lpstr>Proving Correctness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Tesfamichael Gebrehiwet</dc:creator>
  <cp:keywords/>
  <cp:lastModifiedBy>tmik</cp:lastModifiedBy>
  <cp:revision>197</cp:revision>
  <dcterms:created xsi:type="dcterms:W3CDTF">2021-10-24T06:23:43Z</dcterms:created>
  <dcterms:modified xsi:type="dcterms:W3CDTF">2022-11-20T12:56:57Z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