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5" r:id="rId3"/>
    <p:sldId id="323" r:id="rId4"/>
    <p:sldId id="276" r:id="rId5"/>
    <p:sldId id="277" r:id="rId6"/>
    <p:sldId id="278" r:id="rId7"/>
    <p:sldId id="280" r:id="rId8"/>
    <p:sldId id="300" r:id="rId9"/>
    <p:sldId id="281" r:id="rId10"/>
    <p:sldId id="301" r:id="rId11"/>
    <p:sldId id="302" r:id="rId12"/>
    <p:sldId id="321" r:id="rId13"/>
    <p:sldId id="303" r:id="rId14"/>
    <p:sldId id="304" r:id="rId15"/>
    <p:sldId id="305" r:id="rId16"/>
    <p:sldId id="308" r:id="rId17"/>
    <p:sldId id="307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317" r:id="rId26"/>
    <p:sldId id="294" r:id="rId27"/>
    <p:sldId id="295" r:id="rId28"/>
    <p:sldId id="31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3"/>
    <p:restoredTop sz="92789"/>
  </p:normalViewPr>
  <p:slideViewPr>
    <p:cSldViewPr snapToGrid="0" snapToObjects="1">
      <p:cViewPr varScale="1">
        <p:scale>
          <a:sx n="77" d="100"/>
          <a:sy n="77" d="100"/>
        </p:scale>
        <p:origin x="19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EE7D-9BA9-584B-91CC-AE143B513D8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906A-332C-FF4D-90AE-385C5545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6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5B36-363E-4C40-9A42-00F726CC175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D841-B791-BC4E-BB7B-773CB5D67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D841-B791-BC4E-BB7B-773CB5D67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D841-B791-BC4E-BB7B-773CB5D67A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F23D3FA-A147-584B-9C3F-377E443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04E-50EF-644B-A4E7-7F8F64E5A98B}" type="datetime1">
              <a:rPr lang="en-US" smtClean="0"/>
              <a:t>12/3/2022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A732341-DC43-0244-8BAD-02212678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454E17-291A-9B4A-B77E-7BDF1134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D36F-0E82-4B44-BD1D-C80683BF0DB2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1D8B-726A-5A47-BB02-986ADF145D2C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FDB5-46FF-1A47-94E4-7B4DE357A1C5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792-6C47-2542-8699-BB865DA99899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0544-EAF0-2E49-8D38-42411FC49FFC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E367-A50D-1845-A3AF-0699281DF1D9}" type="datetime1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B2E0-6C22-FA46-BE82-CD993121FE33}" type="datetime1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B7C-C5D8-6F40-B08E-B0F68D642422}" type="datetime1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6ED-3BDB-B348-AF28-C076A0489537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F51F-F7BA-0B4F-BEB2-83D43C31E1C9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B2F3-7490-564D-8548-6F1142181EB7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885-5791-7740-B8D6-22BA4FD3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50" y="1314506"/>
            <a:ext cx="2462166" cy="50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CountingSort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6559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6478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132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1598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2968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1622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1541" y="1209294"/>
            <a:ext cx="705201" cy="718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58708" y="2524828"/>
            <a:ext cx="630924" cy="2156347"/>
            <a:chOff x="628650" y="3152633"/>
            <a:chExt cx="889379" cy="211540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47252" y="2524829"/>
            <a:ext cx="630924" cy="2156347"/>
            <a:chOff x="628650" y="3152633"/>
            <a:chExt cx="889379" cy="211540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47697" y="2524830"/>
            <a:ext cx="630924" cy="2156347"/>
            <a:chOff x="628650" y="3152633"/>
            <a:chExt cx="889379" cy="211540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36242" y="2524831"/>
            <a:ext cx="630924" cy="2156347"/>
            <a:chOff x="628650" y="3152633"/>
            <a:chExt cx="889379" cy="21154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82628" y="2524831"/>
            <a:ext cx="630924" cy="2156347"/>
            <a:chOff x="628650" y="3152633"/>
            <a:chExt cx="889379" cy="21154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84092" y="2524831"/>
            <a:ext cx="630924" cy="2156347"/>
            <a:chOff x="628650" y="3152633"/>
            <a:chExt cx="889379" cy="211540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234619" y="2524831"/>
            <a:ext cx="630924" cy="2156347"/>
            <a:chOff x="628650" y="3152633"/>
            <a:chExt cx="889379" cy="211540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56799" y="2524829"/>
            <a:ext cx="630924" cy="2156347"/>
            <a:chOff x="628650" y="3152633"/>
            <a:chExt cx="889379" cy="2115403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57244" y="2524830"/>
            <a:ext cx="630924" cy="2156347"/>
            <a:chOff x="628650" y="3152633"/>
            <a:chExt cx="889379" cy="211540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782607" y="4841122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83051" y="4841122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84515" y="4839591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74805" y="4786387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75249" y="4786387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75693" y="4783325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608435" y="4752967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1177" y="4749905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55386" y="4719547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86354" y="3978995"/>
            <a:ext cx="546901" cy="648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7977" y="3978995"/>
            <a:ext cx="535272" cy="651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10443" y="3978995"/>
            <a:ext cx="535568" cy="682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99432" y="3978995"/>
            <a:ext cx="530679" cy="659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08979" y="3978995"/>
            <a:ext cx="549945" cy="659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6044" y="4021229"/>
            <a:ext cx="542380" cy="659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08979" y="3330054"/>
            <a:ext cx="542051" cy="62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31868" y="5595583"/>
            <a:ext cx="190691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E6769"/>
                </a:solidFill>
              </a:rPr>
              <a:t>SORTED!</a:t>
            </a:r>
          </a:p>
          <a:p>
            <a:r>
              <a:rPr lang="en-US" sz="2100" dirty="0"/>
              <a:t>In time O(n).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12618" y="-58666"/>
            <a:ext cx="328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the buckets as linked lists.  They are first-in, first-out.   This will be useful later.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3307" y="5726387"/>
            <a:ext cx="152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</a:t>
            </a:r>
            <a:r>
              <a:rPr lang="en-US"/>
              <a:t>the buckets!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B3C5-960D-9745-95BC-EA3C503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823 -0.34675 L -1.11111E-6 -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03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8 -0.36181 L 2.22222E-6 3.7037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8 -0.38009 L -1.66667E-6 -2.22222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3 -0.39606 L 5E-6 -3.7037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73 -0.39143 L -0.00208 0.0007 " pathEditMode="relative" ptsTypes="AA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19 -0.40532 L 0.00121 -0.00532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49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462 -0.29444 L -3.05556E-6 0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40" y="1472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19635 0.23125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4914 0.23542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0.21164 0.33056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7604 0.233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2275 0.23357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02309 0.2361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25608 0.2345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1" animBg="1"/>
      <p:bldP spid="63" grpId="2" animBg="1"/>
      <p:bldP spid="63" grpId="3" animBg="1"/>
      <p:bldP spid="64" grpId="1" animBg="1"/>
      <p:bldP spid="64" grpId="2" animBg="1"/>
      <p:bldP spid="64" grpId="3" animBg="1"/>
      <p:bldP spid="65" grpId="1" animBg="1"/>
      <p:bldP spid="65" grpId="2" animBg="1"/>
      <p:bldP spid="65" grpId="3" animBg="1"/>
      <p:bldP spid="66" grpId="0" animBg="1"/>
      <p:bldP spid="66" grpId="1" animBg="1"/>
      <p:bldP spid="66" grpId="2" animBg="1"/>
      <p:bldP spid="67" grpId="1" animBg="1"/>
      <p:bldP spid="67" grpId="2" animBg="1"/>
      <p:bldP spid="67" grpId="3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/>
      <p:bldP spid="72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9428-29FC-6143-9D34-A861AA9C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0EF6-655B-DA43-80A6-BF37D5E8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91" y="2016695"/>
            <a:ext cx="8616951" cy="4351338"/>
          </a:xfrm>
        </p:spPr>
        <p:txBody>
          <a:bodyPr/>
          <a:lstStyle/>
          <a:p>
            <a:r>
              <a:rPr lang="en-US" dirty="0"/>
              <a:t>Need to show: if IH holds for k=i-1, then it holds for k=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Suppose that after the i-1’st iteration, the array is sorted by the first i-1 least-significant digits.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Need to show that after the </a:t>
            </a:r>
            <a:r>
              <a:rPr lang="en-US" dirty="0" err="1">
                <a:solidFill>
                  <a:schemeClr val="accent4"/>
                </a:solidFill>
              </a:rPr>
              <a:t>i’th</a:t>
            </a:r>
            <a:r>
              <a:rPr lang="en-US" dirty="0">
                <a:solidFill>
                  <a:schemeClr val="accent4"/>
                </a:solidFill>
              </a:rPr>
              <a:t> iteration, the array is sorted by the first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least-significant digits.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9777B-7082-5248-95EB-9A5EF30FBD8E}"/>
              </a:ext>
            </a:extLst>
          </p:cNvPr>
          <p:cNvSpPr/>
          <p:nvPr/>
        </p:nvSpPr>
        <p:spPr>
          <a:xfrm>
            <a:off x="4414345" y="3651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Inductive hypothesis: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After the </a:t>
            </a:r>
            <a:r>
              <a:rPr lang="en-US" dirty="0" err="1">
                <a:solidFill>
                  <a:schemeClr val="accent4"/>
                </a:solidFill>
              </a:rPr>
              <a:t>k’th</a:t>
            </a:r>
            <a:r>
              <a:rPr lang="en-US" dirty="0">
                <a:solidFill>
                  <a:schemeClr val="accent4"/>
                </a:solidFill>
              </a:rPr>
              <a:t> iteration, the array is sorted by the first k least-significant digits.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1850202-83E1-004D-99DC-57FA88423A9E}"/>
              </a:ext>
            </a:extLst>
          </p:cNvPr>
          <p:cNvGrpSpPr/>
          <p:nvPr/>
        </p:nvGrpSpPr>
        <p:grpSpPr>
          <a:xfrm>
            <a:off x="100859" y="4506149"/>
            <a:ext cx="8816582" cy="2441725"/>
            <a:chOff x="100859" y="4506149"/>
            <a:chExt cx="8816582" cy="24417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8858C4D-8415-F344-B27F-474D9411CF70}"/>
                </a:ext>
              </a:extLst>
            </p:cNvPr>
            <p:cNvGrpSpPr/>
            <p:nvPr/>
          </p:nvGrpSpPr>
          <p:grpSpPr>
            <a:xfrm>
              <a:off x="606971" y="4860179"/>
              <a:ext cx="8310470" cy="1718363"/>
              <a:chOff x="447767" y="1622631"/>
              <a:chExt cx="8144463" cy="443962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B511995-1374-4941-870C-EC8717117CE5}"/>
                  </a:ext>
                </a:extLst>
              </p:cNvPr>
              <p:cNvGrpSpPr/>
              <p:nvPr/>
            </p:nvGrpSpPr>
            <p:grpSpPr>
              <a:xfrm>
                <a:off x="498508" y="2946162"/>
                <a:ext cx="8093722" cy="2054524"/>
                <a:chOff x="498508" y="2946162"/>
                <a:chExt cx="8093722" cy="2054524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7DD4D41-8AF3-0341-B4C4-944DE2008020}"/>
                    </a:ext>
                  </a:extLst>
                </p:cNvPr>
                <p:cNvGrpSpPr/>
                <p:nvPr/>
              </p:nvGrpSpPr>
              <p:grpSpPr>
                <a:xfrm>
                  <a:off x="1406695" y="2948194"/>
                  <a:ext cx="7185535" cy="1479815"/>
                  <a:chOff x="452083" y="3472385"/>
                  <a:chExt cx="8208744" cy="2156350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12C80581-2C29-9240-BE7B-7C78D4B73E75}"/>
                      </a:ext>
                    </a:extLst>
                  </p:cNvPr>
                  <p:cNvGrpSpPr/>
                  <p:nvPr/>
                </p:nvGrpSpPr>
                <p:grpSpPr>
                  <a:xfrm>
                    <a:off x="2353992" y="3472385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18DDACC8-E75D-5F49-A077-A33D3426736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B46583E4-E21F-704F-ABDD-CB97BE5D68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2B6A9293-978B-8A4B-AE97-A166554E704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948323F-8976-E94E-B841-DFC7CFB6DB92}"/>
                      </a:ext>
                    </a:extLst>
                  </p:cNvPr>
                  <p:cNvGrpSpPr/>
                  <p:nvPr/>
                </p:nvGrpSpPr>
                <p:grpSpPr>
                  <a:xfrm>
                    <a:off x="3342536" y="3472386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36D77712-0C76-724C-8571-BC36ECBA30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878F8E86-E8C2-484A-850C-6D9FCA0A69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E0AC00EB-236C-864D-99CE-D3241735EF0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27C4C1B2-969C-EE42-B726-31CC84574733}"/>
                      </a:ext>
                    </a:extLst>
                  </p:cNvPr>
                  <p:cNvGrpSpPr/>
                  <p:nvPr/>
                </p:nvGrpSpPr>
                <p:grpSpPr>
                  <a:xfrm>
                    <a:off x="4342981" y="3472387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0E98F291-718A-D842-8DFC-64FA8DC56D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8D798AEE-D7AF-244B-9CD6-2460F3BF19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85D5A102-EC13-6545-9082-EAA965DAF11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69703DD-00B1-9344-84ED-25DC36208C77}"/>
                      </a:ext>
                    </a:extLst>
                  </p:cNvPr>
                  <p:cNvGrpSpPr/>
                  <p:nvPr/>
                </p:nvGrpSpPr>
                <p:grpSpPr>
                  <a:xfrm>
                    <a:off x="5331526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93E909EA-EF5A-E947-8657-7B875ACE98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86694C5F-D8B7-9C4E-9C20-A69F0CC748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EBC24090-C4F0-924E-BA14-770B5AE8075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9D82108E-AE00-4340-A7EE-3C72D059AB82}"/>
                      </a:ext>
                    </a:extLst>
                  </p:cNvPr>
                  <p:cNvGrpSpPr/>
                  <p:nvPr/>
                </p:nvGrpSpPr>
                <p:grpSpPr>
                  <a:xfrm>
                    <a:off x="6277912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AD621D18-2096-4846-8990-D2E76678A7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6A96A50F-C0A1-0E45-90BF-86269D3F4F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88B90E3F-A50C-2549-BBFA-EC5F55C2D1E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ECE376C0-F276-9E47-8A06-BC52556AEB00}"/>
                      </a:ext>
                    </a:extLst>
                  </p:cNvPr>
                  <p:cNvGrpSpPr/>
                  <p:nvPr/>
                </p:nvGrpSpPr>
                <p:grpSpPr>
                  <a:xfrm>
                    <a:off x="7179376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450AFAD0-6C18-D041-8576-F202A6D97E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B2FF232E-6938-2145-A1A4-BFD15BE11D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FFAC7F19-1097-F640-A932-CC38DFB96D6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C2469A6F-CB3A-BB4C-9E26-524AF00D5C89}"/>
                      </a:ext>
                    </a:extLst>
                  </p:cNvPr>
                  <p:cNvGrpSpPr/>
                  <p:nvPr/>
                </p:nvGrpSpPr>
                <p:grpSpPr>
                  <a:xfrm>
                    <a:off x="8029903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4BF5B0B4-3565-324A-A910-6D87ABF41E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A59232E2-FD86-8748-BACA-AC9CE287CA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4F05E0F8-581E-064F-A9A2-D53890FD10F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95B2005C-2D6D-0D48-B6A2-CF8F902B4146}"/>
                      </a:ext>
                    </a:extLst>
                  </p:cNvPr>
                  <p:cNvGrpSpPr/>
                  <p:nvPr/>
                </p:nvGrpSpPr>
                <p:grpSpPr>
                  <a:xfrm>
                    <a:off x="452083" y="3472386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5C0EC2D6-B6E6-2E41-BD39-5B678674FB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E476B1C5-2206-4445-AB9B-A136CC70FB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AF88198-36F2-B04D-B4C6-977F6AF57AB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5DF6A9EF-8826-B442-A61A-E7AB2F1C5F3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528" y="3472387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CFAA5169-F6A3-8548-847C-6CAA00CD78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04A13E5B-EEA5-4449-AAAB-CEC7AC39CF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146E956B-C2D1-D347-909A-3EF10505D2C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D3A3822-2A7C-744B-9B74-C7FEA4EC795B}"/>
                    </a:ext>
                  </a:extLst>
                </p:cNvPr>
                <p:cNvGrpSpPr/>
                <p:nvPr/>
              </p:nvGrpSpPr>
              <p:grpSpPr>
                <a:xfrm>
                  <a:off x="1426090" y="4333502"/>
                  <a:ext cx="7092740" cy="667184"/>
                  <a:chOff x="529266" y="5697462"/>
                  <a:chExt cx="8127442" cy="667184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0D738C9-0CE0-8C40-8CAD-76EA2AC6B9A3}"/>
                      </a:ext>
                    </a:extLst>
                  </p:cNvPr>
                  <p:cNvSpPr/>
                  <p:nvPr/>
                </p:nvSpPr>
                <p:spPr>
                  <a:xfrm>
                    <a:off x="529266" y="5788678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197F38C-028D-F947-A5B8-1F2E290D9966}"/>
                      </a:ext>
                    </a:extLst>
                  </p:cNvPr>
                  <p:cNvSpPr/>
                  <p:nvPr/>
                </p:nvSpPr>
                <p:spPr>
                  <a:xfrm>
                    <a:off x="1529709" y="5788678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4ED96014-B78C-CC4A-9602-362E5CB26B4B}"/>
                      </a:ext>
                    </a:extLst>
                  </p:cNvPr>
                  <p:cNvSpPr/>
                  <p:nvPr/>
                </p:nvSpPr>
                <p:spPr>
                  <a:xfrm>
                    <a:off x="2431174" y="5787147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951BAB37-F1CC-BD4F-97B8-369DC6D998B8}"/>
                      </a:ext>
                    </a:extLst>
                  </p:cNvPr>
                  <p:cNvSpPr/>
                  <p:nvPr/>
                </p:nvSpPr>
                <p:spPr>
                  <a:xfrm>
                    <a:off x="3421462" y="573394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14F55650-2114-6A43-85D0-483536FD8ACE}"/>
                      </a:ext>
                    </a:extLst>
                  </p:cNvPr>
                  <p:cNvSpPr/>
                  <p:nvPr/>
                </p:nvSpPr>
                <p:spPr>
                  <a:xfrm>
                    <a:off x="4421907" y="573394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739C84C4-0078-2748-909D-E8F7E6345662}"/>
                      </a:ext>
                    </a:extLst>
                  </p:cNvPr>
                  <p:cNvSpPr/>
                  <p:nvPr/>
                </p:nvSpPr>
                <p:spPr>
                  <a:xfrm>
                    <a:off x="5422350" y="573088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24B787AA-BC47-A54F-8712-260D89665097}"/>
                      </a:ext>
                    </a:extLst>
                  </p:cNvPr>
                  <p:cNvSpPr/>
                  <p:nvPr/>
                </p:nvSpPr>
                <p:spPr>
                  <a:xfrm>
                    <a:off x="6355093" y="570052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747F8D4-3A57-C549-8CB5-5E61CBB060BA}"/>
                      </a:ext>
                    </a:extLst>
                  </p:cNvPr>
                  <p:cNvSpPr/>
                  <p:nvPr/>
                </p:nvSpPr>
                <p:spPr>
                  <a:xfrm>
                    <a:off x="7287835" y="569746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583547B-1FC1-FA40-8D0B-D9676B61F1D4}"/>
                      </a:ext>
                    </a:extLst>
                  </p:cNvPr>
                  <p:cNvSpPr/>
                  <p:nvPr/>
                </p:nvSpPr>
                <p:spPr>
                  <a:xfrm>
                    <a:off x="8192048" y="573088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</p:grp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1D07E2A-979C-F941-A350-A9FE5D4C4C88}"/>
                    </a:ext>
                  </a:extLst>
                </p:cNvPr>
                <p:cNvCxnSpPr/>
                <p:nvPr/>
              </p:nvCxnSpPr>
              <p:spPr>
                <a:xfrm>
                  <a:off x="498508" y="2946162"/>
                  <a:ext cx="0" cy="147981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113044E-BEE6-6049-9052-BC6F868B1663}"/>
                    </a:ext>
                  </a:extLst>
                </p:cNvPr>
                <p:cNvCxnSpPr/>
                <p:nvPr/>
              </p:nvCxnSpPr>
              <p:spPr>
                <a:xfrm>
                  <a:off x="1050788" y="2946162"/>
                  <a:ext cx="0" cy="147981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400427-9AB4-764A-86BA-E3E5B3A58684}"/>
                    </a:ext>
                  </a:extLst>
                </p:cNvPr>
                <p:cNvCxnSpPr/>
                <p:nvPr/>
              </p:nvCxnSpPr>
              <p:spPr>
                <a:xfrm flipH="1">
                  <a:off x="498508" y="4425975"/>
                  <a:ext cx="54186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646D8F-7791-CF40-88EB-F20DF92664FB}"/>
                    </a:ext>
                  </a:extLst>
                </p:cNvPr>
                <p:cNvSpPr txBox="1"/>
                <p:nvPr/>
              </p:nvSpPr>
              <p:spPr>
                <a:xfrm>
                  <a:off x="609183" y="4423187"/>
                  <a:ext cx="431187" cy="57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54C2228-89C5-BC4C-AFD6-B30489000D9B}"/>
                  </a:ext>
                </a:extLst>
              </p:cNvPr>
              <p:cNvGrpSpPr/>
              <p:nvPr/>
            </p:nvGrpSpPr>
            <p:grpSpPr>
              <a:xfrm>
                <a:off x="447767" y="1622631"/>
                <a:ext cx="7974447" cy="674098"/>
                <a:chOff x="1997317" y="3229162"/>
                <a:chExt cx="5028582" cy="718565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7E4081-8364-B04F-B504-2020F29A2592}"/>
                    </a:ext>
                  </a:extLst>
                </p:cNvPr>
                <p:cNvSpPr/>
                <p:nvPr/>
              </p:nvSpPr>
              <p:spPr>
                <a:xfrm>
                  <a:off x="1997317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050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6A9545B-CCE9-1441-B509-1D315752C751}"/>
                    </a:ext>
                  </a:extLst>
                </p:cNvPr>
                <p:cNvSpPr/>
                <p:nvPr/>
              </p:nvSpPr>
              <p:spPr>
                <a:xfrm>
                  <a:off x="2720303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021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DA8B2D3-DA5C-3246-991A-69FAAED45A3C}"/>
                    </a:ext>
                  </a:extLst>
                </p:cNvPr>
                <p:cNvSpPr/>
                <p:nvPr/>
              </p:nvSpPr>
              <p:spPr>
                <a:xfrm>
                  <a:off x="343589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1F37303-81A1-E946-9274-DC841500D3A0}"/>
                    </a:ext>
                  </a:extLst>
                </p:cNvPr>
                <p:cNvSpPr/>
                <p:nvPr/>
              </p:nvSpPr>
              <p:spPr>
                <a:xfrm>
                  <a:off x="416235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002</a:t>
                  </a: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8D586CB-CE7C-2A4B-A122-2F2E3EB8C43D}"/>
                    </a:ext>
                  </a:extLst>
                </p:cNvPr>
                <p:cNvSpPr/>
                <p:nvPr/>
              </p:nvSpPr>
              <p:spPr>
                <a:xfrm>
                  <a:off x="489372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013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8C81223-483D-1D47-901D-212EBD8EFD59}"/>
                    </a:ext>
                  </a:extLst>
                </p:cNvPr>
                <p:cNvSpPr/>
                <p:nvPr/>
              </p:nvSpPr>
              <p:spPr>
                <a:xfrm>
                  <a:off x="560238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234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D711766-239C-A44B-876A-A03EFEAADDAD}"/>
                    </a:ext>
                  </a:extLst>
                </p:cNvPr>
                <p:cNvSpPr/>
                <p:nvPr/>
              </p:nvSpPr>
              <p:spPr>
                <a:xfrm>
                  <a:off x="6348537" y="3229162"/>
                  <a:ext cx="677362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1F65C34-DE61-6344-8D82-627C59ECD6D9}"/>
                  </a:ext>
                </a:extLst>
              </p:cNvPr>
              <p:cNvSpPr/>
              <p:nvPr/>
            </p:nvSpPr>
            <p:spPr>
              <a:xfrm>
                <a:off x="4801633" y="3485308"/>
                <a:ext cx="563245" cy="8816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0C91C2E-CB4B-8D43-ACB6-AEFD61635E8E}"/>
                  </a:ext>
                </a:extLst>
              </p:cNvPr>
              <p:cNvSpPr/>
              <p:nvPr/>
            </p:nvSpPr>
            <p:spPr>
              <a:xfrm>
                <a:off x="2295542" y="3464574"/>
                <a:ext cx="529311" cy="9131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B5711B5-A391-124A-A37C-7FDFD67B095D}"/>
                  </a:ext>
                </a:extLst>
              </p:cNvPr>
              <p:cNvSpPr/>
              <p:nvPr/>
            </p:nvSpPr>
            <p:spPr>
              <a:xfrm>
                <a:off x="1435002" y="3485308"/>
                <a:ext cx="529311" cy="9288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5E08A22-D402-1F41-A520-332A824129FD}"/>
                  </a:ext>
                </a:extLst>
              </p:cNvPr>
              <p:cNvSpPr/>
              <p:nvPr/>
            </p:nvSpPr>
            <p:spPr>
              <a:xfrm>
                <a:off x="511695" y="3484739"/>
                <a:ext cx="561362" cy="9204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101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13FB533-5C2F-0E4E-94F2-B9DBBB253808}"/>
                  </a:ext>
                </a:extLst>
              </p:cNvPr>
              <p:cNvSpPr/>
              <p:nvPr/>
            </p:nvSpPr>
            <p:spPr>
              <a:xfrm>
                <a:off x="3036031" y="3364845"/>
                <a:ext cx="609908" cy="10403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95CCAEC-7A44-AD47-8F4C-BA07CD5092F4}"/>
                  </a:ext>
                </a:extLst>
              </p:cNvPr>
              <p:cNvSpPr/>
              <p:nvPr/>
            </p:nvSpPr>
            <p:spPr>
              <a:xfrm>
                <a:off x="545199" y="2684207"/>
                <a:ext cx="556165" cy="7961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8937FFE-6E83-D64B-9F88-21930BB6FC07}"/>
                  </a:ext>
                </a:extLst>
              </p:cNvPr>
              <p:cNvSpPr/>
              <p:nvPr/>
            </p:nvSpPr>
            <p:spPr>
              <a:xfrm>
                <a:off x="3924614" y="3328475"/>
                <a:ext cx="553497" cy="1057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B89059D-CD71-1243-80A5-CD2B421EC4D2}"/>
                  </a:ext>
                </a:extLst>
              </p:cNvPr>
              <p:cNvGrpSpPr/>
              <p:nvPr/>
            </p:nvGrpSpPr>
            <p:grpSpPr>
              <a:xfrm>
                <a:off x="491495" y="5388161"/>
                <a:ext cx="7974447" cy="674098"/>
                <a:chOff x="1997317" y="3229162"/>
                <a:chExt cx="5028582" cy="718565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7696E76-E469-C542-9E68-E24E3F48B5FA}"/>
                    </a:ext>
                  </a:extLst>
                </p:cNvPr>
                <p:cNvSpPr/>
                <p:nvPr/>
              </p:nvSpPr>
              <p:spPr>
                <a:xfrm>
                  <a:off x="1997317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101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6631F35-289B-024F-BBBE-3D80C0580204}"/>
                    </a:ext>
                  </a:extLst>
                </p:cNvPr>
                <p:cNvSpPr/>
                <p:nvPr/>
              </p:nvSpPr>
              <p:spPr>
                <a:xfrm>
                  <a:off x="2720303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002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24DA90B-F617-AC48-855E-9486E158D924}"/>
                    </a:ext>
                  </a:extLst>
                </p:cNvPr>
                <p:cNvSpPr/>
                <p:nvPr/>
              </p:nvSpPr>
              <p:spPr>
                <a:xfrm>
                  <a:off x="343589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013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2CBBCA8-91AD-8A4E-B372-D7FADA1719A4}"/>
                    </a:ext>
                  </a:extLst>
                </p:cNvPr>
                <p:cNvSpPr/>
                <p:nvPr/>
              </p:nvSpPr>
              <p:spPr>
                <a:xfrm>
                  <a:off x="416235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021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56AAB15-6AB8-AC4F-9C32-7915CF8A87FB}"/>
                    </a:ext>
                  </a:extLst>
                </p:cNvPr>
                <p:cNvSpPr/>
                <p:nvPr/>
              </p:nvSpPr>
              <p:spPr>
                <a:xfrm>
                  <a:off x="489372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234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4CE1020-D198-8245-AE10-3BD296C2E9DB}"/>
                    </a:ext>
                  </a:extLst>
                </p:cNvPr>
                <p:cNvSpPr/>
                <p:nvPr/>
              </p:nvSpPr>
              <p:spPr>
                <a:xfrm>
                  <a:off x="560238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345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5A2D13A-B63F-2B44-B08D-340C17F502B0}"/>
                    </a:ext>
                  </a:extLst>
                </p:cNvPr>
                <p:cNvSpPr/>
                <p:nvPr/>
              </p:nvSpPr>
              <p:spPr>
                <a:xfrm>
                  <a:off x="6348537" y="3229162"/>
                  <a:ext cx="677362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050</a:t>
                  </a:r>
                </a:p>
              </p:txBody>
            </p: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103E98C-0EAE-0E4F-902B-EC760CD647F7}"/>
                </a:ext>
              </a:extLst>
            </p:cNvPr>
            <p:cNvSpPr txBox="1"/>
            <p:nvPr/>
          </p:nvSpPr>
          <p:spPr>
            <a:xfrm>
              <a:off x="500383" y="4506149"/>
              <a:ext cx="367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IH: this array is sorted by first digit.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616CFE-3F8D-8A4F-9CF9-4C9FCE18617B}"/>
                </a:ext>
              </a:extLst>
            </p:cNvPr>
            <p:cNvSpPr txBox="1"/>
            <p:nvPr/>
          </p:nvSpPr>
          <p:spPr>
            <a:xfrm>
              <a:off x="500383" y="6578542"/>
              <a:ext cx="620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Want to show: this array is sorted by 1</a:t>
              </a:r>
              <a:r>
                <a:rPr lang="en-US" baseline="30000" dirty="0"/>
                <a:t>st</a:t>
              </a:r>
              <a:r>
                <a:rPr lang="en-US" dirty="0"/>
                <a:t> and 2</a:t>
              </a:r>
              <a:r>
                <a:rPr lang="en-US" baseline="30000" dirty="0"/>
                <a:t>nd</a:t>
              </a:r>
              <a:r>
                <a:rPr lang="en-US" dirty="0"/>
                <a:t> digits.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FC33F6B-2976-7342-9BE8-980D9C95D7A0}"/>
                </a:ext>
              </a:extLst>
            </p:cNvPr>
            <p:cNvSpPr txBox="1"/>
            <p:nvPr/>
          </p:nvSpPr>
          <p:spPr>
            <a:xfrm rot="16200000">
              <a:off x="-554078" y="5405584"/>
              <a:ext cx="167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EXAMPLE: </a:t>
              </a:r>
              <a:r>
                <a:rPr lang="en-US" dirty="0" err="1"/>
                <a:t>i</a:t>
              </a:r>
              <a:r>
                <a:rPr lang="en-US" dirty="0"/>
                <a:t>=2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0B8B1-937E-5848-BB1E-79DB2B5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01DD-E9FF-9140-86C5-8860FFC3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05" y="1397487"/>
            <a:ext cx="8976492" cy="21566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x=[x</a:t>
            </a:r>
            <a:r>
              <a:rPr lang="en-US" baseline="-25000" dirty="0"/>
              <a:t>d</a:t>
            </a:r>
            <a:r>
              <a:rPr lang="en-US" dirty="0"/>
              <a:t>x</a:t>
            </a:r>
            <a:r>
              <a:rPr lang="en-US" baseline="-25000" dirty="0"/>
              <a:t>d-1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and y=[y</a:t>
            </a:r>
            <a:r>
              <a:rPr lang="en-US" baseline="-25000" dirty="0"/>
              <a:t>d</a:t>
            </a:r>
            <a:r>
              <a:rPr lang="en-US" dirty="0"/>
              <a:t>y</a:t>
            </a:r>
            <a:r>
              <a:rPr lang="en-US" baseline="-25000" dirty="0"/>
              <a:t>d-1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 be any </a:t>
            </a:r>
            <a:r>
              <a:rPr lang="en-US" dirty="0" err="1"/>
              <a:t>x,y</a:t>
            </a:r>
            <a:r>
              <a:rPr lang="en-US" dirty="0"/>
              <a:t>.</a:t>
            </a:r>
          </a:p>
          <a:p>
            <a:r>
              <a:rPr lang="en-US" dirty="0"/>
              <a:t>Suppose [x</a:t>
            </a:r>
            <a:r>
              <a:rPr lang="en-US" baseline="-25000" dirty="0"/>
              <a:t>i</a:t>
            </a:r>
            <a:r>
              <a:rPr lang="en-US" dirty="0"/>
              <a:t>x</a:t>
            </a:r>
            <a:r>
              <a:rPr lang="en-US" baseline="-25000" dirty="0"/>
              <a:t>i-1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&lt; [y</a:t>
            </a:r>
            <a:r>
              <a:rPr lang="en-US" baseline="-25000" dirty="0"/>
              <a:t>i</a:t>
            </a:r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].</a:t>
            </a:r>
          </a:p>
          <a:p>
            <a:r>
              <a:rPr lang="en-US" dirty="0"/>
              <a:t>Want to show that x appears before y at end of </a:t>
            </a:r>
            <a:r>
              <a:rPr lang="en-US" dirty="0" err="1"/>
              <a:t>i’th</a:t>
            </a:r>
            <a:r>
              <a:rPr lang="en-US" dirty="0"/>
              <a:t> iteration.</a:t>
            </a:r>
          </a:p>
          <a:p>
            <a:r>
              <a:rPr lang="en-US" dirty="0">
                <a:solidFill>
                  <a:schemeClr val="accent4"/>
                </a:solidFill>
              </a:rPr>
              <a:t>CASE 1: x</a:t>
            </a:r>
            <a:r>
              <a:rPr lang="en-US" baseline="-25000" dirty="0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&lt;</a:t>
            </a:r>
            <a:r>
              <a:rPr lang="en-US" dirty="0" err="1">
                <a:solidFill>
                  <a:schemeClr val="accent4"/>
                </a:solidFill>
              </a:rPr>
              <a:t>y</a:t>
            </a:r>
            <a:r>
              <a:rPr lang="en-US" baseline="-25000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 </a:t>
            </a:r>
          </a:p>
          <a:p>
            <a:pPr lvl="1"/>
            <a:r>
              <a:rPr lang="en-US" dirty="0"/>
              <a:t>x is in an earlier bucket than 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CB534-DBB8-B24F-89FB-ED699A0132D3}"/>
              </a:ext>
            </a:extLst>
          </p:cNvPr>
          <p:cNvGrpSpPr/>
          <p:nvPr/>
        </p:nvGrpSpPr>
        <p:grpSpPr>
          <a:xfrm>
            <a:off x="606971" y="4860179"/>
            <a:ext cx="8310470" cy="1718363"/>
            <a:chOff x="447767" y="1622631"/>
            <a:chExt cx="8144463" cy="44396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B44C3C-43F8-A743-8076-D063A304B9FF}"/>
                </a:ext>
              </a:extLst>
            </p:cNvPr>
            <p:cNvGrpSpPr/>
            <p:nvPr/>
          </p:nvGrpSpPr>
          <p:grpSpPr>
            <a:xfrm>
              <a:off x="498508" y="2946162"/>
              <a:ext cx="8093722" cy="2054524"/>
              <a:chOff x="498508" y="2946162"/>
              <a:chExt cx="8093722" cy="205452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0DD2FB-B6DF-3043-920F-AE2E5C83C63D}"/>
                  </a:ext>
                </a:extLst>
              </p:cNvPr>
              <p:cNvGrpSpPr/>
              <p:nvPr/>
            </p:nvGrpSpPr>
            <p:grpSpPr>
              <a:xfrm>
                <a:off x="1406695" y="2948194"/>
                <a:ext cx="7185535" cy="1479815"/>
                <a:chOff x="452083" y="3472385"/>
                <a:chExt cx="8208744" cy="215635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8D6CCFE-3B0D-814F-BFCF-2435E40FA66C}"/>
                    </a:ext>
                  </a:extLst>
                </p:cNvPr>
                <p:cNvGrpSpPr/>
                <p:nvPr/>
              </p:nvGrpSpPr>
              <p:grpSpPr>
                <a:xfrm>
                  <a:off x="2353992" y="3472385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6674856-A8FE-6D46-BD8F-A76227E02244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CC86534-407C-EB41-B23A-23040C982E9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AA6BFB0-323F-E441-980C-134A069478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035BF23-B941-964D-9B50-6A6D9A7AC229}"/>
                    </a:ext>
                  </a:extLst>
                </p:cNvPr>
                <p:cNvGrpSpPr/>
                <p:nvPr/>
              </p:nvGrpSpPr>
              <p:grpSpPr>
                <a:xfrm>
                  <a:off x="3342536" y="3472386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ACBAF34A-EFEE-564D-8976-756EABCC0571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B18B38B-1A26-B940-ACE3-0364517EB897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4CEE158F-C846-914A-BC51-28BE1576A9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E1AC53F-969C-F94B-B990-074AEB0000B3}"/>
                    </a:ext>
                  </a:extLst>
                </p:cNvPr>
                <p:cNvGrpSpPr/>
                <p:nvPr/>
              </p:nvGrpSpPr>
              <p:grpSpPr>
                <a:xfrm>
                  <a:off x="4342981" y="3472387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0A90B52-ECC2-934D-8E47-BA2E1772C7C1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755C2E5-AC36-414D-B26B-8D3287464C3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2265ECD6-786C-3B4A-9676-FDDE2D623C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94A7B1B-1DFE-4043-A9C6-DB659369444B}"/>
                    </a:ext>
                  </a:extLst>
                </p:cNvPr>
                <p:cNvGrpSpPr/>
                <p:nvPr/>
              </p:nvGrpSpPr>
              <p:grpSpPr>
                <a:xfrm>
                  <a:off x="5331526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69D3BF6-52E9-C341-844B-EA328B1380D3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E7D904-2412-5E4E-A117-FA3EAFCDC72B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076E784-A772-CF43-B7B4-D3C183D59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D5942A2-0DEA-4C43-B1F3-A1BA6A3883C6}"/>
                    </a:ext>
                  </a:extLst>
                </p:cNvPr>
                <p:cNvGrpSpPr/>
                <p:nvPr/>
              </p:nvGrpSpPr>
              <p:grpSpPr>
                <a:xfrm>
                  <a:off x="6277912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6B45775-5B84-1240-847F-BFBA507E7C0F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E310CE67-9939-B54A-9D44-F3065BC26DCC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B778834-F045-994B-AB25-D355EA05B8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6087964-E843-1948-9AD9-CA9D8833ABD4}"/>
                    </a:ext>
                  </a:extLst>
                </p:cNvPr>
                <p:cNvGrpSpPr/>
                <p:nvPr/>
              </p:nvGrpSpPr>
              <p:grpSpPr>
                <a:xfrm>
                  <a:off x="7179376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AFBABD4-EB6E-A44D-9419-E7D7BE86E6D6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F105672-C36C-5A44-BF2D-4543B8C8E98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B13ED83-D704-E74D-8F4D-0B0F3D81E0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39F41A2-0BA7-F24F-A525-F0BE751D1329}"/>
                    </a:ext>
                  </a:extLst>
                </p:cNvPr>
                <p:cNvGrpSpPr/>
                <p:nvPr/>
              </p:nvGrpSpPr>
              <p:grpSpPr>
                <a:xfrm>
                  <a:off x="8029903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FEFFA908-F863-D44B-9356-AE68B7832703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9378CEF6-BB45-8F41-AEC7-325FC886E680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38E667A-3C36-DF4D-9FAB-6AEC3D5F67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6FB38B-A4D1-424C-AE36-B32D2E3FBBD8}"/>
                    </a:ext>
                  </a:extLst>
                </p:cNvPr>
                <p:cNvGrpSpPr/>
                <p:nvPr/>
              </p:nvGrpSpPr>
              <p:grpSpPr>
                <a:xfrm>
                  <a:off x="452083" y="3472386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F4797BF-9AE8-2040-9DCC-7A87D637082B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FA7E757-D591-6D4A-B40D-53A21AB67F76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8B5CC8F-D3EB-9D46-9E68-67292AECA84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73BE7EF-9393-1545-9C89-1A38B2AC57A3}"/>
                    </a:ext>
                  </a:extLst>
                </p:cNvPr>
                <p:cNvGrpSpPr/>
                <p:nvPr/>
              </p:nvGrpSpPr>
              <p:grpSpPr>
                <a:xfrm>
                  <a:off x="1452528" y="3472387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CC484531-0BE6-B240-AA97-BC235788104A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6983395-ACB3-924C-8927-DF56F4C3FD28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B61624B-782C-EF4A-BDE1-1EC4D8C32F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07D87F5-E794-4B4F-B6A4-896A71453E1A}"/>
                  </a:ext>
                </a:extLst>
              </p:cNvPr>
              <p:cNvGrpSpPr/>
              <p:nvPr/>
            </p:nvGrpSpPr>
            <p:grpSpPr>
              <a:xfrm>
                <a:off x="1426090" y="4333502"/>
                <a:ext cx="7092740" cy="667184"/>
                <a:chOff x="529266" y="5697462"/>
                <a:chExt cx="8127442" cy="66718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7EFBF6E-45E8-EE44-8E88-E9267D397C32}"/>
                    </a:ext>
                  </a:extLst>
                </p:cNvPr>
                <p:cNvSpPr/>
                <p:nvPr/>
              </p:nvSpPr>
              <p:spPr>
                <a:xfrm>
                  <a:off x="529266" y="5788678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8E67735-2110-AC41-AABA-38C71FDE7425}"/>
                    </a:ext>
                  </a:extLst>
                </p:cNvPr>
                <p:cNvSpPr/>
                <p:nvPr/>
              </p:nvSpPr>
              <p:spPr>
                <a:xfrm>
                  <a:off x="1529709" y="5788678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39E4984-C6C8-7D46-A643-87479AF1E877}"/>
                    </a:ext>
                  </a:extLst>
                </p:cNvPr>
                <p:cNvSpPr/>
                <p:nvPr/>
              </p:nvSpPr>
              <p:spPr>
                <a:xfrm>
                  <a:off x="2431174" y="5787147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36CE69C-83F2-214C-BE8A-1520CF17BA94}"/>
                    </a:ext>
                  </a:extLst>
                </p:cNvPr>
                <p:cNvSpPr/>
                <p:nvPr/>
              </p:nvSpPr>
              <p:spPr>
                <a:xfrm>
                  <a:off x="3421462" y="573394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1A29F3F-48B0-0E46-A2E8-77E584CD8AE2}"/>
                    </a:ext>
                  </a:extLst>
                </p:cNvPr>
                <p:cNvSpPr/>
                <p:nvPr/>
              </p:nvSpPr>
              <p:spPr>
                <a:xfrm>
                  <a:off x="4421907" y="573394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44D7C9C-CC57-0849-8F14-FF7D88C47207}"/>
                    </a:ext>
                  </a:extLst>
                </p:cNvPr>
                <p:cNvSpPr/>
                <p:nvPr/>
              </p:nvSpPr>
              <p:spPr>
                <a:xfrm>
                  <a:off x="5422350" y="573088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FB012E7-259B-AA49-81C3-40C81492A37E}"/>
                    </a:ext>
                  </a:extLst>
                </p:cNvPr>
                <p:cNvSpPr/>
                <p:nvPr/>
              </p:nvSpPr>
              <p:spPr>
                <a:xfrm>
                  <a:off x="6355093" y="570052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8B32212-BBE8-CB45-83A9-05B19D2A6F52}"/>
                    </a:ext>
                  </a:extLst>
                </p:cNvPr>
                <p:cNvSpPr/>
                <p:nvPr/>
              </p:nvSpPr>
              <p:spPr>
                <a:xfrm>
                  <a:off x="7287835" y="569746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33E8DCA-D299-CB4C-AE95-1DBF06269485}"/>
                    </a:ext>
                  </a:extLst>
                </p:cNvPr>
                <p:cNvSpPr/>
                <p:nvPr/>
              </p:nvSpPr>
              <p:spPr>
                <a:xfrm>
                  <a:off x="8192048" y="573088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A1228D-12D3-DA4F-B1F8-FFC432E60AF4}"/>
                  </a:ext>
                </a:extLst>
              </p:cNvPr>
              <p:cNvCxnSpPr/>
              <p:nvPr/>
            </p:nvCxnSpPr>
            <p:spPr>
              <a:xfrm>
                <a:off x="498508" y="2946162"/>
                <a:ext cx="0" cy="147981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C8BE9FE-B736-7347-AF3D-15A0914A915E}"/>
                  </a:ext>
                </a:extLst>
              </p:cNvPr>
              <p:cNvCxnSpPr/>
              <p:nvPr/>
            </p:nvCxnSpPr>
            <p:spPr>
              <a:xfrm>
                <a:off x="1050788" y="2946162"/>
                <a:ext cx="0" cy="147981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66A27C-C7CD-1142-81CF-039E0277A155}"/>
                  </a:ext>
                </a:extLst>
              </p:cNvPr>
              <p:cNvCxnSpPr/>
              <p:nvPr/>
            </p:nvCxnSpPr>
            <p:spPr>
              <a:xfrm flipH="1">
                <a:off x="498508" y="4425975"/>
                <a:ext cx="54186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4874E7-56AF-2247-834D-1DF9F8752446}"/>
                  </a:ext>
                </a:extLst>
              </p:cNvPr>
              <p:cNvSpPr txBox="1"/>
              <p:nvPr/>
            </p:nvSpPr>
            <p:spPr>
              <a:xfrm>
                <a:off x="609183" y="4423187"/>
                <a:ext cx="431187" cy="57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F5491D-B276-254A-8200-7FA7F4CC5707}"/>
                </a:ext>
              </a:extLst>
            </p:cNvPr>
            <p:cNvGrpSpPr/>
            <p:nvPr/>
          </p:nvGrpSpPr>
          <p:grpSpPr>
            <a:xfrm>
              <a:off x="447767" y="1622631"/>
              <a:ext cx="7974447" cy="674098"/>
              <a:chOff x="1997317" y="3229162"/>
              <a:chExt cx="5028582" cy="7185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73A32F9-AC1E-1A43-93EA-73CA43EB0648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4EF647-CD12-564A-8198-23667F9DBBEA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28061E-D1AC-3546-BF77-95E9106856E1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90721B-27F1-BF47-9F3F-7A1A9B170D8C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A0D2D5-D11B-EE47-9EF3-C1670AD7F9D6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68061A-754C-8746-89FA-F2B94ABC9B34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E7D75C-20A9-444F-94DB-27E29B75FAC7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56D8A9-37D3-D542-9112-6F9DD1D29978}"/>
                </a:ext>
              </a:extLst>
            </p:cNvPr>
            <p:cNvSpPr/>
            <p:nvPr/>
          </p:nvSpPr>
          <p:spPr>
            <a:xfrm>
              <a:off x="4801633" y="3485308"/>
              <a:ext cx="563245" cy="8816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050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F5DF0D-8ECB-8D48-8428-FFBE5E81E3D4}"/>
                </a:ext>
              </a:extLst>
            </p:cNvPr>
            <p:cNvSpPr/>
            <p:nvPr/>
          </p:nvSpPr>
          <p:spPr>
            <a:xfrm>
              <a:off x="2295542" y="3464574"/>
              <a:ext cx="529311" cy="9131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6735C1-8321-BF4C-ABE2-2D04028B8F25}"/>
                </a:ext>
              </a:extLst>
            </p:cNvPr>
            <p:cNvSpPr/>
            <p:nvPr/>
          </p:nvSpPr>
          <p:spPr>
            <a:xfrm>
              <a:off x="1435002" y="3485308"/>
              <a:ext cx="529311" cy="928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9DA832-6157-ED47-99E0-13847FC63CE7}"/>
                </a:ext>
              </a:extLst>
            </p:cNvPr>
            <p:cNvSpPr/>
            <p:nvPr/>
          </p:nvSpPr>
          <p:spPr>
            <a:xfrm>
              <a:off x="511695" y="3484739"/>
              <a:ext cx="561362" cy="9204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B6F4B-5040-4F4C-BDF2-D91A3A2C0C6C}"/>
                </a:ext>
              </a:extLst>
            </p:cNvPr>
            <p:cNvSpPr/>
            <p:nvPr/>
          </p:nvSpPr>
          <p:spPr>
            <a:xfrm>
              <a:off x="3036031" y="3364845"/>
              <a:ext cx="609908" cy="1040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234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05278A-F41A-4743-A613-CC72FC57F803}"/>
                </a:ext>
              </a:extLst>
            </p:cNvPr>
            <p:cNvSpPr/>
            <p:nvPr/>
          </p:nvSpPr>
          <p:spPr>
            <a:xfrm>
              <a:off x="545199" y="2645163"/>
              <a:ext cx="527858" cy="8351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67FDA8-9B92-154C-960C-979384A18039}"/>
                </a:ext>
              </a:extLst>
            </p:cNvPr>
            <p:cNvSpPr/>
            <p:nvPr/>
          </p:nvSpPr>
          <p:spPr>
            <a:xfrm>
              <a:off x="3924614" y="3328475"/>
              <a:ext cx="553497" cy="1057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345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E87B9-1D77-8D47-9316-AE2F7E19180C}"/>
                </a:ext>
              </a:extLst>
            </p:cNvPr>
            <p:cNvGrpSpPr/>
            <p:nvPr/>
          </p:nvGrpSpPr>
          <p:grpSpPr>
            <a:xfrm>
              <a:off x="491495" y="5388161"/>
              <a:ext cx="7974447" cy="674098"/>
              <a:chOff x="1997317" y="3229162"/>
              <a:chExt cx="5028582" cy="7185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A89091-194A-EE45-A1D5-E3CC3BDA3433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960AC7-60FA-3A45-99B9-BF5344466B3D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7C8CA1-100F-A040-8068-D0EAACCB1DBD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7D53AB-236B-6643-AAD3-387B24314E2A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ED8A84-B7E7-CC47-99F6-F10BB2B08E87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E2EFD2-1C26-1048-9C06-7AFEF0E0A4FD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876069-F095-E24F-8BBC-6E1D2900CB66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52B760D-0CD5-E74D-B42D-8F6BB720F771}"/>
              </a:ext>
            </a:extLst>
          </p:cNvPr>
          <p:cNvSpPr/>
          <p:nvPr/>
        </p:nvSpPr>
        <p:spPr>
          <a:xfrm>
            <a:off x="4738528" y="-8986"/>
            <a:ext cx="4305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Want to show: after the </a:t>
            </a:r>
            <a:r>
              <a:rPr lang="en-US" sz="2400" dirty="0" err="1">
                <a:solidFill>
                  <a:schemeClr val="accent4"/>
                </a:solidFill>
              </a:rPr>
              <a:t>i’th</a:t>
            </a:r>
            <a:r>
              <a:rPr lang="en-US" sz="2400" dirty="0">
                <a:solidFill>
                  <a:schemeClr val="accent4"/>
                </a:solidFill>
              </a:rPr>
              <a:t> iteration, the array is sorted by the first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least-significant digits.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63523C-4BF0-1D4D-BFD7-6782240E106E}"/>
              </a:ext>
            </a:extLst>
          </p:cNvPr>
          <p:cNvSpPr txBox="1"/>
          <p:nvPr/>
        </p:nvSpPr>
        <p:spPr>
          <a:xfrm>
            <a:off x="500383" y="4506149"/>
            <a:ext cx="367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IH: this array is sorted by first digit.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7DC057-2C9C-0946-BC9E-151956342C50}"/>
              </a:ext>
            </a:extLst>
          </p:cNvPr>
          <p:cNvSpPr txBox="1"/>
          <p:nvPr/>
        </p:nvSpPr>
        <p:spPr>
          <a:xfrm>
            <a:off x="500383" y="6578542"/>
            <a:ext cx="6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show: this array is sorted by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digits.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1AE6-7174-1941-929D-6F88EA16C142}"/>
              </a:ext>
            </a:extLst>
          </p:cNvPr>
          <p:cNvSpPr txBox="1"/>
          <p:nvPr/>
        </p:nvSpPr>
        <p:spPr>
          <a:xfrm rot="16200000">
            <a:off x="-554078" y="5405584"/>
            <a:ext cx="167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DAA5F0E6-5234-774E-AE28-D0574159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65" y="18296"/>
            <a:ext cx="7886700" cy="1325563"/>
          </a:xfrm>
        </p:spPr>
        <p:txBody>
          <a:bodyPr/>
          <a:lstStyle/>
          <a:p>
            <a:r>
              <a:rPr lang="en-US" dirty="0"/>
              <a:t>Proof sketch…</a:t>
            </a:r>
            <a:br>
              <a:rPr lang="en-US" sz="2400" dirty="0"/>
            </a:br>
            <a:r>
              <a:rPr lang="en-US" sz="2400" dirty="0"/>
              <a:t>proof on next (skipped) slide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CDEFE84-0F95-8A43-AE43-28AF9DD188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829" y="2899418"/>
            <a:ext cx="867436" cy="903960"/>
          </a:xfrm>
          <a:prstGeom prst="rect">
            <a:avLst/>
          </a:prstGeom>
        </p:spPr>
      </p:pic>
      <p:sp>
        <p:nvSpPr>
          <p:cNvPr id="92" name="7-Point Star 91">
            <a:extLst>
              <a:ext uri="{FF2B5EF4-FFF2-40B4-BE49-F238E27FC236}">
                <a16:creationId xmlns:a16="http://schemas.microsoft.com/office/drawing/2014/main" id="{D8EDD6E3-287D-0343-8833-472D0455E745}"/>
              </a:ext>
            </a:extLst>
          </p:cNvPr>
          <p:cNvSpPr/>
          <p:nvPr/>
        </p:nvSpPr>
        <p:spPr>
          <a:xfrm>
            <a:off x="5977672" y="4616487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3" name="7-Point Star 92">
            <a:extLst>
              <a:ext uri="{FF2B5EF4-FFF2-40B4-BE49-F238E27FC236}">
                <a16:creationId xmlns:a16="http://schemas.microsoft.com/office/drawing/2014/main" id="{59ECEE23-BD77-BA44-95A6-832A6930BCC8}"/>
              </a:ext>
            </a:extLst>
          </p:cNvPr>
          <p:cNvSpPr/>
          <p:nvPr/>
        </p:nvSpPr>
        <p:spPr>
          <a:xfrm>
            <a:off x="2512976" y="4657348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4" name="7-Point Star 93">
            <a:extLst>
              <a:ext uri="{FF2B5EF4-FFF2-40B4-BE49-F238E27FC236}">
                <a16:creationId xmlns:a16="http://schemas.microsoft.com/office/drawing/2014/main" id="{E3F9D296-37F5-BC44-A434-B5B02970A4E5}"/>
              </a:ext>
            </a:extLst>
          </p:cNvPr>
          <p:cNvSpPr/>
          <p:nvPr/>
        </p:nvSpPr>
        <p:spPr>
          <a:xfrm>
            <a:off x="2665517" y="5282166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5" name="7-Point Star 94">
            <a:extLst>
              <a:ext uri="{FF2B5EF4-FFF2-40B4-BE49-F238E27FC236}">
                <a16:creationId xmlns:a16="http://schemas.microsoft.com/office/drawing/2014/main" id="{7D76B95F-DCB7-6B46-BA0C-9E65A973AFA8}"/>
              </a:ext>
            </a:extLst>
          </p:cNvPr>
          <p:cNvSpPr/>
          <p:nvPr/>
        </p:nvSpPr>
        <p:spPr>
          <a:xfrm>
            <a:off x="1834425" y="5263270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6" name="7-Point Star 95">
            <a:extLst>
              <a:ext uri="{FF2B5EF4-FFF2-40B4-BE49-F238E27FC236}">
                <a16:creationId xmlns:a16="http://schemas.microsoft.com/office/drawing/2014/main" id="{8C376675-0B71-4C48-8897-BADC6491B2C8}"/>
              </a:ext>
            </a:extLst>
          </p:cNvPr>
          <p:cNvSpPr/>
          <p:nvPr/>
        </p:nvSpPr>
        <p:spPr>
          <a:xfrm>
            <a:off x="3654681" y="6069821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7" name="7-Point Star 96">
            <a:extLst>
              <a:ext uri="{FF2B5EF4-FFF2-40B4-BE49-F238E27FC236}">
                <a16:creationId xmlns:a16="http://schemas.microsoft.com/office/drawing/2014/main" id="{D0C7035D-539F-B548-A4A5-0CED61049C44}"/>
              </a:ext>
            </a:extLst>
          </p:cNvPr>
          <p:cNvSpPr/>
          <p:nvPr/>
        </p:nvSpPr>
        <p:spPr>
          <a:xfrm>
            <a:off x="4820776" y="6132158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218793-007D-B04B-B1F7-A8CD15C5DB22}"/>
              </a:ext>
            </a:extLst>
          </p:cNvPr>
          <p:cNvSpPr txBox="1"/>
          <p:nvPr/>
        </p:nvSpPr>
        <p:spPr>
          <a:xfrm>
            <a:off x="6376190" y="2614996"/>
            <a:ext cx="2767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DE6769"/>
                </a:solidFill>
              </a:rPr>
              <a:t>Aka, we want to show that for any x and y so that x belongs before y, we put x before 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1C13B-D7CA-0748-AFAD-3840687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76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01DD-E9FF-9140-86C5-8860FFC3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05" y="1397487"/>
            <a:ext cx="8976492" cy="3038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x=[x</a:t>
            </a:r>
            <a:r>
              <a:rPr lang="en-US" baseline="-25000" dirty="0"/>
              <a:t>d</a:t>
            </a:r>
            <a:r>
              <a:rPr lang="en-US" dirty="0"/>
              <a:t>x</a:t>
            </a:r>
            <a:r>
              <a:rPr lang="en-US" baseline="-25000" dirty="0"/>
              <a:t>d-1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and y=[y</a:t>
            </a:r>
            <a:r>
              <a:rPr lang="en-US" baseline="-25000" dirty="0"/>
              <a:t>d</a:t>
            </a:r>
            <a:r>
              <a:rPr lang="en-US" dirty="0"/>
              <a:t>y</a:t>
            </a:r>
            <a:r>
              <a:rPr lang="en-US" baseline="-25000" dirty="0"/>
              <a:t>d-1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 be any </a:t>
            </a:r>
            <a:r>
              <a:rPr lang="en-US" dirty="0" err="1"/>
              <a:t>x,y</a:t>
            </a:r>
            <a:r>
              <a:rPr lang="en-US" dirty="0"/>
              <a:t>.</a:t>
            </a:r>
          </a:p>
          <a:p>
            <a:r>
              <a:rPr lang="en-US" dirty="0"/>
              <a:t>Suppose [x</a:t>
            </a:r>
            <a:r>
              <a:rPr lang="en-US" baseline="-25000" dirty="0"/>
              <a:t>i</a:t>
            </a:r>
            <a:r>
              <a:rPr lang="en-US" dirty="0"/>
              <a:t>x</a:t>
            </a:r>
            <a:r>
              <a:rPr lang="en-US" baseline="-25000" dirty="0"/>
              <a:t>i-1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&lt; [y</a:t>
            </a:r>
            <a:r>
              <a:rPr lang="en-US" baseline="-25000" dirty="0"/>
              <a:t>i</a:t>
            </a:r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].</a:t>
            </a:r>
          </a:p>
          <a:p>
            <a:r>
              <a:rPr lang="en-US" dirty="0"/>
              <a:t>Want to show that x appears before y at end of </a:t>
            </a:r>
            <a:r>
              <a:rPr lang="en-US" dirty="0" err="1"/>
              <a:t>i’th</a:t>
            </a:r>
            <a:r>
              <a:rPr lang="en-US" dirty="0"/>
              <a:t> iteration.</a:t>
            </a:r>
          </a:p>
          <a:p>
            <a:r>
              <a:rPr lang="en-US" dirty="0">
                <a:solidFill>
                  <a:schemeClr val="accent4"/>
                </a:solidFill>
              </a:rPr>
              <a:t>CASE 1: x</a:t>
            </a:r>
            <a:r>
              <a:rPr lang="en-US" baseline="-25000" dirty="0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&lt;</a:t>
            </a:r>
            <a:r>
              <a:rPr lang="en-US" dirty="0" err="1">
                <a:solidFill>
                  <a:schemeClr val="accent4"/>
                </a:solidFill>
              </a:rPr>
              <a:t>y</a:t>
            </a:r>
            <a:r>
              <a:rPr lang="en-US" baseline="-25000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 </a:t>
            </a:r>
          </a:p>
          <a:p>
            <a:pPr lvl="1"/>
            <a:r>
              <a:rPr lang="en-US" dirty="0"/>
              <a:t>x is in an earlier bucket than y.</a:t>
            </a:r>
          </a:p>
          <a:p>
            <a:r>
              <a:rPr lang="en-US" dirty="0">
                <a:solidFill>
                  <a:schemeClr val="accent4"/>
                </a:solidFill>
              </a:rPr>
              <a:t>CASE 2: x</a:t>
            </a:r>
            <a:r>
              <a:rPr lang="en-US" baseline="-25000" dirty="0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err="1">
                <a:solidFill>
                  <a:schemeClr val="accent4"/>
                </a:solidFill>
              </a:rPr>
              <a:t>y</a:t>
            </a:r>
            <a:r>
              <a:rPr lang="en-US" baseline="-25000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/>
              <a:t>[x</a:t>
            </a:r>
            <a:r>
              <a:rPr lang="en-US" baseline="-25000" dirty="0"/>
              <a:t>i-1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&lt; [y</a:t>
            </a:r>
            <a:r>
              <a:rPr lang="en-US" baseline="-25000" dirty="0"/>
              <a:t>i-1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],</a:t>
            </a:r>
          </a:p>
          <a:p>
            <a:pPr lvl="1"/>
            <a:r>
              <a:rPr lang="en-US" dirty="0"/>
              <a:t>x and y in same bucket, but x was put in the bucket first.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CB534-DBB8-B24F-89FB-ED699A0132D3}"/>
              </a:ext>
            </a:extLst>
          </p:cNvPr>
          <p:cNvGrpSpPr/>
          <p:nvPr/>
        </p:nvGrpSpPr>
        <p:grpSpPr>
          <a:xfrm>
            <a:off x="606971" y="4860179"/>
            <a:ext cx="8310470" cy="1718363"/>
            <a:chOff x="447767" y="1622631"/>
            <a:chExt cx="8144463" cy="44396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B44C3C-43F8-A743-8076-D063A304B9FF}"/>
                </a:ext>
              </a:extLst>
            </p:cNvPr>
            <p:cNvGrpSpPr/>
            <p:nvPr/>
          </p:nvGrpSpPr>
          <p:grpSpPr>
            <a:xfrm>
              <a:off x="498508" y="2946162"/>
              <a:ext cx="8093722" cy="2054524"/>
              <a:chOff x="498508" y="2946162"/>
              <a:chExt cx="8093722" cy="205452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0DD2FB-B6DF-3043-920F-AE2E5C83C63D}"/>
                  </a:ext>
                </a:extLst>
              </p:cNvPr>
              <p:cNvGrpSpPr/>
              <p:nvPr/>
            </p:nvGrpSpPr>
            <p:grpSpPr>
              <a:xfrm>
                <a:off x="1406695" y="2948194"/>
                <a:ext cx="7185535" cy="1479815"/>
                <a:chOff x="452083" y="3472385"/>
                <a:chExt cx="8208744" cy="215635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8D6CCFE-3B0D-814F-BFCF-2435E40FA66C}"/>
                    </a:ext>
                  </a:extLst>
                </p:cNvPr>
                <p:cNvGrpSpPr/>
                <p:nvPr/>
              </p:nvGrpSpPr>
              <p:grpSpPr>
                <a:xfrm>
                  <a:off x="2353992" y="3472385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6674856-A8FE-6D46-BD8F-A76227E02244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CC86534-407C-EB41-B23A-23040C982E9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AA6BFB0-323F-E441-980C-134A069478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035BF23-B941-964D-9B50-6A6D9A7AC229}"/>
                    </a:ext>
                  </a:extLst>
                </p:cNvPr>
                <p:cNvGrpSpPr/>
                <p:nvPr/>
              </p:nvGrpSpPr>
              <p:grpSpPr>
                <a:xfrm>
                  <a:off x="3342536" y="3472386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ACBAF34A-EFEE-564D-8976-756EABCC0571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B18B38B-1A26-B940-ACE3-0364517EB897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4CEE158F-C846-914A-BC51-28BE1576A9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E1AC53F-969C-F94B-B990-074AEB0000B3}"/>
                    </a:ext>
                  </a:extLst>
                </p:cNvPr>
                <p:cNvGrpSpPr/>
                <p:nvPr/>
              </p:nvGrpSpPr>
              <p:grpSpPr>
                <a:xfrm>
                  <a:off x="4342981" y="3472387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0A90B52-ECC2-934D-8E47-BA2E1772C7C1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755C2E5-AC36-414D-B26B-8D3287464C3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2265ECD6-786C-3B4A-9676-FDDE2D623C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94A7B1B-1DFE-4043-A9C6-DB659369444B}"/>
                    </a:ext>
                  </a:extLst>
                </p:cNvPr>
                <p:cNvGrpSpPr/>
                <p:nvPr/>
              </p:nvGrpSpPr>
              <p:grpSpPr>
                <a:xfrm>
                  <a:off x="5331526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69D3BF6-52E9-C341-844B-EA328B1380D3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E7D904-2412-5E4E-A117-FA3EAFCDC72B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076E784-A772-CF43-B7B4-D3C183D59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D5942A2-0DEA-4C43-B1F3-A1BA6A3883C6}"/>
                    </a:ext>
                  </a:extLst>
                </p:cNvPr>
                <p:cNvGrpSpPr/>
                <p:nvPr/>
              </p:nvGrpSpPr>
              <p:grpSpPr>
                <a:xfrm>
                  <a:off x="6277912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6B45775-5B84-1240-847F-BFBA507E7C0F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E310CE67-9939-B54A-9D44-F3065BC26DCC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B778834-F045-994B-AB25-D355EA05B8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6087964-E843-1948-9AD9-CA9D8833ABD4}"/>
                    </a:ext>
                  </a:extLst>
                </p:cNvPr>
                <p:cNvGrpSpPr/>
                <p:nvPr/>
              </p:nvGrpSpPr>
              <p:grpSpPr>
                <a:xfrm>
                  <a:off x="7179376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AFBABD4-EB6E-A44D-9419-E7D7BE86E6D6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F105672-C36C-5A44-BF2D-4543B8C8E984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B13ED83-D704-E74D-8F4D-0B0F3D81E0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39F41A2-0BA7-F24F-A525-F0BE751D1329}"/>
                    </a:ext>
                  </a:extLst>
                </p:cNvPr>
                <p:cNvGrpSpPr/>
                <p:nvPr/>
              </p:nvGrpSpPr>
              <p:grpSpPr>
                <a:xfrm>
                  <a:off x="8029903" y="3472388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FEFFA908-F863-D44B-9356-AE68B7832703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9378CEF6-BB45-8F41-AEC7-325FC886E680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38E667A-3C36-DF4D-9FAB-6AEC3D5F67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6FB38B-A4D1-424C-AE36-B32D2E3FBBD8}"/>
                    </a:ext>
                  </a:extLst>
                </p:cNvPr>
                <p:cNvGrpSpPr/>
                <p:nvPr/>
              </p:nvGrpSpPr>
              <p:grpSpPr>
                <a:xfrm>
                  <a:off x="452083" y="3472386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F4797BF-9AE8-2040-9DCC-7A87D637082B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FA7E757-D591-6D4A-B40D-53A21AB67F76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8B5CC8F-D3EB-9D46-9E68-67292AECA84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73BE7EF-9393-1545-9C89-1A38B2AC57A3}"/>
                    </a:ext>
                  </a:extLst>
                </p:cNvPr>
                <p:cNvGrpSpPr/>
                <p:nvPr/>
              </p:nvGrpSpPr>
              <p:grpSpPr>
                <a:xfrm>
                  <a:off x="1452528" y="3472387"/>
                  <a:ext cx="630924" cy="2156347"/>
                  <a:chOff x="628650" y="3152633"/>
                  <a:chExt cx="889379" cy="2115403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CC484531-0BE6-B240-AA97-BC235788104A}"/>
                      </a:ext>
                    </a:extLst>
                  </p:cNvPr>
                  <p:cNvCxnSpPr/>
                  <p:nvPr/>
                </p:nvCxnSpPr>
                <p:spPr>
                  <a:xfrm>
                    <a:off x="628650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6983395-ACB3-924C-8927-DF56F4C3FD28}"/>
                      </a:ext>
                    </a:extLst>
                  </p:cNvPr>
                  <p:cNvCxnSpPr/>
                  <p:nvPr/>
                </p:nvCxnSpPr>
                <p:spPr>
                  <a:xfrm>
                    <a:off x="1518029" y="3152633"/>
                    <a:ext cx="0" cy="211540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B61624B-782C-EF4A-BDE1-1EC4D8C32F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8650" y="5268036"/>
                    <a:ext cx="872604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07D87F5-E794-4B4F-B6A4-896A71453E1A}"/>
                  </a:ext>
                </a:extLst>
              </p:cNvPr>
              <p:cNvGrpSpPr/>
              <p:nvPr/>
            </p:nvGrpSpPr>
            <p:grpSpPr>
              <a:xfrm>
                <a:off x="1426090" y="4333502"/>
                <a:ext cx="7092740" cy="667184"/>
                <a:chOff x="529266" y="5697462"/>
                <a:chExt cx="8127442" cy="66718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7EFBF6E-45E8-EE44-8E88-E9267D397C32}"/>
                    </a:ext>
                  </a:extLst>
                </p:cNvPr>
                <p:cNvSpPr/>
                <p:nvPr/>
              </p:nvSpPr>
              <p:spPr>
                <a:xfrm>
                  <a:off x="529266" y="5788678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8E67735-2110-AC41-AABA-38C71FDE7425}"/>
                    </a:ext>
                  </a:extLst>
                </p:cNvPr>
                <p:cNvSpPr/>
                <p:nvPr/>
              </p:nvSpPr>
              <p:spPr>
                <a:xfrm>
                  <a:off x="1529709" y="5788678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39E4984-C6C8-7D46-A643-87479AF1E877}"/>
                    </a:ext>
                  </a:extLst>
                </p:cNvPr>
                <p:cNvSpPr/>
                <p:nvPr/>
              </p:nvSpPr>
              <p:spPr>
                <a:xfrm>
                  <a:off x="2431174" y="5787147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36CE69C-83F2-214C-BE8A-1520CF17BA94}"/>
                    </a:ext>
                  </a:extLst>
                </p:cNvPr>
                <p:cNvSpPr/>
                <p:nvPr/>
              </p:nvSpPr>
              <p:spPr>
                <a:xfrm>
                  <a:off x="3421462" y="573394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1A29F3F-48B0-0E46-A2E8-77E584CD8AE2}"/>
                    </a:ext>
                  </a:extLst>
                </p:cNvPr>
                <p:cNvSpPr/>
                <p:nvPr/>
              </p:nvSpPr>
              <p:spPr>
                <a:xfrm>
                  <a:off x="4421907" y="573394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44D7C9C-CC57-0849-8F14-FF7D88C47207}"/>
                    </a:ext>
                  </a:extLst>
                </p:cNvPr>
                <p:cNvSpPr/>
                <p:nvPr/>
              </p:nvSpPr>
              <p:spPr>
                <a:xfrm>
                  <a:off x="5422350" y="573088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FB012E7-259B-AA49-81C3-40C81492A37E}"/>
                    </a:ext>
                  </a:extLst>
                </p:cNvPr>
                <p:cNvSpPr/>
                <p:nvPr/>
              </p:nvSpPr>
              <p:spPr>
                <a:xfrm>
                  <a:off x="6355093" y="5700524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8B32212-BBE8-CB45-83A9-05B19D2A6F52}"/>
                    </a:ext>
                  </a:extLst>
                </p:cNvPr>
                <p:cNvSpPr/>
                <p:nvPr/>
              </p:nvSpPr>
              <p:spPr>
                <a:xfrm>
                  <a:off x="7287835" y="569746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33E8DCA-D299-CB4C-AE95-1DBF06269485}"/>
                    </a:ext>
                  </a:extLst>
                </p:cNvPr>
                <p:cNvSpPr/>
                <p:nvPr/>
              </p:nvSpPr>
              <p:spPr>
                <a:xfrm>
                  <a:off x="8192048" y="5730882"/>
                  <a:ext cx="464660" cy="575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A1228D-12D3-DA4F-B1F8-FFC432E60AF4}"/>
                  </a:ext>
                </a:extLst>
              </p:cNvPr>
              <p:cNvCxnSpPr/>
              <p:nvPr/>
            </p:nvCxnSpPr>
            <p:spPr>
              <a:xfrm>
                <a:off x="498508" y="2946162"/>
                <a:ext cx="0" cy="147981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C8BE9FE-B736-7347-AF3D-15A0914A915E}"/>
                  </a:ext>
                </a:extLst>
              </p:cNvPr>
              <p:cNvCxnSpPr/>
              <p:nvPr/>
            </p:nvCxnSpPr>
            <p:spPr>
              <a:xfrm>
                <a:off x="1050788" y="2946162"/>
                <a:ext cx="0" cy="147981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66A27C-C7CD-1142-81CF-039E0277A155}"/>
                  </a:ext>
                </a:extLst>
              </p:cNvPr>
              <p:cNvCxnSpPr/>
              <p:nvPr/>
            </p:nvCxnSpPr>
            <p:spPr>
              <a:xfrm flipH="1">
                <a:off x="498508" y="4425975"/>
                <a:ext cx="54186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4874E7-56AF-2247-834D-1DF9F8752446}"/>
                  </a:ext>
                </a:extLst>
              </p:cNvPr>
              <p:cNvSpPr txBox="1"/>
              <p:nvPr/>
            </p:nvSpPr>
            <p:spPr>
              <a:xfrm>
                <a:off x="609183" y="4423187"/>
                <a:ext cx="431187" cy="57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F5491D-B276-254A-8200-7FA7F4CC5707}"/>
                </a:ext>
              </a:extLst>
            </p:cNvPr>
            <p:cNvGrpSpPr/>
            <p:nvPr/>
          </p:nvGrpSpPr>
          <p:grpSpPr>
            <a:xfrm>
              <a:off x="447767" y="1622631"/>
              <a:ext cx="7974447" cy="674098"/>
              <a:chOff x="1997317" y="3229162"/>
              <a:chExt cx="5028582" cy="7185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73A32F9-AC1E-1A43-93EA-73CA43EB0648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4EF647-CD12-564A-8198-23667F9DBBEA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228061E-D1AC-3546-BF77-95E9106856E1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90721B-27F1-BF47-9F3F-7A1A9B170D8C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A0D2D5-D11B-EE47-9EF3-C1670AD7F9D6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68061A-754C-8746-89FA-F2B94ABC9B34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E7D75C-20A9-444F-94DB-27E29B75FAC7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56D8A9-37D3-D542-9112-6F9DD1D29978}"/>
                </a:ext>
              </a:extLst>
            </p:cNvPr>
            <p:cNvSpPr/>
            <p:nvPr/>
          </p:nvSpPr>
          <p:spPr>
            <a:xfrm>
              <a:off x="4801633" y="3485308"/>
              <a:ext cx="563245" cy="8816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050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F5DF0D-8ECB-8D48-8428-FFBE5E81E3D4}"/>
                </a:ext>
              </a:extLst>
            </p:cNvPr>
            <p:cNvSpPr/>
            <p:nvPr/>
          </p:nvSpPr>
          <p:spPr>
            <a:xfrm>
              <a:off x="2295542" y="3464574"/>
              <a:ext cx="529311" cy="9131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6735C1-8321-BF4C-ABE2-2D04028B8F25}"/>
                </a:ext>
              </a:extLst>
            </p:cNvPr>
            <p:cNvSpPr/>
            <p:nvPr/>
          </p:nvSpPr>
          <p:spPr>
            <a:xfrm>
              <a:off x="1435002" y="3485308"/>
              <a:ext cx="529311" cy="9288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9DA832-6157-ED47-99E0-13847FC63CE7}"/>
                </a:ext>
              </a:extLst>
            </p:cNvPr>
            <p:cNvSpPr/>
            <p:nvPr/>
          </p:nvSpPr>
          <p:spPr>
            <a:xfrm>
              <a:off x="511695" y="3484739"/>
              <a:ext cx="561362" cy="9204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B6F4B-5040-4F4C-BDF2-D91A3A2C0C6C}"/>
                </a:ext>
              </a:extLst>
            </p:cNvPr>
            <p:cNvSpPr/>
            <p:nvPr/>
          </p:nvSpPr>
          <p:spPr>
            <a:xfrm>
              <a:off x="3036031" y="3364845"/>
              <a:ext cx="609908" cy="1040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234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05278A-F41A-4743-A613-CC72FC57F803}"/>
                </a:ext>
              </a:extLst>
            </p:cNvPr>
            <p:cNvSpPr/>
            <p:nvPr/>
          </p:nvSpPr>
          <p:spPr>
            <a:xfrm>
              <a:off x="545199" y="2731490"/>
              <a:ext cx="582820" cy="729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67FDA8-9B92-154C-960C-979384A18039}"/>
                </a:ext>
              </a:extLst>
            </p:cNvPr>
            <p:cNvSpPr/>
            <p:nvPr/>
          </p:nvSpPr>
          <p:spPr>
            <a:xfrm>
              <a:off x="3924614" y="3328475"/>
              <a:ext cx="553497" cy="10574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345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E87B9-1D77-8D47-9316-AE2F7E19180C}"/>
                </a:ext>
              </a:extLst>
            </p:cNvPr>
            <p:cNvGrpSpPr/>
            <p:nvPr/>
          </p:nvGrpSpPr>
          <p:grpSpPr>
            <a:xfrm>
              <a:off x="491495" y="5388161"/>
              <a:ext cx="7974447" cy="674098"/>
              <a:chOff x="1997317" y="3229162"/>
              <a:chExt cx="5028582" cy="7185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A89091-194A-EE45-A1D5-E3CC3BDA3433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960AC7-60FA-3A45-99B9-BF5344466B3D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7C8CA1-100F-A040-8068-D0EAACCB1DBD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7D53AB-236B-6643-AAD3-387B24314E2A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ED8A84-B7E7-CC47-99F6-F10BB2B08E87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E2EFD2-1C26-1048-9C06-7AFEF0E0A4FD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876069-F095-E24F-8BBC-6E1D2900CB66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52B760D-0CD5-E74D-B42D-8F6BB720F771}"/>
              </a:ext>
            </a:extLst>
          </p:cNvPr>
          <p:cNvSpPr/>
          <p:nvPr/>
        </p:nvSpPr>
        <p:spPr>
          <a:xfrm>
            <a:off x="4738528" y="-8986"/>
            <a:ext cx="4305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Want to show: after the </a:t>
            </a:r>
            <a:r>
              <a:rPr lang="en-US" sz="2400" dirty="0" err="1">
                <a:solidFill>
                  <a:schemeClr val="accent4"/>
                </a:solidFill>
              </a:rPr>
              <a:t>i’th</a:t>
            </a:r>
            <a:r>
              <a:rPr lang="en-US" sz="2400" dirty="0">
                <a:solidFill>
                  <a:schemeClr val="accent4"/>
                </a:solidFill>
              </a:rPr>
              <a:t> iteration, the array is sorted by the first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least-significant digits.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63523C-4BF0-1D4D-BFD7-6782240E106E}"/>
              </a:ext>
            </a:extLst>
          </p:cNvPr>
          <p:cNvSpPr txBox="1"/>
          <p:nvPr/>
        </p:nvSpPr>
        <p:spPr>
          <a:xfrm>
            <a:off x="500383" y="4506149"/>
            <a:ext cx="367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IH: this array is sorted by first digit.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7DC057-2C9C-0946-BC9E-151956342C50}"/>
              </a:ext>
            </a:extLst>
          </p:cNvPr>
          <p:cNvSpPr txBox="1"/>
          <p:nvPr/>
        </p:nvSpPr>
        <p:spPr>
          <a:xfrm>
            <a:off x="500383" y="6578542"/>
            <a:ext cx="6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show: this array is sorted by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digits.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1AE6-7174-1941-929D-6F88EA16C142}"/>
              </a:ext>
            </a:extLst>
          </p:cNvPr>
          <p:cNvSpPr txBox="1"/>
          <p:nvPr/>
        </p:nvSpPr>
        <p:spPr>
          <a:xfrm rot="16200000">
            <a:off x="-554078" y="5405584"/>
            <a:ext cx="167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DAA5F0E6-5234-774E-AE28-D0574159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65" y="18296"/>
            <a:ext cx="7886700" cy="1325563"/>
          </a:xfrm>
        </p:spPr>
        <p:txBody>
          <a:bodyPr/>
          <a:lstStyle/>
          <a:p>
            <a:r>
              <a:rPr lang="en-US" dirty="0"/>
              <a:t>Proof sketch…</a:t>
            </a:r>
            <a:br>
              <a:rPr lang="en-US" sz="2400" dirty="0"/>
            </a:br>
            <a:r>
              <a:rPr lang="en-US" sz="2400" dirty="0"/>
              <a:t>proof on next (skipped) slide</a:t>
            </a:r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EE3FD72-B326-614F-94D1-8A4CA01348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611" y="3648731"/>
            <a:ext cx="1063503" cy="110828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CDEFE84-0F95-8A43-AE43-28AF9DD188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829" y="2899418"/>
            <a:ext cx="867436" cy="903960"/>
          </a:xfrm>
          <a:prstGeom prst="rect">
            <a:avLst/>
          </a:prstGeom>
        </p:spPr>
      </p:pic>
      <p:sp>
        <p:nvSpPr>
          <p:cNvPr id="92" name="7-Point Star 91">
            <a:extLst>
              <a:ext uri="{FF2B5EF4-FFF2-40B4-BE49-F238E27FC236}">
                <a16:creationId xmlns:a16="http://schemas.microsoft.com/office/drawing/2014/main" id="{D8EDD6E3-287D-0343-8833-472D0455E745}"/>
              </a:ext>
            </a:extLst>
          </p:cNvPr>
          <p:cNvSpPr/>
          <p:nvPr/>
        </p:nvSpPr>
        <p:spPr>
          <a:xfrm>
            <a:off x="2838043" y="4846751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3" name="7-Point Star 92">
            <a:extLst>
              <a:ext uri="{FF2B5EF4-FFF2-40B4-BE49-F238E27FC236}">
                <a16:creationId xmlns:a16="http://schemas.microsoft.com/office/drawing/2014/main" id="{59ECEE23-BD77-BA44-95A6-832A6930BCC8}"/>
              </a:ext>
            </a:extLst>
          </p:cNvPr>
          <p:cNvSpPr/>
          <p:nvPr/>
        </p:nvSpPr>
        <p:spPr>
          <a:xfrm>
            <a:off x="4821774" y="4608028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4" name="7-Point Star 93">
            <a:extLst>
              <a:ext uri="{FF2B5EF4-FFF2-40B4-BE49-F238E27FC236}">
                <a16:creationId xmlns:a16="http://schemas.microsoft.com/office/drawing/2014/main" id="{E3F9D296-37F5-BC44-A434-B5B02970A4E5}"/>
              </a:ext>
            </a:extLst>
          </p:cNvPr>
          <p:cNvSpPr/>
          <p:nvPr/>
        </p:nvSpPr>
        <p:spPr>
          <a:xfrm>
            <a:off x="357056" y="5065300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5" name="7-Point Star 94">
            <a:extLst>
              <a:ext uri="{FF2B5EF4-FFF2-40B4-BE49-F238E27FC236}">
                <a16:creationId xmlns:a16="http://schemas.microsoft.com/office/drawing/2014/main" id="{7D76B95F-DCB7-6B46-BA0C-9E65A973AFA8}"/>
              </a:ext>
            </a:extLst>
          </p:cNvPr>
          <p:cNvSpPr/>
          <p:nvPr/>
        </p:nvSpPr>
        <p:spPr>
          <a:xfrm>
            <a:off x="1065008" y="5608283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6" name="7-Point Star 95">
            <a:extLst>
              <a:ext uri="{FF2B5EF4-FFF2-40B4-BE49-F238E27FC236}">
                <a16:creationId xmlns:a16="http://schemas.microsoft.com/office/drawing/2014/main" id="{8C376675-0B71-4C48-8897-BADC6491B2C8}"/>
              </a:ext>
            </a:extLst>
          </p:cNvPr>
          <p:cNvSpPr/>
          <p:nvPr/>
        </p:nvSpPr>
        <p:spPr>
          <a:xfrm>
            <a:off x="486998" y="6198837"/>
            <a:ext cx="529596" cy="463741"/>
          </a:xfrm>
          <a:prstGeom prst="star7">
            <a:avLst/>
          </a:prstGeom>
          <a:solidFill>
            <a:srgbClr val="DE6769"/>
          </a:solidFill>
          <a:ln w="15875">
            <a:solidFill>
              <a:srgbClr val="DE676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7" name="7-Point Star 96">
            <a:extLst>
              <a:ext uri="{FF2B5EF4-FFF2-40B4-BE49-F238E27FC236}">
                <a16:creationId xmlns:a16="http://schemas.microsoft.com/office/drawing/2014/main" id="{D0C7035D-539F-B548-A4A5-0CED61049C44}"/>
              </a:ext>
            </a:extLst>
          </p:cNvPr>
          <p:cNvSpPr/>
          <p:nvPr/>
        </p:nvSpPr>
        <p:spPr>
          <a:xfrm>
            <a:off x="2573245" y="6206913"/>
            <a:ext cx="529596" cy="463741"/>
          </a:xfrm>
          <a:prstGeom prst="star7">
            <a:avLst/>
          </a:prstGeom>
          <a:solidFill>
            <a:srgbClr val="FFFF00"/>
          </a:solidFill>
          <a:ln w="15875"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42025B-C610-ED4E-B8CC-55EC48051B52}"/>
              </a:ext>
            </a:extLst>
          </p:cNvPr>
          <p:cNvSpPr txBox="1"/>
          <p:nvPr/>
        </p:nvSpPr>
        <p:spPr>
          <a:xfrm>
            <a:off x="6376190" y="2614996"/>
            <a:ext cx="2767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DE6769"/>
                </a:solidFill>
              </a:rPr>
              <a:t>Aka, we want to show that for any x and y so that x belongs before y, we put x before 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16A0F-84E5-4D43-AC86-15A6620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01DD-E9FF-9140-86C5-8860FFC3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1139409"/>
            <a:ext cx="8744432" cy="6002369"/>
          </a:xfrm>
        </p:spPr>
        <p:txBody>
          <a:bodyPr>
            <a:noAutofit/>
          </a:bodyPr>
          <a:lstStyle/>
          <a:p>
            <a:r>
              <a:rPr lang="en-US" sz="2400" dirty="0"/>
              <a:t>Let x=[x</a:t>
            </a:r>
            <a:r>
              <a:rPr lang="en-US" sz="2400" baseline="-25000" dirty="0"/>
              <a:t>d</a:t>
            </a:r>
            <a:r>
              <a:rPr lang="en-US" sz="2400" dirty="0"/>
              <a:t>x</a:t>
            </a:r>
            <a:r>
              <a:rPr lang="en-US" sz="2400" baseline="-25000" dirty="0"/>
              <a:t>d-1</a:t>
            </a:r>
            <a:r>
              <a:rPr lang="en-US" sz="2400" dirty="0"/>
              <a:t>…x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] and y=[y</a:t>
            </a:r>
            <a:r>
              <a:rPr lang="en-US" sz="2400" baseline="-25000" dirty="0"/>
              <a:t>d</a:t>
            </a:r>
            <a:r>
              <a:rPr lang="en-US" sz="2400" dirty="0"/>
              <a:t>y</a:t>
            </a:r>
            <a:r>
              <a:rPr lang="en-US" sz="2400" baseline="-25000" dirty="0"/>
              <a:t>d-1</a:t>
            </a:r>
            <a:r>
              <a:rPr lang="en-US" sz="2400" dirty="0"/>
              <a:t>…y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] be any </a:t>
            </a:r>
            <a:r>
              <a:rPr lang="en-US" sz="2400" dirty="0" err="1"/>
              <a:t>x,y</a:t>
            </a:r>
            <a:r>
              <a:rPr lang="en-US" sz="2400" dirty="0"/>
              <a:t>.</a:t>
            </a:r>
          </a:p>
          <a:p>
            <a:r>
              <a:rPr lang="en-US" sz="2400" dirty="0"/>
              <a:t>Suppose [x</a:t>
            </a:r>
            <a:r>
              <a:rPr lang="en-US" sz="2400" baseline="-25000" dirty="0"/>
              <a:t>i</a:t>
            </a:r>
            <a:r>
              <a:rPr lang="en-US" sz="2400" dirty="0"/>
              <a:t>x</a:t>
            </a:r>
            <a:r>
              <a:rPr lang="en-US" sz="2400" baseline="-25000" dirty="0"/>
              <a:t>i-1</a:t>
            </a:r>
            <a:r>
              <a:rPr lang="en-US" sz="2400" dirty="0"/>
              <a:t>…x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] &lt; [y</a:t>
            </a:r>
            <a:r>
              <a:rPr lang="en-US" sz="2400" baseline="-25000" dirty="0"/>
              <a:t>i</a:t>
            </a:r>
            <a:r>
              <a:rPr lang="en-US" sz="2400" dirty="0"/>
              <a:t>y</a:t>
            </a:r>
            <a:r>
              <a:rPr lang="en-US" sz="2400" baseline="-25000" dirty="0"/>
              <a:t>i-1</a:t>
            </a:r>
            <a:r>
              <a:rPr lang="en-US" sz="2400" dirty="0"/>
              <a:t>…y</a:t>
            </a:r>
            <a:r>
              <a:rPr lang="en-US" sz="2400" baseline="-25000" dirty="0"/>
              <a:t>2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].</a:t>
            </a:r>
          </a:p>
          <a:p>
            <a:r>
              <a:rPr lang="en-US" sz="2400" dirty="0"/>
              <a:t>Want to show that x appears before y at end of </a:t>
            </a:r>
            <a:r>
              <a:rPr lang="en-US" sz="2400" dirty="0" err="1"/>
              <a:t>i’th</a:t>
            </a:r>
            <a:r>
              <a:rPr lang="en-US" sz="2400" dirty="0"/>
              <a:t> iteration.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CASE 1: x</a:t>
            </a:r>
            <a:r>
              <a:rPr lang="en-US" sz="2400" baseline="-25000" dirty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&lt;</a:t>
            </a:r>
            <a:r>
              <a:rPr lang="en-US" sz="2400" dirty="0" err="1">
                <a:solidFill>
                  <a:schemeClr val="accent4"/>
                </a:solidFill>
              </a:rPr>
              <a:t>y</a:t>
            </a:r>
            <a:r>
              <a:rPr lang="en-US" sz="2400" baseline="-250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. </a:t>
            </a:r>
          </a:p>
          <a:p>
            <a:pPr lvl="1"/>
            <a:r>
              <a:rPr lang="en-US" dirty="0"/>
              <a:t>x appears in an earlier bucket than y, so x appears before y after the </a:t>
            </a:r>
            <a:r>
              <a:rPr lang="en-US" dirty="0" err="1"/>
              <a:t>i’th</a:t>
            </a:r>
            <a:r>
              <a:rPr lang="en-US" dirty="0"/>
              <a:t> iteration.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CASE 2: x</a:t>
            </a:r>
            <a:r>
              <a:rPr lang="en-US" sz="2400" baseline="-25000" dirty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=</a:t>
            </a:r>
            <a:r>
              <a:rPr lang="en-US" sz="2400" dirty="0" err="1">
                <a:solidFill>
                  <a:schemeClr val="accent4"/>
                </a:solidFill>
              </a:rPr>
              <a:t>y</a:t>
            </a:r>
            <a:r>
              <a:rPr lang="en-US" sz="2400" baseline="-250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. </a:t>
            </a:r>
          </a:p>
          <a:p>
            <a:pPr lvl="1"/>
            <a:r>
              <a:rPr lang="en-US" dirty="0"/>
              <a:t>x and y end up in the same bucket. </a:t>
            </a:r>
          </a:p>
          <a:p>
            <a:pPr lvl="1"/>
            <a:r>
              <a:rPr lang="en-US" dirty="0"/>
              <a:t>In this case, [x</a:t>
            </a:r>
            <a:r>
              <a:rPr lang="en-US" baseline="-25000" dirty="0"/>
              <a:t>i-1</a:t>
            </a:r>
            <a:r>
              <a:rPr lang="en-US" dirty="0"/>
              <a:t>…x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] &lt; [y</a:t>
            </a:r>
            <a:r>
              <a:rPr lang="en-US" baseline="-25000" dirty="0"/>
              <a:t>i-1</a:t>
            </a:r>
            <a:r>
              <a:rPr lang="en-US" dirty="0"/>
              <a:t>…y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], so by the inductive hypothesis, x appeared before y after i-1’st iteration. </a:t>
            </a:r>
          </a:p>
          <a:p>
            <a:pPr lvl="1"/>
            <a:r>
              <a:rPr lang="en-US" dirty="0"/>
              <a:t>Then x was placed into the bucket before y was, so it also comes out of the bucket before y does.  </a:t>
            </a:r>
          </a:p>
          <a:p>
            <a:pPr lvl="2"/>
            <a:r>
              <a:rPr lang="en-US" dirty="0"/>
              <a:t>Recall that the buckets are FIFO queues.  </a:t>
            </a:r>
          </a:p>
          <a:p>
            <a:pPr lvl="1"/>
            <a:r>
              <a:rPr lang="en-US" dirty="0"/>
              <a:t>So x appears before y in the </a:t>
            </a:r>
            <a:r>
              <a:rPr lang="en-US" dirty="0" err="1"/>
              <a:t>i’th</a:t>
            </a:r>
            <a:r>
              <a:rPr lang="en-US" dirty="0"/>
              <a:t> iteration.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2B760D-0CD5-E74D-B42D-8F6BB720F771}"/>
              </a:ext>
            </a:extLst>
          </p:cNvPr>
          <p:cNvSpPr/>
          <p:nvPr/>
        </p:nvSpPr>
        <p:spPr>
          <a:xfrm>
            <a:off x="299545" y="173421"/>
            <a:ext cx="8481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Want to show: after the </a:t>
            </a:r>
            <a:r>
              <a:rPr lang="en-US" sz="2400" dirty="0" err="1">
                <a:solidFill>
                  <a:schemeClr val="accent4"/>
                </a:solidFill>
              </a:rPr>
              <a:t>i’th</a:t>
            </a:r>
            <a:r>
              <a:rPr lang="en-US" sz="2400" dirty="0">
                <a:solidFill>
                  <a:schemeClr val="accent4"/>
                </a:solidFill>
              </a:rPr>
              <a:t> iteration, the array is sorted by the first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least-significant digits.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C2D8A-2507-6C4D-BD96-47AA40B75D77}"/>
              </a:ext>
            </a:extLst>
          </p:cNvPr>
          <p:cNvSpPr txBox="1"/>
          <p:nvPr/>
        </p:nvSpPr>
        <p:spPr>
          <a:xfrm>
            <a:off x="7272984" y="827314"/>
            <a:ext cx="1770993" cy="923330"/>
          </a:xfrm>
          <a:prstGeom prst="rect">
            <a:avLst/>
          </a:prstGeom>
          <a:noFill/>
          <a:ln>
            <a:solidFill>
              <a:srgbClr val="DE6769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DE6769"/>
                </a:solidFill>
              </a:rPr>
              <a:t>SLIDE SKIPPED IN CLASS.  Here for reference.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9851-7B71-1349-A393-4DF8F5D5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9428-29FC-6143-9D34-A861AA9C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9777B-7082-5248-95EB-9A5EF30FBD8E}"/>
              </a:ext>
            </a:extLst>
          </p:cNvPr>
          <p:cNvSpPr/>
          <p:nvPr/>
        </p:nvSpPr>
        <p:spPr>
          <a:xfrm>
            <a:off x="4414345" y="3651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Inductive hypothesis: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After the </a:t>
            </a:r>
            <a:r>
              <a:rPr lang="en-US" dirty="0" err="1">
                <a:solidFill>
                  <a:schemeClr val="accent4"/>
                </a:solidFill>
              </a:rPr>
              <a:t>k’th</a:t>
            </a:r>
            <a:r>
              <a:rPr lang="en-US" dirty="0">
                <a:solidFill>
                  <a:schemeClr val="accent4"/>
                </a:solidFill>
              </a:rPr>
              <a:t> iteration, the array is sorted by the first k least-significant digits.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367F-EF34-3640-87BF-5E57BD7642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0501" y="3630213"/>
            <a:ext cx="867436" cy="9039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7C2876-28EC-604B-B6F6-6BEC55383FD5}"/>
              </a:ext>
            </a:extLst>
          </p:cNvPr>
          <p:cNvSpPr txBox="1">
            <a:spLocks/>
          </p:cNvSpPr>
          <p:nvPr/>
        </p:nvSpPr>
        <p:spPr>
          <a:xfrm>
            <a:off x="470191" y="2016695"/>
            <a:ext cx="86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Need to show: if IH holds for k=i-1, then it holds for k=i.</a:t>
            </a:r>
          </a:p>
          <a:p>
            <a:pPr lvl="1"/>
            <a:r>
              <a:rPr lang="en-US">
                <a:solidFill>
                  <a:schemeClr val="accent4"/>
                </a:solidFill>
              </a:rPr>
              <a:t>Suppose that after the i-1’st iteration, the array is sorted by the first i-1 least-significant digits.</a:t>
            </a:r>
          </a:p>
          <a:p>
            <a:pPr lvl="1"/>
            <a:r>
              <a:rPr lang="en-US">
                <a:solidFill>
                  <a:schemeClr val="accent4"/>
                </a:solidFill>
              </a:rPr>
              <a:t>Need to show that after the i’th iteration, the array is sorted by the first i least-significant digits.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0C4AB-EDAD-CE45-B51C-5DF49DB17CC2}"/>
              </a:ext>
            </a:extLst>
          </p:cNvPr>
          <p:cNvGrpSpPr/>
          <p:nvPr/>
        </p:nvGrpSpPr>
        <p:grpSpPr>
          <a:xfrm>
            <a:off x="100859" y="4506149"/>
            <a:ext cx="8816582" cy="2441725"/>
            <a:chOff x="100859" y="4506149"/>
            <a:chExt cx="8816582" cy="24417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D49DD2-98FF-C841-8020-216D74536043}"/>
                </a:ext>
              </a:extLst>
            </p:cNvPr>
            <p:cNvGrpSpPr/>
            <p:nvPr/>
          </p:nvGrpSpPr>
          <p:grpSpPr>
            <a:xfrm>
              <a:off x="606971" y="4860179"/>
              <a:ext cx="8310470" cy="1718363"/>
              <a:chOff x="447767" y="1622631"/>
              <a:chExt cx="8144463" cy="44396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F3C3715-ACB3-FC48-9921-D541D58AFB6F}"/>
                  </a:ext>
                </a:extLst>
              </p:cNvPr>
              <p:cNvGrpSpPr/>
              <p:nvPr/>
            </p:nvGrpSpPr>
            <p:grpSpPr>
              <a:xfrm>
                <a:off x="498508" y="2946162"/>
                <a:ext cx="8093722" cy="2054524"/>
                <a:chOff x="498508" y="2946162"/>
                <a:chExt cx="8093722" cy="20545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1D5F9E7-7F46-5C49-BC5D-B33574AFFCEA}"/>
                    </a:ext>
                  </a:extLst>
                </p:cNvPr>
                <p:cNvGrpSpPr/>
                <p:nvPr/>
              </p:nvGrpSpPr>
              <p:grpSpPr>
                <a:xfrm>
                  <a:off x="1406695" y="2948194"/>
                  <a:ext cx="7185535" cy="1479815"/>
                  <a:chOff x="452083" y="3472385"/>
                  <a:chExt cx="8208744" cy="2156350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14F628A1-9B93-B64A-A106-366B0548753A}"/>
                      </a:ext>
                    </a:extLst>
                  </p:cNvPr>
                  <p:cNvGrpSpPr/>
                  <p:nvPr/>
                </p:nvGrpSpPr>
                <p:grpSpPr>
                  <a:xfrm>
                    <a:off x="2353992" y="3472385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8246C9E5-B22A-9541-A8A6-12232087DC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19DEFA6D-FC5C-2E47-A127-A38D47366C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499BFAC0-D345-F841-98C0-083D84B3417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2FDBCCE-9B6E-1D44-A062-84A1D7CE061B}"/>
                      </a:ext>
                    </a:extLst>
                  </p:cNvPr>
                  <p:cNvGrpSpPr/>
                  <p:nvPr/>
                </p:nvGrpSpPr>
                <p:grpSpPr>
                  <a:xfrm>
                    <a:off x="3342536" y="3472386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09F5210-C236-A549-8D55-6991EF1775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790BF5F-62DC-3A47-AC88-EE404669B7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AB445857-AF50-C347-808B-C29F3D03C54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FC60A922-C41B-8E45-94A3-29565FF92B00}"/>
                      </a:ext>
                    </a:extLst>
                  </p:cNvPr>
                  <p:cNvGrpSpPr/>
                  <p:nvPr/>
                </p:nvGrpSpPr>
                <p:grpSpPr>
                  <a:xfrm>
                    <a:off x="4342981" y="3472387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9148B6EC-FCC0-D247-B56F-B8D508AFD7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9E149220-87BE-F04F-AD30-A13E516B4BA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C4142FC9-FCA5-FB4A-9DA4-0C121411A16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690B027-60D4-6343-A88E-9DF8EAA9DF97}"/>
                      </a:ext>
                    </a:extLst>
                  </p:cNvPr>
                  <p:cNvGrpSpPr/>
                  <p:nvPr/>
                </p:nvGrpSpPr>
                <p:grpSpPr>
                  <a:xfrm>
                    <a:off x="5331526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20A02FCB-4E0E-F844-9895-F2452D5E7F8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3E2D9C7-4649-C540-9B8A-0A78B6B332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92436BE-191E-2D40-8FDB-3454BA44ACD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82C0121-1B8B-C34C-81D5-1A2A82B94662}"/>
                      </a:ext>
                    </a:extLst>
                  </p:cNvPr>
                  <p:cNvGrpSpPr/>
                  <p:nvPr/>
                </p:nvGrpSpPr>
                <p:grpSpPr>
                  <a:xfrm>
                    <a:off x="6277912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C4087C06-54C1-5747-B0C2-4CE2180057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084F40E0-1441-EB47-B0DF-2F032AD4AB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ECC9ACCA-BBFA-0C47-A4B5-1DD89F6779F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CDF797AD-847C-6F4C-8CDB-7A9A48DFAD98}"/>
                      </a:ext>
                    </a:extLst>
                  </p:cNvPr>
                  <p:cNvGrpSpPr/>
                  <p:nvPr/>
                </p:nvGrpSpPr>
                <p:grpSpPr>
                  <a:xfrm>
                    <a:off x="7179376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55CFAA97-D04B-A14E-A8AE-BC3B63017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4E158B6B-2AA6-9A4C-A4E6-A2334A0623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971ECA50-FD27-BE43-BD64-B70C2CB68E6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0C6CACB-8370-1940-8DC6-1EB777331677}"/>
                      </a:ext>
                    </a:extLst>
                  </p:cNvPr>
                  <p:cNvGrpSpPr/>
                  <p:nvPr/>
                </p:nvGrpSpPr>
                <p:grpSpPr>
                  <a:xfrm>
                    <a:off x="8029903" y="3472388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C49ACC31-F0A7-E341-8594-A753EB31A1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65E17F5E-4F36-B843-802F-AE59C7AD4A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D34D34C9-C670-6042-BB89-59175FCDA4A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B2148B-2865-E542-BB6C-CC11AAAFDABB}"/>
                      </a:ext>
                    </a:extLst>
                  </p:cNvPr>
                  <p:cNvGrpSpPr/>
                  <p:nvPr/>
                </p:nvGrpSpPr>
                <p:grpSpPr>
                  <a:xfrm>
                    <a:off x="452083" y="3472386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45BF69F6-94FD-E343-803C-52F4C4AD39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740180DC-926D-3341-9BBF-C8C5FEBA56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0011BC89-8981-DA44-8F25-019332876C0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B1B6727C-F157-A641-8BB3-27FDA2735489}"/>
                      </a:ext>
                    </a:extLst>
                  </p:cNvPr>
                  <p:cNvGrpSpPr/>
                  <p:nvPr/>
                </p:nvGrpSpPr>
                <p:grpSpPr>
                  <a:xfrm>
                    <a:off x="1452528" y="3472387"/>
                    <a:ext cx="630924" cy="2156347"/>
                    <a:chOff x="628650" y="3152633"/>
                    <a:chExt cx="889379" cy="2115403"/>
                  </a:xfrm>
                </p:grpSpPr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3E0ED3EC-B186-AB42-8F4B-A4621F7752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8650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8D16326F-0F0D-0F46-9AD6-CE6FB2B588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18029" y="3152633"/>
                      <a:ext cx="0" cy="2115403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FE14B18-4DB0-6D4D-BF9E-91AA299F528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8650" y="5268036"/>
                      <a:ext cx="872604" cy="0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B939EBE-CD5D-5543-90C8-8E0350264F81}"/>
                    </a:ext>
                  </a:extLst>
                </p:cNvPr>
                <p:cNvGrpSpPr/>
                <p:nvPr/>
              </p:nvGrpSpPr>
              <p:grpSpPr>
                <a:xfrm>
                  <a:off x="1426090" y="4333502"/>
                  <a:ext cx="7092740" cy="667184"/>
                  <a:chOff x="529266" y="5697462"/>
                  <a:chExt cx="8127442" cy="667184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37D8EC1-3332-4841-8514-A03286B50827}"/>
                      </a:ext>
                    </a:extLst>
                  </p:cNvPr>
                  <p:cNvSpPr/>
                  <p:nvPr/>
                </p:nvSpPr>
                <p:spPr>
                  <a:xfrm>
                    <a:off x="529266" y="5788678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8285965-6964-0F46-9984-878119900B4D}"/>
                      </a:ext>
                    </a:extLst>
                  </p:cNvPr>
                  <p:cNvSpPr/>
                  <p:nvPr/>
                </p:nvSpPr>
                <p:spPr>
                  <a:xfrm>
                    <a:off x="1529709" y="5788678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AA04C3E-1B7B-EF4C-859F-A22F784D72AA}"/>
                      </a:ext>
                    </a:extLst>
                  </p:cNvPr>
                  <p:cNvSpPr/>
                  <p:nvPr/>
                </p:nvSpPr>
                <p:spPr>
                  <a:xfrm>
                    <a:off x="2431174" y="5787147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E5A50EF-5887-1D43-A655-2C3F544450C0}"/>
                      </a:ext>
                    </a:extLst>
                  </p:cNvPr>
                  <p:cNvSpPr/>
                  <p:nvPr/>
                </p:nvSpPr>
                <p:spPr>
                  <a:xfrm>
                    <a:off x="3421462" y="573394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799F240-7CAF-AD4E-8536-770A554CB331}"/>
                      </a:ext>
                    </a:extLst>
                  </p:cNvPr>
                  <p:cNvSpPr/>
                  <p:nvPr/>
                </p:nvSpPr>
                <p:spPr>
                  <a:xfrm>
                    <a:off x="4421907" y="573394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1579FF67-7935-D143-BDC6-DD4FC20B7C72}"/>
                      </a:ext>
                    </a:extLst>
                  </p:cNvPr>
                  <p:cNvSpPr/>
                  <p:nvPr/>
                </p:nvSpPr>
                <p:spPr>
                  <a:xfrm>
                    <a:off x="5422350" y="573088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AA11B8C-99B9-F246-95C6-62C04456311F}"/>
                      </a:ext>
                    </a:extLst>
                  </p:cNvPr>
                  <p:cNvSpPr/>
                  <p:nvPr/>
                </p:nvSpPr>
                <p:spPr>
                  <a:xfrm>
                    <a:off x="6355093" y="5700524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FB9A76E3-DEF9-5C4B-BF86-CDE5D51A53EC}"/>
                      </a:ext>
                    </a:extLst>
                  </p:cNvPr>
                  <p:cNvSpPr/>
                  <p:nvPr/>
                </p:nvSpPr>
                <p:spPr>
                  <a:xfrm>
                    <a:off x="7287835" y="569746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79D61EA-E7C0-8C46-9DF3-8292ECEF576E}"/>
                      </a:ext>
                    </a:extLst>
                  </p:cNvPr>
                  <p:cNvSpPr/>
                  <p:nvPr/>
                </p:nvSpPr>
                <p:spPr>
                  <a:xfrm>
                    <a:off x="8192048" y="5730882"/>
                    <a:ext cx="464660" cy="5759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9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AC720BF-CC99-E340-8C17-C8225D62AC78}"/>
                    </a:ext>
                  </a:extLst>
                </p:cNvPr>
                <p:cNvCxnSpPr/>
                <p:nvPr/>
              </p:nvCxnSpPr>
              <p:spPr>
                <a:xfrm>
                  <a:off x="498508" y="2946162"/>
                  <a:ext cx="0" cy="147981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A8F4C1D-A4D1-1D4E-88BA-DF51AA941B7D}"/>
                    </a:ext>
                  </a:extLst>
                </p:cNvPr>
                <p:cNvCxnSpPr/>
                <p:nvPr/>
              </p:nvCxnSpPr>
              <p:spPr>
                <a:xfrm>
                  <a:off x="1050788" y="2946162"/>
                  <a:ext cx="0" cy="147981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73E9B6-9A97-464B-82EC-AA09B883D9BB}"/>
                    </a:ext>
                  </a:extLst>
                </p:cNvPr>
                <p:cNvCxnSpPr/>
                <p:nvPr/>
              </p:nvCxnSpPr>
              <p:spPr>
                <a:xfrm flipH="1">
                  <a:off x="498508" y="4425975"/>
                  <a:ext cx="54186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92CB44-F927-CD4A-A366-288564F7356C}"/>
                    </a:ext>
                  </a:extLst>
                </p:cNvPr>
                <p:cNvSpPr txBox="1"/>
                <p:nvPr/>
              </p:nvSpPr>
              <p:spPr>
                <a:xfrm>
                  <a:off x="609183" y="4423187"/>
                  <a:ext cx="431187" cy="575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A9F7C12-F722-0047-824A-3C1F4FD63EB4}"/>
                  </a:ext>
                </a:extLst>
              </p:cNvPr>
              <p:cNvGrpSpPr/>
              <p:nvPr/>
            </p:nvGrpSpPr>
            <p:grpSpPr>
              <a:xfrm>
                <a:off x="447767" y="1622631"/>
                <a:ext cx="7974447" cy="674098"/>
                <a:chOff x="1997317" y="3229162"/>
                <a:chExt cx="5028582" cy="718565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D17910B-AC6C-5F4C-8715-9E4D377716A4}"/>
                    </a:ext>
                  </a:extLst>
                </p:cNvPr>
                <p:cNvSpPr/>
                <p:nvPr/>
              </p:nvSpPr>
              <p:spPr>
                <a:xfrm>
                  <a:off x="1997317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050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C6A5EB6-55F3-6C4C-AFBE-D04D1A5C6B4C}"/>
                    </a:ext>
                  </a:extLst>
                </p:cNvPr>
                <p:cNvSpPr/>
                <p:nvPr/>
              </p:nvSpPr>
              <p:spPr>
                <a:xfrm>
                  <a:off x="2720303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021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4B90A49-B695-CE47-AAB1-1ACC72739A3C}"/>
                    </a:ext>
                  </a:extLst>
                </p:cNvPr>
                <p:cNvSpPr/>
                <p:nvPr/>
              </p:nvSpPr>
              <p:spPr>
                <a:xfrm>
                  <a:off x="343589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C8F4415-48DD-5849-BB60-5B3D90EA10DF}"/>
                    </a:ext>
                  </a:extLst>
                </p:cNvPr>
                <p:cNvSpPr/>
                <p:nvPr/>
              </p:nvSpPr>
              <p:spPr>
                <a:xfrm>
                  <a:off x="416235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190756C-7C2D-8640-B22B-8037639274C9}"/>
                    </a:ext>
                  </a:extLst>
                </p:cNvPr>
                <p:cNvSpPr/>
                <p:nvPr/>
              </p:nvSpPr>
              <p:spPr>
                <a:xfrm>
                  <a:off x="489372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013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06EF74A-FC0F-004A-8C89-8C403B1FF42C}"/>
                    </a:ext>
                  </a:extLst>
                </p:cNvPr>
                <p:cNvSpPr/>
                <p:nvPr/>
              </p:nvSpPr>
              <p:spPr>
                <a:xfrm>
                  <a:off x="560238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234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165D8D1-23BB-4540-A14C-FB4700BFE08F}"/>
                    </a:ext>
                  </a:extLst>
                </p:cNvPr>
                <p:cNvSpPr/>
                <p:nvPr/>
              </p:nvSpPr>
              <p:spPr>
                <a:xfrm>
                  <a:off x="6348537" y="3229162"/>
                  <a:ext cx="677362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B14B77-800D-2C4E-B7FA-C65282DE1685}"/>
                  </a:ext>
                </a:extLst>
              </p:cNvPr>
              <p:cNvSpPr/>
              <p:nvPr/>
            </p:nvSpPr>
            <p:spPr>
              <a:xfrm>
                <a:off x="4801633" y="3485308"/>
                <a:ext cx="563245" cy="8816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050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875BB8-4F7B-414D-908E-BBEEDB892F10}"/>
                  </a:ext>
                </a:extLst>
              </p:cNvPr>
              <p:cNvSpPr/>
              <p:nvPr/>
            </p:nvSpPr>
            <p:spPr>
              <a:xfrm>
                <a:off x="2295542" y="3464574"/>
                <a:ext cx="529311" cy="9131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38D6A1-B1C8-A546-9E72-5501436F1760}"/>
                  </a:ext>
                </a:extLst>
              </p:cNvPr>
              <p:cNvSpPr/>
              <p:nvPr/>
            </p:nvSpPr>
            <p:spPr>
              <a:xfrm>
                <a:off x="1435002" y="3485308"/>
                <a:ext cx="529311" cy="9288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B2C480-E923-3544-97DF-C78F0E505F26}"/>
                  </a:ext>
                </a:extLst>
              </p:cNvPr>
              <p:cNvSpPr/>
              <p:nvPr/>
            </p:nvSpPr>
            <p:spPr>
              <a:xfrm>
                <a:off x="511695" y="3484739"/>
                <a:ext cx="561362" cy="9204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101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9EF4D-867B-964C-BEFD-75BC8E55506B}"/>
                  </a:ext>
                </a:extLst>
              </p:cNvPr>
              <p:cNvSpPr/>
              <p:nvPr/>
            </p:nvSpPr>
            <p:spPr>
              <a:xfrm>
                <a:off x="3036031" y="3364845"/>
                <a:ext cx="609908" cy="10403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B4A0B9-F0EA-BF4F-87AB-51D8CFB69C74}"/>
                  </a:ext>
                </a:extLst>
              </p:cNvPr>
              <p:cNvSpPr/>
              <p:nvPr/>
            </p:nvSpPr>
            <p:spPr>
              <a:xfrm>
                <a:off x="545199" y="2622323"/>
                <a:ext cx="585355" cy="8580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B08994-88E0-E543-B701-37C5B8221553}"/>
                  </a:ext>
                </a:extLst>
              </p:cNvPr>
              <p:cNvSpPr/>
              <p:nvPr/>
            </p:nvSpPr>
            <p:spPr>
              <a:xfrm>
                <a:off x="3924614" y="3328475"/>
                <a:ext cx="553497" cy="1057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F49513-DF12-E141-ACFF-4613CA4F058F}"/>
                  </a:ext>
                </a:extLst>
              </p:cNvPr>
              <p:cNvGrpSpPr/>
              <p:nvPr/>
            </p:nvGrpSpPr>
            <p:grpSpPr>
              <a:xfrm>
                <a:off x="491495" y="5388161"/>
                <a:ext cx="7974447" cy="674098"/>
                <a:chOff x="1997317" y="3229162"/>
                <a:chExt cx="5028582" cy="718565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08F07C3-DC08-7D49-81FE-21F2202E307B}"/>
                    </a:ext>
                  </a:extLst>
                </p:cNvPr>
                <p:cNvSpPr/>
                <p:nvPr/>
              </p:nvSpPr>
              <p:spPr>
                <a:xfrm>
                  <a:off x="1997317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101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397B052-3260-7C4D-8D8D-46288E66FD68}"/>
                    </a:ext>
                  </a:extLst>
                </p:cNvPr>
                <p:cNvSpPr/>
                <p:nvPr/>
              </p:nvSpPr>
              <p:spPr>
                <a:xfrm>
                  <a:off x="2720303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002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A956F4-1A42-D04A-B124-B82D6CED28BF}"/>
                    </a:ext>
                  </a:extLst>
                </p:cNvPr>
                <p:cNvSpPr/>
                <p:nvPr/>
              </p:nvSpPr>
              <p:spPr>
                <a:xfrm>
                  <a:off x="343589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013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D4DCF00-043A-ED43-A311-8110626DE90B}"/>
                    </a:ext>
                  </a:extLst>
                </p:cNvPr>
                <p:cNvSpPr/>
                <p:nvPr/>
              </p:nvSpPr>
              <p:spPr>
                <a:xfrm>
                  <a:off x="416235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021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826B8F9-BA17-7D44-874B-8CDBAF4AE4A9}"/>
                    </a:ext>
                  </a:extLst>
                </p:cNvPr>
                <p:cNvSpPr/>
                <p:nvPr/>
              </p:nvSpPr>
              <p:spPr>
                <a:xfrm>
                  <a:off x="4893726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234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EEC8874-B7FA-8748-8618-4A194EC6F23A}"/>
                    </a:ext>
                  </a:extLst>
                </p:cNvPr>
                <p:cNvSpPr/>
                <p:nvPr/>
              </p:nvSpPr>
              <p:spPr>
                <a:xfrm>
                  <a:off x="5602380" y="3229162"/>
                  <a:ext cx="705201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345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E4DFC63-ED10-C846-B41D-59820FFEC7D3}"/>
                    </a:ext>
                  </a:extLst>
                </p:cNvPr>
                <p:cNvSpPr/>
                <p:nvPr/>
              </p:nvSpPr>
              <p:spPr>
                <a:xfrm>
                  <a:off x="6348537" y="3229162"/>
                  <a:ext cx="677362" cy="718565"/>
                </a:xfrm>
                <a:prstGeom prst="rect">
                  <a:avLst/>
                </a:prstGeom>
                <a:grpFill/>
                <a:ln w="508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050</a:t>
                  </a: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5D03E8-2049-DE4F-87BD-216B1B74C268}"/>
                </a:ext>
              </a:extLst>
            </p:cNvPr>
            <p:cNvSpPr txBox="1"/>
            <p:nvPr/>
          </p:nvSpPr>
          <p:spPr>
            <a:xfrm>
              <a:off x="500383" y="4506149"/>
              <a:ext cx="367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IH: this array is sorted by first digit.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C2A8B-1EC9-B149-B9E6-B69D0B826D81}"/>
                </a:ext>
              </a:extLst>
            </p:cNvPr>
            <p:cNvSpPr txBox="1"/>
            <p:nvPr/>
          </p:nvSpPr>
          <p:spPr>
            <a:xfrm>
              <a:off x="500383" y="6578542"/>
              <a:ext cx="620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Want to show: this array is sorted by 1</a:t>
              </a:r>
              <a:r>
                <a:rPr lang="en-US" baseline="30000" dirty="0"/>
                <a:t>st</a:t>
              </a:r>
              <a:r>
                <a:rPr lang="en-US" dirty="0"/>
                <a:t> and 2</a:t>
              </a:r>
              <a:r>
                <a:rPr lang="en-US" baseline="30000" dirty="0"/>
                <a:t>nd</a:t>
              </a:r>
              <a:r>
                <a:rPr lang="en-US" dirty="0"/>
                <a:t> digits.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A372B2-2A7A-C146-8DE5-7C990C30F6AA}"/>
                </a:ext>
              </a:extLst>
            </p:cNvPr>
            <p:cNvSpPr txBox="1"/>
            <p:nvPr/>
          </p:nvSpPr>
          <p:spPr>
            <a:xfrm rot="16200000">
              <a:off x="-554078" y="5405584"/>
              <a:ext cx="167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EXAMPLE: </a:t>
              </a:r>
              <a:r>
                <a:rPr lang="en-US" dirty="0" err="1"/>
                <a:t>i</a:t>
              </a:r>
              <a:r>
                <a:rPr lang="en-US" dirty="0"/>
                <a:t>=2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6BE94-0A94-7641-9A4D-1EC36FA2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1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is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7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Inductive hypothesis: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After the </a:t>
            </a:r>
            <a:r>
              <a:rPr lang="en-US" dirty="0" err="1">
                <a:solidFill>
                  <a:schemeClr val="accent4"/>
                </a:solidFill>
              </a:rPr>
              <a:t>k’th</a:t>
            </a:r>
            <a:r>
              <a:rPr lang="en-US" dirty="0">
                <a:solidFill>
                  <a:schemeClr val="accent4"/>
                </a:solidFill>
              </a:rPr>
              <a:t> iteration, the array is sorted by the first k least-significant digits.</a:t>
            </a:r>
          </a:p>
          <a:p>
            <a:r>
              <a:rPr lang="en-US" dirty="0"/>
              <a:t>Base case: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“Sorted by 0 least-significant digits” means not sorted, so the IH holds for k=0.</a:t>
            </a:r>
          </a:p>
          <a:p>
            <a:r>
              <a:rPr lang="en-US" dirty="0"/>
              <a:t>Inductive step: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TO DO</a:t>
            </a:r>
          </a:p>
          <a:p>
            <a:r>
              <a:rPr lang="en-US" dirty="0"/>
              <a:t>Conclusion: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The inductive hypothesis holds for all k, so after the last iteration, the array is sorted by all the digits.  Hence, it’s sorted!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97C4-DCE9-F345-B4B8-D257E5AFEF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0700" y="4209988"/>
            <a:ext cx="534389" cy="556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E1FC5-EE46-5946-83C7-DE31C3C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491-95BF-274C-BB01-DCAEE2F2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908B-4AD6-244F-96C4-691D732F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678761"/>
          </a:xfrm>
        </p:spPr>
        <p:txBody>
          <a:bodyPr>
            <a:normAutofit/>
          </a:bodyPr>
          <a:lstStyle/>
          <a:p>
            <a:r>
              <a:rPr lang="en-US" dirty="0"/>
              <a:t>Suppose we are sorting n d-digit numbers (in base 10).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iterations are there?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does each iteration take?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total running time?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9237F-E701-4649-B3D9-C98BCAB6373D}"/>
              </a:ext>
            </a:extLst>
          </p:cNvPr>
          <p:cNvGrpSpPr/>
          <p:nvPr/>
        </p:nvGrpSpPr>
        <p:grpSpPr>
          <a:xfrm>
            <a:off x="1230832" y="2619894"/>
            <a:ext cx="6903053" cy="598590"/>
            <a:chOff x="1997317" y="3229162"/>
            <a:chExt cx="5040183" cy="7185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160ED4-8E98-ED4B-B7CF-14C05975D65C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021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3DDD7-C360-0943-B55A-6B3B955ECC33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F229E-528E-1E49-B97C-2F270EACED1E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67FB79-5466-D84D-815C-76E93C66F2EF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B0F37A-9E3B-EE45-8AF7-25975CE3CDF0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050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86B45E-AAAB-3848-AED7-E4291D7962C9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723E0-D7DA-7242-AA15-508B84092315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CB270A-99E1-3642-AFC1-5847C52E5FDB}"/>
              </a:ext>
            </a:extLst>
          </p:cNvPr>
          <p:cNvSpPr txBox="1"/>
          <p:nvPr/>
        </p:nvSpPr>
        <p:spPr>
          <a:xfrm>
            <a:off x="409903" y="2250562"/>
            <a:ext cx="32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n=7, d=3: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FB429-EDB0-F542-94D7-15EB1424AD72}"/>
              </a:ext>
            </a:extLst>
          </p:cNvPr>
          <p:cNvSpPr txBox="1"/>
          <p:nvPr/>
        </p:nvSpPr>
        <p:spPr>
          <a:xfrm>
            <a:off x="6749277" y="672039"/>
            <a:ext cx="239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for </a:t>
            </a:r>
            <a:r>
              <a:rPr lang="en-US" dirty="0" err="1">
                <a:solidFill>
                  <a:schemeClr val="accent4"/>
                </a:solidFill>
              </a:rPr>
              <a:t>RadixSorting</a:t>
            </a:r>
            <a:r>
              <a:rPr lang="en-US" dirty="0">
                <a:solidFill>
                  <a:schemeClr val="accent4"/>
                </a:solidFill>
              </a:rPr>
              <a:t> numbers base-10.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A0D1A37-AF31-6F4A-B6C4-122C5F18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491-95BF-274C-BB01-DCAEE2F2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908B-4AD6-244F-96C4-691D732F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316568" cy="5678761"/>
          </a:xfrm>
        </p:spPr>
        <p:txBody>
          <a:bodyPr>
            <a:normAutofit/>
          </a:bodyPr>
          <a:lstStyle/>
          <a:p>
            <a:r>
              <a:rPr lang="en-US" dirty="0"/>
              <a:t>Suppose we are sorting n d-digit numbers (in base 10).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iterations are there?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d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does each iteration take?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Time to initialize 10 buckets, plus time to put n numbers in 10 buckets.  O(n).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total running time?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O(</a:t>
            </a:r>
            <a:r>
              <a:rPr lang="en-US" dirty="0" err="1">
                <a:solidFill>
                  <a:schemeClr val="accent4"/>
                </a:solidFill>
              </a:rPr>
              <a:t>nd</a:t>
            </a:r>
            <a:r>
              <a:rPr lang="en-US" dirty="0">
                <a:solidFill>
                  <a:schemeClr val="accent4"/>
                </a:solidFill>
              </a:rPr>
              <a:t>)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9237F-E701-4649-B3D9-C98BCAB6373D}"/>
              </a:ext>
            </a:extLst>
          </p:cNvPr>
          <p:cNvGrpSpPr/>
          <p:nvPr/>
        </p:nvGrpSpPr>
        <p:grpSpPr>
          <a:xfrm>
            <a:off x="1230832" y="2619894"/>
            <a:ext cx="6903053" cy="598590"/>
            <a:chOff x="1997317" y="3229162"/>
            <a:chExt cx="5040183" cy="7185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160ED4-8E98-ED4B-B7CF-14C05975D65C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021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3DDD7-C360-0943-B55A-6B3B955ECC33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F229E-528E-1E49-B97C-2F270EACED1E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67FB79-5466-D84D-815C-76E93C66F2EF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B0F37A-9E3B-EE45-8AF7-25975CE3CDF0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050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86B45E-AAAB-3848-AED7-E4291D7962C9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723E0-D7DA-7242-AA15-508B84092315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CB270A-99E1-3642-AFC1-5847C52E5FDB}"/>
              </a:ext>
            </a:extLst>
          </p:cNvPr>
          <p:cNvSpPr txBox="1"/>
          <p:nvPr/>
        </p:nvSpPr>
        <p:spPr>
          <a:xfrm>
            <a:off x="409903" y="2250562"/>
            <a:ext cx="32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n=7, d=3: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E4F98-F9B4-5849-98B9-ABB20E7CCB9F}"/>
              </a:ext>
            </a:extLst>
          </p:cNvPr>
          <p:cNvSpPr txBox="1"/>
          <p:nvPr/>
        </p:nvSpPr>
        <p:spPr>
          <a:xfrm>
            <a:off x="6749277" y="672039"/>
            <a:ext cx="239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for </a:t>
            </a:r>
            <a:r>
              <a:rPr lang="en-US" dirty="0" err="1">
                <a:solidFill>
                  <a:schemeClr val="accent4"/>
                </a:solidFill>
              </a:rPr>
              <a:t>RadixSorting</a:t>
            </a:r>
            <a:r>
              <a:rPr lang="en-US" dirty="0">
                <a:solidFill>
                  <a:schemeClr val="accent4"/>
                </a:solidFill>
              </a:rPr>
              <a:t> numbers base-10.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F7D7F7D-2078-9548-8A3D-70555478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82F0-FD29-0045-A9B9-C30079E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doesn’t seem so great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3CB40-8BD6-D942-AA91-DB826A430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sort n integers, each of which is in {1,2,…,n}…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For example: </a:t>
                </a:r>
              </a:p>
              <a:p>
                <a:pPr lvl="2"/>
                <a:r>
                  <a:rPr lang="en-US" dirty="0">
                    <a:solidFill>
                      <a:schemeClr val="accent4"/>
                    </a:solidFill>
                  </a:rPr>
                  <a:t>n = 1234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1234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solidFill>
                          <a:schemeClr val="accent4"/>
                        </a:solidFill>
                        <a:latin typeface="Cambria Math" charset="0"/>
                      </a:rPr>
                      <m:t>+1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More explanation on next (skipped) slide.</a:t>
                </a:r>
              </a:p>
              <a:p>
                <a:r>
                  <a:rPr lang="en-US" dirty="0"/>
                  <a:t>Time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Same as </a:t>
                </a:r>
                <a:r>
                  <a:rPr lang="en-US" dirty="0" err="1">
                    <a:solidFill>
                      <a:schemeClr val="accent4"/>
                    </a:solidFill>
                  </a:rPr>
                  <a:t>MergeSort</a:t>
                </a:r>
                <a:r>
                  <a:rPr lang="en-US" dirty="0">
                    <a:solidFill>
                      <a:schemeClr val="accent4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3CB40-8BD6-D942-AA91-DB826A430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3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D9D9-9F89-3B47-9F6D-3B2CF26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D9F91C-48C0-014D-A0E2-94E861C2FE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6988" y="-135446"/>
                <a:ext cx="7886700" cy="1325563"/>
              </a:xfrm>
            </p:spPr>
            <p:txBody>
              <a:bodyPr/>
              <a:lstStyle/>
              <a:p>
                <a:r>
                  <a:rPr lang="en-US" dirty="0"/>
                  <a:t>Aside: why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D9F91C-48C0-014D-A0E2-94E861C2F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6988" y="-135446"/>
                <a:ext cx="7886700" cy="1325563"/>
              </a:xfrm>
              <a:blipFill>
                <a:blip r:embed="rId2"/>
                <a:stretch>
                  <a:fillRect l="-3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71BE-E6B1-874C-A02E-E3909454B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866" y="1189958"/>
                <a:ext cx="8641474" cy="579416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When we write a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base 10, that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⋅10+⋯+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400" dirty="0"/>
                  <a:t>  Then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+1 −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On the other hand, we also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+1 −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71BE-E6B1-874C-A02E-E3909454B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866" y="1189958"/>
                <a:ext cx="8641474" cy="5794165"/>
              </a:xfrm>
              <a:blipFill>
                <a:blip r:embed="rId3"/>
                <a:stretch>
                  <a:fillRect l="-880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9C62AA-A836-FA4A-9174-D547C15ECE8B}"/>
              </a:ext>
            </a:extLst>
          </p:cNvPr>
          <p:cNvSpPr txBox="1"/>
          <p:nvPr/>
        </p:nvSpPr>
        <p:spPr>
          <a:xfrm>
            <a:off x="8040413" y="189185"/>
            <a:ext cx="930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Slide skipped in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6B832-1D5E-7644-84AE-9BBED8FD8061}"/>
              </a:ext>
            </a:extLst>
          </p:cNvPr>
          <p:cNvSpPr txBox="1"/>
          <p:nvPr/>
        </p:nvSpPr>
        <p:spPr>
          <a:xfrm>
            <a:off x="5218381" y="2562825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6769"/>
                </a:solidFill>
              </a:rPr>
              <a:t>Since x is bigger than just the last term in that sum!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5AE675-498C-C34B-9597-F6CC1C6F1C27}"/>
              </a:ext>
            </a:extLst>
          </p:cNvPr>
          <p:cNvCxnSpPr/>
          <p:nvPr/>
        </p:nvCxnSpPr>
        <p:spPr>
          <a:xfrm flipH="1">
            <a:off x="2790492" y="2956958"/>
            <a:ext cx="2427889" cy="0"/>
          </a:xfrm>
          <a:prstGeom prst="straightConnector1">
            <a:avLst/>
          </a:prstGeom>
          <a:ln>
            <a:solidFill>
              <a:srgbClr val="DE67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F0A6E5-CFE9-B34C-A2C6-65E348413FAB}"/>
                  </a:ext>
                </a:extLst>
              </p:cNvPr>
              <p:cNvSpPr txBox="1"/>
              <p:nvPr/>
            </p:nvSpPr>
            <p:spPr>
              <a:xfrm>
                <a:off x="6056472" y="4430690"/>
                <a:ext cx="3150477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DE6769"/>
                    </a:solidFill>
                  </a:rPr>
                  <a:t>Since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DE676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DE676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rgbClr val="DE6769"/>
                        </a:solidFill>
                        <a:latin typeface="Cambria Math" panose="02040503050406030204" pitchFamily="18" charset="0"/>
                      </a:rPr>
                      <m:t>+1)⋅</m:t>
                    </m:r>
                    <m:sSup>
                      <m:sSupPr>
                        <m:ctrlP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DE676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DE6769"/>
                    </a:solidFill>
                  </a:rPr>
                  <a:t>  then the </a:t>
                </a:r>
                <a:r>
                  <a:rPr lang="en-US" dirty="0" err="1">
                    <a:solidFill>
                      <a:srgbClr val="DE6769"/>
                    </a:solidFill>
                  </a:rPr>
                  <a:t>d’th</a:t>
                </a:r>
                <a:r>
                  <a:rPr lang="en-US" dirty="0">
                    <a:solidFill>
                      <a:srgbClr val="DE6769"/>
                    </a:solidFill>
                  </a:rPr>
                  <a:t> digit would have been </a:t>
                </a:r>
                <a:r>
                  <a:rPr lang="en-US" dirty="0" err="1">
                    <a:solidFill>
                      <a:srgbClr val="DE6769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DE6769"/>
                    </a:solidFill>
                  </a:rPr>
                  <a:t>d</a:t>
                </a:r>
                <a:r>
                  <a:rPr lang="en-US" baseline="-25000" dirty="0">
                    <a:solidFill>
                      <a:srgbClr val="DE6769"/>
                    </a:solidFill>
                  </a:rPr>
                  <a:t> </a:t>
                </a:r>
                <a:r>
                  <a:rPr lang="en-US" dirty="0">
                    <a:solidFill>
                      <a:srgbClr val="DE6769"/>
                    </a:solidFill>
                  </a:rPr>
                  <a:t>+1 instead of </a:t>
                </a:r>
                <a:r>
                  <a:rPr lang="en-US" dirty="0" err="1">
                    <a:solidFill>
                      <a:srgbClr val="DE6769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DE6769"/>
                    </a:solidFill>
                  </a:rPr>
                  <a:t>d</a:t>
                </a:r>
                <a:endParaRPr lang="en-US" dirty="0">
                  <a:solidFill>
                    <a:srgbClr val="DE6769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F0A6E5-CFE9-B34C-A2C6-65E34841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72" y="4430690"/>
                <a:ext cx="3150477" cy="928267"/>
              </a:xfrm>
              <a:prstGeom prst="rect">
                <a:avLst/>
              </a:prstGeom>
              <a:blipFill>
                <a:blip r:embed="rId4"/>
                <a:stretch>
                  <a:fillRect l="-1606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3222D-FC72-054C-81C8-59E7DCCCFBF5}"/>
              </a:ext>
            </a:extLst>
          </p:cNvPr>
          <p:cNvCxnSpPr>
            <a:cxnSpLocks/>
          </p:cNvCxnSpPr>
          <p:nvPr/>
        </p:nvCxnSpPr>
        <p:spPr>
          <a:xfrm flipH="1">
            <a:off x="3373822" y="4653169"/>
            <a:ext cx="2682650" cy="128202"/>
          </a:xfrm>
          <a:prstGeom prst="straightConnector1">
            <a:avLst/>
          </a:prstGeom>
          <a:ln>
            <a:solidFill>
              <a:srgbClr val="DE67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5C2422-BDAD-5F48-A040-920B5F6B1A48}"/>
              </a:ext>
            </a:extLst>
          </p:cNvPr>
          <p:cNvSpPr txBox="1"/>
          <p:nvPr/>
        </p:nvSpPr>
        <p:spPr>
          <a:xfrm>
            <a:off x="5251883" y="3271301"/>
            <a:ext cx="38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(take logs of both sides and rearrange)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2A402-5AA2-0B4F-88DA-FA1CE736F2C7}"/>
              </a:ext>
            </a:extLst>
          </p:cNvPr>
          <p:cNvCxnSpPr/>
          <p:nvPr/>
        </p:nvCxnSpPr>
        <p:spPr>
          <a:xfrm flipH="1" flipV="1">
            <a:off x="4414340" y="3323444"/>
            <a:ext cx="804041" cy="1325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4CFC47-62B4-484B-A375-A3464446DE8E}"/>
                  </a:ext>
                </a:extLst>
              </p:cNvPr>
              <p:cNvSpPr/>
              <p:nvPr/>
            </p:nvSpPr>
            <p:spPr>
              <a:xfrm>
                <a:off x="5488398" y="5776607"/>
                <a:ext cx="3394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func>
                    <m:r>
                      <a:rPr 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&lt;10 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4CFC47-62B4-484B-A375-A3464446D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98" y="5776607"/>
                <a:ext cx="3394775" cy="369332"/>
              </a:xfrm>
              <a:prstGeom prst="rect">
                <a:avLst/>
              </a:prstGeom>
              <a:blipFill>
                <a:blip r:embed="rId5"/>
                <a:stretch>
                  <a:fillRect l="-74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661D59E-3A9F-844C-9803-1721BDDB3AD9}"/>
              </a:ext>
            </a:extLst>
          </p:cNvPr>
          <p:cNvSpPr/>
          <p:nvPr/>
        </p:nvSpPr>
        <p:spPr>
          <a:xfrm>
            <a:off x="5579674" y="6197262"/>
            <a:ext cx="2052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Since d is an integer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A84267-1E30-B64D-98BB-85F10CBB688E}"/>
              </a:ext>
            </a:extLst>
          </p:cNvPr>
          <p:cNvCxnSpPr>
            <a:cxnSpLocks/>
          </p:cNvCxnSpPr>
          <p:nvPr/>
        </p:nvCxnSpPr>
        <p:spPr>
          <a:xfrm flipH="1" flipV="1">
            <a:off x="2569779" y="5454390"/>
            <a:ext cx="2918619" cy="50688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17C0B5-906A-A347-989C-ABB6888C3550}"/>
              </a:ext>
            </a:extLst>
          </p:cNvPr>
          <p:cNvCxnSpPr>
            <a:cxnSpLocks/>
          </p:cNvCxnSpPr>
          <p:nvPr/>
        </p:nvCxnSpPr>
        <p:spPr>
          <a:xfrm flipH="1" flipV="1">
            <a:off x="3203455" y="5793907"/>
            <a:ext cx="2376220" cy="536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123D8A-295B-F846-90A6-8C378014E64A}"/>
                  </a:ext>
                </a:extLst>
              </p:cNvPr>
              <p:cNvSpPr/>
              <p:nvPr/>
            </p:nvSpPr>
            <p:spPr>
              <a:xfrm>
                <a:off x="5251883" y="3675567"/>
                <a:ext cx="2913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 0</m:t>
                        </m:r>
                      </m:e>
                    </m:func>
                    <m:r>
                      <a:rPr 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123D8A-295B-F846-90A6-8C378014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83" y="3675567"/>
                <a:ext cx="2913875" cy="369332"/>
              </a:xfrm>
              <a:prstGeom prst="rect">
                <a:avLst/>
              </a:prstGeom>
              <a:blipFill>
                <a:blip r:embed="rId6"/>
                <a:stretch>
                  <a:fillRect l="-87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8502E-A22F-F14F-AFA5-78C2120A0FAD}"/>
              </a:ext>
            </a:extLst>
          </p:cNvPr>
          <p:cNvCxnSpPr>
            <a:cxnSpLocks/>
          </p:cNvCxnSpPr>
          <p:nvPr/>
        </p:nvCxnSpPr>
        <p:spPr>
          <a:xfrm flipH="1" flipV="1">
            <a:off x="3026979" y="3640633"/>
            <a:ext cx="2191403" cy="19304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A38230-0078-4D43-89DC-0545DD222350}"/>
              </a:ext>
            </a:extLst>
          </p:cNvPr>
          <p:cNvSpPr/>
          <p:nvPr/>
        </p:nvSpPr>
        <p:spPr>
          <a:xfrm>
            <a:off x="5255492" y="4063506"/>
            <a:ext cx="2052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Since d is an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9E9598-8C16-4647-8FF4-14AF08D64B46}"/>
              </a:ext>
            </a:extLst>
          </p:cNvPr>
          <p:cNvCxnSpPr>
            <a:cxnSpLocks/>
          </p:cNvCxnSpPr>
          <p:nvPr/>
        </p:nvCxnSpPr>
        <p:spPr>
          <a:xfrm flipH="1" flipV="1">
            <a:off x="3203455" y="3991530"/>
            <a:ext cx="2014927" cy="235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5DC351-87B6-6745-AB78-DC15CA1D8A52}"/>
              </a:ext>
            </a:extLst>
          </p:cNvPr>
          <p:cNvSpPr txBox="1"/>
          <p:nvPr/>
        </p:nvSpPr>
        <p:spPr>
          <a:xfrm>
            <a:off x="5306014" y="5377504"/>
            <a:ext cx="38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(take logs of both sides and rearrange)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6A8673-3AC0-C441-B35C-5CA89853215A}"/>
              </a:ext>
            </a:extLst>
          </p:cNvPr>
          <p:cNvCxnSpPr>
            <a:cxnSpLocks/>
          </p:cNvCxnSpPr>
          <p:nvPr/>
        </p:nvCxnSpPr>
        <p:spPr>
          <a:xfrm flipH="1" flipV="1">
            <a:off x="4894384" y="5189881"/>
            <a:ext cx="442171" cy="3722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29D5-785F-8446-87D8-6D0A7A3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26" y="381626"/>
            <a:ext cx="7886700" cy="614101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57" y="1234628"/>
            <a:ext cx="83753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be able to know what bucket to put something in.</a:t>
            </a:r>
          </a:p>
          <a:p>
            <a:pPr lvl="1"/>
            <a:r>
              <a:rPr lang="en-US" sz="2000" dirty="0">
                <a:solidFill>
                  <a:schemeClr val="accent4"/>
                </a:solidFill>
              </a:rPr>
              <a:t>We assume we can evaluate the items directly, not just by comparison </a:t>
            </a:r>
          </a:p>
          <a:p>
            <a:r>
              <a:rPr lang="en-US" sz="2400" dirty="0"/>
              <a:t>Need to know what values might show up ahead of time.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Need to assume there are not too many such values.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9757" y="2570707"/>
            <a:ext cx="7992844" cy="674098"/>
            <a:chOff x="1997317" y="3229162"/>
            <a:chExt cx="5040183" cy="718565"/>
          </a:xfrm>
        </p:grpSpPr>
        <p:sp>
          <p:nvSpPr>
            <p:cNvPr id="4" name="Rectangle 3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723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12345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r>
                <a:rPr lang="en-US" sz="3200" baseline="30000" dirty="0">
                  <a:solidFill>
                    <a:schemeClr val="tx1"/>
                  </a:solidFill>
                </a:rPr>
                <a:t>1000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100000000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-2765806" y="4240182"/>
            <a:ext cx="13299729" cy="2492501"/>
            <a:chOff x="-2765806" y="4240182"/>
            <a:chExt cx="13299729" cy="2492501"/>
          </a:xfrm>
        </p:grpSpPr>
        <p:grpSp>
          <p:nvGrpSpPr>
            <p:cNvPr id="48" name="Group 47"/>
            <p:cNvGrpSpPr/>
            <p:nvPr/>
          </p:nvGrpSpPr>
          <p:grpSpPr>
            <a:xfrm>
              <a:off x="522506" y="4255357"/>
              <a:ext cx="3164574" cy="627805"/>
              <a:chOff x="656799" y="2524828"/>
              <a:chExt cx="8208744" cy="215635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3829296" y="4255357"/>
              <a:ext cx="3164574" cy="627805"/>
              <a:chOff x="656799" y="2524828"/>
              <a:chExt cx="8208744" cy="215635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763048" y="5197062"/>
              <a:ext cx="3164574" cy="627805"/>
              <a:chOff x="656799" y="2524828"/>
              <a:chExt cx="8208744" cy="215635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4070376" y="5192782"/>
              <a:ext cx="3164574" cy="627805"/>
              <a:chOff x="656799" y="2524828"/>
              <a:chExt cx="8208744" cy="2156350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7121169" y="4240182"/>
              <a:ext cx="3164574" cy="627805"/>
              <a:chOff x="656799" y="2524828"/>
              <a:chExt cx="8208744" cy="215635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7" name="Group 196"/>
            <p:cNvGrpSpPr/>
            <p:nvPr/>
          </p:nvGrpSpPr>
          <p:grpSpPr>
            <a:xfrm>
              <a:off x="7369349" y="5181887"/>
              <a:ext cx="3164574" cy="627805"/>
              <a:chOff x="656799" y="2524828"/>
              <a:chExt cx="8208744" cy="2156350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/>
            <p:cNvGrpSpPr/>
            <p:nvPr/>
          </p:nvGrpSpPr>
          <p:grpSpPr>
            <a:xfrm>
              <a:off x="6043886" y="6104878"/>
              <a:ext cx="3164574" cy="627805"/>
              <a:chOff x="656799" y="2524828"/>
              <a:chExt cx="8208744" cy="2156350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1" name="Group 270"/>
            <p:cNvGrpSpPr/>
            <p:nvPr/>
          </p:nvGrpSpPr>
          <p:grpSpPr>
            <a:xfrm>
              <a:off x="2717402" y="6104878"/>
              <a:ext cx="3164574" cy="627805"/>
              <a:chOff x="656799" y="2524828"/>
              <a:chExt cx="8208744" cy="215635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8" name="Group 307"/>
            <p:cNvGrpSpPr/>
            <p:nvPr/>
          </p:nvGrpSpPr>
          <p:grpSpPr>
            <a:xfrm>
              <a:off x="-609891" y="6104877"/>
              <a:ext cx="3164574" cy="627805"/>
              <a:chOff x="656799" y="2524828"/>
              <a:chExt cx="8208744" cy="2156350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5" name="Group 344"/>
            <p:cNvGrpSpPr/>
            <p:nvPr/>
          </p:nvGrpSpPr>
          <p:grpSpPr>
            <a:xfrm>
              <a:off x="-2518215" y="5180115"/>
              <a:ext cx="3164574" cy="627805"/>
              <a:chOff x="656799" y="2524828"/>
              <a:chExt cx="8208744" cy="2156350"/>
            </a:xfrm>
          </p:grpSpPr>
          <p:grpSp>
            <p:nvGrpSpPr>
              <p:cNvPr id="346" name="Group 345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2" name="Group 381"/>
            <p:cNvGrpSpPr/>
            <p:nvPr/>
          </p:nvGrpSpPr>
          <p:grpSpPr>
            <a:xfrm>
              <a:off x="-2765806" y="4240182"/>
              <a:ext cx="3164574" cy="627805"/>
              <a:chOff x="656799" y="2524828"/>
              <a:chExt cx="8208744" cy="2156350"/>
            </a:xfrm>
          </p:grpSpPr>
          <p:grpSp>
            <p:nvGrpSpPr>
              <p:cNvPr id="383" name="Group 382"/>
              <p:cNvGrpSpPr/>
              <p:nvPr/>
            </p:nvGrpSpPr>
            <p:grpSpPr>
              <a:xfrm>
                <a:off x="2558708" y="252482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3547252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13" name="Straight Connector 41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4547697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553624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6482628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>
                <a:off x="7384092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>
                <a:off x="8234619" y="2524831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/>
              <p:cNvGrpSpPr/>
              <p:nvPr/>
            </p:nvGrpSpPr>
            <p:grpSpPr>
              <a:xfrm>
                <a:off x="656799" y="2524829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 390"/>
              <p:cNvGrpSpPr/>
              <p:nvPr/>
            </p:nvGrpSpPr>
            <p:grpSpPr>
              <a:xfrm>
                <a:off x="1657244" y="2524830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0" name="Slide Number Placeholder 419">
            <a:extLst>
              <a:ext uri="{FF2B5EF4-FFF2-40B4-BE49-F238E27FC236}">
                <a16:creationId xmlns:a16="http://schemas.microsoft.com/office/drawing/2014/main" id="{85352BD0-9F31-CA47-9321-165B976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C05D-BB01-5649-AF82-3610EB02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357C-C9E6-E04C-A697-5CC7EF85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RadixSort base 10 doesn’t seem to be such a good idea…</a:t>
            </a:r>
          </a:p>
          <a:p>
            <a:r>
              <a:rPr lang="en-US" dirty="0"/>
              <a:t>But what if we change the base? (Let’s say base r)</a:t>
            </a:r>
          </a:p>
          <a:p>
            <a:r>
              <a:rPr lang="en-US" dirty="0"/>
              <a:t>We will see there’s a trade-off: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Bigger r means more buckets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Bigger r means fewer digits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98EEF-D166-E141-B0A3-59B59258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675"/>
          </a:xfrm>
        </p:spPr>
        <p:txBody>
          <a:bodyPr/>
          <a:lstStyle/>
          <a:p>
            <a:r>
              <a:rPr lang="en-US" dirty="0"/>
              <a:t>Example: base 100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2506" y="1690689"/>
            <a:ext cx="7992844" cy="674098"/>
            <a:chOff x="1997317" y="3229162"/>
            <a:chExt cx="5040183" cy="718565"/>
          </a:xfrm>
        </p:grpSpPr>
        <p:sp>
          <p:nvSpPr>
            <p:cNvPr id="5" name="Rectangle 4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4524" y="1260578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array: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7E49-0848-3143-AD9F-FA26EF29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675"/>
          </a:xfrm>
        </p:spPr>
        <p:txBody>
          <a:bodyPr/>
          <a:lstStyle/>
          <a:p>
            <a:r>
              <a:rPr lang="en-US" dirty="0"/>
              <a:t>Example: base 100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2506" y="1690689"/>
            <a:ext cx="7992844" cy="674098"/>
            <a:chOff x="1997317" y="3229162"/>
            <a:chExt cx="5040183" cy="718565"/>
          </a:xfrm>
        </p:grpSpPr>
        <p:sp>
          <p:nvSpPr>
            <p:cNvPr id="5" name="Rectangle 4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4524" y="1260578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array: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59A10C7-530C-1946-85C2-D92247D076A7}"/>
              </a:ext>
            </a:extLst>
          </p:cNvPr>
          <p:cNvGrpSpPr/>
          <p:nvPr/>
        </p:nvGrpSpPr>
        <p:grpSpPr>
          <a:xfrm>
            <a:off x="52963" y="2613787"/>
            <a:ext cx="8857619" cy="2123404"/>
            <a:chOff x="52963" y="2613787"/>
            <a:chExt cx="8857619" cy="212340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64D14E9-D555-E84F-84DC-FE5BB2B46ACA}"/>
                </a:ext>
              </a:extLst>
            </p:cNvPr>
            <p:cNvGrpSpPr/>
            <p:nvPr/>
          </p:nvGrpSpPr>
          <p:grpSpPr>
            <a:xfrm>
              <a:off x="717494" y="3026980"/>
              <a:ext cx="525615" cy="1275824"/>
              <a:chOff x="628650" y="3152633"/>
              <a:chExt cx="889379" cy="211540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5D2D9F9-BC01-474A-9572-52314628D71B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B0B91EC-52C8-8F4A-8183-625F7225934C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CEFE5C-4884-F64F-911B-6F2451998AD0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52EEB28-73CB-8348-A17C-490238046849}"/>
                </a:ext>
              </a:extLst>
            </p:cNvPr>
            <p:cNvGrpSpPr/>
            <p:nvPr/>
          </p:nvGrpSpPr>
          <p:grpSpPr>
            <a:xfrm>
              <a:off x="1496001" y="3041563"/>
              <a:ext cx="525615" cy="1275824"/>
              <a:chOff x="628650" y="3152633"/>
              <a:chExt cx="889379" cy="211540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999B9CE-B87D-764F-8991-85C2C8D83363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2BBAF75-D23D-AB4A-81D6-07E132E1951E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4A78846-B408-6D43-AADD-A563624E2125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7E82D09-FDF0-5147-8A29-55EC54B71636}"/>
                </a:ext>
              </a:extLst>
            </p:cNvPr>
            <p:cNvGrpSpPr/>
            <p:nvPr/>
          </p:nvGrpSpPr>
          <p:grpSpPr>
            <a:xfrm>
              <a:off x="2284423" y="3041563"/>
              <a:ext cx="525615" cy="1275824"/>
              <a:chOff x="628650" y="3152633"/>
              <a:chExt cx="889379" cy="2115403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522E59A-6B89-8C4D-AB57-A043E19CBC89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D65A8C2-6319-044C-9E20-F3D917B4175B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A6CD34-C33B-6F48-BE05-5E58D20A0935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FDD25A5-A526-1148-BA5A-5DB88CF0B03D}"/>
                </a:ext>
              </a:extLst>
            </p:cNvPr>
            <p:cNvGrpSpPr/>
            <p:nvPr/>
          </p:nvGrpSpPr>
          <p:grpSpPr>
            <a:xfrm>
              <a:off x="3796255" y="3009283"/>
              <a:ext cx="525615" cy="1275824"/>
              <a:chOff x="628650" y="3152633"/>
              <a:chExt cx="889379" cy="211540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0C5A536-1ED3-1D41-B451-4B0BF27DAFCA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53F02EB-679E-CB40-9EA0-C041C4CDF43D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706BDFC-EF91-2147-82C4-68F9D0129EAE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24F0D82-A2AF-B044-AE9D-C17F56C15075}"/>
                </a:ext>
              </a:extLst>
            </p:cNvPr>
            <p:cNvGrpSpPr/>
            <p:nvPr/>
          </p:nvGrpSpPr>
          <p:grpSpPr>
            <a:xfrm>
              <a:off x="7567989" y="3041563"/>
              <a:ext cx="525615" cy="1275824"/>
              <a:chOff x="628650" y="3152633"/>
              <a:chExt cx="889379" cy="211540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C511D04-1D2E-1546-8867-84D5476F1989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D9A4AE-84C2-7846-AC09-2F6561F226E9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D15C3B-0895-324A-8085-D4AC0A3EA1D8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65072D3-ADA0-264C-A086-6E0FF436FF71}"/>
                </a:ext>
              </a:extLst>
            </p:cNvPr>
            <p:cNvGrpSpPr/>
            <p:nvPr/>
          </p:nvGrpSpPr>
          <p:grpSpPr>
            <a:xfrm>
              <a:off x="8346496" y="3041563"/>
              <a:ext cx="525615" cy="1275824"/>
              <a:chOff x="628650" y="3152633"/>
              <a:chExt cx="889379" cy="2115403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EE1A6C4-B50E-9645-AA09-E0AC33552B6A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69B29F9-6CE4-7B42-84C0-D84F1D0312AA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5460357-7AEE-C042-A8EF-27D26FD82B0F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DFB31C-EAB0-CC4C-8102-61B3B63BF060}"/>
                </a:ext>
              </a:extLst>
            </p:cNvPr>
            <p:cNvSpPr txBox="1"/>
            <p:nvPr/>
          </p:nvSpPr>
          <p:spPr>
            <a:xfrm>
              <a:off x="776131" y="4317387"/>
              <a:ext cx="778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176F9D-F1A3-6146-8868-AC98513AA895}"/>
                </a:ext>
              </a:extLst>
            </p:cNvPr>
            <p:cNvSpPr txBox="1"/>
            <p:nvPr/>
          </p:nvSpPr>
          <p:spPr>
            <a:xfrm>
              <a:off x="1530277" y="4331969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2F934E-BCFA-8D4C-B805-068D9B9E580B}"/>
                </a:ext>
              </a:extLst>
            </p:cNvPr>
            <p:cNvSpPr txBox="1"/>
            <p:nvPr/>
          </p:nvSpPr>
          <p:spPr>
            <a:xfrm>
              <a:off x="2328613" y="4336329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2EDE1D-B336-1243-8B3F-ADBD22D07FA1}"/>
                </a:ext>
              </a:extLst>
            </p:cNvPr>
            <p:cNvSpPr txBox="1"/>
            <p:nvPr/>
          </p:nvSpPr>
          <p:spPr>
            <a:xfrm>
              <a:off x="3882772" y="4317387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6570744-0B8B-1F4B-9C83-51C7B9F99B4D}"/>
                </a:ext>
              </a:extLst>
            </p:cNvPr>
            <p:cNvSpPr txBox="1"/>
            <p:nvPr/>
          </p:nvSpPr>
          <p:spPr>
            <a:xfrm>
              <a:off x="8429157" y="4331969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7B939D3-787E-0F4B-83A5-AB65D46B4F8B}"/>
                </a:ext>
              </a:extLst>
            </p:cNvPr>
            <p:cNvSpPr txBox="1"/>
            <p:nvPr/>
          </p:nvSpPr>
          <p:spPr>
            <a:xfrm>
              <a:off x="7630821" y="4336329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012F001-E7AE-7042-B165-FEA986D1972E}"/>
                </a:ext>
              </a:extLst>
            </p:cNvPr>
            <p:cNvGrpSpPr/>
            <p:nvPr/>
          </p:nvGrpSpPr>
          <p:grpSpPr>
            <a:xfrm>
              <a:off x="5403748" y="3056145"/>
              <a:ext cx="525615" cy="1275824"/>
              <a:chOff x="628650" y="3152633"/>
              <a:chExt cx="889379" cy="2115403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D14D93E-1EC2-214B-81D9-7C0394E1194E}"/>
                  </a:ext>
                </a:extLst>
              </p:cNvPr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705D75E-FFDD-3C4D-8498-9C42DD0949C3}"/>
                  </a:ext>
                </a:extLst>
              </p:cNvPr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4D105D2-F259-A94A-B42E-14EF45E53E89}"/>
                  </a:ext>
                </a:extLst>
              </p:cNvPr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943E98-90F5-1948-9B6C-E7D1E40F501C}"/>
                </a:ext>
              </a:extLst>
            </p:cNvPr>
            <p:cNvSpPr txBox="1"/>
            <p:nvPr/>
          </p:nvSpPr>
          <p:spPr>
            <a:xfrm>
              <a:off x="5457852" y="4367859"/>
              <a:ext cx="4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A4EB8E-9CCA-5147-8E66-40F7F8B3658A}"/>
                </a:ext>
              </a:extLst>
            </p:cNvPr>
            <p:cNvSpPr txBox="1"/>
            <p:nvPr/>
          </p:nvSpPr>
          <p:spPr>
            <a:xfrm>
              <a:off x="52963" y="2613787"/>
              <a:ext cx="1396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buckets: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51F79A-2CB0-0748-BCF3-2421C09F195D}"/>
                </a:ext>
              </a:extLst>
            </p:cNvPr>
            <p:cNvSpPr txBox="1"/>
            <p:nvPr/>
          </p:nvSpPr>
          <p:spPr>
            <a:xfrm>
              <a:off x="6439034" y="3139543"/>
              <a:ext cx="9811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…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C2AD7-2E46-ED4C-8104-E56CF01AA067}"/>
                </a:ext>
              </a:extLst>
            </p:cNvPr>
            <p:cNvSpPr txBox="1"/>
            <p:nvPr/>
          </p:nvSpPr>
          <p:spPr>
            <a:xfrm>
              <a:off x="4609796" y="3105970"/>
              <a:ext cx="9811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…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44F606B-3408-8A45-8F69-02CD9522003F}"/>
                </a:ext>
              </a:extLst>
            </p:cNvPr>
            <p:cNvSpPr txBox="1"/>
            <p:nvPr/>
          </p:nvSpPr>
          <p:spPr>
            <a:xfrm>
              <a:off x="3047711" y="3093194"/>
              <a:ext cx="9811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…</a:t>
              </a:r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C517E1-974F-CA46-93C9-9F6693ADB991}"/>
              </a:ext>
            </a:extLst>
          </p:cNvPr>
          <p:cNvGrpSpPr/>
          <p:nvPr/>
        </p:nvGrpSpPr>
        <p:grpSpPr>
          <a:xfrm>
            <a:off x="522506" y="5329188"/>
            <a:ext cx="7992844" cy="674098"/>
            <a:chOff x="1997317" y="3229162"/>
            <a:chExt cx="5040183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153C4D-AFFC-814E-9502-11920D0BC351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A96FEF9-3BBB-0E45-A1FC-461FBCDBF529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7536B59-3E16-BF41-94D0-3FB73B07E6AC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7D7FD7F-BAD8-7643-8308-D9C7379D1A03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0BE324-0AD7-2A42-B763-AB3A7B0DBF4B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8F60D6B-FD61-6848-9BF2-586459FEC9C3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62464A6-7B99-654A-BFCD-8F0CDFE331F7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CCEE84-052D-4C42-9C02-0DB94E4ECBE1}"/>
              </a:ext>
            </a:extLst>
          </p:cNvPr>
          <p:cNvSpPr/>
          <p:nvPr/>
        </p:nvSpPr>
        <p:spPr>
          <a:xfrm>
            <a:off x="1419904" y="3872695"/>
            <a:ext cx="606646" cy="41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CEAA83-47B0-5B45-B2F4-6AA2E7515C66}"/>
              </a:ext>
            </a:extLst>
          </p:cNvPr>
          <p:cNvSpPr/>
          <p:nvPr/>
        </p:nvSpPr>
        <p:spPr>
          <a:xfrm>
            <a:off x="1460420" y="3408139"/>
            <a:ext cx="606646" cy="41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D9F8D7-F8D6-FF40-8632-DAD01E81B1FB}"/>
              </a:ext>
            </a:extLst>
          </p:cNvPr>
          <p:cNvSpPr/>
          <p:nvPr/>
        </p:nvSpPr>
        <p:spPr>
          <a:xfrm>
            <a:off x="5355917" y="3877991"/>
            <a:ext cx="606646" cy="41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0050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23F3F9-46F6-074C-A509-1D2E55BDED28}"/>
              </a:ext>
            </a:extLst>
          </p:cNvPr>
          <p:cNvSpPr/>
          <p:nvPr/>
        </p:nvSpPr>
        <p:spPr>
          <a:xfrm>
            <a:off x="3769839" y="3820551"/>
            <a:ext cx="606646" cy="41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0234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667C26-4DF6-7448-A8BD-5655208F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1" fill="hold" grpId="1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1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1" animBg="1"/>
          <p:bldP spid="101" grpId="1" animBg="1"/>
          <p:bldP spid="102" grpId="0" animBg="1"/>
          <p:bldP spid="10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1" animBg="1"/>
          <p:bldP spid="101" grpId="1" animBg="1"/>
          <p:bldP spid="102" grpId="0" animBg="1"/>
          <p:bldP spid="106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675"/>
          </a:xfrm>
        </p:spPr>
        <p:txBody>
          <a:bodyPr/>
          <a:lstStyle/>
          <a:p>
            <a:r>
              <a:rPr lang="en-US" dirty="0"/>
              <a:t>Example: base 100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4D14E9-D555-E84F-84DC-FE5BB2B46ACA}"/>
              </a:ext>
            </a:extLst>
          </p:cNvPr>
          <p:cNvGrpSpPr/>
          <p:nvPr/>
        </p:nvGrpSpPr>
        <p:grpSpPr>
          <a:xfrm>
            <a:off x="717494" y="3641343"/>
            <a:ext cx="525615" cy="1275824"/>
            <a:chOff x="628650" y="3152633"/>
            <a:chExt cx="889379" cy="211540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D2D9F9-BC01-474A-9572-52314628D71B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0B91EC-52C8-8F4A-8183-625F7225934C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CEFE5C-4884-F64F-911B-6F2451998AD0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2EEB28-73CB-8348-A17C-490238046849}"/>
              </a:ext>
            </a:extLst>
          </p:cNvPr>
          <p:cNvGrpSpPr/>
          <p:nvPr/>
        </p:nvGrpSpPr>
        <p:grpSpPr>
          <a:xfrm>
            <a:off x="1496001" y="3655926"/>
            <a:ext cx="525615" cy="1275824"/>
            <a:chOff x="628650" y="3152633"/>
            <a:chExt cx="889379" cy="211540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99B9CE-B87D-764F-8991-85C2C8D83363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BBAF75-D23D-AB4A-81D6-07E132E1951E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A78846-B408-6D43-AADD-A563624E2125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E82D09-FDF0-5147-8A29-55EC54B71636}"/>
              </a:ext>
            </a:extLst>
          </p:cNvPr>
          <p:cNvGrpSpPr/>
          <p:nvPr/>
        </p:nvGrpSpPr>
        <p:grpSpPr>
          <a:xfrm>
            <a:off x="2284423" y="3655926"/>
            <a:ext cx="525615" cy="1275824"/>
            <a:chOff x="628650" y="3152633"/>
            <a:chExt cx="889379" cy="211540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22E59A-6B89-8C4D-AB57-A043E19CBC89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65A8C2-6319-044C-9E20-F3D917B4175B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DA6CD34-C33B-6F48-BE05-5E58D20A0935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DD25A5-A526-1148-BA5A-5DB88CF0B03D}"/>
              </a:ext>
            </a:extLst>
          </p:cNvPr>
          <p:cNvGrpSpPr/>
          <p:nvPr/>
        </p:nvGrpSpPr>
        <p:grpSpPr>
          <a:xfrm>
            <a:off x="3137537" y="3649356"/>
            <a:ext cx="525615" cy="1275824"/>
            <a:chOff x="628650" y="3152633"/>
            <a:chExt cx="889379" cy="211540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C5A536-1ED3-1D41-B451-4B0BF27DAFCA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53F02EB-679E-CB40-9EA0-C041C4CDF43D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706BDFC-EF91-2147-82C4-68F9D0129EAE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24F0D82-A2AF-B044-AE9D-C17F56C15075}"/>
              </a:ext>
            </a:extLst>
          </p:cNvPr>
          <p:cNvGrpSpPr/>
          <p:nvPr/>
        </p:nvGrpSpPr>
        <p:grpSpPr>
          <a:xfrm>
            <a:off x="7567989" y="3655926"/>
            <a:ext cx="525615" cy="1275824"/>
            <a:chOff x="628650" y="3152633"/>
            <a:chExt cx="889379" cy="211540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C511D04-1D2E-1546-8867-84D5476F1989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D9A4AE-84C2-7846-AC09-2F6561F226E9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D15C3B-0895-324A-8085-D4AC0A3EA1D8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65072D3-ADA0-264C-A086-6E0FF436FF71}"/>
              </a:ext>
            </a:extLst>
          </p:cNvPr>
          <p:cNvGrpSpPr/>
          <p:nvPr/>
        </p:nvGrpSpPr>
        <p:grpSpPr>
          <a:xfrm>
            <a:off x="8346496" y="3655926"/>
            <a:ext cx="525615" cy="1275824"/>
            <a:chOff x="628650" y="3152633"/>
            <a:chExt cx="889379" cy="2115403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1A6C4-B50E-9645-AA09-E0AC33552B6A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69B29F9-6CE4-7B42-84C0-D84F1D0312AA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460357-7AEE-C042-A8EF-27D26FD82B0F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DFB31C-EAB0-CC4C-8102-61B3B63BF060}"/>
              </a:ext>
            </a:extLst>
          </p:cNvPr>
          <p:cNvSpPr txBox="1"/>
          <p:nvPr/>
        </p:nvSpPr>
        <p:spPr>
          <a:xfrm>
            <a:off x="776131" y="4931750"/>
            <a:ext cx="77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176F9D-F1A3-6146-8868-AC98513AA895}"/>
              </a:ext>
            </a:extLst>
          </p:cNvPr>
          <p:cNvSpPr txBox="1"/>
          <p:nvPr/>
        </p:nvSpPr>
        <p:spPr>
          <a:xfrm>
            <a:off x="1530277" y="4946332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2F934E-BCFA-8D4C-B805-068D9B9E580B}"/>
              </a:ext>
            </a:extLst>
          </p:cNvPr>
          <p:cNvSpPr txBox="1"/>
          <p:nvPr/>
        </p:nvSpPr>
        <p:spPr>
          <a:xfrm>
            <a:off x="2328613" y="4950692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2EDE1D-B336-1243-8B3F-ADBD22D07FA1}"/>
              </a:ext>
            </a:extLst>
          </p:cNvPr>
          <p:cNvSpPr txBox="1"/>
          <p:nvPr/>
        </p:nvSpPr>
        <p:spPr>
          <a:xfrm>
            <a:off x="3168907" y="4947049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570744-0B8B-1F4B-9C83-51C7B9F99B4D}"/>
              </a:ext>
            </a:extLst>
          </p:cNvPr>
          <p:cNvSpPr txBox="1"/>
          <p:nvPr/>
        </p:nvSpPr>
        <p:spPr>
          <a:xfrm>
            <a:off x="8429157" y="4946332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B939D3-787E-0F4B-83A5-AB65D46B4F8B}"/>
              </a:ext>
            </a:extLst>
          </p:cNvPr>
          <p:cNvSpPr txBox="1"/>
          <p:nvPr/>
        </p:nvSpPr>
        <p:spPr>
          <a:xfrm>
            <a:off x="7630821" y="4950692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012F001-E7AE-7042-B165-FEA986D1972E}"/>
              </a:ext>
            </a:extLst>
          </p:cNvPr>
          <p:cNvGrpSpPr/>
          <p:nvPr/>
        </p:nvGrpSpPr>
        <p:grpSpPr>
          <a:xfrm>
            <a:off x="5403748" y="3670508"/>
            <a:ext cx="525615" cy="1275824"/>
            <a:chOff x="628650" y="3152633"/>
            <a:chExt cx="889379" cy="21154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14D93E-1EC2-214B-81D9-7C0394E1194E}"/>
                </a:ext>
              </a:extLst>
            </p:cNvPr>
            <p:cNvCxnSpPr/>
            <p:nvPr/>
          </p:nvCxnSpPr>
          <p:spPr>
            <a:xfrm>
              <a:off x="628650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05D75E-FFDD-3C4D-8498-9C42DD0949C3}"/>
                </a:ext>
              </a:extLst>
            </p:cNvPr>
            <p:cNvCxnSpPr/>
            <p:nvPr/>
          </p:nvCxnSpPr>
          <p:spPr>
            <a:xfrm>
              <a:off x="1518029" y="3152633"/>
              <a:ext cx="0" cy="211540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D105D2-F259-A94A-B42E-14EF45E53E89}"/>
                </a:ext>
              </a:extLst>
            </p:cNvPr>
            <p:cNvCxnSpPr/>
            <p:nvPr/>
          </p:nvCxnSpPr>
          <p:spPr>
            <a:xfrm flipH="1">
              <a:off x="628650" y="5268036"/>
              <a:ext cx="87260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E943E98-90F5-1948-9B6C-E7D1E40F501C}"/>
              </a:ext>
            </a:extLst>
          </p:cNvPr>
          <p:cNvSpPr txBox="1"/>
          <p:nvPr/>
        </p:nvSpPr>
        <p:spPr>
          <a:xfrm>
            <a:off x="5457852" y="4982222"/>
            <a:ext cx="4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CCEE84-052D-4C42-9C02-0DB94E4ECBE1}"/>
              </a:ext>
            </a:extLst>
          </p:cNvPr>
          <p:cNvSpPr/>
          <p:nvPr/>
        </p:nvSpPr>
        <p:spPr>
          <a:xfrm>
            <a:off x="605282" y="4487058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CEAA83-47B0-5B45-B2F4-6AA2E7515C66}"/>
              </a:ext>
            </a:extLst>
          </p:cNvPr>
          <p:cNvSpPr/>
          <p:nvPr/>
        </p:nvSpPr>
        <p:spPr>
          <a:xfrm>
            <a:off x="645798" y="4022502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0013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D9F8D7-F8D6-FF40-8632-DAD01E81B1FB}"/>
              </a:ext>
            </a:extLst>
          </p:cNvPr>
          <p:cNvSpPr/>
          <p:nvPr/>
        </p:nvSpPr>
        <p:spPr>
          <a:xfrm>
            <a:off x="2241741" y="4468502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0234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A4EB8E-9CCA-5147-8E66-40F7F8B3658A}"/>
              </a:ext>
            </a:extLst>
          </p:cNvPr>
          <p:cNvSpPr txBox="1"/>
          <p:nvPr/>
        </p:nvSpPr>
        <p:spPr>
          <a:xfrm>
            <a:off x="52963" y="2613787"/>
            <a:ext cx="139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buckets: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51F79A-2CB0-0748-BCF3-2421C09F195D}"/>
              </a:ext>
            </a:extLst>
          </p:cNvPr>
          <p:cNvSpPr txBox="1"/>
          <p:nvPr/>
        </p:nvSpPr>
        <p:spPr>
          <a:xfrm>
            <a:off x="6439034" y="3753906"/>
            <a:ext cx="981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2C2AD7-2E46-ED4C-8104-E56CF01AA067}"/>
              </a:ext>
            </a:extLst>
          </p:cNvPr>
          <p:cNvSpPr txBox="1"/>
          <p:nvPr/>
        </p:nvSpPr>
        <p:spPr>
          <a:xfrm>
            <a:off x="4609796" y="3720333"/>
            <a:ext cx="981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23F3F9-46F6-074C-A509-1D2E55BDED28}"/>
              </a:ext>
            </a:extLst>
          </p:cNvPr>
          <p:cNvSpPr/>
          <p:nvPr/>
        </p:nvSpPr>
        <p:spPr>
          <a:xfrm>
            <a:off x="1455486" y="4476998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0101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C517E1-974F-CA46-93C9-9F6693ADB991}"/>
              </a:ext>
            </a:extLst>
          </p:cNvPr>
          <p:cNvGrpSpPr/>
          <p:nvPr/>
        </p:nvGrpSpPr>
        <p:grpSpPr>
          <a:xfrm>
            <a:off x="645798" y="1729858"/>
            <a:ext cx="7992844" cy="674098"/>
            <a:chOff x="1997317" y="3229162"/>
            <a:chExt cx="5040183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153C4D-AFFC-814E-9502-11920D0BC351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A96FEF9-3BBB-0E45-A1FC-461FBCDBF529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7536B59-3E16-BF41-94D0-3FB73B07E6AC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7D7FD7F-BAD8-7643-8308-D9C7379D1A03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0BE324-0AD7-2A42-B763-AB3A7B0DBF4B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8F60D6B-FD61-6848-9BF2-586459FEC9C3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62464A6-7B99-654A-BFCD-8F0CDFE331F7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DD7BA34-7C1C-D849-8676-B08A3460F7A3}"/>
              </a:ext>
            </a:extLst>
          </p:cNvPr>
          <p:cNvSpPr/>
          <p:nvPr/>
        </p:nvSpPr>
        <p:spPr>
          <a:xfrm>
            <a:off x="572824" y="3575170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32FAE5-ABF1-4E4F-B0A8-D3E876294755}"/>
              </a:ext>
            </a:extLst>
          </p:cNvPr>
          <p:cNvSpPr/>
          <p:nvPr/>
        </p:nvSpPr>
        <p:spPr>
          <a:xfrm>
            <a:off x="606104" y="3094950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0050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B21C509-1AA5-4A47-AA91-E5A8BD357380}"/>
              </a:ext>
            </a:extLst>
          </p:cNvPr>
          <p:cNvSpPr/>
          <p:nvPr/>
        </p:nvSpPr>
        <p:spPr>
          <a:xfrm>
            <a:off x="3094111" y="4468502"/>
            <a:ext cx="606646" cy="412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0345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8B0AE8-78A8-BF4E-BDD1-149E5A5ADBCB}"/>
              </a:ext>
            </a:extLst>
          </p:cNvPr>
          <p:cNvGrpSpPr/>
          <p:nvPr/>
        </p:nvGrpSpPr>
        <p:grpSpPr>
          <a:xfrm>
            <a:off x="677025" y="5711669"/>
            <a:ext cx="7992844" cy="674098"/>
            <a:chOff x="1997317" y="3229162"/>
            <a:chExt cx="5040183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2E334D-3FE0-6242-AD02-1DC72F361A32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CB17A6E-782D-5844-9F90-D7051986095C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B16D7-E015-6048-BD88-4DCC53D48D42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7EA3B0-5715-A94A-92DC-512E04A14597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4D6CEC7-2DE8-454D-B157-192A322C19FB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C95E45B-7CC7-9A4C-99BE-309370087A5A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1040C5-F26E-D548-81D3-3D23F8BDD579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7E8B02-CDBF-1D4A-BBFF-1571A50F80EB}"/>
              </a:ext>
            </a:extLst>
          </p:cNvPr>
          <p:cNvSpPr txBox="1"/>
          <p:nvPr/>
        </p:nvSpPr>
        <p:spPr>
          <a:xfrm>
            <a:off x="8110706" y="6408080"/>
            <a:ext cx="20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6769"/>
                </a:solidFill>
              </a:rPr>
              <a:t>Sorted!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8B2D-6BFF-9A49-8A8F-E882C6F8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1" grpId="0" animBg="1"/>
          <p:bldP spid="102" grpId="0" animBg="1"/>
          <p:bldP spid="106" grpId="0" animBg="1"/>
          <p:bldP spid="63" grpId="0" animBg="1"/>
          <p:bldP spid="64" grpId="0" animBg="1"/>
          <p:bldP spid="115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1" grpId="0" animBg="1"/>
          <p:bldP spid="102" grpId="0" animBg="1"/>
          <p:bldP spid="106" grpId="0" animBg="1"/>
          <p:bldP spid="63" grpId="0" animBg="1"/>
          <p:bldP spid="64" grpId="0" animBg="1"/>
          <p:bldP spid="115" grpId="0" animBg="1"/>
          <p:bldP spid="12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675"/>
          </a:xfrm>
        </p:spPr>
        <p:txBody>
          <a:bodyPr/>
          <a:lstStyle/>
          <a:p>
            <a:r>
              <a:rPr lang="en-US" dirty="0"/>
              <a:t>Example: base 100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C517E1-974F-CA46-93C9-9F6693ADB991}"/>
              </a:ext>
            </a:extLst>
          </p:cNvPr>
          <p:cNvGrpSpPr/>
          <p:nvPr/>
        </p:nvGrpSpPr>
        <p:grpSpPr>
          <a:xfrm>
            <a:off x="666217" y="2801420"/>
            <a:ext cx="7992844" cy="674098"/>
            <a:chOff x="1997317" y="3229162"/>
            <a:chExt cx="5040183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8153C4D-AFFC-814E-9502-11920D0BC351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A96FEF9-3BBB-0E45-A1FC-461FBCDBF529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7536B59-3E16-BF41-94D0-3FB73B07E6AC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7D7FD7F-BAD8-7643-8308-D9C7379D1A03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0BE324-0AD7-2A42-B763-AB3A7B0DBF4B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8F60D6B-FD61-6848-9BF2-586459FEC9C3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62464A6-7B99-654A-BFCD-8F0CDFE331F7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8B0AE8-78A8-BF4E-BDD1-149E5A5ADBCB}"/>
              </a:ext>
            </a:extLst>
          </p:cNvPr>
          <p:cNvGrpSpPr/>
          <p:nvPr/>
        </p:nvGrpSpPr>
        <p:grpSpPr>
          <a:xfrm>
            <a:off x="666217" y="3868581"/>
            <a:ext cx="7992844" cy="674098"/>
            <a:chOff x="1997317" y="3229162"/>
            <a:chExt cx="5040183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2E334D-3FE0-6242-AD02-1DC72F361A32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CB17A6E-782D-5844-9F90-D7051986095C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B16D7-E015-6048-BD88-4DCC53D48D42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7EA3B0-5715-A94A-92DC-512E04A14597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4D6CEC7-2DE8-454D-B157-192A322C19FB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C95E45B-7CC7-9A4C-99BE-309370087A5A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1040C5-F26E-D548-81D3-3D23F8BDD579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533493-1361-4E45-8A6B-69A6735C45E9}"/>
              </a:ext>
            </a:extLst>
          </p:cNvPr>
          <p:cNvGrpSpPr/>
          <p:nvPr/>
        </p:nvGrpSpPr>
        <p:grpSpPr>
          <a:xfrm>
            <a:off x="666217" y="1734259"/>
            <a:ext cx="7992844" cy="674098"/>
            <a:chOff x="1997317" y="3229162"/>
            <a:chExt cx="5040183" cy="71856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5E75C1-512E-9343-ADAA-631BD1136977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DC5FAD3-10B5-494A-AFE2-84C9AC66C915}"/>
                </a:ext>
              </a:extLst>
            </p:cNvPr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44CF83E-FBCA-B540-90D0-4127C10BDCFC}"/>
                </a:ext>
              </a:extLst>
            </p:cNvPr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4B6A67-7248-1747-B51B-A73F2C632BFB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955F298-A126-8C4F-BACD-2632D748B7ED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36324DA-ABB8-3B4E-91D4-F06D9B5FD839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638624-DCB1-2E4F-9AE2-788A41848223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6AD4759-147B-C646-A32B-2F168F68AF02}"/>
              </a:ext>
            </a:extLst>
          </p:cNvPr>
          <p:cNvSpPr txBox="1"/>
          <p:nvPr/>
        </p:nvSpPr>
        <p:spPr>
          <a:xfrm>
            <a:off x="666217" y="4972050"/>
            <a:ext cx="41915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100: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d=2, so only 2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buckets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A50675-43DC-2C44-AF40-597E71C455AE}"/>
              </a:ext>
            </a:extLst>
          </p:cNvPr>
          <p:cNvSpPr txBox="1"/>
          <p:nvPr/>
        </p:nvSpPr>
        <p:spPr>
          <a:xfrm>
            <a:off x="5516411" y="5000625"/>
            <a:ext cx="31718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d=3, so 3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buckets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C31F7-42F0-814D-9865-CA1175A29A34}"/>
              </a:ext>
            </a:extLst>
          </p:cNvPr>
          <p:cNvSpPr txBox="1"/>
          <p:nvPr/>
        </p:nvSpPr>
        <p:spPr>
          <a:xfrm>
            <a:off x="4443186" y="5372100"/>
            <a:ext cx="60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7DECC-1267-1C4A-9C00-158DBE192903}"/>
              </a:ext>
            </a:extLst>
          </p:cNvPr>
          <p:cNvSpPr txBox="1"/>
          <p:nvPr/>
        </p:nvSpPr>
        <p:spPr>
          <a:xfrm>
            <a:off x="666217" y="6295519"/>
            <a:ext cx="795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Bigger base means more buckets but fewer iterations.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CAF49-1DDD-094E-A477-B3D54A022B66}"/>
              </a:ext>
            </a:extLst>
          </p:cNvPr>
          <p:cNvSpPr txBox="1"/>
          <p:nvPr/>
        </p:nvSpPr>
        <p:spPr>
          <a:xfrm>
            <a:off x="174171" y="134982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array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65BA30-CFF3-484B-A0DB-040F35940C49}"/>
              </a:ext>
            </a:extLst>
          </p:cNvPr>
          <p:cNvSpPr txBox="1"/>
          <p:nvPr/>
        </p:nvSpPr>
        <p:spPr>
          <a:xfrm>
            <a:off x="7604046" y="459828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8FCB4-B9EA-A344-BBFD-20082DDC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0" grpId="0"/>
      <p:bldP spid="5" grpId="0"/>
      <p:bldP spid="6" grpId="0"/>
      <p:bldP spid="7" grpId="0"/>
      <p:bldP spid="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B068-15F1-AD45-AA18-66FDEF1C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running time of </a:t>
            </a:r>
            <a:r>
              <a:rPr lang="en-US" dirty="0" err="1"/>
              <a:t>RadixSort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8F79-92EF-6746-810F-79D5FE7A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936" y="1538515"/>
                <a:ext cx="8733064" cy="51670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Say we want to sort: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n integers,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maximum size M,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in base r.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Number of iterations of </a:t>
                </a:r>
                <a:r>
                  <a:rPr lang="en-US" dirty="0" err="1">
                    <a:solidFill>
                      <a:schemeClr val="tx1"/>
                    </a:solidFill>
                  </a:rPr>
                  <a:t>RadixSort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Same as number of digits, base r, of an integer x of max size M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solidFill>
                          <a:schemeClr val="accent4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Time per iteration: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Initialize r buckets, put n items into them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total time.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Total time: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4"/>
                                </a:solidFill>
                              </a:rPr>
                              <m:t> 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8F79-92EF-6746-810F-79D5FE7A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936" y="1538515"/>
                <a:ext cx="8733064" cy="5167085"/>
              </a:xfrm>
              <a:blipFill>
                <a:blip r:embed="rId2"/>
                <a:stretch>
                  <a:fillRect l="-1016" t="-2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833EFE-4DC7-A44B-908F-6B3F6BEDD646}"/>
              </a:ext>
            </a:extLst>
          </p:cNvPr>
          <p:cNvSpPr txBox="1"/>
          <p:nvPr/>
        </p:nvSpPr>
        <p:spPr>
          <a:xfrm>
            <a:off x="6677638" y="390434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Convince yourself that this is the right formula for 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179F-2EBD-854C-857B-E1538FEC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021"/>
            <a:ext cx="7886700" cy="1325563"/>
          </a:xfrm>
        </p:spPr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76" y="1383960"/>
            <a:ext cx="7886700" cy="4351338"/>
          </a:xfrm>
        </p:spPr>
        <p:txBody>
          <a:bodyPr/>
          <a:lstStyle/>
          <a:p>
            <a:r>
              <a:rPr lang="en-US" dirty="0"/>
              <a:t>Given n, M, how should we choose r?</a:t>
            </a:r>
          </a:p>
          <a:p>
            <a:r>
              <a:rPr lang="en-US" dirty="0"/>
              <a:t>Looks like there’s some sweet spot: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63" y="2703962"/>
            <a:ext cx="4330450" cy="3094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2" y="2663576"/>
            <a:ext cx="4561171" cy="3259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5C0BA9-3FA8-9944-B0BA-4383979F1FF5}"/>
                  </a:ext>
                </a:extLst>
              </p:cNvPr>
              <p:cNvSpPr/>
              <p:nvPr/>
            </p:nvSpPr>
            <p:spPr>
              <a:xfrm>
                <a:off x="4572000" y="76750"/>
                <a:ext cx="447962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4"/>
                                </a:solidFill>
                              </a:rPr>
                              <m:t> 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5C0BA9-3FA8-9944-B0BA-4383979F1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76750"/>
                <a:ext cx="4479624" cy="404983"/>
              </a:xfrm>
              <a:prstGeom prst="rect">
                <a:avLst/>
              </a:prstGeom>
              <a:blipFill>
                <a:blip r:embed="rId4"/>
                <a:stretch>
                  <a:fillRect l="-113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C0AB9-950D-7C44-A240-695E6ADB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36" y="230072"/>
            <a:ext cx="7886700" cy="1325563"/>
          </a:xfrm>
        </p:spPr>
        <p:txBody>
          <a:bodyPr/>
          <a:lstStyle/>
          <a:p>
            <a:r>
              <a:rPr lang="en-US" dirty="0"/>
              <a:t>A reasonable choice: r=n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285" y="5573383"/>
            <a:ext cx="671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Choosing r = n is pretty good.  What choice of r optimizes the asymptotic running time?  What if I also care about 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9A4545A-1FFC-3F44-9FC7-EB78F2418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164" y="2249713"/>
                <a:ext cx="7886700" cy="31389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Running time: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36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6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600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chemeClr val="accent4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US" sz="36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Choose n=r: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36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600" i="1" dirty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600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dirty="0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3600" i="1" dirty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chemeClr val="accent4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9A4545A-1FFC-3F44-9FC7-EB78F2418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164" y="2249713"/>
                <a:ext cx="7886700" cy="3138969"/>
              </a:xfrm>
              <a:blipFill>
                <a:blip r:embed="rId4"/>
                <a:stretch>
                  <a:fillRect l="-1286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712E1B8-13C3-DB45-9F50-80BFEFCFDAFA}"/>
              </a:ext>
            </a:extLst>
          </p:cNvPr>
          <p:cNvSpPr txBox="1"/>
          <p:nvPr/>
        </p:nvSpPr>
        <p:spPr>
          <a:xfrm>
            <a:off x="4693845" y="3693615"/>
            <a:ext cx="45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E6769"/>
                </a:solidFill>
              </a:rPr>
              <a:t>Intuition: balance n and r here.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06BD4E-C7B2-CE45-AA97-D1CC0C58F5A7}"/>
              </a:ext>
            </a:extLst>
          </p:cNvPr>
          <p:cNvCxnSpPr/>
          <p:nvPr/>
        </p:nvCxnSpPr>
        <p:spPr>
          <a:xfrm flipV="1">
            <a:off x="6605130" y="3425371"/>
            <a:ext cx="318184" cy="365502"/>
          </a:xfrm>
          <a:prstGeom prst="straightConnector1">
            <a:avLst/>
          </a:prstGeom>
          <a:ln>
            <a:solidFill>
              <a:srgbClr val="DE67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69B08F-B50E-434E-9A83-25F5F71BA921}"/>
              </a:ext>
            </a:extLst>
          </p:cNvPr>
          <p:cNvCxnSpPr>
            <a:cxnSpLocks/>
          </p:cNvCxnSpPr>
          <p:nvPr/>
        </p:nvCxnSpPr>
        <p:spPr>
          <a:xfrm flipH="1" flipV="1">
            <a:off x="6168570" y="3425371"/>
            <a:ext cx="333830" cy="343517"/>
          </a:xfrm>
          <a:prstGeom prst="straightConnector1">
            <a:avLst/>
          </a:prstGeom>
          <a:ln>
            <a:solidFill>
              <a:srgbClr val="DE67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1601C-9DFF-F640-ABD2-7DCA52D4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3A75-C289-1941-A070-3D786E3A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81521" cy="1325563"/>
          </a:xfrm>
        </p:spPr>
        <p:txBody>
          <a:bodyPr/>
          <a:lstStyle/>
          <a:p>
            <a:r>
              <a:rPr lang="en-US" dirty="0"/>
              <a:t>Running time of </a:t>
            </a:r>
            <a:r>
              <a:rPr lang="en-US" dirty="0" err="1"/>
              <a:t>RadixSort</a:t>
            </a:r>
            <a:r>
              <a:rPr lang="en-US" dirty="0"/>
              <a:t> with r=n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C97B9-8B82-B748-9F85-A2BD0AEC2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964" y="1854654"/>
                <a:ext cx="870403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sort n integers of size at most M, time is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 dirty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4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the running time (in terms of n) depends on how big M is in terms of n: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for some constant c, then this is O(n).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, then this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r>
                  <a:rPr lang="en-US" dirty="0"/>
                  <a:t>The number of buckets needed is r=n.</a:t>
                </a:r>
              </a:p>
              <a:p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C97B9-8B82-B748-9F85-A2BD0AEC2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964" y="1854654"/>
                <a:ext cx="8704036" cy="4351338"/>
              </a:xfrm>
              <a:blipFill>
                <a:blip r:embed="rId2"/>
                <a:stretch>
                  <a:fillRect l="-131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5A9E2-CA68-9C44-833A-3ED555E5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EFD3-B617-D944-AE53-5171C911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FEEC-380C-4F40-A27E-488FB1E5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sorting integers up to size M</a:t>
            </a:r>
          </a:p>
          <a:p>
            <a:pPr lvl="1"/>
            <a:r>
              <a:rPr lang="en-US" dirty="0"/>
              <a:t>or more generally for lexicographically sorting strings</a:t>
            </a:r>
          </a:p>
          <a:p>
            <a:r>
              <a:rPr lang="en-US" dirty="0"/>
              <a:t>Can use less space than </a:t>
            </a:r>
            <a:r>
              <a:rPr lang="en-US" dirty="0" err="1"/>
              <a:t>CountingSort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Idea: </a:t>
            </a:r>
            <a:r>
              <a:rPr lang="en-US" dirty="0" err="1"/>
              <a:t>CountingSort</a:t>
            </a:r>
            <a:r>
              <a:rPr lang="en-US" dirty="0"/>
              <a:t> on the least-significant digit first, then the next least-significant, and so 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59A2-0010-B24B-A28F-963855E7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72332" y="3260608"/>
            <a:ext cx="7185535" cy="1479815"/>
            <a:chOff x="452083" y="3472385"/>
            <a:chExt cx="8208744" cy="2156350"/>
          </a:xfrm>
        </p:grpSpPr>
        <p:grpSp>
          <p:nvGrpSpPr>
            <p:cNvPr id="4" name="Group 3"/>
            <p:cNvGrpSpPr/>
            <p:nvPr/>
          </p:nvGrpSpPr>
          <p:grpSpPr>
            <a:xfrm>
              <a:off x="2353992" y="3472385"/>
              <a:ext cx="630924" cy="2156347"/>
              <a:chOff x="628650" y="3152633"/>
              <a:chExt cx="889379" cy="211540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342536" y="3472386"/>
              <a:ext cx="630924" cy="2156347"/>
              <a:chOff x="628650" y="3152633"/>
              <a:chExt cx="889379" cy="2115403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342981" y="3472387"/>
              <a:ext cx="630924" cy="2156347"/>
              <a:chOff x="628650" y="3152633"/>
              <a:chExt cx="889379" cy="2115403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331526" y="3472388"/>
              <a:ext cx="630924" cy="2156347"/>
              <a:chOff x="628650" y="3152633"/>
              <a:chExt cx="889379" cy="211540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277912" y="3472388"/>
              <a:ext cx="630924" cy="2156347"/>
              <a:chOff x="628650" y="3152633"/>
              <a:chExt cx="889379" cy="211540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179376" y="3472388"/>
              <a:ext cx="630924" cy="2156347"/>
              <a:chOff x="628650" y="3152633"/>
              <a:chExt cx="889379" cy="211540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8029903" y="3472388"/>
              <a:ext cx="630924" cy="2156347"/>
              <a:chOff x="628650" y="3152633"/>
              <a:chExt cx="889379" cy="211540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52083" y="3472386"/>
              <a:ext cx="630924" cy="2156347"/>
              <a:chOff x="628650" y="3152633"/>
              <a:chExt cx="889379" cy="211540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452528" y="3472387"/>
              <a:ext cx="630924" cy="2156347"/>
              <a:chOff x="628650" y="3152633"/>
              <a:chExt cx="889379" cy="211540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28650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18029" y="3152633"/>
                <a:ext cx="0" cy="211540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28650" y="5268036"/>
                <a:ext cx="87260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434161" y="4645916"/>
            <a:ext cx="6972065" cy="614437"/>
            <a:chOff x="577891" y="5697462"/>
            <a:chExt cx="7989162" cy="614437"/>
          </a:xfrm>
        </p:grpSpPr>
        <p:sp>
          <p:nvSpPr>
            <p:cNvPr id="40" name="Rectangle 39"/>
            <p:cNvSpPr/>
            <p:nvPr/>
          </p:nvSpPr>
          <p:spPr>
            <a:xfrm>
              <a:off x="577891" y="5788679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78335" y="5788679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79799" y="5787148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70089" y="5733944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70533" y="5733944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70977" y="5730882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3719" y="5700524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36461" y="5697462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99644" y="5733944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8677" y="1982161"/>
            <a:ext cx="7992844" cy="674098"/>
            <a:chOff x="1997317" y="3229162"/>
            <a:chExt cx="5040183" cy="718565"/>
          </a:xfrm>
        </p:grpSpPr>
        <p:sp>
          <p:nvSpPr>
            <p:cNvPr id="52" name="Rectangle 51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64145" y="3258576"/>
            <a:ext cx="0" cy="14798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16425" y="3258576"/>
            <a:ext cx="0" cy="14798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64145" y="4738389"/>
            <a:ext cx="5418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4821" y="4735602"/>
            <a:ext cx="43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4461373" y="3843740"/>
            <a:ext cx="1185320" cy="47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9292" y="4000516"/>
            <a:ext cx="537134" cy="726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62083" y="4117443"/>
            <a:ext cx="544049" cy="61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12633" y="4264644"/>
            <a:ext cx="460667" cy="445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95066" y="3820324"/>
            <a:ext cx="547257" cy="422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19653" y="3282791"/>
            <a:ext cx="490936" cy="503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3641361" y="3914390"/>
            <a:ext cx="1118325" cy="468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234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83420" y="5672766"/>
            <a:ext cx="7974447" cy="674098"/>
            <a:chOff x="1997317" y="3229162"/>
            <a:chExt cx="5028582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</p:grpSp>
      <p:sp>
        <p:nvSpPr>
          <p:cNvPr id="72" name="Title 71">
            <a:extLst>
              <a:ext uri="{FF2B5EF4-FFF2-40B4-BE49-F238E27FC236}">
                <a16:creationId xmlns:a16="http://schemas.microsoft.com/office/drawing/2014/main" id="{3AB59E5F-5495-6B49-B247-A1D08C2D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64" y="298087"/>
            <a:ext cx="8708836" cy="13255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sz="3600" dirty="0" err="1"/>
              <a:t>CountingSort</a:t>
            </a:r>
            <a:r>
              <a:rPr lang="en-US" sz="3600" dirty="0"/>
              <a:t> on least significant digit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AD8A1-3AB0-8048-9BE9-6FE16845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7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12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02" y="353491"/>
            <a:ext cx="8774198" cy="8257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</a:t>
            </a:r>
            <a:r>
              <a:rPr lang="en-US" sz="3600" dirty="0" err="1"/>
              <a:t>CountingSort</a:t>
            </a:r>
            <a:r>
              <a:rPr lang="en-US" sz="3600" dirty="0"/>
              <a:t> on the 2</a:t>
            </a:r>
            <a:r>
              <a:rPr lang="en-US" sz="3600" baseline="30000" dirty="0"/>
              <a:t>nd</a:t>
            </a:r>
            <a:r>
              <a:rPr lang="en-US" sz="3600" dirty="0"/>
              <a:t> least sig. digit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498508" y="2946162"/>
            <a:ext cx="8093722" cy="2001777"/>
            <a:chOff x="498508" y="2946162"/>
            <a:chExt cx="8093722" cy="2001777"/>
          </a:xfrm>
        </p:grpSpPr>
        <p:grpSp>
          <p:nvGrpSpPr>
            <p:cNvPr id="4" name="Group 3"/>
            <p:cNvGrpSpPr/>
            <p:nvPr/>
          </p:nvGrpSpPr>
          <p:grpSpPr>
            <a:xfrm>
              <a:off x="1406695" y="2948194"/>
              <a:ext cx="7185535" cy="1479815"/>
              <a:chOff x="452083" y="3472385"/>
              <a:chExt cx="8208744" cy="21563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353992" y="3472385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3342536" y="3472386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4342981" y="3472387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331526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277912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179376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8029903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52083" y="3472386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1452528" y="3472387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1468524" y="4333502"/>
              <a:ext cx="7007872" cy="614437"/>
              <a:chOff x="577891" y="5697462"/>
              <a:chExt cx="8030192" cy="61443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7891" y="5788679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578335" y="5788679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479799" y="5787148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70089" y="573394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70533" y="573394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70977" y="573088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03719" y="570052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36461" y="569746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40674" y="573088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498508" y="2946162"/>
              <a:ext cx="0" cy="147981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50788" y="2946162"/>
              <a:ext cx="0" cy="147981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98508" y="4425975"/>
              <a:ext cx="54186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9184" y="4423188"/>
              <a:ext cx="431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47767" y="1622631"/>
            <a:ext cx="7974447" cy="674098"/>
            <a:chOff x="1997317" y="3229162"/>
            <a:chExt cx="5028582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4873350" y="3821968"/>
            <a:ext cx="445400" cy="601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95542" y="3776542"/>
            <a:ext cx="529311" cy="601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35002" y="3812980"/>
            <a:ext cx="529311" cy="601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1372" y="3902755"/>
            <a:ext cx="481821" cy="51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2880562" y="3736542"/>
            <a:ext cx="932528" cy="491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395" y="3382323"/>
            <a:ext cx="446190" cy="531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3689192" y="3597071"/>
            <a:ext cx="1074177" cy="504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345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91495" y="5388161"/>
            <a:ext cx="7974447" cy="674098"/>
            <a:chOff x="1997317" y="3229162"/>
            <a:chExt cx="5028582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597B9-4DC0-0B48-8B8D-C5460F4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1" y="371624"/>
            <a:ext cx="8931854" cy="8257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</a:t>
            </a:r>
            <a:r>
              <a:rPr lang="en-US" sz="3600" dirty="0" err="1"/>
              <a:t>CountingSort</a:t>
            </a:r>
            <a:r>
              <a:rPr lang="en-US" sz="3600" dirty="0"/>
              <a:t> on the 3</a:t>
            </a:r>
            <a:r>
              <a:rPr lang="en-US" sz="3600" baseline="30000" dirty="0"/>
              <a:t>rd</a:t>
            </a:r>
            <a:r>
              <a:rPr lang="en-US" sz="3600" dirty="0"/>
              <a:t> least sig. digit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498508" y="2946162"/>
            <a:ext cx="8093722" cy="2001777"/>
            <a:chOff x="498508" y="2946162"/>
            <a:chExt cx="8093722" cy="2001777"/>
          </a:xfrm>
        </p:grpSpPr>
        <p:grpSp>
          <p:nvGrpSpPr>
            <p:cNvPr id="4" name="Group 3"/>
            <p:cNvGrpSpPr/>
            <p:nvPr/>
          </p:nvGrpSpPr>
          <p:grpSpPr>
            <a:xfrm>
              <a:off x="1406695" y="2948194"/>
              <a:ext cx="7185535" cy="1479815"/>
              <a:chOff x="452083" y="3472385"/>
              <a:chExt cx="8208744" cy="21563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353992" y="3472385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3342536" y="3472386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4342981" y="3472387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331526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277912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179376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8029903" y="3472388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452083" y="3472386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1452528" y="3472387"/>
                <a:ext cx="630924" cy="2156347"/>
                <a:chOff x="628650" y="3152633"/>
                <a:chExt cx="889379" cy="211540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8650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518029" y="3152633"/>
                  <a:ext cx="0" cy="211540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28650" y="5268036"/>
                  <a:ext cx="872604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1468524" y="4333502"/>
              <a:ext cx="7007872" cy="614437"/>
              <a:chOff x="577891" y="5697462"/>
              <a:chExt cx="8030192" cy="61443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7891" y="5788679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578335" y="5788679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479799" y="5787148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70089" y="573394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70533" y="573394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70977" y="573088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03719" y="5700524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336461" y="569746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40674" y="5730882"/>
                <a:ext cx="36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498508" y="2946162"/>
              <a:ext cx="0" cy="147981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50788" y="2946162"/>
              <a:ext cx="0" cy="147981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98508" y="4425975"/>
              <a:ext cx="54186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9184" y="4423188"/>
              <a:ext cx="431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48622" y="2643613"/>
            <a:ext cx="445400" cy="329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8055" y="3039301"/>
            <a:ext cx="529311" cy="364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0162" y="3431581"/>
            <a:ext cx="529311" cy="359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41843" y="3859472"/>
            <a:ext cx="481821" cy="5114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2088388" y="3684996"/>
            <a:ext cx="932528" cy="491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6893" y="3835174"/>
            <a:ext cx="446190" cy="531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2891242" y="3685864"/>
            <a:ext cx="947472" cy="504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345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91495" y="5388161"/>
            <a:ext cx="7872523" cy="674099"/>
            <a:chOff x="1997317" y="3229162"/>
            <a:chExt cx="4964310" cy="71856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62356" y="3229163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84265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64250" y="1529294"/>
            <a:ext cx="7974447" cy="674098"/>
            <a:chOff x="1997317" y="3229162"/>
            <a:chExt cx="5028582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45644" y="6190961"/>
            <a:ext cx="178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worked!!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4C307C7E-4568-6C48-B3A4-E90A495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7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7" grpId="0" animBg="1"/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675"/>
          </a:xfrm>
        </p:spPr>
        <p:txBody>
          <a:bodyPr/>
          <a:lstStyle/>
          <a:p>
            <a:r>
              <a:rPr lang="en-US" dirty="0"/>
              <a:t>Why does this work?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2506" y="1690689"/>
            <a:ext cx="7992844" cy="674098"/>
            <a:chOff x="1997317" y="3229162"/>
            <a:chExt cx="5040183" cy="718565"/>
          </a:xfrm>
        </p:grpSpPr>
        <p:sp>
          <p:nvSpPr>
            <p:cNvPr id="5" name="Rectangle 4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345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2506" y="2809986"/>
            <a:ext cx="7974449" cy="674098"/>
            <a:chOff x="1997317" y="3229162"/>
            <a:chExt cx="5028583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07582" y="3229162"/>
              <a:ext cx="718318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8777" y="5139956"/>
            <a:ext cx="7872523" cy="674099"/>
            <a:chOff x="1997317" y="3229162"/>
            <a:chExt cx="4964310" cy="71856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62356" y="3229163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84265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815" y="3974971"/>
            <a:ext cx="7974447" cy="674098"/>
            <a:chOff x="1997317" y="3229162"/>
            <a:chExt cx="5028582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345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4524" y="1260578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array: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6320" y="2442245"/>
            <a:ext cx="367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array is sorted by the first digit.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319" y="3588957"/>
            <a:ext cx="45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array is sorted by the first two digits.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524" y="4770624"/>
            <a:ext cx="45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array is sorted by all three digits.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22038" y="5814054"/>
            <a:ext cx="16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Sorted array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27253" y="2812480"/>
            <a:ext cx="7974449" cy="674098"/>
            <a:chOff x="1997317" y="3229162"/>
            <a:chExt cx="5028583" cy="7185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r>
                <a:rPr lang="en-US" sz="3200" b="1" dirty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10</a:t>
              </a:r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r>
                <a:rPr lang="en-US" sz="3200" b="1" dirty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23</a:t>
              </a:r>
              <a:r>
                <a:rPr lang="en-US" sz="3200" b="1" dirty="0">
                  <a:solidFill>
                    <a:schemeClr val="tx1"/>
                  </a:solidFill>
                </a:rPr>
                <a:t>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07582" y="3229162"/>
              <a:ext cx="718318" cy="718565"/>
            </a:xfrm>
            <a:prstGeom prst="rect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34</a:t>
              </a:r>
              <a:r>
                <a:rPr lang="en-US" sz="3200" b="1" dirty="0">
                  <a:solidFill>
                    <a:schemeClr val="tx1"/>
                  </a:solidFill>
                </a:rPr>
                <a:t>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7815" y="3990572"/>
            <a:ext cx="7974447" cy="674098"/>
            <a:chOff x="1997317" y="3229162"/>
            <a:chExt cx="5028582" cy="7185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r>
                <a:rPr lang="en-US" sz="3200" b="1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r>
                <a:rPr lang="en-US" sz="3200" b="1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r>
                <a:rPr lang="en-US" sz="3200" b="1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48537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8777" y="5155557"/>
            <a:ext cx="7872523" cy="674099"/>
            <a:chOff x="1997317" y="3229162"/>
            <a:chExt cx="4964310" cy="71856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20303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013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3589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021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62356" y="3229163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050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234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84265" y="3229162"/>
              <a:ext cx="677362" cy="718565"/>
            </a:xfrm>
            <a:prstGeom prst="rect">
              <a:avLst/>
            </a:prstGeom>
            <a:grp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345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537C3-B22A-1C4B-A990-BBEF529F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2CD-74E8-0A49-B429-DDBBB394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prove this is correct…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48AD-2942-E246-9ADB-A384EB40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inductive hypothesis?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E5254E-9944-124A-B3EA-5D9CFFEE5E41}"/>
              </a:ext>
            </a:extLst>
          </p:cNvPr>
          <p:cNvGrpSpPr/>
          <p:nvPr/>
        </p:nvGrpSpPr>
        <p:grpSpPr>
          <a:xfrm>
            <a:off x="3657600" y="3389586"/>
            <a:ext cx="5486400" cy="3225763"/>
            <a:chOff x="216319" y="1260578"/>
            <a:chExt cx="8927681" cy="49812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1595C6-E35E-1047-8D0B-57EB1A8E12AF}"/>
                </a:ext>
              </a:extLst>
            </p:cNvPr>
            <p:cNvGrpSpPr/>
            <p:nvPr/>
          </p:nvGrpSpPr>
          <p:grpSpPr>
            <a:xfrm>
              <a:off x="522506" y="1690689"/>
              <a:ext cx="7992844" cy="674098"/>
              <a:chOff x="1997317" y="3229162"/>
              <a:chExt cx="5040183" cy="7185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3DE895-1792-EB4C-8CA9-0EA631431F1E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4DCF21-9AA5-BF48-9EC3-A5A017E729A5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FD6780-926A-7A4B-9BBA-CE0D6F318D6F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13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F23C95-85C6-F842-84A0-8E186C51ADA0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101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D76DC3-9DB3-3244-9C4F-175575F0BD79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66B606-35AB-3F4C-A785-33CFFEA30DE9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234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C315DA-149D-7348-8EAC-6C9863D60343}"/>
                  </a:ext>
                </a:extLst>
              </p:cNvPr>
              <p:cNvSpPr/>
              <p:nvPr/>
            </p:nvSpPr>
            <p:spPr>
              <a:xfrm>
                <a:off x="6332299" y="3229162"/>
                <a:ext cx="705201" cy="718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5E070-5723-4F46-8239-E7870BC1165A}"/>
                </a:ext>
              </a:extLst>
            </p:cNvPr>
            <p:cNvGrpSpPr/>
            <p:nvPr/>
          </p:nvGrpSpPr>
          <p:grpSpPr>
            <a:xfrm>
              <a:off x="522506" y="2809986"/>
              <a:ext cx="7974449" cy="674098"/>
              <a:chOff x="1997317" y="3229162"/>
              <a:chExt cx="5028583" cy="7185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F94BF1-8A8D-3547-8138-B3B3D8819977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2AEECD-BE7D-CD43-AD3D-339742AF038E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E91783-2410-3B43-89E1-1159CFAB8B6D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101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D5300E-F9F9-9B40-BEDE-3A0044166BBD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3319BE1-F85B-0A4F-91F8-9B42B1EBAFDD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13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230C1C-4C94-F54C-8C4B-D5B581BFFB72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234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5339B43-D1BF-C740-8386-517A1FEDEDE1}"/>
                  </a:ext>
                </a:extLst>
              </p:cNvPr>
              <p:cNvSpPr/>
              <p:nvPr/>
            </p:nvSpPr>
            <p:spPr>
              <a:xfrm>
                <a:off x="6307582" y="3229162"/>
                <a:ext cx="718318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345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AE64E4-6053-914E-98C3-631AE8B4BBF7}"/>
                </a:ext>
              </a:extLst>
            </p:cNvPr>
            <p:cNvGrpSpPr/>
            <p:nvPr/>
          </p:nvGrpSpPr>
          <p:grpSpPr>
            <a:xfrm>
              <a:off x="578777" y="5139956"/>
              <a:ext cx="7872523" cy="674099"/>
              <a:chOff x="1997317" y="3229162"/>
              <a:chExt cx="4964310" cy="718566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335854-B217-9E4A-AC04-FF783638A26F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F195E3-F604-0946-9480-AF0B38EC69A0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D801D-3832-764D-A5E1-3A857C9613A8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8A0988-15EB-1C46-8899-5E12331AFA92}"/>
                  </a:ext>
                </a:extLst>
              </p:cNvPr>
              <p:cNvSpPr/>
              <p:nvPr/>
            </p:nvSpPr>
            <p:spPr>
              <a:xfrm>
                <a:off x="4162356" y="3229163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52F193D-A755-2242-8DF9-1204C83C1BC1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A8BDB4-A262-CA44-8383-9B3403F81D35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234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B9BE37-B0BD-6D47-A0D9-6DD8C3DD26B3}"/>
                  </a:ext>
                </a:extLst>
              </p:cNvPr>
              <p:cNvSpPr/>
              <p:nvPr/>
            </p:nvSpPr>
            <p:spPr>
              <a:xfrm>
                <a:off x="6284265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345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48265E-B1A7-BC4E-8573-97CB40AD2B16}"/>
                </a:ext>
              </a:extLst>
            </p:cNvPr>
            <p:cNvGrpSpPr/>
            <p:nvPr/>
          </p:nvGrpSpPr>
          <p:grpSpPr>
            <a:xfrm>
              <a:off x="527815" y="3974971"/>
              <a:ext cx="7974447" cy="674098"/>
              <a:chOff x="1997317" y="3229162"/>
              <a:chExt cx="5028582" cy="7185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EDF7CB-2740-F944-81B1-5196C8ADC97D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535CFA9-2295-D242-8025-A77DD92AEA1D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6FBDB4-10F4-AC41-A8B0-92391C6357F3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FBA2C-F5F9-994D-AE48-D49339C788F7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2CBCEEF-DAD9-8947-B5B7-9CA2390D41A8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234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F274624-C8FA-9E45-8F7A-E2A1055AD2D0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345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178071B-F8C6-2548-AFB6-76BD45D54611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CFE899-76E0-1A47-B9BB-3D3DAD5BF65B}"/>
                </a:ext>
              </a:extLst>
            </p:cNvPr>
            <p:cNvSpPr txBox="1"/>
            <p:nvPr/>
          </p:nvSpPr>
          <p:spPr>
            <a:xfrm>
              <a:off x="244524" y="1260578"/>
              <a:ext cx="2961564" cy="42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Original array: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80ED8D-CB32-B24C-BC98-EA9DC72EEE74}"/>
                </a:ext>
              </a:extLst>
            </p:cNvPr>
            <p:cNvSpPr txBox="1"/>
            <p:nvPr/>
          </p:nvSpPr>
          <p:spPr>
            <a:xfrm>
              <a:off x="216321" y="2442245"/>
              <a:ext cx="5310429" cy="42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array is sorted by the first digit.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CFACD6-3BE2-E546-B46A-4158EBDFD039}"/>
                </a:ext>
              </a:extLst>
            </p:cNvPr>
            <p:cNvSpPr txBox="1"/>
            <p:nvPr/>
          </p:nvSpPr>
          <p:spPr>
            <a:xfrm>
              <a:off x="216319" y="3588957"/>
              <a:ext cx="4546748" cy="42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array is sorted by the first two digits.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D5E8A8-1F48-F048-AD2E-4BAE9EF931AC}"/>
                </a:ext>
              </a:extLst>
            </p:cNvPr>
            <p:cNvSpPr txBox="1"/>
            <p:nvPr/>
          </p:nvSpPr>
          <p:spPr>
            <a:xfrm>
              <a:off x="244524" y="4770624"/>
              <a:ext cx="4546748" cy="42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array is sorted by all three digits.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2E8597-6B98-9145-9EB2-CA8A2DC87BDB}"/>
                </a:ext>
              </a:extLst>
            </p:cNvPr>
            <p:cNvSpPr txBox="1"/>
            <p:nvPr/>
          </p:nvSpPr>
          <p:spPr>
            <a:xfrm>
              <a:off x="7522039" y="5814054"/>
              <a:ext cx="1621961" cy="42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Sorted array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D8D1D0-AE88-B844-A231-6B141CC73273}"/>
                </a:ext>
              </a:extLst>
            </p:cNvPr>
            <p:cNvGrpSpPr/>
            <p:nvPr/>
          </p:nvGrpSpPr>
          <p:grpSpPr>
            <a:xfrm>
              <a:off x="527253" y="2812480"/>
              <a:ext cx="7974449" cy="674098"/>
              <a:chOff x="1997317" y="3229162"/>
              <a:chExt cx="5028583" cy="7185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A43B37-302B-794E-A784-B6C6B25CE451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C9F01F-25F4-FF42-871A-C900F3BD125F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E54E5A9-E997-4242-98F0-7F4994B82E87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10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9F911F6-8E45-EE4D-8ADD-886B7717FE7E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E8616CC-6B37-E84B-9378-2610ED8B244B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3138BE9-02BE-644E-BDDF-21510034212C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6ECF9C0-A332-CC4B-901B-72EF962572B9}"/>
                  </a:ext>
                </a:extLst>
              </p:cNvPr>
              <p:cNvSpPr/>
              <p:nvPr/>
            </p:nvSpPr>
            <p:spPr>
              <a:xfrm>
                <a:off x="6307582" y="3229162"/>
                <a:ext cx="718318" cy="718565"/>
              </a:xfrm>
              <a:prstGeom prst="rect">
                <a:avLst/>
              </a:pr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34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5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1ADD092-00BB-6A4C-B7C4-104234C97A10}"/>
                </a:ext>
              </a:extLst>
            </p:cNvPr>
            <p:cNvGrpSpPr/>
            <p:nvPr/>
          </p:nvGrpSpPr>
          <p:grpSpPr>
            <a:xfrm>
              <a:off x="527815" y="3990572"/>
              <a:ext cx="7974447" cy="674098"/>
              <a:chOff x="1997317" y="3229162"/>
              <a:chExt cx="5028582" cy="7185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32D8E-E6C1-BE43-88DA-090A2F0BD2B8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01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60C079-86E5-C44F-A6B1-BBBAD4304B19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01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CC468DD-EFE5-F842-A904-488FA57D643F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AF1FD6-D73E-B942-882E-5BE2D27E2A40}"/>
                  </a:ext>
                </a:extLst>
              </p:cNvPr>
              <p:cNvSpPr/>
              <p:nvPr/>
            </p:nvSpPr>
            <p:spPr>
              <a:xfrm>
                <a:off x="416235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B72607B-C989-BA44-8DC1-E46500B34D3C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5451D38-2C71-334A-8EE7-71B8B608EE23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11C502-8308-A74B-A785-1EEFA96C2B53}"/>
                  </a:ext>
                </a:extLst>
              </p:cNvPr>
              <p:cNvSpPr/>
              <p:nvPr/>
            </p:nvSpPr>
            <p:spPr>
              <a:xfrm>
                <a:off x="6348537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A8AF2E-8C73-5D4C-B022-9D35E074BFA4}"/>
                </a:ext>
              </a:extLst>
            </p:cNvPr>
            <p:cNvGrpSpPr/>
            <p:nvPr/>
          </p:nvGrpSpPr>
          <p:grpSpPr>
            <a:xfrm>
              <a:off x="578777" y="5155557"/>
              <a:ext cx="7872523" cy="674099"/>
              <a:chOff x="1997317" y="3229162"/>
              <a:chExt cx="4964310" cy="718566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DD3CFB6-6772-3B40-BEED-F3E5BD4141EE}"/>
                  </a:ext>
                </a:extLst>
              </p:cNvPr>
              <p:cNvSpPr/>
              <p:nvPr/>
            </p:nvSpPr>
            <p:spPr>
              <a:xfrm>
                <a:off x="1997317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001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481D73-15A1-384C-B5D5-FEA41F29BBA3}"/>
                  </a:ext>
                </a:extLst>
              </p:cNvPr>
              <p:cNvSpPr/>
              <p:nvPr/>
            </p:nvSpPr>
            <p:spPr>
              <a:xfrm>
                <a:off x="2720303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013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14211A7-C45F-0542-901E-54D9F4FD1861}"/>
                  </a:ext>
                </a:extLst>
              </p:cNvPr>
              <p:cNvSpPr/>
              <p:nvPr/>
            </p:nvSpPr>
            <p:spPr>
              <a:xfrm>
                <a:off x="343589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021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A5B50D-0F34-8543-867B-765CAFE41CF1}"/>
                  </a:ext>
                </a:extLst>
              </p:cNvPr>
              <p:cNvSpPr/>
              <p:nvPr/>
            </p:nvSpPr>
            <p:spPr>
              <a:xfrm>
                <a:off x="4162356" y="3229163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050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51044C-B1BD-C747-9AFB-C3646AD0DDDC}"/>
                  </a:ext>
                </a:extLst>
              </p:cNvPr>
              <p:cNvSpPr/>
              <p:nvPr/>
            </p:nvSpPr>
            <p:spPr>
              <a:xfrm>
                <a:off x="4893726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9C7E0DE-BD11-1045-A7BD-4C077B39FE1F}"/>
                  </a:ext>
                </a:extLst>
              </p:cNvPr>
              <p:cNvSpPr/>
              <p:nvPr/>
            </p:nvSpPr>
            <p:spPr>
              <a:xfrm>
                <a:off x="5602380" y="3229162"/>
                <a:ext cx="705201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234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3F6972-88D0-5349-94A3-A8BC7C0FF277}"/>
                  </a:ext>
                </a:extLst>
              </p:cNvPr>
              <p:cNvSpPr/>
              <p:nvPr/>
            </p:nvSpPr>
            <p:spPr>
              <a:xfrm>
                <a:off x="6284265" y="3229162"/>
                <a:ext cx="677362" cy="718565"/>
              </a:xfrm>
              <a:prstGeom prst="rect">
                <a:avLst/>
              </a:prstGeom>
              <a:grp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345</a:t>
                </a:r>
              </a:p>
            </p:txBody>
          </p:sp>
        </p:grpSp>
      </p:grp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DCADE28-0A88-0F40-A776-14044E0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is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7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Inductive hypothesis: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After the </a:t>
            </a:r>
            <a:r>
              <a:rPr lang="en-US" dirty="0" err="1">
                <a:solidFill>
                  <a:schemeClr val="accent4"/>
                </a:solidFill>
              </a:rPr>
              <a:t>k’th</a:t>
            </a:r>
            <a:r>
              <a:rPr lang="en-US" dirty="0">
                <a:solidFill>
                  <a:schemeClr val="accent4"/>
                </a:solidFill>
              </a:rPr>
              <a:t> iteration, the array is sorted by the first k least-significant digits.</a:t>
            </a:r>
          </a:p>
          <a:p>
            <a:r>
              <a:rPr lang="en-US" dirty="0"/>
              <a:t>Base case: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“Sorted by 0 least-significant digits” means not yet sorted, so the IH holds for k=0.</a:t>
            </a:r>
          </a:p>
          <a:p>
            <a:r>
              <a:rPr lang="en-US" dirty="0"/>
              <a:t>Inductive step: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TO DO</a:t>
            </a:r>
          </a:p>
          <a:p>
            <a:r>
              <a:rPr lang="en-US" dirty="0"/>
              <a:t>Conclusion: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The inductive hypothesis holds for all k, so after the last iteration, the array is sorted by all the digits.  Hence, it’s sorted!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0896-D3FF-DE4E-B159-FED4CAC7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5885-5791-7740-B8D6-22BA4FD3A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11700</TotalTime>
  <Words>2359</Words>
  <Application>Microsoft Office PowerPoint</Application>
  <PresentationFormat>On-screen Show (4:3)</PresentationFormat>
  <Paragraphs>713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Assumptions</vt:lpstr>
      <vt:lpstr>RadixSort</vt:lpstr>
      <vt:lpstr>Step 1: CountingSort on least significant digit</vt:lpstr>
      <vt:lpstr>Step 2: CountingSort on the 2nd least sig. digit</vt:lpstr>
      <vt:lpstr>Step 3: CountingSort on the 3rd least sig. digit</vt:lpstr>
      <vt:lpstr>Why does this work?</vt:lpstr>
      <vt:lpstr>To prove this is correct…</vt:lpstr>
      <vt:lpstr>RadixSort is correct</vt:lpstr>
      <vt:lpstr>Inductive step</vt:lpstr>
      <vt:lpstr>Proof sketch… proof on next (skipped) slide</vt:lpstr>
      <vt:lpstr>Proof sketch… proof on next (skipped) slide</vt:lpstr>
      <vt:lpstr>PowerPoint Presentation</vt:lpstr>
      <vt:lpstr>Inductive step</vt:lpstr>
      <vt:lpstr>RadixSort is correct</vt:lpstr>
      <vt:lpstr>What is the running time?</vt:lpstr>
      <vt:lpstr>What is the running time?</vt:lpstr>
      <vt:lpstr>This doesn’t seem so great</vt:lpstr>
      <vt:lpstr>Aside: why d=⌊log_10⁡(n) ⌋+1 ?</vt:lpstr>
      <vt:lpstr>Can we do better?</vt:lpstr>
      <vt:lpstr>Example: base 100</vt:lpstr>
      <vt:lpstr>Example: base 100</vt:lpstr>
      <vt:lpstr>Example: base 100</vt:lpstr>
      <vt:lpstr>Example: base 100</vt:lpstr>
      <vt:lpstr>General running time of RadixSort</vt:lpstr>
      <vt:lpstr>Trade-offs</vt:lpstr>
      <vt:lpstr>A reasonable choice: r=n</vt:lpstr>
      <vt:lpstr>Running time of RadixSort with r=n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Mary Katherine Wootters</dc:creator>
  <cp:lastModifiedBy>tmik</cp:lastModifiedBy>
  <cp:revision>148</cp:revision>
  <cp:lastPrinted>2020-01-27T02:29:31Z</cp:lastPrinted>
  <dcterms:created xsi:type="dcterms:W3CDTF">2017-04-18T17:03:54Z</dcterms:created>
  <dcterms:modified xsi:type="dcterms:W3CDTF">2022-12-04T05:44:56Z</dcterms:modified>
</cp:coreProperties>
</file>