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1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2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4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5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6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91" r:id="rId5"/>
    <p:sldMasterId id="2147483697" r:id="rId6"/>
    <p:sldMasterId id="2147483703" r:id="rId7"/>
    <p:sldMasterId id="2147483727" r:id="rId8"/>
    <p:sldMasterId id="2147483739" r:id="rId9"/>
    <p:sldMasterId id="2147483788" r:id="rId10"/>
    <p:sldMasterId id="2147483803" r:id="rId11"/>
    <p:sldMasterId id="2147483815" r:id="rId12"/>
    <p:sldMasterId id="2147483824" r:id="rId13"/>
    <p:sldMasterId id="2147483833" r:id="rId14"/>
    <p:sldMasterId id="2147483845" r:id="rId15"/>
    <p:sldMasterId id="2147483857" r:id="rId16"/>
    <p:sldMasterId id="2147483869" r:id="rId17"/>
    <p:sldMasterId id="2147483875" r:id="rId18"/>
    <p:sldMasterId id="2147483887" r:id="rId19"/>
    <p:sldMasterId id="2147483899" r:id="rId20"/>
    <p:sldMasterId id="2147483911" r:id="rId21"/>
  </p:sldMasterIdLst>
  <p:notesMasterIdLst>
    <p:notesMasterId r:id="rId219"/>
  </p:notesMasterIdLst>
  <p:handoutMasterIdLst>
    <p:handoutMasterId r:id="rId220"/>
  </p:handoutMasterIdLst>
  <p:sldIdLst>
    <p:sldId id="256" r:id="rId22"/>
    <p:sldId id="522" r:id="rId23"/>
    <p:sldId id="258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57" r:id="rId35"/>
    <p:sldId id="614" r:id="rId36"/>
    <p:sldId id="615" r:id="rId37"/>
    <p:sldId id="532" r:id="rId38"/>
    <p:sldId id="534" r:id="rId39"/>
    <p:sldId id="259" r:id="rId40"/>
    <p:sldId id="578" r:id="rId41"/>
    <p:sldId id="580" r:id="rId42"/>
    <p:sldId id="535" r:id="rId43"/>
    <p:sldId id="583" r:id="rId44"/>
    <p:sldId id="536" r:id="rId45"/>
    <p:sldId id="573" r:id="rId46"/>
    <p:sldId id="574" r:id="rId47"/>
    <p:sldId id="575" r:id="rId48"/>
    <p:sldId id="368" r:id="rId49"/>
    <p:sldId id="576" r:id="rId50"/>
    <p:sldId id="625" r:id="rId51"/>
    <p:sldId id="626" r:id="rId52"/>
    <p:sldId id="295" r:id="rId53"/>
    <p:sldId id="288" r:id="rId54"/>
    <p:sldId id="627" r:id="rId55"/>
    <p:sldId id="628" r:id="rId56"/>
    <p:sldId id="629" r:id="rId57"/>
    <p:sldId id="613" r:id="rId58"/>
    <p:sldId id="620" r:id="rId59"/>
    <p:sldId id="284" r:id="rId60"/>
    <p:sldId id="681" r:id="rId61"/>
    <p:sldId id="682" r:id="rId62"/>
    <p:sldId id="683" r:id="rId63"/>
    <p:sldId id="684" r:id="rId64"/>
    <p:sldId id="685" r:id="rId65"/>
    <p:sldId id="686" r:id="rId66"/>
    <p:sldId id="687" r:id="rId67"/>
    <p:sldId id="688" r:id="rId68"/>
    <p:sldId id="689" r:id="rId69"/>
    <p:sldId id="690" r:id="rId70"/>
    <p:sldId id="691" r:id="rId71"/>
    <p:sldId id="692" r:id="rId72"/>
    <p:sldId id="621" r:id="rId73"/>
    <p:sldId id="693" r:id="rId74"/>
    <p:sldId id="285" r:id="rId75"/>
    <p:sldId id="286" r:id="rId76"/>
    <p:sldId id="694" r:id="rId77"/>
    <p:sldId id="695" r:id="rId78"/>
    <p:sldId id="696" r:id="rId79"/>
    <p:sldId id="697" r:id="rId80"/>
    <p:sldId id="698" r:id="rId81"/>
    <p:sldId id="699" r:id="rId82"/>
    <p:sldId id="622" r:id="rId83"/>
    <p:sldId id="623" r:id="rId84"/>
    <p:sldId id="700" r:id="rId85"/>
    <p:sldId id="701" r:id="rId86"/>
    <p:sldId id="342" r:id="rId87"/>
    <p:sldId id="273" r:id="rId88"/>
    <p:sldId id="274" r:id="rId89"/>
    <p:sldId id="275" r:id="rId90"/>
    <p:sldId id="276" r:id="rId91"/>
    <p:sldId id="630" r:id="rId92"/>
    <p:sldId id="631" r:id="rId93"/>
    <p:sldId id="632" r:id="rId94"/>
    <p:sldId id="633" r:id="rId95"/>
    <p:sldId id="634" r:id="rId96"/>
    <p:sldId id="635" r:id="rId97"/>
    <p:sldId id="636" r:id="rId98"/>
    <p:sldId id="637" r:id="rId99"/>
    <p:sldId id="638" r:id="rId100"/>
    <p:sldId id="639" r:id="rId101"/>
    <p:sldId id="640" r:id="rId102"/>
    <p:sldId id="641" r:id="rId103"/>
    <p:sldId id="642" r:id="rId104"/>
    <p:sldId id="290" r:id="rId105"/>
    <p:sldId id="291" r:id="rId106"/>
    <p:sldId id="292" r:id="rId107"/>
    <p:sldId id="293" r:id="rId108"/>
    <p:sldId id="294" r:id="rId109"/>
    <p:sldId id="643" r:id="rId110"/>
    <p:sldId id="296" r:id="rId111"/>
    <p:sldId id="297" r:id="rId112"/>
    <p:sldId id="298" r:id="rId113"/>
    <p:sldId id="299" r:id="rId114"/>
    <p:sldId id="300" r:id="rId115"/>
    <p:sldId id="301" r:id="rId116"/>
    <p:sldId id="302" r:id="rId117"/>
    <p:sldId id="303" r:id="rId118"/>
    <p:sldId id="304" r:id="rId119"/>
    <p:sldId id="305" r:id="rId120"/>
    <p:sldId id="306" r:id="rId121"/>
    <p:sldId id="307" r:id="rId122"/>
    <p:sldId id="308" r:id="rId123"/>
    <p:sldId id="309" r:id="rId124"/>
    <p:sldId id="310" r:id="rId125"/>
    <p:sldId id="311" r:id="rId126"/>
    <p:sldId id="312" r:id="rId127"/>
    <p:sldId id="313" r:id="rId128"/>
    <p:sldId id="644" r:id="rId129"/>
    <p:sldId id="702" r:id="rId130"/>
    <p:sldId id="703" r:id="rId131"/>
    <p:sldId id="704" r:id="rId132"/>
    <p:sldId id="647" r:id="rId133"/>
    <p:sldId id="648" r:id="rId134"/>
    <p:sldId id="649" r:id="rId135"/>
    <p:sldId id="650" r:id="rId136"/>
    <p:sldId id="322" r:id="rId137"/>
    <p:sldId id="323" r:id="rId138"/>
    <p:sldId id="324" r:id="rId139"/>
    <p:sldId id="325" r:id="rId140"/>
    <p:sldId id="326" r:id="rId141"/>
    <p:sldId id="327" r:id="rId142"/>
    <p:sldId id="328" r:id="rId143"/>
    <p:sldId id="329" r:id="rId144"/>
    <p:sldId id="330" r:id="rId145"/>
    <p:sldId id="331" r:id="rId146"/>
    <p:sldId id="332" r:id="rId147"/>
    <p:sldId id="333" r:id="rId148"/>
    <p:sldId id="334" r:id="rId149"/>
    <p:sldId id="335" r:id="rId150"/>
    <p:sldId id="651" r:id="rId151"/>
    <p:sldId id="652" r:id="rId152"/>
    <p:sldId id="289" r:id="rId153"/>
    <p:sldId id="540" r:id="rId154"/>
    <p:sldId id="616" r:id="rId155"/>
    <p:sldId id="617" r:id="rId156"/>
    <p:sldId id="618" r:id="rId157"/>
    <p:sldId id="619" r:id="rId158"/>
    <p:sldId id="565" r:id="rId159"/>
    <p:sldId id="566" r:id="rId160"/>
    <p:sldId id="567" r:id="rId161"/>
    <p:sldId id="568" r:id="rId162"/>
    <p:sldId id="653" r:id="rId163"/>
    <p:sldId id="654" r:id="rId164"/>
    <p:sldId id="655" r:id="rId165"/>
    <p:sldId id="656" r:id="rId166"/>
    <p:sldId id="657" r:id="rId167"/>
    <p:sldId id="658" r:id="rId168"/>
    <p:sldId id="659" r:id="rId169"/>
    <p:sldId id="660" r:id="rId170"/>
    <p:sldId id="661" r:id="rId171"/>
    <p:sldId id="662" r:id="rId172"/>
    <p:sldId id="663" r:id="rId173"/>
    <p:sldId id="664" r:id="rId174"/>
    <p:sldId id="665" r:id="rId175"/>
    <p:sldId id="666" r:id="rId176"/>
    <p:sldId id="667" r:id="rId177"/>
    <p:sldId id="668" r:id="rId178"/>
    <p:sldId id="669" r:id="rId179"/>
    <p:sldId id="670" r:id="rId180"/>
    <p:sldId id="671" r:id="rId181"/>
    <p:sldId id="672" r:id="rId182"/>
    <p:sldId id="673" r:id="rId183"/>
    <p:sldId id="674" r:id="rId184"/>
    <p:sldId id="675" r:id="rId185"/>
    <p:sldId id="676" r:id="rId186"/>
    <p:sldId id="677" r:id="rId187"/>
    <p:sldId id="678" r:id="rId188"/>
    <p:sldId id="679" r:id="rId189"/>
    <p:sldId id="365" r:id="rId190"/>
    <p:sldId id="366" r:id="rId191"/>
    <p:sldId id="367" r:id="rId192"/>
    <p:sldId id="680" r:id="rId193"/>
    <p:sldId id="369" r:id="rId194"/>
    <p:sldId id="370" r:id="rId195"/>
    <p:sldId id="371" r:id="rId196"/>
    <p:sldId id="372" r:id="rId197"/>
    <p:sldId id="373" r:id="rId198"/>
    <p:sldId id="374" r:id="rId199"/>
    <p:sldId id="375" r:id="rId200"/>
    <p:sldId id="443" r:id="rId201"/>
    <p:sldId id="444" r:id="rId202"/>
    <p:sldId id="459" r:id="rId203"/>
    <p:sldId id="445" r:id="rId204"/>
    <p:sldId id="460" r:id="rId205"/>
    <p:sldId id="446" r:id="rId206"/>
    <p:sldId id="458" r:id="rId207"/>
    <p:sldId id="447" r:id="rId208"/>
    <p:sldId id="448" r:id="rId209"/>
    <p:sldId id="449" r:id="rId210"/>
    <p:sldId id="450" r:id="rId211"/>
    <p:sldId id="451" r:id="rId212"/>
    <p:sldId id="452" r:id="rId213"/>
    <p:sldId id="453" r:id="rId214"/>
    <p:sldId id="454" r:id="rId215"/>
    <p:sldId id="457" r:id="rId216"/>
    <p:sldId id="455" r:id="rId217"/>
    <p:sldId id="456" r:id="rId2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Background" id="{1FD07E5C-FD5F-4FE2-827A-B645B40CAAC2}">
          <p14:sldIdLst>
            <p14:sldId id="522"/>
            <p14:sldId id="258"/>
          </p14:sldIdLst>
        </p14:section>
        <p14:section name="Example Find Max Value" id="{C654F7BF-293F-4B50-83D8-E581377378B1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atrix Multiplication" id="{88C34508-3ECC-492E-A908-9F9AC2E37D93}">
          <p14:sldIdLst>
            <p14:sldId id="257"/>
            <p14:sldId id="614"/>
            <p14:sldId id="615"/>
            <p14:sldId id="532"/>
            <p14:sldId id="534"/>
            <p14:sldId id="259"/>
            <p14:sldId id="578"/>
            <p14:sldId id="580"/>
            <p14:sldId id="535"/>
            <p14:sldId id="583"/>
            <p14:sldId id="536"/>
            <p14:sldId id="573"/>
            <p14:sldId id="574"/>
            <p14:sldId id="575"/>
            <p14:sldId id="368"/>
            <p14:sldId id="576"/>
          </p14:sldIdLst>
        </p14:section>
        <p14:section name="Closest Pair of Points" id="{07C3ED09-5EC2-4496-80F2-9AF4E78760F5}">
          <p14:sldIdLst>
            <p14:sldId id="625"/>
            <p14:sldId id="626"/>
            <p14:sldId id="295"/>
            <p14:sldId id="288"/>
            <p14:sldId id="627"/>
            <p14:sldId id="628"/>
            <p14:sldId id="629"/>
            <p14:sldId id="613"/>
          </p14:sldIdLst>
        </p14:section>
        <p14:section name="Convex Hull" id="{2B8ACBF5-C2C9-43B8-9919-74431B422A48}">
          <p14:sldIdLst>
            <p14:sldId id="620"/>
            <p14:sldId id="284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21"/>
            <p14:sldId id="693"/>
            <p14:sldId id="285"/>
            <p14:sldId id="286"/>
            <p14:sldId id="694"/>
            <p14:sldId id="695"/>
            <p14:sldId id="696"/>
            <p14:sldId id="697"/>
            <p14:sldId id="698"/>
            <p14:sldId id="699"/>
            <p14:sldId id="622"/>
            <p14:sldId id="623"/>
            <p14:sldId id="700"/>
            <p14:sldId id="701"/>
            <p14:sldId id="342"/>
          </p14:sldIdLst>
        </p14:section>
        <p14:section name="Example 2: Kth Order Statistics" id="{3137EE4A-2D71-4943-AC1C-F31DAAB80D68}">
          <p14:sldIdLst>
            <p14:sldId id="273"/>
            <p14:sldId id="274"/>
            <p14:sldId id="275"/>
            <p14:sldId id="276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290"/>
            <p14:sldId id="291"/>
            <p14:sldId id="292"/>
            <p14:sldId id="293"/>
            <p14:sldId id="294"/>
            <p14:sldId id="64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644"/>
            <p14:sldId id="702"/>
            <p14:sldId id="703"/>
            <p14:sldId id="704"/>
            <p14:sldId id="647"/>
            <p14:sldId id="648"/>
            <p14:sldId id="649"/>
            <p14:sldId id="65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651"/>
            <p14:sldId id="652"/>
          </p14:sldIdLst>
        </p14:section>
        <p14:section name="Finding a Good Pivot" id="{3C2490F4-CAC9-4377-8D37-01065ACC24A1}">
          <p14:sldIdLst>
            <p14:sldId id="289"/>
            <p14:sldId id="540"/>
            <p14:sldId id="616"/>
            <p14:sldId id="617"/>
            <p14:sldId id="618"/>
            <p14:sldId id="619"/>
          </p14:sldIdLst>
        </p14:section>
        <p14:section name="The Median of Medians" id="{43E3A277-F6C0-499A-A4F7-CB43E4B20C55}">
          <p14:sldIdLst>
            <p14:sldId id="565"/>
            <p14:sldId id="566"/>
            <p14:sldId id="567"/>
            <p14:sldId id="568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365"/>
            <p14:sldId id="366"/>
            <p14:sldId id="367"/>
            <p14:sldId id="680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  <p14:section name=" van Emde Boas Trees" id="{CE5882F8-5663-4542-8E0E-6BD305062769}">
          <p14:sldIdLst>
            <p14:sldId id="443"/>
            <p14:sldId id="444"/>
            <p14:sldId id="459"/>
            <p14:sldId id="445"/>
            <p14:sldId id="460"/>
            <p14:sldId id="446"/>
            <p14:sldId id="458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7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DFDFD"/>
    <a:srgbClr val="F8F8F8"/>
    <a:srgbClr val="FFFFFF"/>
    <a:srgbClr val="EAEAEA"/>
    <a:srgbClr val="DCDCDC"/>
    <a:srgbClr val="D24726"/>
    <a:srgbClr val="FF9B45"/>
    <a:srgbClr val="DD462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14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96.xml"/><Relationship Id="rId21" Type="http://schemas.openxmlformats.org/officeDocument/2006/relationships/slideMaster" Target="slideMasters/slideMaster18.xml"/><Relationship Id="rId42" Type="http://schemas.openxmlformats.org/officeDocument/2006/relationships/slide" Target="slides/slide21.xml"/><Relationship Id="rId63" Type="http://schemas.openxmlformats.org/officeDocument/2006/relationships/slide" Target="slides/slide42.xml"/><Relationship Id="rId84" Type="http://schemas.openxmlformats.org/officeDocument/2006/relationships/slide" Target="slides/slide63.xml"/><Relationship Id="rId138" Type="http://schemas.openxmlformats.org/officeDocument/2006/relationships/slide" Target="slides/slide117.xml"/><Relationship Id="rId159" Type="http://schemas.openxmlformats.org/officeDocument/2006/relationships/slide" Target="slides/slide138.xml"/><Relationship Id="rId170" Type="http://schemas.openxmlformats.org/officeDocument/2006/relationships/slide" Target="slides/slide149.xml"/><Relationship Id="rId191" Type="http://schemas.openxmlformats.org/officeDocument/2006/relationships/slide" Target="slides/slide170.xml"/><Relationship Id="rId205" Type="http://schemas.openxmlformats.org/officeDocument/2006/relationships/slide" Target="slides/slide184.xml"/><Relationship Id="rId107" Type="http://schemas.openxmlformats.org/officeDocument/2006/relationships/slide" Target="slides/slide86.xml"/><Relationship Id="rId11" Type="http://schemas.openxmlformats.org/officeDocument/2006/relationships/slideMaster" Target="slideMasters/slideMaster8.xml"/><Relationship Id="rId32" Type="http://schemas.openxmlformats.org/officeDocument/2006/relationships/slide" Target="slides/slide11.xml"/><Relationship Id="rId53" Type="http://schemas.openxmlformats.org/officeDocument/2006/relationships/slide" Target="slides/slide32.xml"/><Relationship Id="rId74" Type="http://schemas.openxmlformats.org/officeDocument/2006/relationships/slide" Target="slides/slide53.xml"/><Relationship Id="rId128" Type="http://schemas.openxmlformats.org/officeDocument/2006/relationships/slide" Target="slides/slide107.xml"/><Relationship Id="rId149" Type="http://schemas.openxmlformats.org/officeDocument/2006/relationships/slide" Target="slides/slide128.xml"/><Relationship Id="rId5" Type="http://schemas.openxmlformats.org/officeDocument/2006/relationships/slideMaster" Target="slideMasters/slideMaster2.xml"/><Relationship Id="rId95" Type="http://schemas.openxmlformats.org/officeDocument/2006/relationships/slide" Target="slides/slide74.xml"/><Relationship Id="rId160" Type="http://schemas.openxmlformats.org/officeDocument/2006/relationships/slide" Target="slides/slide139.xml"/><Relationship Id="rId181" Type="http://schemas.openxmlformats.org/officeDocument/2006/relationships/slide" Target="slides/slide160.xml"/><Relationship Id="rId216" Type="http://schemas.openxmlformats.org/officeDocument/2006/relationships/slide" Target="slides/slide195.xml"/><Relationship Id="rId22" Type="http://schemas.openxmlformats.org/officeDocument/2006/relationships/slide" Target="slides/slide1.xml"/><Relationship Id="rId43" Type="http://schemas.openxmlformats.org/officeDocument/2006/relationships/slide" Target="slides/slide22.xml"/><Relationship Id="rId64" Type="http://schemas.openxmlformats.org/officeDocument/2006/relationships/slide" Target="slides/slide43.xml"/><Relationship Id="rId118" Type="http://schemas.openxmlformats.org/officeDocument/2006/relationships/slide" Target="slides/slide97.xml"/><Relationship Id="rId139" Type="http://schemas.openxmlformats.org/officeDocument/2006/relationships/slide" Target="slides/slide118.xml"/><Relationship Id="rId85" Type="http://schemas.openxmlformats.org/officeDocument/2006/relationships/slide" Target="slides/slide64.xml"/><Relationship Id="rId150" Type="http://schemas.openxmlformats.org/officeDocument/2006/relationships/slide" Target="slides/slide129.xml"/><Relationship Id="rId171" Type="http://schemas.openxmlformats.org/officeDocument/2006/relationships/slide" Target="slides/slide150.xml"/><Relationship Id="rId192" Type="http://schemas.openxmlformats.org/officeDocument/2006/relationships/slide" Target="slides/slide171.xml"/><Relationship Id="rId206" Type="http://schemas.openxmlformats.org/officeDocument/2006/relationships/slide" Target="slides/slide185.xml"/><Relationship Id="rId12" Type="http://schemas.openxmlformats.org/officeDocument/2006/relationships/slideMaster" Target="slideMasters/slideMaster9.xml"/><Relationship Id="rId33" Type="http://schemas.openxmlformats.org/officeDocument/2006/relationships/slide" Target="slides/slide12.xml"/><Relationship Id="rId108" Type="http://schemas.openxmlformats.org/officeDocument/2006/relationships/slide" Target="slides/slide87.xml"/><Relationship Id="rId129" Type="http://schemas.openxmlformats.org/officeDocument/2006/relationships/slide" Target="slides/slide108.xml"/><Relationship Id="rId54" Type="http://schemas.openxmlformats.org/officeDocument/2006/relationships/slide" Target="slides/slide33.xml"/><Relationship Id="rId75" Type="http://schemas.openxmlformats.org/officeDocument/2006/relationships/slide" Target="slides/slide54.xml"/><Relationship Id="rId96" Type="http://schemas.openxmlformats.org/officeDocument/2006/relationships/slide" Target="slides/slide75.xml"/><Relationship Id="rId140" Type="http://schemas.openxmlformats.org/officeDocument/2006/relationships/slide" Target="slides/slide119.xml"/><Relationship Id="rId161" Type="http://schemas.openxmlformats.org/officeDocument/2006/relationships/slide" Target="slides/slide140.xml"/><Relationship Id="rId182" Type="http://schemas.openxmlformats.org/officeDocument/2006/relationships/slide" Target="slides/slide161.xml"/><Relationship Id="rId217" Type="http://schemas.openxmlformats.org/officeDocument/2006/relationships/slide" Target="slides/slide196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2.xml"/><Relationship Id="rId119" Type="http://schemas.openxmlformats.org/officeDocument/2006/relationships/slide" Target="slides/slide98.xml"/><Relationship Id="rId44" Type="http://schemas.openxmlformats.org/officeDocument/2006/relationships/slide" Target="slides/slide23.xml"/><Relationship Id="rId65" Type="http://schemas.openxmlformats.org/officeDocument/2006/relationships/slide" Target="slides/slide44.xml"/><Relationship Id="rId86" Type="http://schemas.openxmlformats.org/officeDocument/2006/relationships/slide" Target="slides/slide65.xml"/><Relationship Id="rId130" Type="http://schemas.openxmlformats.org/officeDocument/2006/relationships/slide" Target="slides/slide109.xml"/><Relationship Id="rId151" Type="http://schemas.openxmlformats.org/officeDocument/2006/relationships/slide" Target="slides/slide130.xml"/><Relationship Id="rId172" Type="http://schemas.openxmlformats.org/officeDocument/2006/relationships/slide" Target="slides/slide151.xml"/><Relationship Id="rId193" Type="http://schemas.openxmlformats.org/officeDocument/2006/relationships/slide" Target="slides/slide172.xml"/><Relationship Id="rId207" Type="http://schemas.openxmlformats.org/officeDocument/2006/relationships/slide" Target="slides/slide186.xml"/><Relationship Id="rId13" Type="http://schemas.openxmlformats.org/officeDocument/2006/relationships/slideMaster" Target="slideMasters/slideMaster10.xml"/><Relationship Id="rId109" Type="http://schemas.openxmlformats.org/officeDocument/2006/relationships/slide" Target="slides/slide88.xml"/><Relationship Id="rId34" Type="http://schemas.openxmlformats.org/officeDocument/2006/relationships/slide" Target="slides/slide13.xml"/><Relationship Id="rId55" Type="http://schemas.openxmlformats.org/officeDocument/2006/relationships/slide" Target="slides/slide34.xml"/><Relationship Id="rId76" Type="http://schemas.openxmlformats.org/officeDocument/2006/relationships/slide" Target="slides/slide55.xml"/><Relationship Id="rId97" Type="http://schemas.openxmlformats.org/officeDocument/2006/relationships/slide" Target="slides/slide76.xml"/><Relationship Id="rId120" Type="http://schemas.openxmlformats.org/officeDocument/2006/relationships/slide" Target="slides/slide99.xml"/><Relationship Id="rId141" Type="http://schemas.openxmlformats.org/officeDocument/2006/relationships/slide" Target="slides/slide120.xml"/><Relationship Id="rId7" Type="http://schemas.openxmlformats.org/officeDocument/2006/relationships/slideMaster" Target="slideMasters/slideMaster4.xml"/><Relationship Id="rId162" Type="http://schemas.openxmlformats.org/officeDocument/2006/relationships/slide" Target="slides/slide141.xml"/><Relationship Id="rId183" Type="http://schemas.openxmlformats.org/officeDocument/2006/relationships/slide" Target="slides/slide162.xml"/><Relationship Id="rId218" Type="http://schemas.openxmlformats.org/officeDocument/2006/relationships/slide" Target="slides/slide197.xml"/><Relationship Id="rId24" Type="http://schemas.openxmlformats.org/officeDocument/2006/relationships/slide" Target="slides/slide3.xml"/><Relationship Id="rId45" Type="http://schemas.openxmlformats.org/officeDocument/2006/relationships/slide" Target="slides/slide24.xml"/><Relationship Id="rId66" Type="http://schemas.openxmlformats.org/officeDocument/2006/relationships/slide" Target="slides/slide45.xml"/><Relationship Id="rId87" Type="http://schemas.openxmlformats.org/officeDocument/2006/relationships/slide" Target="slides/slide66.xml"/><Relationship Id="rId110" Type="http://schemas.openxmlformats.org/officeDocument/2006/relationships/slide" Target="slides/slide89.xml"/><Relationship Id="rId131" Type="http://schemas.openxmlformats.org/officeDocument/2006/relationships/slide" Target="slides/slide110.xml"/><Relationship Id="rId152" Type="http://schemas.openxmlformats.org/officeDocument/2006/relationships/slide" Target="slides/slide131.xml"/><Relationship Id="rId173" Type="http://schemas.openxmlformats.org/officeDocument/2006/relationships/slide" Target="slides/slide152.xml"/><Relationship Id="rId194" Type="http://schemas.openxmlformats.org/officeDocument/2006/relationships/slide" Target="slides/slide173.xml"/><Relationship Id="rId208" Type="http://schemas.openxmlformats.org/officeDocument/2006/relationships/slide" Target="slides/slide187.xml"/><Relationship Id="rId14" Type="http://schemas.openxmlformats.org/officeDocument/2006/relationships/slideMaster" Target="slideMasters/slideMaster11.xml"/><Relationship Id="rId35" Type="http://schemas.openxmlformats.org/officeDocument/2006/relationships/slide" Target="slides/slide14.xml"/><Relationship Id="rId56" Type="http://schemas.openxmlformats.org/officeDocument/2006/relationships/slide" Target="slides/slide35.xml"/><Relationship Id="rId77" Type="http://schemas.openxmlformats.org/officeDocument/2006/relationships/slide" Target="slides/slide56.xml"/><Relationship Id="rId100" Type="http://schemas.openxmlformats.org/officeDocument/2006/relationships/slide" Target="slides/slide79.xml"/><Relationship Id="rId8" Type="http://schemas.openxmlformats.org/officeDocument/2006/relationships/slideMaster" Target="slideMasters/slideMaster5.xml"/><Relationship Id="rId98" Type="http://schemas.openxmlformats.org/officeDocument/2006/relationships/slide" Target="slides/slide77.xml"/><Relationship Id="rId121" Type="http://schemas.openxmlformats.org/officeDocument/2006/relationships/slide" Target="slides/slide100.xml"/><Relationship Id="rId142" Type="http://schemas.openxmlformats.org/officeDocument/2006/relationships/slide" Target="slides/slide121.xml"/><Relationship Id="rId163" Type="http://schemas.openxmlformats.org/officeDocument/2006/relationships/slide" Target="slides/slide142.xml"/><Relationship Id="rId184" Type="http://schemas.openxmlformats.org/officeDocument/2006/relationships/slide" Target="slides/slide163.xml"/><Relationship Id="rId21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4" Type="http://schemas.openxmlformats.org/officeDocument/2006/relationships/slide" Target="slides/slide193.xml"/><Relationship Id="rId25" Type="http://schemas.openxmlformats.org/officeDocument/2006/relationships/slide" Target="slides/slide4.xml"/><Relationship Id="rId46" Type="http://schemas.openxmlformats.org/officeDocument/2006/relationships/slide" Target="slides/slide25.xml"/><Relationship Id="rId67" Type="http://schemas.openxmlformats.org/officeDocument/2006/relationships/slide" Target="slides/slide46.xml"/><Relationship Id="rId116" Type="http://schemas.openxmlformats.org/officeDocument/2006/relationships/slide" Target="slides/slide95.xml"/><Relationship Id="rId137" Type="http://schemas.openxmlformats.org/officeDocument/2006/relationships/slide" Target="slides/slide116.xml"/><Relationship Id="rId158" Type="http://schemas.openxmlformats.org/officeDocument/2006/relationships/slide" Target="slides/slide137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0.xml"/><Relationship Id="rId62" Type="http://schemas.openxmlformats.org/officeDocument/2006/relationships/slide" Target="slides/slide41.xml"/><Relationship Id="rId83" Type="http://schemas.openxmlformats.org/officeDocument/2006/relationships/slide" Target="slides/slide62.xml"/><Relationship Id="rId88" Type="http://schemas.openxmlformats.org/officeDocument/2006/relationships/slide" Target="slides/slide67.xml"/><Relationship Id="rId111" Type="http://schemas.openxmlformats.org/officeDocument/2006/relationships/slide" Target="slides/slide90.xml"/><Relationship Id="rId132" Type="http://schemas.openxmlformats.org/officeDocument/2006/relationships/slide" Target="slides/slide111.xml"/><Relationship Id="rId153" Type="http://schemas.openxmlformats.org/officeDocument/2006/relationships/slide" Target="slides/slide132.xml"/><Relationship Id="rId174" Type="http://schemas.openxmlformats.org/officeDocument/2006/relationships/slide" Target="slides/slide153.xml"/><Relationship Id="rId179" Type="http://schemas.openxmlformats.org/officeDocument/2006/relationships/slide" Target="slides/slide158.xml"/><Relationship Id="rId195" Type="http://schemas.openxmlformats.org/officeDocument/2006/relationships/slide" Target="slides/slide174.xml"/><Relationship Id="rId209" Type="http://schemas.openxmlformats.org/officeDocument/2006/relationships/slide" Target="slides/slide188.xml"/><Relationship Id="rId190" Type="http://schemas.openxmlformats.org/officeDocument/2006/relationships/slide" Target="slides/slide169.xml"/><Relationship Id="rId204" Type="http://schemas.openxmlformats.org/officeDocument/2006/relationships/slide" Target="slides/slide183.xml"/><Relationship Id="rId220" Type="http://schemas.openxmlformats.org/officeDocument/2006/relationships/handoutMaster" Target="handoutMasters/handoutMaster1.xml"/><Relationship Id="rId225" Type="http://schemas.openxmlformats.org/officeDocument/2006/relationships/tableStyles" Target="tableStyles.xml"/><Relationship Id="rId15" Type="http://schemas.openxmlformats.org/officeDocument/2006/relationships/slideMaster" Target="slideMasters/slideMaster12.xml"/><Relationship Id="rId36" Type="http://schemas.openxmlformats.org/officeDocument/2006/relationships/slide" Target="slides/slide15.xml"/><Relationship Id="rId57" Type="http://schemas.openxmlformats.org/officeDocument/2006/relationships/slide" Target="slides/slide36.xml"/><Relationship Id="rId106" Type="http://schemas.openxmlformats.org/officeDocument/2006/relationships/slide" Target="slides/slide85.xml"/><Relationship Id="rId127" Type="http://schemas.openxmlformats.org/officeDocument/2006/relationships/slide" Target="slides/slide106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0.xml"/><Relationship Id="rId52" Type="http://schemas.openxmlformats.org/officeDocument/2006/relationships/slide" Target="slides/slide31.xml"/><Relationship Id="rId73" Type="http://schemas.openxmlformats.org/officeDocument/2006/relationships/slide" Target="slides/slide52.xml"/><Relationship Id="rId78" Type="http://schemas.openxmlformats.org/officeDocument/2006/relationships/slide" Target="slides/slide57.xml"/><Relationship Id="rId94" Type="http://schemas.openxmlformats.org/officeDocument/2006/relationships/slide" Target="slides/slide73.xml"/><Relationship Id="rId99" Type="http://schemas.openxmlformats.org/officeDocument/2006/relationships/slide" Target="slides/slide78.xml"/><Relationship Id="rId101" Type="http://schemas.openxmlformats.org/officeDocument/2006/relationships/slide" Target="slides/slide80.xml"/><Relationship Id="rId122" Type="http://schemas.openxmlformats.org/officeDocument/2006/relationships/slide" Target="slides/slide101.xml"/><Relationship Id="rId143" Type="http://schemas.openxmlformats.org/officeDocument/2006/relationships/slide" Target="slides/slide122.xml"/><Relationship Id="rId148" Type="http://schemas.openxmlformats.org/officeDocument/2006/relationships/slide" Target="slides/slide127.xml"/><Relationship Id="rId164" Type="http://schemas.openxmlformats.org/officeDocument/2006/relationships/slide" Target="slides/slide143.xml"/><Relationship Id="rId169" Type="http://schemas.openxmlformats.org/officeDocument/2006/relationships/slide" Target="slides/slide148.xml"/><Relationship Id="rId185" Type="http://schemas.openxmlformats.org/officeDocument/2006/relationships/slide" Target="slides/slide16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80" Type="http://schemas.openxmlformats.org/officeDocument/2006/relationships/slide" Target="slides/slide159.xml"/><Relationship Id="rId210" Type="http://schemas.openxmlformats.org/officeDocument/2006/relationships/slide" Target="slides/slide189.xml"/><Relationship Id="rId215" Type="http://schemas.openxmlformats.org/officeDocument/2006/relationships/slide" Target="slides/slide194.xml"/><Relationship Id="rId26" Type="http://schemas.openxmlformats.org/officeDocument/2006/relationships/slide" Target="slides/slide5.xml"/><Relationship Id="rId47" Type="http://schemas.openxmlformats.org/officeDocument/2006/relationships/slide" Target="slides/slide26.xml"/><Relationship Id="rId68" Type="http://schemas.openxmlformats.org/officeDocument/2006/relationships/slide" Target="slides/slide47.xml"/><Relationship Id="rId89" Type="http://schemas.openxmlformats.org/officeDocument/2006/relationships/slide" Target="slides/slide68.xml"/><Relationship Id="rId112" Type="http://schemas.openxmlformats.org/officeDocument/2006/relationships/slide" Target="slides/slide91.xml"/><Relationship Id="rId133" Type="http://schemas.openxmlformats.org/officeDocument/2006/relationships/slide" Target="slides/slide112.xml"/><Relationship Id="rId154" Type="http://schemas.openxmlformats.org/officeDocument/2006/relationships/slide" Target="slides/slide133.xml"/><Relationship Id="rId175" Type="http://schemas.openxmlformats.org/officeDocument/2006/relationships/slide" Target="slides/slide154.xml"/><Relationship Id="rId196" Type="http://schemas.openxmlformats.org/officeDocument/2006/relationships/slide" Target="slides/slide175.xml"/><Relationship Id="rId200" Type="http://schemas.openxmlformats.org/officeDocument/2006/relationships/slide" Target="slides/slide179.xml"/><Relationship Id="rId16" Type="http://schemas.openxmlformats.org/officeDocument/2006/relationships/slideMaster" Target="slideMasters/slideMaster13.xml"/><Relationship Id="rId221" Type="http://schemas.openxmlformats.org/officeDocument/2006/relationships/commentAuthors" Target="commentAuthors.xml"/><Relationship Id="rId37" Type="http://schemas.openxmlformats.org/officeDocument/2006/relationships/slide" Target="slides/slide16.xml"/><Relationship Id="rId58" Type="http://schemas.openxmlformats.org/officeDocument/2006/relationships/slide" Target="slides/slide37.xml"/><Relationship Id="rId79" Type="http://schemas.openxmlformats.org/officeDocument/2006/relationships/slide" Target="slides/slide58.xml"/><Relationship Id="rId102" Type="http://schemas.openxmlformats.org/officeDocument/2006/relationships/slide" Target="slides/slide81.xml"/><Relationship Id="rId123" Type="http://schemas.openxmlformats.org/officeDocument/2006/relationships/slide" Target="slides/slide102.xml"/><Relationship Id="rId144" Type="http://schemas.openxmlformats.org/officeDocument/2006/relationships/slide" Target="slides/slide123.xml"/><Relationship Id="rId90" Type="http://schemas.openxmlformats.org/officeDocument/2006/relationships/slide" Target="slides/slide69.xml"/><Relationship Id="rId165" Type="http://schemas.openxmlformats.org/officeDocument/2006/relationships/slide" Target="slides/slide144.xml"/><Relationship Id="rId186" Type="http://schemas.openxmlformats.org/officeDocument/2006/relationships/slide" Target="slides/slide165.xml"/><Relationship Id="rId211" Type="http://schemas.openxmlformats.org/officeDocument/2006/relationships/slide" Target="slides/slide190.xml"/><Relationship Id="rId27" Type="http://schemas.openxmlformats.org/officeDocument/2006/relationships/slide" Target="slides/slide6.xml"/><Relationship Id="rId48" Type="http://schemas.openxmlformats.org/officeDocument/2006/relationships/slide" Target="slides/slide27.xml"/><Relationship Id="rId69" Type="http://schemas.openxmlformats.org/officeDocument/2006/relationships/slide" Target="slides/slide48.xml"/><Relationship Id="rId113" Type="http://schemas.openxmlformats.org/officeDocument/2006/relationships/slide" Target="slides/slide92.xml"/><Relationship Id="rId134" Type="http://schemas.openxmlformats.org/officeDocument/2006/relationships/slide" Target="slides/slide113.xml"/><Relationship Id="rId80" Type="http://schemas.openxmlformats.org/officeDocument/2006/relationships/slide" Target="slides/slide59.xml"/><Relationship Id="rId155" Type="http://schemas.openxmlformats.org/officeDocument/2006/relationships/slide" Target="slides/slide134.xml"/><Relationship Id="rId176" Type="http://schemas.openxmlformats.org/officeDocument/2006/relationships/slide" Target="slides/slide155.xml"/><Relationship Id="rId197" Type="http://schemas.openxmlformats.org/officeDocument/2006/relationships/slide" Target="slides/slide176.xml"/><Relationship Id="rId201" Type="http://schemas.openxmlformats.org/officeDocument/2006/relationships/slide" Target="slides/slide180.xml"/><Relationship Id="rId222" Type="http://schemas.openxmlformats.org/officeDocument/2006/relationships/presProps" Target="presProps.xml"/><Relationship Id="rId17" Type="http://schemas.openxmlformats.org/officeDocument/2006/relationships/slideMaster" Target="slideMasters/slideMaster14.xml"/><Relationship Id="rId38" Type="http://schemas.openxmlformats.org/officeDocument/2006/relationships/slide" Target="slides/slide17.xml"/><Relationship Id="rId59" Type="http://schemas.openxmlformats.org/officeDocument/2006/relationships/slide" Target="slides/slide38.xml"/><Relationship Id="rId103" Type="http://schemas.openxmlformats.org/officeDocument/2006/relationships/slide" Target="slides/slide82.xml"/><Relationship Id="rId124" Type="http://schemas.openxmlformats.org/officeDocument/2006/relationships/slide" Target="slides/slide103.xml"/><Relationship Id="rId70" Type="http://schemas.openxmlformats.org/officeDocument/2006/relationships/slide" Target="slides/slide49.xml"/><Relationship Id="rId91" Type="http://schemas.openxmlformats.org/officeDocument/2006/relationships/slide" Target="slides/slide70.xml"/><Relationship Id="rId145" Type="http://schemas.openxmlformats.org/officeDocument/2006/relationships/slide" Target="slides/slide124.xml"/><Relationship Id="rId166" Type="http://schemas.openxmlformats.org/officeDocument/2006/relationships/slide" Target="slides/slide145.xml"/><Relationship Id="rId187" Type="http://schemas.openxmlformats.org/officeDocument/2006/relationships/slide" Target="slides/slide166.xml"/><Relationship Id="rId1" Type="http://schemas.openxmlformats.org/officeDocument/2006/relationships/customXml" Target="../customXml/item1.xml"/><Relationship Id="rId212" Type="http://schemas.openxmlformats.org/officeDocument/2006/relationships/slide" Target="slides/slide191.xml"/><Relationship Id="rId28" Type="http://schemas.openxmlformats.org/officeDocument/2006/relationships/slide" Target="slides/slide7.xml"/><Relationship Id="rId49" Type="http://schemas.openxmlformats.org/officeDocument/2006/relationships/slide" Target="slides/slide28.xml"/><Relationship Id="rId114" Type="http://schemas.openxmlformats.org/officeDocument/2006/relationships/slide" Target="slides/slide93.xml"/><Relationship Id="rId60" Type="http://schemas.openxmlformats.org/officeDocument/2006/relationships/slide" Target="slides/slide39.xml"/><Relationship Id="rId81" Type="http://schemas.openxmlformats.org/officeDocument/2006/relationships/slide" Target="slides/slide60.xml"/><Relationship Id="rId135" Type="http://schemas.openxmlformats.org/officeDocument/2006/relationships/slide" Target="slides/slide114.xml"/><Relationship Id="rId156" Type="http://schemas.openxmlformats.org/officeDocument/2006/relationships/slide" Target="slides/slide135.xml"/><Relationship Id="rId177" Type="http://schemas.openxmlformats.org/officeDocument/2006/relationships/slide" Target="slides/slide156.xml"/><Relationship Id="rId198" Type="http://schemas.openxmlformats.org/officeDocument/2006/relationships/slide" Target="slides/slide177.xml"/><Relationship Id="rId202" Type="http://schemas.openxmlformats.org/officeDocument/2006/relationships/slide" Target="slides/slide181.xml"/><Relationship Id="rId223" Type="http://schemas.openxmlformats.org/officeDocument/2006/relationships/viewProps" Target="viewProps.xml"/><Relationship Id="rId18" Type="http://schemas.openxmlformats.org/officeDocument/2006/relationships/slideMaster" Target="slideMasters/slideMaster15.xml"/><Relationship Id="rId39" Type="http://schemas.openxmlformats.org/officeDocument/2006/relationships/slide" Target="slides/slide18.xml"/><Relationship Id="rId50" Type="http://schemas.openxmlformats.org/officeDocument/2006/relationships/slide" Target="slides/slide29.xml"/><Relationship Id="rId104" Type="http://schemas.openxmlformats.org/officeDocument/2006/relationships/slide" Target="slides/slide83.xml"/><Relationship Id="rId125" Type="http://schemas.openxmlformats.org/officeDocument/2006/relationships/slide" Target="slides/slide104.xml"/><Relationship Id="rId146" Type="http://schemas.openxmlformats.org/officeDocument/2006/relationships/slide" Target="slides/slide125.xml"/><Relationship Id="rId167" Type="http://schemas.openxmlformats.org/officeDocument/2006/relationships/slide" Target="slides/slide146.xml"/><Relationship Id="rId188" Type="http://schemas.openxmlformats.org/officeDocument/2006/relationships/slide" Target="slides/slide167.xml"/><Relationship Id="rId71" Type="http://schemas.openxmlformats.org/officeDocument/2006/relationships/slide" Target="slides/slide50.xml"/><Relationship Id="rId92" Type="http://schemas.openxmlformats.org/officeDocument/2006/relationships/slide" Target="slides/slide71.xml"/><Relationship Id="rId213" Type="http://schemas.openxmlformats.org/officeDocument/2006/relationships/slide" Target="slides/slide192.xml"/><Relationship Id="rId2" Type="http://schemas.openxmlformats.org/officeDocument/2006/relationships/customXml" Target="../customXml/item2.xml"/><Relationship Id="rId29" Type="http://schemas.openxmlformats.org/officeDocument/2006/relationships/slide" Target="slides/slide8.xml"/><Relationship Id="rId40" Type="http://schemas.openxmlformats.org/officeDocument/2006/relationships/slide" Target="slides/slide19.xml"/><Relationship Id="rId115" Type="http://schemas.openxmlformats.org/officeDocument/2006/relationships/slide" Target="slides/slide94.xml"/><Relationship Id="rId136" Type="http://schemas.openxmlformats.org/officeDocument/2006/relationships/slide" Target="slides/slide115.xml"/><Relationship Id="rId157" Type="http://schemas.openxmlformats.org/officeDocument/2006/relationships/slide" Target="slides/slide136.xml"/><Relationship Id="rId178" Type="http://schemas.openxmlformats.org/officeDocument/2006/relationships/slide" Target="slides/slide157.xml"/><Relationship Id="rId61" Type="http://schemas.openxmlformats.org/officeDocument/2006/relationships/slide" Target="slides/slide40.xml"/><Relationship Id="rId82" Type="http://schemas.openxmlformats.org/officeDocument/2006/relationships/slide" Target="slides/slide61.xml"/><Relationship Id="rId199" Type="http://schemas.openxmlformats.org/officeDocument/2006/relationships/slide" Target="slides/slide178.xml"/><Relationship Id="rId203" Type="http://schemas.openxmlformats.org/officeDocument/2006/relationships/slide" Target="slides/slide182.xml"/><Relationship Id="rId19" Type="http://schemas.openxmlformats.org/officeDocument/2006/relationships/slideMaster" Target="slideMasters/slideMaster16.xml"/><Relationship Id="rId224" Type="http://schemas.openxmlformats.org/officeDocument/2006/relationships/theme" Target="theme/theme1.xml"/><Relationship Id="rId30" Type="http://schemas.openxmlformats.org/officeDocument/2006/relationships/slide" Target="slides/slide9.xml"/><Relationship Id="rId105" Type="http://schemas.openxmlformats.org/officeDocument/2006/relationships/slide" Target="slides/slide84.xml"/><Relationship Id="rId126" Type="http://schemas.openxmlformats.org/officeDocument/2006/relationships/slide" Target="slides/slide105.xml"/><Relationship Id="rId147" Type="http://schemas.openxmlformats.org/officeDocument/2006/relationships/slide" Target="slides/slide126.xml"/><Relationship Id="rId168" Type="http://schemas.openxmlformats.org/officeDocument/2006/relationships/slide" Target="slides/slide147.xml"/><Relationship Id="rId51" Type="http://schemas.openxmlformats.org/officeDocument/2006/relationships/slide" Target="slides/slide30.xml"/><Relationship Id="rId72" Type="http://schemas.openxmlformats.org/officeDocument/2006/relationships/slide" Target="slides/slide51.xml"/><Relationship Id="rId93" Type="http://schemas.openxmlformats.org/officeDocument/2006/relationships/slide" Target="slides/slide72.xml"/><Relationship Id="rId189" Type="http://schemas.openxmlformats.org/officeDocument/2006/relationships/slide" Target="slides/slide16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152BB097-55A7-46BD-832E-72FB15E0E8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76EB7D7-3E0C-4401-9185-0508734B20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3952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A0F42AD-3934-493F-8A95-3AC8610ACF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0E78577-F422-4838-BE07-C07E307003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4899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cc733862f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cc733862f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cc733862f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cc733862f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cc733862f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cc733862f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cc733862f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cc733862f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cc733862f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cc733862f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cc733862f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cc733862f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cc733862f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cc733862f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cc733862f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cc733862f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69A4F-C438-314A-9AB8-B663B0EE33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3cc733862f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3cc733862f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cc733862f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cc733862f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3cc733862f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3cc733862f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3cc733862f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3cc733862f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cc733862f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3cc733862f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cc733862f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cc733862f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cc733862f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cc733862f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3cc733862f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3cc733862f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cc733862f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cc733862f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cc733862f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cc733862f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3cc733862f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3cc733862f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3cc733862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3cc733862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cc733862f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3cc733862f_0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3cc733862f_0_1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3cc733862f_0_1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3cc733862f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3cc733862f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3cc733862f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3cc733862f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3cc733862f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3cc733862f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3cc733862f_0_1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3cc733862f_0_1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cc733862f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cc733862f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3cc733862f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3cc733862f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F76FA-C141-7940-B3AB-37EDE13655B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3cc733862f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3cc733862f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3cc733862f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3cc733862f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cc733862f_0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3cc733862f_0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3cc733862f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3cc733862f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3cc733862f_0_1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3cc733862f_0_1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cc733862f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cc733862f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3cc733862f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3cc733862f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3cc733862f_0_1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3cc733862f_0_1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3cc733862f_0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3cc733862f_0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3cc733862f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3cc733862f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99098C3-957A-4CD3-8770-D85D6D6E11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CA93B644-9141-43CA-B619-ECD9F74126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altLang="en-US"/>
              <a:t>[] לפני שנציג את השיטה ננסה לראות מה קורה כשממנים להחיל את עיקרון "הפרד ומשול" באופן נאיבי: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כדי לכפול זוג מטריצות </a:t>
            </a:r>
            <a:r>
              <a:rPr lang="en-US" altLang="en-US">
                <a:cs typeface="Arial" panose="020B0604020202020204" pitchFamily="34" charset="0"/>
              </a:rPr>
              <a:t>A</a:t>
            </a:r>
            <a:r>
              <a:rPr lang="he-IL" altLang="en-US"/>
              <a:t> וְ – </a:t>
            </a:r>
            <a:r>
              <a:rPr lang="en-US" altLang="en-US">
                <a:cs typeface="Arial" panose="020B0604020202020204" pitchFamily="34" charset="0"/>
              </a:rPr>
              <a:t>B</a:t>
            </a:r>
            <a:r>
              <a:rPr lang="he-IL" altLang="en-US"/>
              <a:t> בגודל </a:t>
            </a:r>
            <a:r>
              <a:rPr lang="en-US" altLang="en-US">
                <a:cs typeface="Arial" panose="020B0604020202020204" pitchFamily="34" charset="0"/>
              </a:rPr>
              <a:t>n</a:t>
            </a:r>
            <a:r>
              <a:rPr lang="he-IL" altLang="en-US"/>
              <a:t>, נחלק כל אחת מן המטריצות לארבע מטריצות בגודל </a:t>
            </a:r>
            <a:r>
              <a:rPr lang="en-US" altLang="en-US">
                <a:cs typeface="Arial" panose="020B0604020202020204" pitchFamily="34" charset="0"/>
              </a:rPr>
              <a:t>n/2</a:t>
            </a:r>
            <a:r>
              <a:rPr lang="he-IL" altLang="en-US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נבחין כי במטריצת התוצאה, כל רבע ממנה מחושב על ידי מכפלת זוג רבעים של המטריצות המקוריות.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חישוב של כל רבע במטריצת התוצאה דורש שתי פעולות מכפלה של מטריצות קטנות יותר ופעולת חיבור.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בסה"כ נדרשות 8 פעולות כפל וארבע פעולות חיבור. לכן, זמן הריצה יכול להיות מחושב לפי נוסחת נסיגה.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על ידי שימוש במשפט המאסטר, אפשר למצוא כי מהנוסחה נובע שזמן הריצה נשאר באותו סדר גודל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   כפי שהיה אם היינו מבצעים את המכפלה באופן נאיבי.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האם ניתן לחשוב על שיטה טובה יותר המבוססת על עיקרון "הפרד ומשול"?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072D2257-14BC-41FE-A346-DCA45DFB97A6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A7E8A7-C664-4DD4-AA8B-00DA62D5A199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O(log </a:t>
            </a:r>
            <a:r>
              <a:rPr lang="en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u) running time, we need to reduce the number of recursions to one.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9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ECEB21EB-645A-49B1-BE06-F9E834D62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E01E541-6E09-4866-8BD8-0B1D66B8B1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altLang="en-US"/>
              <a:t>[] </a:t>
            </a:r>
            <a:r>
              <a:rPr lang="he-IL" altLang="en-US" b="1"/>
              <a:t>המהות של השיטה של </a:t>
            </a:r>
            <a:r>
              <a:rPr lang="en-US" altLang="en-US" b="1">
                <a:cs typeface="Arial" panose="020B0604020202020204" pitchFamily="34" charset="0"/>
              </a:rPr>
              <a:t>Srassen</a:t>
            </a:r>
            <a:r>
              <a:rPr lang="he-IL" altLang="en-US"/>
              <a:t>:</a:t>
            </a:r>
            <a:r>
              <a:rPr lang="he-IL" altLang="en-US" b="1"/>
              <a:t> </a:t>
            </a:r>
            <a:r>
              <a:rPr lang="he-IL" altLang="en-US"/>
              <a:t>הפחתה במכפלה אחת של מטריצות על חשבון מספר פעולות חיבור וחיסור נוספות.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מכפלת המטריצות הקטנות  יותר הנובעות מחלוקה המטריצות המקוריות לארבעה רבעים, מחושבת באופן רקורסיבי.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בסה"כ בכל שלב יש לנו 7 פעולות מכפלה </a:t>
            </a:r>
            <a:r>
              <a:rPr lang="he-IL" altLang="en-US" b="1"/>
              <a:t>והרבה</a:t>
            </a:r>
            <a:r>
              <a:rPr lang="he-IL" altLang="en-US"/>
              <a:t> פעולות חיבור וחיבור שדורשות זמן בסדר גודל של </a:t>
            </a:r>
            <a:r>
              <a:rPr lang="en-US" altLang="en-US">
                <a:cs typeface="Arial" panose="020B0604020202020204" pitchFamily="34" charset="0"/>
              </a:rPr>
              <a:t>O(n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)</a:t>
            </a:r>
            <a:r>
              <a:rPr lang="he-IL" altLang="en-US"/>
              <a:t>.</a:t>
            </a:r>
            <a:endParaRPr lang="he-IL" altLang="en-US" b="1"/>
          </a:p>
          <a:p>
            <a:pPr eaLnBrk="1" hangingPunct="1">
              <a:spcBef>
                <a:spcPct val="0"/>
              </a:spcBef>
            </a:pPr>
            <a:endParaRPr lang="he-IL" altLang="en-US" b="1"/>
          </a:p>
          <a:p>
            <a:pPr eaLnBrk="1" hangingPunct="1">
              <a:spcBef>
                <a:spcPct val="0"/>
              </a:spcBef>
            </a:pPr>
            <a:r>
              <a:rPr lang="he-IL" altLang="en-US" b="1"/>
              <a:t>הערה:</a:t>
            </a:r>
            <a:r>
              <a:rPr lang="he-IL" altLang="en-US"/>
              <a:t> השיטה של </a:t>
            </a:r>
            <a:r>
              <a:rPr lang="en-US" altLang="en-US">
                <a:cs typeface="Arial" panose="020B0604020202020204" pitchFamily="34" charset="0"/>
              </a:rPr>
              <a:t>Strassen</a:t>
            </a:r>
            <a:r>
              <a:rPr lang="he-IL" altLang="en-US"/>
              <a:t> כוללת פעולות חיבור, כפל </a:t>
            </a:r>
            <a:r>
              <a:rPr lang="he-IL" altLang="en-US" b="1"/>
              <a:t>וחיסור</a:t>
            </a:r>
            <a:r>
              <a:rPr lang="he-IL" altLang="en-US"/>
              <a:t> של מטריצות. פעולות לוגיות המתאימות לחיבור ולכפל הן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OR</a:t>
            </a:r>
            <a:r>
              <a:rPr lang="he-IL" altLang="en-US"/>
              <a:t> וְ-</a:t>
            </a:r>
            <a:r>
              <a:rPr lang="en-US" altLang="en-US">
                <a:cs typeface="Arial" panose="020B0604020202020204" pitchFamily="34" charset="0"/>
              </a:rPr>
              <a:t>AND</a:t>
            </a:r>
            <a:r>
              <a:rPr lang="he-IL" altLang="en-US"/>
              <a:t>, אבל חסרה פעולה לוגית מתאימה עבור חיסור. לכן, כדי להתאים את השיטה לכפל מטריצות בוליאניות, תוצאה 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חיובית של מכפלת שורה בעמודה נמיר לערך 1 ותוצאה שהיא 0 נשאיר כמו שהיא. </a:t>
            </a:r>
            <a:r>
              <a:rPr lang="he-IL" altLang="en-US" b="1"/>
              <a:t>לדוגמא: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[1 0 1] * [1 1 1] = 1*1 + 0*1 + 1*1 = 2  &gt;&gt; 1</a:t>
            </a:r>
            <a:endParaRPr lang="he-IL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C628E91-5A67-4CD0-AF39-95196AB37D9E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B1DAF-CEAC-4778-9F47-DAEA7622DA67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4702BA6-9F85-49B7-8630-CBF86436C6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256FE1DE-CA04-409A-A56B-F4CB950244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altLang="en-US"/>
              <a:t>[] הפעלה רקורסיבית של השיטה של </a:t>
            </a:r>
            <a:r>
              <a:rPr lang="en-US" altLang="en-US">
                <a:cs typeface="Arial" panose="020B0604020202020204" pitchFamily="34" charset="0"/>
              </a:rPr>
              <a:t>Strassen</a:t>
            </a:r>
            <a:r>
              <a:rPr lang="he-IL" altLang="en-US"/>
              <a:t> בכל מכפלה המתבקשת עבור </a:t>
            </a:r>
            <a:r>
              <a:rPr lang="en-US" altLang="en-US">
                <a:cs typeface="Arial" panose="020B0604020202020204" pitchFamily="34" charset="0"/>
              </a:rPr>
              <a:t>M</a:t>
            </a:r>
            <a:r>
              <a:rPr lang="en-US" altLang="en-US" baseline="-25000">
                <a:cs typeface="Arial" panose="020B0604020202020204" pitchFamily="34" charset="0"/>
              </a:rPr>
              <a:t>i</a:t>
            </a:r>
            <a:r>
              <a:rPr lang="he-IL" altLang="en-US"/>
              <a:t> תיתן את זמן הריצה המתואר.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השיטה של </a:t>
            </a:r>
            <a:r>
              <a:rPr lang="en-US" altLang="en-US">
                <a:cs typeface="Arial" panose="020B0604020202020204" pitchFamily="34" charset="0"/>
              </a:rPr>
              <a:t>Strassen</a:t>
            </a:r>
            <a:r>
              <a:rPr lang="he-IL" altLang="en-US"/>
              <a:t> הוצעה על ידי </a:t>
            </a:r>
            <a:r>
              <a:rPr lang="en-US" altLang="en-US">
                <a:cs typeface="Arial" panose="020B0604020202020204" pitchFamily="34" charset="0"/>
              </a:rPr>
              <a:t>Volker Strassen</a:t>
            </a:r>
            <a:r>
              <a:rPr lang="he-IL" altLang="en-US"/>
              <a:t> בשנת 1969, בערך באותו הזמן בו הוצעה השיטה 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   של ארבעת הרוסים.</a:t>
            </a:r>
          </a:p>
          <a:p>
            <a:pPr eaLnBrk="1" hangingPunct="1">
              <a:spcBef>
                <a:spcPct val="0"/>
              </a:spcBef>
            </a:pPr>
            <a:endParaRPr lang="he-IL" altLang="en-US"/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http://www.cs.berkeley.edu/~virgi/matrixmult.pdf</a:t>
            </a:r>
            <a:endParaRPr lang="he-IL" altLang="en-US"/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http://en.wikipedia.org/wiki/Matrix_multiplication</a:t>
            </a:r>
            <a:endParaRPr lang="he-IL" altLang="en-US"/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http://en.wikipedia.org/wiki/Coppersmith%E2%80%93Winograd_algorithm</a:t>
            </a:r>
            <a:endParaRPr lang="he-IL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6634A99-175E-4787-9E75-43C885083D59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74D47C-6982-402C-88B3-A0041FC8740B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54C049A-59BE-466B-B40D-8618F8E9E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A057BF8-DBE7-424B-BC2B-59B344DA9A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altLang="en-US"/>
              <a:t>[] </a:t>
            </a:r>
            <a:r>
              <a:rPr lang="he-IL" altLang="en-US" b="1"/>
              <a:t>קופרסמית' ווינוגרד לא נשארו חייבים והראו לשטראסן כי טובים השניים מן האחד</a:t>
            </a:r>
            <a:r>
              <a:rPr lang="he-IL" altLang="en-US"/>
              <a:t>.</a:t>
            </a: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במשך למעלה מעשרים שנים השיא לא נשבר, עד אשר לאחרונה חוקרת בשם וירג'יניה 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   וסילבסקה וויליאמס, מאוניברסיטת ברקלי (קליפורניה) מצאה את החסם הטוב ביותר עד כה.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B7BFC6DA-02FF-4F76-BCA8-63F405348FEA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033207-FC96-45B2-B227-92AB76DBF0C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39CC6708-6713-4E6E-9B98-524CB584E0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9523CCC0-F069-40BF-8DE6-E317CBAA36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e-IL" altLang="en-US"/>
              <a:t>[] תוך שימוש בנוסחאות המדויקות לסיבוכיות זמן הריצה של השיטות השונות, ניתן להבחין בערכים 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   עבורם עדיפה שיטה אחת על פני האחרת.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</a:t>
            </a:r>
            <a:r>
              <a:rPr lang="he-IL" altLang="en-US" b="1"/>
              <a:t>לדוגמא, עבור </a:t>
            </a:r>
            <a:r>
              <a:rPr lang="en-US" altLang="en-US" b="1">
                <a:cs typeface="Arial" panose="020B0604020202020204" pitchFamily="34" charset="0"/>
              </a:rPr>
              <a:t>n&lt;7</a:t>
            </a:r>
            <a:r>
              <a:rPr lang="he-IL" altLang="en-US" b="1"/>
              <a:t>...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נסייג ונאמר כי החישובים כאן נלקחו ממאמר שהציג </a:t>
            </a:r>
            <a:r>
              <a:rPr lang="he-IL" altLang="en-US" b="1"/>
              <a:t>וריאציה</a:t>
            </a:r>
            <a:r>
              <a:rPr lang="he-IL" altLang="en-US"/>
              <a:t> של השיטה של ארבעת הרוסים והיא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   אינה זהה לשיטה כפי שתיאר לי פרופ' דיניץ.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בנוסף, בשנת 70, חבר של פרופ' דיניץ מסר לו כי לפי חישובים שהוא ערך השיטה של </a:t>
            </a:r>
            <a:r>
              <a:rPr lang="en-US" altLang="en-US">
                <a:cs typeface="Arial" panose="020B0604020202020204" pitchFamily="34" charset="0"/>
              </a:rPr>
              <a:t>Strassen</a:t>
            </a:r>
            <a:r>
              <a:rPr lang="he-IL" altLang="en-US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   למכפלת מטריצות עדיפה על השיטה הנאיבית רק החל ממטריצות שממדיהן בסדר גודל של </a:t>
            </a:r>
            <a:r>
              <a:rPr lang="en-US" altLang="en-US">
                <a:cs typeface="Arial" panose="020B0604020202020204" pitchFamily="34" charset="0"/>
              </a:rPr>
              <a:t>10^20</a:t>
            </a:r>
            <a:r>
              <a:rPr lang="he-IL" altLang="en-US"/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he-IL" altLang="en-US"/>
              <a:t>[] נראה, אם כן, שהנתונים מיוחסים </a:t>
            </a:r>
            <a:r>
              <a:rPr lang="he-IL" altLang="en-US" b="1"/>
              <a:t>לגישה</a:t>
            </a:r>
            <a:r>
              <a:rPr lang="he-IL" altLang="en-US"/>
              <a:t> של </a:t>
            </a:r>
            <a:r>
              <a:rPr lang="en-US" altLang="en-US">
                <a:cs typeface="Arial" panose="020B0604020202020204" pitchFamily="34" charset="0"/>
              </a:rPr>
              <a:t>Strassen</a:t>
            </a:r>
            <a:r>
              <a:rPr lang="he-IL" altLang="en-US"/>
              <a:t> באופן כולל ולאו דווקא לשיטה המקורית.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0EACDEB-B72D-4252-848A-1F665AD02996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16AFC9-3870-4EB7-98DA-07F819BA95AD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0EA063-D51B-4777-AA84-A826CC59E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79E2DB-C5EC-42CE-9121-E72E68366CC5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DDE383C-1DE5-4226-8D88-AAD51ABEE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05189C-E161-4E10-8154-AACDE601E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Precedes succeeds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01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724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030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28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561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336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814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0" name="Shape 10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781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8" name="Shape 10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64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448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6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Knapsack problem where </a:t>
            </a:r>
            <a:r>
              <a:rPr lang="en-US" altLang="en-US" sz="1200" i="1" dirty="0">
                <a:latin typeface="Times New Roman" panose="02020603050405020304" pitchFamily="18" charset="0"/>
              </a:rPr>
              <a:t>value</a:t>
            </a:r>
            <a:r>
              <a:rPr lang="en-US" altLang="en-US" sz="1200" dirty="0">
                <a:latin typeface="Times New Roman" panose="02020603050405020304" pitchFamily="18" charset="0"/>
              </a:rPr>
              <a:t> = </a:t>
            </a:r>
            <a:r>
              <a:rPr lang="en-US" altLang="en-US" sz="1200" i="1" dirty="0">
                <a:latin typeface="Times New Roman" panose="02020603050405020304" pitchFamily="18" charset="0"/>
              </a:rPr>
              <a:t>weight</a:t>
            </a: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42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cc7338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cc7338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383f5c23_1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383f5c23_1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3b9d75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3b9d75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a383f5c23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a383f5c23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3b9d75b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3b9d75b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3b9d75b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3b9d75b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d3b9d75b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d3b9d75b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d3b9d75b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d3b9d75b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d3b9d75b1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d3b9d75b1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D1965-7B00-524F-9CBB-4CB5C901A4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d3b9d75b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d3b9d75b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d3b9d75b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d3b9d75b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cc733862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cc733862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d3b9d75b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d3b9d75b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d3b9d75b1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d3b9d75b1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d3b9d75b1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d3b9d75b1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3b9d75b1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3b9d75b1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d3b9d75b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d3b9d75b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d3b9d75b1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d3b9d75b1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d3b9d75b1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d3b9d75b1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69259-3BB3-A94B-96B5-4A474A94CE8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d3b9d75b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d3b9d75b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cc733862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cc733862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d3b9d75b1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d3b9d75b1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d3b9d75b1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d3b9d75b1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d3b9d75b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d3b9d75b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3b9d75b1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d3b9d75b1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d3b9d75b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d3b9d75b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d3b9d75b1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d3b9d75b1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d3b9d75b1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d3b9d75b1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a383f5c23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a383f5c23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5CA7F-7DB2-804A-9A2D-4422E586E3B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d3b9d75b1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d3b9d75b1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a383f5c23_1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a383f5c23_1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cc733862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cc733862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a383f5c23_1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a383f5c23_1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a383f5c23_1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a383f5c23_1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cc733862f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cc733862f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cc733862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cc733862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cc733862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cc733862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cc733862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cc733862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cc733862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cc733862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AA09D8-4841-9144-A2F7-965B42CC6C0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cc733862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cc733862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cc733862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cc733862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cc733862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cc733862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cc733862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cc733862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753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cc733862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cc733862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34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cc733862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cc733862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751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cc733862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cc733862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cc733862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cc733862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cc733862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cc733862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cc733862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cc733862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cc733862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cc733862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cc733862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cc733862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cc733862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cc733862f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cc733862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cc733862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cc733862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cc733862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cc733862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cc733862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cc733862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cc733862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cc733862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cc733862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cc733862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cc733862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cc733862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cc733862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0299A-4844-A64B-8D9D-81D063D4E0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cc733862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cc733862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cc733862f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cc733862f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cc733862f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cc733862f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cc733862f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cc733862f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cc733862f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cc733862f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cc733862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cc733862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7E1A-060D-4A41-996D-1C80FF7E594A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7E1A-060D-4A41-996D-1C80FF7E594A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84A276DD-3F03-4C30-B49E-39A5687A8C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5BA62E3-BBE1-4228-B630-01DD9BCAA0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5071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901FE78F-1B5B-42B8-B87E-4C6DE40D96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ECA7553-E292-4A7B-BA7B-261DAFBAC4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2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7" y="522934"/>
            <a:ext cx="8497589" cy="707981"/>
          </a:xfrm>
        </p:spPr>
        <p:txBody>
          <a:bodyPr>
            <a:noAutofit/>
          </a:bodyPr>
          <a:lstStyle>
            <a:lvl1pPr>
              <a:defRPr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142" y="2667127"/>
            <a:ext cx="8169715" cy="460895"/>
          </a:xfrm>
        </p:spPr>
        <p:txBody>
          <a:bodyPr lIns="0" tIns="0" rIns="0" bIns="0"/>
          <a:lstStyle>
            <a:lvl1pPr>
              <a:defRPr sz="2995" b="0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904" y="1568696"/>
            <a:ext cx="8120194" cy="335156"/>
          </a:xfrm>
        </p:spPr>
        <p:txBody>
          <a:bodyPr lIns="0" tIns="0" rIns="0" bIns="0"/>
          <a:lstStyle>
            <a:lvl1pPr>
              <a:defRPr sz="2178" b="0" i="0">
                <a:solidFill>
                  <a:srgbClr val="19191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9377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4278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5365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96563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651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2497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9832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4986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4634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7537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5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142" y="2667127"/>
            <a:ext cx="8169715" cy="460895"/>
          </a:xfrm>
        </p:spPr>
        <p:txBody>
          <a:bodyPr lIns="0" tIns="0" rIns="0" bIns="0"/>
          <a:lstStyle>
            <a:lvl1pPr>
              <a:defRPr sz="2995" b="0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74660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02C0E07-8F9E-45CC-B737-FD0D6BA9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E760F2-DB63-4B0A-90DC-5320201B9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5D0DF8-9313-4E77-B78B-7CA419263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87C568-B952-4952-BA2D-26486F5AE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72162F-E545-4DF5-8570-B1143F115B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A43D2B-13DB-4299-B8E8-23EC70C33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15ADF-AEA9-4A15-850A-6D20F9DD7E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62C656A2-FE4B-481B-8C15-FA3E642E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779835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491B-A8B3-4914-ACD1-E1C6070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B1A-996D-41DE-81AC-9E360DB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559-8FE1-4DEC-ADC9-BAE03F1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C7B3-C63E-4593-BC7C-35D0847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1FB-4EE6-47A7-98D0-6B693DC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2CBCE-2592-4AD2-A08D-3B01C671E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6132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18-0FB3-42CD-BBD4-AF52AE6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F63C-9478-4795-B2B3-A166F3E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94C-CF0B-40CC-962D-19DBFA7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4407-C9B5-4783-843F-C13F303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4449-E343-4FEB-A26D-500E011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EE3B-4B24-4D93-9D5E-4E720625C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7772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04A-83FF-4727-9802-BB86F80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F55-4208-4884-B735-9CC798D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A395-14BA-4E95-901D-3F4EE8F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2FEA-BD71-4FC2-9D6C-E17D32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1359-1953-47D2-8492-FD1FC41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BF-216A-4183-8CF4-4CF49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1C1D-DD35-4355-AE66-44A7C2E2B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5128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14C-08AA-43B4-8328-583BD864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F0FE-58C3-4B61-B2F0-1942258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2F34-AA6E-472C-AA84-F98D110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495-DBF2-4BBA-9ABF-0CBF2811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F573-B20B-44DD-81EA-1932F116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98A87-7390-4CCE-8B1F-AFED352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8C3A7-2479-4971-939B-EA00268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5FB7-6280-4C78-9660-BAF8466E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03B5-C250-495B-848E-AD9250F94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7070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E71-5C73-470C-B0B3-D5BB7DA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9073-09E3-4E69-BE62-F3DE64E9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7B08-26C3-4A90-964E-EF8F88B5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02FE5-C48B-42C5-9035-2DC5C80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CEE97-9F6A-4ECC-BAD3-7F407B175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2799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3FCE7-F740-42FE-BDA6-6A1905C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8E7C-03A3-4976-8F3A-175A08D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E50-6B6E-464A-A8A6-3F04EFD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187C-6D5B-4987-A0B9-0E91C27E2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19071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68B1-6F26-4745-9D3C-A0F7820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56EA-A574-41E6-B87A-650CA4F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1311-8DA5-4B3B-A698-DC9E41D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886D-4F47-430C-9467-F958ABE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6FE9-814D-4EB7-A2D5-7D445826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925-CCFC-4D48-97F9-4BAD436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23D29-516C-4DCF-98A0-E552CCDB4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760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998E-3320-4513-90C4-0F6E71E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810-8BB9-40A8-9982-917B0B1DA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5B6-D4E0-40A7-9EC6-213A2964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3A57-EA19-4629-999C-E6650BB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E9D3-7F4C-4422-8275-C50D549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FF2-ACF3-4703-9F3C-C64C5ABC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2C6-9742-423E-A8DC-6CD6C9000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7601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587-685E-4CD6-9FD0-5DD1555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03E8-3D8F-40B6-8A3B-8CBC235B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3064-3639-4F18-8865-3C7DBEA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F00D-6C10-463F-9A66-44F7B0A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4D05-812F-466D-999D-69EADD6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ECB2-8FCE-4FCD-8F1D-F18F3C92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5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142" y="2667127"/>
            <a:ext cx="8169715" cy="460895"/>
          </a:xfrm>
        </p:spPr>
        <p:txBody>
          <a:bodyPr lIns="0" tIns="0" rIns="0" bIns="0"/>
          <a:lstStyle>
            <a:lvl1pPr>
              <a:defRPr sz="2995" b="0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8073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D281-1F97-47E7-86E0-CFE9D982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40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F3C8-72C5-47B7-B623-8FA13A0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40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BA5-4F3E-4407-8646-0B08DE2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BD1-E2C8-4284-8B0D-9547C2C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50C-D259-42B2-8F50-485703A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87AB-414C-42F3-8F10-50470B0C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1085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655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561" y="1355747"/>
            <a:ext cx="6958879" cy="353045"/>
          </a:xfrm>
        </p:spPr>
        <p:txBody>
          <a:bodyPr lIns="0" tIns="0" rIns="0" bIns="0"/>
          <a:lstStyle>
            <a:lvl1pPr>
              <a:defRPr sz="2294" b="0" i="0">
                <a:solidFill>
                  <a:srgbClr val="01020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78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876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210" y="531660"/>
            <a:ext cx="6977581" cy="475195"/>
          </a:xfrm>
        </p:spPr>
        <p:txBody>
          <a:bodyPr lIns="0" tIns="0" rIns="0" bIns="0"/>
          <a:lstStyle>
            <a:lvl1pPr>
              <a:defRPr sz="3088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7493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81997" y="6215426"/>
            <a:ext cx="789708" cy="122213"/>
          </a:xfrm>
          <a:prstGeom prst="rect">
            <a:avLst/>
          </a:prstGeom>
        </p:spPr>
        <p:txBody>
          <a:bodyPr lIns="0" tIns="0" rIns="0" bIns="0"/>
          <a:lstStyle>
            <a:lvl1pPr>
              <a:defRPr sz="79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206">
              <a:spcBef>
                <a:spcPts val="110"/>
              </a:spcBef>
            </a:pPr>
            <a:r>
              <a:rPr lang="en-US" spc="-4"/>
              <a:t>6.0002 LECTURE</a:t>
            </a:r>
            <a:r>
              <a:rPr lang="en-US" spc="-22"/>
              <a:t> </a:t>
            </a:r>
            <a:r>
              <a:rPr lang="en-US" spc="-4"/>
              <a:t>1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843529" y="6193476"/>
            <a:ext cx="195117" cy="149400"/>
          </a:xfrm>
          <a:prstGeom prst="rect">
            <a:avLst/>
          </a:prstGeom>
        </p:spPr>
        <p:txBody>
          <a:bodyPr lIns="0" tIns="0" rIns="0" bIns="0"/>
          <a:lstStyle>
            <a:lvl1pPr>
              <a:defRPr sz="97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3619">
              <a:spcBef>
                <a:spcPts val="115"/>
              </a:spcBef>
            </a:pPr>
            <a:fld id="{81D60167-4931-47E6-BA6A-407CBD079E47}" type="slidenum">
              <a:rPr lang="en-US" smtClean="0"/>
              <a:pPr marL="33619">
                <a:spcBef>
                  <a:spcPts val="11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20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lt1"/>
                </a:solidFill>
              </a:rPr>
              <a:pPr/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306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lt1"/>
                </a:solidFill>
              </a:rPr>
              <a:pPr/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6690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199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6253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4592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551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774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lt1"/>
                </a:solidFill>
              </a:rPr>
              <a:pPr/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1455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8295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02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195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39748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28651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54024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888" y="1709737"/>
            <a:ext cx="7886699" cy="285273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59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28651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16390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9841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9840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629840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86620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28651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33521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91414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7" cy="1600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887391" y="987424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76265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7" cy="16001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305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28651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2396332" y="57945"/>
            <a:ext cx="4351337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83511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7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7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57971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D1F368-46C1-2F14-B258-223D2F763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C9969D-02C4-3388-0524-263CFABEE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923B2A-2B5E-AA7A-045B-46CF3C7D3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857A-78ED-467A-AD9C-E151CEF06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5499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AAA187-E79A-6415-5F2C-3EF9C68C4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611A06-162B-759F-85DA-3A7984E83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49EBD-CA5D-93FF-7F1E-A6BFE35AB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45F1F-3813-45FC-A282-05D073AF7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36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554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74254E-0925-64C6-671C-C18AE2CCF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34029B-4FE6-56F3-844B-E67067D3B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452856-EDCC-B7D0-2063-C8E44F6E3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7333F-FF1F-44AB-84D4-53521D1C82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2226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7A29F-D909-8AA1-6880-7AF4ED233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A5669-356C-C6A3-1BD5-EB04EDBDC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B998C-9436-0365-57E7-DDE17A4F59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6C6A9-3ECE-4F64-A693-F03FC8812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6489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D86444-43FB-0533-9AA3-8B74BAEF8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3535F5-5F99-0C1C-E035-2824E3B82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A0572B-E238-1780-7FDA-48ACD62D8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034E3-1AAB-4EB3-A646-21CF5993F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45914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0DC4FD-D6E4-673B-F56B-EA546568A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760204-4728-C2BF-BBFB-2A4613C3E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81F776-97D7-5BFF-48B9-002B7B1B7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6D3DC-C61F-420A-8B6E-623ACD769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81057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D8E7602-1693-547E-B3CE-97F6E35A4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ACE881D-3986-8802-65D2-6628C9B15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F5890-DE49-BADB-F0F3-248E540B8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ECA7C-ECC2-4265-AAD2-ED7218D91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69293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2FC96-3F3C-D178-A907-C518C0AD1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4FE15-752D-2F13-5D26-3EA728BA6A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9D387-286D-A362-08FF-FB4BF2EC23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E2537-F28A-4AF4-B113-34F04329E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7957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3807B-EF26-2EBE-994F-D7C2ED2F7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D7963-D892-67CE-3288-E155F6C9A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53727-DDBD-DF55-5496-547B66396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6CD8-4B87-4864-82E3-273BEEB4E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6781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24E956-442F-18E6-75FD-CF432EE459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28A9E-6040-6C7E-EC87-92F19A2C4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E80303-1EB8-8DEB-B01B-CD58C930D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3A07A-140C-4A89-8639-52CB660D6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3855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63F2ED-D514-92D9-BFEC-C12A2D3D9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25825-7076-03D0-961A-D0BB809A64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F26C13-0EEA-9765-39DA-7598D0A32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01643-FA5B-4022-8E7D-73661B631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8874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623137B-AA4E-4ED4-BC4A-3D502E81CF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4CF0902-EE43-4600-9003-2F1D25C528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19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5547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9085-DE9B-4CD0-97BF-5725328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F391-BDC6-4C3F-B202-77431F89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788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15A9-77A3-4AE1-B12D-414AA25E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E517-26B6-4BF2-B781-D0BD559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78156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894F-3B93-4F25-B513-66C2EEC6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6E0E-A98E-444B-B0F3-10CD619B6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4FE1-74C1-456E-8536-5EACC6A1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23106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9B0-171E-4AD6-B130-0BF49E42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438A-7936-4017-843A-394C3038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176B7-EBDD-45F4-819C-F4C99A67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C75F1-B5CB-4761-BCA8-EC013D40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3933C-5498-4565-AF2F-AB63BCA5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0770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B6B-D55F-45AD-BDA2-C3BDE70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86945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53543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97D-FDBA-4C12-9B03-D0644C8F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6F7E-527D-48D2-844C-46C6FF1D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6FB12-48E0-4AA9-86B5-3B73D69F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65796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A483-07F7-4455-B083-8BBAD09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AB1DD-9EA3-44CE-98F1-3B9EDBC9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614A4-8605-4ABF-B82C-6B3DB5B6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0529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C6A0-D87E-47FA-91D3-790706C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6FF0-DCDE-4231-851B-00A94356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5305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986CB-445E-4D2B-BCAC-3E002CC9E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79FAB-A659-4FA1-88B8-B4FB2ADF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68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5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90906" y="1196392"/>
            <a:ext cx="829976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5" y="448056"/>
            <a:ext cx="8155218" cy="640080"/>
          </a:xfrm>
        </p:spPr>
        <p:txBody>
          <a:bodyPr anchor="b" anchorCtr="0">
            <a:normAutofit/>
          </a:bodyPr>
          <a:lstStyle>
            <a:lvl1pPr>
              <a:defRPr sz="2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611264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7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23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89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8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61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DC98-1284-41D3-A7DA-5AD0835A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B21FD-CB76-46C8-9141-46A5F60CB6D4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3257-F747-47DC-843E-E4C2A3B8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15B9-ED1B-41B6-B0FF-F8616FF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8388C-BB5F-4D02-A23C-0CBC1D2E10DF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80885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C97C-1A24-4318-BED0-D4E4B35D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03239-CCEA-4155-997B-BCADD99CAD18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2DD0-1AD6-4E18-91A9-0A0DFF9F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A079-C167-4590-88F2-48A730F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ECD14-4CA5-4D30-984E-316DB0108337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46721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66DC-BD77-41CE-9A01-0B384866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F4FF-0958-419D-8240-B36B61327695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E6F9-BC9F-4CC0-9380-7F37AC86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5CEA-5399-4DDE-B2F9-EAD43E13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7410-83ED-47A9-8F57-57BDD3D74FC8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21545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F6A42-1F09-4131-9701-B1D80C59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B1063-C2BE-44C6-AEA2-E8545F9DA3A4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EF1E4A-B73D-423C-ADA5-14875B3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30C2E1-62D1-4287-B36A-BBEBDD2E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DFBD7-743B-4820-B30F-1E1B8D3EA1BE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891234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947F68-D3E8-4046-8842-5701E789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A451F-EC7C-4785-9F80-5366E366FD85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D7D2B2-9223-42A8-A94A-9256119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390BF6-738D-4199-B85E-00053376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CF7BE-D1A3-4F97-8C02-EFE44800112E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3505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2" y="262784"/>
            <a:ext cx="8761576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06800"/>
            <a:ext cx="8530912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9336" y="1266092"/>
            <a:ext cx="8548165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F366858-2C1E-4372-8F4F-6249AB03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F41F3-EECE-4BDC-8C10-766891977BD1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27B22D-41DE-414F-8431-79DA6988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3E2124-4E6C-4A65-AD0A-41721787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B1428-8E6D-4197-A88C-7E0E92386A97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75095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C0221B-91E5-4E95-B318-2B897D18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12AE-E470-49C0-9D4D-F32B8079A632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D1B05D-C98C-4D91-B46E-60DD0F21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6DA5D0-43D3-4364-A044-58FC402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0E76D-4B89-464E-960C-FFCA2F93D6E6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929403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08C047-3548-48AE-B671-2600BE41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0166-FDEB-4708-8BA5-0513C242E63C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139646-A0E4-4F9F-AE87-25A8C48F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F5626C-E114-4FAF-971C-9F3A704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9AE6-2200-42BD-A14E-EBFAC68FA6B8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17347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2193CC-2FD3-4A03-83EC-BA2846C1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5C156-3533-441A-8B22-35D67CEEB824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63BF8A-F8E3-4493-9167-2FAD140F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92C215-078D-43B5-A325-E48ED079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0ACB0-F60D-4D9B-88E0-FA243F0CE9D8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33124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A8C2-F9FE-400F-B214-43D31D8F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0A854-1947-4420-A6A1-62C65EFE64FA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B4FF-6799-479B-9EFA-0A16E07E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E387-BFCD-423D-B15E-185362CF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67FA4-7922-4597-A5A9-05179B38F647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1310695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A230-DB96-4C7A-9D74-FF10F298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A00AC-2E01-4DC0-8231-7F043985DFEA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AC5B-CA8C-4DD7-93D8-209A3D65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04EC-53D1-4F55-8996-83B2142B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CB3BA-F710-4D0E-853D-D40AD640A80F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03612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0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8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63" y="532504"/>
            <a:ext cx="8704074" cy="10926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588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2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93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1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93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9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45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97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A648-1D1B-4198-9F42-567E1495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2769-B2AB-4173-8B0D-6538278D7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42E3-4B1A-4CCA-BE28-C5A05E0F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0C51-9EB1-4FF3-ACEA-D0AB4042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B77E-FF90-471A-B863-54235D11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AAF1D-CF7C-4AFA-A428-8E2B33120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79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82E-F5A9-436E-AFD8-620C6EA8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2A1-1B56-4674-B55C-5C7033E5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0552-30B8-4248-A64D-A9C2313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92D1-BD31-4EC1-92A0-BCDBEC2E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AFD2-5B45-4B11-8F3D-59D119C3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01AA2-520C-4A54-AAE0-85E020B04D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220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0377-4981-45A4-94C1-9DEA6D2D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84BC7-8831-4133-BC30-E7EB8A72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2DB2-E33D-438E-9427-2533221B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0FE1-40A6-4C10-B36C-FD696DE5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FFA0-8D88-4199-9A9D-B66353D9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BFA20-3B1F-4D45-A56E-ADCA5A306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4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759" y="1045413"/>
            <a:ext cx="685224" cy="743730"/>
          </a:xfrm>
        </p:spPr>
        <p:txBody>
          <a:bodyPr lIns="0" tIns="0" rIns="0" bIns="0"/>
          <a:lstStyle>
            <a:lvl1pPr>
              <a:defRPr sz="4833" b="0" i="0">
                <a:solidFill>
                  <a:srgbClr val="1919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3350" y="3419688"/>
            <a:ext cx="4259330" cy="188641"/>
          </a:xfrm>
        </p:spPr>
        <p:txBody>
          <a:bodyPr lIns="0" tIns="0" rIns="0" bIns="0"/>
          <a:lstStyle>
            <a:lvl1pPr>
              <a:defRPr sz="1226" b="0" i="0">
                <a:solidFill>
                  <a:srgbClr val="19191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3572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73BF-67FB-44F7-B2CA-6E116702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A647-AFD4-4A23-A8FE-34C56A4B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D59F7-41D7-41CE-A96C-51C2425B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06A2-3D69-4064-976C-6209E035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5ACC-BC04-4DBF-AADD-223F5EDF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1EA7-03A2-4C7D-B926-539E1C28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DDC59-BE54-42A7-B1A9-FCFEC6719F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911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DB07-F894-4BEF-91B2-8510085F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6AC7-56ED-47B6-8899-9191B350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23D88-4FFF-4DDF-B74E-B0F39B97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90BCF-39E1-461D-93CD-E4EBDE306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A96E0-89C6-42ED-BE57-BDB15D52F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C05A8-0726-47D5-AA48-B040705C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BF3EB-F69B-4B11-9E4E-14C576D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AE2CB-9497-471D-88B7-DF971ED7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3EF64-B407-4A64-88B9-3A25556C55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1166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2DD9-8308-4222-884F-31CBD58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8349C-D1DB-4561-A1BD-E3627A3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9E493-967A-4DA4-98CC-C85ABD91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35C84-3046-4315-97B8-DFA0DE43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0118F-E2C4-4CEF-80D6-14FC562D54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37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910B9-BA77-4B5D-ACFF-1C87A4DD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1133A-55FC-47B1-AB4D-14404DF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9D384-2D8B-46A8-B27F-7136096C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388A7-B331-4D36-B8B0-FAB3703145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2789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D464-DCAD-44E7-810A-433B03AD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02CF-F61E-4970-9E08-04EAE86C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86F4-C80E-4C34-9A55-9E919777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455B-0326-4313-9DB1-75C7B77F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558F-45E5-4571-B9B1-AB5A16DF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9C24-F595-40C4-B82E-EA5A3DD4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CF12D-C63C-4355-A93B-D2EB65321D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144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2A51-A603-4B57-A403-A74263AB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943CF-AFA8-4BF2-93E1-D99329BDC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97667-2A72-4822-891D-60E3CA43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F5F0-B2C9-4869-8596-C48307F5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A9FC-1A54-4AB0-9AC6-D8FA733C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B9B7-AF92-40AD-BC66-993925CB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02359-B385-4696-B601-0F47C1A99C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0AA5-FCCB-4EA6-B107-2E543F6C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3C69F-30CF-46DB-85FF-6CEFBC2CD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1B79-62D4-4E66-98C7-A53D8DB6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4A25-0E52-4181-A2B3-7B885B08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4B1E-2F84-4B84-A812-56B6C554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9FC26-20D4-4064-97F8-F37A344212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6882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99726-D3DE-464B-B81D-D8B568A8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B6769-AD70-45BD-BBF7-BBBDCDD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8249-8729-4F5C-A626-DC5B5AFB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234B-8B14-454A-B5D5-A3B7B592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C742-A36C-47FB-A480-9F9349A2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B639F-1830-487B-9DC5-4644DDB8A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567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4308-0BE3-46A5-85B1-D74BA7EE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4D96-9EA7-47EF-A577-5A606493769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C62D-9ECB-4C61-9A4E-D1000609B39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F8B17-68B8-4868-835A-2A7C984F3FA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CCC784-F470-42A8-918B-29364D3E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3121E2-F430-4AF7-AEE9-A03D293F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7C0323-466D-4C18-B686-4C8F58C0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8975D6-473F-4C48-922C-1BC101EF9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0616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EFA1BD-2463-4235-949A-7B7D5B6B189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F7D33-03D0-41F1-BBDC-C642CD5E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13B05-307C-4B74-9E02-DF06BAC0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D3144-4689-44A4-9BBB-FDA58A30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B11535-7607-4F07-AEBA-BD2037661B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11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759" y="1045413"/>
            <a:ext cx="685224" cy="743730"/>
          </a:xfrm>
        </p:spPr>
        <p:txBody>
          <a:bodyPr lIns="0" tIns="0" rIns="0" bIns="0"/>
          <a:lstStyle>
            <a:lvl1pPr>
              <a:defRPr sz="4833" b="0" i="0">
                <a:solidFill>
                  <a:srgbClr val="1919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9912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B7D9-82C5-4EDF-BB37-542D66E9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F439-3E8E-4F98-A7AC-195F0D02F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749A1-FA89-4D31-BA86-C1EDF253D3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B7DC8-A057-4486-8DCF-D93809BD15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BD77A6-D730-445C-A9DC-2490E432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22F6DF-ED62-437E-B350-E041091E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F300EA-CCD1-476B-90AE-03809B4F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C2D425-FA63-425E-B410-AD8C4FD642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983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BD7-0148-4F46-9284-241DD5861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B7E49-2652-487B-A1B0-05DAB88D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F8F86-92CC-4A25-878E-44F17D9A923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E91267-8778-48DF-9D1C-6634120E3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273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1A39-20E9-400E-BD2C-7F203BFF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C91E-DEB9-4BCA-B7E2-478BDC9D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2E52-1ECB-47C7-92CB-35D8D7EEFED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DDD7CA-562F-4E26-B88A-CB2D40D0D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2037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CB49-C9BD-4592-8033-78C52E8A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E4B0-2432-4EB9-AFB7-6FD87F52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B2ED3-E733-4449-979B-78DF9D75283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6092BA-260B-4145-A0FD-6AD2BAD0B5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6747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6806-CE1F-43EF-A4B7-F33CD544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456-A737-499D-AACB-8E2D3F9D8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93EA-1580-4DF1-BCBE-AD75F573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5165B-DD7E-4C54-9D54-DC58BACAD8A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938DBD-1523-47AB-83FE-2309F6043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5115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D097-F539-4199-BFB0-87A11AED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727F-47E9-497F-A0C3-48A029E8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0D207-EA1E-4325-A155-291E6F2D4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62B6A-132A-4E2A-A771-417DFADFD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6D397-ED5C-484F-8AC2-3B5882C6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63C6A-ED88-488A-9905-CF40CB8151E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57B743-AEEB-4B01-8EEB-449B57458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8766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0E8F-609C-4BF3-B990-22439A35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8DA94-E430-4AE2-873F-D8DBDF4BB08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13B3A57-2664-41F0-9041-734938715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8253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B2FB98-F7D8-4CCF-A9FD-808F349F4C6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B9B9F6-3605-471A-943B-11CCED4A1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8415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827F-13F9-48D5-A780-29ACDB14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90D2-EC5D-45BE-85D7-6EA161CE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A2DD1-BFFE-4897-9688-DB732210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E4096-C77E-4C1B-A968-8B2D223CEC7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1FDC77-4A45-455B-9DE1-99ABB47C5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9048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CB3-8897-4724-94D5-C8E32AC1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EFDCF-60D9-4E34-BF24-850CCF5D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5C11-FD59-4568-AD15-64F30FFD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58BAA-EAE6-4785-8248-8294E690EED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AE7D5-FFC0-4313-929E-24C97C93D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67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759" y="1045413"/>
            <a:ext cx="685224" cy="743730"/>
          </a:xfrm>
        </p:spPr>
        <p:txBody>
          <a:bodyPr lIns="0" tIns="0" rIns="0" bIns="0"/>
          <a:lstStyle>
            <a:lvl1pPr>
              <a:defRPr sz="4833" b="0" i="0">
                <a:solidFill>
                  <a:srgbClr val="1919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2632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846A-935E-4B1B-9FC7-DA7D024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21A80-EFCC-433B-B890-3CF3FEC0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17D4-76F6-4306-899B-06CE65B5DBC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BA4969-B921-4FEF-A18A-887E25254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72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E3593-3926-400C-A6A6-519A3E60F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49450" cy="5916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1C12B-872E-496B-A775-64870C7BE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6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09091-BA28-4340-BA02-29385020B00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042150" y="6243638"/>
            <a:ext cx="19034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F22659-22B6-4FC7-8FCC-557307456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035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B4907-E77F-EB49-B171-E466E7F24E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81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0BC21B-C7C4-A34A-9672-415215A827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060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E58ABB-BC7F-264A-87A3-47841BEC46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519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ig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685800" y="1066800"/>
            <a:ext cx="7924800" cy="0"/>
          </a:xfrm>
          <a:prstGeom prst="line">
            <a:avLst/>
          </a:prstGeom>
          <a:noFill/>
          <a:ln w="635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0284"/>
            <a:ext cx="7924800" cy="990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40CE-C631-B246-BCF3-07537ECC13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057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F89A7D-5C64-FC41-B457-AE1E45C32A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704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E0DD56-9E3C-6C45-B1D7-1BE5CE6975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851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924800" cy="533400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609600"/>
            <a:ext cx="38100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609600"/>
            <a:ext cx="39624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A6A27C-5F23-8843-8480-1651E5E453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04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4C3CE3-E496-F942-B056-9A4760340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9672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B4907-E77F-EB49-B171-E466E7F24E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992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0BC21B-C7C4-A34A-9672-415215A827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04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E58ABB-BC7F-264A-87A3-47841BEC46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46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ig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685800" y="1066800"/>
            <a:ext cx="7924800" cy="0"/>
          </a:xfrm>
          <a:prstGeom prst="line">
            <a:avLst/>
          </a:prstGeom>
          <a:noFill/>
          <a:ln w="635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0284"/>
            <a:ext cx="7924800" cy="990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540CE-C631-B246-BCF3-07537ECC13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609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F89A7D-5C64-FC41-B457-AE1E45C32A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7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E0DD56-9E3C-6C45-B1D7-1BE5CE6975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924800" cy="533400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609600"/>
            <a:ext cx="38100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609600"/>
            <a:ext cx="39624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A6A27C-5F23-8843-8480-1651E5E453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90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C3CE3-E496-F942-B056-9A47603403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4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877C04AA-AAF1-4B51-B63D-F20A863F7FEE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27651" name="Freeform 3">
              <a:extLst>
                <a:ext uri="{FF2B5EF4-FFF2-40B4-BE49-F238E27FC236}">
                  <a16:creationId xmlns:a16="http://schemas.microsoft.com/office/drawing/2014/main" id="{7776C73E-E175-402C-B6EF-5A8F692C22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10 h 3216"/>
                <a:gd name="T8" fmla="*/ 5550 w 5550"/>
                <a:gd name="T9" fmla="*/ 3216 h 3216"/>
                <a:gd name="T10" fmla="*/ 5550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Freeform 4">
              <a:extLst>
                <a:ext uri="{FF2B5EF4-FFF2-40B4-BE49-F238E27FC236}">
                  <a16:creationId xmlns:a16="http://schemas.microsoft.com/office/drawing/2014/main" id="{B748F7F6-A8BC-40B7-ADEF-B000DDFEE19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Freeform 5">
              <a:extLst>
                <a:ext uri="{FF2B5EF4-FFF2-40B4-BE49-F238E27FC236}">
                  <a16:creationId xmlns:a16="http://schemas.microsoft.com/office/drawing/2014/main" id="{6A2A89C3-4294-45EE-AFD3-41E625A74BC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Freeform 6">
              <a:extLst>
                <a:ext uri="{FF2B5EF4-FFF2-40B4-BE49-F238E27FC236}">
                  <a16:creationId xmlns:a16="http://schemas.microsoft.com/office/drawing/2014/main" id="{822CDC80-4483-4E1F-B0BE-FC7193A9271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Freeform 7">
              <a:extLst>
                <a:ext uri="{FF2B5EF4-FFF2-40B4-BE49-F238E27FC236}">
                  <a16:creationId xmlns:a16="http://schemas.microsoft.com/office/drawing/2014/main" id="{9DAE3806-56E4-40BF-8ED8-27EE301E000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Freeform 8">
              <a:extLst>
                <a:ext uri="{FF2B5EF4-FFF2-40B4-BE49-F238E27FC236}">
                  <a16:creationId xmlns:a16="http://schemas.microsoft.com/office/drawing/2014/main" id="{7EBF1F60-8CE2-4106-BBB7-702E8A739A0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" name="Rectangle 9">
            <a:extLst>
              <a:ext uri="{FF2B5EF4-FFF2-40B4-BE49-F238E27FC236}">
                <a16:creationId xmlns:a16="http://schemas.microsoft.com/office/drawing/2014/main" id="{E58C2F83-7499-4176-B9C6-FE1C75BF8BD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B3399712-B1CD-4F3E-9F97-54F7EA5A91D1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48DCF31D-51BF-458D-BA98-66C2FE69E36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EF249650-6C51-4DF3-A74C-263EEA2974CF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1C067CA4-E578-4A9C-94AA-328BA3776F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AB1D10C1-F625-4B36-BFE3-924554879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DB9BED-BD75-43AF-9892-0557A7A1F0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5534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1A8-4DFE-4C73-BDA3-B2534FE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B5A7-D356-4AF4-B20D-3ED4F0F1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B5C3-D93A-4B77-8278-EB9689B2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E16487-4890-42E5-8EF2-A412EA866596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D58D-329B-47E2-B211-BF9431DE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659F-228E-4F79-B31E-A443E55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40BF1-F276-4F31-A147-CB491C363E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692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2015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0873-254B-4A22-A74B-0A943CD7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865C-3C31-42F0-AB9C-4FCF34FD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7CFB-FB31-4572-855D-F150927D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B3AF3-74AE-4E67-87E7-C4C631ECB5E1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2D10-F0F7-4F26-8290-0C3DD6F9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19F7-B3A8-42DB-A646-9A9BA0ED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E0B58-4818-45CF-8601-861ABC79C9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7086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DE3-81D8-4AC1-ADD8-60DB2CED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C901-3BD0-44D8-8FD2-DE1212F76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E2A2-A16B-4AA8-8DC7-3212DF5BD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BADBA-204D-43F6-B5E7-395266FB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EAC68-99D5-4D6D-BBE9-A56181AC4231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28D68-D4FF-483B-86EE-F7E18083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0EF5-C217-485A-9316-E36D4E0E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F7DDE-326E-4FE9-85BD-A9690BC199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3299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659D-567C-480A-98D1-592BC0C3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AAD3-D013-42FD-B371-63B2501CD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7D4CD-3B39-4F12-AA49-BBAF2EB0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B9ABE-6901-40F9-9448-63CBDE248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24DD5-D0BA-4DDA-A022-C4714FC8D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5B6CC-7D76-485A-92B1-F19C7B5A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804CD-89E4-4E33-9F79-FA75B62D93DA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94EF-95EB-4C59-93DC-CDCEC6A9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38719-95E0-477C-A70C-F50E4B7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C422F-C37A-4820-BD11-E96FEAE499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9629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E6B0-BD18-4DBA-B414-91A79167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ED9F5-FD61-4727-BAA8-84A98C55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E7D35-C2E1-4608-8CD3-D3F662FB33F9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FB026-4F41-4B15-96C8-B355EB76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EDB5-6A92-46FD-AB97-C204847C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D32C9-35CD-48AC-91D8-103E64057D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48597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C0448-3680-4FCB-ABBB-259BC5C7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A8E7B-F110-47C4-8945-3FB934796302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CD83A-23CE-4403-A26C-14162CC2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AEB91-FCAB-499D-9148-51721D15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AC268-59FA-4B23-A6F5-5270B6C30C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5475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0904-1379-47D5-8722-7C75BA99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C4F6-BEEA-4756-B162-939E7F09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E83C6-9C0B-4309-A972-99471D7A9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4E56-B1FE-4ADD-A9F3-A3D59A65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E2BC7-2DD4-4833-9E8E-3CA5CB6989FE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7CD0-E16F-4682-AC0E-B9442A22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2498-2052-497F-9087-19CFE3B2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7B604-F4B4-40F9-9E76-9B13F98878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9786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8A2D-5353-4B25-A074-B484C72B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904B2-E5DE-48FD-AA80-C1639F506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A98BF-0EA1-42A0-A1E6-EEDB908C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6C7D2-580E-42F7-948D-FAD27D2F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449AD-FB89-4405-A870-EBDF5A77832D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722B-B3F9-47EF-9D19-F7ED7AEC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6F96-6A40-4F14-BF19-013E31C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D3773-C52A-414C-BA16-D2DA270945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68498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500B-3CF1-47F9-80E8-60AE067D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D3B3-93B7-4FC4-8CDE-EE1FCE83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FE73-FFE3-4E14-A06D-A9ED9D27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AF1433-04C6-44C8-90BA-D2BC56322C5E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3338-0714-4FD0-A224-EE40904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2DC1-5B8B-478A-B795-2269A666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3B9E-D31C-4BF5-8E70-6F56540E41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76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A477E-ABD2-42B1-B0DC-BB38AABAE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8733E-5D4D-4F2A-AD94-9906F8BD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979B-8F0A-400A-A478-90707F7E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A4AE3A-D573-4977-929C-CFAA3F893DF4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2839-F650-455A-B13B-70BB021E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B5AB-2159-47BF-A331-BE75A02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DB3C9-7627-434A-9444-A1290F864E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890337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24800" y="896808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1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5430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622" y="355881"/>
            <a:ext cx="849758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43988" y="1170016"/>
            <a:ext cx="8645036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09600"/>
            <a:ext cx="7924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ea typeface="Courier New"/>
                <a:cs typeface="Gill Sans" charset="0"/>
              </a:defRPr>
            </a:lvl1pPr>
          </a:lstStyle>
          <a:p>
            <a:pPr>
              <a:defRPr/>
            </a:pPr>
            <a:fld id="{E8EDE22B-2430-B14E-BA1A-5B8E17F393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29" name="Straight Connector 7"/>
          <p:cNvCxnSpPr>
            <a:cxnSpLocks noChangeShapeType="1"/>
          </p:cNvCxnSpPr>
          <p:nvPr userDrawn="1"/>
        </p:nvCxnSpPr>
        <p:spPr bwMode="auto">
          <a:xfrm>
            <a:off x="685800" y="573088"/>
            <a:ext cx="792480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418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/>
          <a:ea typeface="Gill Sans"/>
          <a:cs typeface="Garamond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Courier New"/>
          <a:cs typeface="Gill Sans"/>
        </a:defRPr>
      </a:lvl1pPr>
      <a:lvl2pPr marL="454025" indent="3175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Gill Sans"/>
          <a:cs typeface="Gill Sans"/>
        </a:defRPr>
      </a:lvl2pPr>
      <a:lvl3pPr marL="909638" indent="4763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Gill Sans"/>
          <a:cs typeface="Gill Sans"/>
        </a:defRPr>
      </a:lvl3pPr>
      <a:lvl4pPr marL="1376363" indent="-47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Gill Sans"/>
          <a:cs typeface="Gill Sans"/>
        </a:defRPr>
      </a:lvl4pPr>
      <a:lvl5pPr marL="1831975" indent="-3175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Gill Sans"/>
          <a:cs typeface="Gill Sans"/>
        </a:defRPr>
      </a:lvl5pPr>
      <a:lvl6pPr marL="22891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463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035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607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C06DC78A-4923-40CD-ACB7-1C6A9B779F58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26627" name="Freeform 3">
              <a:extLst>
                <a:ext uri="{FF2B5EF4-FFF2-40B4-BE49-F238E27FC236}">
                  <a16:creationId xmlns:a16="http://schemas.microsoft.com/office/drawing/2014/main" id="{FD92A7BD-CE8F-496D-A69E-C3ABF597A71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8" name="Freeform 4">
              <a:extLst>
                <a:ext uri="{FF2B5EF4-FFF2-40B4-BE49-F238E27FC236}">
                  <a16:creationId xmlns:a16="http://schemas.microsoft.com/office/drawing/2014/main" id="{CC9E94A0-42CC-4BBC-B851-BA21F06E031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>
                <a:gd name="T0" fmla="*/ 330 w 5550"/>
                <a:gd name="T1" fmla="*/ 1764 h 3168"/>
                <a:gd name="T2" fmla="*/ 0 w 5550"/>
                <a:gd name="T3" fmla="*/ 1764 h 3168"/>
                <a:gd name="T4" fmla="*/ 0 w 5550"/>
                <a:gd name="T5" fmla="*/ 3168 h 3168"/>
                <a:gd name="T6" fmla="*/ 5550 w 5550"/>
                <a:gd name="T7" fmla="*/ 3168 h 3168"/>
                <a:gd name="T8" fmla="*/ 5550 w 5550"/>
                <a:gd name="T9" fmla="*/ 0 h 3168"/>
                <a:gd name="T10" fmla="*/ 330 w 5550"/>
                <a:gd name="T11" fmla="*/ 0 h 3168"/>
                <a:gd name="T12" fmla="*/ 330 w 5550"/>
                <a:gd name="T13" fmla="*/ 1764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Freeform 5">
              <a:extLst>
                <a:ext uri="{FF2B5EF4-FFF2-40B4-BE49-F238E27FC236}">
                  <a16:creationId xmlns:a16="http://schemas.microsoft.com/office/drawing/2014/main" id="{9077CC6F-C7F4-486E-BAE7-4135A96A0CD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Freeform 6">
              <a:extLst>
                <a:ext uri="{FF2B5EF4-FFF2-40B4-BE49-F238E27FC236}">
                  <a16:creationId xmlns:a16="http://schemas.microsoft.com/office/drawing/2014/main" id="{2913098D-07C6-4FB6-A373-5198EE8A4B9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Freeform 7">
              <a:extLst>
                <a:ext uri="{FF2B5EF4-FFF2-40B4-BE49-F238E27FC236}">
                  <a16:creationId xmlns:a16="http://schemas.microsoft.com/office/drawing/2014/main" id="{75C2E1F3-B0F3-4A23-8B38-7F064F015B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Freeform 8">
              <a:extLst>
                <a:ext uri="{FF2B5EF4-FFF2-40B4-BE49-F238E27FC236}">
                  <a16:creationId xmlns:a16="http://schemas.microsoft.com/office/drawing/2014/main" id="{59A4B1FE-9B63-40F2-91D3-5898ACD4916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>
                <a:gd name="T0" fmla="*/ 0 w 29"/>
                <a:gd name="T1" fmla="*/ 1416 h 1416"/>
                <a:gd name="T2" fmla="*/ 29 w 29"/>
                <a:gd name="T3" fmla="*/ 1416 h 1416"/>
                <a:gd name="T4" fmla="*/ 28 w 29"/>
                <a:gd name="T5" fmla="*/ 24 h 1416"/>
                <a:gd name="T6" fmla="*/ 0 w 29"/>
                <a:gd name="T7" fmla="*/ 0 h 1416"/>
                <a:gd name="T8" fmla="*/ 0 w 29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9">
              <a:extLst>
                <a:ext uri="{FF2B5EF4-FFF2-40B4-BE49-F238E27FC236}">
                  <a16:creationId xmlns:a16="http://schemas.microsoft.com/office/drawing/2014/main" id="{4EF76465-A979-445E-8F54-3AC984AEDFA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0">
              <a:extLst>
                <a:ext uri="{FF2B5EF4-FFF2-40B4-BE49-F238E27FC236}">
                  <a16:creationId xmlns:a16="http://schemas.microsoft.com/office/drawing/2014/main" id="{A3B624D6-1D58-41AC-9379-588E65AF28C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2979878C-3922-4889-B67F-4688556F76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fld id="{957A285E-9491-49A1-BF42-AA7AFE7A29FA}" type="datetime1">
              <a:rPr lang="zh-TW" altLang="en-US"/>
              <a:pPr/>
              <a:t>2023/1/4</a:t>
            </a:fld>
            <a:endParaRPr lang="en-US" altLang="zh-TW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FA2A3F4A-E0DD-4F77-9FEE-3FC844B822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r>
              <a:rPr lang="en-US" altLang="zh-TW"/>
              <a:t>The Divide-and-Conquer Strategy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B003DAD3-603A-4B16-B205-C36829BA65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fld id="{377AFDDC-555C-4CB0-8AF0-6F553BAE81C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A6E5F9E1-408E-479F-881C-607CB962B0D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B3047BDA-1B76-41BF-AC5A-7A6144C121D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676770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5050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8628086-232D-48F0-B873-6A8A8C60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FF73B55-2F2B-4687-8E59-7CF15672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B36F6F-702E-4DA6-BF17-7B1D3FDB3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5D3583-9A01-409E-AE7F-D42F2DBD53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032C52-AD50-4836-952B-A14F72CBF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DDB9C71E-2437-4570-99B6-5D05E695D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92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40569" indent="-2202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960835" indent="-21907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9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992" y="254978"/>
            <a:ext cx="84582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 u="sng">
                <a:solidFill>
                  <a:srgbClr val="134A90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992" y="1355747"/>
            <a:ext cx="845819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1020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21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</p:sldLayoutIdLst>
  <p:txStyles>
    <p:titleStyle>
      <a:lvl1pPr>
        <a:defRPr b="1" u="none"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GB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algn="r"/>
              <a:t>‹#›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637838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1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1" y="6356350"/>
            <a:ext cx="2057399" cy="365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0671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C6E738-A51C-B19B-E70E-820FB6CE9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2EC382-C450-9361-905D-906E11F1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F1B2F3E-550C-8E71-7F5A-C567BFE1FF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1/17/13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4C51D25-C3B4-7B90-0277-1D9516CFDD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3120: Computational Geometry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C00A35F-833F-28D1-42E1-1625B01C39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5F36839-D1C9-420C-81C0-27348A7C1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7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52725E66-3DFE-4EEC-AEFA-E2E369BD9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26BD8AF-A358-4A7D-9B15-342DF1572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0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759" y="1045414"/>
            <a:ext cx="685224" cy="10926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1919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3350" y="3419688"/>
            <a:ext cx="42593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9191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9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216">
        <a:defRPr>
          <a:latin typeface="+mn-lt"/>
          <a:ea typeface="+mn-ea"/>
          <a:cs typeface="+mn-cs"/>
        </a:defRPr>
      </a:lvl2pPr>
      <a:lvl3pPr marL="622432">
        <a:defRPr>
          <a:latin typeface="+mn-lt"/>
          <a:ea typeface="+mn-ea"/>
          <a:cs typeface="+mn-cs"/>
        </a:defRPr>
      </a:lvl3pPr>
      <a:lvl4pPr marL="933648">
        <a:defRPr>
          <a:latin typeface="+mn-lt"/>
          <a:ea typeface="+mn-ea"/>
          <a:cs typeface="+mn-cs"/>
        </a:defRPr>
      </a:lvl4pPr>
      <a:lvl5pPr marL="1244864">
        <a:defRPr>
          <a:latin typeface="+mn-lt"/>
          <a:ea typeface="+mn-ea"/>
          <a:cs typeface="+mn-cs"/>
        </a:defRPr>
      </a:lvl5pPr>
      <a:lvl6pPr marL="1556081">
        <a:defRPr>
          <a:latin typeface="+mn-lt"/>
          <a:ea typeface="+mn-ea"/>
          <a:cs typeface="+mn-cs"/>
        </a:defRPr>
      </a:lvl6pPr>
      <a:lvl7pPr marL="1867296">
        <a:defRPr>
          <a:latin typeface="+mn-lt"/>
          <a:ea typeface="+mn-ea"/>
          <a:cs typeface="+mn-cs"/>
        </a:defRPr>
      </a:lvl7pPr>
      <a:lvl8pPr marL="2178512">
        <a:defRPr>
          <a:latin typeface="+mn-lt"/>
          <a:ea typeface="+mn-ea"/>
          <a:cs typeface="+mn-cs"/>
        </a:defRPr>
      </a:lvl8pPr>
      <a:lvl9pPr marL="248972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216">
        <a:defRPr>
          <a:latin typeface="+mn-lt"/>
          <a:ea typeface="+mn-ea"/>
          <a:cs typeface="+mn-cs"/>
        </a:defRPr>
      </a:lvl2pPr>
      <a:lvl3pPr marL="622432">
        <a:defRPr>
          <a:latin typeface="+mn-lt"/>
          <a:ea typeface="+mn-ea"/>
          <a:cs typeface="+mn-cs"/>
        </a:defRPr>
      </a:lvl3pPr>
      <a:lvl4pPr marL="933648">
        <a:defRPr>
          <a:latin typeface="+mn-lt"/>
          <a:ea typeface="+mn-ea"/>
          <a:cs typeface="+mn-cs"/>
        </a:defRPr>
      </a:lvl4pPr>
      <a:lvl5pPr marL="1244864">
        <a:defRPr>
          <a:latin typeface="+mn-lt"/>
          <a:ea typeface="+mn-ea"/>
          <a:cs typeface="+mn-cs"/>
        </a:defRPr>
      </a:lvl5pPr>
      <a:lvl6pPr marL="1556081">
        <a:defRPr>
          <a:latin typeface="+mn-lt"/>
          <a:ea typeface="+mn-ea"/>
          <a:cs typeface="+mn-cs"/>
        </a:defRPr>
      </a:lvl6pPr>
      <a:lvl7pPr marL="1867296">
        <a:defRPr>
          <a:latin typeface="+mn-lt"/>
          <a:ea typeface="+mn-ea"/>
          <a:cs typeface="+mn-cs"/>
        </a:defRPr>
      </a:lvl7pPr>
      <a:lvl8pPr marL="2178512">
        <a:defRPr>
          <a:latin typeface="+mn-lt"/>
          <a:ea typeface="+mn-ea"/>
          <a:cs typeface="+mn-cs"/>
        </a:defRPr>
      </a:lvl8pPr>
      <a:lvl9pPr marL="248972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142" y="2667127"/>
            <a:ext cx="816971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1A1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904" y="1568696"/>
            <a:ext cx="812019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9191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40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216">
        <a:defRPr>
          <a:latin typeface="+mn-lt"/>
          <a:ea typeface="+mn-ea"/>
          <a:cs typeface="+mn-cs"/>
        </a:defRPr>
      </a:lvl2pPr>
      <a:lvl3pPr marL="622432">
        <a:defRPr>
          <a:latin typeface="+mn-lt"/>
          <a:ea typeface="+mn-ea"/>
          <a:cs typeface="+mn-cs"/>
        </a:defRPr>
      </a:lvl3pPr>
      <a:lvl4pPr marL="933648">
        <a:defRPr>
          <a:latin typeface="+mn-lt"/>
          <a:ea typeface="+mn-ea"/>
          <a:cs typeface="+mn-cs"/>
        </a:defRPr>
      </a:lvl4pPr>
      <a:lvl5pPr marL="1244864">
        <a:defRPr>
          <a:latin typeface="+mn-lt"/>
          <a:ea typeface="+mn-ea"/>
          <a:cs typeface="+mn-cs"/>
        </a:defRPr>
      </a:lvl5pPr>
      <a:lvl6pPr marL="1556081">
        <a:defRPr>
          <a:latin typeface="+mn-lt"/>
          <a:ea typeface="+mn-ea"/>
          <a:cs typeface="+mn-cs"/>
        </a:defRPr>
      </a:lvl6pPr>
      <a:lvl7pPr marL="1867296">
        <a:defRPr>
          <a:latin typeface="+mn-lt"/>
          <a:ea typeface="+mn-ea"/>
          <a:cs typeface="+mn-cs"/>
        </a:defRPr>
      </a:lvl7pPr>
      <a:lvl8pPr marL="2178512">
        <a:defRPr>
          <a:latin typeface="+mn-lt"/>
          <a:ea typeface="+mn-ea"/>
          <a:cs typeface="+mn-cs"/>
        </a:defRPr>
      </a:lvl8pPr>
      <a:lvl9pPr marL="248972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216">
        <a:defRPr>
          <a:latin typeface="+mn-lt"/>
          <a:ea typeface="+mn-ea"/>
          <a:cs typeface="+mn-cs"/>
        </a:defRPr>
      </a:lvl2pPr>
      <a:lvl3pPr marL="622432">
        <a:defRPr>
          <a:latin typeface="+mn-lt"/>
          <a:ea typeface="+mn-ea"/>
          <a:cs typeface="+mn-cs"/>
        </a:defRPr>
      </a:lvl3pPr>
      <a:lvl4pPr marL="933648">
        <a:defRPr>
          <a:latin typeface="+mn-lt"/>
          <a:ea typeface="+mn-ea"/>
          <a:cs typeface="+mn-cs"/>
        </a:defRPr>
      </a:lvl4pPr>
      <a:lvl5pPr marL="1244864">
        <a:defRPr>
          <a:latin typeface="+mn-lt"/>
          <a:ea typeface="+mn-ea"/>
          <a:cs typeface="+mn-cs"/>
        </a:defRPr>
      </a:lvl5pPr>
      <a:lvl6pPr marL="1556081">
        <a:defRPr>
          <a:latin typeface="+mn-lt"/>
          <a:ea typeface="+mn-ea"/>
          <a:cs typeface="+mn-cs"/>
        </a:defRPr>
      </a:lvl6pPr>
      <a:lvl7pPr marL="1867296">
        <a:defRPr>
          <a:latin typeface="+mn-lt"/>
          <a:ea typeface="+mn-ea"/>
          <a:cs typeface="+mn-cs"/>
        </a:defRPr>
      </a:lvl7pPr>
      <a:lvl8pPr marL="2178512">
        <a:defRPr>
          <a:latin typeface="+mn-lt"/>
          <a:ea typeface="+mn-ea"/>
          <a:cs typeface="+mn-cs"/>
        </a:defRPr>
      </a:lvl8pPr>
      <a:lvl9pPr marL="2489729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79BBB-B6BE-4069-9621-EC765C78ABEC}"/>
              </a:ext>
            </a:extLst>
          </p:cNvPr>
          <p:cNvSpPr/>
          <p:nvPr userDrawn="1"/>
        </p:nvSpPr>
        <p:spPr bwMode="auto">
          <a:xfrm flipV="1">
            <a:off x="304799" y="1172816"/>
            <a:ext cx="8458201" cy="5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i-E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2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0E312EB-50BA-4F51-A336-381270E4C2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40F757-0D59-4A5D-B027-DC124F0222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300E-501B-497F-A322-69AF67C5C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A0FF02-60A8-4236-8882-F21B7C59F9C7}" type="datetime8">
              <a:rPr lang="he-IL"/>
              <a:pPr>
                <a:defRPr/>
              </a:pPr>
              <a:t>04 ינואר 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0D8E-8686-4E94-8E89-9BF73B768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Comp. Vision Group Seminar, 07-12-11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323-A19E-431D-B5AD-17F404B6A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aseline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C328A0C-A16F-48F2-B4A2-07401D49B1E1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2372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CD71-E032-F34A-ACE9-420093A8637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4D49-856B-C64A-8D7C-A05BABA6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872172-55BD-4DD5-B49E-F4CDFC082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7AB47F-8CF8-4CB0-8E25-D339244C1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C41D63A-6ED1-434A-A5F9-8C2B53738D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F77145-22F0-4DB6-B9FD-8AAA38F982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E95E4-A263-4E43-8F20-F98F161D9A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B58D19-9AC5-4F78-B8E2-DBBF4ED8A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285A9F81-FCD6-4DC6-B7A1-E29A1E09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F550ED4-02AF-4A44-975E-AD74CF95E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145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A6BC11B-7E6B-4ED4-AD92-B24BA2E7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032FC7BA-1354-4902-A416-3E917EB8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EEF2C5D0-852B-495F-8FCF-97E0EA45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515F7B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515F7B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09600"/>
            <a:ext cx="7924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79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C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" panose="02020603050405020304" pitchFamily="18" charset="0"/>
          <a:ea typeface="Times" panose="02020603050405020304" pitchFamily="18" charset="0"/>
          <a:cs typeface="Times" panose="02020603050405020304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Garamond" charset="0"/>
          <a:ea typeface="Gill Sans" charset="0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Gill San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Courier New"/>
          <a:cs typeface="Gill Sans"/>
        </a:defRPr>
      </a:lvl1pPr>
      <a:lvl2pPr marL="454025" indent="3175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Gill Sans"/>
          <a:cs typeface="Gill Sans"/>
        </a:defRPr>
      </a:lvl2pPr>
      <a:lvl3pPr marL="909638" indent="4763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Gill Sans"/>
          <a:cs typeface="Gill Sans"/>
        </a:defRPr>
      </a:lvl3pPr>
      <a:lvl4pPr marL="1376363" indent="-47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Gill Sans"/>
          <a:cs typeface="Gill Sans"/>
        </a:defRPr>
      </a:lvl4pPr>
      <a:lvl5pPr marL="1831975" indent="-3175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Gill Sans"/>
          <a:cs typeface="Gill Sans"/>
        </a:defRPr>
      </a:lvl5pPr>
      <a:lvl6pPr marL="22891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463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035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60775" indent="-3175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9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9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9.jpeg"/><Relationship Id="rId5" Type="http://schemas.openxmlformats.org/officeDocument/2006/relationships/tags" Target="../tags/tag5.xml"/><Relationship Id="rId15" Type="http://schemas.openxmlformats.org/officeDocument/2006/relationships/image" Target="../media/image43.png"/><Relationship Id="rId10" Type="http://schemas.openxmlformats.org/officeDocument/2006/relationships/hyperlink" Target="http://en.wikipedia.org/wiki/File:VaughanPratt.JPG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2.jpe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9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9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0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4.emf"/><Relationship Id="rId11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0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0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09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09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0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0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0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0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0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0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09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09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0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0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0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09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09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09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0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4.emf"/><Relationship Id="rId11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12.bin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09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09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09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09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09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09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09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09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09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8.bin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1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45.png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1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1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1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5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dirty="0"/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8571392" cy="853345"/>
          </a:xfrm>
        </p:spPr>
        <p:txBody>
          <a:bodyPr>
            <a:normAutofit/>
          </a:bodyPr>
          <a:lstStyle/>
          <a:p>
            <a:r>
              <a:rPr lang="en-CA" sz="3300" dirty="0">
                <a:solidFill>
                  <a:schemeClr val="bg1"/>
                </a:solidFill>
              </a:rPr>
              <a:t>Algorithm Design Techniques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cap="small" dirty="0">
                <a:solidFill>
                  <a:schemeClr val="bg1">
                    <a:lumMod val="75000"/>
                  </a:schemeClr>
                </a:solidFill>
              </a:rPr>
              <a:t>Divide and Conquer</a:t>
            </a:r>
            <a:endParaRPr lang="en-US" sz="24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6309" y="3189547"/>
          <a:ext cx="163641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96550" y="2568869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4573" y="2568869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5" name="Google Shape;575;p6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4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k</a:t>
            </a:r>
            <a:r>
              <a:rPr kumimoji="0" lang="en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for inputs of length 1 to i.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1" name="Google Shape;581;p6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k</a:t>
            </a:r>
            <a:r>
              <a:rPr kumimoji="0" lang="en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for inputs of length 1 to i.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smallest element for inputs of length 1; it returns the element itself which is trivially the smallest.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7" name="Google Shape;587;p6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6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k</a:t>
            </a:r>
            <a:r>
              <a:rPr kumimoji="0" lang="en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for inputs of length 1 to i.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smallest element for inputs of length 1; it returns the element itself which is trivially the smallest.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○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step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Suppose the algorithm works on input lists of length 1 to i. Calling </a:t>
            </a: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on an input list of length i+1 selects a pivot, partitions around it, and compares the length of the left list to k. There are three cases: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3" name="Google Shape;593;p6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7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k</a:t>
            </a:r>
            <a:r>
              <a:rPr kumimoji="0" lang="en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for inputs of length 1 to i.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smallest element for inputs of length 1; it returns the element itself which is trivially the smallest.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○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step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Suppose the algorithm works on input lists of length 1 to i. Calling </a:t>
            </a: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on an input list of length i+1 selects a pivot, partitions around it, and compares the length of the left list to k. There are three cases: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■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== k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exactly k items less than the pivot, so return the pivot.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■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&gt; k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More than k items less than the pivot, so return the k</a:t>
            </a:r>
            <a:r>
              <a:rPr kumimoji="0" lang="en" sz="17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of the left half of the list.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■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&lt; k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There are fewer than k items ≤ to the pivot, so return the (k - len(left) - 1)</a:t>
            </a:r>
            <a:r>
              <a:rPr kumimoji="0" lang="en" sz="17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of the right half of the list.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9" name="Google Shape;599;p6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k</a:t>
            </a:r>
            <a:r>
              <a:rPr kumimoji="0" lang="en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for inputs of length 1 to i.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○"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smallest element for inputs of length 1; it returns the element itself which is trivially the smallest.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○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step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Suppose the algorithm works on input lists of length 1 to i. Calling </a:t>
            </a: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on an input list of length i+1 selects a pivot, partitions around it, and compares the length of the left list to k. There are three cases: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■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== k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exactly k items less than the pivot, so return the pivot.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■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&gt; k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More than k items less than the pivot, so return the k</a:t>
            </a:r>
            <a:r>
              <a:rPr kumimoji="0" lang="en" sz="17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of the left half of the list.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■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&lt; k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There are fewer than k items ≤ to the pivot, so return the (k - len(left) - 1)</a:t>
            </a:r>
            <a:r>
              <a:rPr kumimoji="0" lang="en" sz="17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 of the right half of the list.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○"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 inductive hypothesis holds for all i. In particular, given an input list of any length n, </a:t>
            </a: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select(A,k)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correctly finds the k</a:t>
            </a:r>
            <a:r>
              <a:rPr kumimoji="0" lang="en" sz="17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-smallest element!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6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and Conquer II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Substitution method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Done!</a:t>
            </a:r>
            <a:endParaRPr kumimoji="0" sz="2000" b="0" i="0" u="none" strike="sng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Linear-time selection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Proving correctness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Done!</a:t>
            </a:r>
            <a:endParaRPr kumimoji="0" sz="2000" b="0" i="0" u="none" strike="sng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Proving runtime with recurrence relations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Problems: selection</a:t>
            </a:r>
            <a:endParaRPr kumimoji="0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Algorithms: Select</a:t>
            </a:r>
            <a:endParaRPr kumimoji="0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Reading: CLRS 9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6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Today’s Outline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Writing a recurrence relation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gives: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7" name="Google Shape;617;p7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8" name="Google Shape;618;p70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217476" y="849082"/>
            <a:ext cx="8211600" cy="60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Writing a recurrence relation for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gives: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4" name="Google Shape;624;p71"/>
          <p:cNvSpPr txBox="1"/>
          <p:nvPr/>
        </p:nvSpPr>
        <p:spPr>
          <a:xfrm>
            <a:off x="466200" y="28498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5" name="Google Shape;625;p71"/>
          <p:cNvSpPr txBox="1"/>
          <p:nvPr/>
        </p:nvSpPr>
        <p:spPr>
          <a:xfrm>
            <a:off x="466200" y="3867093"/>
            <a:ext cx="8211600" cy="28107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71"/>
          <p:cNvSpPr txBox="1"/>
          <p:nvPr/>
        </p:nvSpPr>
        <p:spPr>
          <a:xfrm>
            <a:off x="1808700" y="1758834"/>
            <a:ext cx="6620376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		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len(L) ==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&gt;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&lt;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71"/>
          <p:cNvSpPr txBox="1"/>
          <p:nvPr/>
        </p:nvSpPr>
        <p:spPr>
          <a:xfrm>
            <a:off x="1199187" y="1044850"/>
            <a:ext cx="80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13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466200" y="2265834"/>
            <a:ext cx="1342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217476" y="849082"/>
            <a:ext cx="8211600" cy="60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Writing a recurrence relation for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gives: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4" name="Google Shape;624;p71"/>
          <p:cNvSpPr txBox="1"/>
          <p:nvPr/>
        </p:nvSpPr>
        <p:spPr>
          <a:xfrm>
            <a:off x="466200" y="28498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5" name="Google Shape;625;p71"/>
          <p:cNvSpPr txBox="1"/>
          <p:nvPr/>
        </p:nvSpPr>
        <p:spPr>
          <a:xfrm>
            <a:off x="466200" y="3867093"/>
            <a:ext cx="8211600" cy="28107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71"/>
          <p:cNvSpPr txBox="1"/>
          <p:nvPr/>
        </p:nvSpPr>
        <p:spPr>
          <a:xfrm>
            <a:off x="1808700" y="1472511"/>
            <a:ext cx="6620376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		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len(L) ==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&gt;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&lt;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71"/>
          <p:cNvSpPr txBox="1"/>
          <p:nvPr/>
        </p:nvSpPr>
        <p:spPr>
          <a:xfrm>
            <a:off x="1199187" y="758527"/>
            <a:ext cx="80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13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466200" y="1979511"/>
            <a:ext cx="1342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633;p72">
            <a:extLst>
              <a:ext uri="{FF2B5EF4-FFF2-40B4-BE49-F238E27FC236}">
                <a16:creationId xmlns:a16="http://schemas.microsoft.com/office/drawing/2014/main" id="{29355400-10CA-A82E-E1BD-9A04042A8241}"/>
              </a:ext>
            </a:extLst>
          </p:cNvPr>
          <p:cNvSpPr/>
          <p:nvPr/>
        </p:nvSpPr>
        <p:spPr>
          <a:xfrm rot="1801493">
            <a:off x="2693912" y="2689047"/>
            <a:ext cx="456094" cy="81045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Google Shape;640;p72">
            <a:extLst>
              <a:ext uri="{FF2B5EF4-FFF2-40B4-BE49-F238E27FC236}">
                <a16:creationId xmlns:a16="http://schemas.microsoft.com/office/drawing/2014/main" id="{7D0B3290-5DD0-0642-8C8C-0F77EE0E3233}"/>
              </a:ext>
            </a:extLst>
          </p:cNvPr>
          <p:cNvSpPr txBox="1"/>
          <p:nvPr/>
        </p:nvSpPr>
        <p:spPr>
          <a:xfrm>
            <a:off x="2694881" y="3212441"/>
            <a:ext cx="229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runtime for the recursive call to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641;p72">
            <a:extLst>
              <a:ext uri="{FF2B5EF4-FFF2-40B4-BE49-F238E27FC236}">
                <a16:creationId xmlns:a16="http://schemas.microsoft.com/office/drawing/2014/main" id="{30F0D515-6AD4-5112-D9D4-CDCCCF09874C}"/>
              </a:ext>
            </a:extLst>
          </p:cNvPr>
          <p:cNvSpPr/>
          <p:nvPr/>
        </p:nvSpPr>
        <p:spPr>
          <a:xfrm rot="-5398013" flipH="1">
            <a:off x="2609242" y="3257843"/>
            <a:ext cx="440452" cy="16756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41006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6309" y="3189547"/>
          <a:ext cx="163641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96550" y="2568869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4573" y="2568869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8343" y="1946463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0562" y="2258530"/>
            <a:ext cx="213520" cy="310339"/>
          </a:xfrm>
          <a:custGeom>
            <a:avLst/>
            <a:gdLst/>
            <a:ahLst/>
            <a:cxnLst/>
            <a:rect l="l" t="t" r="r" b="b"/>
            <a:pathLst>
              <a:path w="313689" h="455930">
                <a:moveTo>
                  <a:pt x="313689" y="0"/>
                </a:moveTo>
                <a:lnTo>
                  <a:pt x="0" y="455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4082" y="2258530"/>
            <a:ext cx="196231" cy="310339"/>
          </a:xfrm>
          <a:custGeom>
            <a:avLst/>
            <a:gdLst/>
            <a:ahLst/>
            <a:cxnLst/>
            <a:rect l="l" t="t" r="r" b="b"/>
            <a:pathLst>
              <a:path w="288289" h="455930">
                <a:moveTo>
                  <a:pt x="0" y="0"/>
                </a:moveTo>
                <a:lnTo>
                  <a:pt x="288289" y="455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217476" y="849082"/>
            <a:ext cx="8211600" cy="60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Writing a recurrence relation for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gives: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4" name="Google Shape;624;p71"/>
          <p:cNvSpPr txBox="1"/>
          <p:nvPr/>
        </p:nvSpPr>
        <p:spPr>
          <a:xfrm>
            <a:off x="466200" y="28498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5" name="Google Shape;625;p71"/>
          <p:cNvSpPr txBox="1"/>
          <p:nvPr/>
        </p:nvSpPr>
        <p:spPr>
          <a:xfrm>
            <a:off x="466200" y="3867093"/>
            <a:ext cx="8211600" cy="28107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71"/>
          <p:cNvSpPr txBox="1"/>
          <p:nvPr/>
        </p:nvSpPr>
        <p:spPr>
          <a:xfrm>
            <a:off x="1808700" y="1472511"/>
            <a:ext cx="6620376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		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len(L) ==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&gt;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&lt;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71"/>
          <p:cNvSpPr txBox="1"/>
          <p:nvPr/>
        </p:nvSpPr>
        <p:spPr>
          <a:xfrm>
            <a:off x="1199187" y="758527"/>
            <a:ext cx="80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13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466200" y="1979511"/>
            <a:ext cx="1342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633;p72">
            <a:extLst>
              <a:ext uri="{FF2B5EF4-FFF2-40B4-BE49-F238E27FC236}">
                <a16:creationId xmlns:a16="http://schemas.microsoft.com/office/drawing/2014/main" id="{29355400-10CA-A82E-E1BD-9A04042A8241}"/>
              </a:ext>
            </a:extLst>
          </p:cNvPr>
          <p:cNvSpPr/>
          <p:nvPr/>
        </p:nvSpPr>
        <p:spPr>
          <a:xfrm rot="1801493">
            <a:off x="2693912" y="2689047"/>
            <a:ext cx="456094" cy="81045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Google Shape;640;p72">
            <a:extLst>
              <a:ext uri="{FF2B5EF4-FFF2-40B4-BE49-F238E27FC236}">
                <a16:creationId xmlns:a16="http://schemas.microsoft.com/office/drawing/2014/main" id="{7D0B3290-5DD0-0642-8C8C-0F77EE0E3233}"/>
              </a:ext>
            </a:extLst>
          </p:cNvPr>
          <p:cNvSpPr txBox="1"/>
          <p:nvPr/>
        </p:nvSpPr>
        <p:spPr>
          <a:xfrm>
            <a:off x="2694881" y="3212441"/>
            <a:ext cx="229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runtime for the recursive call to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641;p72">
            <a:extLst>
              <a:ext uri="{FF2B5EF4-FFF2-40B4-BE49-F238E27FC236}">
                <a16:creationId xmlns:a16="http://schemas.microsoft.com/office/drawing/2014/main" id="{30F0D515-6AD4-5112-D9D4-CDCCCF09874C}"/>
              </a:ext>
            </a:extLst>
          </p:cNvPr>
          <p:cNvSpPr/>
          <p:nvPr/>
        </p:nvSpPr>
        <p:spPr>
          <a:xfrm rot="-5398013" flipH="1">
            <a:off x="2609242" y="3257843"/>
            <a:ext cx="440452" cy="16756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" name="Google Shape;655;p73">
            <a:extLst>
              <a:ext uri="{FF2B5EF4-FFF2-40B4-BE49-F238E27FC236}">
                <a16:creationId xmlns:a16="http://schemas.microsoft.com/office/drawing/2014/main" id="{5C12BD63-63FE-C3C6-F24A-A71F5150A0B0}"/>
              </a:ext>
            </a:extLst>
          </p:cNvPr>
          <p:cNvSpPr txBox="1"/>
          <p:nvPr/>
        </p:nvSpPr>
        <p:spPr>
          <a:xfrm>
            <a:off x="5355540" y="3176802"/>
            <a:ext cx="229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runtime to partition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about the chosen pivot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656;p73">
            <a:extLst>
              <a:ext uri="{FF2B5EF4-FFF2-40B4-BE49-F238E27FC236}">
                <a16:creationId xmlns:a16="http://schemas.microsoft.com/office/drawing/2014/main" id="{5212184C-FD0F-59C3-82FA-D127C0959845}"/>
              </a:ext>
            </a:extLst>
          </p:cNvPr>
          <p:cNvSpPr/>
          <p:nvPr/>
        </p:nvSpPr>
        <p:spPr>
          <a:xfrm rot="1785">
            <a:off x="2733381" y="1838724"/>
            <a:ext cx="2646391" cy="151583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" name="Google Shape;654;p73">
            <a:extLst>
              <a:ext uri="{FF2B5EF4-FFF2-40B4-BE49-F238E27FC236}">
                <a16:creationId xmlns:a16="http://schemas.microsoft.com/office/drawing/2014/main" id="{E09D24A8-6F3C-0581-52B6-634B6DE3EA1D}"/>
              </a:ext>
            </a:extLst>
          </p:cNvPr>
          <p:cNvSpPr/>
          <p:nvPr/>
        </p:nvSpPr>
        <p:spPr>
          <a:xfrm rot="-7198227" flipH="1">
            <a:off x="4590641" y="2907583"/>
            <a:ext cx="755430" cy="486909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Google Shape;656;p73">
            <a:extLst>
              <a:ext uri="{FF2B5EF4-FFF2-40B4-BE49-F238E27FC236}">
                <a16:creationId xmlns:a16="http://schemas.microsoft.com/office/drawing/2014/main" id="{7F17A2E3-7F9D-1264-2AC1-E1371319E870}"/>
              </a:ext>
            </a:extLst>
          </p:cNvPr>
          <p:cNvSpPr/>
          <p:nvPr/>
        </p:nvSpPr>
        <p:spPr>
          <a:xfrm rot="1785">
            <a:off x="4661540" y="2308127"/>
            <a:ext cx="686335" cy="100294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9842047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217476" y="849082"/>
            <a:ext cx="8211600" cy="60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Writing a recurrence relation for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gives: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4" name="Google Shape;624;p71"/>
          <p:cNvSpPr txBox="1"/>
          <p:nvPr/>
        </p:nvSpPr>
        <p:spPr>
          <a:xfrm>
            <a:off x="466200" y="28498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5" name="Google Shape;625;p71"/>
          <p:cNvSpPr txBox="1"/>
          <p:nvPr/>
        </p:nvSpPr>
        <p:spPr>
          <a:xfrm>
            <a:off x="555479" y="4005433"/>
            <a:ext cx="8211600" cy="28107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71"/>
          <p:cNvSpPr txBox="1"/>
          <p:nvPr/>
        </p:nvSpPr>
        <p:spPr>
          <a:xfrm>
            <a:off x="1808700" y="1349748"/>
            <a:ext cx="6620376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		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len(L) ==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&gt;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+ O(n)	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 &lt; k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71"/>
          <p:cNvSpPr txBox="1"/>
          <p:nvPr/>
        </p:nvSpPr>
        <p:spPr>
          <a:xfrm>
            <a:off x="1202484" y="611171"/>
            <a:ext cx="801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13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71"/>
          <p:cNvSpPr txBox="1"/>
          <p:nvPr/>
        </p:nvSpPr>
        <p:spPr>
          <a:xfrm>
            <a:off x="466200" y="1867762"/>
            <a:ext cx="1342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633;p72">
            <a:extLst>
              <a:ext uri="{FF2B5EF4-FFF2-40B4-BE49-F238E27FC236}">
                <a16:creationId xmlns:a16="http://schemas.microsoft.com/office/drawing/2014/main" id="{29355400-10CA-A82E-E1BD-9A04042A8241}"/>
              </a:ext>
            </a:extLst>
          </p:cNvPr>
          <p:cNvSpPr/>
          <p:nvPr/>
        </p:nvSpPr>
        <p:spPr>
          <a:xfrm rot="1801493">
            <a:off x="2782462" y="2349821"/>
            <a:ext cx="456094" cy="810451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Google Shape;640;p72">
            <a:extLst>
              <a:ext uri="{FF2B5EF4-FFF2-40B4-BE49-F238E27FC236}">
                <a16:creationId xmlns:a16="http://schemas.microsoft.com/office/drawing/2014/main" id="{7D0B3290-5DD0-0642-8C8C-0F77EE0E3233}"/>
              </a:ext>
            </a:extLst>
          </p:cNvPr>
          <p:cNvSpPr txBox="1"/>
          <p:nvPr/>
        </p:nvSpPr>
        <p:spPr>
          <a:xfrm>
            <a:off x="2646807" y="3084601"/>
            <a:ext cx="229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runtime for the recursive call to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641;p72">
            <a:extLst>
              <a:ext uri="{FF2B5EF4-FFF2-40B4-BE49-F238E27FC236}">
                <a16:creationId xmlns:a16="http://schemas.microsoft.com/office/drawing/2014/main" id="{30F0D515-6AD4-5112-D9D4-CDCCCF09874C}"/>
              </a:ext>
            </a:extLst>
          </p:cNvPr>
          <p:cNvSpPr/>
          <p:nvPr/>
        </p:nvSpPr>
        <p:spPr>
          <a:xfrm rot="-5398013" flipH="1">
            <a:off x="2698870" y="2923406"/>
            <a:ext cx="440452" cy="16756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" name="Google Shape;655;p73">
            <a:extLst>
              <a:ext uri="{FF2B5EF4-FFF2-40B4-BE49-F238E27FC236}">
                <a16:creationId xmlns:a16="http://schemas.microsoft.com/office/drawing/2014/main" id="{5C12BD63-63FE-C3C6-F24A-A71F5150A0B0}"/>
              </a:ext>
            </a:extLst>
          </p:cNvPr>
          <p:cNvSpPr txBox="1"/>
          <p:nvPr/>
        </p:nvSpPr>
        <p:spPr>
          <a:xfrm>
            <a:off x="5355540" y="3176802"/>
            <a:ext cx="229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runtime to partition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about the chosen pivot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656;p73">
            <a:extLst>
              <a:ext uri="{FF2B5EF4-FFF2-40B4-BE49-F238E27FC236}">
                <a16:creationId xmlns:a16="http://schemas.microsoft.com/office/drawing/2014/main" id="{5212184C-FD0F-59C3-82FA-D127C0959845}"/>
              </a:ext>
            </a:extLst>
          </p:cNvPr>
          <p:cNvSpPr/>
          <p:nvPr/>
        </p:nvSpPr>
        <p:spPr>
          <a:xfrm rot="1785">
            <a:off x="2733381" y="1838724"/>
            <a:ext cx="2646391" cy="151583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" name="Google Shape;654;p73">
            <a:extLst>
              <a:ext uri="{FF2B5EF4-FFF2-40B4-BE49-F238E27FC236}">
                <a16:creationId xmlns:a16="http://schemas.microsoft.com/office/drawing/2014/main" id="{E09D24A8-6F3C-0581-52B6-634B6DE3EA1D}"/>
              </a:ext>
            </a:extLst>
          </p:cNvPr>
          <p:cNvSpPr/>
          <p:nvPr/>
        </p:nvSpPr>
        <p:spPr>
          <a:xfrm rot="-7198227" flipH="1">
            <a:off x="4590641" y="2907583"/>
            <a:ext cx="755430" cy="486909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" name="Google Shape;656;p73">
            <a:extLst>
              <a:ext uri="{FF2B5EF4-FFF2-40B4-BE49-F238E27FC236}">
                <a16:creationId xmlns:a16="http://schemas.microsoft.com/office/drawing/2014/main" id="{7F17A2E3-7F9D-1264-2AC1-E1371319E870}"/>
              </a:ext>
            </a:extLst>
          </p:cNvPr>
          <p:cNvSpPr/>
          <p:nvPr/>
        </p:nvSpPr>
        <p:spPr>
          <a:xfrm rot="1785">
            <a:off x="4661540" y="2308127"/>
            <a:ext cx="686335" cy="100294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" name="Google Shape;676;p74">
            <a:extLst>
              <a:ext uri="{FF2B5EF4-FFF2-40B4-BE49-F238E27FC236}">
                <a16:creationId xmlns:a16="http://schemas.microsoft.com/office/drawing/2014/main" id="{D69FB199-2CFE-86A5-9D1B-8CC8EC2DF810}"/>
              </a:ext>
            </a:extLst>
          </p:cNvPr>
          <p:cNvSpPr/>
          <p:nvPr/>
        </p:nvSpPr>
        <p:spPr>
          <a:xfrm rot="13536711" flipH="1">
            <a:off x="2428388" y="3219085"/>
            <a:ext cx="314150" cy="48010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" name="Google Shape;677;p74">
            <a:extLst>
              <a:ext uri="{FF2B5EF4-FFF2-40B4-BE49-F238E27FC236}">
                <a16:creationId xmlns:a16="http://schemas.microsoft.com/office/drawing/2014/main" id="{240E5963-CACE-1EFF-E92A-B9CD07C44AC8}"/>
              </a:ext>
            </a:extLst>
          </p:cNvPr>
          <p:cNvSpPr txBox="1"/>
          <p:nvPr/>
        </p:nvSpPr>
        <p:spPr>
          <a:xfrm>
            <a:off x="137196" y="3064006"/>
            <a:ext cx="21870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len(left) and len(right) depend on how we pick the pivot!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740561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5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3" name="Google Shape;683;p7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84" name="Google Shape;684;p75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685" name="Google Shape;685;p75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6" name="Google Shape;686;p75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7" name="Google Shape;687;p75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5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6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T(n/2)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7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95" name="Google Shape;695;p76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696" name="Google Shape;696;p76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7" name="Google Shape;697;p76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8" name="Google Shape;698;p76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6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7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T(n/2)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a = 1, b = 2, d = 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5" name="Google Shape;705;p7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06" name="Google Shape;706;p77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707" name="Google Shape;707;p77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8" name="Google Shape;708;p77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9" name="Google Shape;709;p77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7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T(n/2)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a = 1, b = 2, d = 1 (Case 2: a &lt; b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6" name="Google Shape;716;p7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17" name="Google Shape;717;p78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718" name="Google Shape;718;p78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9" name="Google Shape;719;p78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0" name="Google Shape;720;p78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8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T(n/2)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a = 1, b = 2, d = 1 (Case 2: a &lt; b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O(n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Google Shape;727;p7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28" name="Google Shape;728;p79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729" name="Google Shape;729;p79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0" name="Google Shape;730;p79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1" name="Google Shape;731;p79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9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If we get super unlucky, we split the input,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n - 1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1 or vice versa.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 it would be a lot slower.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T(n-1)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O(n) levels of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O(n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8" name="Google Shape;738;p8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44" name="Google Shape;744;p81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81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“Worst-case”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4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51" name="Google Shape;751;p82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“Worst-case”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4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82"/>
          <p:cNvSpPr/>
          <p:nvPr/>
        </p:nvSpPr>
        <p:spPr>
          <a:xfrm rot="-7198339" flipH="1">
            <a:off x="6479589" y="5966521"/>
            <a:ext cx="645844" cy="42195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754" name="Google Shape;754;p82"/>
          <p:cNvSpPr txBox="1"/>
          <p:nvPr/>
        </p:nvSpPr>
        <p:spPr>
          <a:xfrm>
            <a:off x="6961500" y="6059100"/>
            <a:ext cx="2106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discussed this runtime from earlier!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6309" y="3189547"/>
          <a:ext cx="163641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96550" y="2568869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4573" y="2568869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8343" y="1946463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3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Recall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pivot = random.choice(A)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i.e. we randomly chose the pivot.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It’s </a:t>
            </a: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possible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 get unlucky, thus leading to runtime of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0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We’ll formalize this unluckiness when we study Randomized Algs.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How might we pick a better pivot?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After all, it’s called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linear-time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selection, which implies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-time.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8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4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Recall 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 ideal world requires us to pick the pivot that divides the input list in half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6" name="Google Shape;766;p8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5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Recall 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 ideal world requires us to pick the pivot that divides the input list in half aka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median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2" name="Google Shape;772;p8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6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Recall in an ideal world, we split the input exactly in half, such that: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(n-1)/2.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 ideal world requires us to pick the pivot that divides the input list in half aka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median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aka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 k=⌈n/2⌉-1)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approximate the ideal world, the linear-time select algorithm picks the pivot that divides the input list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approximately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half aka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close to the median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8" name="Google Shape;778;p8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7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Once again,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4" name="Google Shape;784;p8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85" name="Google Shape;785;p87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786" name="Google Shape;786;p87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7" name="Google Shape;787;p87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8" name="Google Shape;788;p87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7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87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91" name="Google Shape;791;p87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87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Once again,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8" name="Google Shape;798;p8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99" name="Google Shape;799;p88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800" name="Google Shape;800;p88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1" name="Google Shape;801;p88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2" name="Google Shape;802;p88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8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88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05" name="Google Shape;805;p88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88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Once again,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a = 1, b = 10/7, d = 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2" name="Google Shape;812;p8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813" name="Google Shape;813;p89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814" name="Google Shape;814;p89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5" name="Google Shape;815;p89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6" name="Google Shape;816;p89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9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18" name="Google Shape;818;p89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9" name="Google Shape;819;p89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89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Once again,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a = 1, b = 10/7, d = 1 (Case 2: a &lt; b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6" name="Google Shape;826;p9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827" name="Google Shape;827;p90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828" name="Google Shape;828;p90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9" name="Google Shape;829;p90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30" name="Google Shape;830;p90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0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90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33" name="Google Shape;833;p90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90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1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Once again, we could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recurrence? T(n) ≤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Then, a = 1, b = 10/7, d = 1 (Case 2: a &lt; b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O(n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=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0" name="Google Shape;840;p9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841" name="Google Shape;841;p91"/>
          <p:cNvGrpSpPr/>
          <p:nvPr/>
        </p:nvGrpSpPr>
        <p:grpSpPr>
          <a:xfrm>
            <a:off x="3725700" y="4153931"/>
            <a:ext cx="5180700" cy="3000000"/>
            <a:chOff x="702325" y="3488256"/>
            <a:chExt cx="5180700" cy="3000000"/>
          </a:xfrm>
        </p:grpSpPr>
        <p:sp>
          <p:nvSpPr>
            <p:cNvPr id="842" name="Google Shape;842;p91"/>
            <p:cNvSpPr txBox="1"/>
            <p:nvPr/>
          </p:nvSpPr>
          <p:spPr>
            <a:xfrm>
              <a:off x="702325" y="4016525"/>
              <a:ext cx="5180700" cy="22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Suppose T(n) = a⋅T(n/b) + O(n</a:t>
              </a:r>
              <a:r>
                <a:rPr kumimoji="0" lang="en" sz="16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). The Master method states: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3" name="Google Shape;843;p91"/>
            <p:cNvSpPr txBox="1"/>
            <p:nvPr/>
          </p:nvSpPr>
          <p:spPr>
            <a:xfrm>
              <a:off x="2464850" y="4198056"/>
              <a:ext cx="30000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logn) if a =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         if a &lt;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O(n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log_b(a)</a:t>
              </a: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 if a &gt; b</a:t>
              </a:r>
              <a:r>
                <a:rPr kumimoji="0" lang="e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4" name="Google Shape;844;p91"/>
            <p:cNvSpPr txBox="1"/>
            <p:nvPr/>
          </p:nvSpPr>
          <p:spPr>
            <a:xfrm>
              <a:off x="2024575" y="3488256"/>
              <a:ext cx="8016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{</a:t>
              </a:r>
              <a:endParaRPr kumimoji="0" sz="9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1"/>
            <p:cNvSpPr txBox="1"/>
            <p:nvPr/>
          </p:nvSpPr>
          <p:spPr>
            <a:xfrm>
              <a:off x="1260475" y="4833300"/>
              <a:ext cx="14895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T(n) =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p91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47" name="Google Shape;847;p91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91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2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9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5" name="Google Shape;855;p92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56" name="Google Shape;856;p92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92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8" name="Google Shape;858;p92"/>
          <p:cNvSpPr/>
          <p:nvPr/>
        </p:nvSpPr>
        <p:spPr>
          <a:xfrm>
            <a:off x="2083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92"/>
          <p:cNvSpPr/>
          <p:nvPr/>
        </p:nvSpPr>
        <p:spPr>
          <a:xfrm>
            <a:off x="2539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0" name="Google Shape;860;p92"/>
          <p:cNvSpPr/>
          <p:nvPr/>
        </p:nvSpPr>
        <p:spPr>
          <a:xfrm>
            <a:off x="2995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1" name="Google Shape;861;p92"/>
          <p:cNvSpPr/>
          <p:nvPr/>
        </p:nvSpPr>
        <p:spPr>
          <a:xfrm>
            <a:off x="3451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2" name="Google Shape;862;p92"/>
          <p:cNvSpPr/>
          <p:nvPr/>
        </p:nvSpPr>
        <p:spPr>
          <a:xfrm>
            <a:off x="3907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3" name="Google Shape;863;p92"/>
          <p:cNvSpPr/>
          <p:nvPr/>
        </p:nvSpPr>
        <p:spPr>
          <a:xfrm>
            <a:off x="4369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4" name="Google Shape;864;p92"/>
          <p:cNvSpPr/>
          <p:nvPr/>
        </p:nvSpPr>
        <p:spPr>
          <a:xfrm>
            <a:off x="49777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5" name="Google Shape;865;p92"/>
          <p:cNvSpPr/>
          <p:nvPr/>
        </p:nvSpPr>
        <p:spPr>
          <a:xfrm>
            <a:off x="5586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6" name="Google Shape;866;p92"/>
          <p:cNvSpPr/>
          <p:nvPr/>
        </p:nvSpPr>
        <p:spPr>
          <a:xfrm>
            <a:off x="6042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7" name="Google Shape;867;p92"/>
          <p:cNvSpPr/>
          <p:nvPr/>
        </p:nvSpPr>
        <p:spPr>
          <a:xfrm>
            <a:off x="6498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8" name="Google Shape;868;p92"/>
          <p:cNvSpPr/>
          <p:nvPr/>
        </p:nvSpPr>
        <p:spPr>
          <a:xfrm>
            <a:off x="5043690" y="36170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9" name="Google Shape;869;p92"/>
          <p:cNvSpPr txBox="1"/>
          <p:nvPr/>
        </p:nvSpPr>
        <p:spPr>
          <a:xfrm>
            <a:off x="3433313" y="3952900"/>
            <a:ext cx="3544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goal is to pick a pivot such that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0" name="Google Shape;870;p92"/>
          <p:cNvSpPr txBox="1"/>
          <p:nvPr/>
        </p:nvSpPr>
        <p:spPr>
          <a:xfrm>
            <a:off x="1708700" y="4394200"/>
            <a:ext cx="69690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 and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6309" y="3189547"/>
          <a:ext cx="163641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96550" y="2568869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4573" y="2568869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8343" y="1946463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7705" y="5033427"/>
            <a:ext cx="3080049" cy="647476"/>
          </a:xfrm>
          <a:custGeom>
            <a:avLst/>
            <a:gdLst/>
            <a:ahLst/>
            <a:cxnLst/>
            <a:rect l="l" t="t" r="r" b="b"/>
            <a:pathLst>
              <a:path w="4525010" h="951229">
                <a:moveTo>
                  <a:pt x="4525010" y="0"/>
                </a:moveTo>
                <a:lnTo>
                  <a:pt x="0" y="0"/>
                </a:lnTo>
                <a:lnTo>
                  <a:pt x="0" y="951229"/>
                </a:lnTo>
                <a:lnTo>
                  <a:pt x="4525010" y="951229"/>
                </a:lnTo>
                <a:lnTo>
                  <a:pt x="4525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4DB93-BC5A-B515-6C02-50512AA089C1}"/>
              </a:ext>
            </a:extLst>
          </p:cNvPr>
          <p:cNvSpPr txBox="1"/>
          <p:nvPr/>
        </p:nvSpPr>
        <p:spPr>
          <a:xfrm>
            <a:off x="1289669" y="5043118"/>
            <a:ext cx="4572000" cy="130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481" defTabSz="622432">
              <a:lnSpc>
                <a:spcPct val="150000"/>
              </a:lnSpc>
              <a:spcBef>
                <a:spcPts val="191"/>
              </a:spcBef>
            </a:pPr>
            <a:r>
              <a:rPr lang="en-US" sz="2800" spc="7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T(1) </a:t>
            </a:r>
            <a:r>
              <a:rPr lang="en-US" sz="2800" spc="542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en-US" sz="2800" spc="276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l-GR" sz="2800" spc="119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Θ(1)</a:t>
            </a:r>
            <a:endParaRPr lang="el-GR" sz="2800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3481" defTabSz="622432">
              <a:lnSpc>
                <a:spcPct val="150000"/>
              </a:lnSpc>
            </a:pPr>
            <a:r>
              <a:rPr lang="en-US" sz="2800" spc="92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T(</a:t>
            </a:r>
            <a:r>
              <a:rPr lang="en-US" sz="2800" i="1" spc="92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800" spc="92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en-US" sz="2800" spc="542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800" spc="109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T(⌈</a:t>
            </a:r>
            <a:r>
              <a:rPr lang="en-US" sz="2800" i="1" spc="109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 </a:t>
            </a:r>
            <a:r>
              <a:rPr lang="en-US" sz="2800" spc="-293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/</a:t>
            </a:r>
            <a:r>
              <a:rPr lang="en-US" sz="2800" spc="-16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800" spc="7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2⌉) </a:t>
            </a:r>
            <a:r>
              <a:rPr lang="en-US" sz="2800" spc="542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+</a:t>
            </a:r>
            <a:r>
              <a:rPr lang="en-US" sz="2800" spc="4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l-GR" sz="2800" spc="13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Θ(</a:t>
            </a:r>
            <a:r>
              <a:rPr lang="en-US" sz="2800" i="1" spc="13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2800" spc="13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2800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D5646-2DC0-9C3E-2F92-1FF17390A936}"/>
              </a:ext>
            </a:extLst>
          </p:cNvPr>
          <p:cNvSpPr txBox="1"/>
          <p:nvPr/>
        </p:nvSpPr>
        <p:spPr>
          <a:xfrm>
            <a:off x="6715431" y="5816649"/>
            <a:ext cx="1375575" cy="4241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3481" defTabSz="622432">
              <a:lnSpc>
                <a:spcPts val="2249"/>
              </a:lnSpc>
              <a:spcBef>
                <a:spcPts val="191"/>
              </a:spcBef>
            </a:pPr>
            <a:r>
              <a:rPr lang="el-GR" sz="4000" b="1" spc="13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Θ(</a:t>
            </a:r>
            <a:r>
              <a:rPr lang="en-US" sz="4000" b="1" i="1" spc="13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sz="4000" b="1" spc="137" dirty="0">
                <a:solidFill>
                  <a:srgbClr val="19191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4000" b="1" dirty="0">
              <a:solidFill>
                <a:prstClr val="black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3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6" name="Google Shape;876;p9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7" name="Google Shape;877;p93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78" name="Google Shape;878;p93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93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0" name="Google Shape;880;p93"/>
          <p:cNvSpPr/>
          <p:nvPr/>
        </p:nvSpPr>
        <p:spPr>
          <a:xfrm>
            <a:off x="2083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1" name="Google Shape;881;p93"/>
          <p:cNvSpPr/>
          <p:nvPr/>
        </p:nvSpPr>
        <p:spPr>
          <a:xfrm>
            <a:off x="2539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2" name="Google Shape;882;p93"/>
          <p:cNvSpPr/>
          <p:nvPr/>
        </p:nvSpPr>
        <p:spPr>
          <a:xfrm>
            <a:off x="2995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3" name="Google Shape;883;p93"/>
          <p:cNvSpPr/>
          <p:nvPr/>
        </p:nvSpPr>
        <p:spPr>
          <a:xfrm>
            <a:off x="3451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4" name="Google Shape;884;p93"/>
          <p:cNvSpPr/>
          <p:nvPr/>
        </p:nvSpPr>
        <p:spPr>
          <a:xfrm>
            <a:off x="3907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5" name="Google Shape;885;p93"/>
          <p:cNvSpPr/>
          <p:nvPr/>
        </p:nvSpPr>
        <p:spPr>
          <a:xfrm>
            <a:off x="4369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6" name="Google Shape;886;p93"/>
          <p:cNvSpPr/>
          <p:nvPr/>
        </p:nvSpPr>
        <p:spPr>
          <a:xfrm>
            <a:off x="49777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7" name="Google Shape;887;p93"/>
          <p:cNvSpPr/>
          <p:nvPr/>
        </p:nvSpPr>
        <p:spPr>
          <a:xfrm>
            <a:off x="5586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8" name="Google Shape;888;p93"/>
          <p:cNvSpPr/>
          <p:nvPr/>
        </p:nvSpPr>
        <p:spPr>
          <a:xfrm>
            <a:off x="6042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9" name="Google Shape;889;p93"/>
          <p:cNvSpPr/>
          <p:nvPr/>
        </p:nvSpPr>
        <p:spPr>
          <a:xfrm>
            <a:off x="6498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0" name="Google Shape;890;p93"/>
          <p:cNvSpPr/>
          <p:nvPr/>
        </p:nvSpPr>
        <p:spPr>
          <a:xfrm>
            <a:off x="5043690" y="36170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1" name="Google Shape;891;p93"/>
          <p:cNvSpPr txBox="1"/>
          <p:nvPr/>
        </p:nvSpPr>
        <p:spPr>
          <a:xfrm>
            <a:off x="3433313" y="3952900"/>
            <a:ext cx="3544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goal is to pick a pivot such that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2" name="Google Shape;892;p93"/>
          <p:cNvSpPr/>
          <p:nvPr/>
        </p:nvSpPr>
        <p:spPr>
          <a:xfrm>
            <a:off x="2013488" y="3034345"/>
            <a:ext cx="2811900" cy="593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3" name="Google Shape;893;p93"/>
          <p:cNvSpPr txBox="1"/>
          <p:nvPr/>
        </p:nvSpPr>
        <p:spPr>
          <a:xfrm>
            <a:off x="1708700" y="4394200"/>
            <a:ext cx="69690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4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determine the runtime of the recursive calls to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 a reasonable world, we split the input roughly in half, such that: 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9" name="Google Shape;899;p9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 in an Ideal World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0" name="Google Shape;900;p94"/>
          <p:cNvSpPr txBox="1"/>
          <p:nvPr/>
        </p:nvSpPr>
        <p:spPr>
          <a:xfrm>
            <a:off x="5158424" y="76203"/>
            <a:ext cx="21888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Reasonable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01" name="Google Shape;901;p94"/>
          <p:cNvCxnSpPr/>
          <p:nvPr/>
        </p:nvCxnSpPr>
        <p:spPr>
          <a:xfrm>
            <a:off x="5823935" y="634229"/>
            <a:ext cx="813600" cy="4698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94"/>
          <p:cNvCxnSpPr/>
          <p:nvPr/>
        </p:nvCxnSpPr>
        <p:spPr>
          <a:xfrm rot="10800000" flipH="1">
            <a:off x="5775427" y="746971"/>
            <a:ext cx="910800" cy="2442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94"/>
          <p:cNvSpPr/>
          <p:nvPr/>
        </p:nvSpPr>
        <p:spPr>
          <a:xfrm>
            <a:off x="2083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4" name="Google Shape;904;p94"/>
          <p:cNvSpPr/>
          <p:nvPr/>
        </p:nvSpPr>
        <p:spPr>
          <a:xfrm>
            <a:off x="2539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5" name="Google Shape;905;p94"/>
          <p:cNvSpPr/>
          <p:nvPr/>
        </p:nvSpPr>
        <p:spPr>
          <a:xfrm>
            <a:off x="2995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6" name="Google Shape;906;p94"/>
          <p:cNvSpPr/>
          <p:nvPr/>
        </p:nvSpPr>
        <p:spPr>
          <a:xfrm>
            <a:off x="3451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7" name="Google Shape;907;p94"/>
          <p:cNvSpPr/>
          <p:nvPr/>
        </p:nvSpPr>
        <p:spPr>
          <a:xfrm>
            <a:off x="3907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8" name="Google Shape;908;p94"/>
          <p:cNvSpPr/>
          <p:nvPr/>
        </p:nvSpPr>
        <p:spPr>
          <a:xfrm>
            <a:off x="43693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9" name="Google Shape;909;p94"/>
          <p:cNvSpPr/>
          <p:nvPr/>
        </p:nvSpPr>
        <p:spPr>
          <a:xfrm>
            <a:off x="49777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0" name="Google Shape;910;p94"/>
          <p:cNvSpPr/>
          <p:nvPr/>
        </p:nvSpPr>
        <p:spPr>
          <a:xfrm>
            <a:off x="5586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1" name="Google Shape;911;p94"/>
          <p:cNvSpPr/>
          <p:nvPr/>
        </p:nvSpPr>
        <p:spPr>
          <a:xfrm>
            <a:off x="6042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2" name="Google Shape;912;p94"/>
          <p:cNvSpPr/>
          <p:nvPr/>
        </p:nvSpPr>
        <p:spPr>
          <a:xfrm>
            <a:off x="6498113" y="31074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3" name="Google Shape;913;p94"/>
          <p:cNvSpPr/>
          <p:nvPr/>
        </p:nvSpPr>
        <p:spPr>
          <a:xfrm>
            <a:off x="5043690" y="36170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4" name="Google Shape;914;p94"/>
          <p:cNvSpPr txBox="1"/>
          <p:nvPr/>
        </p:nvSpPr>
        <p:spPr>
          <a:xfrm>
            <a:off x="3433313" y="3952900"/>
            <a:ext cx="3544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goal is to pick a pivot such that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5" name="Google Shape;915;p94"/>
          <p:cNvSpPr/>
          <p:nvPr/>
        </p:nvSpPr>
        <p:spPr>
          <a:xfrm>
            <a:off x="2013488" y="3034345"/>
            <a:ext cx="2811900" cy="593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6" name="Google Shape;916;p94"/>
          <p:cNvSpPr/>
          <p:nvPr/>
        </p:nvSpPr>
        <p:spPr>
          <a:xfrm>
            <a:off x="5585756" y="3034352"/>
            <a:ext cx="1417200" cy="593700"/>
          </a:xfrm>
          <a:prstGeom prst="rect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7" name="Google Shape;917;p94"/>
          <p:cNvSpPr txBox="1"/>
          <p:nvPr/>
        </p:nvSpPr>
        <p:spPr>
          <a:xfrm>
            <a:off x="1708700" y="4394200"/>
            <a:ext cx="69690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&lt;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&lt; 7n/10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483" y="1235017"/>
            <a:ext cx="4067255" cy="46957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Finding a Good Pivot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2870" y="2033772"/>
            <a:ext cx="7968006" cy="1754892"/>
          </a:xfrm>
          <a:prstGeom prst="rect">
            <a:avLst/>
          </a:prstGeom>
        </p:spPr>
        <p:txBody>
          <a:bodyPr vert="horz" wrap="square" lIns="0" tIns="27230" rIns="0" bIns="0" rtlCol="0">
            <a:spAutoFit/>
          </a:bodyPr>
          <a:lstStyle/>
          <a:p>
            <a:pPr marL="351545" marR="302139" indent="-342900">
              <a:lnSpc>
                <a:spcPts val="2538"/>
              </a:lnSpc>
              <a:spcBef>
                <a:spcPts val="215"/>
              </a:spcBef>
              <a:buFont typeface="Wingdings" panose="05000000000000000000" pitchFamily="2" charset="2"/>
              <a:buChar char="§"/>
            </a:pPr>
            <a:r>
              <a:rPr sz="2178"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Recall: We recurse on one of the two  pieces of the array if we don't  immediately find the element we want.</a:t>
            </a:r>
            <a:endParaRPr sz="2178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351545" marR="3458" indent="-342900">
              <a:lnSpc>
                <a:spcPct val="97300"/>
              </a:lnSpc>
              <a:spcBef>
                <a:spcPts val="888"/>
              </a:spcBef>
              <a:buFont typeface="Wingdings" panose="05000000000000000000" pitchFamily="2" charset="2"/>
              <a:buChar char="§"/>
            </a:pPr>
            <a:r>
              <a:rPr sz="2178"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good pivot should split the array so  that each piece is some constant fraction  of the size of the array.</a:t>
            </a:r>
            <a:endParaRPr sz="2178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867" y="4038901"/>
            <a:ext cx="6483284" cy="308316"/>
          </a:xfrm>
          <a:prstGeom prst="rect">
            <a:avLst/>
          </a:prstGeom>
        </p:spPr>
        <p:txBody>
          <a:bodyPr vert="horz" wrap="square" lIns="0" tIns="25934" rIns="0" bIns="0" rtlCol="0">
            <a:spAutoFit/>
          </a:bodyPr>
          <a:lstStyle/>
          <a:p>
            <a:pPr marL="8645" marR="3458">
              <a:lnSpc>
                <a:spcPts val="2213"/>
              </a:lnSpc>
              <a:spcBef>
                <a:spcPts val="204"/>
              </a:spcBef>
            </a:pPr>
            <a:r>
              <a:rPr sz="1906"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(Those sizes don't have to be the same.)</a:t>
            </a:r>
            <a:endParaRPr sz="1906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2525" y="5046394"/>
            <a:ext cx="5601661" cy="478907"/>
          </a:xfrm>
          <a:custGeom>
            <a:avLst/>
            <a:gdLst/>
            <a:ahLst/>
            <a:cxnLst/>
            <a:rect l="l" t="t" r="r" b="b"/>
            <a:pathLst>
              <a:path w="8229600" h="703579">
                <a:moveTo>
                  <a:pt x="8229600" y="0"/>
                </a:moveTo>
                <a:lnTo>
                  <a:pt x="0" y="0"/>
                </a:lnTo>
                <a:lnTo>
                  <a:pt x="0" y="703579"/>
                </a:lnTo>
                <a:lnTo>
                  <a:pt x="8229600" y="703579"/>
                </a:lnTo>
                <a:lnTo>
                  <a:pt x="8229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object 9"/>
          <p:cNvSpPr/>
          <p:nvPr/>
        </p:nvSpPr>
        <p:spPr>
          <a:xfrm>
            <a:off x="1762525" y="5046394"/>
            <a:ext cx="5601661" cy="478907"/>
          </a:xfrm>
          <a:custGeom>
            <a:avLst/>
            <a:gdLst/>
            <a:ahLst/>
            <a:cxnLst/>
            <a:rect l="l" t="t" r="r" b="b"/>
            <a:pathLst>
              <a:path w="8229600" h="703579">
                <a:moveTo>
                  <a:pt x="4114800" y="703579"/>
                </a:moveTo>
                <a:lnTo>
                  <a:pt x="0" y="703579"/>
                </a:lnTo>
                <a:lnTo>
                  <a:pt x="0" y="0"/>
                </a:lnTo>
                <a:lnTo>
                  <a:pt x="8229600" y="0"/>
                </a:lnTo>
                <a:lnTo>
                  <a:pt x="8229600" y="703579"/>
                </a:lnTo>
                <a:lnTo>
                  <a:pt x="4114800" y="7035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483" y="1235017"/>
            <a:ext cx="4067255" cy="46957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Finding a Good Pivot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2870" y="2033772"/>
            <a:ext cx="7968006" cy="1754892"/>
          </a:xfrm>
          <a:prstGeom prst="rect">
            <a:avLst/>
          </a:prstGeom>
        </p:spPr>
        <p:txBody>
          <a:bodyPr vert="horz" wrap="square" lIns="0" tIns="27230" rIns="0" bIns="0" rtlCol="0">
            <a:spAutoFit/>
          </a:bodyPr>
          <a:lstStyle/>
          <a:p>
            <a:pPr marL="351545" marR="302139" indent="-342900">
              <a:lnSpc>
                <a:spcPts val="2538"/>
              </a:lnSpc>
              <a:spcBef>
                <a:spcPts val="215"/>
              </a:spcBef>
              <a:buFont typeface="Wingdings" panose="05000000000000000000" pitchFamily="2" charset="2"/>
              <a:buChar char="§"/>
            </a:pPr>
            <a:r>
              <a:rPr sz="2178"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Recall: We recurse on one of the two  pieces of the array if we don't  immediately find the element we want.</a:t>
            </a:r>
            <a:endParaRPr sz="2178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  <a:p>
            <a:pPr marL="351545" marR="3458" indent="-342900">
              <a:lnSpc>
                <a:spcPct val="97300"/>
              </a:lnSpc>
              <a:spcBef>
                <a:spcPts val="888"/>
              </a:spcBef>
              <a:buFont typeface="Wingdings" panose="05000000000000000000" pitchFamily="2" charset="2"/>
              <a:buChar char="§"/>
            </a:pPr>
            <a:r>
              <a:rPr sz="2178"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A good pivot should split the array so  that each piece is some constant fraction  of the size of the array.</a:t>
            </a:r>
            <a:endParaRPr sz="2178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867" y="4038901"/>
            <a:ext cx="6483284" cy="308316"/>
          </a:xfrm>
          <a:prstGeom prst="rect">
            <a:avLst/>
          </a:prstGeom>
        </p:spPr>
        <p:txBody>
          <a:bodyPr vert="horz" wrap="square" lIns="0" tIns="25934" rIns="0" bIns="0" rtlCol="0">
            <a:spAutoFit/>
          </a:bodyPr>
          <a:lstStyle/>
          <a:p>
            <a:pPr marL="8645" marR="3458">
              <a:lnSpc>
                <a:spcPts val="2213"/>
              </a:lnSpc>
              <a:spcBef>
                <a:spcPts val="204"/>
              </a:spcBef>
            </a:pPr>
            <a:r>
              <a:rPr sz="1906" dirty="0">
                <a:solidFill>
                  <a:srgbClr val="191919"/>
                </a:solidFill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(Those sizes don't have to be the same.)</a:t>
            </a:r>
            <a:endParaRPr sz="1906" dirty="0">
              <a:latin typeface="DejaVu Serif" panose="02060603050605020204" pitchFamily="18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B310018-B41A-4BB0-A722-2F17A9B46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48453"/>
              </p:ext>
            </p:extLst>
          </p:nvPr>
        </p:nvGraphicFramePr>
        <p:xfrm>
          <a:off x="1762525" y="4591691"/>
          <a:ext cx="5601660" cy="1089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702">
                <a:tc>
                  <a:txBody>
                    <a:bodyPr/>
                    <a:lstStyle/>
                    <a:p>
                      <a:pPr marL="453390">
                        <a:lnSpc>
                          <a:spcPts val="2360"/>
                        </a:lnSpc>
                      </a:pPr>
                      <a:endParaRPr sz="1900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200" spc="200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1 </a:t>
                      </a:r>
                      <a:r>
                        <a:rPr sz="2200" spc="-509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200" spc="-10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spc="200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051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200" spc="200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1 </a:t>
                      </a:r>
                      <a:r>
                        <a:rPr sz="2200" spc="-509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200" spc="-10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spc="200" dirty="0">
                          <a:solidFill>
                            <a:srgbClr val="191919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05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412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BFPRT Algorithm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very clever “choose” algorithm . . . </a:t>
            </a:r>
          </a:p>
        </p:txBody>
      </p:sp>
      <p:sp>
        <p:nvSpPr>
          <p:cNvPr id="18436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2425700"/>
            <a:ext cx="6159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Split into n/5 sets of size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M be the set of medians of these sets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Return x = the median of M</a:t>
            </a:r>
          </a:p>
        </p:txBody>
      </p:sp>
      <p:pic>
        <p:nvPicPr>
          <p:cNvPr id="18437" name="Picture 2" descr="http://upload.wikimedia.org/wikipedia/commons/thumb/b/b2/VaughanPratt.JPG/180px-VaughanPratt.JPG">
            <a:hlinkClick r:id="rId10" tooltip="Vaughan Pratt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4833938"/>
            <a:ext cx="1184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 descr="http://sigact.acm.org/floyd/floyd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4853781"/>
            <a:ext cx="11430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6" descr="http://www.ewh.ieee.org/r1/boston/computer/RonRivest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4772819"/>
            <a:ext cx="1143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 descr="http://media.codethinked.com/images/posts/12-2007/Manuel_Blum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44256"/>
            <a:ext cx="11223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http://freekeyboard.net/IMG/gif/Robert_Tarjan.gi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7" y="4800600"/>
            <a:ext cx="11604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635998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M. Blum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6311" y="635113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R. Floyd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4422" y="634229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V. Pratt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633344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R.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Rivest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00" y="6324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R.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ＭＳ Ｐゴシック" charset="0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8465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BFPRT runtime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dirty="0">
                <a:ea typeface="+mn-ea"/>
              </a:rPr>
              <a:t>Split into n/5 sets of size 5</a:t>
            </a:r>
          </a:p>
          <a:p>
            <a:pPr>
              <a:defRPr/>
            </a:pPr>
            <a:r>
              <a:rPr lang="en-US" sz="3200" dirty="0">
                <a:ea typeface="+mn-ea"/>
              </a:rPr>
              <a:t>Let M be the set of medians of these sets</a:t>
            </a:r>
          </a:p>
          <a:p>
            <a:pPr>
              <a:defRPr/>
            </a:pPr>
            <a:r>
              <a:rPr lang="en-US" sz="3200" dirty="0">
                <a:ea typeface="+mn-ea"/>
              </a:rPr>
              <a:t>Choose x to be the median of M</a:t>
            </a:r>
          </a:p>
          <a:p>
            <a:pPr>
              <a:defRPr/>
            </a:pPr>
            <a:r>
              <a:rPr lang="en-US" sz="3200" dirty="0">
                <a:ea typeface="+mn-ea"/>
              </a:rPr>
              <a:t>Construct S</a:t>
            </a:r>
            <a:r>
              <a:rPr lang="en-US" sz="3200" baseline="-25000" dirty="0">
                <a:ea typeface="+mn-ea"/>
              </a:rPr>
              <a:t>1</a:t>
            </a:r>
            <a:r>
              <a:rPr lang="en-US" sz="3200" dirty="0">
                <a:ea typeface="+mn-ea"/>
              </a:rPr>
              <a:t> , S</a:t>
            </a:r>
            <a:r>
              <a:rPr lang="en-US" sz="3200" baseline="-25000" dirty="0">
                <a:ea typeface="+mn-ea"/>
              </a:rPr>
              <a:t>2</a:t>
            </a:r>
            <a:r>
              <a:rPr lang="en-US" sz="3200" dirty="0">
                <a:ea typeface="+mn-ea"/>
              </a:rPr>
              <a:t> and S</a:t>
            </a:r>
            <a:r>
              <a:rPr lang="en-US" sz="3200" baseline="-25000" dirty="0">
                <a:ea typeface="+mn-ea"/>
              </a:rPr>
              <a:t>3</a:t>
            </a:r>
            <a:r>
              <a:rPr lang="en-US" sz="3200" dirty="0">
                <a:ea typeface="+mn-ea"/>
              </a:rPr>
              <a:t> as above</a:t>
            </a:r>
          </a:p>
          <a:p>
            <a:pPr>
              <a:defRPr/>
            </a:pPr>
            <a:r>
              <a:rPr lang="en-US" sz="3200" dirty="0">
                <a:ea typeface="+mn-ea"/>
              </a:rPr>
              <a:t>Recursive call in S</a:t>
            </a:r>
            <a:r>
              <a:rPr lang="en-US" sz="3200" baseline="-25000" dirty="0">
                <a:ea typeface="+mn-ea"/>
              </a:rPr>
              <a:t>1</a:t>
            </a:r>
            <a:r>
              <a:rPr lang="en-US" sz="3200" dirty="0">
                <a:ea typeface="+mn-ea"/>
              </a:rPr>
              <a:t> or S</a:t>
            </a:r>
            <a:r>
              <a:rPr lang="en-US" sz="3200" baseline="-25000" dirty="0">
                <a:ea typeface="+mn-ea"/>
              </a:rPr>
              <a:t>3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ea typeface="+mn-ea"/>
              </a:rPr>
              <a:t>To show: </a:t>
            </a:r>
            <a:r>
              <a:rPr lang="en-US" sz="3200" kern="0" dirty="0"/>
              <a:t>|S</a:t>
            </a:r>
            <a:r>
              <a:rPr lang="en-US" sz="3200" kern="0" baseline="-25000" dirty="0"/>
              <a:t>1</a:t>
            </a:r>
            <a:r>
              <a:rPr lang="en-US" sz="3200" kern="0" dirty="0"/>
              <a:t>| &lt; 3n/4, |S</a:t>
            </a:r>
            <a:r>
              <a:rPr lang="en-US" sz="3200" kern="0" baseline="-25000" dirty="0"/>
              <a:t>3</a:t>
            </a:r>
            <a:r>
              <a:rPr lang="en-US" sz="3200" kern="0" dirty="0"/>
              <a:t>| &lt; 3n/4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ea typeface="+mn-ea"/>
              </a:rPr>
              <a:t>n/5 + 3n/4 = 0.95n ⇒ O(n), worst case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106909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Connector 149"/>
          <p:cNvCxnSpPr>
            <a:stCxn id="5" idx="6"/>
            <a:endCxn id="157" idx="2"/>
          </p:cNvCxnSpPr>
          <p:nvPr/>
        </p:nvCxnSpPr>
        <p:spPr>
          <a:xfrm flipV="1">
            <a:off x="1371600" y="2209800"/>
            <a:ext cx="6248400" cy="213360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4"/>
            <a:endCxn id="7" idx="0"/>
          </p:cNvCxnSpPr>
          <p:nvPr/>
        </p:nvCxnSpPr>
        <p:spPr>
          <a:xfrm>
            <a:off x="1295400" y="35052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Oval 2"/>
          <p:cNvSpPr/>
          <p:nvPr/>
        </p:nvSpPr>
        <p:spPr>
          <a:xfrm>
            <a:off x="12192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200" y="518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  <a:endCxn id="75" idx="0"/>
          </p:cNvCxnSpPr>
          <p:nvPr/>
        </p:nvCxnSpPr>
        <p:spPr>
          <a:xfrm>
            <a:off x="1752600" y="33528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764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6764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676400" y="4114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76400" y="4572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76400" y="5029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7" idx="4"/>
            <a:endCxn id="81" idx="0"/>
          </p:cNvCxnSpPr>
          <p:nvPr/>
        </p:nvCxnSpPr>
        <p:spPr>
          <a:xfrm>
            <a:off x="2209800" y="32004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1336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33600" y="4419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3" idx="4"/>
            <a:endCxn id="87" idx="0"/>
          </p:cNvCxnSpPr>
          <p:nvPr/>
        </p:nvCxnSpPr>
        <p:spPr>
          <a:xfrm>
            <a:off x="2667000" y="30480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5908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5908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590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908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9" idx="4"/>
            <a:endCxn id="93" idx="0"/>
          </p:cNvCxnSpPr>
          <p:nvPr/>
        </p:nvCxnSpPr>
        <p:spPr>
          <a:xfrm>
            <a:off x="3124200" y="2895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0480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480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0480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048000" y="4114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572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5" idx="4"/>
            <a:endCxn id="99" idx="0"/>
          </p:cNvCxnSpPr>
          <p:nvPr/>
        </p:nvCxnSpPr>
        <p:spPr>
          <a:xfrm>
            <a:off x="3581400" y="27432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5052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5052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052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505200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05200" y="4419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101" idx="4"/>
            <a:endCxn id="105" idx="0"/>
          </p:cNvCxnSpPr>
          <p:nvPr/>
        </p:nvCxnSpPr>
        <p:spPr>
          <a:xfrm>
            <a:off x="4038600" y="25908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9624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9624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9624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9624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9624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7" idx="4"/>
            <a:endCxn id="111" idx="0"/>
          </p:cNvCxnSpPr>
          <p:nvPr/>
        </p:nvCxnSpPr>
        <p:spPr>
          <a:xfrm>
            <a:off x="4495800" y="24384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196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4196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370832" y="3176660"/>
            <a:ext cx="246888" cy="24688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419600" y="4114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3" idx="4"/>
            <a:endCxn id="117" idx="0"/>
          </p:cNvCxnSpPr>
          <p:nvPr/>
        </p:nvCxnSpPr>
        <p:spPr>
          <a:xfrm>
            <a:off x="4953000" y="22860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8768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8768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8768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8768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stCxn id="119" idx="4"/>
            <a:endCxn id="123" idx="0"/>
          </p:cNvCxnSpPr>
          <p:nvPr/>
        </p:nvCxnSpPr>
        <p:spPr>
          <a:xfrm>
            <a:off x="5410200" y="2133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3340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3340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3340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3340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3340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stCxn id="125" idx="4"/>
            <a:endCxn id="129" idx="0"/>
          </p:cNvCxnSpPr>
          <p:nvPr/>
        </p:nvCxnSpPr>
        <p:spPr>
          <a:xfrm>
            <a:off x="5867400" y="19812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791200" y="1828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7912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7912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7912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31" idx="4"/>
            <a:endCxn id="135" idx="0"/>
          </p:cNvCxnSpPr>
          <p:nvPr/>
        </p:nvCxnSpPr>
        <p:spPr>
          <a:xfrm>
            <a:off x="6324600" y="18288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248400" y="167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2484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2484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2484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2484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7" idx="4"/>
            <a:endCxn id="141" idx="0"/>
          </p:cNvCxnSpPr>
          <p:nvPr/>
        </p:nvCxnSpPr>
        <p:spPr>
          <a:xfrm>
            <a:off x="6781800" y="16764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705600" y="1524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7056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056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7056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7056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>
            <a:stCxn id="143" idx="4"/>
            <a:endCxn id="147" idx="0"/>
          </p:cNvCxnSpPr>
          <p:nvPr/>
        </p:nvCxnSpPr>
        <p:spPr>
          <a:xfrm>
            <a:off x="7239000" y="15240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162800" y="137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162800" y="1828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1628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1628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55" idx="4"/>
            <a:endCxn id="159" idx="0"/>
          </p:cNvCxnSpPr>
          <p:nvPr/>
        </p:nvCxnSpPr>
        <p:spPr>
          <a:xfrm>
            <a:off x="7696200" y="1371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7620000" y="1219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620000" y="167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6200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6200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6200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609600" y="1219200"/>
            <a:ext cx="0" cy="419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rot="16200000">
            <a:off x="-1298367" y="3122702"/>
            <a:ext cx="320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small                     large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657600" y="4964668"/>
            <a:ext cx="3014167" cy="46166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x = median of medians</a:t>
            </a:r>
          </a:p>
        </p:txBody>
      </p:sp>
      <p:cxnSp>
        <p:nvCxnSpPr>
          <p:cNvPr id="166" name="Curved Connector 165"/>
          <p:cNvCxnSpPr>
            <a:stCxn id="109" idx="5"/>
            <a:endCxn id="164" idx="0"/>
          </p:cNvCxnSpPr>
          <p:nvPr/>
        </p:nvCxnSpPr>
        <p:spPr>
          <a:xfrm rot="16200000" flipH="1">
            <a:off x="4084486" y="3884470"/>
            <a:ext cx="1577276" cy="58312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133600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0" y="6381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NB: conceptual; algorithm finds median(s), but does not sort</a:t>
            </a:r>
          </a:p>
        </p:txBody>
      </p:sp>
    </p:spTree>
    <p:extLst>
      <p:ext uri="{BB962C8B-B14F-4D97-AF65-F5344CB8AC3E}">
        <p14:creationId xmlns:p14="http://schemas.microsoft.com/office/powerpoint/2010/main" val="7014547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Connector 149"/>
          <p:cNvCxnSpPr>
            <a:stCxn id="5" idx="6"/>
            <a:endCxn id="157" idx="2"/>
          </p:cNvCxnSpPr>
          <p:nvPr/>
        </p:nvCxnSpPr>
        <p:spPr>
          <a:xfrm flipV="1">
            <a:off x="1371600" y="2209800"/>
            <a:ext cx="6248400" cy="213360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4"/>
            <a:endCxn id="7" idx="0"/>
          </p:cNvCxnSpPr>
          <p:nvPr/>
        </p:nvCxnSpPr>
        <p:spPr>
          <a:xfrm>
            <a:off x="1295400" y="35052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Oval 2"/>
          <p:cNvSpPr/>
          <p:nvPr/>
        </p:nvSpPr>
        <p:spPr>
          <a:xfrm>
            <a:off x="12192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200" y="518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  <a:endCxn id="75" idx="0"/>
          </p:cNvCxnSpPr>
          <p:nvPr/>
        </p:nvCxnSpPr>
        <p:spPr>
          <a:xfrm>
            <a:off x="1752600" y="33528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764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6764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676400" y="4114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76400" y="4572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76400" y="5029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7" idx="4"/>
            <a:endCxn id="81" idx="0"/>
          </p:cNvCxnSpPr>
          <p:nvPr/>
        </p:nvCxnSpPr>
        <p:spPr>
          <a:xfrm>
            <a:off x="2209800" y="32004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1336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33600" y="4419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3" idx="4"/>
            <a:endCxn id="87" idx="0"/>
          </p:cNvCxnSpPr>
          <p:nvPr/>
        </p:nvCxnSpPr>
        <p:spPr>
          <a:xfrm>
            <a:off x="2667000" y="30480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5908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5908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590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908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9" idx="4"/>
            <a:endCxn id="93" idx="0"/>
          </p:cNvCxnSpPr>
          <p:nvPr/>
        </p:nvCxnSpPr>
        <p:spPr>
          <a:xfrm>
            <a:off x="3124200" y="2895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0480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480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0480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048000" y="4114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048000" y="4572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5" idx="4"/>
            <a:endCxn id="99" idx="0"/>
          </p:cNvCxnSpPr>
          <p:nvPr/>
        </p:nvCxnSpPr>
        <p:spPr>
          <a:xfrm>
            <a:off x="3581400" y="27432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5052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5052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052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505200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05200" y="4419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101" idx="4"/>
            <a:endCxn id="105" idx="0"/>
          </p:cNvCxnSpPr>
          <p:nvPr/>
        </p:nvCxnSpPr>
        <p:spPr>
          <a:xfrm>
            <a:off x="4038600" y="25908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9624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9624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9624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9624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9624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7" idx="4"/>
            <a:endCxn id="111" idx="0"/>
          </p:cNvCxnSpPr>
          <p:nvPr/>
        </p:nvCxnSpPr>
        <p:spPr>
          <a:xfrm>
            <a:off x="4495800" y="24384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196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4196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370832" y="3176660"/>
            <a:ext cx="246888" cy="24688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419600" y="4114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3" idx="4"/>
            <a:endCxn id="117" idx="0"/>
          </p:cNvCxnSpPr>
          <p:nvPr/>
        </p:nvCxnSpPr>
        <p:spPr>
          <a:xfrm>
            <a:off x="4953000" y="22860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8768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8768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8768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8768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876800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stCxn id="119" idx="4"/>
            <a:endCxn id="123" idx="0"/>
          </p:cNvCxnSpPr>
          <p:nvPr/>
        </p:nvCxnSpPr>
        <p:spPr>
          <a:xfrm>
            <a:off x="5410200" y="2133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3340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3340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3340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3340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3340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stCxn id="125" idx="4"/>
            <a:endCxn id="129" idx="0"/>
          </p:cNvCxnSpPr>
          <p:nvPr/>
        </p:nvCxnSpPr>
        <p:spPr>
          <a:xfrm>
            <a:off x="5867400" y="19812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791200" y="1828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7912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7912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791200" y="3657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31" idx="4"/>
            <a:endCxn id="135" idx="0"/>
          </p:cNvCxnSpPr>
          <p:nvPr/>
        </p:nvCxnSpPr>
        <p:spPr>
          <a:xfrm>
            <a:off x="6324600" y="18288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248400" y="167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2484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2484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2484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248400" y="3505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7" idx="4"/>
            <a:endCxn id="141" idx="0"/>
          </p:cNvCxnSpPr>
          <p:nvPr/>
        </p:nvCxnSpPr>
        <p:spPr>
          <a:xfrm>
            <a:off x="6781800" y="16764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705600" y="1524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7056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056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7056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705600" y="3352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>
            <a:stCxn id="143" idx="4"/>
            <a:endCxn id="147" idx="0"/>
          </p:cNvCxnSpPr>
          <p:nvPr/>
        </p:nvCxnSpPr>
        <p:spPr>
          <a:xfrm>
            <a:off x="7239000" y="15240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162800" y="137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162800" y="1828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1628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162800" y="3200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55" idx="4"/>
            <a:endCxn id="159" idx="0"/>
          </p:cNvCxnSpPr>
          <p:nvPr/>
        </p:nvCxnSpPr>
        <p:spPr>
          <a:xfrm>
            <a:off x="7696200" y="1371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7620000" y="1219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620000" y="167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620000" y="2133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6200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620000" y="3048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657600" y="4964668"/>
            <a:ext cx="3014167" cy="46166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x = median of medians</a:t>
            </a:r>
          </a:p>
        </p:txBody>
      </p:sp>
      <p:cxnSp>
        <p:nvCxnSpPr>
          <p:cNvPr id="166" name="Curved Connector 165"/>
          <p:cNvCxnSpPr>
            <a:stCxn id="109" idx="5"/>
            <a:endCxn id="164" idx="0"/>
          </p:cNvCxnSpPr>
          <p:nvPr/>
        </p:nvCxnSpPr>
        <p:spPr>
          <a:xfrm rot="16200000" flipH="1">
            <a:off x="4084486" y="3884470"/>
            <a:ext cx="1577276" cy="583120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133600" y="3962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1044520" y="2982754"/>
            <a:ext cx="3639135" cy="2567391"/>
          </a:xfrm>
          <a:custGeom>
            <a:avLst/>
            <a:gdLst>
              <a:gd name="connsiteX0" fmla="*/ 0 w 3580231"/>
              <a:gd name="connsiteY0" fmla="*/ 1258480 h 2552090"/>
              <a:gd name="connsiteX1" fmla="*/ 3580231 w 3580231"/>
              <a:gd name="connsiteY1" fmla="*/ 0 h 2552090"/>
              <a:gd name="connsiteX2" fmla="*/ 3544622 w 3580231"/>
              <a:gd name="connsiteY2" fmla="*/ 1388812 h 2552090"/>
              <a:gd name="connsiteX3" fmla="*/ 43107 w 3580231"/>
              <a:gd name="connsiteY3" fmla="*/ 2552090 h 2552090"/>
              <a:gd name="connsiteX4" fmla="*/ 0 w 3580231"/>
              <a:gd name="connsiteY4" fmla="*/ 1258480 h 2552090"/>
              <a:gd name="connsiteX0" fmla="*/ 0 w 3682336"/>
              <a:gd name="connsiteY0" fmla="*/ 1258480 h 2552090"/>
              <a:gd name="connsiteX1" fmla="*/ 3580231 w 3682336"/>
              <a:gd name="connsiteY1" fmla="*/ 0 h 2552090"/>
              <a:gd name="connsiteX2" fmla="*/ 3682336 w 3682336"/>
              <a:gd name="connsiteY2" fmla="*/ 1368411 h 2552090"/>
              <a:gd name="connsiteX3" fmla="*/ 43107 w 3682336"/>
              <a:gd name="connsiteY3" fmla="*/ 2552090 h 2552090"/>
              <a:gd name="connsiteX4" fmla="*/ 0 w 3682336"/>
              <a:gd name="connsiteY4" fmla="*/ 1258480 h 2552090"/>
              <a:gd name="connsiteX0" fmla="*/ 0 w 3687342"/>
              <a:gd name="connsiteY0" fmla="*/ 1273781 h 2567391"/>
              <a:gd name="connsiteX1" fmla="*/ 3687342 w 3687342"/>
              <a:gd name="connsiteY1" fmla="*/ 0 h 2567391"/>
              <a:gd name="connsiteX2" fmla="*/ 3682336 w 3687342"/>
              <a:gd name="connsiteY2" fmla="*/ 1383712 h 2567391"/>
              <a:gd name="connsiteX3" fmla="*/ 43107 w 3687342"/>
              <a:gd name="connsiteY3" fmla="*/ 2567391 h 2567391"/>
              <a:gd name="connsiteX4" fmla="*/ 0 w 3687342"/>
              <a:gd name="connsiteY4" fmla="*/ 1273781 h 2567391"/>
              <a:gd name="connsiteX0" fmla="*/ 7898 w 3644235"/>
              <a:gd name="connsiteY0" fmla="*/ 1217677 h 2567391"/>
              <a:gd name="connsiteX1" fmla="*/ 3644235 w 3644235"/>
              <a:gd name="connsiteY1" fmla="*/ 0 h 2567391"/>
              <a:gd name="connsiteX2" fmla="*/ 3639229 w 3644235"/>
              <a:gd name="connsiteY2" fmla="*/ 1383712 h 2567391"/>
              <a:gd name="connsiteX3" fmla="*/ 0 w 3644235"/>
              <a:gd name="connsiteY3" fmla="*/ 2567391 h 2567391"/>
              <a:gd name="connsiteX4" fmla="*/ 7898 w 3644235"/>
              <a:gd name="connsiteY4" fmla="*/ 1217677 h 2567391"/>
              <a:gd name="connsiteX0" fmla="*/ 2798 w 3639135"/>
              <a:gd name="connsiteY0" fmla="*/ 1217677 h 2567391"/>
              <a:gd name="connsiteX1" fmla="*/ 3639135 w 3639135"/>
              <a:gd name="connsiteY1" fmla="*/ 0 h 2567391"/>
              <a:gd name="connsiteX2" fmla="*/ 3634129 w 3639135"/>
              <a:gd name="connsiteY2" fmla="*/ 1383712 h 2567391"/>
              <a:gd name="connsiteX3" fmla="*/ 0 w 3639135"/>
              <a:gd name="connsiteY3" fmla="*/ 2567391 h 2567391"/>
              <a:gd name="connsiteX4" fmla="*/ 2798 w 3639135"/>
              <a:gd name="connsiteY4" fmla="*/ 1217677 h 256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135" h="2567391">
                <a:moveTo>
                  <a:pt x="2798" y="1217677"/>
                </a:moveTo>
                <a:lnTo>
                  <a:pt x="3639135" y="0"/>
                </a:lnTo>
                <a:cubicBezTo>
                  <a:pt x="3637466" y="461237"/>
                  <a:pt x="3635798" y="922475"/>
                  <a:pt x="3634129" y="1383712"/>
                </a:cubicBezTo>
                <a:lnTo>
                  <a:pt x="0" y="2567391"/>
                </a:lnTo>
                <a:cubicBezTo>
                  <a:pt x="2633" y="2117486"/>
                  <a:pt x="165" y="1667582"/>
                  <a:pt x="2798" y="1217677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  <a:noFill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83004" y="5486400"/>
            <a:ext cx="3208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Points ≤ x, ∴ NOT in S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≈ 3n/10 of them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38200" y="10668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Points ≥ x, ∴ NOT in S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  <a:p>
            <a:r>
              <a:rPr lang="en-US" sz="2400" dirty="0">
                <a:solidFill>
                  <a:srgbClr val="0000FF"/>
                </a:solidFill>
              </a:rPr>
              <a:t>≈ 3n/10 of them</a:t>
            </a:r>
          </a:p>
        </p:txBody>
      </p:sp>
      <p:sp>
        <p:nvSpPr>
          <p:cNvPr id="186" name="Freeform 185"/>
          <p:cNvSpPr/>
          <p:nvPr/>
        </p:nvSpPr>
        <p:spPr>
          <a:xfrm>
            <a:off x="4285665" y="990600"/>
            <a:ext cx="3639135" cy="2567391"/>
          </a:xfrm>
          <a:custGeom>
            <a:avLst/>
            <a:gdLst>
              <a:gd name="connsiteX0" fmla="*/ 0 w 3580231"/>
              <a:gd name="connsiteY0" fmla="*/ 1258480 h 2552090"/>
              <a:gd name="connsiteX1" fmla="*/ 3580231 w 3580231"/>
              <a:gd name="connsiteY1" fmla="*/ 0 h 2552090"/>
              <a:gd name="connsiteX2" fmla="*/ 3544622 w 3580231"/>
              <a:gd name="connsiteY2" fmla="*/ 1388812 h 2552090"/>
              <a:gd name="connsiteX3" fmla="*/ 43107 w 3580231"/>
              <a:gd name="connsiteY3" fmla="*/ 2552090 h 2552090"/>
              <a:gd name="connsiteX4" fmla="*/ 0 w 3580231"/>
              <a:gd name="connsiteY4" fmla="*/ 1258480 h 2552090"/>
              <a:gd name="connsiteX0" fmla="*/ 0 w 3682336"/>
              <a:gd name="connsiteY0" fmla="*/ 1258480 h 2552090"/>
              <a:gd name="connsiteX1" fmla="*/ 3580231 w 3682336"/>
              <a:gd name="connsiteY1" fmla="*/ 0 h 2552090"/>
              <a:gd name="connsiteX2" fmla="*/ 3682336 w 3682336"/>
              <a:gd name="connsiteY2" fmla="*/ 1368411 h 2552090"/>
              <a:gd name="connsiteX3" fmla="*/ 43107 w 3682336"/>
              <a:gd name="connsiteY3" fmla="*/ 2552090 h 2552090"/>
              <a:gd name="connsiteX4" fmla="*/ 0 w 3682336"/>
              <a:gd name="connsiteY4" fmla="*/ 1258480 h 2552090"/>
              <a:gd name="connsiteX0" fmla="*/ 0 w 3687342"/>
              <a:gd name="connsiteY0" fmla="*/ 1273781 h 2567391"/>
              <a:gd name="connsiteX1" fmla="*/ 3687342 w 3687342"/>
              <a:gd name="connsiteY1" fmla="*/ 0 h 2567391"/>
              <a:gd name="connsiteX2" fmla="*/ 3682336 w 3687342"/>
              <a:gd name="connsiteY2" fmla="*/ 1383712 h 2567391"/>
              <a:gd name="connsiteX3" fmla="*/ 43107 w 3687342"/>
              <a:gd name="connsiteY3" fmla="*/ 2567391 h 2567391"/>
              <a:gd name="connsiteX4" fmla="*/ 0 w 3687342"/>
              <a:gd name="connsiteY4" fmla="*/ 1273781 h 2567391"/>
              <a:gd name="connsiteX0" fmla="*/ 7898 w 3644235"/>
              <a:gd name="connsiteY0" fmla="*/ 1217677 h 2567391"/>
              <a:gd name="connsiteX1" fmla="*/ 3644235 w 3644235"/>
              <a:gd name="connsiteY1" fmla="*/ 0 h 2567391"/>
              <a:gd name="connsiteX2" fmla="*/ 3639229 w 3644235"/>
              <a:gd name="connsiteY2" fmla="*/ 1383712 h 2567391"/>
              <a:gd name="connsiteX3" fmla="*/ 0 w 3644235"/>
              <a:gd name="connsiteY3" fmla="*/ 2567391 h 2567391"/>
              <a:gd name="connsiteX4" fmla="*/ 7898 w 3644235"/>
              <a:gd name="connsiteY4" fmla="*/ 1217677 h 2567391"/>
              <a:gd name="connsiteX0" fmla="*/ 2798 w 3639135"/>
              <a:gd name="connsiteY0" fmla="*/ 1217677 h 2567391"/>
              <a:gd name="connsiteX1" fmla="*/ 3639135 w 3639135"/>
              <a:gd name="connsiteY1" fmla="*/ 0 h 2567391"/>
              <a:gd name="connsiteX2" fmla="*/ 3634129 w 3639135"/>
              <a:gd name="connsiteY2" fmla="*/ 1383712 h 2567391"/>
              <a:gd name="connsiteX3" fmla="*/ 0 w 3639135"/>
              <a:gd name="connsiteY3" fmla="*/ 2567391 h 2567391"/>
              <a:gd name="connsiteX4" fmla="*/ 2798 w 3639135"/>
              <a:gd name="connsiteY4" fmla="*/ 1217677 h 256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135" h="2567391">
                <a:moveTo>
                  <a:pt x="2798" y="1217677"/>
                </a:moveTo>
                <a:lnTo>
                  <a:pt x="3639135" y="0"/>
                </a:lnTo>
                <a:cubicBezTo>
                  <a:pt x="3637466" y="461237"/>
                  <a:pt x="3635798" y="922475"/>
                  <a:pt x="3634129" y="1383712"/>
                </a:cubicBezTo>
                <a:lnTo>
                  <a:pt x="0" y="2567391"/>
                </a:lnTo>
                <a:cubicBezTo>
                  <a:pt x="2633" y="2117486"/>
                  <a:pt x="165" y="1667582"/>
                  <a:pt x="2798" y="1217677"/>
                </a:cubicBezTo>
                <a:close/>
              </a:path>
            </a:pathLst>
          </a:custGeom>
          <a:noFill/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  <a:noFill/>
            </a:endParaRPr>
          </a:p>
        </p:txBody>
      </p:sp>
      <p:cxnSp>
        <p:nvCxnSpPr>
          <p:cNvPr id="188" name="Straight Arrow Connector 187"/>
          <p:cNvCxnSpPr>
            <a:stCxn id="185" idx="3"/>
            <a:endCxn id="186" idx="0"/>
          </p:cNvCxnSpPr>
          <p:nvPr/>
        </p:nvCxnSpPr>
        <p:spPr>
          <a:xfrm>
            <a:off x="4114800" y="1482299"/>
            <a:ext cx="173663" cy="7259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2" idx="3"/>
          </p:cNvCxnSpPr>
          <p:nvPr/>
        </p:nvCxnSpPr>
        <p:spPr>
          <a:xfrm flipH="1" flipV="1">
            <a:off x="1044520" y="5550145"/>
            <a:ext cx="738484" cy="351754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6858000" y="3733800"/>
            <a:ext cx="2133601" cy="1631216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Bottom Line: recursive call on S</a:t>
            </a:r>
            <a:r>
              <a:rPr lang="en-US" sz="2000" baseline="-25000" dirty="0"/>
              <a:t>1</a:t>
            </a:r>
            <a:r>
              <a:rPr lang="en-US" sz="2000" dirty="0"/>
              <a:t> or S</a:t>
            </a:r>
            <a:r>
              <a:rPr lang="en-US" sz="2000" baseline="-25000" dirty="0"/>
              <a:t>3</a:t>
            </a:r>
            <a:r>
              <a:rPr lang="en-US" sz="2000" dirty="0"/>
              <a:t> includes only about 70% of points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609600" y="1219200"/>
            <a:ext cx="0" cy="4191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16200000">
            <a:off x="-1298367" y="3122702"/>
            <a:ext cx="320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small                     large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0" y="6381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NB: conceptual; algorithm finds median(s), but does not sort</a:t>
            </a:r>
          </a:p>
        </p:txBody>
      </p:sp>
    </p:spTree>
    <p:extLst>
      <p:ext uri="{BB962C8B-B14F-4D97-AF65-F5344CB8AC3E}">
        <p14:creationId xmlns:p14="http://schemas.microsoft.com/office/powerpoint/2010/main" val="101118100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val 1">
            <a:extLst>
              <a:ext uri="{FF2B5EF4-FFF2-40B4-BE49-F238E27FC236}">
                <a16:creationId xmlns:a16="http://schemas.microsoft.com/office/drawing/2014/main" id="{BB0D739B-91F0-48CA-BD75-B6B29E07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42" name="Oval 2">
            <a:extLst>
              <a:ext uri="{FF2B5EF4-FFF2-40B4-BE49-F238E27FC236}">
                <a16:creationId xmlns:a16="http://schemas.microsoft.com/office/drawing/2014/main" id="{A856F614-933D-4571-AAFA-EE3121A70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10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21618787-668E-4A08-9EFE-042295F96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A88D932F-8225-4305-802B-B92A4EA6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EB30B534-DD37-47A8-BF21-7B220BA9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42734C6D-9996-4376-A691-765421717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86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EA90EBE2-F01F-40AD-9C80-61EF16E1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09B3F922-EE17-4A5E-B2D5-DAD5B36C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87</a:t>
            </a:r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E9A7340F-DFCC-47C3-B116-4807A37A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50" name="Oval 10">
            <a:extLst>
              <a:ext uri="{FF2B5EF4-FFF2-40B4-BE49-F238E27FC236}">
                <a16:creationId xmlns:a16="http://schemas.microsoft.com/office/drawing/2014/main" id="{A10AC4F4-E830-41F6-B3B7-C202D3CD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9A5D335C-33B2-4863-BA36-C0652CD1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52" name="Oval 12">
            <a:extLst>
              <a:ext uri="{FF2B5EF4-FFF2-40B4-BE49-F238E27FC236}">
                <a16:creationId xmlns:a16="http://schemas.microsoft.com/office/drawing/2014/main" id="{D0EE0E19-F7C1-4C82-9AAA-BB254ACE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0253" name="Oval 13">
            <a:extLst>
              <a:ext uri="{FF2B5EF4-FFF2-40B4-BE49-F238E27FC236}">
                <a16:creationId xmlns:a16="http://schemas.microsoft.com/office/drawing/2014/main" id="{86CBBF1A-99D7-41A6-8944-3FE81096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54" name="Oval 14">
            <a:extLst>
              <a:ext uri="{FF2B5EF4-FFF2-40B4-BE49-F238E27FC236}">
                <a16:creationId xmlns:a16="http://schemas.microsoft.com/office/drawing/2014/main" id="{2CBDCC5A-41F3-4D77-8F65-8CE8F6D1F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A63C5DC6-0F5A-4F22-B71D-3C455CE8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0256" name="Oval 16">
            <a:extLst>
              <a:ext uri="{FF2B5EF4-FFF2-40B4-BE49-F238E27FC236}">
                <a16:creationId xmlns:a16="http://schemas.microsoft.com/office/drawing/2014/main" id="{2CC40981-757F-4218-B049-69673A44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0257" name="Oval 17">
            <a:extLst>
              <a:ext uri="{FF2B5EF4-FFF2-40B4-BE49-F238E27FC236}">
                <a16:creationId xmlns:a16="http://schemas.microsoft.com/office/drawing/2014/main" id="{54F212DA-2D7C-4C2D-BA72-F70A4E2A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0258" name="Oval 18">
            <a:extLst>
              <a:ext uri="{FF2B5EF4-FFF2-40B4-BE49-F238E27FC236}">
                <a16:creationId xmlns:a16="http://schemas.microsoft.com/office/drawing/2014/main" id="{A9094CF4-02D1-4D5A-A980-3717026EA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7581D442-7542-4041-A046-7B003AA7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963177D9-7FAD-46D9-88B1-FA43856D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261" name="Oval 21">
            <a:extLst>
              <a:ext uri="{FF2B5EF4-FFF2-40B4-BE49-F238E27FC236}">
                <a16:creationId xmlns:a16="http://schemas.microsoft.com/office/drawing/2014/main" id="{1F1810A2-6763-4537-998D-B7D196B4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71</a:t>
            </a:r>
          </a:p>
        </p:txBody>
      </p:sp>
      <p:sp>
        <p:nvSpPr>
          <p:cNvPr id="10262" name="Oval 22">
            <a:extLst>
              <a:ext uri="{FF2B5EF4-FFF2-40B4-BE49-F238E27FC236}">
                <a16:creationId xmlns:a16="http://schemas.microsoft.com/office/drawing/2014/main" id="{3794C352-D38B-4DDC-84D4-812645B4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10263" name="Oval 23">
            <a:extLst>
              <a:ext uri="{FF2B5EF4-FFF2-40B4-BE49-F238E27FC236}">
                <a16:creationId xmlns:a16="http://schemas.microsoft.com/office/drawing/2014/main" id="{C9CA5168-986A-4391-82E8-ECCDC64C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47</a:t>
            </a:r>
          </a:p>
        </p:txBody>
      </p:sp>
      <p:sp>
        <p:nvSpPr>
          <p:cNvPr id="10264" name="Oval 24">
            <a:extLst>
              <a:ext uri="{FF2B5EF4-FFF2-40B4-BE49-F238E27FC236}">
                <a16:creationId xmlns:a16="http://schemas.microsoft.com/office/drawing/2014/main" id="{607B4554-A5E3-4050-B6E8-64319FAF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10265" name="Oval 25">
            <a:extLst>
              <a:ext uri="{FF2B5EF4-FFF2-40B4-BE49-F238E27FC236}">
                <a16:creationId xmlns:a16="http://schemas.microsoft.com/office/drawing/2014/main" id="{D65EF03B-7361-4351-901B-D721C0EC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D0A1C040-EE9C-4768-A942-0E52DCC6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F6BAD4FC-98BD-47C6-A66C-F4501324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A821D0CD-CF57-44A3-B194-40E8468DF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2D01111F-65D9-44ED-9D8A-3DD1B50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6131AAF4-7E4E-4A15-A795-13C71EC9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A16FFA23-5A58-4349-924C-C854ED87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EA2E02B5-1C3F-4AB3-A3F5-93D87B24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81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9C113B92-AE3E-4B5D-9F22-D95CE7B5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F89E7116-090F-4712-A5D0-88A6CB67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BF56EE9E-934D-4690-BC9F-480599EB3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48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DD5FF066-5F6F-41CB-80CD-4C8130B7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2ABC3D84-F68A-4CD1-9305-E339221B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3733800"/>
            <a:ext cx="469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F482C195-D329-4AA3-9515-19179DA1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43000"/>
            <a:ext cx="6019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Arrange the numbers in groups of five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98F4A3-C084-4277-B77E-D4B6A3BC46AD}"/>
              </a:ext>
            </a:extLst>
          </p:cNvPr>
          <p:cNvSpPr txBox="1"/>
          <p:nvPr/>
        </p:nvSpPr>
        <p:spPr>
          <a:xfrm>
            <a:off x="443060" y="141536"/>
            <a:ext cx="830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156" dirty="0">
                <a:solidFill>
                  <a:srgbClr val="191919"/>
                </a:solidFill>
                <a:latin typeface="Cambria"/>
                <a:cs typeface="Cambria"/>
              </a:rPr>
              <a:t>The </a:t>
            </a:r>
            <a:r>
              <a:rPr lang="en-US" sz="4400" b="1" spc="129" dirty="0">
                <a:solidFill>
                  <a:srgbClr val="191919"/>
                </a:solidFill>
                <a:latin typeface="Cambria"/>
                <a:cs typeface="Cambria"/>
              </a:rPr>
              <a:t>Median of Medians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8301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4CDFDCDF-6280-4D2A-972B-748C01D3D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15F7B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Find median of N/5 groups</a:t>
            </a:r>
          </a:p>
        </p:txBody>
      </p:sp>
      <p:sp>
        <p:nvSpPr>
          <p:cNvPr id="11266" name="Oval 2">
            <a:extLst>
              <a:ext uri="{FF2B5EF4-FFF2-40B4-BE49-F238E27FC236}">
                <a16:creationId xmlns:a16="http://schemas.microsoft.com/office/drawing/2014/main" id="{C3E60E1C-B239-4D33-A06B-C27D0C10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267" name="Oval 3">
            <a:extLst>
              <a:ext uri="{FF2B5EF4-FFF2-40B4-BE49-F238E27FC236}">
                <a16:creationId xmlns:a16="http://schemas.microsoft.com/office/drawing/2014/main" id="{A3CC44C8-B4F2-4102-9A34-E6078766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D4C1D9BD-16BC-4525-97AF-4C36009D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0217B20C-84A8-460A-AE9D-E5D89600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6A11EBCE-47FD-4A3C-9223-5AAB8531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D8E4D4D5-8B58-446D-9797-B8D5865A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86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87</a:t>
            </a:r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08920CD7-B81D-4F41-BF6A-5C603ED2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B36DE50F-8FBC-43B9-A03F-7819CB31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D6BF4539-0FA3-4D36-830B-E276F7FA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3866D895-09B2-4571-B351-CE2961F3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22E973D4-854B-4790-BBCA-C1EFC78D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98183E99-982F-4E19-B9B6-3FB29374C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81F41555-F424-4FE8-8E2B-F88C057A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97EF7A29-4D8D-4452-A1CE-E7318241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1280" name="Oval 16">
            <a:extLst>
              <a:ext uri="{FF2B5EF4-FFF2-40B4-BE49-F238E27FC236}">
                <a16:creationId xmlns:a16="http://schemas.microsoft.com/office/drawing/2014/main" id="{6AC1505D-AA54-4D03-B979-4E830097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81" name="Oval 17">
            <a:extLst>
              <a:ext uri="{FF2B5EF4-FFF2-40B4-BE49-F238E27FC236}">
                <a16:creationId xmlns:a16="http://schemas.microsoft.com/office/drawing/2014/main" id="{FD972767-AD27-46D6-9BF7-262A8C6B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A14313CA-C86E-4165-8AB2-0DA9F4B5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1283" name="Oval 19">
            <a:extLst>
              <a:ext uri="{FF2B5EF4-FFF2-40B4-BE49-F238E27FC236}">
                <a16:creationId xmlns:a16="http://schemas.microsoft.com/office/drawing/2014/main" id="{6A504970-F1B5-4DB1-AEC2-1844FF9F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11284" name="Oval 20">
            <a:extLst>
              <a:ext uri="{FF2B5EF4-FFF2-40B4-BE49-F238E27FC236}">
                <a16:creationId xmlns:a16="http://schemas.microsoft.com/office/drawing/2014/main" id="{D7C1738E-83BE-4FB7-A439-85D996F7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1285" name="Oval 21">
            <a:extLst>
              <a:ext uri="{FF2B5EF4-FFF2-40B4-BE49-F238E27FC236}">
                <a16:creationId xmlns:a16="http://schemas.microsoft.com/office/drawing/2014/main" id="{ABF5F0ED-0806-4F7F-B412-3C279962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286" name="Oval 22">
            <a:extLst>
              <a:ext uri="{FF2B5EF4-FFF2-40B4-BE49-F238E27FC236}">
                <a16:creationId xmlns:a16="http://schemas.microsoft.com/office/drawing/2014/main" id="{D2F92DE1-1C76-41CA-B491-A43C58FA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71</a:t>
            </a:r>
          </a:p>
        </p:txBody>
      </p:sp>
      <p:sp>
        <p:nvSpPr>
          <p:cNvPr id="11287" name="Oval 23">
            <a:extLst>
              <a:ext uri="{FF2B5EF4-FFF2-40B4-BE49-F238E27FC236}">
                <a16:creationId xmlns:a16="http://schemas.microsoft.com/office/drawing/2014/main" id="{FDEFF897-F9A1-477E-AFD3-D5B0F196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11288" name="Oval 24">
            <a:extLst>
              <a:ext uri="{FF2B5EF4-FFF2-40B4-BE49-F238E27FC236}">
                <a16:creationId xmlns:a16="http://schemas.microsoft.com/office/drawing/2014/main" id="{24B72CD7-8219-458F-AC61-1D25FDC11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47</a:t>
            </a:r>
          </a:p>
        </p:txBody>
      </p:sp>
      <p:sp>
        <p:nvSpPr>
          <p:cNvPr id="11289" name="Oval 25">
            <a:extLst>
              <a:ext uri="{FF2B5EF4-FFF2-40B4-BE49-F238E27FC236}">
                <a16:creationId xmlns:a16="http://schemas.microsoft.com/office/drawing/2014/main" id="{A00BD8F7-1938-4B2B-A514-4B079325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47B0328C-0CF6-46BB-AF63-C6410133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777FE06B-9BB1-4F1D-B9F4-C5C3B8AB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5F81AE3F-6291-4299-BCEA-12E158128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3" name="Text Box 29">
            <a:extLst>
              <a:ext uri="{FF2B5EF4-FFF2-40B4-BE49-F238E27FC236}">
                <a16:creationId xmlns:a16="http://schemas.microsoft.com/office/drawing/2014/main" id="{896C28B8-DFBC-42DD-8ABF-9AE51000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4" name="Text Box 30">
            <a:extLst>
              <a:ext uri="{FF2B5EF4-FFF2-40B4-BE49-F238E27FC236}">
                <a16:creationId xmlns:a16="http://schemas.microsoft.com/office/drawing/2014/main" id="{CE9F8ADD-C4FF-4BCE-8FC1-AE053C77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066426D7-7ADD-4CD1-8D8F-D72D8263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6" name="Text Box 32">
            <a:extLst>
              <a:ext uri="{FF2B5EF4-FFF2-40B4-BE49-F238E27FC236}">
                <a16:creationId xmlns:a16="http://schemas.microsoft.com/office/drawing/2014/main" id="{CB3C9113-721F-444D-938C-123E266A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7" name="Text Box 33">
            <a:extLst>
              <a:ext uri="{FF2B5EF4-FFF2-40B4-BE49-F238E27FC236}">
                <a16:creationId xmlns:a16="http://schemas.microsoft.com/office/drawing/2014/main" id="{B45E4A16-03B7-4AC5-AC52-F35755D33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81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8" name="Text Box 34">
            <a:extLst>
              <a:ext uri="{FF2B5EF4-FFF2-40B4-BE49-F238E27FC236}">
                <a16:creationId xmlns:a16="http://schemas.microsoft.com/office/drawing/2014/main" id="{0E552476-7BB6-41E3-877B-CDDC027A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3AC7489D-FA6F-4ED2-921D-6D9B1430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300" name="Text Box 36">
            <a:extLst>
              <a:ext uri="{FF2B5EF4-FFF2-40B4-BE49-F238E27FC236}">
                <a16:creationId xmlns:a16="http://schemas.microsoft.com/office/drawing/2014/main" id="{948F8A91-C56F-4094-BE6E-56772E2A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48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9D8A365-6725-4191-84C6-2A816DB4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1302" name="Text Box 38">
            <a:extLst>
              <a:ext uri="{FF2B5EF4-FFF2-40B4-BE49-F238E27FC236}">
                <a16:creationId xmlns:a16="http://schemas.microsoft.com/office/drawing/2014/main" id="{8AA590A9-707A-4B33-A625-4D9CBF34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3810000"/>
            <a:ext cx="498475" cy="3683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48EFA61E-5A92-4A4C-81F4-2AB98C6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05200"/>
            <a:ext cx="7543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4" name="Line 40">
            <a:extLst>
              <a:ext uri="{FF2B5EF4-FFF2-40B4-BE49-F238E27FC236}">
                <a16:creationId xmlns:a16="http://schemas.microsoft.com/office/drawing/2014/main" id="{F4227C8D-B396-4D23-9A11-30180E52B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5052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5" name="Line 41">
            <a:extLst>
              <a:ext uri="{FF2B5EF4-FFF2-40B4-BE49-F238E27FC236}">
                <a16:creationId xmlns:a16="http://schemas.microsoft.com/office/drawing/2014/main" id="{2493F130-4DCD-48A8-8FF7-01A9595FE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3" y="4419600"/>
            <a:ext cx="7546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6" name="Line 42">
            <a:extLst>
              <a:ext uri="{FF2B5EF4-FFF2-40B4-BE49-F238E27FC236}">
                <a16:creationId xmlns:a16="http://schemas.microsoft.com/office/drawing/2014/main" id="{09341BFB-EDD0-4F24-848C-869CBE07F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052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7" name="Line 43">
            <a:extLst>
              <a:ext uri="{FF2B5EF4-FFF2-40B4-BE49-F238E27FC236}">
                <a16:creationId xmlns:a16="http://schemas.microsoft.com/office/drawing/2014/main" id="{C2AFF347-1AF6-4286-ADE9-849E5C7CD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19600"/>
            <a:ext cx="1588" cy="1447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8" name="Text Box 44">
            <a:extLst>
              <a:ext uri="{FF2B5EF4-FFF2-40B4-BE49-F238E27FC236}">
                <a16:creationId xmlns:a16="http://schemas.microsoft.com/office/drawing/2014/main" id="{8E7E9C24-59D6-4FE8-95B8-C0939F6F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0" y="5791200"/>
            <a:ext cx="2670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Median of each group</a:t>
            </a:r>
          </a:p>
        </p:txBody>
      </p:sp>
    </p:spTree>
    <p:extLst>
      <p:ext uri="{BB962C8B-B14F-4D97-AF65-F5344CB8AC3E}">
        <p14:creationId xmlns:p14="http://schemas.microsoft.com/office/powerpoint/2010/main" val="3781737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231" y="351619"/>
            <a:ext cx="85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MATRIX MULTIPLICATION</a:t>
            </a:r>
          </a:p>
        </p:txBody>
      </p:sp>
      <p:pic>
        <p:nvPicPr>
          <p:cNvPr id="3" name="Picture 2" descr="matrixMulti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" y="1450368"/>
            <a:ext cx="8029610" cy="302736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63602"/>
              </p:ext>
            </p:extLst>
          </p:nvPr>
        </p:nvGraphicFramePr>
        <p:xfrm>
          <a:off x="1534235" y="4919590"/>
          <a:ext cx="2593387" cy="150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457200" progId="Equation.3">
                  <p:embed/>
                </p:oleObj>
              </mc:Choice>
              <mc:Fallback>
                <p:oleObj name="Equation" r:id="rId4" imgW="7874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4235" y="4919590"/>
                        <a:ext cx="2593387" cy="150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1950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val 1">
            <a:extLst>
              <a:ext uri="{FF2B5EF4-FFF2-40B4-BE49-F238E27FC236}">
                <a16:creationId xmlns:a16="http://schemas.microsoft.com/office/drawing/2014/main" id="{4E91EEC2-275A-4055-A9F5-0D80E11E7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290" name="Oval 2">
            <a:extLst>
              <a:ext uri="{FF2B5EF4-FFF2-40B4-BE49-F238E27FC236}">
                <a16:creationId xmlns:a16="http://schemas.microsoft.com/office/drawing/2014/main" id="{0C1F6BD2-CA9D-4794-ABD3-4CA5BFB8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10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EFA9F9A7-D854-468C-BA74-BCDF9FCD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EB1B3CFC-FB6E-4CAE-BEA4-7A39B746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59521BDD-7700-4FC5-A165-49356052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19B92EE3-0290-4694-921B-97F4542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86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87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CCA27EC4-C665-42FF-A330-EFB8A106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8EF1242E-3DA3-4BAB-970A-CC010BCF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28B120F0-67BB-4140-8EEA-CFC95ADC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3680A270-5F17-4680-B441-785CC954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A2BBD594-1A26-473F-85D8-CCB90B7E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87B63E7B-8646-4AC8-8B0D-01785A10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DF8AF8FA-2F5F-4EBC-9402-2536E6E88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FA788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E87142FB-EB16-426F-84AB-F518D2E2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5A54DFD4-32E3-4FD7-8E3D-E45EB6DD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04" name="Oval 16">
            <a:extLst>
              <a:ext uri="{FF2B5EF4-FFF2-40B4-BE49-F238E27FC236}">
                <a16:creationId xmlns:a16="http://schemas.microsoft.com/office/drawing/2014/main" id="{ABAD600D-6241-4E1B-926D-9879617F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2305" name="Oval 17">
            <a:extLst>
              <a:ext uri="{FF2B5EF4-FFF2-40B4-BE49-F238E27FC236}">
                <a16:creationId xmlns:a16="http://schemas.microsoft.com/office/drawing/2014/main" id="{49FB5F40-0807-41F0-A9DD-AA9F44AA1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2306" name="Oval 18">
            <a:extLst>
              <a:ext uri="{FF2B5EF4-FFF2-40B4-BE49-F238E27FC236}">
                <a16:creationId xmlns:a16="http://schemas.microsoft.com/office/drawing/2014/main" id="{914FDC25-AE4E-49AB-BCB1-38E4CB2A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D37C6B02-DE67-45BC-AD53-F309F129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2308" name="Oval 20">
            <a:extLst>
              <a:ext uri="{FF2B5EF4-FFF2-40B4-BE49-F238E27FC236}">
                <a16:creationId xmlns:a16="http://schemas.microsoft.com/office/drawing/2014/main" id="{8E1343D3-28AB-40BA-91ED-3E0D299B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309" name="Oval 21">
            <a:extLst>
              <a:ext uri="{FF2B5EF4-FFF2-40B4-BE49-F238E27FC236}">
                <a16:creationId xmlns:a16="http://schemas.microsoft.com/office/drawing/2014/main" id="{E270BA9E-CD0D-4028-95CE-A9F6D001F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71</a:t>
            </a:r>
          </a:p>
        </p:txBody>
      </p:sp>
      <p:sp>
        <p:nvSpPr>
          <p:cNvPr id="12310" name="Oval 22">
            <a:extLst>
              <a:ext uri="{FF2B5EF4-FFF2-40B4-BE49-F238E27FC236}">
                <a16:creationId xmlns:a16="http://schemas.microsoft.com/office/drawing/2014/main" id="{E99B0105-0098-4637-A7A3-D4EB3BDA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12311" name="Oval 23">
            <a:extLst>
              <a:ext uri="{FF2B5EF4-FFF2-40B4-BE49-F238E27FC236}">
                <a16:creationId xmlns:a16="http://schemas.microsoft.com/office/drawing/2014/main" id="{63BCA2AC-727C-4693-9939-A87CE9DA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9FCAD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47</a:t>
            </a:r>
          </a:p>
        </p:txBody>
      </p:sp>
      <p:sp>
        <p:nvSpPr>
          <p:cNvPr id="12312" name="Oval 24">
            <a:extLst>
              <a:ext uri="{FF2B5EF4-FFF2-40B4-BE49-F238E27FC236}">
                <a16:creationId xmlns:a16="http://schemas.microsoft.com/office/drawing/2014/main" id="{8710CD1F-0768-4C6B-866D-D2D31A3D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12313" name="Oval 25">
            <a:extLst>
              <a:ext uri="{FF2B5EF4-FFF2-40B4-BE49-F238E27FC236}">
                <a16:creationId xmlns:a16="http://schemas.microsoft.com/office/drawing/2014/main" id="{05459279-BD7C-4C13-8E05-26C1826E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B5897CAE-068B-47F8-AF85-EFA88529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F580B474-13F9-47CB-B111-8F70013C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5E612673-8682-486A-AADB-C1360304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60E56606-59D0-456E-884B-A6A42F7AC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C0BB8474-BE7D-4D69-857C-5EDE5EB8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669A6282-8ED8-41C1-B53A-C157AD36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20" name="Text Box 32">
            <a:extLst>
              <a:ext uri="{FF2B5EF4-FFF2-40B4-BE49-F238E27FC236}">
                <a16:creationId xmlns:a16="http://schemas.microsoft.com/office/drawing/2014/main" id="{1F970D05-C558-4DCF-A7FB-4457E9CC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81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E0A85A94-BCC7-431A-B9FA-C99930AFE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8BCE77C2-9372-48B8-8001-D8010C4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A7192C51-4FC8-442B-A965-0A300D91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648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77F7FFEA-D720-4BE8-A118-EC9DC226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………………..</a:t>
            </a:r>
          </a:p>
        </p:txBody>
      </p:sp>
      <p:sp>
        <p:nvSpPr>
          <p:cNvPr id="12325" name="Text Box 37">
            <a:extLst>
              <a:ext uri="{FF2B5EF4-FFF2-40B4-BE49-F238E27FC236}">
                <a16:creationId xmlns:a16="http://schemas.microsoft.com/office/drawing/2014/main" id="{76BE6447-0D87-4CBA-8AC8-37E9AAFFF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43000"/>
            <a:ext cx="5638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Find the Median of each group</a:t>
            </a:r>
          </a:p>
        </p:txBody>
      </p:sp>
      <p:sp>
        <p:nvSpPr>
          <p:cNvPr id="12326" name="Line 38">
            <a:extLst>
              <a:ext uri="{FF2B5EF4-FFF2-40B4-BE49-F238E27FC236}">
                <a16:creationId xmlns:a16="http://schemas.microsoft.com/office/drawing/2014/main" id="{8916E696-BF30-4EF4-8CE1-B672E608E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495800"/>
            <a:ext cx="3429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27" name="Line 39">
            <a:extLst>
              <a:ext uri="{FF2B5EF4-FFF2-40B4-BE49-F238E27FC236}">
                <a16:creationId xmlns:a16="http://schemas.microsoft.com/office/drawing/2014/main" id="{1E467FB6-A090-4391-9B7D-2BBAD45A6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814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28" name="Line 40">
            <a:extLst>
              <a:ext uri="{FF2B5EF4-FFF2-40B4-BE49-F238E27FC236}">
                <a16:creationId xmlns:a16="http://schemas.microsoft.com/office/drawing/2014/main" id="{51264097-39BB-468B-9191-6822C7A57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81400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29" name="Line 41">
            <a:extLst>
              <a:ext uri="{FF2B5EF4-FFF2-40B4-BE49-F238E27FC236}">
                <a16:creationId xmlns:a16="http://schemas.microsoft.com/office/drawing/2014/main" id="{B65A57B4-A6F4-468C-A13A-ECCAE495F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905000"/>
            <a:ext cx="1588" cy="1676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0" name="Line 42">
            <a:extLst>
              <a:ext uri="{FF2B5EF4-FFF2-40B4-BE49-F238E27FC236}">
                <a16:creationId xmlns:a16="http://schemas.microsoft.com/office/drawing/2014/main" id="{B9AF0545-E9BC-4428-B74E-B7DDE267E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905000"/>
            <a:ext cx="3962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1" name="Line 43">
            <a:extLst>
              <a:ext uri="{FF2B5EF4-FFF2-40B4-BE49-F238E27FC236}">
                <a16:creationId xmlns:a16="http://schemas.microsoft.com/office/drawing/2014/main" id="{D7892B49-0510-4AC3-A7A3-5C2B5E810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95800"/>
            <a:ext cx="1588" cy="160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2" name="Line 44">
            <a:extLst>
              <a:ext uri="{FF2B5EF4-FFF2-40B4-BE49-F238E27FC236}">
                <a16:creationId xmlns:a16="http://schemas.microsoft.com/office/drawing/2014/main" id="{FEAEF5ED-3857-4C0A-845F-454A43C64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096000"/>
            <a:ext cx="449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3" name="Line 45">
            <a:extLst>
              <a:ext uri="{FF2B5EF4-FFF2-40B4-BE49-F238E27FC236}">
                <a16:creationId xmlns:a16="http://schemas.microsoft.com/office/drawing/2014/main" id="{4399C96D-C129-4D65-B6EE-DFF9E8F69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95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4" name="Line 46">
            <a:extLst>
              <a:ext uri="{FF2B5EF4-FFF2-40B4-BE49-F238E27FC236}">
                <a16:creationId xmlns:a16="http://schemas.microsoft.com/office/drawing/2014/main" id="{190B3E27-6EA8-46E3-8EFC-C81DC1D5C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814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5" name="Line 47">
            <a:extLst>
              <a:ext uri="{FF2B5EF4-FFF2-40B4-BE49-F238E27FC236}">
                <a16:creationId xmlns:a16="http://schemas.microsoft.com/office/drawing/2014/main" id="{B0457508-4E26-49AC-9460-758AADE6E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81400"/>
            <a:ext cx="3581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6" name="Line 48">
            <a:extLst>
              <a:ext uri="{FF2B5EF4-FFF2-40B4-BE49-F238E27FC236}">
                <a16:creationId xmlns:a16="http://schemas.microsoft.com/office/drawing/2014/main" id="{7340E3E4-0275-4A59-8B83-AC3F51B9C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8813" y="4114800"/>
            <a:ext cx="841375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37" name="Text Box 49">
            <a:extLst>
              <a:ext uri="{FF2B5EF4-FFF2-40B4-BE49-F238E27FC236}">
                <a16:creationId xmlns:a16="http://schemas.microsoft.com/office/drawing/2014/main" id="{C31F9CC0-7FA3-4432-AE88-33CCEC0F9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6051550"/>
            <a:ext cx="37544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Find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A7884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,the median of medians</a:t>
            </a:r>
          </a:p>
        </p:txBody>
      </p:sp>
      <p:sp>
        <p:nvSpPr>
          <p:cNvPr id="12338" name="Text Box 50">
            <a:extLst>
              <a:ext uri="{FF2B5EF4-FFF2-40B4-BE49-F238E27FC236}">
                <a16:creationId xmlns:a16="http://schemas.microsoft.com/office/drawing/2014/main" id="{60CA02EF-ED5A-418B-A279-456C8B90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3765550"/>
            <a:ext cx="469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2339" name="Line 51">
            <a:extLst>
              <a:ext uri="{FF2B5EF4-FFF2-40B4-BE49-F238E27FC236}">
                <a16:creationId xmlns:a16="http://schemas.microsoft.com/office/drawing/2014/main" id="{3B559143-26B2-4CEF-A2BB-488F0F9C5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905000"/>
            <a:ext cx="1588" cy="2590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40" name="Text Box 52">
            <a:extLst>
              <a:ext uri="{FF2B5EF4-FFF2-40B4-BE49-F238E27FC236}">
                <a16:creationId xmlns:a16="http://schemas.microsoft.com/office/drawing/2014/main" id="{174ECF02-4E74-4307-97F2-D36D6079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3.n/10</a:t>
            </a:r>
          </a:p>
        </p:txBody>
      </p:sp>
    </p:spTree>
    <p:extLst>
      <p:ext uri="{BB962C8B-B14F-4D97-AF65-F5344CB8AC3E}">
        <p14:creationId xmlns:p14="http://schemas.microsoft.com/office/powerpoint/2010/main" val="1684606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D234CA22-3E6C-4E51-983C-A0307C5B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515F7B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Find the sets L and R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04CB5423-46F9-453C-AEB0-6D931989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77724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Compare each n-1 elements with the median m and find two sets L and R such that every element in L is smaller than M and every element in R is greater than m.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35B896AE-5849-42DF-A9F3-B7AC878D4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527419FD-CBF6-44D0-B87E-E446CACA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576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7249EB0C-A3AD-4DBC-A8B5-4153947B0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1752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94CCB3F5-0980-4CD7-AEC9-F50108E0B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30663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5F83FA7A-2964-412E-9053-91C47F88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38600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959451D3-EA82-4F06-A9FA-321441C0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57800"/>
            <a:ext cx="2743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3n/10&lt;L&lt;7n/10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3083FB61-9B1E-4271-87BD-223AC2611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1981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3n/10&lt;R&lt;7n/10</a:t>
            </a:r>
          </a:p>
        </p:txBody>
      </p:sp>
    </p:spTree>
    <p:extLst>
      <p:ext uri="{BB962C8B-B14F-4D97-AF65-F5344CB8AC3E}">
        <p14:creationId xmlns:p14="http://schemas.microsoft.com/office/powerpoint/2010/main" val="2490561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5"/>
          <p:cNvSpPr txBox="1"/>
          <p:nvPr/>
        </p:nvSpPr>
        <p:spPr>
          <a:xfrm>
            <a:off x="466200" y="1189025"/>
            <a:ext cx="58722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can’t solve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select(A,n/2)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(yet).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But we can solve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select(B,m/2)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len(B)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m &lt; 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How does having an algorithm that can find the median of smaller lists help us?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9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6"/>
          <p:cNvSpPr txBox="1"/>
          <p:nvPr/>
        </p:nvSpPr>
        <p:spPr>
          <a:xfrm>
            <a:off x="466200" y="1189025"/>
            <a:ext cx="58722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can’t solve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select(A,n/2)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(yet).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But we can solve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select(B,m/2)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len(B)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m &lt; 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How does having an algorithm that can find the median of smaller lists help us?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9" name="Google Shape;929;p9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0" name="Google Shape;930;p96"/>
          <p:cNvSpPr/>
          <p:nvPr/>
        </p:nvSpPr>
        <p:spPr>
          <a:xfrm rot="-2697635">
            <a:off x="5645397" y="1319993"/>
            <a:ext cx="784844" cy="41718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31" name="Google Shape;931;p96"/>
          <p:cNvSpPr txBox="1"/>
          <p:nvPr/>
        </p:nvSpPr>
        <p:spPr>
          <a:xfrm>
            <a:off x="6490800" y="1189025"/>
            <a:ext cx="2187000" cy="24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 tip: making the inductive hypothesis i.e. assuming correctness of the algorithm on smaller inputs is a helpful technique for designing divide and conquer algorithms.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7"/>
          <p:cNvSpPr txBox="1"/>
          <p:nvPr/>
        </p:nvSpPr>
        <p:spPr>
          <a:xfrm>
            <a:off x="466200" y="1189025"/>
            <a:ext cx="58722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can’t solve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select(A,n/2)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(yet).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But we can solve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select(B,m/2)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len(B)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m &lt; 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How does having an algorithm that can find the median of smaller lists help us?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It can help us pick a pivot that’s close to the median.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7" name="Google Shape;937;p9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8" name="Google Shape;938;p97"/>
          <p:cNvSpPr/>
          <p:nvPr/>
        </p:nvSpPr>
        <p:spPr>
          <a:xfrm rot="-2697635">
            <a:off x="5645397" y="1319993"/>
            <a:ext cx="784844" cy="41718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39" name="Google Shape;939;p97"/>
          <p:cNvSpPr txBox="1"/>
          <p:nvPr/>
        </p:nvSpPr>
        <p:spPr>
          <a:xfrm>
            <a:off x="6490800" y="1189025"/>
            <a:ext cx="2187000" cy="24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 tip: making the inductive hypothesis i.e. assuming correctness of the algorithm on smaller inputs is a helpful technique for designing divide and conquer algorithms. 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an algorithm that can find the median of smaller lists to help pick a pivot that’s close to the median of the original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5" name="Google Shape;945;p9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6" name="Google Shape;946;p98"/>
          <p:cNvSpPr/>
          <p:nvPr/>
        </p:nvSpPr>
        <p:spPr>
          <a:xfrm>
            <a:off x="466294" y="3562475"/>
            <a:ext cx="82116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9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an algorithm that can find the median of smaller lists to help pick a pivot that’s close to the median of the original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the original list into small groups.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2" name="Google Shape;952;p9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3" name="Google Shape;953;p99"/>
          <p:cNvSpPr/>
          <p:nvPr/>
        </p:nvSpPr>
        <p:spPr>
          <a:xfrm>
            <a:off x="466294" y="3562475"/>
            <a:ext cx="82116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4" name="Google Shape;954;p99"/>
          <p:cNvCxnSpPr/>
          <p:nvPr/>
        </p:nvCxnSpPr>
        <p:spPr>
          <a:xfrm>
            <a:off x="923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5" name="Google Shape;955;p99"/>
          <p:cNvCxnSpPr/>
          <p:nvPr/>
        </p:nvCxnSpPr>
        <p:spPr>
          <a:xfrm>
            <a:off x="1533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99"/>
          <p:cNvCxnSpPr/>
          <p:nvPr/>
        </p:nvCxnSpPr>
        <p:spPr>
          <a:xfrm>
            <a:off x="2142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Google Shape;957;p99"/>
          <p:cNvCxnSpPr/>
          <p:nvPr/>
        </p:nvCxnSpPr>
        <p:spPr>
          <a:xfrm>
            <a:off x="2752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99"/>
          <p:cNvCxnSpPr/>
          <p:nvPr/>
        </p:nvCxnSpPr>
        <p:spPr>
          <a:xfrm>
            <a:off x="3361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99"/>
          <p:cNvCxnSpPr/>
          <p:nvPr/>
        </p:nvCxnSpPr>
        <p:spPr>
          <a:xfrm>
            <a:off x="3971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99"/>
          <p:cNvCxnSpPr/>
          <p:nvPr/>
        </p:nvCxnSpPr>
        <p:spPr>
          <a:xfrm>
            <a:off x="4581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99"/>
          <p:cNvCxnSpPr/>
          <p:nvPr/>
        </p:nvCxnSpPr>
        <p:spPr>
          <a:xfrm>
            <a:off x="5190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99"/>
          <p:cNvCxnSpPr/>
          <p:nvPr/>
        </p:nvCxnSpPr>
        <p:spPr>
          <a:xfrm>
            <a:off x="5800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99"/>
          <p:cNvCxnSpPr/>
          <p:nvPr/>
        </p:nvCxnSpPr>
        <p:spPr>
          <a:xfrm>
            <a:off x="6409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99"/>
          <p:cNvCxnSpPr/>
          <p:nvPr/>
        </p:nvCxnSpPr>
        <p:spPr>
          <a:xfrm>
            <a:off x="7019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99"/>
          <p:cNvCxnSpPr/>
          <p:nvPr/>
        </p:nvCxnSpPr>
        <p:spPr>
          <a:xfrm>
            <a:off x="7629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99"/>
          <p:cNvCxnSpPr/>
          <p:nvPr/>
        </p:nvCxnSpPr>
        <p:spPr>
          <a:xfrm>
            <a:off x="8238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an algorithm that can find the median of smaller lists to help pick a pivot that’s close to the median of the original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the original list into small groups.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the sub-median of each small group.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2" name="Google Shape;972;p10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3" name="Google Shape;973;p100"/>
          <p:cNvSpPr/>
          <p:nvPr/>
        </p:nvSpPr>
        <p:spPr>
          <a:xfrm>
            <a:off x="466294" y="3562475"/>
            <a:ext cx="82116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74" name="Google Shape;974;p100"/>
          <p:cNvCxnSpPr/>
          <p:nvPr/>
        </p:nvCxnSpPr>
        <p:spPr>
          <a:xfrm>
            <a:off x="923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100"/>
          <p:cNvCxnSpPr/>
          <p:nvPr/>
        </p:nvCxnSpPr>
        <p:spPr>
          <a:xfrm>
            <a:off x="1533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100"/>
          <p:cNvCxnSpPr/>
          <p:nvPr/>
        </p:nvCxnSpPr>
        <p:spPr>
          <a:xfrm>
            <a:off x="2142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100"/>
          <p:cNvCxnSpPr/>
          <p:nvPr/>
        </p:nvCxnSpPr>
        <p:spPr>
          <a:xfrm>
            <a:off x="2752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100"/>
          <p:cNvCxnSpPr/>
          <p:nvPr/>
        </p:nvCxnSpPr>
        <p:spPr>
          <a:xfrm>
            <a:off x="3361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100"/>
          <p:cNvCxnSpPr/>
          <p:nvPr/>
        </p:nvCxnSpPr>
        <p:spPr>
          <a:xfrm>
            <a:off x="3971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100"/>
          <p:cNvCxnSpPr/>
          <p:nvPr/>
        </p:nvCxnSpPr>
        <p:spPr>
          <a:xfrm>
            <a:off x="4581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100"/>
          <p:cNvCxnSpPr/>
          <p:nvPr/>
        </p:nvCxnSpPr>
        <p:spPr>
          <a:xfrm>
            <a:off x="5190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Google Shape;982;p100"/>
          <p:cNvCxnSpPr/>
          <p:nvPr/>
        </p:nvCxnSpPr>
        <p:spPr>
          <a:xfrm>
            <a:off x="5800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100"/>
          <p:cNvCxnSpPr/>
          <p:nvPr/>
        </p:nvCxnSpPr>
        <p:spPr>
          <a:xfrm>
            <a:off x="6409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100"/>
          <p:cNvCxnSpPr/>
          <p:nvPr/>
        </p:nvCxnSpPr>
        <p:spPr>
          <a:xfrm>
            <a:off x="7019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100"/>
          <p:cNvCxnSpPr/>
          <p:nvPr/>
        </p:nvCxnSpPr>
        <p:spPr>
          <a:xfrm>
            <a:off x="7629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6" name="Google Shape;986;p100"/>
          <p:cNvCxnSpPr/>
          <p:nvPr/>
        </p:nvCxnSpPr>
        <p:spPr>
          <a:xfrm>
            <a:off x="8238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100"/>
          <p:cNvSpPr txBox="1"/>
          <p:nvPr/>
        </p:nvSpPr>
        <p:spPr>
          <a:xfrm rot="-5400000">
            <a:off x="92110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8" name="Google Shape;988;p100"/>
          <p:cNvSpPr txBox="1"/>
          <p:nvPr/>
        </p:nvSpPr>
        <p:spPr>
          <a:xfrm rot="-5400000">
            <a:off x="154365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9" name="Google Shape;989;p100"/>
          <p:cNvSpPr txBox="1"/>
          <p:nvPr/>
        </p:nvSpPr>
        <p:spPr>
          <a:xfrm rot="-5400000">
            <a:off x="2152804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0" name="Google Shape;990;p100"/>
          <p:cNvSpPr txBox="1"/>
          <p:nvPr/>
        </p:nvSpPr>
        <p:spPr>
          <a:xfrm rot="-5400000">
            <a:off x="277535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1" name="Google Shape;991;p100"/>
          <p:cNvSpPr txBox="1"/>
          <p:nvPr/>
        </p:nvSpPr>
        <p:spPr>
          <a:xfrm rot="-5400000">
            <a:off x="338804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2" name="Google Shape;992;p100"/>
          <p:cNvSpPr txBox="1"/>
          <p:nvPr/>
        </p:nvSpPr>
        <p:spPr>
          <a:xfrm rot="-5400000">
            <a:off x="4010598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3" name="Google Shape;993;p100"/>
          <p:cNvSpPr txBox="1"/>
          <p:nvPr/>
        </p:nvSpPr>
        <p:spPr>
          <a:xfrm rot="-5400000">
            <a:off x="461975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4" name="Google Shape;994;p100"/>
          <p:cNvSpPr txBox="1"/>
          <p:nvPr/>
        </p:nvSpPr>
        <p:spPr>
          <a:xfrm rot="-5400000">
            <a:off x="524230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5" name="Google Shape;995;p100"/>
          <p:cNvSpPr txBox="1"/>
          <p:nvPr/>
        </p:nvSpPr>
        <p:spPr>
          <a:xfrm rot="-5400000">
            <a:off x="582644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6" name="Google Shape;996;p100"/>
          <p:cNvSpPr txBox="1"/>
          <p:nvPr/>
        </p:nvSpPr>
        <p:spPr>
          <a:xfrm rot="-5400000">
            <a:off x="6448998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7" name="Google Shape;997;p100"/>
          <p:cNvSpPr txBox="1"/>
          <p:nvPr/>
        </p:nvSpPr>
        <p:spPr>
          <a:xfrm rot="-5400000">
            <a:off x="705815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8" name="Google Shape;998;p100"/>
          <p:cNvSpPr txBox="1"/>
          <p:nvPr/>
        </p:nvSpPr>
        <p:spPr>
          <a:xfrm rot="-5400000">
            <a:off x="768070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9" name="Google Shape;999;p100"/>
          <p:cNvSpPr txBox="1"/>
          <p:nvPr/>
        </p:nvSpPr>
        <p:spPr>
          <a:xfrm>
            <a:off x="5464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0" name="Google Shape;1000;p100"/>
          <p:cNvSpPr txBox="1"/>
          <p:nvPr/>
        </p:nvSpPr>
        <p:spPr>
          <a:xfrm>
            <a:off x="11560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1" name="Google Shape;1001;p100"/>
          <p:cNvSpPr txBox="1"/>
          <p:nvPr/>
        </p:nvSpPr>
        <p:spPr>
          <a:xfrm>
            <a:off x="17656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2" name="Google Shape;1002;p100"/>
          <p:cNvSpPr txBox="1"/>
          <p:nvPr/>
        </p:nvSpPr>
        <p:spPr>
          <a:xfrm>
            <a:off x="23752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3" name="Google Shape;1003;p100"/>
          <p:cNvSpPr txBox="1"/>
          <p:nvPr/>
        </p:nvSpPr>
        <p:spPr>
          <a:xfrm>
            <a:off x="29848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4" name="Google Shape;1004;p100"/>
          <p:cNvSpPr txBox="1"/>
          <p:nvPr/>
        </p:nvSpPr>
        <p:spPr>
          <a:xfrm>
            <a:off x="35944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5" name="Google Shape;1005;p100"/>
          <p:cNvSpPr txBox="1"/>
          <p:nvPr/>
        </p:nvSpPr>
        <p:spPr>
          <a:xfrm>
            <a:off x="42040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6" name="Google Shape;1006;p100"/>
          <p:cNvSpPr txBox="1"/>
          <p:nvPr/>
        </p:nvSpPr>
        <p:spPr>
          <a:xfrm>
            <a:off x="48136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7" name="Google Shape;1007;p100"/>
          <p:cNvSpPr txBox="1"/>
          <p:nvPr/>
        </p:nvSpPr>
        <p:spPr>
          <a:xfrm>
            <a:off x="54232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8" name="Google Shape;1008;p100"/>
          <p:cNvSpPr txBox="1"/>
          <p:nvPr/>
        </p:nvSpPr>
        <p:spPr>
          <a:xfrm>
            <a:off x="60328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9" name="Google Shape;1009;p100"/>
          <p:cNvSpPr txBox="1"/>
          <p:nvPr/>
        </p:nvSpPr>
        <p:spPr>
          <a:xfrm>
            <a:off x="66424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0" name="Google Shape;1010;p100"/>
          <p:cNvSpPr txBox="1"/>
          <p:nvPr/>
        </p:nvSpPr>
        <p:spPr>
          <a:xfrm>
            <a:off x="72520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1"/>
          <p:cNvSpPr/>
          <p:nvPr/>
        </p:nvSpPr>
        <p:spPr>
          <a:xfrm>
            <a:off x="466350" y="4274129"/>
            <a:ext cx="8211600" cy="958500"/>
          </a:xfrm>
          <a:prstGeom prst="ellipse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6" name="Google Shape;1016;p101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an algorithm that can find the median of smaller lists to help pick a pivot that’s close to the median of the original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the original list into small groups.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the sub-median of each small group.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the median of all of the sub-medians.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7" name="Google Shape;1017;p10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18" name="Google Shape;1018;p101"/>
          <p:cNvSpPr/>
          <p:nvPr/>
        </p:nvSpPr>
        <p:spPr>
          <a:xfrm>
            <a:off x="466294" y="3562475"/>
            <a:ext cx="82116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19" name="Google Shape;1019;p101"/>
          <p:cNvCxnSpPr/>
          <p:nvPr/>
        </p:nvCxnSpPr>
        <p:spPr>
          <a:xfrm>
            <a:off x="923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101"/>
          <p:cNvCxnSpPr/>
          <p:nvPr/>
        </p:nvCxnSpPr>
        <p:spPr>
          <a:xfrm>
            <a:off x="1533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101"/>
          <p:cNvCxnSpPr/>
          <p:nvPr/>
        </p:nvCxnSpPr>
        <p:spPr>
          <a:xfrm>
            <a:off x="2142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101"/>
          <p:cNvCxnSpPr/>
          <p:nvPr/>
        </p:nvCxnSpPr>
        <p:spPr>
          <a:xfrm>
            <a:off x="2752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101"/>
          <p:cNvCxnSpPr/>
          <p:nvPr/>
        </p:nvCxnSpPr>
        <p:spPr>
          <a:xfrm>
            <a:off x="3361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101"/>
          <p:cNvCxnSpPr/>
          <p:nvPr/>
        </p:nvCxnSpPr>
        <p:spPr>
          <a:xfrm>
            <a:off x="3971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101"/>
          <p:cNvCxnSpPr/>
          <p:nvPr/>
        </p:nvCxnSpPr>
        <p:spPr>
          <a:xfrm>
            <a:off x="4581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101"/>
          <p:cNvCxnSpPr/>
          <p:nvPr/>
        </p:nvCxnSpPr>
        <p:spPr>
          <a:xfrm>
            <a:off x="5190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101"/>
          <p:cNvCxnSpPr/>
          <p:nvPr/>
        </p:nvCxnSpPr>
        <p:spPr>
          <a:xfrm>
            <a:off x="5800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101"/>
          <p:cNvCxnSpPr/>
          <p:nvPr/>
        </p:nvCxnSpPr>
        <p:spPr>
          <a:xfrm>
            <a:off x="6409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101"/>
          <p:cNvCxnSpPr/>
          <p:nvPr/>
        </p:nvCxnSpPr>
        <p:spPr>
          <a:xfrm>
            <a:off x="7019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101"/>
          <p:cNvCxnSpPr/>
          <p:nvPr/>
        </p:nvCxnSpPr>
        <p:spPr>
          <a:xfrm>
            <a:off x="7629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101"/>
          <p:cNvCxnSpPr/>
          <p:nvPr/>
        </p:nvCxnSpPr>
        <p:spPr>
          <a:xfrm>
            <a:off x="8238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2" name="Google Shape;1032;p101"/>
          <p:cNvSpPr txBox="1"/>
          <p:nvPr/>
        </p:nvSpPr>
        <p:spPr>
          <a:xfrm rot="-5400000">
            <a:off x="92110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3" name="Google Shape;1033;p101"/>
          <p:cNvSpPr txBox="1"/>
          <p:nvPr/>
        </p:nvSpPr>
        <p:spPr>
          <a:xfrm rot="-5400000">
            <a:off x="154365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4" name="Google Shape;1034;p101"/>
          <p:cNvSpPr txBox="1"/>
          <p:nvPr/>
        </p:nvSpPr>
        <p:spPr>
          <a:xfrm rot="-5400000">
            <a:off x="2152804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5" name="Google Shape;1035;p101"/>
          <p:cNvSpPr txBox="1"/>
          <p:nvPr/>
        </p:nvSpPr>
        <p:spPr>
          <a:xfrm rot="-5400000">
            <a:off x="277535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6" name="Google Shape;1036;p101"/>
          <p:cNvSpPr txBox="1"/>
          <p:nvPr/>
        </p:nvSpPr>
        <p:spPr>
          <a:xfrm rot="-5400000">
            <a:off x="338804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7" name="Google Shape;1037;p101"/>
          <p:cNvSpPr txBox="1"/>
          <p:nvPr/>
        </p:nvSpPr>
        <p:spPr>
          <a:xfrm rot="-5400000">
            <a:off x="4010598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8" name="Google Shape;1038;p101"/>
          <p:cNvSpPr txBox="1"/>
          <p:nvPr/>
        </p:nvSpPr>
        <p:spPr>
          <a:xfrm rot="-5400000">
            <a:off x="461975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9" name="Google Shape;1039;p101"/>
          <p:cNvSpPr txBox="1"/>
          <p:nvPr/>
        </p:nvSpPr>
        <p:spPr>
          <a:xfrm rot="-5400000">
            <a:off x="524230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0" name="Google Shape;1040;p101"/>
          <p:cNvSpPr txBox="1"/>
          <p:nvPr/>
        </p:nvSpPr>
        <p:spPr>
          <a:xfrm rot="-5400000">
            <a:off x="582644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1" name="Google Shape;1041;p101"/>
          <p:cNvSpPr txBox="1"/>
          <p:nvPr/>
        </p:nvSpPr>
        <p:spPr>
          <a:xfrm rot="-5400000">
            <a:off x="6448998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2" name="Google Shape;1042;p101"/>
          <p:cNvSpPr txBox="1"/>
          <p:nvPr/>
        </p:nvSpPr>
        <p:spPr>
          <a:xfrm rot="-5400000">
            <a:off x="705815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3" name="Google Shape;1043;p101"/>
          <p:cNvSpPr txBox="1"/>
          <p:nvPr/>
        </p:nvSpPr>
        <p:spPr>
          <a:xfrm rot="-5400000">
            <a:off x="768070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4" name="Google Shape;1044;p101"/>
          <p:cNvSpPr txBox="1"/>
          <p:nvPr/>
        </p:nvSpPr>
        <p:spPr>
          <a:xfrm>
            <a:off x="5464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5" name="Google Shape;1045;p101"/>
          <p:cNvSpPr txBox="1"/>
          <p:nvPr/>
        </p:nvSpPr>
        <p:spPr>
          <a:xfrm>
            <a:off x="11560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6" name="Google Shape;1046;p101"/>
          <p:cNvSpPr txBox="1"/>
          <p:nvPr/>
        </p:nvSpPr>
        <p:spPr>
          <a:xfrm>
            <a:off x="17656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7" name="Google Shape;1047;p101"/>
          <p:cNvSpPr txBox="1"/>
          <p:nvPr/>
        </p:nvSpPr>
        <p:spPr>
          <a:xfrm>
            <a:off x="23752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8" name="Google Shape;1048;p101"/>
          <p:cNvSpPr txBox="1"/>
          <p:nvPr/>
        </p:nvSpPr>
        <p:spPr>
          <a:xfrm>
            <a:off x="29848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9" name="Google Shape;1049;p101"/>
          <p:cNvSpPr txBox="1"/>
          <p:nvPr/>
        </p:nvSpPr>
        <p:spPr>
          <a:xfrm>
            <a:off x="35944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0" name="Google Shape;1050;p101"/>
          <p:cNvSpPr txBox="1"/>
          <p:nvPr/>
        </p:nvSpPr>
        <p:spPr>
          <a:xfrm>
            <a:off x="42040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1" name="Google Shape;1051;p101"/>
          <p:cNvSpPr txBox="1"/>
          <p:nvPr/>
        </p:nvSpPr>
        <p:spPr>
          <a:xfrm>
            <a:off x="48136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2" name="Google Shape;1052;p101"/>
          <p:cNvSpPr txBox="1"/>
          <p:nvPr/>
        </p:nvSpPr>
        <p:spPr>
          <a:xfrm>
            <a:off x="54232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3" name="Google Shape;1053;p101"/>
          <p:cNvSpPr txBox="1"/>
          <p:nvPr/>
        </p:nvSpPr>
        <p:spPr>
          <a:xfrm>
            <a:off x="60328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4" name="Google Shape;1054;p101"/>
          <p:cNvSpPr txBox="1"/>
          <p:nvPr/>
        </p:nvSpPr>
        <p:spPr>
          <a:xfrm>
            <a:off x="66424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5" name="Google Shape;1055;p101"/>
          <p:cNvSpPr txBox="1"/>
          <p:nvPr/>
        </p:nvSpPr>
        <p:spPr>
          <a:xfrm>
            <a:off x="72520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56" name="Google Shape;1056;p101"/>
          <p:cNvCxnSpPr>
            <a:stCxn id="1015" idx="4"/>
          </p:cNvCxnSpPr>
          <p:nvPr/>
        </p:nvCxnSpPr>
        <p:spPr>
          <a:xfrm>
            <a:off x="4572150" y="5232629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57" name="Google Shape;1057;p101"/>
          <p:cNvSpPr txBox="1"/>
          <p:nvPr/>
        </p:nvSpPr>
        <p:spPr>
          <a:xfrm>
            <a:off x="3901048" y="5734525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sub-medians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2"/>
          <p:cNvSpPr/>
          <p:nvPr/>
        </p:nvSpPr>
        <p:spPr>
          <a:xfrm>
            <a:off x="466350" y="4274129"/>
            <a:ext cx="8211600" cy="958500"/>
          </a:xfrm>
          <a:prstGeom prst="ellipse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3" name="Google Shape;1063;p102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an algorithm that can find the median of smaller lists to help pick a pivot that’s close to the median of the original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the original list into small groups.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the sub-median of each small group.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the median of all of the sub-medians.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4" name="Google Shape;1064;p10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5" name="Google Shape;1065;p102"/>
          <p:cNvSpPr/>
          <p:nvPr/>
        </p:nvSpPr>
        <p:spPr>
          <a:xfrm>
            <a:off x="466294" y="3562475"/>
            <a:ext cx="82116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66" name="Google Shape;1066;p102"/>
          <p:cNvCxnSpPr/>
          <p:nvPr/>
        </p:nvCxnSpPr>
        <p:spPr>
          <a:xfrm>
            <a:off x="923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102"/>
          <p:cNvCxnSpPr/>
          <p:nvPr/>
        </p:nvCxnSpPr>
        <p:spPr>
          <a:xfrm>
            <a:off x="1533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102"/>
          <p:cNvCxnSpPr/>
          <p:nvPr/>
        </p:nvCxnSpPr>
        <p:spPr>
          <a:xfrm>
            <a:off x="2142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102"/>
          <p:cNvCxnSpPr/>
          <p:nvPr/>
        </p:nvCxnSpPr>
        <p:spPr>
          <a:xfrm>
            <a:off x="2752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102"/>
          <p:cNvCxnSpPr/>
          <p:nvPr/>
        </p:nvCxnSpPr>
        <p:spPr>
          <a:xfrm>
            <a:off x="3361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102"/>
          <p:cNvCxnSpPr/>
          <p:nvPr/>
        </p:nvCxnSpPr>
        <p:spPr>
          <a:xfrm>
            <a:off x="3971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102"/>
          <p:cNvCxnSpPr/>
          <p:nvPr/>
        </p:nvCxnSpPr>
        <p:spPr>
          <a:xfrm>
            <a:off x="4581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102"/>
          <p:cNvCxnSpPr/>
          <p:nvPr/>
        </p:nvCxnSpPr>
        <p:spPr>
          <a:xfrm>
            <a:off x="5190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102"/>
          <p:cNvCxnSpPr/>
          <p:nvPr/>
        </p:nvCxnSpPr>
        <p:spPr>
          <a:xfrm>
            <a:off x="58003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102"/>
          <p:cNvCxnSpPr/>
          <p:nvPr/>
        </p:nvCxnSpPr>
        <p:spPr>
          <a:xfrm>
            <a:off x="64099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102"/>
          <p:cNvCxnSpPr/>
          <p:nvPr/>
        </p:nvCxnSpPr>
        <p:spPr>
          <a:xfrm>
            <a:off x="70195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102"/>
          <p:cNvCxnSpPr/>
          <p:nvPr/>
        </p:nvCxnSpPr>
        <p:spPr>
          <a:xfrm>
            <a:off x="76291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102"/>
          <p:cNvCxnSpPr/>
          <p:nvPr/>
        </p:nvCxnSpPr>
        <p:spPr>
          <a:xfrm>
            <a:off x="8238700" y="3408425"/>
            <a:ext cx="0" cy="764100"/>
          </a:xfrm>
          <a:prstGeom prst="straightConnector1">
            <a:avLst/>
          </a:prstGeom>
          <a:noFill/>
          <a:ln w="38100" cap="flat" cmpd="sng">
            <a:solidFill>
              <a:srgbClr val="D336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9" name="Google Shape;1079;p102"/>
          <p:cNvSpPr txBox="1"/>
          <p:nvPr/>
        </p:nvSpPr>
        <p:spPr>
          <a:xfrm rot="-5400000">
            <a:off x="92110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0" name="Google Shape;1080;p102"/>
          <p:cNvSpPr txBox="1"/>
          <p:nvPr/>
        </p:nvSpPr>
        <p:spPr>
          <a:xfrm rot="-5400000">
            <a:off x="154365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1" name="Google Shape;1081;p102"/>
          <p:cNvSpPr txBox="1"/>
          <p:nvPr/>
        </p:nvSpPr>
        <p:spPr>
          <a:xfrm rot="-5400000">
            <a:off x="2152804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2" name="Google Shape;1082;p102"/>
          <p:cNvSpPr txBox="1"/>
          <p:nvPr/>
        </p:nvSpPr>
        <p:spPr>
          <a:xfrm rot="-5400000">
            <a:off x="277535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3" name="Google Shape;1083;p102"/>
          <p:cNvSpPr txBox="1"/>
          <p:nvPr/>
        </p:nvSpPr>
        <p:spPr>
          <a:xfrm rot="-5400000">
            <a:off x="338804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4" name="Google Shape;1084;p102"/>
          <p:cNvSpPr txBox="1"/>
          <p:nvPr/>
        </p:nvSpPr>
        <p:spPr>
          <a:xfrm rot="-5400000">
            <a:off x="4010598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5" name="Google Shape;1085;p102"/>
          <p:cNvSpPr txBox="1"/>
          <p:nvPr/>
        </p:nvSpPr>
        <p:spPr>
          <a:xfrm rot="-5400000">
            <a:off x="461975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6" name="Google Shape;1086;p102"/>
          <p:cNvSpPr txBox="1"/>
          <p:nvPr/>
        </p:nvSpPr>
        <p:spPr>
          <a:xfrm rot="-5400000">
            <a:off x="524230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7" name="Google Shape;1087;p102"/>
          <p:cNvSpPr txBox="1"/>
          <p:nvPr/>
        </p:nvSpPr>
        <p:spPr>
          <a:xfrm rot="-5400000">
            <a:off x="5826446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8" name="Google Shape;1088;p102"/>
          <p:cNvSpPr txBox="1"/>
          <p:nvPr/>
        </p:nvSpPr>
        <p:spPr>
          <a:xfrm rot="-5400000">
            <a:off x="6448998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 rot="-5400000">
            <a:off x="7058150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 rot="-5400000">
            <a:off x="7680702" y="3968075"/>
            <a:ext cx="46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5464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11560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17656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23752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5" name="Google Shape;1095;p102"/>
          <p:cNvSpPr txBox="1"/>
          <p:nvPr/>
        </p:nvSpPr>
        <p:spPr>
          <a:xfrm>
            <a:off x="29848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6" name="Google Shape;1096;p102"/>
          <p:cNvSpPr txBox="1"/>
          <p:nvPr/>
        </p:nvSpPr>
        <p:spPr>
          <a:xfrm>
            <a:off x="35944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7" name="Google Shape;1097;p102"/>
          <p:cNvSpPr txBox="1"/>
          <p:nvPr/>
        </p:nvSpPr>
        <p:spPr>
          <a:xfrm>
            <a:off x="42040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8" name="Google Shape;1098;p102"/>
          <p:cNvSpPr txBox="1"/>
          <p:nvPr/>
        </p:nvSpPr>
        <p:spPr>
          <a:xfrm>
            <a:off x="48136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9" name="Google Shape;1099;p102"/>
          <p:cNvSpPr txBox="1"/>
          <p:nvPr/>
        </p:nvSpPr>
        <p:spPr>
          <a:xfrm>
            <a:off x="54232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0" name="Google Shape;1100;p102"/>
          <p:cNvSpPr txBox="1"/>
          <p:nvPr/>
        </p:nvSpPr>
        <p:spPr>
          <a:xfrm>
            <a:off x="60328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1" name="Google Shape;1101;p102"/>
          <p:cNvSpPr txBox="1"/>
          <p:nvPr/>
        </p:nvSpPr>
        <p:spPr>
          <a:xfrm>
            <a:off x="6642498" y="43861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2" name="Google Shape;1102;p102"/>
          <p:cNvSpPr txBox="1"/>
          <p:nvPr/>
        </p:nvSpPr>
        <p:spPr>
          <a:xfrm>
            <a:off x="7252098" y="4614750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sub-median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03" name="Google Shape;1103;p102"/>
          <p:cNvCxnSpPr>
            <a:stCxn id="1062" idx="4"/>
          </p:cNvCxnSpPr>
          <p:nvPr/>
        </p:nvCxnSpPr>
        <p:spPr>
          <a:xfrm>
            <a:off x="4572150" y="5232629"/>
            <a:ext cx="0" cy="501900"/>
          </a:xfrm>
          <a:prstGeom prst="straightConnector1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4" name="Google Shape;1104;p102"/>
          <p:cNvSpPr txBox="1"/>
          <p:nvPr/>
        </p:nvSpPr>
        <p:spPr>
          <a:xfrm>
            <a:off x="3901048" y="5734525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sub-medians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5" name="Google Shape;1105;p102"/>
          <p:cNvSpPr txBox="1"/>
          <p:nvPr/>
        </p:nvSpPr>
        <p:spPr>
          <a:xfrm>
            <a:off x="5425048" y="5734525"/>
            <a:ext cx="1341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the whole list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6" name="Google Shape;1106;p102"/>
          <p:cNvSpPr txBox="1"/>
          <p:nvPr/>
        </p:nvSpPr>
        <p:spPr>
          <a:xfrm>
            <a:off x="5037849" y="5734525"/>
            <a:ext cx="5781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≈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42912"/>
            <a:ext cx="7924800" cy="5334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Multiplying Matrices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792101"/>
            <a:ext cx="8178800" cy="638862"/>
          </a:xfrm>
        </p:spPr>
        <p:txBody>
          <a:bodyPr/>
          <a:lstStyle/>
          <a:p>
            <a:r>
              <a:rPr lang="en-US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lang="en-US" baseline="30000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r>
              <a:rPr lang="en-US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MULTIPLICATIONS,  N</a:t>
            </a:r>
            <a:r>
              <a:rPr lang="en-US" baseline="30000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r>
              <a:rPr lang="en-US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-N</a:t>
            </a:r>
            <a:r>
              <a:rPr lang="en-US" baseline="30000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r>
              <a:rPr lang="en-US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ADDITIONS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444570"/>
              </p:ext>
            </p:extLst>
          </p:nvPr>
        </p:nvGraphicFramePr>
        <p:xfrm>
          <a:off x="552450" y="1202940"/>
          <a:ext cx="5387529" cy="18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939800" progId="Equation.3">
                  <p:embed/>
                </p:oleObj>
              </mc:Choice>
              <mc:Fallback>
                <p:oleObj name="Equation" r:id="rId3" imgW="2679700" imgH="93980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202940"/>
                        <a:ext cx="5387529" cy="1889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56150"/>
              </p:ext>
            </p:extLst>
          </p:nvPr>
        </p:nvGraphicFramePr>
        <p:xfrm>
          <a:off x="4514850" y="3658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215900" progId="Equation.3">
                  <p:embed/>
                </p:oleObj>
              </mc:Choice>
              <mc:Fallback>
                <p:oleObj name="Equation" r:id="rId5" imgW="114300" imgH="21590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58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6508"/>
              </p:ext>
            </p:extLst>
          </p:nvPr>
        </p:nvGraphicFramePr>
        <p:xfrm>
          <a:off x="4667250" y="38104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215900" progId="Equation.3">
                  <p:embed/>
                </p:oleObj>
              </mc:Choice>
              <mc:Fallback>
                <p:oleObj name="Equation" r:id="rId7" imgW="114300" imgH="215900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8104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03835"/>
              </p:ext>
            </p:extLst>
          </p:nvPr>
        </p:nvGraphicFramePr>
        <p:xfrm>
          <a:off x="4819650" y="39628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215900" progId="Equation.3">
                  <p:embed/>
                </p:oleObj>
              </mc:Choice>
              <mc:Fallback>
                <p:oleObj name="Equation" r:id="rId8" imgW="114300" imgH="215900" progId="Equation.3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39628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15764"/>
              </p:ext>
            </p:extLst>
          </p:nvPr>
        </p:nvGraphicFramePr>
        <p:xfrm>
          <a:off x="4972050" y="41152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215900" progId="Equation.3">
                  <p:embed/>
                </p:oleObj>
              </mc:Choice>
              <mc:Fallback>
                <p:oleObj name="Equation" r:id="rId9" imgW="114300" imgH="215900" progId="Equation.3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1152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72495"/>
              </p:ext>
            </p:extLst>
          </p:nvPr>
        </p:nvGraphicFramePr>
        <p:xfrm>
          <a:off x="0" y="3766000"/>
          <a:ext cx="8988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70600" imgH="939800" progId="Equation.3">
                  <p:embed/>
                </p:oleObj>
              </mc:Choice>
              <mc:Fallback>
                <p:oleObj name="Equation" r:id="rId10" imgW="6070600" imgH="939800" progId="Equation.3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66000"/>
                        <a:ext cx="89884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716600" y="1301300"/>
            <a:ext cx="2356537" cy="38100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3483760" y="1301300"/>
            <a:ext cx="400083" cy="1686997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304800" y="3842200"/>
            <a:ext cx="2590800" cy="38100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132621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0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12" name="Google Shape;1112;p103"/>
          <p:cNvSpPr/>
          <p:nvPr/>
        </p:nvSpPr>
        <p:spPr>
          <a:xfrm>
            <a:off x="142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3" name="Google Shape;1113;p103"/>
          <p:cNvSpPr/>
          <p:nvPr/>
        </p:nvSpPr>
        <p:spPr>
          <a:xfrm>
            <a:off x="187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4" name="Google Shape;1114;p103"/>
          <p:cNvSpPr/>
          <p:nvPr/>
        </p:nvSpPr>
        <p:spPr>
          <a:xfrm>
            <a:off x="233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5" name="Google Shape;1115;p103"/>
          <p:cNvSpPr/>
          <p:nvPr/>
        </p:nvSpPr>
        <p:spPr>
          <a:xfrm>
            <a:off x="2789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6" name="Google Shape;1116;p103"/>
          <p:cNvSpPr/>
          <p:nvPr/>
        </p:nvSpPr>
        <p:spPr>
          <a:xfrm>
            <a:off x="3245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7" name="Google Shape;1117;p103"/>
          <p:cNvSpPr/>
          <p:nvPr/>
        </p:nvSpPr>
        <p:spPr>
          <a:xfrm>
            <a:off x="370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8" name="Google Shape;1118;p103"/>
          <p:cNvSpPr/>
          <p:nvPr/>
        </p:nvSpPr>
        <p:spPr>
          <a:xfrm>
            <a:off x="415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9" name="Google Shape;1119;p103"/>
          <p:cNvSpPr/>
          <p:nvPr/>
        </p:nvSpPr>
        <p:spPr>
          <a:xfrm>
            <a:off x="461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0" name="Google Shape;1120;p103"/>
          <p:cNvSpPr/>
          <p:nvPr/>
        </p:nvSpPr>
        <p:spPr>
          <a:xfrm>
            <a:off x="5069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1" name="Google Shape;1121;p103"/>
          <p:cNvSpPr/>
          <p:nvPr/>
        </p:nvSpPr>
        <p:spPr>
          <a:xfrm>
            <a:off x="5525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2" name="Google Shape;1122;p103"/>
          <p:cNvSpPr/>
          <p:nvPr/>
        </p:nvSpPr>
        <p:spPr>
          <a:xfrm>
            <a:off x="598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3" name="Google Shape;1123;p103"/>
          <p:cNvSpPr/>
          <p:nvPr/>
        </p:nvSpPr>
        <p:spPr>
          <a:xfrm>
            <a:off x="643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4" name="Google Shape;1124;p103"/>
          <p:cNvSpPr/>
          <p:nvPr/>
        </p:nvSpPr>
        <p:spPr>
          <a:xfrm>
            <a:off x="689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0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30" name="Google Shape;1130;p104"/>
          <p:cNvSpPr/>
          <p:nvPr/>
        </p:nvSpPr>
        <p:spPr>
          <a:xfrm>
            <a:off x="959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1" name="Google Shape;1131;p104"/>
          <p:cNvSpPr/>
          <p:nvPr/>
        </p:nvSpPr>
        <p:spPr>
          <a:xfrm>
            <a:off x="959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2" name="Google Shape;1132;p104"/>
          <p:cNvSpPr/>
          <p:nvPr/>
        </p:nvSpPr>
        <p:spPr>
          <a:xfrm>
            <a:off x="959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3" name="Google Shape;1133;p104"/>
          <p:cNvSpPr/>
          <p:nvPr/>
        </p:nvSpPr>
        <p:spPr>
          <a:xfrm>
            <a:off x="959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4" name="Google Shape;1134;p104"/>
          <p:cNvSpPr/>
          <p:nvPr/>
        </p:nvSpPr>
        <p:spPr>
          <a:xfrm>
            <a:off x="959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5" name="Google Shape;1135;p104"/>
          <p:cNvSpPr/>
          <p:nvPr/>
        </p:nvSpPr>
        <p:spPr>
          <a:xfrm>
            <a:off x="1721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6" name="Google Shape;1136;p104"/>
          <p:cNvSpPr/>
          <p:nvPr/>
        </p:nvSpPr>
        <p:spPr>
          <a:xfrm>
            <a:off x="1721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7" name="Google Shape;1137;p104"/>
          <p:cNvSpPr/>
          <p:nvPr/>
        </p:nvSpPr>
        <p:spPr>
          <a:xfrm>
            <a:off x="1721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8" name="Google Shape;1138;p104"/>
          <p:cNvSpPr/>
          <p:nvPr/>
        </p:nvSpPr>
        <p:spPr>
          <a:xfrm>
            <a:off x="1721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9" name="Google Shape;1139;p104"/>
          <p:cNvSpPr/>
          <p:nvPr/>
        </p:nvSpPr>
        <p:spPr>
          <a:xfrm>
            <a:off x="1721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0" name="Google Shape;1140;p104"/>
          <p:cNvSpPr/>
          <p:nvPr/>
        </p:nvSpPr>
        <p:spPr>
          <a:xfrm>
            <a:off x="2483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1" name="Google Shape;1141;p104"/>
          <p:cNvSpPr/>
          <p:nvPr/>
        </p:nvSpPr>
        <p:spPr>
          <a:xfrm>
            <a:off x="2483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2" name="Google Shape;1142;p104"/>
          <p:cNvSpPr/>
          <p:nvPr/>
        </p:nvSpPr>
        <p:spPr>
          <a:xfrm>
            <a:off x="2483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3" name="Google Shape;1143;p104"/>
          <p:cNvSpPr/>
          <p:nvPr/>
        </p:nvSpPr>
        <p:spPr>
          <a:xfrm>
            <a:off x="2483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4" name="Google Shape;1144;p104"/>
          <p:cNvSpPr/>
          <p:nvPr/>
        </p:nvSpPr>
        <p:spPr>
          <a:xfrm>
            <a:off x="2483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5" name="Google Shape;1145;p104"/>
          <p:cNvSpPr/>
          <p:nvPr/>
        </p:nvSpPr>
        <p:spPr>
          <a:xfrm>
            <a:off x="3245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6" name="Google Shape;1146;p104"/>
          <p:cNvSpPr/>
          <p:nvPr/>
        </p:nvSpPr>
        <p:spPr>
          <a:xfrm>
            <a:off x="3245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7" name="Google Shape;1147;p104"/>
          <p:cNvSpPr/>
          <p:nvPr/>
        </p:nvSpPr>
        <p:spPr>
          <a:xfrm>
            <a:off x="3245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8" name="Google Shape;1148;p104"/>
          <p:cNvSpPr/>
          <p:nvPr/>
        </p:nvSpPr>
        <p:spPr>
          <a:xfrm>
            <a:off x="3245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9" name="Google Shape;1149;p104"/>
          <p:cNvSpPr/>
          <p:nvPr/>
        </p:nvSpPr>
        <p:spPr>
          <a:xfrm>
            <a:off x="3245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0" name="Google Shape;1150;p104"/>
          <p:cNvSpPr/>
          <p:nvPr/>
        </p:nvSpPr>
        <p:spPr>
          <a:xfrm>
            <a:off x="4007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1" name="Google Shape;1151;p104"/>
          <p:cNvSpPr/>
          <p:nvPr/>
        </p:nvSpPr>
        <p:spPr>
          <a:xfrm>
            <a:off x="4007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2" name="Google Shape;1152;p104"/>
          <p:cNvSpPr/>
          <p:nvPr/>
        </p:nvSpPr>
        <p:spPr>
          <a:xfrm>
            <a:off x="4007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3" name="Google Shape;1153;p104"/>
          <p:cNvSpPr/>
          <p:nvPr/>
        </p:nvSpPr>
        <p:spPr>
          <a:xfrm>
            <a:off x="142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4" name="Google Shape;1154;p104"/>
          <p:cNvSpPr/>
          <p:nvPr/>
        </p:nvSpPr>
        <p:spPr>
          <a:xfrm>
            <a:off x="187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5" name="Google Shape;1155;p104"/>
          <p:cNvSpPr/>
          <p:nvPr/>
        </p:nvSpPr>
        <p:spPr>
          <a:xfrm>
            <a:off x="233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6" name="Google Shape;1156;p104"/>
          <p:cNvSpPr/>
          <p:nvPr/>
        </p:nvSpPr>
        <p:spPr>
          <a:xfrm>
            <a:off x="2789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7" name="Google Shape;1157;p104"/>
          <p:cNvSpPr/>
          <p:nvPr/>
        </p:nvSpPr>
        <p:spPr>
          <a:xfrm>
            <a:off x="3245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8" name="Google Shape;1158;p104"/>
          <p:cNvSpPr/>
          <p:nvPr/>
        </p:nvSpPr>
        <p:spPr>
          <a:xfrm>
            <a:off x="370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9" name="Google Shape;1159;p104"/>
          <p:cNvSpPr/>
          <p:nvPr/>
        </p:nvSpPr>
        <p:spPr>
          <a:xfrm>
            <a:off x="415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0" name="Google Shape;1160;p104"/>
          <p:cNvSpPr/>
          <p:nvPr/>
        </p:nvSpPr>
        <p:spPr>
          <a:xfrm>
            <a:off x="461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1" name="Google Shape;1161;p104"/>
          <p:cNvSpPr/>
          <p:nvPr/>
        </p:nvSpPr>
        <p:spPr>
          <a:xfrm>
            <a:off x="5069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2" name="Google Shape;1162;p104"/>
          <p:cNvSpPr/>
          <p:nvPr/>
        </p:nvSpPr>
        <p:spPr>
          <a:xfrm>
            <a:off x="5525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3" name="Google Shape;1163;p104"/>
          <p:cNvSpPr/>
          <p:nvPr/>
        </p:nvSpPr>
        <p:spPr>
          <a:xfrm>
            <a:off x="598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4" name="Google Shape;1164;p104"/>
          <p:cNvSpPr/>
          <p:nvPr/>
        </p:nvSpPr>
        <p:spPr>
          <a:xfrm>
            <a:off x="643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5" name="Google Shape;1165;p104"/>
          <p:cNvSpPr/>
          <p:nvPr/>
        </p:nvSpPr>
        <p:spPr>
          <a:xfrm>
            <a:off x="689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6" name="Google Shape;1166;p104"/>
          <p:cNvSpPr/>
          <p:nvPr/>
        </p:nvSpPr>
        <p:spPr>
          <a:xfrm rot="-4228888">
            <a:off x="4600850" y="2357663"/>
            <a:ext cx="666601" cy="255691"/>
          </a:xfrm>
          <a:custGeom>
            <a:avLst/>
            <a:gdLst/>
            <a:ahLst/>
            <a:cxnLst/>
            <a:rect l="l" t="t" r="r" b="b"/>
            <a:pathLst>
              <a:path w="26665" h="10228" extrusionOk="0">
                <a:moveTo>
                  <a:pt x="26665" y="10228"/>
                </a:moveTo>
                <a:cubicBezTo>
                  <a:pt x="25265" y="10045"/>
                  <a:pt x="21247" y="9802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67" name="Google Shape;1167;p104"/>
          <p:cNvSpPr txBox="1"/>
          <p:nvPr/>
        </p:nvSpPr>
        <p:spPr>
          <a:xfrm>
            <a:off x="5137800" y="2320825"/>
            <a:ext cx="29010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A into g = ⌈n/5⌉ groups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of at most 5 elements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8" name="Google Shape;1168;p104"/>
          <p:cNvSpPr txBox="1"/>
          <p:nvPr/>
        </p:nvSpPr>
        <p:spPr>
          <a:xfrm>
            <a:off x="959750" y="5060350"/>
            <a:ext cx="3504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 = ⌈n/5⌉ groups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9" name="Google Shape;1169;p104"/>
          <p:cNvSpPr txBox="1"/>
          <p:nvPr/>
        </p:nvSpPr>
        <p:spPr>
          <a:xfrm rot="-5400000">
            <a:off x="-581700" y="3596400"/>
            <a:ext cx="22794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 5 elements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0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Another Divide and Conquer Algorithm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5" name="Google Shape;1175;p105"/>
          <p:cNvSpPr/>
          <p:nvPr/>
        </p:nvSpPr>
        <p:spPr>
          <a:xfrm>
            <a:off x="959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6" name="Google Shape;1176;p105"/>
          <p:cNvSpPr/>
          <p:nvPr/>
        </p:nvSpPr>
        <p:spPr>
          <a:xfrm>
            <a:off x="959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7" name="Google Shape;1177;p105"/>
          <p:cNvSpPr/>
          <p:nvPr/>
        </p:nvSpPr>
        <p:spPr>
          <a:xfrm>
            <a:off x="959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8" name="Google Shape;1178;p105"/>
          <p:cNvSpPr/>
          <p:nvPr/>
        </p:nvSpPr>
        <p:spPr>
          <a:xfrm>
            <a:off x="959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9" name="Google Shape;1179;p105"/>
          <p:cNvSpPr/>
          <p:nvPr/>
        </p:nvSpPr>
        <p:spPr>
          <a:xfrm>
            <a:off x="959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0" name="Google Shape;1180;p105"/>
          <p:cNvSpPr/>
          <p:nvPr/>
        </p:nvSpPr>
        <p:spPr>
          <a:xfrm>
            <a:off x="1721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1" name="Google Shape;1181;p105"/>
          <p:cNvSpPr/>
          <p:nvPr/>
        </p:nvSpPr>
        <p:spPr>
          <a:xfrm>
            <a:off x="1721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2" name="Google Shape;1182;p105"/>
          <p:cNvSpPr/>
          <p:nvPr/>
        </p:nvSpPr>
        <p:spPr>
          <a:xfrm>
            <a:off x="1721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3" name="Google Shape;1183;p105"/>
          <p:cNvSpPr/>
          <p:nvPr/>
        </p:nvSpPr>
        <p:spPr>
          <a:xfrm>
            <a:off x="1721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4" name="Google Shape;1184;p105"/>
          <p:cNvSpPr/>
          <p:nvPr/>
        </p:nvSpPr>
        <p:spPr>
          <a:xfrm>
            <a:off x="1721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5" name="Google Shape;1185;p105"/>
          <p:cNvSpPr/>
          <p:nvPr/>
        </p:nvSpPr>
        <p:spPr>
          <a:xfrm>
            <a:off x="2483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6" name="Google Shape;1186;p105"/>
          <p:cNvSpPr/>
          <p:nvPr/>
        </p:nvSpPr>
        <p:spPr>
          <a:xfrm>
            <a:off x="2483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7" name="Google Shape;1187;p105"/>
          <p:cNvSpPr/>
          <p:nvPr/>
        </p:nvSpPr>
        <p:spPr>
          <a:xfrm>
            <a:off x="2483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8" name="Google Shape;1188;p105"/>
          <p:cNvSpPr/>
          <p:nvPr/>
        </p:nvSpPr>
        <p:spPr>
          <a:xfrm>
            <a:off x="2483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9" name="Google Shape;1189;p105"/>
          <p:cNvSpPr/>
          <p:nvPr/>
        </p:nvSpPr>
        <p:spPr>
          <a:xfrm>
            <a:off x="2483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0" name="Google Shape;1190;p105"/>
          <p:cNvSpPr/>
          <p:nvPr/>
        </p:nvSpPr>
        <p:spPr>
          <a:xfrm>
            <a:off x="3245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1" name="Google Shape;1191;p105"/>
          <p:cNvSpPr/>
          <p:nvPr/>
        </p:nvSpPr>
        <p:spPr>
          <a:xfrm>
            <a:off x="3245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2" name="Google Shape;1192;p105"/>
          <p:cNvSpPr/>
          <p:nvPr/>
        </p:nvSpPr>
        <p:spPr>
          <a:xfrm>
            <a:off x="3245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3" name="Google Shape;1193;p105"/>
          <p:cNvSpPr/>
          <p:nvPr/>
        </p:nvSpPr>
        <p:spPr>
          <a:xfrm>
            <a:off x="3245750" y="4028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4" name="Google Shape;1194;p105"/>
          <p:cNvSpPr/>
          <p:nvPr/>
        </p:nvSpPr>
        <p:spPr>
          <a:xfrm>
            <a:off x="3245750" y="4484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5" name="Google Shape;1195;p105"/>
          <p:cNvSpPr/>
          <p:nvPr/>
        </p:nvSpPr>
        <p:spPr>
          <a:xfrm>
            <a:off x="4007750" y="2660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6" name="Google Shape;1196;p105"/>
          <p:cNvSpPr/>
          <p:nvPr/>
        </p:nvSpPr>
        <p:spPr>
          <a:xfrm>
            <a:off x="4007750" y="3116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7" name="Google Shape;1197;p105"/>
          <p:cNvSpPr/>
          <p:nvPr/>
        </p:nvSpPr>
        <p:spPr>
          <a:xfrm>
            <a:off x="4007750" y="357265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8" name="Google Shape;1198;p105"/>
          <p:cNvSpPr/>
          <p:nvPr/>
        </p:nvSpPr>
        <p:spPr>
          <a:xfrm>
            <a:off x="142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9" name="Google Shape;1199;p105"/>
          <p:cNvSpPr/>
          <p:nvPr/>
        </p:nvSpPr>
        <p:spPr>
          <a:xfrm>
            <a:off x="187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0" name="Google Shape;1200;p105"/>
          <p:cNvSpPr/>
          <p:nvPr/>
        </p:nvSpPr>
        <p:spPr>
          <a:xfrm>
            <a:off x="233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1" name="Google Shape;1201;p105"/>
          <p:cNvSpPr/>
          <p:nvPr/>
        </p:nvSpPr>
        <p:spPr>
          <a:xfrm>
            <a:off x="2789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2" name="Google Shape;1202;p105"/>
          <p:cNvSpPr/>
          <p:nvPr/>
        </p:nvSpPr>
        <p:spPr>
          <a:xfrm>
            <a:off x="3245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3" name="Google Shape;1203;p105"/>
          <p:cNvSpPr/>
          <p:nvPr/>
        </p:nvSpPr>
        <p:spPr>
          <a:xfrm>
            <a:off x="370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4" name="Google Shape;1204;p105"/>
          <p:cNvSpPr/>
          <p:nvPr/>
        </p:nvSpPr>
        <p:spPr>
          <a:xfrm>
            <a:off x="415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5" name="Google Shape;1205;p105"/>
          <p:cNvSpPr/>
          <p:nvPr/>
        </p:nvSpPr>
        <p:spPr>
          <a:xfrm>
            <a:off x="461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6" name="Google Shape;1206;p105"/>
          <p:cNvSpPr/>
          <p:nvPr/>
        </p:nvSpPr>
        <p:spPr>
          <a:xfrm>
            <a:off x="5069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7" name="Google Shape;1207;p105"/>
          <p:cNvSpPr/>
          <p:nvPr/>
        </p:nvSpPr>
        <p:spPr>
          <a:xfrm>
            <a:off x="5525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8" name="Google Shape;1208;p105"/>
          <p:cNvSpPr/>
          <p:nvPr/>
        </p:nvSpPr>
        <p:spPr>
          <a:xfrm>
            <a:off x="5981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9" name="Google Shape;1209;p105"/>
          <p:cNvSpPr/>
          <p:nvPr/>
        </p:nvSpPr>
        <p:spPr>
          <a:xfrm>
            <a:off x="6437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0" name="Google Shape;1210;p105"/>
          <p:cNvSpPr/>
          <p:nvPr/>
        </p:nvSpPr>
        <p:spPr>
          <a:xfrm>
            <a:off x="6893700" y="14937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1" name="Google Shape;1211;p105"/>
          <p:cNvSpPr/>
          <p:nvPr/>
        </p:nvSpPr>
        <p:spPr>
          <a:xfrm>
            <a:off x="5217300" y="4103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2" name="Google Shape;1212;p105"/>
          <p:cNvSpPr/>
          <p:nvPr/>
        </p:nvSpPr>
        <p:spPr>
          <a:xfrm>
            <a:off x="5217300" y="4559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3" name="Google Shape;1213;p105"/>
          <p:cNvSpPr/>
          <p:nvPr/>
        </p:nvSpPr>
        <p:spPr>
          <a:xfrm>
            <a:off x="5217300" y="5015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4" name="Google Shape;1214;p105"/>
          <p:cNvSpPr/>
          <p:nvPr/>
        </p:nvSpPr>
        <p:spPr>
          <a:xfrm>
            <a:off x="5217300" y="5471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5" name="Google Shape;1215;p105"/>
          <p:cNvSpPr/>
          <p:nvPr/>
        </p:nvSpPr>
        <p:spPr>
          <a:xfrm>
            <a:off x="5217300" y="5927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6" name="Google Shape;1216;p105"/>
          <p:cNvSpPr/>
          <p:nvPr/>
        </p:nvSpPr>
        <p:spPr>
          <a:xfrm>
            <a:off x="5979300" y="4103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7" name="Google Shape;1217;p105"/>
          <p:cNvSpPr/>
          <p:nvPr/>
        </p:nvSpPr>
        <p:spPr>
          <a:xfrm>
            <a:off x="5979300" y="4559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8" name="Google Shape;1218;p105"/>
          <p:cNvSpPr/>
          <p:nvPr/>
        </p:nvSpPr>
        <p:spPr>
          <a:xfrm>
            <a:off x="5979300" y="5015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9" name="Google Shape;1219;p105"/>
          <p:cNvSpPr/>
          <p:nvPr/>
        </p:nvSpPr>
        <p:spPr>
          <a:xfrm>
            <a:off x="5979300" y="5471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0" name="Google Shape;1220;p105"/>
          <p:cNvSpPr/>
          <p:nvPr/>
        </p:nvSpPr>
        <p:spPr>
          <a:xfrm>
            <a:off x="5979300" y="5927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1" name="Google Shape;1221;p105"/>
          <p:cNvSpPr/>
          <p:nvPr/>
        </p:nvSpPr>
        <p:spPr>
          <a:xfrm>
            <a:off x="6741300" y="4103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2" name="Google Shape;1222;p105"/>
          <p:cNvSpPr/>
          <p:nvPr/>
        </p:nvSpPr>
        <p:spPr>
          <a:xfrm>
            <a:off x="6741300" y="4559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3" name="Google Shape;1223;p105"/>
          <p:cNvSpPr/>
          <p:nvPr/>
        </p:nvSpPr>
        <p:spPr>
          <a:xfrm>
            <a:off x="6741300" y="5015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4" name="Google Shape;1224;p105"/>
          <p:cNvSpPr/>
          <p:nvPr/>
        </p:nvSpPr>
        <p:spPr>
          <a:xfrm>
            <a:off x="6741300" y="5471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5" name="Google Shape;1225;p105"/>
          <p:cNvSpPr/>
          <p:nvPr/>
        </p:nvSpPr>
        <p:spPr>
          <a:xfrm>
            <a:off x="6741300" y="5927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6" name="Google Shape;1226;p105"/>
          <p:cNvSpPr/>
          <p:nvPr/>
        </p:nvSpPr>
        <p:spPr>
          <a:xfrm>
            <a:off x="7503300" y="4103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7" name="Google Shape;1227;p105"/>
          <p:cNvSpPr/>
          <p:nvPr/>
        </p:nvSpPr>
        <p:spPr>
          <a:xfrm>
            <a:off x="7503300" y="4559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8" name="Google Shape;1228;p105"/>
          <p:cNvSpPr/>
          <p:nvPr/>
        </p:nvSpPr>
        <p:spPr>
          <a:xfrm>
            <a:off x="7503300" y="5015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9" name="Google Shape;1229;p105"/>
          <p:cNvSpPr/>
          <p:nvPr/>
        </p:nvSpPr>
        <p:spPr>
          <a:xfrm>
            <a:off x="7503300" y="5471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0" name="Google Shape;1230;p105"/>
          <p:cNvSpPr/>
          <p:nvPr/>
        </p:nvSpPr>
        <p:spPr>
          <a:xfrm>
            <a:off x="7503300" y="5927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1" name="Google Shape;1231;p105"/>
          <p:cNvSpPr/>
          <p:nvPr/>
        </p:nvSpPr>
        <p:spPr>
          <a:xfrm>
            <a:off x="8265300" y="4103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2" name="Google Shape;1232;p105"/>
          <p:cNvSpPr/>
          <p:nvPr/>
        </p:nvSpPr>
        <p:spPr>
          <a:xfrm>
            <a:off x="8265300" y="4559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3" name="Google Shape;1233;p105"/>
          <p:cNvSpPr/>
          <p:nvPr/>
        </p:nvSpPr>
        <p:spPr>
          <a:xfrm>
            <a:off x="8265300" y="5015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4" name="Google Shape;1234;p105"/>
          <p:cNvSpPr/>
          <p:nvPr/>
        </p:nvSpPr>
        <p:spPr>
          <a:xfrm rot="-4228888">
            <a:off x="4600850" y="2357663"/>
            <a:ext cx="666601" cy="255691"/>
          </a:xfrm>
          <a:custGeom>
            <a:avLst/>
            <a:gdLst/>
            <a:ahLst/>
            <a:cxnLst/>
            <a:rect l="l" t="t" r="r" b="b"/>
            <a:pathLst>
              <a:path w="26665" h="10228" extrusionOk="0">
                <a:moveTo>
                  <a:pt x="26665" y="10228"/>
                </a:moveTo>
                <a:cubicBezTo>
                  <a:pt x="25265" y="10045"/>
                  <a:pt x="21247" y="9802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35" name="Google Shape;1235;p105"/>
          <p:cNvSpPr txBox="1"/>
          <p:nvPr/>
        </p:nvSpPr>
        <p:spPr>
          <a:xfrm>
            <a:off x="5137800" y="2320825"/>
            <a:ext cx="29010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A into g = ⌈n/5⌉ groups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of at most 5 elements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6" name="Google Shape;1236;p105"/>
          <p:cNvSpPr txBox="1"/>
          <p:nvPr/>
        </p:nvSpPr>
        <p:spPr>
          <a:xfrm>
            <a:off x="959750" y="5060350"/>
            <a:ext cx="3504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 = ⌈n/5⌉ groups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7" name="Google Shape;1237;p105"/>
          <p:cNvSpPr txBox="1"/>
          <p:nvPr/>
        </p:nvSpPr>
        <p:spPr>
          <a:xfrm rot="-5400000">
            <a:off x="-581700" y="3596400"/>
            <a:ext cx="22794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 5 elements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8" name="Google Shape;1238;p105"/>
          <p:cNvSpPr/>
          <p:nvPr/>
        </p:nvSpPr>
        <p:spPr>
          <a:xfrm rot="-9850501">
            <a:off x="4655629" y="3553923"/>
            <a:ext cx="666626" cy="255700"/>
          </a:xfrm>
          <a:custGeom>
            <a:avLst/>
            <a:gdLst/>
            <a:ahLst/>
            <a:cxnLst/>
            <a:rect l="l" t="t" r="r" b="b"/>
            <a:pathLst>
              <a:path w="26665" h="10228" extrusionOk="0">
                <a:moveTo>
                  <a:pt x="26665" y="10228"/>
                </a:moveTo>
                <a:cubicBezTo>
                  <a:pt x="25265" y="10045"/>
                  <a:pt x="21247" y="9802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39" name="Google Shape;1239;p105"/>
          <p:cNvSpPr txBox="1"/>
          <p:nvPr/>
        </p:nvSpPr>
        <p:spPr>
          <a:xfrm>
            <a:off x="5366400" y="3159025"/>
            <a:ext cx="34311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the sub-median of each of the groups (yellow) and recursively call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 find the median of these sub-medians (pink).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0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45" name="Google Shape;1245;p106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6" name="Google Shape;1246;p106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“Worst-case”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4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52" name="Google Shape;1252;p107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</a:t>
            </a:r>
            <a:r>
              <a:rPr kumimoji="0" lang="en" sz="18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random.choice(A)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median_of_medians(A)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0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Clearly, the median of medians (15) is not necessarily the actual median (12), but we claim that it’s guaranteed to be pretty close.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8" name="Google Shape;1258;p10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59" name="Google Shape;1259;p108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0" name="Google Shape;1260;p108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1" name="Google Shape;1261;p108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2" name="Google Shape;1262;p108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3" name="Google Shape;1263;p108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4" name="Google Shape;1264;p108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5" name="Google Shape;1265;p108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6" name="Google Shape;1266;p108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7" name="Google Shape;1267;p108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8" name="Google Shape;1268;p108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9" name="Google Shape;1269;p108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0" name="Google Shape;1270;p108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1" name="Google Shape;1271;p108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2" name="Google Shape;1272;p108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3" name="Google Shape;1273;p108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4" name="Google Shape;1274;p108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5" name="Google Shape;1275;p108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6" name="Google Shape;1276;p108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7" name="Google Shape;1277;p108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8" name="Google Shape;1278;p108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9" name="Google Shape;1279;p108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0" name="Google Shape;1280;p108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1" name="Google Shape;1281;p108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0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see why, partition elements within each of the groups around the group’s median, and partition the groups around the group with the median of medians.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how many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7" name="Google Shape;1287;p10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88" name="Google Shape;1288;p109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9" name="Google Shape;1289;p109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0" name="Google Shape;1290;p109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1" name="Google Shape;1291;p109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2" name="Google Shape;1292;p109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3" name="Google Shape;1293;p109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4" name="Google Shape;1294;p109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5" name="Google Shape;1295;p109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6" name="Google Shape;1296;p109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7" name="Google Shape;1297;p109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8" name="Google Shape;1298;p109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9" name="Google Shape;1299;p109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0" name="Google Shape;1300;p109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1" name="Google Shape;1301;p109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109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109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4" name="Google Shape;1304;p109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5" name="Google Shape;1305;p109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6" name="Google Shape;1306;p109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7" name="Google Shape;1307;p109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8" name="Google Shape;1308;p109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109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0" name="Google Shape;1310;p109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1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see why, partition elements within each of the groups around the group’s median, and partition the groups around the group with the median of medians.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how many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these (1, 2, 3, 4, 5, 6, 8, 9)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There might be more (7, 11, 12, 13, 14), but we are </a:t>
            </a: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guaranteed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that at least these will be smaller.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6" name="Google Shape;1316;p11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17" name="Google Shape;1317;p110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8" name="Google Shape;1318;p110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9" name="Google Shape;1319;p110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0" name="Google Shape;1320;p110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1" name="Google Shape;1321;p110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2" name="Google Shape;1322;p110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3" name="Google Shape;1323;p110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4" name="Google Shape;1324;p110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5" name="Google Shape;1325;p110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6" name="Google Shape;1326;p110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7" name="Google Shape;1327;p110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8" name="Google Shape;1328;p110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9" name="Google Shape;1329;p110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0" name="Google Shape;1330;p110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1" name="Google Shape;1331;p110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2" name="Google Shape;1332;p110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3" name="Google Shape;1333;p110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4" name="Google Shape;1334;p110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5" name="Google Shape;1335;p110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6" name="Google Shape;1336;p110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7" name="Google Shape;1337;p110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8" name="Google Shape;1338;p110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9" name="Google Shape;1339;p110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0" name="Google Shape;1340;p110"/>
          <p:cNvSpPr/>
          <p:nvPr/>
        </p:nvSpPr>
        <p:spPr>
          <a:xfrm>
            <a:off x="2759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1" name="Google Shape;1341;p110"/>
          <p:cNvSpPr/>
          <p:nvPr/>
        </p:nvSpPr>
        <p:spPr>
          <a:xfrm>
            <a:off x="3521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2" name="Google Shape;1342;p110"/>
          <p:cNvSpPr/>
          <p:nvPr/>
        </p:nvSpPr>
        <p:spPr>
          <a:xfrm>
            <a:off x="4283250" y="4123325"/>
            <a:ext cx="577500" cy="10185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11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see why, partition elements within each of the groups around the group’s median, and partition the groups around the group with the median of medians.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how many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these (1, 2, 3, 4, 5, 6, 8, 9)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There might be more (7, 11, 12, 13, 14), but we are </a:t>
            </a: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guaranteed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that at least these will be smaller.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8" name="Google Shape;1348;p11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9" name="Google Shape;1349;p111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0" name="Google Shape;1350;p111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1" name="Google Shape;1351;p111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2" name="Google Shape;1352;p111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3" name="Google Shape;1353;p111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4" name="Google Shape;1354;p111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5" name="Google Shape;1355;p111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6" name="Google Shape;1356;p111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7" name="Google Shape;1357;p111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8" name="Google Shape;1358;p111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Google Shape;1359;p111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0" name="Google Shape;1360;p111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1" name="Google Shape;1361;p111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2" name="Google Shape;1362;p111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3" name="Google Shape;1363;p111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4" name="Google Shape;1364;p111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5" name="Google Shape;1365;p111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6" name="Google Shape;1366;p111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7" name="Google Shape;1367;p111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8" name="Google Shape;1368;p111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9" name="Google Shape;1369;p111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0" name="Google Shape;1370;p111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1" name="Google Shape;1371;p111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2" name="Google Shape;1372;p111"/>
          <p:cNvSpPr/>
          <p:nvPr/>
        </p:nvSpPr>
        <p:spPr>
          <a:xfrm>
            <a:off x="2759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3" name="Google Shape;1373;p111"/>
          <p:cNvSpPr/>
          <p:nvPr/>
        </p:nvSpPr>
        <p:spPr>
          <a:xfrm>
            <a:off x="3521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4" name="Google Shape;1374;p111"/>
          <p:cNvSpPr/>
          <p:nvPr/>
        </p:nvSpPr>
        <p:spPr>
          <a:xfrm>
            <a:off x="4283250" y="4123325"/>
            <a:ext cx="577500" cy="10185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5" name="Google Shape;1375;p111"/>
          <p:cNvSpPr/>
          <p:nvPr/>
        </p:nvSpPr>
        <p:spPr>
          <a:xfrm rot="1929" flipH="1">
            <a:off x="2124102" y="4829387"/>
            <a:ext cx="635173" cy="33309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76" name="Google Shape;1376;p111"/>
          <p:cNvSpPr/>
          <p:nvPr/>
        </p:nvSpPr>
        <p:spPr>
          <a:xfrm rot="2019" flipH="1">
            <a:off x="2124085" y="4982257"/>
            <a:ext cx="1473365" cy="15913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77" name="Google Shape;1377;p111"/>
          <p:cNvSpPr txBox="1"/>
          <p:nvPr/>
        </p:nvSpPr>
        <p:spPr>
          <a:xfrm>
            <a:off x="466200" y="4403075"/>
            <a:ext cx="1657800" cy="1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 elements from each small group with a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D54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smaller than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8" name="Google Shape;1378;p111"/>
          <p:cNvSpPr/>
          <p:nvPr/>
        </p:nvSpPr>
        <p:spPr>
          <a:xfrm rot="-2697832">
            <a:off x="4770173" y="4026725"/>
            <a:ext cx="798990" cy="7432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79" name="Google Shape;1379;p111"/>
          <p:cNvSpPr txBox="1"/>
          <p:nvPr/>
        </p:nvSpPr>
        <p:spPr>
          <a:xfrm>
            <a:off x="5478600" y="3490625"/>
            <a:ext cx="3199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 elements from the small group containing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12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As a function of n (the size of the original list), how many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Let g = ⌈n/5⌉ represent the number of groups.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⋅(⌈g/2⌉ - 1 - 1) +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5" name="Google Shape;1385;p11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86" name="Google Shape;1386;p112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7" name="Google Shape;1387;p112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8" name="Google Shape;1388;p112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9" name="Google Shape;1389;p112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0" name="Google Shape;1390;p112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1" name="Google Shape;1391;p112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2" name="Google Shape;1392;p112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3" name="Google Shape;1393;p112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4" name="Google Shape;1394;p112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5" name="Google Shape;1395;p112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6" name="Google Shape;1396;p112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7" name="Google Shape;1397;p112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8" name="Google Shape;1398;p112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9" name="Google Shape;1399;p112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0" name="Google Shape;1400;p112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1" name="Google Shape;1401;p112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2" name="Google Shape;1402;p112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3" name="Google Shape;1403;p112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4" name="Google Shape;1404;p112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5" name="Google Shape;1405;p112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6" name="Google Shape;1406;p112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7" name="Google Shape;1407;p112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8" name="Google Shape;1408;p112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9" name="Google Shape;1409;p112"/>
          <p:cNvSpPr/>
          <p:nvPr/>
        </p:nvSpPr>
        <p:spPr>
          <a:xfrm>
            <a:off x="2759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0" name="Google Shape;1410;p112"/>
          <p:cNvSpPr/>
          <p:nvPr/>
        </p:nvSpPr>
        <p:spPr>
          <a:xfrm>
            <a:off x="3521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1" name="Google Shape;1411;p112"/>
          <p:cNvSpPr/>
          <p:nvPr/>
        </p:nvSpPr>
        <p:spPr>
          <a:xfrm>
            <a:off x="4283250" y="4123325"/>
            <a:ext cx="577500" cy="10185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12" name="Google Shape;1412;p112"/>
          <p:cNvSpPr/>
          <p:nvPr/>
        </p:nvSpPr>
        <p:spPr>
          <a:xfrm rot="1929" flipH="1">
            <a:off x="2124102" y="4829387"/>
            <a:ext cx="635173" cy="33309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13" name="Google Shape;1413;p112"/>
          <p:cNvSpPr/>
          <p:nvPr/>
        </p:nvSpPr>
        <p:spPr>
          <a:xfrm rot="2019" flipH="1">
            <a:off x="2124085" y="4982257"/>
            <a:ext cx="1473365" cy="15913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14" name="Google Shape;1414;p112"/>
          <p:cNvSpPr txBox="1"/>
          <p:nvPr/>
        </p:nvSpPr>
        <p:spPr>
          <a:xfrm>
            <a:off x="466200" y="4403075"/>
            <a:ext cx="1657800" cy="1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 from each small group with a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D54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smaller than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5" name="Google Shape;1415;p112"/>
          <p:cNvSpPr/>
          <p:nvPr/>
        </p:nvSpPr>
        <p:spPr>
          <a:xfrm rot="-2697832">
            <a:off x="4770173" y="4026725"/>
            <a:ext cx="798990" cy="7432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16" name="Google Shape;1416;p112"/>
          <p:cNvSpPr txBox="1"/>
          <p:nvPr/>
        </p:nvSpPr>
        <p:spPr>
          <a:xfrm>
            <a:off x="5478600" y="3490625"/>
            <a:ext cx="3199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 from the small group containing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7" name="Google Shape;1417;p112"/>
          <p:cNvSpPr/>
          <p:nvPr/>
        </p:nvSpPr>
        <p:spPr>
          <a:xfrm rot="9001671" flipH="1">
            <a:off x="2976138" y="2802879"/>
            <a:ext cx="399553" cy="10332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18" name="Google Shape;1418;p112"/>
          <p:cNvSpPr txBox="1"/>
          <p:nvPr/>
        </p:nvSpPr>
        <p:spPr>
          <a:xfrm>
            <a:off x="1372475" y="2795625"/>
            <a:ext cx="176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exclude the list with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264" y="404664"/>
            <a:ext cx="7924800" cy="533400"/>
          </a:xfrm>
        </p:spPr>
        <p:txBody>
          <a:bodyPr/>
          <a:lstStyle/>
          <a:p>
            <a:r>
              <a:rPr lang="en-US" sz="4800" dirty="0">
                <a:latin typeface="Gill Sans" charset="0"/>
                <a:ea typeface="ＭＳ Ｐゴシック" charset="0"/>
              </a:rPr>
              <a:t>Simple Matrix Multiply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64" y="1793105"/>
            <a:ext cx="8250810" cy="285431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for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 = 1 to n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for j = I to n</a:t>
            </a:r>
          </a:p>
          <a:p>
            <a:pPr lvl="2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C[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i,j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] = 0</a:t>
            </a:r>
          </a:p>
          <a:p>
            <a:pPr lvl="2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for k = 1 to n</a:t>
            </a:r>
          </a:p>
          <a:p>
            <a:pPr lvl="3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C[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i,j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] = C[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i,j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] + A[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i,k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] * B[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k,j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</a:rPr>
              <a:t>]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85800" y="5715000"/>
            <a:ext cx="7949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CB084"/>
              </a:buClr>
              <a:buSzTx/>
              <a:buFont typeface="Monotype Sorts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kumimoji="1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MULTIPLICATIONS,  N</a:t>
            </a:r>
            <a:r>
              <a:rPr kumimoji="1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-N</a:t>
            </a:r>
            <a:r>
              <a:rPr kumimoji="1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CB084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ADDITIONS</a:t>
            </a:r>
          </a:p>
        </p:txBody>
      </p:sp>
    </p:spTree>
    <p:extLst>
      <p:ext uri="{BB962C8B-B14F-4D97-AF65-F5344CB8AC3E}">
        <p14:creationId xmlns:p14="http://schemas.microsoft.com/office/powerpoint/2010/main" val="995913713"/>
      </p:ext>
    </p:extLst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13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As a function of n (the size of the original list), how many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Let g = ⌈n/5⌉ represent the number of groups.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⋅(⌈g/2⌉ - 1 - 1) +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4" name="Google Shape;1424;p11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25" name="Google Shape;1425;p113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6" name="Google Shape;1426;p113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7" name="Google Shape;1427;p113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8" name="Google Shape;1428;p113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9" name="Google Shape;1429;p113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0" name="Google Shape;1430;p113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1" name="Google Shape;1431;p113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2" name="Google Shape;1432;p113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3" name="Google Shape;1433;p113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4" name="Google Shape;1434;p113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5" name="Google Shape;1435;p113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6" name="Google Shape;1436;p113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7" name="Google Shape;1437;p113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8" name="Google Shape;1438;p113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9" name="Google Shape;1439;p113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0" name="Google Shape;1440;p113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1" name="Google Shape;1441;p113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2" name="Google Shape;1442;p113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3" name="Google Shape;1443;p113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4" name="Google Shape;1444;p113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5" name="Google Shape;1445;p113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6" name="Google Shape;1446;p113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7" name="Google Shape;1447;p113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8" name="Google Shape;1448;p113"/>
          <p:cNvSpPr/>
          <p:nvPr/>
        </p:nvSpPr>
        <p:spPr>
          <a:xfrm>
            <a:off x="2759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9" name="Google Shape;1449;p113"/>
          <p:cNvSpPr/>
          <p:nvPr/>
        </p:nvSpPr>
        <p:spPr>
          <a:xfrm>
            <a:off x="3521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0" name="Google Shape;1450;p113"/>
          <p:cNvSpPr/>
          <p:nvPr/>
        </p:nvSpPr>
        <p:spPr>
          <a:xfrm>
            <a:off x="4283250" y="4123325"/>
            <a:ext cx="577500" cy="10185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1" name="Google Shape;1451;p113"/>
          <p:cNvSpPr/>
          <p:nvPr/>
        </p:nvSpPr>
        <p:spPr>
          <a:xfrm rot="1929" flipH="1">
            <a:off x="2124102" y="4829387"/>
            <a:ext cx="635173" cy="33309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52" name="Google Shape;1452;p113"/>
          <p:cNvSpPr/>
          <p:nvPr/>
        </p:nvSpPr>
        <p:spPr>
          <a:xfrm rot="2019" flipH="1">
            <a:off x="2124085" y="4982257"/>
            <a:ext cx="1473365" cy="15913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53" name="Google Shape;1453;p113"/>
          <p:cNvSpPr txBox="1"/>
          <p:nvPr/>
        </p:nvSpPr>
        <p:spPr>
          <a:xfrm>
            <a:off x="466200" y="4403075"/>
            <a:ext cx="1657800" cy="1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 from each small group with a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D54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smaller than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4" name="Google Shape;1454;p113"/>
          <p:cNvSpPr/>
          <p:nvPr/>
        </p:nvSpPr>
        <p:spPr>
          <a:xfrm rot="-2697832">
            <a:off x="4770173" y="4026725"/>
            <a:ext cx="798990" cy="7432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55" name="Google Shape;1455;p113"/>
          <p:cNvSpPr txBox="1"/>
          <p:nvPr/>
        </p:nvSpPr>
        <p:spPr>
          <a:xfrm>
            <a:off x="5478600" y="3490625"/>
            <a:ext cx="3199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 from the small group containing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6" name="Google Shape;1456;p113"/>
          <p:cNvSpPr/>
          <p:nvPr/>
        </p:nvSpPr>
        <p:spPr>
          <a:xfrm rot="9001671" flipH="1">
            <a:off x="2976138" y="2802879"/>
            <a:ext cx="399553" cy="10332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57" name="Google Shape;1457;p113"/>
          <p:cNvSpPr/>
          <p:nvPr/>
        </p:nvSpPr>
        <p:spPr>
          <a:xfrm rot="-9898096">
            <a:off x="3650808" y="2762485"/>
            <a:ext cx="318375" cy="33652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58" name="Google Shape;1458;p113"/>
          <p:cNvSpPr txBox="1"/>
          <p:nvPr/>
        </p:nvSpPr>
        <p:spPr>
          <a:xfrm>
            <a:off x="1372475" y="2795625"/>
            <a:ext cx="176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exclude the list with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median of medians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9" name="Google Shape;1459;p113"/>
          <p:cNvSpPr txBox="1"/>
          <p:nvPr/>
        </p:nvSpPr>
        <p:spPr>
          <a:xfrm>
            <a:off x="3931075" y="2776338"/>
            <a:ext cx="176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To exclude the list with the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leftovers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0" name="Google Shape;1460;p113"/>
          <p:cNvSpPr/>
          <p:nvPr/>
        </p:nvSpPr>
        <p:spPr>
          <a:xfrm>
            <a:off x="5807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14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⋅(⌈g/2⌉ - 2) +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medians,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how many elements are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larger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n - 1 - (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⋅(⌈g/2⌉ - 2) +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6" name="Google Shape;1466;p11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67" name="Google Shape;1467;p114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8" name="Google Shape;1468;p114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9" name="Google Shape;1469;p114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0" name="Google Shape;1470;p114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1" name="Google Shape;1471;p114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2" name="Google Shape;1472;p114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3" name="Google Shape;1473;p114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4" name="Google Shape;1474;p114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5" name="Google Shape;1475;p114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6" name="Google Shape;1476;p114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7" name="Google Shape;1477;p114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8" name="Google Shape;1478;p114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9" name="Google Shape;1479;p114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0" name="Google Shape;1480;p114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1" name="Google Shape;1481;p114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2" name="Google Shape;1482;p114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3" name="Google Shape;1483;p114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4" name="Google Shape;1484;p114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5" name="Google Shape;1485;p114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6" name="Google Shape;1486;p114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7" name="Google Shape;1487;p114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8" name="Google Shape;1488;p114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9" name="Google Shape;1489;p114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0" name="Google Shape;1490;p114"/>
          <p:cNvSpPr/>
          <p:nvPr/>
        </p:nvSpPr>
        <p:spPr>
          <a:xfrm>
            <a:off x="2759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1" name="Google Shape;1491;p114"/>
          <p:cNvSpPr/>
          <p:nvPr/>
        </p:nvSpPr>
        <p:spPr>
          <a:xfrm>
            <a:off x="3521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2" name="Google Shape;1492;p114"/>
          <p:cNvSpPr/>
          <p:nvPr/>
        </p:nvSpPr>
        <p:spPr>
          <a:xfrm>
            <a:off x="4283250" y="4123325"/>
            <a:ext cx="577500" cy="10185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3" name="Google Shape;1493;p114"/>
          <p:cNvSpPr/>
          <p:nvPr/>
        </p:nvSpPr>
        <p:spPr>
          <a:xfrm rot="1929" flipH="1">
            <a:off x="2124102" y="4829387"/>
            <a:ext cx="635173" cy="33309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4" name="Google Shape;1494;p114"/>
          <p:cNvSpPr/>
          <p:nvPr/>
        </p:nvSpPr>
        <p:spPr>
          <a:xfrm rot="2019" flipH="1">
            <a:off x="2124085" y="4982257"/>
            <a:ext cx="1473365" cy="15913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5" name="Google Shape;1495;p114"/>
          <p:cNvSpPr txBox="1"/>
          <p:nvPr/>
        </p:nvSpPr>
        <p:spPr>
          <a:xfrm>
            <a:off x="771000" y="4674875"/>
            <a:ext cx="14733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 everything besides these elements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6" name="Google Shape;1496;p114"/>
          <p:cNvSpPr/>
          <p:nvPr/>
        </p:nvSpPr>
        <p:spPr>
          <a:xfrm rot="1757" flipH="1">
            <a:off x="2168086" y="4631097"/>
            <a:ext cx="2191365" cy="51016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7" name="Google Shape;1497;p114"/>
          <p:cNvSpPr/>
          <p:nvPr/>
        </p:nvSpPr>
        <p:spPr>
          <a:xfrm>
            <a:off x="4283250" y="5059775"/>
            <a:ext cx="577500" cy="5112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8" name="Google Shape;1498;p114"/>
          <p:cNvSpPr/>
          <p:nvPr/>
        </p:nvSpPr>
        <p:spPr>
          <a:xfrm rot="-10797796">
            <a:off x="2640827" y="2665943"/>
            <a:ext cx="635173" cy="33314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9" name="Google Shape;1499;p114"/>
          <p:cNvSpPr txBox="1"/>
          <p:nvPr/>
        </p:nvSpPr>
        <p:spPr>
          <a:xfrm>
            <a:off x="3276000" y="2665750"/>
            <a:ext cx="3199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n-1 is for all of the elements except for the median of medians.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15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least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⋅(⌈g/2⌉ - 2) +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 are guaranteed to be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smaller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medians,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how many elements are </a:t>
            </a: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larger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than the median of medians?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n - 1 - (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⋅(⌈g/2⌉ - 2) + 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7n/10 + 3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elements.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5" name="Google Shape;1505;p11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06" name="Google Shape;1506;p115"/>
          <p:cNvSpPr/>
          <p:nvPr/>
        </p:nvSpPr>
        <p:spPr>
          <a:xfrm>
            <a:off x="2820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7" name="Google Shape;1507;p115"/>
          <p:cNvSpPr/>
          <p:nvPr/>
        </p:nvSpPr>
        <p:spPr>
          <a:xfrm>
            <a:off x="2820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8" name="Google Shape;1508;p115"/>
          <p:cNvSpPr/>
          <p:nvPr/>
        </p:nvSpPr>
        <p:spPr>
          <a:xfrm>
            <a:off x="2820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9" name="Google Shape;1509;p115"/>
          <p:cNvSpPr/>
          <p:nvPr/>
        </p:nvSpPr>
        <p:spPr>
          <a:xfrm>
            <a:off x="2820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0" name="Google Shape;1510;p115"/>
          <p:cNvSpPr/>
          <p:nvPr/>
        </p:nvSpPr>
        <p:spPr>
          <a:xfrm>
            <a:off x="2820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1" name="Google Shape;1511;p115"/>
          <p:cNvSpPr/>
          <p:nvPr/>
        </p:nvSpPr>
        <p:spPr>
          <a:xfrm>
            <a:off x="3582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2" name="Google Shape;1512;p115"/>
          <p:cNvSpPr/>
          <p:nvPr/>
        </p:nvSpPr>
        <p:spPr>
          <a:xfrm>
            <a:off x="3582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3" name="Google Shape;1513;p115"/>
          <p:cNvSpPr/>
          <p:nvPr/>
        </p:nvSpPr>
        <p:spPr>
          <a:xfrm>
            <a:off x="3582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4" name="Google Shape;1514;p115"/>
          <p:cNvSpPr/>
          <p:nvPr/>
        </p:nvSpPr>
        <p:spPr>
          <a:xfrm>
            <a:off x="3582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5" name="Google Shape;1515;p115"/>
          <p:cNvSpPr/>
          <p:nvPr/>
        </p:nvSpPr>
        <p:spPr>
          <a:xfrm>
            <a:off x="3582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6" name="Google Shape;1516;p115"/>
          <p:cNvSpPr/>
          <p:nvPr/>
        </p:nvSpPr>
        <p:spPr>
          <a:xfrm>
            <a:off x="4344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7" name="Google Shape;1517;p115"/>
          <p:cNvSpPr/>
          <p:nvPr/>
        </p:nvSpPr>
        <p:spPr>
          <a:xfrm>
            <a:off x="4344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8" name="Google Shape;1518;p115"/>
          <p:cNvSpPr/>
          <p:nvPr/>
        </p:nvSpPr>
        <p:spPr>
          <a:xfrm>
            <a:off x="4344000" y="5086475"/>
            <a:ext cx="456000" cy="456000"/>
          </a:xfrm>
          <a:prstGeom prst="rect">
            <a:avLst/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9" name="Google Shape;1519;p115"/>
          <p:cNvSpPr/>
          <p:nvPr/>
        </p:nvSpPr>
        <p:spPr>
          <a:xfrm>
            <a:off x="4344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0" name="Google Shape;1520;p115"/>
          <p:cNvSpPr/>
          <p:nvPr/>
        </p:nvSpPr>
        <p:spPr>
          <a:xfrm>
            <a:off x="4344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1" name="Google Shape;1521;p115"/>
          <p:cNvSpPr/>
          <p:nvPr/>
        </p:nvSpPr>
        <p:spPr>
          <a:xfrm>
            <a:off x="5868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2" name="Google Shape;1522;p115"/>
          <p:cNvSpPr/>
          <p:nvPr/>
        </p:nvSpPr>
        <p:spPr>
          <a:xfrm>
            <a:off x="5868000" y="4630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3" name="Google Shape;1523;p115"/>
          <p:cNvSpPr/>
          <p:nvPr/>
        </p:nvSpPr>
        <p:spPr>
          <a:xfrm>
            <a:off x="5868000" y="5086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4" name="Google Shape;1524;p115"/>
          <p:cNvSpPr/>
          <p:nvPr/>
        </p:nvSpPr>
        <p:spPr>
          <a:xfrm>
            <a:off x="5106000" y="4174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5" name="Google Shape;1525;p115"/>
          <p:cNvSpPr/>
          <p:nvPr/>
        </p:nvSpPr>
        <p:spPr>
          <a:xfrm>
            <a:off x="5106000" y="4630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6" name="Google Shape;1526;p115"/>
          <p:cNvSpPr/>
          <p:nvPr/>
        </p:nvSpPr>
        <p:spPr>
          <a:xfrm>
            <a:off x="5106000" y="5086475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7" name="Google Shape;1527;p115"/>
          <p:cNvSpPr/>
          <p:nvPr/>
        </p:nvSpPr>
        <p:spPr>
          <a:xfrm>
            <a:off x="5106000" y="5542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23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8" name="Google Shape;1528;p115"/>
          <p:cNvSpPr/>
          <p:nvPr/>
        </p:nvSpPr>
        <p:spPr>
          <a:xfrm>
            <a:off x="5106000" y="599847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9" name="Google Shape;1529;p115"/>
          <p:cNvSpPr/>
          <p:nvPr/>
        </p:nvSpPr>
        <p:spPr>
          <a:xfrm>
            <a:off x="2759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0" name="Google Shape;1530;p115"/>
          <p:cNvSpPr/>
          <p:nvPr/>
        </p:nvSpPr>
        <p:spPr>
          <a:xfrm>
            <a:off x="3521250" y="4123325"/>
            <a:ext cx="577500" cy="1470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1" name="Google Shape;1531;p115"/>
          <p:cNvSpPr/>
          <p:nvPr/>
        </p:nvSpPr>
        <p:spPr>
          <a:xfrm>
            <a:off x="4283250" y="4123325"/>
            <a:ext cx="577500" cy="10185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2" name="Google Shape;1532;p115"/>
          <p:cNvSpPr/>
          <p:nvPr/>
        </p:nvSpPr>
        <p:spPr>
          <a:xfrm rot="1929" flipH="1">
            <a:off x="2124102" y="4829387"/>
            <a:ext cx="635173" cy="33309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33" name="Google Shape;1533;p115"/>
          <p:cNvSpPr/>
          <p:nvPr/>
        </p:nvSpPr>
        <p:spPr>
          <a:xfrm rot="2019" flipH="1">
            <a:off x="2124085" y="4982257"/>
            <a:ext cx="1473365" cy="159137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34" name="Google Shape;1534;p115"/>
          <p:cNvSpPr txBox="1"/>
          <p:nvPr/>
        </p:nvSpPr>
        <p:spPr>
          <a:xfrm>
            <a:off x="771000" y="4674875"/>
            <a:ext cx="14733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 most everything besides these elements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5" name="Google Shape;1535;p115"/>
          <p:cNvSpPr/>
          <p:nvPr/>
        </p:nvSpPr>
        <p:spPr>
          <a:xfrm rot="1757" flipH="1">
            <a:off x="2168086" y="4631097"/>
            <a:ext cx="2191365" cy="51016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36" name="Google Shape;1536;p115"/>
          <p:cNvSpPr/>
          <p:nvPr/>
        </p:nvSpPr>
        <p:spPr>
          <a:xfrm>
            <a:off x="4283250" y="5059775"/>
            <a:ext cx="577500" cy="5112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7" name="Google Shape;1537;p115"/>
          <p:cNvSpPr/>
          <p:nvPr/>
        </p:nvSpPr>
        <p:spPr>
          <a:xfrm rot="-10797796">
            <a:off x="2640827" y="2665943"/>
            <a:ext cx="635173" cy="33314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38" name="Google Shape;1538;p115"/>
          <p:cNvSpPr txBox="1"/>
          <p:nvPr/>
        </p:nvSpPr>
        <p:spPr>
          <a:xfrm>
            <a:off x="3276000" y="2665750"/>
            <a:ext cx="3199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n-1 is for all of the elements except for the median of medians.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9" name="Google Shape;1539;p115"/>
          <p:cNvSpPr/>
          <p:nvPr/>
        </p:nvSpPr>
        <p:spPr>
          <a:xfrm>
            <a:off x="4925500" y="2187500"/>
            <a:ext cx="2191500" cy="5112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16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just showed that …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3n/10 - 4 ≤ 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≤ 7n/10 + 3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3n/10 - 4 ≤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≤ 7n/10 + 3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5" name="Google Shape;1545;p11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46" name="Google Shape;1546;p116"/>
          <p:cNvSpPr txBox="1"/>
          <p:nvPr/>
        </p:nvSpPr>
        <p:spPr>
          <a:xfrm>
            <a:off x="5677800" y="11127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median_of_medians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will choose a pivot greater than at least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3⋅(⌈g/2⌉ - 2) + 2 ≥ 3n/10 - 4 elements.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7" name="Google Shape;1547;p116"/>
          <p:cNvSpPr/>
          <p:nvPr/>
        </p:nvSpPr>
        <p:spPr>
          <a:xfrm rot="2013" flipH="1">
            <a:off x="3678306" y="1536061"/>
            <a:ext cx="1999494" cy="52704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48" name="Google Shape;1548;p116"/>
          <p:cNvSpPr/>
          <p:nvPr/>
        </p:nvSpPr>
        <p:spPr>
          <a:xfrm rot="10798874">
            <a:off x="5543414" y="2958354"/>
            <a:ext cx="466211" cy="68660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49" name="Google Shape;1549;p116"/>
          <p:cNvSpPr txBox="1"/>
          <p:nvPr/>
        </p:nvSpPr>
        <p:spPr>
          <a:xfrm>
            <a:off x="5754000" y="36273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median_of_medians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will choose a pivot less than at most 7n/10 + 3 elements.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17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just showed that …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3n/10 - 4 ≤ 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len(left)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≤ 7n/10 + 3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3n/10 - 4 ≤ 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len(right)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≤ 7n/10 + 3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can just as easily show the inverse.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5" name="Google Shape;1555;p11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56" name="Google Shape;1556;p117"/>
          <p:cNvSpPr txBox="1"/>
          <p:nvPr/>
        </p:nvSpPr>
        <p:spPr>
          <a:xfrm>
            <a:off x="5677800" y="11127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median_of_medians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will choose a pivot greater than at least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3⋅(⌈g/2⌉ - 2) + 2 ≥ 3n/10 - 4 elements.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7" name="Google Shape;1557;p117"/>
          <p:cNvSpPr/>
          <p:nvPr/>
        </p:nvSpPr>
        <p:spPr>
          <a:xfrm rot="2013" flipH="1">
            <a:off x="3678306" y="1536061"/>
            <a:ext cx="1999494" cy="52704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558" name="Google Shape;1558;p117"/>
          <p:cNvSpPr txBox="1"/>
          <p:nvPr/>
        </p:nvSpPr>
        <p:spPr>
          <a:xfrm>
            <a:off x="5754000" y="36273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median_of_medians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will choose a pivot less than at most 7n/10 + 3 elements.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9" name="Google Shape;1559;p117"/>
          <p:cNvSpPr/>
          <p:nvPr/>
        </p:nvSpPr>
        <p:spPr>
          <a:xfrm rot="10798874">
            <a:off x="5543414" y="2958354"/>
            <a:ext cx="466211" cy="686605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1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5" name="Google Shape;1565;p118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</a:t>
            </a:r>
            <a:r>
              <a:rPr kumimoji="0" lang="en" sz="18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random.choice(A)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median_of_medians(A)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1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1" name="Google Shape;1571;p11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2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T(n/5)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+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8" name="Google Shape;1578;p12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79" name="Google Shape;1579;p120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21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T(7n/10)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+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5" name="Google Shape;1585;p12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86" name="Google Shape;1586;p121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highlight>
                <a:srgbClr val="FFFF00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22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2" name="Google Shape;1592;p12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93" name="Google Shape;1593;p122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9838" y="319484"/>
            <a:ext cx="7924800" cy="533400"/>
          </a:xfrm>
        </p:spPr>
        <p:txBody>
          <a:bodyPr/>
          <a:lstStyle/>
          <a:p>
            <a:r>
              <a:rPr lang="en-US" sz="5400" dirty="0">
                <a:latin typeface="Gill Sans" charset="0"/>
                <a:ea typeface="ＭＳ Ｐゴシック" charset="0"/>
              </a:rPr>
              <a:t>Multiplying Matrices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34852"/>
              </p:ext>
            </p:extLst>
          </p:nvPr>
        </p:nvGraphicFramePr>
        <p:xfrm>
          <a:off x="599944" y="1467644"/>
          <a:ext cx="6793504" cy="238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939800" progId="Equation.3">
                  <p:embed/>
                </p:oleObj>
              </mc:Choice>
              <mc:Fallback>
                <p:oleObj name="Equation" r:id="rId3" imgW="2679700" imgH="93980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44" y="1467644"/>
                        <a:ext cx="6793504" cy="2382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10115"/>
              </p:ext>
            </p:extLst>
          </p:nvPr>
        </p:nvGraphicFramePr>
        <p:xfrm>
          <a:off x="4437062" y="400447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215900" progId="Equation.3">
                  <p:embed/>
                </p:oleObj>
              </mc:Choice>
              <mc:Fallback>
                <p:oleObj name="Equation" r:id="rId5" imgW="114300" imgH="21590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2" y="400447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21485"/>
              </p:ext>
            </p:extLst>
          </p:nvPr>
        </p:nvGraphicFramePr>
        <p:xfrm>
          <a:off x="4589462" y="415687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215900" progId="Equation.3">
                  <p:embed/>
                </p:oleObj>
              </mc:Choice>
              <mc:Fallback>
                <p:oleObj name="Equation" r:id="rId7" imgW="114300" imgH="215900" progId="Equation.3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2" y="415687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8860"/>
              </p:ext>
            </p:extLst>
          </p:nvPr>
        </p:nvGraphicFramePr>
        <p:xfrm>
          <a:off x="4741862" y="430927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215900" progId="Equation.3">
                  <p:embed/>
                </p:oleObj>
              </mc:Choice>
              <mc:Fallback>
                <p:oleObj name="Equation" r:id="rId8" imgW="114300" imgH="21590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2" y="430927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188165"/>
              </p:ext>
            </p:extLst>
          </p:nvPr>
        </p:nvGraphicFramePr>
        <p:xfrm>
          <a:off x="4894262" y="446167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215900" progId="Equation.3">
                  <p:embed/>
                </p:oleObj>
              </mc:Choice>
              <mc:Fallback>
                <p:oleObj name="Equation" r:id="rId9" imgW="114300" imgH="21590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2" y="446167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063612"/>
              </p:ext>
            </p:extLst>
          </p:nvPr>
        </p:nvGraphicFramePr>
        <p:xfrm>
          <a:off x="77787" y="4188620"/>
          <a:ext cx="8988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70600" imgH="939800" progId="Equation.3">
                  <p:embed/>
                </p:oleObj>
              </mc:Choice>
              <mc:Fallback>
                <p:oleObj name="Equation" r:id="rId10" imgW="6070600" imgH="939800" progId="Equation.3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" y="4188620"/>
                        <a:ext cx="89884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23522" y="4218783"/>
            <a:ext cx="1275090" cy="731837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122612" y="4210846"/>
            <a:ext cx="1295400" cy="739774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774861" y="1619248"/>
            <a:ext cx="1393304" cy="101083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392328" y="1619248"/>
            <a:ext cx="1393304" cy="10108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B449530-43E5-4F0B-8E35-D970DCCC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060" y="4218784"/>
            <a:ext cx="1275090" cy="73977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2686C39-AE11-4F9A-9258-78C384B7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210" y="4218783"/>
            <a:ext cx="1275090" cy="73977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F2A722A-4E71-4D82-9E64-34D5DF5B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769" y="2733773"/>
            <a:ext cx="1348033" cy="98812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B994C69-F123-4267-9345-74F5EEFD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323" y="1569353"/>
            <a:ext cx="1348033" cy="101083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0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 animBg="1"/>
      <p:bldP spid="148491" grpId="0" animBg="1"/>
      <p:bldP spid="148492" grpId="0" animBg="1"/>
      <p:bldP spid="14849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23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9" name="Google Shape;1599;p12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0" name="Google Shape;1600;p123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24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can’t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6" name="Google Shape;1606;p12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7" name="Google Shape;1607;p124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25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What’s the recurrence relation?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O(n)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can’t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Master Theorem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use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substitution method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3" name="Google Shape;1613;p12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Analyzing Runtime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14" name="Google Shape;1614;p125"/>
          <p:cNvSpPr txBox="1"/>
          <p:nvPr/>
        </p:nvSpPr>
        <p:spPr>
          <a:xfrm>
            <a:off x="3469675" y="428577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median_of_medians(A)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26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Guess what the answer is.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Linear-time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select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Comparing to mergesort recurence, less than n log(n)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0" name="Google Shape;1620;p12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Substitution Method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21" name="Google Shape;1621;p126"/>
          <p:cNvSpPr txBox="1"/>
          <p:nvPr/>
        </p:nvSpPr>
        <p:spPr>
          <a:xfrm>
            <a:off x="1968750" y="1188900"/>
            <a:ext cx="520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O(n)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22" name="Google Shape;1622;p126"/>
          <p:cNvCxnSpPr/>
          <p:nvPr/>
        </p:nvCxnSpPr>
        <p:spPr>
          <a:xfrm>
            <a:off x="6101975" y="3790475"/>
            <a:ext cx="582900" cy="0"/>
          </a:xfrm>
          <a:prstGeom prst="straightConnector1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23" name="Google Shape;1623;p126"/>
          <p:cNvSpPr txBox="1"/>
          <p:nvPr/>
        </p:nvSpPr>
        <p:spPr>
          <a:xfrm>
            <a:off x="6861600" y="3429125"/>
            <a:ext cx="181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Guess O(n)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127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000"/>
              <a:buFont typeface="Source Sans Pro"/>
              <a:buAutoNum type="arabicPeriod" startAt="2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 prove that’s what the answer is.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T(k)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 for all 1 ≤ k &lt; 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T(k)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 for all k ≤ 100.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step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T(n/5) + T(7n/10) + dn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   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(n/5) +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(7n/10) + dn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    = (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/5)n + (7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/10)n + dn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   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There exists some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max{7, 10d} such that for all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 &gt; 1, T(n)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n. Therefore, T(n) = O(n).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9" name="Google Shape;1629;p12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Substitution Method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30" name="Google Shape;1630;p127"/>
          <p:cNvSpPr/>
          <p:nvPr/>
        </p:nvSpPr>
        <p:spPr>
          <a:xfrm rot="-7198421" flipH="1">
            <a:off x="4886625" y="2555018"/>
            <a:ext cx="1000925" cy="1001760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31" name="Google Shape;1631;p127"/>
          <p:cNvSpPr txBox="1"/>
          <p:nvPr/>
        </p:nvSpPr>
        <p:spPr>
          <a:xfrm>
            <a:off x="6070900" y="2879060"/>
            <a:ext cx="2352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is some constant we’ll have to fill in later!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32" name="Google Shape;1632;p127"/>
          <p:cNvSpPr/>
          <p:nvPr/>
        </p:nvSpPr>
        <p:spPr>
          <a:xfrm rot="-7198452" flipH="1">
            <a:off x="3814176" y="2650418"/>
            <a:ext cx="1880565" cy="1955213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33" name="Google Shape;1633;p127"/>
          <p:cNvSpPr txBox="1"/>
          <p:nvPr/>
        </p:nvSpPr>
        <p:spPr>
          <a:xfrm>
            <a:off x="6070900" y="3717260"/>
            <a:ext cx="2352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be ≥ log(n) for n ≤ 100, so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≥ 7.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34" name="Google Shape;1634;p127"/>
          <p:cNvSpPr/>
          <p:nvPr/>
        </p:nvSpPr>
        <p:spPr>
          <a:xfrm rot="-7198435" flipH="1">
            <a:off x="3763183" y="3550105"/>
            <a:ext cx="1521196" cy="269540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635" name="Google Shape;1635;p127"/>
          <p:cNvSpPr txBox="1"/>
          <p:nvPr/>
        </p:nvSpPr>
        <p:spPr>
          <a:xfrm>
            <a:off x="6070900" y="4522910"/>
            <a:ext cx="2352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Solve for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 satisfy the inequality.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≥ 10d works.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36" name="Google Shape;1636;p127"/>
          <p:cNvSpPr txBox="1"/>
          <p:nvPr/>
        </p:nvSpPr>
        <p:spPr>
          <a:xfrm>
            <a:off x="1968750" y="1188900"/>
            <a:ext cx="520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O(n)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000"/>
              <a:buFont typeface="Source Sans Pro"/>
              <a:buAutoNum type="arabicPeriod" startAt="2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 prove that’s what the answer is.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T(k)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 for all 1 ≤ k &lt; 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T(k)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 for all k ≤ 100.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step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T(n/5) + T(7n/10) + dn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   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(n/5) +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(7n/10) + dn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    = (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/5)n + (7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/10)n + dn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   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There exists some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= max{7, 10d} such that for all</a:t>
            </a:r>
            <a:b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 &gt; 1, T(n) ≤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max{7, 10d}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n. Therefore, T(n) = O(n).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2" name="Google Shape;1642;p12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Substitution Method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43" name="Google Shape;1643;p128"/>
          <p:cNvSpPr txBox="1"/>
          <p:nvPr/>
        </p:nvSpPr>
        <p:spPr>
          <a:xfrm>
            <a:off x="1968750" y="1188900"/>
            <a:ext cx="5206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= nlog(n) when n ≤ 100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T(n) ≤ T(n/5) + T(7n/10) + O(n)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2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Guess what the answer is.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 prove that’s what the answer is.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Might need to leave some constants unspecified until the end and see what they need to be for the proof to work.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Google Shape;1649;p12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Substitution Method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3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Divide and Conquer II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Substitution method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Done!</a:t>
            </a:r>
            <a:endParaRPr kumimoji="0" sz="2000" b="0" i="0" u="none" strike="sng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Linear-time selection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Proving correctness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Done!</a:t>
            </a:r>
            <a:endParaRPr kumimoji="0" sz="2000" b="0" i="0" u="none" strike="sng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■"/>
              <a:tabLst/>
              <a:defRPr/>
            </a:pPr>
            <a:r>
              <a:rPr kumimoji="0" lang="en" sz="20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Proving runtime with recurrence relations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Done!</a:t>
            </a:r>
            <a:endParaRPr kumimoji="0" sz="2000" b="0" i="0" u="none" strike="sng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Problems: selection</a:t>
            </a:r>
            <a:endParaRPr kumimoji="0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Algorithms: Select</a:t>
            </a:r>
            <a:endParaRPr kumimoji="0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Reading: CLRS 9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5" name="Google Shape;1655;p13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Today’s Outline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3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61" name="Google Shape;1661;p131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</a:t>
            </a:r>
            <a:r>
              <a:rPr kumimoji="0" lang="en" sz="18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random.choice(A)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median_of_medians(A)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2" name="Google Shape;1662;p131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3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68" name="Google Shape;1668;p132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</a:t>
            </a:r>
            <a:r>
              <a:rPr kumimoji="0" lang="en" sz="1800" b="0" i="0" u="none" strike="sng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random.choice(A)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median_of_medians(A)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9" name="Google Shape;1669;p132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0" name="Google Shape;1670;p132"/>
          <p:cNvSpPr txBox="1"/>
          <p:nvPr/>
        </p:nvSpPr>
        <p:spPr>
          <a:xfrm>
            <a:off x="152400" y="5754300"/>
            <a:ext cx="23472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Note: back to talking about the same worst-case we saw for insertion sort (we’ll revisit during Randomized Algs).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1" name="Google Shape;1671;p132"/>
          <p:cNvSpPr/>
          <p:nvPr/>
        </p:nvSpPr>
        <p:spPr>
          <a:xfrm rot="7201725">
            <a:off x="2702017" y="5811371"/>
            <a:ext cx="670378" cy="82401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233364"/>
            <a:ext cx="8435975" cy="90963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Multiplying Matrices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ill Sans" charset="0"/>
              <a:ea typeface="ＭＳ Ｐゴシック" charset="0"/>
            </a:endParaRPr>
          </a:p>
          <a:p>
            <a:endParaRPr lang="en-US">
              <a:latin typeface="Gill Sans" charset="0"/>
              <a:ea typeface="ＭＳ Ｐゴシック" charset="0"/>
            </a:endParaRPr>
          </a:p>
          <a:p>
            <a:endParaRPr lang="en-US">
              <a:latin typeface="Gill Sans" charset="0"/>
              <a:ea typeface="ＭＳ Ｐゴシック" charset="0"/>
            </a:endParaRPr>
          </a:p>
          <a:p>
            <a:endParaRPr lang="en-US">
              <a:latin typeface="Gill Sans" charset="0"/>
              <a:ea typeface="ＭＳ Ｐゴシック" charset="0"/>
            </a:endParaRPr>
          </a:p>
          <a:p>
            <a:endParaRPr lang="en-US">
              <a:latin typeface="Gill Sans" charset="0"/>
              <a:ea typeface="ＭＳ Ｐゴシック" charset="0"/>
            </a:endParaRPr>
          </a:p>
          <a:p>
            <a:endParaRPr lang="en-US">
              <a:latin typeface="Gill Sans" charset="0"/>
              <a:ea typeface="ＭＳ Ｐゴシック" charset="0"/>
            </a:endParaRPr>
          </a:p>
          <a:p>
            <a:endParaRPr lang="en-US">
              <a:latin typeface="Gill Sans" charset="0"/>
              <a:ea typeface="ＭＳ Ｐゴシック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61898"/>
              </p:ext>
            </p:extLst>
          </p:nvPr>
        </p:nvGraphicFramePr>
        <p:xfrm>
          <a:off x="533400" y="1143100"/>
          <a:ext cx="6687103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939800" progId="Equation.3">
                  <p:embed/>
                </p:oleObj>
              </mc:Choice>
              <mc:Fallback>
                <p:oleObj name="Equation" r:id="rId3" imgW="2679700" imgH="9398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100"/>
                        <a:ext cx="6687103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56717"/>
              </p:ext>
            </p:extLst>
          </p:nvPr>
        </p:nvGraphicFramePr>
        <p:xfrm>
          <a:off x="4336102" y="2735263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215900" progId="Equation.3">
                  <p:embed/>
                </p:oleObj>
              </mc:Choice>
              <mc:Fallback>
                <p:oleObj name="Equation" r:id="rId5" imgW="114300" imgH="215900" progId="Equation.3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102" y="2735263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35352"/>
              </p:ext>
            </p:extLst>
          </p:nvPr>
        </p:nvGraphicFramePr>
        <p:xfrm>
          <a:off x="4745037" y="4135437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215900" progId="Equation.3">
                  <p:embed/>
                </p:oleObj>
              </mc:Choice>
              <mc:Fallback>
                <p:oleObj name="Equation" r:id="rId7" imgW="114300" imgH="215900" progId="Equation.3">
                  <p:embed/>
                  <p:pic>
                    <p:nvPicPr>
                      <p:cNvPr id="4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7" y="4135437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20322"/>
              </p:ext>
            </p:extLst>
          </p:nvPr>
        </p:nvGraphicFramePr>
        <p:xfrm>
          <a:off x="4897437" y="4287837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215900" progId="Equation.3">
                  <p:embed/>
                </p:oleObj>
              </mc:Choice>
              <mc:Fallback>
                <p:oleObj name="Equation" r:id="rId8" imgW="114300" imgH="21590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7" y="4287837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29852"/>
              </p:ext>
            </p:extLst>
          </p:nvPr>
        </p:nvGraphicFramePr>
        <p:xfrm>
          <a:off x="5049837" y="4440237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215900" progId="Equation.3">
                  <p:embed/>
                </p:oleObj>
              </mc:Choice>
              <mc:Fallback>
                <p:oleObj name="Equation" r:id="rId9" imgW="114300" imgH="215900" progId="Equation.3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7" y="4440237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78247"/>
              </p:ext>
            </p:extLst>
          </p:nvPr>
        </p:nvGraphicFramePr>
        <p:xfrm>
          <a:off x="77787" y="4090987"/>
          <a:ext cx="8988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70600" imgH="939800" progId="Equation.3">
                  <p:embed/>
                </p:oleObj>
              </mc:Choice>
              <mc:Fallback>
                <p:oleObj name="Equation" r:id="rId10" imgW="6070600" imgH="93980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" y="4090987"/>
                        <a:ext cx="89884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2251797" y="1306236"/>
            <a:ext cx="0" cy="2175151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780429" y="2330450"/>
            <a:ext cx="2867744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H="1">
            <a:off x="5524107" y="1319212"/>
            <a:ext cx="4290" cy="20838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4207172" y="2330450"/>
            <a:ext cx="2803492" cy="3117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5868987" y="4243387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382587" y="4929187"/>
            <a:ext cx="8534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1040857" y="1319212"/>
            <a:ext cx="13537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44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2605786" y="1331565"/>
            <a:ext cx="10409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44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1049188" y="2445543"/>
            <a:ext cx="11407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44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47" name="Rectangle 19"/>
          <p:cNvSpPr>
            <a:spLocks noChangeArrowheads="1"/>
          </p:cNvSpPr>
          <p:nvPr/>
        </p:nvSpPr>
        <p:spPr bwMode="auto">
          <a:xfrm>
            <a:off x="6326187" y="4243387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2541187" y="2453828"/>
            <a:ext cx="12147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44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906587" y="4243387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4373525" y="1306237"/>
            <a:ext cx="1254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40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5866423" y="1286443"/>
            <a:ext cx="12800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40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4328331" y="2425595"/>
            <a:ext cx="972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40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53" name="Rectangle 25"/>
          <p:cNvSpPr>
            <a:spLocks noChangeArrowheads="1"/>
          </p:cNvSpPr>
          <p:nvPr/>
        </p:nvSpPr>
        <p:spPr bwMode="auto">
          <a:xfrm>
            <a:off x="5866424" y="2427922"/>
            <a:ext cx="12800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4000" b="1" i="0" u="none" strike="noStrike" kern="1200" cap="none" spc="0" normalizeH="0" baseline="-25000" noProof="0" dirty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6326187" y="5081587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1982787" y="5005387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66867"/>
      </p:ext>
    </p:extLst>
  </p:cSld>
  <p:clrMapOvr>
    <a:masterClrMapping/>
  </p:clrMapOvr>
  <p:transition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173" y="1832925"/>
            <a:ext cx="8705654" cy="268663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5400" dirty="0"/>
              <a:t>Divide and Conquer </a:t>
            </a:r>
            <a:br>
              <a:rPr lang="en-US" sz="5400" dirty="0"/>
            </a:br>
            <a:r>
              <a:rPr lang="en-US" sz="5400" dirty="0"/>
              <a:t>van </a:t>
            </a:r>
            <a:r>
              <a:rPr lang="en-US" sz="5400" dirty="0" err="1"/>
              <a:t>Emde</a:t>
            </a:r>
            <a:r>
              <a:rPr lang="en-US" sz="5400" dirty="0"/>
              <a:t> Boas Trees</a:t>
            </a:r>
          </a:p>
        </p:txBody>
      </p:sp>
    </p:spTree>
    <p:extLst>
      <p:ext uri="{BB962C8B-B14F-4D97-AF65-F5344CB8AC3E}">
        <p14:creationId xmlns:p14="http://schemas.microsoft.com/office/powerpoint/2010/main" val="269223265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79459"/>
            <a:ext cx="8705654" cy="591872"/>
          </a:xfrm>
        </p:spPr>
        <p:txBody>
          <a:bodyPr/>
          <a:lstStyle/>
          <a:p>
            <a:r>
              <a:rPr lang="en-US" sz="3000" dirty="0"/>
              <a:t>van </a:t>
            </a:r>
            <a:r>
              <a:rPr lang="en-US" sz="3000" dirty="0" err="1"/>
              <a:t>Emde</a:t>
            </a:r>
            <a:r>
              <a:rPr lang="en-US" sz="3000" dirty="0"/>
              <a:t> Boas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334652" y="1571330"/>
            <a:ext cx="8630239" cy="369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CA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257175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to maintain n elements in the range {0, 1, 2, . . . , u − 1} and perform </a:t>
            </a:r>
          </a:p>
          <a:p>
            <a:pPr marL="600075" lvl="1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Insert, </a:t>
            </a:r>
          </a:p>
          <a:p>
            <a:pPr marL="600075" lvl="1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and </a:t>
            </a:r>
          </a:p>
          <a:p>
            <a:pPr marL="600075" lvl="1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 </a:t>
            </a: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in O(log </a:t>
            </a:r>
            <a:r>
              <a:rPr lang="en-CA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u) time</a:t>
            </a:r>
          </a:p>
          <a:p>
            <a:pPr marL="600075" lvl="1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endParaRPr lang="en-US" sz="1875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B9AD3-BA20-463C-969F-D5F5D8F9A02C}"/>
              </a:ext>
            </a:extLst>
          </p:cNvPr>
          <p:cNvSpPr txBox="1"/>
          <p:nvPr/>
        </p:nvSpPr>
        <p:spPr>
          <a:xfrm>
            <a:off x="1" y="4891833"/>
            <a:ext cx="8964890" cy="1068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0075" lvl="1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Network Routing Tables </a:t>
            </a:r>
          </a:p>
          <a:p>
            <a:pPr marL="1028700" lvl="2" indent="-34290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= Range of IP Addresses → port to send (u = 2</a:t>
            </a:r>
            <a:r>
              <a:rPr lang="en-CA" sz="21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IPv4)</a:t>
            </a:r>
            <a:endParaRPr lang="en-US" sz="1875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09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79459"/>
            <a:ext cx="8705654" cy="591872"/>
          </a:xfrm>
        </p:spPr>
        <p:txBody>
          <a:bodyPr/>
          <a:lstStyle/>
          <a:p>
            <a:r>
              <a:rPr lang="en-US" sz="3000" dirty="0"/>
              <a:t>van </a:t>
            </a:r>
            <a:r>
              <a:rPr lang="en-US" sz="3000" dirty="0" err="1"/>
              <a:t>Emde</a:t>
            </a:r>
            <a:r>
              <a:rPr lang="en-US" sz="3000" dirty="0"/>
              <a:t> Boas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334652" y="1571330"/>
                <a:ext cx="8630239" cy="385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</a:pPr>
                <a:r>
                  <a:rPr lang="en-CA" sz="21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  <m:sup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have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operations </a:t>
                </a:r>
              </a:p>
              <a:p>
                <a:pPr marL="1028700" lvl="2" indent="-342900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Exponentially faster than Balanced Binary Search Trees </a:t>
                </a:r>
              </a:p>
              <a:p>
                <a:pPr marL="1028700" lvl="2" indent="-342900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Cooler queries than hashing 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Application: Network Routing Tables </a:t>
                </a:r>
              </a:p>
              <a:p>
                <a:pPr marL="1028700" lvl="2" indent="-342900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= Range of IP Addresses → port to send (u = 2</a:t>
                </a:r>
                <a:r>
                  <a:rPr lang="en-CA" sz="21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IPv4)</a:t>
                </a:r>
                <a:endParaRPr lang="en-US" sz="1875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" y="1571330"/>
                <a:ext cx="8630239" cy="3853684"/>
              </a:xfrm>
              <a:prstGeom prst="rect">
                <a:avLst/>
              </a:prstGeom>
              <a:blipFill>
                <a:blip r:embed="rId2"/>
                <a:stretch>
                  <a:fillRect l="-847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282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79459"/>
            <a:ext cx="8705654" cy="591872"/>
          </a:xfrm>
        </p:spPr>
        <p:txBody>
          <a:bodyPr/>
          <a:lstStyle/>
          <a:p>
            <a:r>
              <a:rPr lang="en-US" sz="3000" dirty="0"/>
              <a:t>van </a:t>
            </a:r>
            <a:r>
              <a:rPr lang="en-US" sz="3000" dirty="0" err="1"/>
              <a:t>Emde</a:t>
            </a:r>
            <a:r>
              <a:rPr lang="en-US" sz="3000" dirty="0"/>
              <a:t> Boas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334652" y="1670313"/>
                <a:ext cx="8630239" cy="2809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might the O(log 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u) bound arise ? </a:t>
                </a:r>
              </a:p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over O(log u) elements </a:t>
                </a:r>
              </a:p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Recurrences </a:t>
                </a:r>
              </a:p>
              <a:p>
                <a:pPr marL="685800" lvl="1" indent="-342900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2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685800" lvl="1" indent="-342900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ad>
                                  <m:radPr>
                                    <m:degHide m:val="on"/>
                                    <m:ctrlP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rad>
                              </m:e>
                            </m:box>
                          </m:e>
                        </m:d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func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" y="1670313"/>
                <a:ext cx="8630239" cy="2809295"/>
              </a:xfrm>
              <a:prstGeom prst="rect">
                <a:avLst/>
              </a:prstGeom>
              <a:blipFill>
                <a:blip r:embed="rId2"/>
                <a:stretch>
                  <a:fillRect l="-212" b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118B50-A565-44E3-A747-2E28B1686501}"/>
              </a:ext>
            </a:extLst>
          </p:cNvPr>
          <p:cNvSpPr txBox="1"/>
          <p:nvPr/>
        </p:nvSpPr>
        <p:spPr>
          <a:xfrm>
            <a:off x="337892" y="4555442"/>
            <a:ext cx="8626998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CA" sz="3000" b="1" dirty="0">
                <a:solidFill>
                  <a:srgbClr val="330066"/>
                </a:solidFill>
                <a:latin typeface="Arial"/>
              </a:rPr>
              <a:t>Improvements</a:t>
            </a:r>
            <a:r>
              <a:rPr lang="en-CA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defTabSz="685800">
              <a:lnSpc>
                <a:spcPct val="150000"/>
              </a:lnSpc>
            </a:pPr>
            <a:r>
              <a:rPr lang="en-CA" dirty="0">
                <a:solidFill>
                  <a:srgbClr val="000000"/>
                </a:solidFill>
                <a:latin typeface="Arial"/>
              </a:rPr>
              <a:t>We will develop the van </a:t>
            </a:r>
            <a:r>
              <a:rPr lang="en-CA" dirty="0" err="1">
                <a:solidFill>
                  <a:srgbClr val="000000"/>
                </a:solidFill>
                <a:latin typeface="Arial"/>
              </a:rPr>
              <a:t>Emde</a:t>
            </a:r>
            <a:r>
              <a:rPr lang="en-CA" dirty="0">
                <a:solidFill>
                  <a:srgbClr val="000000"/>
                </a:solidFill>
                <a:latin typeface="Arial"/>
              </a:rPr>
              <a:t> Boas data structure by a series of improvements on a very simple data structure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98679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79459"/>
            <a:ext cx="8705654" cy="591872"/>
          </a:xfrm>
        </p:spPr>
        <p:txBody>
          <a:bodyPr/>
          <a:lstStyle/>
          <a:p>
            <a:r>
              <a:rPr lang="en-US" sz="3000" dirty="0"/>
              <a:t>van </a:t>
            </a:r>
            <a:r>
              <a:rPr lang="en-US" sz="3000" dirty="0" err="1"/>
              <a:t>Emde</a:t>
            </a:r>
            <a:r>
              <a:rPr lang="en-US" sz="3000" dirty="0"/>
              <a:t> Boas Trees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7A8CE8D-51FA-4C32-A9D9-19B20AB1829C}"/>
              </a:ext>
            </a:extLst>
          </p:cNvPr>
          <p:cNvSpPr/>
          <p:nvPr/>
        </p:nvSpPr>
        <p:spPr>
          <a:xfrm>
            <a:off x="266308" y="1939686"/>
            <a:ext cx="5144032" cy="3498991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2D248B-3466-469D-97FB-E2C31A062B6E}"/>
              </a:ext>
            </a:extLst>
          </p:cNvPr>
          <p:cNvGrpSpPr/>
          <p:nvPr/>
        </p:nvGrpSpPr>
        <p:grpSpPr>
          <a:xfrm>
            <a:off x="259236" y="5486224"/>
            <a:ext cx="5158174" cy="269635"/>
            <a:chOff x="2187015" y="6030563"/>
            <a:chExt cx="6877565" cy="359513"/>
          </a:xfrm>
        </p:grpSpPr>
        <p:sp>
          <p:nvSpPr>
            <p:cNvPr id="3" name="Rectangle: Single Corner Rounded 2">
              <a:extLst>
                <a:ext uri="{FF2B5EF4-FFF2-40B4-BE49-F238E27FC236}">
                  <a16:creationId xmlns:a16="http://schemas.microsoft.com/office/drawing/2014/main" id="{1623CFF9-A598-4114-A4CC-EEABA12D8A86}"/>
                </a:ext>
              </a:extLst>
            </p:cNvPr>
            <p:cNvSpPr/>
            <p:nvPr/>
          </p:nvSpPr>
          <p:spPr>
            <a:xfrm flipV="1">
              <a:off x="2187015" y="6200248"/>
              <a:ext cx="3097843" cy="4571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BD0580AB-376E-4B85-B9CA-2AEB911BBE74}"/>
                </a:ext>
              </a:extLst>
            </p:cNvPr>
            <p:cNvSpPr/>
            <p:nvPr/>
          </p:nvSpPr>
          <p:spPr>
            <a:xfrm>
              <a:off x="5854633" y="6200249"/>
              <a:ext cx="3166816" cy="45720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Rectangle: Single Corner Rounded 11">
              <a:extLst>
                <a:ext uri="{FF2B5EF4-FFF2-40B4-BE49-F238E27FC236}">
                  <a16:creationId xmlns:a16="http://schemas.microsoft.com/office/drawing/2014/main" id="{BA9F4D42-520C-4CFA-9C04-8A30DE9FCF01}"/>
                </a:ext>
              </a:extLst>
            </p:cNvPr>
            <p:cNvSpPr/>
            <p:nvPr/>
          </p:nvSpPr>
          <p:spPr>
            <a:xfrm>
              <a:off x="2187016" y="6049417"/>
              <a:ext cx="45719" cy="34065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Rectangle: Single Corner Rounded 12">
              <a:extLst>
                <a:ext uri="{FF2B5EF4-FFF2-40B4-BE49-F238E27FC236}">
                  <a16:creationId xmlns:a16="http://schemas.microsoft.com/office/drawing/2014/main" id="{19572C49-4197-4893-AC78-1E0911A4CC21}"/>
                </a:ext>
              </a:extLst>
            </p:cNvPr>
            <p:cNvSpPr/>
            <p:nvPr/>
          </p:nvSpPr>
          <p:spPr>
            <a:xfrm>
              <a:off x="9018861" y="6030563"/>
              <a:ext cx="45719" cy="34065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153C8EBE-9309-4F09-86A3-679E0943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331" y="5230147"/>
            <a:ext cx="539685" cy="59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defTabSz="685800"/>
            <a:r>
              <a:rPr lang="en-US" sz="3000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EB25CF-7685-4367-824D-79B1C474A527}"/>
              </a:ext>
            </a:extLst>
          </p:cNvPr>
          <p:cNvGrpSpPr/>
          <p:nvPr/>
        </p:nvGrpSpPr>
        <p:grpSpPr>
          <a:xfrm>
            <a:off x="2197949" y="1905397"/>
            <a:ext cx="1279689" cy="3545476"/>
            <a:chOff x="4771965" y="1256127"/>
            <a:chExt cx="1706252" cy="4727301"/>
          </a:xfrm>
        </p:grpSpPr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662C7FE6-CEBD-4116-9941-3656F255BF3E}"/>
                </a:ext>
              </a:extLst>
            </p:cNvPr>
            <p:cNvSpPr/>
            <p:nvPr/>
          </p:nvSpPr>
          <p:spPr>
            <a:xfrm flipH="1">
              <a:off x="5598931" y="3804424"/>
              <a:ext cx="55148" cy="2152847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: Single Corner Rounded 8">
              <a:extLst>
                <a:ext uri="{FF2B5EF4-FFF2-40B4-BE49-F238E27FC236}">
                  <a16:creationId xmlns:a16="http://schemas.microsoft.com/office/drawing/2014/main" id="{69FE9FE5-EE40-4E62-B4B8-16E7BBAB3745}"/>
                </a:ext>
              </a:extLst>
            </p:cNvPr>
            <p:cNvSpPr/>
            <p:nvPr/>
          </p:nvSpPr>
          <p:spPr>
            <a:xfrm>
              <a:off x="5608360" y="1309858"/>
              <a:ext cx="45719" cy="1923065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Rectangle: Single Corner Rounded 13">
              <a:extLst>
                <a:ext uri="{FF2B5EF4-FFF2-40B4-BE49-F238E27FC236}">
                  <a16:creationId xmlns:a16="http://schemas.microsoft.com/office/drawing/2014/main" id="{7DC6EF87-C991-46BD-A877-5BDABC76B3A0}"/>
                </a:ext>
              </a:extLst>
            </p:cNvPr>
            <p:cNvSpPr/>
            <p:nvPr/>
          </p:nvSpPr>
          <p:spPr>
            <a:xfrm>
              <a:off x="5442681" y="5937709"/>
              <a:ext cx="366233" cy="4571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ectangle: Single Corner Rounded 14">
              <a:extLst>
                <a:ext uri="{FF2B5EF4-FFF2-40B4-BE49-F238E27FC236}">
                  <a16:creationId xmlns:a16="http://schemas.microsoft.com/office/drawing/2014/main" id="{4CB0291F-0631-4C88-A57F-94862128C9E7}"/>
                </a:ext>
              </a:extLst>
            </p:cNvPr>
            <p:cNvSpPr/>
            <p:nvPr/>
          </p:nvSpPr>
          <p:spPr>
            <a:xfrm>
              <a:off x="5442681" y="1256127"/>
              <a:ext cx="366233" cy="45719"/>
            </a:xfrm>
            <a:prstGeom prst="round1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7F8EF0CE-BA7B-439F-BDBB-69CDF7A7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965" y="3005366"/>
              <a:ext cx="1706252" cy="789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b" anchorCtr="0" compatLnSpc="1">
              <a:prstTxWarp prst="textNoShape">
                <a:avLst/>
              </a:prstTxWarp>
            </a:bodyPr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3900" b="1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685800"/>
              <a:r>
                <a:rPr lang="en-US" sz="3000" dirty="0">
                  <a:solidFill>
                    <a:srgbClr val="33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sz="1050" dirty="0">
                  <a:solidFill>
                    <a:srgbClr val="33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dirty="0">
                  <a:solidFill>
                    <a:srgbClr val="33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00CF938-DD0A-405B-8464-2440E9811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197" y="1315693"/>
                <a:ext cx="3711803" cy="3358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b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9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9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on levels of tree</a:t>
                </a:r>
              </a:p>
              <a:p>
                <a:pPr marL="342900" indent="-342900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T(k) = T(k/2) + O(1)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= O(log </a:t>
                </a:r>
                <a:r>
                  <a:rPr lang="en-US" sz="2100" i="1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k)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k = log </a:t>
                </a:r>
                <a:r>
                  <a:rPr lang="en-US" sz="2100" i="1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T(log </a:t>
                </a:r>
                <a:r>
                  <a:rPr lang="en-US" sz="2100" i="1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O(log </a:t>
                </a:r>
                <a:r>
                  <a:rPr lang="en-US" sz="2100" i="1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u/2</a:t>
                </a: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O(1)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T’(u) =  T’(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33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33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+O(1) 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O(log </a:t>
                </a:r>
                <a:r>
                  <a:rPr lang="en-US" sz="2100" dirty="0" err="1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100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i="1" dirty="0">
                    <a:solidFill>
                      <a:srgbClr val="33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u)</a:t>
                </a:r>
                <a:endParaRPr lang="en-US" sz="2100" dirty="0">
                  <a:solidFill>
                    <a:srgbClr val="33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00CF938-DD0A-405B-8464-2440E981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2197" y="1315693"/>
                <a:ext cx="3711803" cy="3358742"/>
              </a:xfrm>
              <a:prstGeom prst="rect">
                <a:avLst/>
              </a:prstGeom>
              <a:blipFill>
                <a:blip r:embed="rId2"/>
                <a:stretch>
                  <a:fillRect l="-2627" b="-3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>
            <a:extLst>
              <a:ext uri="{FF2B5EF4-FFF2-40B4-BE49-F238E27FC236}">
                <a16:creationId xmlns:a16="http://schemas.microsoft.com/office/drawing/2014/main" id="{428115EE-D704-4D11-B891-0DFEF1F4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525" y="5290243"/>
            <a:ext cx="3711803" cy="5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en-US" sz="1800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DS is suitable for constant time Insert and delete?</a:t>
            </a:r>
          </a:p>
        </p:txBody>
      </p:sp>
    </p:spTree>
    <p:extLst>
      <p:ext uri="{BB962C8B-B14F-4D97-AF65-F5344CB8AC3E}">
        <p14:creationId xmlns:p14="http://schemas.microsoft.com/office/powerpoint/2010/main" val="9058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300" dirty="0"/>
              <a:t>1. Bit Vector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334652" y="1549757"/>
            <a:ext cx="8630239" cy="307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dirty="0">
                <a:solidFill>
                  <a:srgbClr val="000000"/>
                </a:solidFill>
                <a:latin typeface="Arial"/>
              </a:rPr>
              <a:t>We maintain a vector V of size u such that V[x] = 1 if and only if x is in the set. Now, inserts and deletes can be performed by just flipping the corresponding bit in the vector. However, successor/predecessor requires us to traverse through the vector to find the next 1-bit.  </a:t>
            </a:r>
          </a:p>
          <a:p>
            <a:pPr marL="257175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dirty="0">
                <a:solidFill>
                  <a:srgbClr val="000000"/>
                </a:solidFill>
                <a:latin typeface="Arial"/>
              </a:rPr>
              <a:t>Insert/Delete: O(1) </a:t>
            </a:r>
          </a:p>
          <a:p>
            <a:pPr marL="257175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sz="2100" dirty="0">
                <a:solidFill>
                  <a:srgbClr val="000000"/>
                </a:solidFill>
                <a:latin typeface="Arial"/>
              </a:rPr>
              <a:t>Successor/Predecessor: O(u)</a:t>
            </a: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9083D-45A9-49D1-95BC-AD81FAF71B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046" y="4907057"/>
            <a:ext cx="7784185" cy="749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00E55-127C-4461-8CEF-C4861FE83773}"/>
              </a:ext>
            </a:extLst>
          </p:cNvPr>
          <p:cNvSpPr txBox="1"/>
          <p:nvPr/>
        </p:nvSpPr>
        <p:spPr>
          <a:xfrm>
            <a:off x="1090564" y="5656487"/>
            <a:ext cx="593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vector for u = 16. The current set is {1, 9, 10, 15}.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5756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884367"/>
            <a:ext cx="8705654" cy="591872"/>
          </a:xfrm>
        </p:spPr>
        <p:txBody>
          <a:bodyPr/>
          <a:lstStyle/>
          <a:p>
            <a:r>
              <a:rPr lang="en-US" sz="3300" dirty="0"/>
              <a:t>2. Split Universe into Clusters</a:t>
            </a:r>
            <a:endParaRPr lang="en-US" sz="12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7D0BE-42F2-4D8C-968C-5C3F6E53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1" t="55670" r="12011" b="23437"/>
          <a:stretch/>
        </p:blipFill>
        <p:spPr>
          <a:xfrm>
            <a:off x="393569" y="4849057"/>
            <a:ext cx="8356862" cy="11265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0F0763-9FE6-4FD5-B70D-55157F6EE47D}"/>
              </a:ext>
            </a:extLst>
          </p:cNvPr>
          <p:cNvSpPr/>
          <p:nvPr/>
        </p:nvSpPr>
        <p:spPr>
          <a:xfrm>
            <a:off x="565609" y="3582850"/>
            <a:ext cx="954464" cy="314621"/>
          </a:xfrm>
          <a:prstGeom prst="rect">
            <a:avLst/>
          </a:prstGeom>
          <a:solidFill>
            <a:srgbClr val="F8CAB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67BC8059-BC18-4FDC-AB24-FF6BCB24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7" y="1700903"/>
            <a:ext cx="2092752" cy="42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sz="1800" dirty="0">
                <a:solidFill>
                  <a:srgbClr val="330066"/>
                </a:solidFill>
                <a:latin typeface="Arial"/>
              </a:rPr>
              <a:t>Summary Vector</a:t>
            </a:r>
            <a:endParaRPr lang="en-US" sz="6000" dirty="0">
              <a:solidFill>
                <a:srgbClr val="330066"/>
              </a:solidFill>
              <a:latin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5EA8FB-F161-4041-9D76-2D7A43F79F01}"/>
              </a:ext>
            </a:extLst>
          </p:cNvPr>
          <p:cNvSpPr/>
          <p:nvPr/>
        </p:nvSpPr>
        <p:spPr>
          <a:xfrm>
            <a:off x="831916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F35053-A6FA-4CED-B9F8-1813E32E4316}"/>
              </a:ext>
            </a:extLst>
          </p:cNvPr>
          <p:cNvSpPr/>
          <p:nvPr/>
        </p:nvSpPr>
        <p:spPr>
          <a:xfrm>
            <a:off x="1864153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93917-7FA9-4E17-9C95-C85A35C1F2EB}"/>
              </a:ext>
            </a:extLst>
          </p:cNvPr>
          <p:cNvSpPr/>
          <p:nvPr/>
        </p:nvSpPr>
        <p:spPr>
          <a:xfrm>
            <a:off x="2879890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64926B-8365-4EE8-AD84-A6E40ACABCB5}"/>
              </a:ext>
            </a:extLst>
          </p:cNvPr>
          <p:cNvSpPr/>
          <p:nvPr/>
        </p:nvSpPr>
        <p:spPr>
          <a:xfrm>
            <a:off x="3850861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CD6F78-6A9A-4F44-9131-CA520E830411}"/>
              </a:ext>
            </a:extLst>
          </p:cNvPr>
          <p:cNvSpPr/>
          <p:nvPr/>
        </p:nvSpPr>
        <p:spPr>
          <a:xfrm>
            <a:off x="4821812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B58EC9-FF9F-4F4E-B2FA-90932CA7D685}"/>
              </a:ext>
            </a:extLst>
          </p:cNvPr>
          <p:cNvSpPr/>
          <p:nvPr/>
        </p:nvSpPr>
        <p:spPr>
          <a:xfrm>
            <a:off x="5839907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64389-1509-4AD9-A661-9003EC69624B}"/>
              </a:ext>
            </a:extLst>
          </p:cNvPr>
          <p:cNvSpPr/>
          <p:nvPr/>
        </p:nvSpPr>
        <p:spPr>
          <a:xfrm>
            <a:off x="6901597" y="4123993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3875FC-20E5-42BB-90D5-E9775FA0EDE2}"/>
              </a:ext>
            </a:extLst>
          </p:cNvPr>
          <p:cNvSpPr/>
          <p:nvPr/>
        </p:nvSpPr>
        <p:spPr>
          <a:xfrm>
            <a:off x="7942081" y="4138826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B7470D-D70E-4B5A-9059-25D378BAB5E1}"/>
              </a:ext>
            </a:extLst>
          </p:cNvPr>
          <p:cNvSpPr/>
          <p:nvPr/>
        </p:nvSpPr>
        <p:spPr>
          <a:xfrm>
            <a:off x="1548352" y="3582850"/>
            <a:ext cx="1032236" cy="314621"/>
          </a:xfrm>
          <a:prstGeom prst="rect">
            <a:avLst/>
          </a:prstGeom>
          <a:solidFill>
            <a:srgbClr val="F8CAB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9894A-DB61-413E-B171-513C8B56284D}"/>
              </a:ext>
            </a:extLst>
          </p:cNvPr>
          <p:cNvSpPr/>
          <p:nvPr/>
        </p:nvSpPr>
        <p:spPr>
          <a:xfrm>
            <a:off x="2608868" y="3582850"/>
            <a:ext cx="947393" cy="314621"/>
          </a:xfrm>
          <a:prstGeom prst="rect">
            <a:avLst/>
          </a:prstGeom>
          <a:solidFill>
            <a:srgbClr val="DFE7D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17900-08C3-4EEB-8D88-2FC7E955F5A1}"/>
              </a:ext>
            </a:extLst>
          </p:cNvPr>
          <p:cNvSpPr/>
          <p:nvPr/>
        </p:nvSpPr>
        <p:spPr>
          <a:xfrm>
            <a:off x="3584540" y="3582850"/>
            <a:ext cx="947393" cy="314621"/>
          </a:xfrm>
          <a:prstGeom prst="rect">
            <a:avLst/>
          </a:prstGeom>
          <a:solidFill>
            <a:srgbClr val="DFE7D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8C33BD-6F67-4F49-85F9-335C375DC1B6}"/>
              </a:ext>
            </a:extLst>
          </p:cNvPr>
          <p:cNvSpPr/>
          <p:nvPr/>
        </p:nvSpPr>
        <p:spPr>
          <a:xfrm>
            <a:off x="4553147" y="3582850"/>
            <a:ext cx="947393" cy="314621"/>
          </a:xfrm>
          <a:prstGeom prst="rect">
            <a:avLst/>
          </a:prstGeom>
          <a:solidFill>
            <a:srgbClr val="CED2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44D6C-488D-476C-8223-F27D9EB12FC3}"/>
              </a:ext>
            </a:extLst>
          </p:cNvPr>
          <p:cNvSpPr/>
          <p:nvPr/>
        </p:nvSpPr>
        <p:spPr>
          <a:xfrm>
            <a:off x="5521754" y="3582850"/>
            <a:ext cx="1060513" cy="314621"/>
          </a:xfrm>
          <a:prstGeom prst="rect">
            <a:avLst/>
          </a:prstGeom>
          <a:solidFill>
            <a:srgbClr val="CED2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0E603-44BB-42E1-A2F4-1A75AADF9BA0}"/>
              </a:ext>
            </a:extLst>
          </p:cNvPr>
          <p:cNvSpPr/>
          <p:nvPr/>
        </p:nvSpPr>
        <p:spPr>
          <a:xfrm>
            <a:off x="6603480" y="3582850"/>
            <a:ext cx="992168" cy="314621"/>
          </a:xfrm>
          <a:prstGeom prst="rect">
            <a:avLst/>
          </a:prstGeom>
          <a:solidFill>
            <a:srgbClr val="EDF2D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D55B8-5C9E-4797-8A15-C868D0D2ED25}"/>
              </a:ext>
            </a:extLst>
          </p:cNvPr>
          <p:cNvSpPr/>
          <p:nvPr/>
        </p:nvSpPr>
        <p:spPr>
          <a:xfrm>
            <a:off x="7616861" y="3582850"/>
            <a:ext cx="1051085" cy="314621"/>
          </a:xfrm>
          <a:prstGeom prst="rect">
            <a:avLst/>
          </a:prstGeom>
          <a:solidFill>
            <a:srgbClr val="EDF2D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93BF9-B551-4AF3-B1F6-DBA3E0849431}"/>
              </a:ext>
            </a:extLst>
          </p:cNvPr>
          <p:cNvSpPr/>
          <p:nvPr/>
        </p:nvSpPr>
        <p:spPr>
          <a:xfrm>
            <a:off x="565608" y="2194765"/>
            <a:ext cx="2014980" cy="314621"/>
          </a:xfrm>
          <a:prstGeom prst="rect">
            <a:avLst/>
          </a:prstGeom>
          <a:solidFill>
            <a:srgbClr val="F8CAB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6A1924-BFA4-4E0C-982C-CA71C1074B89}"/>
              </a:ext>
            </a:extLst>
          </p:cNvPr>
          <p:cNvSpPr/>
          <p:nvPr/>
        </p:nvSpPr>
        <p:spPr>
          <a:xfrm>
            <a:off x="1376316" y="2764882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2F6A3A-7308-4AE4-8801-1FA632E105E6}"/>
              </a:ext>
            </a:extLst>
          </p:cNvPr>
          <p:cNvSpPr/>
          <p:nvPr/>
        </p:nvSpPr>
        <p:spPr>
          <a:xfrm>
            <a:off x="3374801" y="2764882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4325CB-5302-4663-8475-4D63989F68C2}"/>
              </a:ext>
            </a:extLst>
          </p:cNvPr>
          <p:cNvSpPr/>
          <p:nvPr/>
        </p:nvSpPr>
        <p:spPr>
          <a:xfrm>
            <a:off x="5366214" y="2764882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7B6029-6D9A-432D-8A47-3679C7701F39}"/>
              </a:ext>
            </a:extLst>
          </p:cNvPr>
          <p:cNvSpPr/>
          <p:nvPr/>
        </p:nvSpPr>
        <p:spPr>
          <a:xfrm>
            <a:off x="7435396" y="2764882"/>
            <a:ext cx="410066" cy="345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500" b="1" dirty="0">
                <a:solidFill>
                  <a:sysClr val="windowText" lastClr="000000"/>
                </a:solidFill>
                <a:latin typeface="Arial"/>
              </a:rPr>
              <a:t>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E3A895-E2A0-436C-8CDA-FADAB1C86977}"/>
              </a:ext>
            </a:extLst>
          </p:cNvPr>
          <p:cNvSpPr/>
          <p:nvPr/>
        </p:nvSpPr>
        <p:spPr>
          <a:xfrm>
            <a:off x="2608868" y="2194765"/>
            <a:ext cx="1923065" cy="314621"/>
          </a:xfrm>
          <a:prstGeom prst="rect">
            <a:avLst/>
          </a:prstGeom>
          <a:solidFill>
            <a:srgbClr val="DFE7D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D6F505-D853-4E07-ADB4-131C594708B1}"/>
              </a:ext>
            </a:extLst>
          </p:cNvPr>
          <p:cNvSpPr/>
          <p:nvPr/>
        </p:nvSpPr>
        <p:spPr>
          <a:xfrm>
            <a:off x="4553147" y="2194765"/>
            <a:ext cx="2029120" cy="314621"/>
          </a:xfrm>
          <a:prstGeom prst="rect">
            <a:avLst/>
          </a:prstGeom>
          <a:solidFill>
            <a:srgbClr val="CED2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882065-4B7A-49E7-8411-F5397DEA7E92}"/>
              </a:ext>
            </a:extLst>
          </p:cNvPr>
          <p:cNvSpPr/>
          <p:nvPr/>
        </p:nvSpPr>
        <p:spPr>
          <a:xfrm>
            <a:off x="6603480" y="2194765"/>
            <a:ext cx="2064466" cy="314621"/>
          </a:xfrm>
          <a:prstGeom prst="rect">
            <a:avLst/>
          </a:prstGeom>
          <a:solidFill>
            <a:srgbClr val="EDF2D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b="1" dirty="0">
                <a:solidFill>
                  <a:sysClr val="windowText" lastClr="000000"/>
                </a:solidFill>
                <a:latin typeface="Arial"/>
              </a:rPr>
              <a:t>1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9A07327-6E60-4C50-A7BE-DDFF24BC5F48}"/>
              </a:ext>
            </a:extLst>
          </p:cNvPr>
          <p:cNvSpPr/>
          <p:nvPr/>
        </p:nvSpPr>
        <p:spPr>
          <a:xfrm rot="16200000">
            <a:off x="667216" y="4592175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7FF7A71D-D246-40FA-899A-5A296D088490}"/>
              </a:ext>
            </a:extLst>
          </p:cNvPr>
          <p:cNvSpPr/>
          <p:nvPr/>
        </p:nvSpPr>
        <p:spPr>
          <a:xfrm rot="16200000">
            <a:off x="1694729" y="4592175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451B8DF-344B-4FA8-82B0-79EE379B8094}"/>
              </a:ext>
            </a:extLst>
          </p:cNvPr>
          <p:cNvSpPr/>
          <p:nvPr/>
        </p:nvSpPr>
        <p:spPr>
          <a:xfrm rot="16200000">
            <a:off x="2709290" y="4592176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8E273426-782A-4E72-8AB3-AFCAD238234F}"/>
              </a:ext>
            </a:extLst>
          </p:cNvPr>
          <p:cNvSpPr/>
          <p:nvPr/>
        </p:nvSpPr>
        <p:spPr>
          <a:xfrm rot="16200000">
            <a:off x="3673187" y="4592176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50018578-1E98-4131-A187-85F02C4497A2}"/>
              </a:ext>
            </a:extLst>
          </p:cNvPr>
          <p:cNvSpPr/>
          <p:nvPr/>
        </p:nvSpPr>
        <p:spPr>
          <a:xfrm rot="16200000">
            <a:off x="4674790" y="4592176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8BDC81C2-DDEA-4C8F-8DF1-87DC1780878D}"/>
              </a:ext>
            </a:extLst>
          </p:cNvPr>
          <p:cNvSpPr/>
          <p:nvPr/>
        </p:nvSpPr>
        <p:spPr>
          <a:xfrm rot="16200000">
            <a:off x="5676386" y="4592176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1E288819-8243-43E3-AF03-1E12566E46AD}"/>
              </a:ext>
            </a:extLst>
          </p:cNvPr>
          <p:cNvSpPr/>
          <p:nvPr/>
        </p:nvSpPr>
        <p:spPr>
          <a:xfrm rot="16200000">
            <a:off x="6740436" y="4592175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A6682462-E302-442E-93F3-9F5287674153}"/>
              </a:ext>
            </a:extLst>
          </p:cNvPr>
          <p:cNvSpPr/>
          <p:nvPr/>
        </p:nvSpPr>
        <p:spPr>
          <a:xfrm rot="16200000">
            <a:off x="7766779" y="4592175"/>
            <a:ext cx="751248" cy="513761"/>
          </a:xfrm>
          <a:prstGeom prst="chevron">
            <a:avLst>
              <a:gd name="adj" fmla="val 1293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99CAC-01EE-4D6B-8E61-5050F215C732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036949" y="3897471"/>
            <a:ext cx="5892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E61591-F8C3-4D42-A880-398C84D12161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H="1" flipV="1">
            <a:off x="2064471" y="3897471"/>
            <a:ext cx="4715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7B980-B836-42C2-9BFC-B7D4AAB31820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H="1" flipV="1">
            <a:off x="3082565" y="3897471"/>
            <a:ext cx="2358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52C275-3247-4301-BD67-315D807799AE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4055894" y="3897471"/>
            <a:ext cx="2343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5886E9-BB51-47DE-8B8A-51ECCBB21043}"/>
              </a:ext>
            </a:extLst>
          </p:cNvPr>
          <p:cNvCxnSpPr>
            <a:cxnSpLocks/>
            <a:stCxn id="25" idx="0"/>
            <a:endCxn id="32" idx="2"/>
          </p:cNvCxnSpPr>
          <p:nvPr/>
        </p:nvCxnSpPr>
        <p:spPr>
          <a:xfrm flipH="1" flipV="1">
            <a:off x="5026843" y="3897471"/>
            <a:ext cx="2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A55E29-9853-4A64-A0ED-72EE9C088993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6044941" y="3897471"/>
            <a:ext cx="7070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3D07F8-BD20-414C-A568-DE77950059E6}"/>
              </a:ext>
            </a:extLst>
          </p:cNvPr>
          <p:cNvCxnSpPr>
            <a:cxnSpLocks/>
            <a:stCxn id="27" idx="0"/>
            <a:endCxn id="34" idx="2"/>
          </p:cNvCxnSpPr>
          <p:nvPr/>
        </p:nvCxnSpPr>
        <p:spPr>
          <a:xfrm flipH="1" flipV="1">
            <a:off x="7099564" y="3897471"/>
            <a:ext cx="7066" cy="22652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9683A9-97A8-40B9-BE5A-590CACC841E6}"/>
              </a:ext>
            </a:extLst>
          </p:cNvPr>
          <p:cNvCxnSpPr>
            <a:cxnSpLocks/>
            <a:stCxn id="28" idx="0"/>
            <a:endCxn id="36" idx="2"/>
          </p:cNvCxnSpPr>
          <p:nvPr/>
        </p:nvCxnSpPr>
        <p:spPr>
          <a:xfrm flipH="1" flipV="1">
            <a:off x="8142404" y="3897471"/>
            <a:ext cx="4710" cy="24135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E43FC4D3-82F6-4351-B4B1-D02667340888}"/>
              </a:ext>
            </a:extLst>
          </p:cNvPr>
          <p:cNvSpPr/>
          <p:nvPr/>
        </p:nvSpPr>
        <p:spPr>
          <a:xfrm rot="16200000">
            <a:off x="1299094" y="3028452"/>
            <a:ext cx="548009" cy="721153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Arrow: Chevron 81">
            <a:extLst>
              <a:ext uri="{FF2B5EF4-FFF2-40B4-BE49-F238E27FC236}">
                <a16:creationId xmlns:a16="http://schemas.microsoft.com/office/drawing/2014/main" id="{2F60DF6C-A299-4718-A8AD-3435046AC60D}"/>
              </a:ext>
            </a:extLst>
          </p:cNvPr>
          <p:cNvSpPr/>
          <p:nvPr/>
        </p:nvSpPr>
        <p:spPr>
          <a:xfrm rot="16200000">
            <a:off x="3299929" y="3028452"/>
            <a:ext cx="548009" cy="721153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77DB2BB9-3FD5-496B-8661-8F772A18752E}"/>
              </a:ext>
            </a:extLst>
          </p:cNvPr>
          <p:cNvSpPr/>
          <p:nvPr/>
        </p:nvSpPr>
        <p:spPr>
          <a:xfrm rot="16200000">
            <a:off x="5318450" y="3028452"/>
            <a:ext cx="548009" cy="721153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C252C858-0C6E-4B3C-B7B8-353DB5A7262B}"/>
              </a:ext>
            </a:extLst>
          </p:cNvPr>
          <p:cNvSpPr/>
          <p:nvPr/>
        </p:nvSpPr>
        <p:spPr>
          <a:xfrm rot="16200000">
            <a:off x="7361707" y="3028452"/>
            <a:ext cx="548009" cy="721153"/>
          </a:xfrm>
          <a:prstGeom prst="chevron">
            <a:avLst>
              <a:gd name="adj" fmla="val 8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0328DD9-E891-474B-9800-F664E0679D4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1573098" y="2509386"/>
            <a:ext cx="8251" cy="2554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1658A3-6E1B-4FF2-A92B-9BE88BF9D9A4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H="1" flipV="1">
            <a:off x="3570400" y="2509386"/>
            <a:ext cx="9434" cy="2554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7AE62A-B40A-4E18-B477-8F3E8FC06E7E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H="1" flipV="1">
            <a:off x="5567707" y="2509386"/>
            <a:ext cx="3540" cy="2554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945852-C07D-4434-A902-B55C51083933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7635713" y="2509386"/>
            <a:ext cx="4716" cy="2554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">
            <a:extLst>
              <a:ext uri="{FF2B5EF4-FFF2-40B4-BE49-F238E27FC236}">
                <a16:creationId xmlns:a16="http://schemas.microsoft.com/office/drawing/2014/main" id="{5BEB8E66-C15F-414B-B4A1-3A70670E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870" y="1553961"/>
            <a:ext cx="3928619" cy="56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sz="1800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store both the bit vector and the summary vector</a:t>
            </a:r>
            <a:endParaRPr lang="en-US" sz="6000" dirty="0">
              <a:solidFill>
                <a:srgbClr val="33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7" grpId="0" animBg="1"/>
      <p:bldP spid="49" grpId="0" animBg="1"/>
      <p:bldP spid="51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1" grpId="0" animBg="1"/>
      <p:bldP spid="82" grpId="0" animBg="1"/>
      <p:bldP spid="83" grpId="0" animBg="1"/>
      <p:bldP spid="84" grpId="0" animBg="1"/>
      <p:bldP spid="97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300" dirty="0"/>
              <a:t>Split Universe into Clusters</a:t>
            </a:r>
            <a:endParaRPr lang="en-US" sz="12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334652" y="1497449"/>
                <a:ext cx="8630239" cy="2936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improve performance by splitting up the range {0, 1, 2, . . . , u − 1} into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clusters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If x 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j, then V[x] = </a:t>
                </a:r>
                <a:r>
                  <a:rPr lang="en-CA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CA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][j]. </a:t>
                </a:r>
              </a:p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low(x) = x mod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j </a:t>
                </a:r>
              </a:p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high(x)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CA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CA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rad>
                              </m:den>
                            </m:f>
                          </m:e>
                        </m:box>
                      </m:e>
                    </m:d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CA" sz="2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index(</a:t>
                </a:r>
                <a:r>
                  <a:rPr lang="en-CA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=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j</a:t>
                </a:r>
                <a:endParaRPr lang="en-US" sz="2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" y="1497449"/>
                <a:ext cx="8630239" cy="2936253"/>
              </a:xfrm>
              <a:prstGeom prst="rect">
                <a:avLst/>
              </a:prstGeom>
              <a:blipFill>
                <a:blip r:embed="rId2"/>
                <a:stretch>
                  <a:fillRect l="-212" b="-3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00E55-127C-4461-8CEF-C4861FE83773}"/>
                  </a:ext>
                </a:extLst>
              </p:cNvPr>
              <p:cNvSpPr txBox="1"/>
              <p:nvPr/>
            </p:nvSpPr>
            <p:spPr>
              <a:xfrm>
                <a:off x="1090564" y="5656488"/>
                <a:ext cx="5937119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CA" dirty="0">
                    <a:solidFill>
                      <a:srgbClr val="000000"/>
                    </a:solidFill>
                    <a:latin typeface="Arial"/>
                  </a:rPr>
                  <a:t>Bit vector (u = 16) split into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e>
                    </m:rad>
                  </m:oMath>
                </a14:m>
                <a:r>
                  <a:rPr lang="en-CA" dirty="0">
                    <a:solidFill>
                      <a:srgbClr val="000000"/>
                    </a:solidFill>
                    <a:latin typeface="Arial"/>
                  </a:rPr>
                  <a:t> = 4 clusters of size 4</a:t>
                </a:r>
                <a:endPara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00E55-127C-4461-8CEF-C4861FE8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" y="5656488"/>
                <a:ext cx="5937119" cy="395429"/>
              </a:xfrm>
              <a:prstGeom prst="rect">
                <a:avLst/>
              </a:prstGeom>
              <a:blipFill>
                <a:blip r:embed="rId3"/>
                <a:stretch>
                  <a:fillRect l="-924"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E7D0BE-42F2-4D8C-968C-5C3F6E534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1" t="55670" r="12011" b="23437"/>
          <a:stretch/>
        </p:blipFill>
        <p:spPr>
          <a:xfrm>
            <a:off x="388856" y="4529975"/>
            <a:ext cx="8356862" cy="11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3669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300" dirty="0"/>
              <a:t>Insert</a:t>
            </a:r>
            <a:endParaRPr lang="en-US" sz="12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C1A3C-E829-4932-893C-634A420D8139}"/>
              </a:ext>
            </a:extLst>
          </p:cNvPr>
          <p:cNvSpPr txBox="1"/>
          <p:nvPr/>
        </p:nvSpPr>
        <p:spPr>
          <a:xfrm>
            <a:off x="259236" y="1664620"/>
            <a:ext cx="7341124" cy="1405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</a:p>
          <a:p>
            <a:pPr marL="685800" lvl="1" indent="-34290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V.cluster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[high(x)][low(x)] = 1 	     O(1)</a:t>
            </a:r>
          </a:p>
          <a:p>
            <a:pPr marL="685800" lvl="1" indent="-342900" defTabSz="6858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Mark cluster high(x) as non-empty  		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9B054-5551-4EB1-A0BB-A2E3E2850BBB}"/>
                  </a:ext>
                </a:extLst>
              </p:cNvPr>
              <p:cNvSpPr txBox="1"/>
              <p:nvPr/>
            </p:nvSpPr>
            <p:spPr>
              <a:xfrm>
                <a:off x="259236" y="3293255"/>
                <a:ext cx="8012785" cy="2367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Successor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Look </a:t>
                </a:r>
                <a:r>
                  <a:rPr lang="en-CA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within</a:t>
                </a: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CA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cluster</a:t>
                </a: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high(x) 			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else find next </a:t>
                </a:r>
                <a:r>
                  <a:rPr lang="en-CA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non-empty cluster </a:t>
                </a:r>
                <a:r>
                  <a:rPr lang="en-CA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		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Find </a:t>
                </a:r>
                <a:r>
                  <a:rPr lang="en-CA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minimum entry j </a:t>
                </a: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 that cluster 		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CA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Return </a:t>
                </a:r>
                <a:r>
                  <a:rPr lang="en-CA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index(</a:t>
                </a:r>
                <a:r>
                  <a:rPr lang="en-CA" i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CA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j) 			  </a:t>
                </a:r>
                <a:r>
                  <a:rPr lang="en-CA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Total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rad>
                  </m:oMath>
                </a14:m>
                <a:r>
                  <a:rPr lang="en-CA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CA" b="1" dirty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9B054-5551-4EB1-A0BB-A2E3E285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6" y="3293255"/>
                <a:ext cx="8012785" cy="2367828"/>
              </a:xfrm>
              <a:prstGeom prst="rect">
                <a:avLst/>
              </a:prstGeom>
              <a:blipFill>
                <a:blip r:embed="rId2"/>
                <a:stretch>
                  <a:fillRect b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376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600" dirty="0"/>
              <a:t>3. Recurse</a:t>
            </a:r>
            <a:endParaRPr lang="en-US" sz="44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/>
              <p:nvPr/>
            </p:nvSpPr>
            <p:spPr>
              <a:xfrm>
                <a:off x="256881" y="1979698"/>
                <a:ext cx="8630239" cy="2669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operations in Successor are also Successor calls to vectors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CA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can use recursion to speed things up.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is a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Emde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Boas structure (∀ 0 ≤ 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V.summary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Emde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Boas structure </a:t>
                </a:r>
              </a:p>
              <a:p>
                <a:pPr marL="600075" lvl="1" indent="-257175" defTabSz="6858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§"/>
                </a:pP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V.summary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indicates whether 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is nonempty</a:t>
                </a:r>
                <a:endParaRPr lang="en-CA" sz="2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C1A3C-E829-4932-893C-634A420D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1" y="1979698"/>
                <a:ext cx="8630239" cy="2669449"/>
              </a:xfrm>
              <a:prstGeom prst="rect">
                <a:avLst/>
              </a:prstGeom>
              <a:blipFill>
                <a:blip r:embed="rId2"/>
                <a:stretch>
                  <a:fillRect l="-212" r="-212" b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6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801" y="286413"/>
            <a:ext cx="812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MATRIX MULTIPLICATION</a:t>
            </a:r>
          </a:p>
        </p:txBody>
      </p:sp>
      <p:pic>
        <p:nvPicPr>
          <p:cNvPr id="3" name="Picture 2" descr="matrixMulti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3" y="1629477"/>
            <a:ext cx="8354650" cy="31499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2483" y="5410367"/>
            <a:ext cx="57631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 and conquer?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Break into 4 pieces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11846" y="3276093"/>
            <a:ext cx="248014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1824188" y="1791095"/>
            <a:ext cx="27731" cy="2988294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4394223" y="1791095"/>
            <a:ext cx="0" cy="2988294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7400162" y="1791094"/>
            <a:ext cx="0" cy="298829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58CEB-3A46-4A55-82EB-01E339DBA98E}"/>
              </a:ext>
            </a:extLst>
          </p:cNvPr>
          <p:cNvCxnSpPr>
            <a:cxnSpLocks/>
          </p:cNvCxnSpPr>
          <p:nvPr/>
        </p:nvCxnSpPr>
        <p:spPr>
          <a:xfrm>
            <a:off x="3232498" y="3275134"/>
            <a:ext cx="248014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E944E-27CC-41B0-B237-18A4CB80CDE2}"/>
              </a:ext>
            </a:extLst>
          </p:cNvPr>
          <p:cNvCxnSpPr>
            <a:cxnSpLocks/>
          </p:cNvCxnSpPr>
          <p:nvPr/>
        </p:nvCxnSpPr>
        <p:spPr>
          <a:xfrm>
            <a:off x="6297105" y="3275134"/>
            <a:ext cx="2325666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770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CA" sz="3600" dirty="0"/>
              <a:t>INSERT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301067" y="1723692"/>
            <a:ext cx="5199473" cy="193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200000"/>
              </a:lnSpc>
            </a:pPr>
            <a:r>
              <a:rPr lang="en-CA" sz="21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INSERT(V, x) </a:t>
            </a:r>
          </a:p>
          <a:p>
            <a:pPr defTabSz="685800">
              <a:lnSpc>
                <a:spcPct val="200000"/>
              </a:lnSpc>
            </a:pP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Insert(</a:t>
            </a:r>
            <a:r>
              <a:rPr lang="en-CA" sz="2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CA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[high(x)], low[x]) </a:t>
            </a:r>
          </a:p>
          <a:p>
            <a:pPr defTabSz="685800">
              <a:lnSpc>
                <a:spcPct val="200000"/>
              </a:lnSpc>
            </a:pPr>
            <a:r>
              <a:rPr lang="en-CA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Insert(</a:t>
            </a:r>
            <a:r>
              <a:rPr lang="en-CA" sz="2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V.summary</a:t>
            </a:r>
            <a:r>
              <a:rPr lang="en-CA" sz="2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high[x])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DF54C-4EAC-4842-A03A-2972482E69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933" y="3999073"/>
            <a:ext cx="3103974" cy="1215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2D39E-B6DE-4602-8F88-A09BAB8F4FFF}"/>
              </a:ext>
            </a:extLst>
          </p:cNvPr>
          <p:cNvSpPr txBox="1"/>
          <p:nvPr/>
        </p:nvSpPr>
        <p:spPr>
          <a:xfrm>
            <a:off x="346336" y="4464637"/>
            <a:ext cx="34290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CA" sz="2100" dirty="0">
                <a:solidFill>
                  <a:srgbClr val="000000"/>
                </a:solidFill>
                <a:latin typeface="Arial"/>
              </a:rPr>
              <a:t>So, we get the recurrence:</a:t>
            </a:r>
            <a:endParaRPr lang="en-US" sz="2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6239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600" dirty="0"/>
              <a:t>SUCCESSOR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343486" y="1656712"/>
            <a:ext cx="5463701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SUCCESSOR(V, x) </a:t>
            </a:r>
          </a:p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high(x) </a:t>
            </a:r>
          </a:p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   j = Successor(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], low(x)) </a:t>
            </a:r>
          </a:p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   if j == ∞ </a:t>
            </a:r>
          </a:p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Successor(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V.summary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</a:p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      j = Successor(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], −∞) </a:t>
            </a:r>
          </a:p>
          <a:p>
            <a:pPr defTabSz="6858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   return index(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j)</a:t>
            </a:r>
            <a:endParaRPr lang="en-CA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666B6-1960-47B9-9025-A370CD33F2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423" y="4570108"/>
            <a:ext cx="5609468" cy="13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97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600" dirty="0"/>
              <a:t>4. </a:t>
            </a:r>
            <a:r>
              <a:rPr lang="en-US" sz="4050" dirty="0"/>
              <a:t>Maintain Min and Max</a:t>
            </a:r>
            <a:endParaRPr lang="en-US" sz="446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336418" y="2449945"/>
            <a:ext cx="5842853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SUCCESSOR(V, x) </a:t>
            </a:r>
          </a:p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high(x) </a:t>
            </a:r>
          </a:p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   if low(x)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].max </a:t>
            </a:r>
          </a:p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      j = Successor(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], low(x)) </a:t>
            </a:r>
          </a:p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   else: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Successor(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V.summary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high(x)) </a:t>
            </a:r>
          </a:p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           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V.cluster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].min </a:t>
            </a:r>
          </a:p>
          <a:p>
            <a:pPr defTabSz="68580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   return index(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j)</a:t>
            </a:r>
            <a:endParaRPr lang="en-CA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5FD2D-1534-476D-8C15-9548E3747A6B}"/>
              </a:ext>
            </a:extLst>
          </p:cNvPr>
          <p:cNvSpPr txBox="1"/>
          <p:nvPr/>
        </p:nvSpPr>
        <p:spPr>
          <a:xfrm>
            <a:off x="336418" y="1601808"/>
            <a:ext cx="8628473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CA" dirty="0">
                <a:solidFill>
                  <a:srgbClr val="000000"/>
                </a:solidFill>
                <a:latin typeface="Arial"/>
              </a:rPr>
              <a:t>We store the minimum and maximum entry in each structure. This gives an O(1) time overhead for each Insert operation.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79AC-7460-462A-BC9C-0470CD7D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7" t="23829" r="34066" b="54914"/>
          <a:stretch/>
        </p:blipFill>
        <p:spPr>
          <a:xfrm>
            <a:off x="5656083" y="4938705"/>
            <a:ext cx="3373030" cy="8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39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4050" dirty="0"/>
              <a:t>5. Don’t store Min recursively</a:t>
            </a:r>
            <a:endParaRPr lang="en-US" sz="446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336418" y="2677347"/>
            <a:ext cx="48459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INSERT(V, x)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None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 I O(1) time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x &lt;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swap(x ↔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x &gt;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  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x)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[high(x) == None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Insert(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V.summary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high(x)) </a:t>
            </a:r>
          </a:p>
          <a:p>
            <a:pPr defTabSz="68580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[high(x)], low(x)) </a:t>
            </a:r>
            <a:endParaRPr lang="en-CA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5FD2D-1534-476D-8C15-9548E3747A6B}"/>
              </a:ext>
            </a:extLst>
          </p:cNvPr>
          <p:cNvSpPr txBox="1"/>
          <p:nvPr/>
        </p:nvSpPr>
        <p:spPr>
          <a:xfrm>
            <a:off x="336418" y="1512054"/>
            <a:ext cx="8628473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CA" dirty="0">
                <a:solidFill>
                  <a:srgbClr val="000000"/>
                </a:solidFill>
                <a:latin typeface="Arial"/>
              </a:rPr>
              <a:t>The Successor call now needs to check for the min separately. </a:t>
            </a:r>
          </a:p>
          <a:p>
            <a:pPr defTabSz="685800">
              <a:lnSpc>
                <a:spcPct val="150000"/>
              </a:lnSpc>
            </a:pPr>
            <a:r>
              <a:rPr lang="en-CA" dirty="0">
                <a:solidFill>
                  <a:srgbClr val="000000"/>
                </a:solidFill>
                <a:latin typeface="Arial"/>
              </a:rPr>
              <a:t>if x &lt; </a:t>
            </a:r>
            <a:r>
              <a:rPr lang="en-CA" dirty="0" err="1">
                <a:solidFill>
                  <a:srgbClr val="000000"/>
                </a:solidFill>
                <a:latin typeface="Arial"/>
              </a:rPr>
              <a:t>V.min</a:t>
            </a:r>
            <a:r>
              <a:rPr lang="en-CA" dirty="0">
                <a:solidFill>
                  <a:srgbClr val="000000"/>
                </a:solidFill>
                <a:latin typeface="Arial"/>
              </a:rPr>
              <a:t> : return </a:t>
            </a:r>
            <a:r>
              <a:rPr lang="en-CA" dirty="0" err="1">
                <a:solidFill>
                  <a:srgbClr val="000000"/>
                </a:solidFill>
                <a:latin typeface="Arial"/>
              </a:rPr>
              <a:t>V.min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79AC-7460-462A-BC9C-0470CD7D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7" t="23829" r="34066" b="54914"/>
          <a:stretch/>
        </p:blipFill>
        <p:spPr>
          <a:xfrm>
            <a:off x="5519208" y="3809543"/>
            <a:ext cx="3002623" cy="791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E501C-1BB5-47B5-91B7-1508D4BD928C}"/>
              </a:ext>
            </a:extLst>
          </p:cNvPr>
          <p:cNvSpPr txBox="1"/>
          <p:nvPr/>
        </p:nvSpPr>
        <p:spPr>
          <a:xfrm>
            <a:off x="3752752" y="5170878"/>
            <a:ext cx="16384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►First Call 1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B964B-4062-40A4-808C-FF8A52C8E4B6}"/>
              </a:ext>
            </a:extLst>
          </p:cNvPr>
          <p:cNvSpPr txBox="1"/>
          <p:nvPr/>
        </p:nvSpPr>
        <p:spPr>
          <a:xfrm>
            <a:off x="3752752" y="5441306"/>
            <a:ext cx="16384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►Second Call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CD8C0-50D6-428C-9DE8-12F94004ACCE}"/>
              </a:ext>
            </a:extLst>
          </p:cNvPr>
          <p:cNvSpPr txBox="1"/>
          <p:nvPr/>
        </p:nvSpPr>
        <p:spPr>
          <a:xfrm>
            <a:off x="5304343" y="2826688"/>
            <a:ext cx="3710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CA" dirty="0">
                <a:solidFill>
                  <a:srgbClr val="000000"/>
                </a:solidFill>
                <a:latin typeface="Arial"/>
              </a:rPr>
              <a:t>If the first call is executed, the second call only takes O(1) time. So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909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600" dirty="0"/>
              <a:t>6. Delete</a:t>
            </a:r>
            <a:endParaRPr lang="en-US" sz="446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EC6C-888C-40FB-96B1-33659D4EA869}"/>
              </a:ext>
            </a:extLst>
          </p:cNvPr>
          <p:cNvSpPr txBox="1"/>
          <p:nvPr/>
        </p:nvSpPr>
        <p:spPr>
          <a:xfrm>
            <a:off x="259236" y="1497449"/>
            <a:ext cx="56230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DELETE(V, x)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x ==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V.summary.min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None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None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V.min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index(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].min)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Delete(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[high(x)], low(x))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[high(x)].min == None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Delete(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V.summary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high(x))</a:t>
            </a:r>
          </a:p>
          <a:p>
            <a:pPr defTabSz="685800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x ==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V.summary.max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None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pPr defTabSz="68580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V.summary.max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/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index(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V.cluster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].max)</a:t>
            </a:r>
            <a:endParaRPr lang="en-CA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979AC-7460-462A-BC9C-0470CD7D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7" t="23829" r="34066" b="54914"/>
          <a:stretch/>
        </p:blipFill>
        <p:spPr>
          <a:xfrm>
            <a:off x="6141378" y="3593035"/>
            <a:ext cx="3002623" cy="791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E501C-1BB5-47B5-91B7-1508D4BD928C}"/>
              </a:ext>
            </a:extLst>
          </p:cNvPr>
          <p:cNvSpPr txBox="1"/>
          <p:nvPr/>
        </p:nvSpPr>
        <p:spPr>
          <a:xfrm>
            <a:off x="2605334" y="1791110"/>
            <a:ext cx="16384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new min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CD8C0-50D6-428C-9DE8-12F94004ACCE}"/>
              </a:ext>
            </a:extLst>
          </p:cNvPr>
          <p:cNvSpPr txBox="1"/>
          <p:nvPr/>
        </p:nvSpPr>
        <p:spPr>
          <a:xfrm>
            <a:off x="6044938" y="2192023"/>
            <a:ext cx="3099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CA" dirty="0">
                <a:solidFill>
                  <a:srgbClr val="000000"/>
                </a:solidFill>
                <a:latin typeface="Arial"/>
              </a:rPr>
              <a:t>If the </a:t>
            </a:r>
            <a:r>
              <a:rPr lang="en-CA" b="1" dirty="0">
                <a:solidFill>
                  <a:srgbClr val="000000"/>
                </a:solidFill>
                <a:latin typeface="Arial"/>
              </a:rPr>
              <a:t>second</a:t>
            </a:r>
            <a:r>
              <a:rPr lang="en-CA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b="1" dirty="0">
                <a:solidFill>
                  <a:srgbClr val="000000"/>
                </a:solidFill>
                <a:latin typeface="Arial"/>
              </a:rPr>
              <a:t>call</a:t>
            </a:r>
            <a:r>
              <a:rPr lang="en-CA" dirty="0">
                <a:solidFill>
                  <a:srgbClr val="000000"/>
                </a:solidFill>
                <a:latin typeface="Arial"/>
              </a:rPr>
              <a:t> is executed, the </a:t>
            </a:r>
            <a:r>
              <a:rPr lang="en-CA" b="1" dirty="0">
                <a:solidFill>
                  <a:srgbClr val="000000"/>
                </a:solidFill>
                <a:latin typeface="Arial"/>
              </a:rPr>
              <a:t>first call</a:t>
            </a:r>
            <a:r>
              <a:rPr lang="en-CA" dirty="0">
                <a:solidFill>
                  <a:srgbClr val="000000"/>
                </a:solidFill>
                <a:latin typeface="Arial"/>
              </a:rPr>
              <a:t> only takes O(1) time. </a:t>
            </a:r>
          </a:p>
          <a:p>
            <a:pPr defTabSz="685800"/>
            <a:r>
              <a:rPr lang="en-CA" dirty="0">
                <a:solidFill>
                  <a:srgbClr val="000000"/>
                </a:solidFill>
                <a:latin typeface="Arial"/>
              </a:rPr>
              <a:t>So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BC134-46F4-4329-B1A7-2F51C38EC403}"/>
              </a:ext>
            </a:extLst>
          </p:cNvPr>
          <p:cNvSpPr txBox="1"/>
          <p:nvPr/>
        </p:nvSpPr>
        <p:spPr>
          <a:xfrm>
            <a:off x="3424582" y="2601449"/>
            <a:ext cx="16384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O(1) time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A9689-96B3-4C1B-911E-6023AC61D06B}"/>
              </a:ext>
            </a:extLst>
          </p:cNvPr>
          <p:cNvSpPr txBox="1"/>
          <p:nvPr/>
        </p:nvSpPr>
        <p:spPr>
          <a:xfrm>
            <a:off x="597236" y="4257462"/>
            <a:ext cx="22992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we update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V.max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C6997-13D7-4B85-B194-64BCCF6F1E6B}"/>
              </a:ext>
            </a:extLst>
          </p:cNvPr>
          <p:cNvSpPr txBox="1"/>
          <p:nvPr/>
        </p:nvSpPr>
        <p:spPr>
          <a:xfrm>
            <a:off x="3949240" y="3165392"/>
            <a:ext cx="17846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Unstore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min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DA4E0-FFD6-4BD2-9ECB-805CD692705C}"/>
              </a:ext>
            </a:extLst>
          </p:cNvPr>
          <p:cNvSpPr txBox="1"/>
          <p:nvPr/>
        </p:nvSpPr>
        <p:spPr>
          <a:xfrm>
            <a:off x="3948114" y="3445288"/>
            <a:ext cx="16384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Call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69F701-B693-4CAC-AF4F-BDF07D7CE644}"/>
              </a:ext>
            </a:extLst>
          </p:cNvPr>
          <p:cNvSpPr txBox="1"/>
          <p:nvPr/>
        </p:nvSpPr>
        <p:spPr>
          <a:xfrm>
            <a:off x="3948114" y="3988719"/>
            <a:ext cx="16384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sz="15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►Second Call</a:t>
            </a:r>
            <a:endParaRPr lang="en-US" sz="15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65142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CA" sz="3000" dirty="0"/>
              <a:t>Lower Bound [</a:t>
            </a:r>
            <a:r>
              <a:rPr lang="en-CA" sz="3000" dirty="0" err="1"/>
              <a:t>Patrascu</a:t>
            </a:r>
            <a:r>
              <a:rPr lang="en-CA" sz="3000" dirty="0"/>
              <a:t> &amp; </a:t>
            </a:r>
            <a:r>
              <a:rPr lang="en-CA" sz="3000" dirty="0" err="1"/>
              <a:t>Thorup</a:t>
            </a:r>
            <a:r>
              <a:rPr lang="en-CA" sz="3000" dirty="0"/>
              <a:t> 2007]</a:t>
            </a:r>
            <a:endParaRPr lang="en-US" sz="925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/>
              <p:nvPr/>
            </p:nvSpPr>
            <p:spPr>
              <a:xfrm>
                <a:off x="666358" y="2133869"/>
                <a:ext cx="7294578" cy="2332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20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Even for static queries (no Insert/Delete) </a:t>
                </a:r>
              </a:p>
              <a:p>
                <a:pPr marL="342900" indent="-342900" defTabSz="6858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l-GR" sz="2400" dirty="0">
                    <a:solidFill>
                      <a:srgbClr val="000000"/>
                    </a:solidFill>
                    <a:latin typeface="Arial"/>
                  </a:rPr>
                  <a:t>Ω(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) time per query for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marL="342900" indent="-342900" defTabSz="6858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O(n · poly(log n)) space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8" y="2133869"/>
                <a:ext cx="7294578" cy="2332305"/>
              </a:xfrm>
              <a:prstGeom prst="rect">
                <a:avLst/>
              </a:prstGeom>
              <a:blipFill>
                <a:blip r:embed="rId2"/>
                <a:stretch>
                  <a:fillRect l="-1253" b="-5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325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3600" dirty="0"/>
              <a:t>7. Space Improvements</a:t>
            </a:r>
            <a:endParaRPr lang="en-US" sz="44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/>
              <p:nvPr/>
            </p:nvSpPr>
            <p:spPr>
              <a:xfrm>
                <a:off x="397988" y="1695411"/>
                <a:ext cx="8348024" cy="4089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improve from Θ(u) to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5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CA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19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557213" lvl="1" indent="-214313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create nonempty clusters </a:t>
                </a:r>
              </a:p>
              <a:p>
                <a:pPr marL="900113" lvl="2" indent="-214313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CA" sz="195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V.min</a:t>
                </a: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None, deallocate V </a:t>
                </a:r>
              </a:p>
              <a:p>
                <a:pPr marL="557213" lvl="1" indent="-214313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:r>
                  <a:rPr lang="en-CA" sz="195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V.cluster</a:t>
                </a: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</a:t>
                </a:r>
                <a:r>
                  <a:rPr lang="en-CA" sz="195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hashtable</a:t>
                </a: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nonempty clusters </a:t>
                </a:r>
              </a:p>
              <a:p>
                <a:pPr marL="557213" lvl="1" indent="-214313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insert may create a new structure Θ(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19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times (each empty insert) </a:t>
                </a:r>
              </a:p>
              <a:p>
                <a:pPr marL="557213" lvl="1" indent="-214313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actually happen [Vladimir Ĉ</a:t>
                </a:r>
                <a:r>
                  <a:rPr lang="en-US" sz="1950" dirty="0">
                    <a:solidFill>
                      <a:srgbClr val="000000"/>
                    </a:solidFill>
                    <a:latin typeface="Arial"/>
                  </a:rPr>
                  <a:t>un</a:t>
                </a: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</a:t>
                </a:r>
                <a:r>
                  <a:rPr lang="en-US" sz="1950" dirty="0">
                    <a:solidFill>
                      <a:srgbClr val="000000"/>
                    </a:solidFill>
                    <a:latin typeface="Arial"/>
                  </a:rPr>
                  <a:t>t]</a:t>
                </a: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marL="557213" lvl="1" indent="-214313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Charge pointer to structure (and associated hash table entry) to the structure 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gives us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5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CA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9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19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CA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space (but randomized).</a:t>
                </a:r>
                <a:endParaRPr lang="en-US" sz="195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8" y="1695411"/>
                <a:ext cx="8348024" cy="4089581"/>
              </a:xfrm>
              <a:prstGeom prst="rect">
                <a:avLst/>
              </a:prstGeom>
              <a:blipFill>
                <a:blip r:embed="rId2"/>
                <a:stretch>
                  <a:fillRect l="-730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64726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7" y="905577"/>
            <a:ext cx="8705654" cy="591872"/>
          </a:xfrm>
        </p:spPr>
        <p:txBody>
          <a:bodyPr/>
          <a:lstStyle/>
          <a:p>
            <a:r>
              <a:rPr lang="en-US" sz="4050" dirty="0"/>
              <a:t>8. Indirection</a:t>
            </a:r>
            <a:endParaRPr lang="en-US" sz="159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/>
              <p:nvPr/>
            </p:nvSpPr>
            <p:spPr>
              <a:xfrm>
                <a:off x="259236" y="1613751"/>
                <a:ext cx="8606673" cy="4112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further reduce to O(n) space. </a:t>
                </a:r>
              </a:p>
              <a:p>
                <a:pPr marL="342900" indent="-342900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:r>
                  <a:rPr lang="en-US" sz="2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vEB</a:t>
                </a: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structure with n =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using BST or even an array ⇒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 once in base case </a:t>
                </a:r>
              </a:p>
              <a:p>
                <a:pPr marL="342900" indent="-342900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structures (disjoint) </a:t>
                </a:r>
              </a:p>
              <a:p>
                <a:pPr marL="342900" lvl="1"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O(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CA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CA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2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box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O(n) space for small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structures “store” pointers to them </a:t>
                </a:r>
              </a:p>
              <a:p>
                <a:pPr marL="342900" lvl="1" defTabSz="685800">
                  <a:lnSpc>
                    <a:spcPct val="150000"/>
                  </a:lnSpc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O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box>
                      <m:box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CA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CA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2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box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O(n) space for large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CA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defTabSz="6858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Details: Split/Merge small structures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9A6BF0-2A36-4D82-A4A9-68BE0ECD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6" y="1613751"/>
                <a:ext cx="8606673" cy="4112151"/>
              </a:xfrm>
              <a:prstGeom prst="rect">
                <a:avLst/>
              </a:prstGeom>
              <a:blipFill>
                <a:blip r:embed="rId2"/>
                <a:stretch>
                  <a:fillRect l="-850" b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5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050">
            <a:extLst>
              <a:ext uri="{FF2B5EF4-FFF2-40B4-BE49-F238E27FC236}">
                <a16:creationId xmlns:a16="http://schemas.microsoft.com/office/drawing/2014/main" id="{B3FE6E3A-4D55-47DE-9A79-6431CF56B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72895"/>
            <a:ext cx="7886700" cy="1325563"/>
          </a:xfrm>
        </p:spPr>
        <p:txBody>
          <a:bodyPr/>
          <a:lstStyle/>
          <a:p>
            <a:r>
              <a:rPr lang="en-US" altLang="ti-ET" b="1" dirty="0">
                <a:solidFill>
                  <a:srgbClr val="0F06BA"/>
                </a:solidFill>
              </a:rPr>
              <a:t>Divide  and Conquer</a:t>
            </a:r>
          </a:p>
        </p:txBody>
      </p:sp>
      <p:sp>
        <p:nvSpPr>
          <p:cNvPr id="377859" name="Rectangle 2051">
            <a:extLst>
              <a:ext uri="{FF2B5EF4-FFF2-40B4-BE49-F238E27FC236}">
                <a16:creationId xmlns:a16="http://schemas.microsoft.com/office/drawing/2014/main" id="{189DD5DF-78AF-4C09-857D-3223CB47A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1" y="1821346"/>
            <a:ext cx="8381999" cy="39553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ti-ET" dirty="0">
                <a:sym typeface="MT Extra" panose="05050102010205020202" pitchFamily="18" charset="2"/>
              </a:rPr>
              <a:t>Algorithm design paradigm that follows the following steps</a:t>
            </a: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en-US" altLang="ti-ET" dirty="0">
                <a:sym typeface="MT Extra" panose="05050102010205020202" pitchFamily="18" charset="2"/>
              </a:rPr>
              <a:t>Breaks up a problem into independent sub problems.</a:t>
            </a: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en-US" altLang="ti-ET" dirty="0">
                <a:sym typeface="MT Extra" panose="05050102010205020202" pitchFamily="18" charset="2"/>
              </a:rPr>
              <a:t>Solve each problem.</a:t>
            </a:r>
          </a:p>
          <a:p>
            <a:pPr marL="385763" indent="-385763">
              <a:lnSpc>
                <a:spcPct val="150000"/>
              </a:lnSpc>
              <a:buAutoNum type="arabicPeriod"/>
            </a:pPr>
            <a:r>
              <a:rPr lang="en-US" altLang="ti-ET" dirty="0">
                <a:sym typeface="MT Extra" panose="05050102010205020202" pitchFamily="18" charset="2"/>
              </a:rPr>
              <a:t>Combine results of the sub problems to form a solution  to the original problem.</a:t>
            </a:r>
          </a:p>
          <a:p>
            <a:pPr>
              <a:lnSpc>
                <a:spcPct val="150000"/>
              </a:lnSpc>
            </a:pPr>
            <a:endParaRPr lang="en-US" altLang="ti-ET" dirty="0">
              <a:sym typeface="MT Extra" panose="05050102010205020202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480" y="207477"/>
            <a:ext cx="85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dirty="0"/>
              <a:t>MATRIX MULTIPLICATION</a:t>
            </a:r>
          </a:p>
        </p:txBody>
      </p:sp>
      <p:pic>
        <p:nvPicPr>
          <p:cNvPr id="7" name="Picture 6" descr="matr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2" y="1246364"/>
            <a:ext cx="8738416" cy="39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6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76214"/>
              </p:ext>
            </p:extLst>
          </p:nvPr>
        </p:nvGraphicFramePr>
        <p:xfrm>
          <a:off x="184863" y="771937"/>
          <a:ext cx="8774273" cy="531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1714500" progId="Equation.3">
                  <p:embed/>
                </p:oleObj>
              </mc:Choice>
              <mc:Fallback>
                <p:oleObj name="Equation" r:id="rId3" imgW="28321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863" y="771937"/>
                        <a:ext cx="8774273" cy="531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05230" y="3166568"/>
            <a:ext cx="3454541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recursive calls to matrix multiply?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total multiplications = 8 recursive calls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0CACD-8B72-40D8-8D9F-ABEDBBD22DC5}"/>
              </a:ext>
            </a:extLst>
          </p:cNvPr>
          <p:cNvSpPr/>
          <p:nvPr/>
        </p:nvSpPr>
        <p:spPr>
          <a:xfrm>
            <a:off x="5067192" y="5029353"/>
            <a:ext cx="3930615" cy="1200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 of combining recursions?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matrix additions, each matrix size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n</a:t>
            </a:r>
            <a:r>
              <a:rPr kumimoji="0" lang="en-US" sz="2400" b="1" i="1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2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4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49E7B-35C9-4873-ADC7-2CC3CEDC2D89}"/>
              </a:ext>
            </a:extLst>
          </p:cNvPr>
          <p:cNvSpPr txBox="1"/>
          <p:nvPr/>
        </p:nvSpPr>
        <p:spPr>
          <a:xfrm>
            <a:off x="276479" y="0"/>
            <a:ext cx="85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16465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" charset="0"/>
                <a:ea typeface="ＭＳ Ｐゴシック" charset="0"/>
              </a:rPr>
              <a:t>Multiplying Matrices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30760"/>
            <a:ext cx="8178800" cy="124623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Counting arithmetic operations: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T(</a:t>
            </a:r>
            <a:r>
              <a:rPr lang="en-US" sz="2800" b="1" i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lang="en-US" sz="28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) = 8T(</a:t>
            </a:r>
            <a:r>
              <a:rPr lang="en-US" sz="2800" b="1" i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lang="en-US" sz="28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/2) + 4(</a:t>
            </a:r>
            <a:r>
              <a:rPr lang="en-US" sz="2800" b="1" i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lang="en-US" sz="28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/2)</a:t>
            </a:r>
            <a:r>
              <a:rPr lang="en-US" sz="2800" b="1" baseline="30000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 </a:t>
            </a:r>
            <a:r>
              <a:rPr lang="en-US" sz="28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= 8T(</a:t>
            </a:r>
            <a:r>
              <a:rPr lang="en-US" sz="2800" b="1" i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lang="en-US" sz="28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/2) + </a:t>
            </a:r>
            <a:r>
              <a:rPr lang="en-US" sz="2800" b="1" i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</a:t>
            </a:r>
            <a:r>
              <a:rPr lang="en-US" sz="2800" b="1" baseline="30000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en-US" sz="2800" b="1" dirty="0"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17446"/>
              </p:ext>
            </p:extLst>
          </p:nvPr>
        </p:nvGraphicFramePr>
        <p:xfrm>
          <a:off x="4591050" y="269178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269178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183684"/>
              </p:ext>
            </p:extLst>
          </p:nvPr>
        </p:nvGraphicFramePr>
        <p:xfrm>
          <a:off x="4743450" y="284418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215900" progId="Equation.3">
                  <p:embed/>
                </p:oleObj>
              </mc:Choice>
              <mc:Fallback>
                <p:oleObj name="Equation" r:id="rId5" imgW="114300" imgH="21590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84418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36331"/>
              </p:ext>
            </p:extLst>
          </p:nvPr>
        </p:nvGraphicFramePr>
        <p:xfrm>
          <a:off x="4895850" y="299658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215900" progId="Equation.3">
                  <p:embed/>
                </p:oleObj>
              </mc:Choice>
              <mc:Fallback>
                <p:oleObj name="Equation" r:id="rId6" imgW="114300" imgH="21590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99658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05150"/>
              </p:ext>
            </p:extLst>
          </p:nvPr>
        </p:nvGraphicFramePr>
        <p:xfrm>
          <a:off x="5048250" y="314898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215900" progId="Equation.3">
                  <p:embed/>
                </p:oleObj>
              </mc:Choice>
              <mc:Fallback>
                <p:oleObj name="Equation" r:id="rId7" imgW="114300" imgH="215900" progId="Equation.3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14898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1800225" y="1199535"/>
            <a:ext cx="0" cy="1447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762000" y="1961535"/>
            <a:ext cx="2057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038600" y="1199535"/>
            <a:ext cx="0" cy="1447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3124200" y="1961535"/>
            <a:ext cx="1905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4648200" y="2952135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981200" y="3637935"/>
            <a:ext cx="533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914400" y="12757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1981200" y="12757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914400" y="20377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4800600" y="2952135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1981200" y="21139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1905000" y="2952135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3200400" y="12757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4267200" y="12757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200400" y="2037735"/>
            <a:ext cx="71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4267200" y="2037735"/>
            <a:ext cx="70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6" name="Rectangle 24"/>
          <p:cNvSpPr>
            <a:spLocks noChangeArrowheads="1"/>
          </p:cNvSpPr>
          <p:nvPr/>
        </p:nvSpPr>
        <p:spPr bwMode="auto">
          <a:xfrm>
            <a:off x="4876800" y="3790335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1981200" y="3714135"/>
            <a:ext cx="249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11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+A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B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21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78" name="AutoShape 26"/>
          <p:cNvSpPr>
            <a:spLocks/>
          </p:cNvSpPr>
          <p:nvPr/>
        </p:nvSpPr>
        <p:spPr bwMode="auto">
          <a:xfrm>
            <a:off x="685800" y="1275735"/>
            <a:ext cx="76200" cy="1371600"/>
          </a:xfrm>
          <a:prstGeom prst="leftBracket">
            <a:avLst>
              <a:gd name="adj" fmla="val 150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79" name="AutoShape 27"/>
          <p:cNvSpPr>
            <a:spLocks/>
          </p:cNvSpPr>
          <p:nvPr/>
        </p:nvSpPr>
        <p:spPr bwMode="auto">
          <a:xfrm>
            <a:off x="1828800" y="2952135"/>
            <a:ext cx="76200" cy="1371600"/>
          </a:xfrm>
          <a:prstGeom prst="leftBracket">
            <a:avLst>
              <a:gd name="adj" fmla="val 150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80" name="AutoShape 28"/>
          <p:cNvSpPr>
            <a:spLocks/>
          </p:cNvSpPr>
          <p:nvPr/>
        </p:nvSpPr>
        <p:spPr bwMode="auto">
          <a:xfrm>
            <a:off x="3048000" y="1275735"/>
            <a:ext cx="76200" cy="1371600"/>
          </a:xfrm>
          <a:prstGeom prst="leftBracket">
            <a:avLst>
              <a:gd name="adj" fmla="val 150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1127125" y="3248998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EB9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=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151582" name="AutoShape 30"/>
          <p:cNvSpPr>
            <a:spLocks/>
          </p:cNvSpPr>
          <p:nvPr/>
        </p:nvSpPr>
        <p:spPr bwMode="auto">
          <a:xfrm>
            <a:off x="2743200" y="1275735"/>
            <a:ext cx="152400" cy="1371600"/>
          </a:xfrm>
          <a:prstGeom prst="rightBracket">
            <a:avLst>
              <a:gd name="adj" fmla="val 75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83" name="AutoShape 31"/>
          <p:cNvSpPr>
            <a:spLocks/>
          </p:cNvSpPr>
          <p:nvPr/>
        </p:nvSpPr>
        <p:spPr bwMode="auto">
          <a:xfrm>
            <a:off x="7315200" y="2952135"/>
            <a:ext cx="152400" cy="1371600"/>
          </a:xfrm>
          <a:prstGeom prst="rightBracket">
            <a:avLst>
              <a:gd name="adj" fmla="val 75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  <p:sp>
        <p:nvSpPr>
          <p:cNvPr id="151584" name="AutoShape 32"/>
          <p:cNvSpPr>
            <a:spLocks/>
          </p:cNvSpPr>
          <p:nvPr/>
        </p:nvSpPr>
        <p:spPr bwMode="auto">
          <a:xfrm>
            <a:off x="4953000" y="1199535"/>
            <a:ext cx="152400" cy="1371600"/>
          </a:xfrm>
          <a:prstGeom prst="rightBracket">
            <a:avLst>
              <a:gd name="adj" fmla="val 75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3270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6" y="704334"/>
            <a:ext cx="7007046" cy="415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constant 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Conquer: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8 matrix multiplications of size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Combine: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matrix additions, each has size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Total: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32625" y="2104387"/>
          <a:ext cx="720213" cy="68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431800" progId="Equation.3">
                  <p:embed/>
                </p:oleObj>
              </mc:Choice>
              <mc:Fallback>
                <p:oleObj name="Equation" r:id="rId3" imgW="457200" imgH="431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2625" y="2104387"/>
                        <a:ext cx="720213" cy="680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7314" y="2135188"/>
          <a:ext cx="241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" imgH="393700" progId="Equation.3">
                  <p:embed/>
                </p:oleObj>
              </mc:Choice>
              <mc:Fallback>
                <p:oleObj name="Equation" r:id="rId5" imgW="152400" imgH="3937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7314" y="2135188"/>
                        <a:ext cx="24130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71750" y="2981886"/>
          <a:ext cx="710317" cy="40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400" imgH="228600" progId="Equation.3">
                  <p:embed/>
                </p:oleObj>
              </mc:Choice>
              <mc:Fallback>
                <p:oleObj name="Equation" r:id="rId7" imgW="40640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1750" y="2981886"/>
                        <a:ext cx="710317" cy="400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731125" y="2815920"/>
          <a:ext cx="3413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900" imgH="406400" progId="Equation.3">
                  <p:embed/>
                </p:oleObj>
              </mc:Choice>
              <mc:Fallback>
                <p:oleObj name="Equation" r:id="rId9" imgW="215900" imgH="406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31125" y="2815920"/>
                        <a:ext cx="34131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24025" y="3546475"/>
          <a:ext cx="23733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58900" imgH="431800" progId="Equation.3">
                  <p:embed/>
                </p:oleObj>
              </mc:Choice>
              <mc:Fallback>
                <p:oleObj name="Equation" r:id="rId11" imgW="1358900" imgH="4318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4025" y="3546475"/>
                        <a:ext cx="23733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12806" y="4482103"/>
            <a:ext cx="94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Cost?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145"/>
              </p:ext>
            </p:extLst>
          </p:nvPr>
        </p:nvGraphicFramePr>
        <p:xfrm>
          <a:off x="2114600" y="4457945"/>
          <a:ext cx="6889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700" imgH="228600" progId="Equation.3">
                  <p:embed/>
                </p:oleObj>
              </mc:Choice>
              <mc:Fallback>
                <p:oleObj name="Equation" r:id="rId13" imgW="39370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4600" y="4457945"/>
                        <a:ext cx="688975" cy="401638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2BDDA82-DD0F-4C89-B566-D4ED521FFEF9}"/>
              </a:ext>
            </a:extLst>
          </p:cNvPr>
          <p:cNvSpPr txBox="1"/>
          <p:nvPr/>
        </p:nvSpPr>
        <p:spPr>
          <a:xfrm>
            <a:off x="276479" y="0"/>
            <a:ext cx="85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89813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301" y="510619"/>
            <a:ext cx="7924800" cy="533400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Multiplying Matrices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Gill Sans" charset="0"/>
                <a:ea typeface="ＭＳ Ｐゴシック" charset="0"/>
              </a:rPr>
              <a:t>		   	1			if n = 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Gill Sans" charset="0"/>
                <a:ea typeface="ＭＳ Ｐゴシック" charset="0"/>
              </a:rPr>
              <a:t>T(n) =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Gill Sans" charset="0"/>
                <a:ea typeface="ＭＳ Ｐゴシック" charset="0"/>
              </a:rPr>
              <a:t>		   	8T(n/2) + n</a:t>
            </a:r>
            <a:r>
              <a:rPr lang="en-US" sz="2800" baseline="30000" dirty="0">
                <a:latin typeface="Gill Sans" charset="0"/>
                <a:ea typeface="ＭＳ Ｐゴシック" charset="0"/>
              </a:rPr>
              <a:t>2   	</a:t>
            </a:r>
            <a:r>
              <a:rPr lang="en-US" sz="2800" dirty="0">
                <a:latin typeface="Gill Sans" charset="0"/>
                <a:ea typeface="ＭＳ Ｐゴシック" charset="0"/>
              </a:rPr>
              <a:t>if n &gt; 1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Gill Sans" charset="0"/>
              <a:ea typeface="ＭＳ Ｐゴシック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By Master Recurrence, if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T(n) = </a:t>
            </a:r>
            <a:r>
              <a:rPr lang="en-US" dirty="0" err="1">
                <a:latin typeface="Gill Sans" charset="0"/>
                <a:ea typeface="ＭＳ Ｐゴシック" charset="0"/>
              </a:rPr>
              <a:t>aT</a:t>
            </a:r>
            <a:r>
              <a:rPr lang="en-US" dirty="0">
                <a:latin typeface="Gill Sans" charset="0"/>
                <a:ea typeface="ＭＳ Ｐゴシック" charset="0"/>
              </a:rPr>
              <a:t>(n/b)+</a:t>
            </a:r>
            <a:r>
              <a:rPr lang="en-US" dirty="0" err="1">
                <a:latin typeface="Gill Sans" charset="0"/>
                <a:ea typeface="ＭＳ Ｐゴシック" charset="0"/>
              </a:rPr>
              <a:t>cn</a:t>
            </a:r>
            <a:r>
              <a:rPr lang="en-US" baseline="30000" dirty="0" err="1">
                <a:latin typeface="Gill Sans" charset="0"/>
                <a:ea typeface="ＭＳ Ｐゴシック" charset="0"/>
              </a:rPr>
              <a:t>k</a:t>
            </a:r>
            <a:r>
              <a:rPr lang="en-US" dirty="0">
                <a:latin typeface="Gill Sans" charset="0"/>
                <a:ea typeface="ＭＳ Ｐゴシック" charset="0"/>
              </a:rPr>
              <a:t> &amp; a &gt; </a:t>
            </a:r>
            <a:r>
              <a:rPr lang="en-US" dirty="0" err="1">
                <a:latin typeface="Gill Sans" charset="0"/>
                <a:ea typeface="ＭＳ Ｐゴシック" charset="0"/>
              </a:rPr>
              <a:t>b</a:t>
            </a:r>
            <a:r>
              <a:rPr lang="en-US" baseline="30000" dirty="0" err="1">
                <a:latin typeface="Gill Sans" charset="0"/>
                <a:ea typeface="ＭＳ Ｐゴシック" charset="0"/>
              </a:rPr>
              <a:t>k</a:t>
            </a:r>
            <a:r>
              <a:rPr lang="en-US" dirty="0">
                <a:latin typeface="Gill Sans" charset="0"/>
                <a:ea typeface="ＭＳ Ｐゴシック" charset="0"/>
              </a:rPr>
              <a:t> then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T(n) =</a:t>
            </a:r>
            <a:endParaRPr lang="en-US" sz="2800" baseline="30000" dirty="0">
              <a:latin typeface="Gill Sans" charset="0"/>
              <a:ea typeface="ＭＳ Ｐゴシック" charset="0"/>
            </a:endParaRPr>
          </a:p>
        </p:txBody>
      </p:sp>
      <p:graphicFrame>
        <p:nvGraphicFramePr>
          <p:cNvPr id="48132" name="Object 33"/>
          <p:cNvGraphicFramePr>
            <a:graphicFrameLocks noChangeAspect="1"/>
          </p:cNvGraphicFramePr>
          <p:nvPr/>
        </p:nvGraphicFramePr>
        <p:xfrm>
          <a:off x="2093913" y="5181600"/>
          <a:ext cx="46116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228600" progId="Equation.3">
                  <p:embed/>
                </p:oleObj>
              </mc:Choice>
              <mc:Fallback>
                <p:oleObj name="Equation" r:id="rId3" imgW="1778000" imgH="228600" progId="Equation.3">
                  <p:embed/>
                  <p:pic>
                    <p:nvPicPr>
                      <p:cNvPr id="4813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5181600"/>
                        <a:ext cx="46116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 Brace 1"/>
          <p:cNvSpPr/>
          <p:nvPr/>
        </p:nvSpPr>
        <p:spPr bwMode="auto">
          <a:xfrm>
            <a:off x="1905000" y="1981200"/>
            <a:ext cx="304800" cy="1371600"/>
          </a:xfrm>
          <a:custGeom>
            <a:avLst/>
            <a:gdLst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7" fmla="*/ 304800 w 304800"/>
              <a:gd name="connsiteY7" fmla="*/ 137160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7" fmla="*/ 304800 w 304800"/>
              <a:gd name="connsiteY7" fmla="*/ 137160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88899 h 1371600"/>
              <a:gd name="connsiteX6" fmla="*/ 304800 w 304800"/>
              <a:gd name="connsiteY6" fmla="*/ 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7" fmla="*/ 304800 w 304800"/>
              <a:gd name="connsiteY7" fmla="*/ 1371600 h 1371600"/>
              <a:gd name="connsiteX0" fmla="*/ 304800 w 304800"/>
              <a:gd name="connsiteY0" fmla="*/ 1371600 h 1371600"/>
              <a:gd name="connsiteX1" fmla="*/ 152400 w 304800"/>
              <a:gd name="connsiteY1" fmla="*/ 13081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88899 h 1371600"/>
              <a:gd name="connsiteX6" fmla="*/ 304800 w 304800"/>
              <a:gd name="connsiteY6" fmla="*/ 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7" fmla="*/ 304800 w 304800"/>
              <a:gd name="connsiteY7" fmla="*/ 1371600 h 1371600"/>
              <a:gd name="connsiteX0" fmla="*/ 304800 w 304800"/>
              <a:gd name="connsiteY0" fmla="*/ 1371600 h 1371600"/>
              <a:gd name="connsiteX1" fmla="*/ 152400 w 304800"/>
              <a:gd name="connsiteY1" fmla="*/ 1308101 h 1371600"/>
              <a:gd name="connsiteX2" fmla="*/ 152400 w 304800"/>
              <a:gd name="connsiteY2" fmla="*/ 812800 h 1371600"/>
              <a:gd name="connsiteX3" fmla="*/ 152400 w 304800"/>
              <a:gd name="connsiteY3" fmla="*/ 711199 h 1371600"/>
              <a:gd name="connsiteX4" fmla="*/ 0 w 304800"/>
              <a:gd name="connsiteY4" fmla="*/ 685800 h 1371600"/>
              <a:gd name="connsiteX5" fmla="*/ 152400 w 304800"/>
              <a:gd name="connsiteY5" fmla="*/ 660401 h 1371600"/>
              <a:gd name="connsiteX6" fmla="*/ 152400 w 304800"/>
              <a:gd name="connsiteY6" fmla="*/ 88899 h 1371600"/>
              <a:gd name="connsiteX7" fmla="*/ 304800 w 304800"/>
              <a:gd name="connsiteY7" fmla="*/ 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7" fmla="*/ 304800 w 304800"/>
              <a:gd name="connsiteY7" fmla="*/ 1371600 h 1371600"/>
              <a:gd name="connsiteX0" fmla="*/ 304800 w 304800"/>
              <a:gd name="connsiteY0" fmla="*/ 1371600 h 1371600"/>
              <a:gd name="connsiteX1" fmla="*/ 152400 w 304800"/>
              <a:gd name="connsiteY1" fmla="*/ 1308101 h 1371600"/>
              <a:gd name="connsiteX2" fmla="*/ 152400 w 304800"/>
              <a:gd name="connsiteY2" fmla="*/ 812800 h 1371600"/>
              <a:gd name="connsiteX3" fmla="*/ 152400 w 304800"/>
              <a:gd name="connsiteY3" fmla="*/ 711199 h 1371600"/>
              <a:gd name="connsiteX4" fmla="*/ 0 w 304800"/>
              <a:gd name="connsiteY4" fmla="*/ 685800 h 1371600"/>
              <a:gd name="connsiteX5" fmla="*/ 152400 w 304800"/>
              <a:gd name="connsiteY5" fmla="*/ 617866 h 1371600"/>
              <a:gd name="connsiteX6" fmla="*/ 152400 w 304800"/>
              <a:gd name="connsiteY6" fmla="*/ 88899 h 1371600"/>
              <a:gd name="connsiteX7" fmla="*/ 304800 w 304800"/>
              <a:gd name="connsiteY7" fmla="*/ 0 h 1371600"/>
              <a:gd name="connsiteX0" fmla="*/ 304800 w 304800"/>
              <a:gd name="connsiteY0" fmla="*/ 1371600 h 1371600"/>
              <a:gd name="connsiteX1" fmla="*/ 152400 w 304800"/>
              <a:gd name="connsiteY1" fmla="*/ 1346201 h 1371600"/>
              <a:gd name="connsiteX2" fmla="*/ 152400 w 304800"/>
              <a:gd name="connsiteY2" fmla="*/ 711199 h 1371600"/>
              <a:gd name="connsiteX3" fmla="*/ 0 w 304800"/>
              <a:gd name="connsiteY3" fmla="*/ 685800 h 1371600"/>
              <a:gd name="connsiteX4" fmla="*/ 152400 w 304800"/>
              <a:gd name="connsiteY4" fmla="*/ 660401 h 1371600"/>
              <a:gd name="connsiteX5" fmla="*/ 152400 w 304800"/>
              <a:gd name="connsiteY5" fmla="*/ 25399 h 1371600"/>
              <a:gd name="connsiteX6" fmla="*/ 304800 w 304800"/>
              <a:gd name="connsiteY6" fmla="*/ 0 h 1371600"/>
              <a:gd name="connsiteX7" fmla="*/ 304800 w 304800"/>
              <a:gd name="connsiteY7" fmla="*/ 1371600 h 1371600"/>
              <a:gd name="connsiteX0" fmla="*/ 304800 w 304800"/>
              <a:gd name="connsiteY0" fmla="*/ 1371600 h 1371600"/>
              <a:gd name="connsiteX1" fmla="*/ 152400 w 304800"/>
              <a:gd name="connsiteY1" fmla="*/ 1308101 h 1371600"/>
              <a:gd name="connsiteX2" fmla="*/ 152400 w 304800"/>
              <a:gd name="connsiteY2" fmla="*/ 812800 h 1371600"/>
              <a:gd name="connsiteX3" fmla="*/ 152400 w 304800"/>
              <a:gd name="connsiteY3" fmla="*/ 753734 h 1371600"/>
              <a:gd name="connsiteX4" fmla="*/ 0 w 304800"/>
              <a:gd name="connsiteY4" fmla="*/ 685800 h 1371600"/>
              <a:gd name="connsiteX5" fmla="*/ 152400 w 304800"/>
              <a:gd name="connsiteY5" fmla="*/ 617866 h 1371600"/>
              <a:gd name="connsiteX6" fmla="*/ 152400 w 304800"/>
              <a:gd name="connsiteY6" fmla="*/ 88899 h 1371600"/>
              <a:gd name="connsiteX7" fmla="*/ 304800 w 3048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1371600" stroke="0" extrusionOk="0">
                <a:moveTo>
                  <a:pt x="304800" y="1371600"/>
                </a:moveTo>
                <a:cubicBezTo>
                  <a:pt x="220632" y="1371600"/>
                  <a:pt x="152400" y="1360228"/>
                  <a:pt x="152400" y="1346201"/>
                </a:cubicBezTo>
                <a:lnTo>
                  <a:pt x="152400" y="711199"/>
                </a:lnTo>
                <a:cubicBezTo>
                  <a:pt x="152400" y="697172"/>
                  <a:pt x="84168" y="685800"/>
                  <a:pt x="0" y="685800"/>
                </a:cubicBezTo>
                <a:cubicBezTo>
                  <a:pt x="84168" y="685800"/>
                  <a:pt x="152400" y="674428"/>
                  <a:pt x="152400" y="660401"/>
                </a:cubicBezTo>
                <a:lnTo>
                  <a:pt x="152400" y="25399"/>
                </a:lnTo>
                <a:cubicBezTo>
                  <a:pt x="152400" y="11372"/>
                  <a:pt x="220632" y="0"/>
                  <a:pt x="304800" y="0"/>
                </a:cubicBezTo>
                <a:lnTo>
                  <a:pt x="304800" y="1371600"/>
                </a:lnTo>
                <a:close/>
              </a:path>
              <a:path w="304800" h="1371600" fill="none">
                <a:moveTo>
                  <a:pt x="304800" y="1371600"/>
                </a:moveTo>
                <a:cubicBezTo>
                  <a:pt x="220632" y="1371600"/>
                  <a:pt x="152400" y="1322128"/>
                  <a:pt x="152400" y="1308101"/>
                </a:cubicBezTo>
                <a:lnTo>
                  <a:pt x="152400" y="812800"/>
                </a:lnTo>
                <a:lnTo>
                  <a:pt x="152400" y="753734"/>
                </a:lnTo>
                <a:cubicBezTo>
                  <a:pt x="152400" y="739707"/>
                  <a:pt x="0" y="708445"/>
                  <a:pt x="0" y="685800"/>
                </a:cubicBezTo>
                <a:cubicBezTo>
                  <a:pt x="0" y="663155"/>
                  <a:pt x="152400" y="631893"/>
                  <a:pt x="152400" y="617866"/>
                </a:cubicBezTo>
                <a:lnTo>
                  <a:pt x="152400" y="88899"/>
                </a:lnTo>
                <a:cubicBezTo>
                  <a:pt x="152400" y="74872"/>
                  <a:pt x="220632" y="0"/>
                  <a:pt x="30480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980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CA4D6F3-A21C-4D9B-A613-B4CFA218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106EF3-D336-42A2-B914-EFD850DDD6B1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4" name="Text Box 49">
            <a:extLst>
              <a:ext uri="{FF2B5EF4-FFF2-40B4-BE49-F238E27FC236}">
                <a16:creationId xmlns:a16="http://schemas.microsoft.com/office/drawing/2014/main" id="{418760DF-C5A7-4DB1-96D7-733C0654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12838"/>
            <a:ext cx="8642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Divide each nxn matrix into four matrices of size (n/2)x(n/2):</a:t>
            </a:r>
          </a:p>
        </p:txBody>
      </p:sp>
      <p:grpSp>
        <p:nvGrpSpPr>
          <p:cNvPr id="10245" name="Group 65">
            <a:extLst>
              <a:ext uri="{FF2B5EF4-FFF2-40B4-BE49-F238E27FC236}">
                <a16:creationId xmlns:a16="http://schemas.microsoft.com/office/drawing/2014/main" id="{5C395920-1B9A-4C9A-A2D7-AC94C76DFCF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32200"/>
            <a:ext cx="7589837" cy="1452563"/>
            <a:chOff x="979" y="3203"/>
            <a:chExt cx="4781" cy="91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3EA7F58-71C1-490E-B1EA-DE97B95A7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6" y="1266"/>
              <a:ext cx="907" cy="4781"/>
            </a:xfrm>
            <a:prstGeom prst="rect">
              <a:avLst/>
            </a:prstGeom>
            <a:solidFill>
              <a:srgbClr val="98B5D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1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graphicFrame>
          <p:nvGraphicFramePr>
            <p:cNvPr id="10258" name="Object 23">
              <a:extLst>
                <a:ext uri="{FF2B5EF4-FFF2-40B4-BE49-F238E27FC236}">
                  <a16:creationId xmlns:a16="http://schemas.microsoft.com/office/drawing/2014/main" id="{7D19B2AD-2018-414F-9234-CBDDDE1E6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8" y="3203"/>
            <a:ext cx="1322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800" imgH="914400" progId="Equation.DSMT4">
                    <p:embed/>
                  </p:oleObj>
                </mc:Choice>
                <mc:Fallback>
                  <p:oleObj name="Equation" r:id="rId3" imgW="1320800" imgH="914400" progId="Equation.DSMT4">
                    <p:embed/>
                    <p:pic>
                      <p:nvPicPr>
                        <p:cNvPr id="10258" name="Object 23">
                          <a:extLst>
                            <a:ext uri="{FF2B5EF4-FFF2-40B4-BE49-F238E27FC236}">
                              <a16:creationId xmlns:a16="http://schemas.microsoft.com/office/drawing/2014/main" id="{7D19B2AD-2018-414F-9234-CBDDDE1E62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3203"/>
                          <a:ext cx="1322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6" name="Text Box 49">
            <a:extLst>
              <a:ext uri="{FF2B5EF4-FFF2-40B4-BE49-F238E27FC236}">
                <a16:creationId xmlns:a16="http://schemas.microsoft.com/office/drawing/2014/main" id="{FC3E2807-EB15-4C63-B768-009CC755D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16075"/>
            <a:ext cx="8642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Computing all of       requires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multiplications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and 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additions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247" name="Text Box 49">
            <a:extLst>
              <a:ext uri="{FF2B5EF4-FFF2-40B4-BE49-F238E27FC236}">
                <a16:creationId xmlns:a16="http://schemas.microsoft.com/office/drawing/2014/main" id="{48C85094-278E-4B61-B015-A1BA94B4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33600"/>
            <a:ext cx="8642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Therefore, the total running time is</a:t>
            </a:r>
          </a:p>
        </p:txBody>
      </p:sp>
      <p:sp>
        <p:nvSpPr>
          <p:cNvPr id="10248" name="Text Box 49">
            <a:extLst>
              <a:ext uri="{FF2B5EF4-FFF2-40B4-BE49-F238E27FC236}">
                <a16:creationId xmlns:a16="http://schemas.microsoft.com/office/drawing/2014/main" id="{18E27FA6-3497-4FFA-B9CD-E8261266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24138"/>
            <a:ext cx="8642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the Master Theorem, this solves to             . Still cubic!</a:t>
            </a:r>
          </a:p>
        </p:txBody>
      </p:sp>
      <p:graphicFrame>
        <p:nvGraphicFramePr>
          <p:cNvPr id="10249" name="Object 12">
            <a:extLst>
              <a:ext uri="{FF2B5EF4-FFF2-40B4-BE49-F238E27FC236}">
                <a16:creationId xmlns:a16="http://schemas.microsoft.com/office/drawing/2014/main" id="{AFD5449A-CB50-4F5B-8827-882F965F9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730375"/>
          <a:ext cx="322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10249" name="Object 12">
                        <a:extLst>
                          <a:ext uri="{FF2B5EF4-FFF2-40B4-BE49-F238E27FC236}">
                            <a16:creationId xmlns:a16="http://schemas.microsoft.com/office/drawing/2014/main" id="{AFD5449A-CB50-4F5B-8827-882F965F9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30375"/>
                        <a:ext cx="322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30">
            <a:extLst>
              <a:ext uri="{FF2B5EF4-FFF2-40B4-BE49-F238E27FC236}">
                <a16:creationId xmlns:a16="http://schemas.microsoft.com/office/drawing/2014/main" id="{AE4B9A0D-61A2-41CF-8F33-881CA3389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5" y="2195513"/>
          <a:ext cx="2536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79400" progId="Equation.DSMT4">
                  <p:embed/>
                </p:oleObj>
              </mc:Choice>
              <mc:Fallback>
                <p:oleObj name="Equation" r:id="rId7" imgW="1600200" imgH="279400" progId="Equation.DSMT4">
                  <p:embed/>
                  <p:pic>
                    <p:nvPicPr>
                      <p:cNvPr id="10250" name="Object 30">
                        <a:extLst>
                          <a:ext uri="{FF2B5EF4-FFF2-40B4-BE49-F238E27FC236}">
                            <a16:creationId xmlns:a16="http://schemas.microsoft.com/office/drawing/2014/main" id="{AE4B9A0D-61A2-41CF-8F33-881CA3389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2195513"/>
                        <a:ext cx="25368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31">
            <a:extLst>
              <a:ext uri="{FF2B5EF4-FFF2-40B4-BE49-F238E27FC236}">
                <a16:creationId xmlns:a16="http://schemas.microsoft.com/office/drawing/2014/main" id="{84529EDA-8971-4529-9467-8D9F1A7B6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2697163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13" imgH="279279" progId="Equation.DSMT4">
                  <p:embed/>
                </p:oleObj>
              </mc:Choice>
              <mc:Fallback>
                <p:oleObj name="Equation" r:id="rId9" imgW="431613" imgH="279279" progId="Equation.DSMT4">
                  <p:embed/>
                  <p:pic>
                    <p:nvPicPr>
                      <p:cNvPr id="10251" name="Object 31">
                        <a:extLst>
                          <a:ext uri="{FF2B5EF4-FFF2-40B4-BE49-F238E27FC236}">
                            <a16:creationId xmlns:a16="http://schemas.microsoft.com/office/drawing/2014/main" id="{84529EDA-8971-4529-9467-8D9F1A7B6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697163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49">
            <a:extLst>
              <a:ext uri="{FF2B5EF4-FFF2-40B4-BE49-F238E27FC236}">
                <a16:creationId xmlns:a16="http://schemas.microsoft.com/office/drawing/2014/main" id="{AE2DF6CB-185C-46F3-B541-8218CA166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300663"/>
            <a:ext cx="79200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we do better with a straightforward divide and conquer approach?</a:t>
            </a:r>
          </a:p>
        </p:txBody>
      </p:sp>
      <p:graphicFrame>
        <p:nvGraphicFramePr>
          <p:cNvPr id="10253" name="Object 67">
            <a:extLst>
              <a:ext uri="{FF2B5EF4-FFF2-40B4-BE49-F238E27FC236}">
                <a16:creationId xmlns:a16="http://schemas.microsoft.com/office/drawing/2014/main" id="{8C813F54-C948-4832-B5A7-E8211C69C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46500"/>
          <a:ext cx="44640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2286000" imgH="635000" progId="Equation.3">
                  <p:embed/>
                </p:oleObj>
              </mc:Choice>
              <mc:Fallback>
                <p:oleObj name="משוואה" r:id="rId11" imgW="2286000" imgH="635000" progId="Equation.3">
                  <p:embed/>
                  <p:pic>
                    <p:nvPicPr>
                      <p:cNvPr id="10253" name="Object 67">
                        <a:extLst>
                          <a:ext uri="{FF2B5EF4-FFF2-40B4-BE49-F238E27FC236}">
                            <a16:creationId xmlns:a16="http://schemas.microsoft.com/office/drawing/2014/main" id="{8C813F54-C948-4832-B5A7-E8211C69C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46500"/>
                        <a:ext cx="446405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0EC383-9238-4B37-B174-DC7954EA5EA3}"/>
              </a:ext>
            </a:extLst>
          </p:cNvPr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0255" name="TextBox 3">
            <a:extLst>
              <a:ext uri="{FF2B5EF4-FFF2-40B4-BE49-F238E27FC236}">
                <a16:creationId xmlns:a16="http://schemas.microsoft.com/office/drawing/2014/main" id="{B370690E-3494-4326-8CD4-E7AB262B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388"/>
            <a:ext cx="5689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Strassen’s method for matrix multiplication</a:t>
            </a:r>
            <a:endParaRPr kumimoji="0" lang="he-IL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56" name="Text Box 49">
            <a:extLst>
              <a:ext uri="{FF2B5EF4-FFF2-40B4-BE49-F238E27FC236}">
                <a16:creationId xmlns:a16="http://schemas.microsoft.com/office/drawing/2014/main" id="{16E35E48-AFA8-45F8-85BE-F12C2DC5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1950"/>
            <a:ext cx="4537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divide and conquer approach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25A9FCCA-04F6-44B8-98E8-2E7C1E31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E5EED-6B16-4A52-88AF-FC2D0441D9C6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Slide Number Placeholder 5">
            <a:extLst>
              <a:ext uri="{FF2B5EF4-FFF2-40B4-BE49-F238E27FC236}">
                <a16:creationId xmlns:a16="http://schemas.microsoft.com/office/drawing/2014/main" id="{2C4D755E-5A93-418F-B1E4-FFB6A365D439}"/>
              </a:ext>
            </a:extLst>
          </p:cNvPr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6ABBC-2786-4329-84C4-1A635689C2CE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8" name="Text Box 49">
            <a:extLst>
              <a:ext uri="{FF2B5EF4-FFF2-40B4-BE49-F238E27FC236}">
                <a16:creationId xmlns:a16="http://schemas.microsoft.com/office/drawing/2014/main" id="{98496F0A-20A6-40D1-9449-FC9FF85E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8642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seven matrices of size (n/2)x(n/2) :</a:t>
            </a:r>
          </a:p>
        </p:txBody>
      </p:sp>
      <p:sp>
        <p:nvSpPr>
          <p:cNvPr id="11269" name="Rectangle 305">
            <a:extLst>
              <a:ext uri="{FF2B5EF4-FFF2-40B4-BE49-F238E27FC236}">
                <a16:creationId xmlns:a16="http://schemas.microsoft.com/office/drawing/2014/main" id="{9C198B25-E03A-497B-A877-203D63D24F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53113" y="1303338"/>
            <a:ext cx="2808287" cy="3024187"/>
          </a:xfrm>
          <a:prstGeom prst="rect">
            <a:avLst/>
          </a:prstGeom>
          <a:solidFill>
            <a:srgbClr val="98B5D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en-US" sz="1800" b="1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1270" name="Object 12">
            <a:extLst>
              <a:ext uri="{FF2B5EF4-FFF2-40B4-BE49-F238E27FC236}">
                <a16:creationId xmlns:a16="http://schemas.microsoft.com/office/drawing/2014/main" id="{F7F810DC-1DD7-4DEC-A633-756C7EE90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411288"/>
          <a:ext cx="285115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1016000" progId="Equation.DSMT4">
                  <p:embed/>
                </p:oleObj>
              </mc:Choice>
              <mc:Fallback>
                <p:oleObj name="Equation" r:id="rId3" imgW="1790700" imgH="1016000" progId="Equation.DSMT4">
                  <p:embed/>
                  <p:pic>
                    <p:nvPicPr>
                      <p:cNvPr id="11270" name="Object 12">
                        <a:extLst>
                          <a:ext uri="{FF2B5EF4-FFF2-40B4-BE49-F238E27FC236}">
                            <a16:creationId xmlns:a16="http://schemas.microsoft.com/office/drawing/2014/main" id="{F7F810DC-1DD7-4DEC-A633-756C7EE90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411288"/>
                        <a:ext cx="2851150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3">
            <a:extLst>
              <a:ext uri="{FF2B5EF4-FFF2-40B4-BE49-F238E27FC236}">
                <a16:creationId xmlns:a16="http://schemas.microsoft.com/office/drawing/2014/main" id="{B9DC5CF8-416A-444E-8E1E-F98F402A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9613" y="2994025"/>
          <a:ext cx="27908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762000" progId="Equation.DSMT4">
                  <p:embed/>
                </p:oleObj>
              </mc:Choice>
              <mc:Fallback>
                <p:oleObj name="Equation" r:id="rId5" imgW="1752600" imgH="762000" progId="Equation.DSMT4">
                  <p:embed/>
                  <p:pic>
                    <p:nvPicPr>
                      <p:cNvPr id="11271" name="Object 3">
                        <a:extLst>
                          <a:ext uri="{FF2B5EF4-FFF2-40B4-BE49-F238E27FC236}">
                            <a16:creationId xmlns:a16="http://schemas.microsoft.com/office/drawing/2014/main" id="{B9DC5CF8-416A-444E-8E1E-F98F402A7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2994025"/>
                        <a:ext cx="2790825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305">
            <a:extLst>
              <a:ext uri="{FF2B5EF4-FFF2-40B4-BE49-F238E27FC236}">
                <a16:creationId xmlns:a16="http://schemas.microsoft.com/office/drawing/2014/main" id="{DC086ED5-69FE-4D32-93C8-79C8E0907AB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57350" y="1160463"/>
            <a:ext cx="1296987" cy="3240088"/>
          </a:xfrm>
          <a:prstGeom prst="rect">
            <a:avLst/>
          </a:prstGeom>
          <a:solidFill>
            <a:srgbClr val="98B5D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en-US" sz="1800" b="1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73" name="Line 45">
            <a:extLst>
              <a:ext uri="{FF2B5EF4-FFF2-40B4-BE49-F238E27FC236}">
                <a16:creationId xmlns:a16="http://schemas.microsoft.com/office/drawing/2014/main" id="{E570F487-5B0C-4D94-930B-B0BE45EEB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4313" y="2781300"/>
            <a:ext cx="1627187" cy="0"/>
          </a:xfrm>
          <a:prstGeom prst="line">
            <a:avLst/>
          </a:prstGeom>
          <a:noFill/>
          <a:ln w="38100">
            <a:solidFill>
              <a:srgbClr val="7A9FCC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74" name="Text Box 49">
            <a:extLst>
              <a:ext uri="{FF2B5EF4-FFF2-40B4-BE49-F238E27FC236}">
                <a16:creationId xmlns:a16="http://schemas.microsoft.com/office/drawing/2014/main" id="{55973AD8-7149-40D7-B9C9-D7A8EA90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06913"/>
            <a:ext cx="78501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four (n/2)x(n/2) matrices       can be defined in terms of M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,…,M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1275" name="Object 5">
            <a:extLst>
              <a:ext uri="{FF2B5EF4-FFF2-40B4-BE49-F238E27FC236}">
                <a16:creationId xmlns:a16="http://schemas.microsoft.com/office/drawing/2014/main" id="{E529A32E-3F7E-4C9D-AA67-D0578F96E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613275"/>
          <a:ext cx="3222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12" imgH="241195" progId="Equation.DSMT4">
                  <p:embed/>
                </p:oleObj>
              </mc:Choice>
              <mc:Fallback>
                <p:oleObj name="Equation" r:id="rId7" imgW="203112" imgH="241195" progId="Equation.DSMT4">
                  <p:embed/>
                  <p:pic>
                    <p:nvPicPr>
                      <p:cNvPr id="11275" name="Object 5">
                        <a:extLst>
                          <a:ext uri="{FF2B5EF4-FFF2-40B4-BE49-F238E27FC236}">
                            <a16:creationId xmlns:a16="http://schemas.microsoft.com/office/drawing/2014/main" id="{E529A32E-3F7E-4C9D-AA67-D0578F96E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613275"/>
                        <a:ext cx="3222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05">
            <a:extLst>
              <a:ext uri="{FF2B5EF4-FFF2-40B4-BE49-F238E27FC236}">
                <a16:creationId xmlns:a16="http://schemas.microsoft.com/office/drawing/2014/main" id="{92E05CF1-AFA2-41B8-9074-0BD445C249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95700" y="4568825"/>
            <a:ext cx="1512888" cy="2687638"/>
          </a:xfrm>
          <a:prstGeom prst="rect">
            <a:avLst/>
          </a:prstGeom>
          <a:solidFill>
            <a:srgbClr val="98B5D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1277" name="Object 6">
            <a:extLst>
              <a:ext uri="{FF2B5EF4-FFF2-40B4-BE49-F238E27FC236}">
                <a16:creationId xmlns:a16="http://schemas.microsoft.com/office/drawing/2014/main" id="{F2F41ABC-0CEA-4B95-8E27-C091BD48A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350" y="5227638"/>
          <a:ext cx="255111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51000" imgH="914400" progId="Equation.DSMT4">
                  <p:embed/>
                </p:oleObj>
              </mc:Choice>
              <mc:Fallback>
                <p:oleObj name="Equation" r:id="rId9" imgW="1651000" imgH="914400" progId="Equation.DSMT4">
                  <p:embed/>
                  <p:pic>
                    <p:nvPicPr>
                      <p:cNvPr id="11277" name="Object 6">
                        <a:extLst>
                          <a:ext uri="{FF2B5EF4-FFF2-40B4-BE49-F238E27FC236}">
                            <a16:creationId xmlns:a16="http://schemas.microsoft.com/office/drawing/2014/main" id="{F2F41ABC-0CEA-4B95-8E27-C091BD48A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227638"/>
                        <a:ext cx="255111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9">
            <a:extLst>
              <a:ext uri="{FF2B5EF4-FFF2-40B4-BE49-F238E27FC236}">
                <a16:creationId xmlns:a16="http://schemas.microsoft.com/office/drawing/2014/main" id="{05771B17-DA98-4329-84B1-9BA2623EC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347913"/>
          <a:ext cx="31115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2286000" imgH="635000" progId="Equation.3">
                  <p:embed/>
                </p:oleObj>
              </mc:Choice>
              <mc:Fallback>
                <p:oleObj name="משוואה" r:id="rId11" imgW="2286000" imgH="635000" progId="Equation.3">
                  <p:embed/>
                  <p:pic>
                    <p:nvPicPr>
                      <p:cNvPr id="11278" name="Object 9">
                        <a:extLst>
                          <a:ext uri="{FF2B5EF4-FFF2-40B4-BE49-F238E27FC236}">
                            <a16:creationId xmlns:a16="http://schemas.microsoft.com/office/drawing/2014/main" id="{05771B17-DA98-4329-84B1-9BA2623EC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7913"/>
                        <a:ext cx="31115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56AF116-F794-4386-9510-DD7F83E30661}"/>
              </a:ext>
            </a:extLst>
          </p:cNvPr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1280" name="TextBox 3">
            <a:extLst>
              <a:ext uri="{FF2B5EF4-FFF2-40B4-BE49-F238E27FC236}">
                <a16:creationId xmlns:a16="http://schemas.microsoft.com/office/drawing/2014/main" id="{A37C6140-C0AD-4A43-AADC-B13FE25F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388"/>
            <a:ext cx="5689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Strassen’s method for matrix multiplication</a:t>
            </a:r>
            <a:endParaRPr kumimoji="0" lang="he-IL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81" name="Text Box 49">
            <a:extLst>
              <a:ext uri="{FF2B5EF4-FFF2-40B4-BE49-F238E27FC236}">
                <a16:creationId xmlns:a16="http://schemas.microsoft.com/office/drawing/2014/main" id="{EE320593-5577-47D6-8AC0-96205FF1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1950"/>
            <a:ext cx="4537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Strassen’s algorithm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5">
            <a:extLst>
              <a:ext uri="{FF2B5EF4-FFF2-40B4-BE49-F238E27FC236}">
                <a16:creationId xmlns:a16="http://schemas.microsoft.com/office/drawing/2014/main" id="{B42497DA-88E0-49AF-8B47-44349D27F2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28444" y="211932"/>
            <a:ext cx="1511300" cy="5472112"/>
          </a:xfrm>
          <a:prstGeom prst="rect">
            <a:avLst/>
          </a:prstGeom>
          <a:solidFill>
            <a:srgbClr val="F1F5F9"/>
          </a:soli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en-US" sz="1800" b="1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Text Box 49">
            <a:extLst>
              <a:ext uri="{FF2B5EF4-FFF2-40B4-BE49-F238E27FC236}">
                <a16:creationId xmlns:a16="http://schemas.microsoft.com/office/drawing/2014/main" id="{41D1AC23-1485-4072-9E09-F7A219C9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336800"/>
            <a:ext cx="554513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 time? 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matrix Mi requires additions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subtractions but only one multiplication: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which solves to</a:t>
            </a:r>
          </a:p>
        </p:txBody>
      </p:sp>
      <p:graphicFrame>
        <p:nvGraphicFramePr>
          <p:cNvPr id="12292" name="Object 54">
            <a:extLst>
              <a:ext uri="{FF2B5EF4-FFF2-40B4-BE49-F238E27FC236}">
                <a16:creationId xmlns:a16="http://schemas.microsoft.com/office/drawing/2014/main" id="{D67FAFD1-DD0F-4F2D-BE79-53E1C2AF1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227388"/>
          <a:ext cx="2557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279400" progId="Equation.DSMT4">
                  <p:embed/>
                </p:oleObj>
              </mc:Choice>
              <mc:Fallback>
                <p:oleObj name="Equation" r:id="rId3" imgW="1612900" imgH="279400" progId="Equation.DSMT4">
                  <p:embed/>
                  <p:pic>
                    <p:nvPicPr>
                      <p:cNvPr id="12292" name="Object 54">
                        <a:extLst>
                          <a:ext uri="{FF2B5EF4-FFF2-40B4-BE49-F238E27FC236}">
                            <a16:creationId xmlns:a16="http://schemas.microsoft.com/office/drawing/2014/main" id="{D67FAFD1-DD0F-4F2D-BE79-53E1C2AF1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227388"/>
                        <a:ext cx="25574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05">
            <a:extLst>
              <a:ext uri="{FF2B5EF4-FFF2-40B4-BE49-F238E27FC236}">
                <a16:creationId xmlns:a16="http://schemas.microsoft.com/office/drawing/2014/main" id="{60ACC6E5-D5D5-4DCC-B762-95BA6F8D21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10431" y="1607344"/>
            <a:ext cx="1512888" cy="2686050"/>
          </a:xfrm>
          <a:prstGeom prst="rect">
            <a:avLst/>
          </a:prstGeom>
          <a:solidFill>
            <a:srgbClr val="98B5D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294" name="Object 62">
            <a:extLst>
              <a:ext uri="{FF2B5EF4-FFF2-40B4-BE49-F238E27FC236}">
                <a16:creationId xmlns:a16="http://schemas.microsoft.com/office/drawing/2014/main" id="{34D2C489-4E60-489F-9F2D-DEEBE93B1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65363"/>
          <a:ext cx="2551112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1000" imgH="914400" progId="Equation.DSMT4">
                  <p:embed/>
                </p:oleObj>
              </mc:Choice>
              <mc:Fallback>
                <p:oleObj name="Equation" r:id="rId5" imgW="1651000" imgH="914400" progId="Equation.DSMT4">
                  <p:embed/>
                  <p:pic>
                    <p:nvPicPr>
                      <p:cNvPr id="12294" name="Object 62">
                        <a:extLst>
                          <a:ext uri="{FF2B5EF4-FFF2-40B4-BE49-F238E27FC236}">
                            <a16:creationId xmlns:a16="http://schemas.microsoft.com/office/drawing/2014/main" id="{34D2C489-4E60-489F-9F2D-DEEBE93B1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65363"/>
                        <a:ext cx="2551112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3">
            <a:extLst>
              <a:ext uri="{FF2B5EF4-FFF2-40B4-BE49-F238E27FC236}">
                <a16:creationId xmlns:a16="http://schemas.microsoft.com/office/drawing/2014/main" id="{7BA525EF-59A5-4751-82A9-943F178FB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4763" y="3246438"/>
          <a:ext cx="1162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660400" imgH="228600" progId="Equation.3">
                  <p:embed/>
                </p:oleObj>
              </mc:Choice>
              <mc:Fallback>
                <p:oleObj name="משוואה" r:id="rId7" imgW="660400" imgH="228600" progId="Equation.3">
                  <p:embed/>
                  <p:pic>
                    <p:nvPicPr>
                      <p:cNvPr id="12295" name="Object 63">
                        <a:extLst>
                          <a:ext uri="{FF2B5EF4-FFF2-40B4-BE49-F238E27FC236}">
                            <a16:creationId xmlns:a16="http://schemas.microsoft.com/office/drawing/2014/main" id="{7BA525EF-59A5-4751-82A9-943F178FB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3246438"/>
                        <a:ext cx="1162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" name="Group 51">
            <a:extLst>
              <a:ext uri="{FF2B5EF4-FFF2-40B4-BE49-F238E27FC236}">
                <a16:creationId xmlns:a16="http://schemas.microsoft.com/office/drawing/2014/main" id="{C3EC2232-4F66-41C0-AA5B-1824AA82699F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065588"/>
          <a:ext cx="8496300" cy="371475"/>
        </p:xfrm>
        <a:graphic>
          <a:graphicData uri="http://schemas.openxmlformats.org/drawingml/2006/table">
            <a:tbl>
              <a:tblPr rtl="1"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2.807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Volker Strassen: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Strassen’s method , First sub-cubic time algorithm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1969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88CF8D-B7AB-43EE-B93D-A0D924C73803}"/>
              </a:ext>
            </a:extLst>
          </p:cNvPr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2307" name="TextBox 3">
            <a:extLst>
              <a:ext uri="{FF2B5EF4-FFF2-40B4-BE49-F238E27FC236}">
                <a16:creationId xmlns:a16="http://schemas.microsoft.com/office/drawing/2014/main" id="{54B557FD-A4A2-4AEA-9E68-35037C1F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388"/>
            <a:ext cx="5689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Strassen’s method for matrix multiplication</a:t>
            </a:r>
            <a:endParaRPr kumimoji="0" lang="he-IL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08" name="Text Box 49">
            <a:extLst>
              <a:ext uri="{FF2B5EF4-FFF2-40B4-BE49-F238E27FC236}">
                <a16:creationId xmlns:a16="http://schemas.microsoft.com/office/drawing/2014/main" id="{824CEC4D-E4C4-450E-BAFE-CDF36126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1950"/>
            <a:ext cx="4537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Strassen’s algorithm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E34B43E-BA95-425C-8176-149C5D2751CE}"/>
              </a:ext>
            </a:extLst>
          </p:cNvPr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E750AB-0988-4FF8-9A50-0298765FCDF9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Slide Number Placeholder 5">
            <a:extLst>
              <a:ext uri="{FF2B5EF4-FFF2-40B4-BE49-F238E27FC236}">
                <a16:creationId xmlns:a16="http://schemas.microsoft.com/office/drawing/2014/main" id="{28D82585-0D21-438F-9BE5-A4929F15668F}"/>
              </a:ext>
            </a:extLst>
          </p:cNvPr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09793-7BAA-43DD-8883-D73A4786E4B7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09" name="Group 149">
            <a:extLst>
              <a:ext uri="{FF2B5EF4-FFF2-40B4-BE49-F238E27FC236}">
                <a16:creationId xmlns:a16="http://schemas.microsoft.com/office/drawing/2014/main" id="{702DFD79-73C2-409C-BF00-76523870C6BA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052513"/>
          <a:ext cx="8496300" cy="1447954"/>
        </p:xfrm>
        <a:graphic>
          <a:graphicData uri="http://schemas.openxmlformats.org/drawingml/2006/table">
            <a:tbl>
              <a:tblPr rtl="1"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2.796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V. Y. Pan.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Strassen’s algorithm is not optimal. 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1978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it-IT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2.7799</a:t>
                      </a: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D. Bini et al. </a:t>
                      </a: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it-IT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2.7799</a:t>
                      </a: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 complexity for nxn approximate matrix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multiplication.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1979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it-IT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2.522</a:t>
                      </a:r>
                      <a:r>
                        <a:rPr kumimoji="0" 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A. Schönhage.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Partial and total matrix multiplication.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B253B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1981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2B253B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D910212-7CA3-40B9-9885-E7A3DC8EC8DE}"/>
              </a:ext>
            </a:extLst>
          </p:cNvPr>
          <p:cNvSpPr/>
          <p:nvPr/>
        </p:nvSpPr>
        <p:spPr>
          <a:xfrm>
            <a:off x="0" y="0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3333" name="TextBox 3">
            <a:extLst>
              <a:ext uri="{FF2B5EF4-FFF2-40B4-BE49-F238E27FC236}">
                <a16:creationId xmlns:a16="http://schemas.microsoft.com/office/drawing/2014/main" id="{A6BC6303-4698-489D-B5F6-37D5772D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52388"/>
            <a:ext cx="5689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Strassen’s method for matrix multiplication</a:t>
            </a:r>
            <a:endParaRPr kumimoji="0" lang="he-IL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34" name="Text Box 49">
            <a:extLst>
              <a:ext uri="{FF2B5EF4-FFF2-40B4-BE49-F238E27FC236}">
                <a16:creationId xmlns:a16="http://schemas.microsoft.com/office/drawing/2014/main" id="{AD8E7556-9BEB-48BF-BC45-6A29E5C6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4537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Improvements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6739" name="Group 179">
            <a:extLst>
              <a:ext uri="{FF2B5EF4-FFF2-40B4-BE49-F238E27FC236}">
                <a16:creationId xmlns:a16="http://schemas.microsoft.com/office/drawing/2014/main" id="{5B9C84BD-C955-4949-AE6B-A3632DAEFA85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3224213"/>
          <a:ext cx="8496300" cy="1646236"/>
        </p:xfrm>
        <a:graphic>
          <a:graphicData uri="http://schemas.openxmlformats.org/drawingml/2006/table">
            <a:tbl>
              <a:tblPr rtl="1"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2.496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CopperSmith and Winograd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On the asymptotic complexity of matrix multiplication.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1981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2.479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Volker Strassen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1986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2.376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CopperSmith and Winograd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Matrix multiplication via arithmetic progressions.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1989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738" name="Group 178">
            <a:extLst>
              <a:ext uri="{FF2B5EF4-FFF2-40B4-BE49-F238E27FC236}">
                <a16:creationId xmlns:a16="http://schemas.microsoft.com/office/drawing/2014/main" id="{0A781487-C7EF-49C4-B539-AD188D90DE6F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5381625"/>
          <a:ext cx="8496300" cy="640034"/>
        </p:xfrm>
        <a:graphic>
          <a:graphicData uri="http://schemas.openxmlformats.org/drawingml/2006/table">
            <a:tbl>
              <a:tblPr rtl="1"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2.3727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)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Virginia Vassilevska Williams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Breaking the Coppersmith-Winograd barrier</a:t>
                      </a:r>
                      <a:endParaRPr kumimoji="0" lang="he-I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2011</a:t>
                      </a:r>
                      <a:endParaRPr kumimoji="0" lang="he-IL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3" name="Text Box 49">
            <a:extLst>
              <a:ext uri="{FF2B5EF4-FFF2-40B4-BE49-F238E27FC236}">
                <a16:creationId xmlns:a16="http://schemas.microsoft.com/office/drawing/2014/main" id="{6788D97F-AC8E-4A42-BFEC-BEB8B7BE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511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to break the 2.5 barrier: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332D5C9-8CA4-4C73-826F-2FD3962917C6}"/>
              </a:ext>
            </a:extLst>
          </p:cNvPr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83719-B3D1-4621-A61E-61B2B5FE8D5C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Slide Number Placeholder 5">
            <a:extLst>
              <a:ext uri="{FF2B5EF4-FFF2-40B4-BE49-F238E27FC236}">
                <a16:creationId xmlns:a16="http://schemas.microsoft.com/office/drawing/2014/main" id="{85363DD8-FE97-47BE-829A-390D659E4A73}"/>
              </a:ext>
            </a:extLst>
          </p:cNvPr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121F86-0EDA-4994-998E-1E02610AE39D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0CC1B2-F555-4F2C-9008-F822468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A5744-45F5-4EE5-9DE7-13D0DE9BECA7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9" name="Rectangle 305">
            <a:extLst>
              <a:ext uri="{FF2B5EF4-FFF2-40B4-BE49-F238E27FC236}">
                <a16:creationId xmlns:a16="http://schemas.microsoft.com/office/drawing/2014/main" id="{E70532F7-A4C5-4785-B672-DF9EFC83648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75919" y="-3231356"/>
            <a:ext cx="792162" cy="8496300"/>
          </a:xfrm>
          <a:prstGeom prst="rect">
            <a:avLst/>
          </a:prstGeom>
          <a:solidFill>
            <a:srgbClr val="F1F5F9"/>
          </a:soli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rot="10800000" vert="eaVert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en-US" sz="1800" b="1" i="0" u="none" strike="noStrike" kern="120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" name="Slide Number Placeholder 5">
            <a:extLst>
              <a:ext uri="{FF2B5EF4-FFF2-40B4-BE49-F238E27FC236}">
                <a16:creationId xmlns:a16="http://schemas.microsoft.com/office/drawing/2014/main" id="{9541F74D-1FC7-454E-98C3-1BD1C6358840}"/>
              </a:ext>
            </a:extLst>
          </p:cNvPr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87F00-F742-4DA4-89DB-2DDF5D163A01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he-IL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8DEAF-3EBB-4B4E-8871-368962AA4C40}"/>
              </a:ext>
            </a:extLst>
          </p:cNvPr>
          <p:cNvSpPr/>
          <p:nvPr/>
        </p:nvSpPr>
        <p:spPr>
          <a:xfrm>
            <a:off x="0" y="0"/>
            <a:ext cx="4859338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537A1-1B15-45A3-8279-ECC4EEF07F5E}"/>
              </a:ext>
            </a:extLst>
          </p:cNvPr>
          <p:cNvSpPr/>
          <p:nvPr/>
        </p:nvSpPr>
        <p:spPr>
          <a:xfrm>
            <a:off x="4859338" y="0"/>
            <a:ext cx="4284662" cy="404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3" name="TextBox 3">
            <a:extLst>
              <a:ext uri="{FF2B5EF4-FFF2-40B4-BE49-F238E27FC236}">
                <a16:creationId xmlns:a16="http://schemas.microsoft.com/office/drawing/2014/main" id="{9EEF2D60-A18A-4CE6-90EC-EA178930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8" y="0"/>
            <a:ext cx="4370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Best choices for matrix multiplication</a:t>
            </a:r>
            <a:endParaRPr kumimoji="0" lang="he-IL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4" name="Text Box 49">
            <a:extLst>
              <a:ext uri="{FF2B5EF4-FFF2-40B4-BE49-F238E27FC236}">
                <a16:creationId xmlns:a16="http://schemas.microsoft.com/office/drawing/2014/main" id="{DD878CE9-4B05-4D9E-B762-6EAD1B241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520700"/>
            <a:ext cx="8713788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the exact formulas for time complexity, for square matrices, crossover points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have been found: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n&lt;7, the naïve algorithm for matrix multiplication is preferred.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an example, a 6x6 matrix requires 482 steps for the method of 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4- Russians, but 468 steps for the naïve multiplication.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6&lt;n&lt;513, the method of 4-Russians is most efficient.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512&lt;n, Strassen’s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costs the least number of steps.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62" y="417364"/>
            <a:ext cx="8514545" cy="618127"/>
          </a:xfrm>
          <a:prstGeom prst="rect">
            <a:avLst/>
          </a:prstGeom>
        </p:spPr>
        <p:txBody>
          <a:bodyPr vert="horz" wrap="square" lIns="0" tIns="864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>
              <a:spcBef>
                <a:spcPts val="68"/>
              </a:spcBef>
            </a:pPr>
            <a:r>
              <a:rPr b="1" spc="242" dirty="0">
                <a:solidFill>
                  <a:srgbClr val="0F06BA"/>
                </a:solidFill>
              </a:rPr>
              <a:t>Divide-and-Conquer</a:t>
            </a:r>
            <a:r>
              <a:rPr b="1" spc="278" dirty="0">
                <a:solidFill>
                  <a:srgbClr val="0F06BA"/>
                </a:solidFill>
              </a:rPr>
              <a:t> </a:t>
            </a:r>
            <a:r>
              <a:rPr b="1" spc="242" dirty="0">
                <a:solidFill>
                  <a:srgbClr val="0F06BA"/>
                </a:solidFill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254" y="1566166"/>
            <a:ext cx="8218114" cy="669133"/>
          </a:xfrm>
          <a:prstGeom prst="rect">
            <a:avLst/>
          </a:prstGeom>
        </p:spPr>
        <p:txBody>
          <a:bodyPr vert="horz" wrap="square" lIns="0" tIns="27662" rIns="0" bIns="0" rtlCol="0">
            <a:spAutoFit/>
          </a:bodyPr>
          <a:lstStyle/>
          <a:p>
            <a:pPr marL="8645" marR="3458">
              <a:lnSpc>
                <a:spcPts val="2485"/>
              </a:lnSpc>
              <a:spcBef>
                <a:spcPts val="217"/>
              </a:spcBef>
            </a:pPr>
            <a:r>
              <a:rPr sz="2400" spc="208" dirty="0">
                <a:solidFill>
                  <a:srgbClr val="191919"/>
                </a:solidFill>
                <a:latin typeface="Cambria"/>
                <a:cs typeface="Cambria"/>
              </a:rPr>
              <a:t>A </a:t>
            </a:r>
            <a:r>
              <a:rPr sz="2400" b="1" spc="95" dirty="0">
                <a:solidFill>
                  <a:srgbClr val="0000FF"/>
                </a:solidFill>
                <a:latin typeface="Bookman Old Style"/>
                <a:cs typeface="Bookman Old Style"/>
              </a:rPr>
              <a:t>divide-and-conquer </a:t>
            </a:r>
            <a:r>
              <a:rPr sz="2400" spc="170" dirty="0">
                <a:solidFill>
                  <a:srgbClr val="191919"/>
                </a:solidFill>
                <a:latin typeface="Cambria"/>
                <a:cs typeface="Cambria"/>
              </a:rPr>
              <a:t>algorithm </a:t>
            </a:r>
            <a:r>
              <a:rPr sz="2400" spc="122" dirty="0">
                <a:solidFill>
                  <a:srgbClr val="191919"/>
                </a:solidFill>
                <a:latin typeface="Cambria"/>
                <a:cs typeface="Cambria"/>
              </a:rPr>
              <a:t>is</a:t>
            </a:r>
            <a:r>
              <a:rPr sz="2400" spc="24" dirty="0">
                <a:solidFill>
                  <a:srgbClr val="191919"/>
                </a:solidFill>
                <a:latin typeface="Cambria"/>
                <a:cs typeface="Cambria"/>
              </a:rPr>
              <a:t> </a:t>
            </a:r>
            <a:r>
              <a:rPr sz="2400" spc="177" dirty="0">
                <a:solidFill>
                  <a:srgbClr val="191919"/>
                </a:solidFill>
                <a:latin typeface="Cambria"/>
                <a:cs typeface="Cambria"/>
              </a:rPr>
              <a:t>one  </a:t>
            </a:r>
            <a:r>
              <a:rPr sz="2400" spc="167" dirty="0">
                <a:solidFill>
                  <a:srgbClr val="191919"/>
                </a:solidFill>
                <a:latin typeface="Cambria"/>
                <a:cs typeface="Cambria"/>
              </a:rPr>
              <a:t>that </a:t>
            </a:r>
            <a:r>
              <a:rPr sz="2400" spc="153" dirty="0">
                <a:solidFill>
                  <a:srgbClr val="191919"/>
                </a:solidFill>
                <a:latin typeface="Cambria"/>
                <a:cs typeface="Cambria"/>
              </a:rPr>
              <a:t>works </a:t>
            </a:r>
            <a:r>
              <a:rPr sz="2400" spc="197" dirty="0">
                <a:solidFill>
                  <a:srgbClr val="191919"/>
                </a:solidFill>
                <a:latin typeface="Cambria"/>
                <a:cs typeface="Cambria"/>
              </a:rPr>
              <a:t>as</a:t>
            </a:r>
            <a:r>
              <a:rPr sz="2400" spc="278" dirty="0">
                <a:solidFill>
                  <a:srgbClr val="191919"/>
                </a:solidFill>
                <a:latin typeface="Cambria"/>
                <a:cs typeface="Cambria"/>
              </a:rPr>
              <a:t> </a:t>
            </a:r>
            <a:r>
              <a:rPr sz="2400" spc="137" dirty="0">
                <a:solidFill>
                  <a:srgbClr val="191919"/>
                </a:solidFill>
                <a:latin typeface="Cambria"/>
                <a:cs typeface="Cambria"/>
              </a:rPr>
              <a:t>follows: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254" y="2417940"/>
            <a:ext cx="8159492" cy="3489600"/>
          </a:xfrm>
          <a:prstGeom prst="rect">
            <a:avLst/>
          </a:prstGeom>
        </p:spPr>
        <p:txBody>
          <a:bodyPr vert="horz" wrap="square" lIns="0" tIns="15992" rIns="0" bIns="0" rtlCol="0">
            <a:spAutoFit/>
          </a:bodyPr>
          <a:lstStyle/>
          <a:p>
            <a:pPr marL="8645" marR="3458" algn="just">
              <a:lnSpc>
                <a:spcPct val="150000"/>
              </a:lnSpc>
              <a:spcBef>
                <a:spcPts val="126"/>
              </a:spcBef>
            </a:pPr>
            <a:r>
              <a:rPr sz="2400" b="1" spc="119" dirty="0">
                <a:solidFill>
                  <a:srgbClr val="0000FF"/>
                </a:solidFill>
                <a:latin typeface="Bookman Old Style"/>
                <a:cs typeface="Bookman Old Style"/>
              </a:rPr>
              <a:t>(Divide) </a:t>
            </a:r>
            <a:endParaRPr lang="en-US" sz="2400" b="1" spc="119" dirty="0">
              <a:solidFill>
                <a:srgbClr val="0000FF"/>
              </a:solidFill>
              <a:latin typeface="Bookman Old Style"/>
              <a:cs typeface="Bookman Old Style"/>
            </a:endParaRPr>
          </a:p>
          <a:p>
            <a:pPr marL="8645" marR="3458" algn="just">
              <a:lnSpc>
                <a:spcPct val="150000"/>
              </a:lnSpc>
              <a:spcBef>
                <a:spcPts val="126"/>
              </a:spcBef>
            </a:pPr>
            <a:r>
              <a:rPr sz="2400" spc="156" dirty="0">
                <a:solidFill>
                  <a:srgbClr val="191919"/>
                </a:solidFill>
                <a:latin typeface="Cambria"/>
                <a:cs typeface="Cambria"/>
              </a:rPr>
              <a:t>Split the </a:t>
            </a:r>
            <a:r>
              <a:rPr sz="2400" spc="129" dirty="0">
                <a:solidFill>
                  <a:srgbClr val="191919"/>
                </a:solidFill>
                <a:latin typeface="Cambria"/>
                <a:cs typeface="Cambria"/>
              </a:rPr>
              <a:t>input </a:t>
            </a:r>
            <a:r>
              <a:rPr sz="2400" spc="156" dirty="0">
                <a:solidFill>
                  <a:srgbClr val="191919"/>
                </a:solidFill>
                <a:latin typeface="Cambria"/>
                <a:cs typeface="Cambria"/>
              </a:rPr>
              <a:t>apart </a:t>
            </a:r>
            <a:r>
              <a:rPr sz="2400" spc="116" dirty="0">
                <a:solidFill>
                  <a:srgbClr val="191919"/>
                </a:solidFill>
                <a:latin typeface="Cambria"/>
                <a:cs typeface="Cambria"/>
              </a:rPr>
              <a:t>into </a:t>
            </a:r>
            <a:r>
              <a:rPr sz="2400" spc="133" dirty="0">
                <a:solidFill>
                  <a:srgbClr val="191919"/>
                </a:solidFill>
                <a:latin typeface="Cambria"/>
                <a:cs typeface="Cambria"/>
              </a:rPr>
              <a:t>multiple  </a:t>
            </a:r>
            <a:r>
              <a:rPr sz="2400" spc="150" dirty="0">
                <a:solidFill>
                  <a:srgbClr val="191919"/>
                </a:solidFill>
                <a:latin typeface="Cambria"/>
                <a:cs typeface="Cambria"/>
              </a:rPr>
              <a:t>smaller </a:t>
            </a:r>
            <a:r>
              <a:rPr sz="2400" spc="170" dirty="0">
                <a:solidFill>
                  <a:srgbClr val="191919"/>
                </a:solidFill>
                <a:latin typeface="Cambria"/>
                <a:cs typeface="Cambria"/>
              </a:rPr>
              <a:t>pieces, </a:t>
            </a:r>
            <a:r>
              <a:rPr sz="2400" spc="156" dirty="0">
                <a:solidFill>
                  <a:srgbClr val="191919"/>
                </a:solidFill>
                <a:latin typeface="Cambria"/>
                <a:cs typeface="Cambria"/>
              </a:rPr>
              <a:t>then </a:t>
            </a:r>
            <a:r>
              <a:rPr sz="2400" spc="137" dirty="0">
                <a:solidFill>
                  <a:srgbClr val="191919"/>
                </a:solidFill>
                <a:latin typeface="Cambria"/>
                <a:cs typeface="Cambria"/>
              </a:rPr>
              <a:t>recursively </a:t>
            </a:r>
            <a:r>
              <a:rPr sz="2400" spc="133" dirty="0">
                <a:solidFill>
                  <a:srgbClr val="191919"/>
                </a:solidFill>
                <a:latin typeface="Cambria"/>
                <a:cs typeface="Cambria"/>
              </a:rPr>
              <a:t>invoke </a:t>
            </a:r>
            <a:r>
              <a:rPr sz="2400" spc="153" dirty="0">
                <a:solidFill>
                  <a:srgbClr val="191919"/>
                </a:solidFill>
                <a:latin typeface="Cambria"/>
                <a:cs typeface="Cambria"/>
              </a:rPr>
              <a:t>the  </a:t>
            </a:r>
            <a:r>
              <a:rPr sz="2400" spc="150" dirty="0">
                <a:solidFill>
                  <a:srgbClr val="191919"/>
                </a:solidFill>
                <a:latin typeface="Cambria"/>
                <a:cs typeface="Cambria"/>
              </a:rPr>
              <a:t>algorithm </a:t>
            </a:r>
            <a:r>
              <a:rPr sz="2400" spc="139" dirty="0">
                <a:solidFill>
                  <a:srgbClr val="191919"/>
                </a:solidFill>
                <a:latin typeface="Cambria"/>
                <a:cs typeface="Cambria"/>
              </a:rPr>
              <a:t>on </a:t>
            </a:r>
            <a:r>
              <a:rPr sz="2400" spc="150" dirty="0">
                <a:solidFill>
                  <a:srgbClr val="191919"/>
                </a:solidFill>
                <a:latin typeface="Cambria"/>
                <a:cs typeface="Cambria"/>
              </a:rPr>
              <a:t>those</a:t>
            </a:r>
            <a:r>
              <a:rPr sz="2400" spc="259" dirty="0">
                <a:solidFill>
                  <a:srgbClr val="191919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191919"/>
                </a:solidFill>
                <a:latin typeface="Cambria"/>
                <a:cs typeface="Cambria"/>
              </a:rPr>
              <a:t>pieces.</a:t>
            </a:r>
            <a:endParaRPr sz="2400" dirty="0">
              <a:latin typeface="Cambria"/>
              <a:cs typeface="Cambria"/>
            </a:endParaRPr>
          </a:p>
          <a:p>
            <a:pPr marL="8645" marR="163821" algn="just">
              <a:lnSpc>
                <a:spcPct val="150000"/>
              </a:lnSpc>
              <a:spcBef>
                <a:spcPts val="830"/>
              </a:spcBef>
            </a:pPr>
            <a:r>
              <a:rPr sz="2400" b="1" spc="146" dirty="0">
                <a:solidFill>
                  <a:srgbClr val="0000FF"/>
                </a:solidFill>
                <a:latin typeface="Bookman Old Style"/>
                <a:cs typeface="Bookman Old Style"/>
              </a:rPr>
              <a:t>(Conquer) </a:t>
            </a:r>
            <a:endParaRPr lang="en-US" sz="2400" b="1" spc="146" dirty="0">
              <a:solidFill>
                <a:srgbClr val="0000FF"/>
              </a:solidFill>
              <a:latin typeface="Bookman Old Style"/>
              <a:cs typeface="Bookman Old Style"/>
            </a:endParaRPr>
          </a:p>
          <a:p>
            <a:pPr marL="8645" marR="163821" algn="just">
              <a:lnSpc>
                <a:spcPct val="150000"/>
              </a:lnSpc>
              <a:spcBef>
                <a:spcPts val="830"/>
              </a:spcBef>
            </a:pPr>
            <a:r>
              <a:rPr sz="2400" spc="184" dirty="0">
                <a:solidFill>
                  <a:srgbClr val="191919"/>
                </a:solidFill>
                <a:latin typeface="Cambria"/>
                <a:cs typeface="Cambria"/>
              </a:rPr>
              <a:t>Combine </a:t>
            </a:r>
            <a:r>
              <a:rPr sz="2400" spc="150" dirty="0">
                <a:solidFill>
                  <a:srgbClr val="191919"/>
                </a:solidFill>
                <a:latin typeface="Cambria"/>
                <a:cs typeface="Cambria"/>
              </a:rPr>
              <a:t>those </a:t>
            </a:r>
            <a:r>
              <a:rPr sz="2400" spc="129" dirty="0">
                <a:solidFill>
                  <a:srgbClr val="191919"/>
                </a:solidFill>
                <a:latin typeface="Cambria"/>
                <a:cs typeface="Cambria"/>
              </a:rPr>
              <a:t>solutions</a:t>
            </a:r>
            <a:r>
              <a:rPr sz="2400" spc="31" dirty="0">
                <a:solidFill>
                  <a:srgbClr val="191919"/>
                </a:solidFill>
                <a:latin typeface="Cambria"/>
                <a:cs typeface="Cambria"/>
              </a:rPr>
              <a:t> </a:t>
            </a:r>
            <a:r>
              <a:rPr sz="2400" spc="181" dirty="0">
                <a:solidFill>
                  <a:srgbClr val="191919"/>
                </a:solidFill>
                <a:latin typeface="Cambria"/>
                <a:cs typeface="Cambria"/>
              </a:rPr>
              <a:t>back  </a:t>
            </a:r>
            <a:r>
              <a:rPr sz="2400" spc="160" dirty="0">
                <a:solidFill>
                  <a:srgbClr val="191919"/>
                </a:solidFill>
                <a:latin typeface="Cambria"/>
                <a:cs typeface="Cambria"/>
              </a:rPr>
              <a:t>together </a:t>
            </a:r>
            <a:r>
              <a:rPr sz="2400" spc="119" dirty="0">
                <a:solidFill>
                  <a:srgbClr val="191919"/>
                </a:solidFill>
                <a:latin typeface="Cambria"/>
                <a:cs typeface="Cambria"/>
              </a:rPr>
              <a:t>to </a:t>
            </a:r>
            <a:r>
              <a:rPr sz="2400" spc="143" dirty="0">
                <a:solidFill>
                  <a:srgbClr val="191919"/>
                </a:solidFill>
                <a:latin typeface="Cambria"/>
                <a:cs typeface="Cambria"/>
              </a:rPr>
              <a:t>form </a:t>
            </a:r>
            <a:r>
              <a:rPr sz="2400" spc="153" dirty="0">
                <a:solidFill>
                  <a:srgbClr val="191919"/>
                </a:solidFill>
                <a:latin typeface="Cambria"/>
                <a:cs typeface="Cambria"/>
              </a:rPr>
              <a:t>the </a:t>
            </a:r>
            <a:r>
              <a:rPr sz="2400" spc="133" dirty="0">
                <a:solidFill>
                  <a:srgbClr val="191919"/>
                </a:solidFill>
                <a:latin typeface="Cambria"/>
                <a:cs typeface="Cambria"/>
              </a:rPr>
              <a:t>overall</a:t>
            </a:r>
            <a:r>
              <a:rPr sz="2400" spc="341" dirty="0">
                <a:solidFill>
                  <a:srgbClr val="191919"/>
                </a:solidFill>
                <a:latin typeface="Cambria"/>
                <a:cs typeface="Cambria"/>
              </a:rPr>
              <a:t> </a:t>
            </a:r>
            <a:r>
              <a:rPr sz="2400" spc="137" dirty="0">
                <a:solidFill>
                  <a:srgbClr val="191919"/>
                </a:solidFill>
                <a:latin typeface="Cambria"/>
                <a:cs typeface="Cambria"/>
              </a:rPr>
              <a:t>answer.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254" y="6090181"/>
            <a:ext cx="8218114" cy="350455"/>
          </a:xfrm>
          <a:prstGeom prst="rect">
            <a:avLst/>
          </a:prstGeom>
        </p:spPr>
        <p:txBody>
          <a:bodyPr vert="horz" wrap="square" lIns="0" tIns="25502" rIns="0" bIns="0" rtlCol="0">
            <a:spAutoFit/>
          </a:bodyPr>
          <a:lstStyle/>
          <a:p>
            <a:pPr marL="8645" marR="3458">
              <a:lnSpc>
                <a:spcPts val="2504"/>
              </a:lnSpc>
              <a:spcBef>
                <a:spcPts val="201"/>
              </a:spcBef>
            </a:pPr>
            <a:r>
              <a:rPr sz="2400" spc="276" dirty="0">
                <a:solidFill>
                  <a:srgbClr val="191919"/>
                </a:solidFill>
                <a:latin typeface="Cambria"/>
                <a:cs typeface="Cambria"/>
              </a:rPr>
              <a:t>Can </a:t>
            </a:r>
            <a:r>
              <a:rPr sz="2400" spc="201" dirty="0">
                <a:solidFill>
                  <a:srgbClr val="191919"/>
                </a:solidFill>
                <a:latin typeface="Cambria"/>
                <a:cs typeface="Cambria"/>
              </a:rPr>
              <a:t>be </a:t>
            </a:r>
            <a:r>
              <a:rPr sz="2400" spc="170" dirty="0">
                <a:solidFill>
                  <a:srgbClr val="191919"/>
                </a:solidFill>
                <a:latin typeface="Cambria"/>
                <a:cs typeface="Cambria"/>
              </a:rPr>
              <a:t>analyzed </a:t>
            </a:r>
            <a:r>
              <a:rPr sz="2400" spc="181" dirty="0">
                <a:solidFill>
                  <a:srgbClr val="191919"/>
                </a:solidFill>
                <a:latin typeface="Cambria"/>
                <a:cs typeface="Cambria"/>
              </a:rPr>
              <a:t>using </a:t>
            </a:r>
            <a:r>
              <a:rPr sz="2400" b="1" spc="106" dirty="0">
                <a:solidFill>
                  <a:srgbClr val="0000FF"/>
                </a:solidFill>
                <a:latin typeface="Bookman Old Style"/>
                <a:cs typeface="Bookman Old Style"/>
              </a:rPr>
              <a:t>recurrence  </a:t>
            </a:r>
            <a:r>
              <a:rPr sz="2400" b="1" spc="99" dirty="0">
                <a:solidFill>
                  <a:srgbClr val="0000FF"/>
                </a:solidFill>
                <a:latin typeface="Bookman Old Style"/>
                <a:cs typeface="Bookman Old Style"/>
              </a:rPr>
              <a:t>relations</a:t>
            </a:r>
            <a:r>
              <a:rPr sz="2400" spc="99" dirty="0">
                <a:solidFill>
                  <a:srgbClr val="191919"/>
                </a:solidFill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BB526DE0-DDB8-4C15-B593-005C4523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C49BA3-4F34-46FA-BFD2-2A26094FC563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29756" name="Line 60">
            <a:extLst>
              <a:ext uri="{FF2B5EF4-FFF2-40B4-BE49-F238E27FC236}">
                <a16:creationId xmlns:a16="http://schemas.microsoft.com/office/drawing/2014/main" id="{A2A260EF-4A85-4EED-BC47-C32EF330D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2113" y="4833938"/>
            <a:ext cx="179387" cy="395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8D3A1B5-A637-4E57-A66E-3F0D4751166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</p:spPr>
        <p:txBody>
          <a:bodyPr/>
          <a:lstStyle/>
          <a:p>
            <a:r>
              <a:rPr lang="en-US" altLang="zh-TW" sz="3600" b="1"/>
              <a:t>5-2 The Closest Pair Problem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5DD4AED4-F4C0-4719-9B95-B64536BC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Closest Pair ?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B50C3AE6-F3FF-442D-840C-A3F22205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85915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Given a set S of n points, find a pair of points which are closest together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</a:b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3940180-34D3-4890-B7A2-A1C1A0DD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36950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1-D version:</a:t>
            </a:r>
          </a:p>
        </p:txBody>
      </p:sp>
      <p:grpSp>
        <p:nvGrpSpPr>
          <p:cNvPr id="29714" name="Group 18">
            <a:extLst>
              <a:ext uri="{FF2B5EF4-FFF2-40B4-BE49-F238E27FC236}">
                <a16:creationId xmlns:a16="http://schemas.microsoft.com/office/drawing/2014/main" id="{65C346B9-50A6-4293-AA15-3D374DCAEE4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748213"/>
            <a:ext cx="2439987" cy="244475"/>
            <a:chOff x="521" y="3135"/>
            <a:chExt cx="1537" cy="154"/>
          </a:xfrm>
        </p:grpSpPr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58CB5603-C37E-4457-ADA3-CC7E41DBE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212"/>
              <a:ext cx="1406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F34A6EC5-B937-4C37-9174-9E12178AC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13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X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05" name="Oval 9">
              <a:extLst>
                <a:ext uri="{FF2B5EF4-FFF2-40B4-BE49-F238E27FC236}">
                  <a16:creationId xmlns:a16="http://schemas.microsoft.com/office/drawing/2014/main" id="{C34DA048-9D54-47E5-AB8C-692EEBA0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178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06" name="Oval 10">
              <a:extLst>
                <a:ext uri="{FF2B5EF4-FFF2-40B4-BE49-F238E27FC236}">
                  <a16:creationId xmlns:a16="http://schemas.microsoft.com/office/drawing/2014/main" id="{6165FBA4-0983-426D-97F5-F20DD229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3178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D7E14297-3897-41BD-8902-0B1BBAC0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8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08" name="Oval 12">
              <a:extLst>
                <a:ext uri="{FF2B5EF4-FFF2-40B4-BE49-F238E27FC236}">
                  <a16:creationId xmlns:a16="http://schemas.microsoft.com/office/drawing/2014/main" id="{8E75E850-0610-4EF5-97A1-03BB824C0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178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09" name="Oval 13">
              <a:extLst>
                <a:ext uri="{FF2B5EF4-FFF2-40B4-BE49-F238E27FC236}">
                  <a16:creationId xmlns:a16="http://schemas.microsoft.com/office/drawing/2014/main" id="{96FE0D41-4D25-4701-AC3B-9171CAFB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178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9322F9B3-F497-4437-A59A-56AC8BA0E06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821238"/>
            <a:ext cx="360362" cy="107950"/>
            <a:chOff x="725" y="3589"/>
            <a:chExt cx="227" cy="68"/>
          </a:xfrm>
        </p:grpSpPr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3A88A4CD-0BF3-4279-8545-69E677E83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623"/>
              <a:ext cx="1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12" name="Oval 16">
              <a:extLst>
                <a:ext uri="{FF2B5EF4-FFF2-40B4-BE49-F238E27FC236}">
                  <a16:creationId xmlns:a16="http://schemas.microsoft.com/office/drawing/2014/main" id="{EE933359-278B-4295-835F-8A905A8E6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58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694F05E6-51A5-449D-BE37-73473026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58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3E23F153-A065-43B9-9025-BCED0170D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216525"/>
            <a:ext cx="2928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Time Complexity</a:t>
            </a:r>
            <a:r>
              <a: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：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O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</a:p>
        </p:txBody>
      </p:sp>
      <p:sp>
        <p:nvSpPr>
          <p:cNvPr id="29717" name="Rectangle 21">
            <a:extLst>
              <a:ext uri="{FF2B5EF4-FFF2-40B4-BE49-F238E27FC236}">
                <a16:creationId xmlns:a16="http://schemas.microsoft.com/office/drawing/2014/main" id="{C8AF5E11-C3F2-4C41-B15A-D66D61DD3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536950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2-D version:</a:t>
            </a:r>
          </a:p>
        </p:txBody>
      </p:sp>
      <p:grpSp>
        <p:nvGrpSpPr>
          <p:cNvPr id="29754" name="Group 58">
            <a:extLst>
              <a:ext uri="{FF2B5EF4-FFF2-40B4-BE49-F238E27FC236}">
                <a16:creationId xmlns:a16="http://schemas.microsoft.com/office/drawing/2014/main" id="{926FEEC2-3FEA-475E-8172-E4A6AB528B43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897313"/>
            <a:ext cx="4878387" cy="2314575"/>
            <a:chOff x="2109" y="2455"/>
            <a:chExt cx="3073" cy="1458"/>
          </a:xfrm>
        </p:grpSpPr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07B2864B-2465-4B4F-80F0-FDA0B8B42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523"/>
              <a:ext cx="0" cy="139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19" name="Line 23">
              <a:extLst>
                <a:ext uri="{FF2B5EF4-FFF2-40B4-BE49-F238E27FC236}">
                  <a16:creationId xmlns:a16="http://schemas.microsoft.com/office/drawing/2014/main" id="{ABBE559E-13AC-4206-A070-A6307513A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3816"/>
              <a:ext cx="2919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C9F4BC20-4A1A-4298-9249-153767D4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" y="373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X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1" name="Rectangle 25">
              <a:extLst>
                <a:ext uri="{FF2B5EF4-FFF2-40B4-BE49-F238E27FC236}">
                  <a16:creationId xmlns:a16="http://schemas.microsoft.com/office/drawing/2014/main" id="{B78B9749-5D36-4803-812B-CC0B3CBEA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5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Y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2" name="Oval 26">
              <a:extLst>
                <a:ext uri="{FF2B5EF4-FFF2-40B4-BE49-F238E27FC236}">
                  <a16:creationId xmlns:a16="http://schemas.microsoft.com/office/drawing/2014/main" id="{D816A57F-FE14-4C0A-A6A6-EBC16F55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31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3" name="Oval 27">
              <a:extLst>
                <a:ext uri="{FF2B5EF4-FFF2-40B4-BE49-F238E27FC236}">
                  <a16:creationId xmlns:a16="http://schemas.microsoft.com/office/drawing/2014/main" id="{1096D291-99DF-4A71-8C97-370700C9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58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4" name="Oval 28">
              <a:extLst>
                <a:ext uri="{FF2B5EF4-FFF2-40B4-BE49-F238E27FC236}">
                  <a16:creationId xmlns:a16="http://schemas.microsoft.com/office/drawing/2014/main" id="{F852EF9B-088E-4864-9995-7C58F5BA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20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5" name="Oval 29">
              <a:extLst>
                <a:ext uri="{FF2B5EF4-FFF2-40B4-BE49-F238E27FC236}">
                  <a16:creationId xmlns:a16="http://schemas.microsoft.com/office/drawing/2014/main" id="{14011984-6382-4BFC-97DE-563E0234C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299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6" name="Oval 30">
              <a:extLst>
                <a:ext uri="{FF2B5EF4-FFF2-40B4-BE49-F238E27FC236}">
                  <a16:creationId xmlns:a16="http://schemas.microsoft.com/office/drawing/2014/main" id="{9FBDDA45-C1F5-4BFE-B595-FF0AAF05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2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7" name="Oval 31">
              <a:extLst>
                <a:ext uri="{FF2B5EF4-FFF2-40B4-BE49-F238E27FC236}">
                  <a16:creationId xmlns:a16="http://schemas.microsoft.com/office/drawing/2014/main" id="{AF971D7F-285D-4E81-9E2A-D7B570E1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58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8" name="Oval 32">
              <a:extLst>
                <a:ext uri="{FF2B5EF4-FFF2-40B4-BE49-F238E27FC236}">
                  <a16:creationId xmlns:a16="http://schemas.microsoft.com/office/drawing/2014/main" id="{D40BF48D-3C66-4B37-BA79-13E24A50E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365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29" name="Oval 33">
              <a:extLst>
                <a:ext uri="{FF2B5EF4-FFF2-40B4-BE49-F238E27FC236}">
                  <a16:creationId xmlns:a16="http://schemas.microsoft.com/office/drawing/2014/main" id="{B75E058D-D57D-4620-8482-FD64035D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7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30" name="Oval 34">
              <a:extLst>
                <a:ext uri="{FF2B5EF4-FFF2-40B4-BE49-F238E27FC236}">
                  <a16:creationId xmlns:a16="http://schemas.microsoft.com/office/drawing/2014/main" id="{590DDA66-4A59-4B53-965F-6A68420B1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86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31" name="Oval 35">
              <a:extLst>
                <a:ext uri="{FF2B5EF4-FFF2-40B4-BE49-F238E27FC236}">
                  <a16:creationId xmlns:a16="http://schemas.microsoft.com/office/drawing/2014/main" id="{144C4569-5073-4574-AADB-C93F0B5F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72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32" name="Oval 36">
              <a:extLst>
                <a:ext uri="{FF2B5EF4-FFF2-40B4-BE49-F238E27FC236}">
                  <a16:creationId xmlns:a16="http://schemas.microsoft.com/office/drawing/2014/main" id="{DC7D58C1-109E-4BE7-8C28-401108FBD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20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33" name="Oval 37">
              <a:extLst>
                <a:ext uri="{FF2B5EF4-FFF2-40B4-BE49-F238E27FC236}">
                  <a16:creationId xmlns:a16="http://schemas.microsoft.com/office/drawing/2014/main" id="{1C9C62CA-8214-4090-AA1B-80AE8891F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24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34" name="Oval 38">
              <a:extLst>
                <a:ext uri="{FF2B5EF4-FFF2-40B4-BE49-F238E27FC236}">
                  <a16:creationId xmlns:a16="http://schemas.microsoft.com/office/drawing/2014/main" id="{A7C12362-C89C-4307-A33B-D6939967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22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35" name="Oval 39">
              <a:extLst>
                <a:ext uri="{FF2B5EF4-FFF2-40B4-BE49-F238E27FC236}">
                  <a16:creationId xmlns:a16="http://schemas.microsoft.com/office/drawing/2014/main" id="{20635C75-45DD-443D-BD8D-57C1929D6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340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48" name="Oval 52">
              <a:extLst>
                <a:ext uri="{FF2B5EF4-FFF2-40B4-BE49-F238E27FC236}">
                  <a16:creationId xmlns:a16="http://schemas.microsoft.com/office/drawing/2014/main" id="{6DC184CC-5C2C-4EED-A130-E70C5910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612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49" name="Oval 53">
              <a:extLst>
                <a:ext uri="{FF2B5EF4-FFF2-40B4-BE49-F238E27FC236}">
                  <a16:creationId xmlns:a16="http://schemas.microsoft.com/office/drawing/2014/main" id="{6229643B-0F93-42F5-AC88-804F0EC8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8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50" name="Oval 54">
              <a:extLst>
                <a:ext uri="{FF2B5EF4-FFF2-40B4-BE49-F238E27FC236}">
                  <a16:creationId xmlns:a16="http://schemas.microsoft.com/office/drawing/2014/main" id="{08553B3B-8DD0-4BD0-BE27-E7036652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158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51" name="Oval 55">
              <a:extLst>
                <a:ext uri="{FF2B5EF4-FFF2-40B4-BE49-F238E27FC236}">
                  <a16:creationId xmlns:a16="http://schemas.microsoft.com/office/drawing/2014/main" id="{AEE236C6-FB33-4159-8644-F3221912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86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52" name="Oval 56">
              <a:extLst>
                <a:ext uri="{FF2B5EF4-FFF2-40B4-BE49-F238E27FC236}">
                  <a16:creationId xmlns:a16="http://schemas.microsoft.com/office/drawing/2014/main" id="{EB37431D-084F-4E68-BDD8-31556167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72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9753" name="Oval 57">
              <a:extLst>
                <a:ext uri="{FF2B5EF4-FFF2-40B4-BE49-F238E27FC236}">
                  <a16:creationId xmlns:a16="http://schemas.microsoft.com/office/drawing/2014/main" id="{E7538A1A-552D-4F58-8307-4DA83FFA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293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16" grpId="0"/>
      <p:bldP spid="297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AD1DAE-7F06-498A-879A-6A67F4C6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91AD9-5513-41C4-8E6C-FF89182B0176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24A1A01D-76B5-49B3-935E-E65B80C4859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Closest Pair Algorithm</a:t>
            </a:r>
          </a:p>
        </p:txBody>
      </p:sp>
      <p:sp>
        <p:nvSpPr>
          <p:cNvPr id="89161" name="Rectangle 73">
            <a:extLst>
              <a:ext uri="{FF2B5EF4-FFF2-40B4-BE49-F238E27FC236}">
                <a16:creationId xmlns:a16="http://schemas.microsoft.com/office/drawing/2014/main" id="{DDFD78AE-EDBE-4903-AACD-DE41CFD34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08163"/>
            <a:ext cx="8070850" cy="444023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8400" indent="-1168400">
              <a:buFont typeface="Wingdings" panose="05000000000000000000" pitchFamily="2" charset="2"/>
              <a:buNone/>
            </a:pPr>
            <a:r>
              <a:rPr lang="en-US" altLang="zh-TW" sz="2400" u="sng">
                <a:solidFill>
                  <a:schemeClr val="hlink"/>
                </a:solidFill>
              </a:rPr>
              <a:t>Input:</a:t>
            </a:r>
            <a:r>
              <a:rPr lang="en-US" altLang="zh-TW" sz="2400"/>
              <a:t> 	A set S of n planar points.</a:t>
            </a:r>
          </a:p>
          <a:p>
            <a:pPr marL="1168400" indent="-1168400">
              <a:buFont typeface="Wingdings" panose="05000000000000000000" pitchFamily="2" charset="2"/>
              <a:buNone/>
            </a:pPr>
            <a:r>
              <a:rPr lang="en-US" altLang="zh-TW" sz="2400" u="sng">
                <a:solidFill>
                  <a:schemeClr val="hlink"/>
                </a:solidFill>
              </a:rPr>
              <a:t>Output:</a:t>
            </a:r>
            <a:r>
              <a:rPr lang="en-US" altLang="zh-TW" sz="2400"/>
              <a:t> 	The distance between two closest points. </a:t>
            </a:r>
            <a:endParaRPr lang="en-US" altLang="zh-TW" sz="2400" u="sng"/>
          </a:p>
          <a:p>
            <a:pPr marL="1168400" indent="-1168400">
              <a:buFont typeface="Wingdings" panose="05000000000000000000" pitchFamily="2" charset="2"/>
              <a:buNone/>
            </a:pPr>
            <a:r>
              <a:rPr lang="en-US" altLang="zh-TW" sz="2400" u="sng">
                <a:solidFill>
                  <a:schemeClr val="hlink"/>
                </a:solidFill>
              </a:rPr>
              <a:t>Step 1:</a:t>
            </a:r>
            <a:r>
              <a:rPr lang="en-US" altLang="zh-TW" sz="2400"/>
              <a:t> 	Sort points in S according to their y-values.</a:t>
            </a:r>
            <a:endParaRPr lang="en-US" altLang="zh-TW" sz="2400" u="sng"/>
          </a:p>
          <a:p>
            <a:pPr marL="1168400" indent="-1168400">
              <a:buFont typeface="Wingdings" panose="05000000000000000000" pitchFamily="2" charset="2"/>
              <a:buNone/>
            </a:pPr>
            <a:r>
              <a:rPr lang="en-US" altLang="zh-TW" sz="2400" u="sng">
                <a:solidFill>
                  <a:schemeClr val="hlink"/>
                </a:solidFill>
              </a:rPr>
              <a:t>Step 2:</a:t>
            </a:r>
            <a:r>
              <a:rPr lang="en-US" altLang="zh-TW" sz="2400"/>
              <a:t> 	If S contains only one point, return infinity as </a:t>
            </a:r>
            <a:r>
              <a:rPr lang="en-US" altLang="zh-TW" sz="2400">
                <a:sym typeface="Symbol" panose="05050102010706020507" pitchFamily="18" charset="2"/>
              </a:rPr>
              <a:t>its</a:t>
            </a:r>
            <a:r>
              <a:rPr lang="en-US" altLang="zh-TW" sz="2400"/>
              <a:t> distance.</a:t>
            </a:r>
            <a:endParaRPr lang="en-US" altLang="zh-TW" sz="2400" u="sng"/>
          </a:p>
          <a:p>
            <a:pPr marL="1168400" indent="-1168400">
              <a:buFont typeface="Wingdings" panose="05000000000000000000" pitchFamily="2" charset="2"/>
              <a:buNone/>
            </a:pPr>
            <a:r>
              <a:rPr lang="en-US" altLang="zh-TW" sz="2400" u="sng">
                <a:solidFill>
                  <a:schemeClr val="hlink"/>
                </a:solidFill>
              </a:rPr>
              <a:t>Step 3:</a:t>
            </a:r>
            <a:r>
              <a:rPr lang="en-US" altLang="zh-TW" sz="2400"/>
              <a:t> 	Find a median line L perpendicular to the X-axis to divide S into S</a:t>
            </a:r>
            <a:r>
              <a:rPr lang="en-US" altLang="zh-TW" sz="2400" baseline="-25000"/>
              <a:t>L</a:t>
            </a:r>
            <a:r>
              <a:rPr lang="en-US" altLang="zh-TW" sz="2400"/>
              <a:t> and S</a:t>
            </a:r>
            <a:r>
              <a:rPr lang="en-US" altLang="zh-TW" sz="2400" baseline="-25000"/>
              <a:t>R</a:t>
            </a:r>
            <a:r>
              <a:rPr lang="en-US" altLang="zh-TW" sz="2400"/>
              <a:t>, with equal sizes.</a:t>
            </a:r>
          </a:p>
          <a:p>
            <a:pPr marL="1168400" indent="-1168400">
              <a:buFont typeface="Wingdings" panose="05000000000000000000" pitchFamily="2" charset="2"/>
              <a:buNone/>
            </a:pPr>
            <a:r>
              <a:rPr lang="en-US" altLang="zh-TW" sz="2400" u="sng">
                <a:solidFill>
                  <a:schemeClr val="hlink"/>
                </a:solidFill>
              </a:rPr>
              <a:t>Step 4:</a:t>
            </a:r>
            <a:r>
              <a:rPr lang="en-US" altLang="zh-TW" sz="2400"/>
              <a:t> 	Recursively apply Steps 2 and 3 to solve the closest pair problems of S</a:t>
            </a:r>
            <a:r>
              <a:rPr lang="en-US" altLang="zh-TW" sz="2400" baseline="-25000"/>
              <a:t>L</a:t>
            </a:r>
            <a:r>
              <a:rPr lang="en-US" altLang="zh-TW" sz="2400"/>
              <a:t> and S</a:t>
            </a:r>
            <a:r>
              <a:rPr lang="en-US" altLang="zh-TW" sz="2400" baseline="-25000"/>
              <a:t>R</a:t>
            </a:r>
            <a:r>
              <a:rPr lang="en-US" altLang="zh-TW" sz="2400"/>
              <a:t>.  Let d</a:t>
            </a:r>
            <a:r>
              <a:rPr lang="en-US" altLang="zh-TW" sz="2400" baseline="-25000"/>
              <a:t>L</a:t>
            </a:r>
            <a:r>
              <a:rPr lang="en-US" altLang="zh-TW" sz="2400"/>
              <a:t>(d</a:t>
            </a:r>
            <a:r>
              <a:rPr lang="en-US" altLang="zh-TW" sz="2400" baseline="-25000"/>
              <a:t>R</a:t>
            </a:r>
            <a:r>
              <a:rPr lang="en-US" altLang="zh-TW" sz="2400"/>
              <a:t>) denote the distance between the closest pair in S</a:t>
            </a:r>
            <a:r>
              <a:rPr lang="en-US" altLang="zh-TW" sz="2400" baseline="-25000"/>
              <a:t>L</a:t>
            </a:r>
            <a:r>
              <a:rPr lang="en-US" altLang="zh-TW" sz="2400"/>
              <a:t> (S</a:t>
            </a:r>
            <a:r>
              <a:rPr lang="en-US" altLang="zh-TW" sz="2400" baseline="-25000"/>
              <a:t>R</a:t>
            </a:r>
            <a:r>
              <a:rPr lang="en-US" altLang="zh-TW" sz="2400"/>
              <a:t>).  Let d = min(d</a:t>
            </a:r>
            <a:r>
              <a:rPr lang="en-US" altLang="zh-TW" sz="2400" baseline="-25000"/>
              <a:t>L</a:t>
            </a:r>
            <a:r>
              <a:rPr lang="en-US" altLang="zh-TW" sz="2400"/>
              <a:t>, d</a:t>
            </a:r>
            <a:r>
              <a:rPr lang="en-US" altLang="zh-TW" sz="2400" baseline="-25000"/>
              <a:t>R</a:t>
            </a:r>
            <a:r>
              <a:rPr lang="en-US" altLang="zh-TW" sz="2400"/>
              <a:t>).</a:t>
            </a:r>
          </a:p>
          <a:p>
            <a:pPr marL="1168400" indent="-1168400">
              <a:buFont typeface="Wingdings" panose="05000000000000000000" pitchFamily="2" charset="2"/>
              <a:buNone/>
            </a:pPr>
            <a:endParaRPr lang="en-US" altLang="zh-TW" sz="2400"/>
          </a:p>
          <a:p>
            <a:pPr marL="1168400" indent="-1168400">
              <a:buFont typeface="Wingdings" panose="05000000000000000000" pitchFamily="2" charset="2"/>
              <a:buNone/>
            </a:pPr>
            <a:endParaRPr lang="en-US" altLang="zh-TW" sz="2400"/>
          </a:p>
          <a:p>
            <a:pPr marL="1168400" indent="-1168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80AAF3BF-6F4E-4F6A-89B6-D75C0F29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387A99-5829-420B-A264-F091FED3A0DF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8B51F8E-AA67-4207-9FB0-026E0784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644900"/>
            <a:ext cx="1800225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51" name="Line 3">
            <a:extLst>
              <a:ext uri="{FF2B5EF4-FFF2-40B4-BE49-F238E27FC236}">
                <a16:creationId xmlns:a16="http://schemas.microsoft.com/office/drawing/2014/main" id="{9FD104A7-DF07-49BF-8DB0-6A56D5CC0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775" y="3644900"/>
            <a:ext cx="0" cy="21145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grpSp>
        <p:nvGrpSpPr>
          <p:cNvPr id="104452" name="Group 4">
            <a:extLst>
              <a:ext uri="{FF2B5EF4-FFF2-40B4-BE49-F238E27FC236}">
                <a16:creationId xmlns:a16="http://schemas.microsoft.com/office/drawing/2014/main" id="{3372F2B3-43F2-46FC-822D-5D3BDFAB6FA4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3400425"/>
            <a:ext cx="4841875" cy="2522538"/>
            <a:chOff x="2540" y="2142"/>
            <a:chExt cx="3050" cy="1589"/>
          </a:xfrm>
        </p:grpSpPr>
        <p:sp>
          <p:nvSpPr>
            <p:cNvPr id="104453" name="Line 5">
              <a:extLst>
                <a:ext uri="{FF2B5EF4-FFF2-40B4-BE49-F238E27FC236}">
                  <a16:creationId xmlns:a16="http://schemas.microsoft.com/office/drawing/2014/main" id="{A0D900E6-F3B7-41C6-A6BB-56A3E7A23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341"/>
              <a:ext cx="0" cy="139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54" name="Rectangle 6">
              <a:extLst>
                <a:ext uri="{FF2B5EF4-FFF2-40B4-BE49-F238E27FC236}">
                  <a16:creationId xmlns:a16="http://schemas.microsoft.com/office/drawing/2014/main" id="{3A41B9B4-4F09-452A-99C4-03B4D530D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214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Y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55" name="Oval 7">
              <a:extLst>
                <a:ext uri="{FF2B5EF4-FFF2-40B4-BE49-F238E27FC236}">
                  <a16:creationId xmlns:a16="http://schemas.microsoft.com/office/drawing/2014/main" id="{B62E9EB7-56C4-4D6F-BA3E-038EBFF2C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02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56" name="Oval 8">
              <a:extLst>
                <a:ext uri="{FF2B5EF4-FFF2-40B4-BE49-F238E27FC236}">
                  <a16:creationId xmlns:a16="http://schemas.microsoft.com/office/drawing/2014/main" id="{4AFD337D-581E-48C7-80EE-618AF0DB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81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57" name="Oval 9">
              <a:extLst>
                <a:ext uri="{FF2B5EF4-FFF2-40B4-BE49-F238E27FC236}">
                  <a16:creationId xmlns:a16="http://schemas.microsoft.com/office/drawing/2014/main" id="{45F7DCF2-E4E0-4059-B2C9-3682A0374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54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58" name="Oval 10">
              <a:extLst>
                <a:ext uri="{FF2B5EF4-FFF2-40B4-BE49-F238E27FC236}">
                  <a16:creationId xmlns:a16="http://schemas.microsoft.com/office/drawing/2014/main" id="{D80F0B44-525E-45A5-ACAE-16A4E17A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8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59" name="Line 11">
              <a:extLst>
                <a:ext uri="{FF2B5EF4-FFF2-40B4-BE49-F238E27FC236}">
                  <a16:creationId xmlns:a16="http://schemas.microsoft.com/office/drawing/2014/main" id="{11E44F65-7BDC-41B6-9FB9-25BFB54DA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3634"/>
              <a:ext cx="2919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0" name="Rectangle 12">
              <a:extLst>
                <a:ext uri="{FF2B5EF4-FFF2-40B4-BE49-F238E27FC236}">
                  <a16:creationId xmlns:a16="http://schemas.microsoft.com/office/drawing/2014/main" id="{193A5A33-BBD7-4568-8F48-EBF79CF49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" y="355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X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1" name="Oval 13">
              <a:extLst>
                <a:ext uri="{FF2B5EF4-FFF2-40B4-BE49-F238E27FC236}">
                  <a16:creationId xmlns:a16="http://schemas.microsoft.com/office/drawing/2014/main" id="{B3F20DCD-9ACF-4EE3-8A42-9A8B7E2F6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13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2" name="Oval 14">
              <a:extLst>
                <a:ext uri="{FF2B5EF4-FFF2-40B4-BE49-F238E27FC236}">
                  <a16:creationId xmlns:a16="http://schemas.microsoft.com/office/drawing/2014/main" id="{8E43A42C-D6EE-4150-A05A-F1B5F22D6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340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3" name="Oval 15">
              <a:extLst>
                <a:ext uri="{FF2B5EF4-FFF2-40B4-BE49-F238E27FC236}">
                  <a16:creationId xmlns:a16="http://schemas.microsoft.com/office/drawing/2014/main" id="{0C835F9F-4EAC-4649-AF78-51922456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40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4" name="Oval 16">
              <a:extLst>
                <a:ext uri="{FF2B5EF4-FFF2-40B4-BE49-F238E27FC236}">
                  <a16:creationId xmlns:a16="http://schemas.microsoft.com/office/drawing/2014/main" id="{2DC8BC60-A359-4830-85FD-CC7DB82A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47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5" name="Oval 17">
              <a:extLst>
                <a:ext uri="{FF2B5EF4-FFF2-40B4-BE49-F238E27FC236}">
                  <a16:creationId xmlns:a16="http://schemas.microsoft.com/office/drawing/2014/main" id="{60D7688A-4A17-4BA8-A5E8-A51AF181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9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6" name="Oval 18">
              <a:extLst>
                <a:ext uri="{FF2B5EF4-FFF2-40B4-BE49-F238E27FC236}">
                  <a16:creationId xmlns:a16="http://schemas.microsoft.com/office/drawing/2014/main" id="{9C41F3D9-C84E-4694-B890-9103D053E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54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7" name="Oval 19">
              <a:extLst>
                <a:ext uri="{FF2B5EF4-FFF2-40B4-BE49-F238E27FC236}">
                  <a16:creationId xmlns:a16="http://schemas.microsoft.com/office/drawing/2014/main" id="{AE17F8D8-378F-42BC-A0A7-16D535E8A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8" name="Oval 20">
              <a:extLst>
                <a:ext uri="{FF2B5EF4-FFF2-40B4-BE49-F238E27FC236}">
                  <a16:creationId xmlns:a16="http://schemas.microsoft.com/office/drawing/2014/main" id="{EA20A62D-D48E-48E9-B72D-44885429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06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69" name="Oval 21">
              <a:extLst>
                <a:ext uri="{FF2B5EF4-FFF2-40B4-BE49-F238E27FC236}">
                  <a16:creationId xmlns:a16="http://schemas.microsoft.com/office/drawing/2014/main" id="{1594DF44-F787-4D2A-9DBE-C40F4510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840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0" name="Oval 22">
              <a:extLst>
                <a:ext uri="{FF2B5EF4-FFF2-40B4-BE49-F238E27FC236}">
                  <a16:creationId xmlns:a16="http://schemas.microsoft.com/office/drawing/2014/main" id="{AB66C836-37B3-493D-986E-684AC5DA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22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1" name="Oval 23">
              <a:extLst>
                <a:ext uri="{FF2B5EF4-FFF2-40B4-BE49-F238E27FC236}">
                  <a16:creationId xmlns:a16="http://schemas.microsoft.com/office/drawing/2014/main" id="{3DEA008A-1344-41F0-96F2-37EA54E2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3430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2" name="Oval 24">
              <a:extLst>
                <a:ext uri="{FF2B5EF4-FFF2-40B4-BE49-F238E27FC236}">
                  <a16:creationId xmlns:a16="http://schemas.microsoft.com/office/drawing/2014/main" id="{556055D7-8C2B-4229-899C-B3084746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20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3" name="Oval 25">
              <a:extLst>
                <a:ext uri="{FF2B5EF4-FFF2-40B4-BE49-F238E27FC236}">
                  <a16:creationId xmlns:a16="http://schemas.microsoft.com/office/drawing/2014/main" id="{5818C2A9-EB89-4873-BAA7-69BCEAB2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976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4" name="Oval 26">
              <a:extLst>
                <a:ext uri="{FF2B5EF4-FFF2-40B4-BE49-F238E27FC236}">
                  <a16:creationId xmlns:a16="http://schemas.microsoft.com/office/drawing/2014/main" id="{2EB51322-5052-4F72-82B5-D31B5BED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68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5" name="Oval 27">
              <a:extLst>
                <a:ext uri="{FF2B5EF4-FFF2-40B4-BE49-F238E27FC236}">
                  <a16:creationId xmlns:a16="http://schemas.microsoft.com/office/drawing/2014/main" id="{2229B5C4-361E-4968-911E-31D365DC1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54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04476" name="Oval 28">
              <a:extLst>
                <a:ext uri="{FF2B5EF4-FFF2-40B4-BE49-F238E27FC236}">
                  <a16:creationId xmlns:a16="http://schemas.microsoft.com/office/drawing/2014/main" id="{AF86BC6B-9CB9-4276-9FFD-940FF12D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4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104477" name="Rectangle 29">
            <a:extLst>
              <a:ext uri="{FF2B5EF4-FFF2-40B4-BE49-F238E27FC236}">
                <a16:creationId xmlns:a16="http://schemas.microsoft.com/office/drawing/2014/main" id="{2E9DA4DE-25C4-4836-ABC3-DD54063EAA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Closest Pair Algorithm Illustration - 1</a:t>
            </a:r>
          </a:p>
        </p:txBody>
      </p:sp>
      <p:sp>
        <p:nvSpPr>
          <p:cNvPr id="104478" name="Rectangle 30">
            <a:extLst>
              <a:ext uri="{FF2B5EF4-FFF2-40B4-BE49-F238E27FC236}">
                <a16:creationId xmlns:a16="http://schemas.microsoft.com/office/drawing/2014/main" id="{8391892E-F874-418C-83B7-B7318C6E0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147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2</a:t>
            </a:r>
          </a:p>
        </p:txBody>
      </p:sp>
      <p:sp>
        <p:nvSpPr>
          <p:cNvPr id="104479" name="Rectangle 31">
            <a:extLst>
              <a:ext uri="{FF2B5EF4-FFF2-40B4-BE49-F238E27FC236}">
                <a16:creationId xmlns:a16="http://schemas.microsoft.com/office/drawing/2014/main" id="{10405D4A-D887-493E-9AB3-A7DE08B7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22575"/>
            <a:ext cx="3275012" cy="3162300"/>
          </a:xfrm>
          <a:prstGeom prst="rect">
            <a:avLst/>
          </a:prstGeom>
          <a:noFill/>
          <a:ln w="38100" algn="ctr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80" name="Text Box 32">
            <a:extLst>
              <a:ext uri="{FF2B5EF4-FFF2-40B4-BE49-F238E27FC236}">
                <a16:creationId xmlns:a16="http://schemas.microsoft.com/office/drawing/2014/main" id="{06D5D2E6-A3C8-4700-B711-4781BAA0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84763"/>
            <a:ext cx="84931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d = ∞</a:t>
            </a:r>
          </a:p>
        </p:txBody>
      </p:sp>
      <p:sp>
        <p:nvSpPr>
          <p:cNvPr id="104481" name="Rectangle 33">
            <a:extLst>
              <a:ext uri="{FF2B5EF4-FFF2-40B4-BE49-F238E27FC236}">
                <a16:creationId xmlns:a16="http://schemas.microsoft.com/office/drawing/2014/main" id="{27484379-5D0B-414B-ACE8-F98B749B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2822575"/>
            <a:ext cx="4929188" cy="3162300"/>
          </a:xfrm>
          <a:prstGeom prst="rect">
            <a:avLst/>
          </a:prstGeom>
          <a:noFill/>
          <a:ln w="38100" algn="ctr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82" name="Text Box 34">
            <a:extLst>
              <a:ext uri="{FF2B5EF4-FFF2-40B4-BE49-F238E27FC236}">
                <a16:creationId xmlns:a16="http://schemas.microsoft.com/office/drawing/2014/main" id="{44387DE5-C7BA-4660-84C8-D77B30FA0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2898775"/>
            <a:ext cx="24336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If only one point</a:t>
            </a:r>
            <a:endParaRPr kumimoji="1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Dotum" panose="020B0503020000020004" pitchFamily="34" charset="-127"/>
              <a:cs typeface="+mn-cs"/>
            </a:endParaRPr>
          </a:p>
        </p:txBody>
      </p:sp>
      <p:grpSp>
        <p:nvGrpSpPr>
          <p:cNvPr id="104483" name="Group 35">
            <a:extLst>
              <a:ext uri="{FF2B5EF4-FFF2-40B4-BE49-F238E27FC236}">
                <a16:creationId xmlns:a16="http://schemas.microsoft.com/office/drawing/2014/main" id="{91B007D7-EB4E-4982-B24D-0F946F8E009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21050"/>
            <a:ext cx="2916237" cy="2592388"/>
            <a:chOff x="521" y="2092"/>
            <a:chExt cx="1837" cy="1633"/>
          </a:xfrm>
        </p:grpSpPr>
        <p:grpSp>
          <p:nvGrpSpPr>
            <p:cNvPr id="104484" name="Group 36">
              <a:extLst>
                <a:ext uri="{FF2B5EF4-FFF2-40B4-BE49-F238E27FC236}">
                  <a16:creationId xmlns:a16="http://schemas.microsoft.com/office/drawing/2014/main" id="{38C2047B-A873-4662-A087-4B0449FB5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092"/>
              <a:ext cx="1837" cy="1633"/>
              <a:chOff x="521" y="2092"/>
              <a:chExt cx="1837" cy="1633"/>
            </a:xfrm>
          </p:grpSpPr>
          <p:sp>
            <p:nvSpPr>
              <p:cNvPr id="104485" name="Line 37">
                <a:extLst>
                  <a:ext uri="{FF2B5EF4-FFF2-40B4-BE49-F238E27FC236}">
                    <a16:creationId xmlns:a16="http://schemas.microsoft.com/office/drawing/2014/main" id="{AC736A68-A84A-4794-B731-FAA54E6FC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273"/>
                <a:ext cx="1" cy="145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MS Gothic" panose="020B0609070205080204" pitchFamily="49" charset="-128"/>
                  <a:cs typeface="+mn-cs"/>
                </a:endParaRPr>
              </a:p>
            </p:txBody>
          </p:sp>
          <p:sp>
            <p:nvSpPr>
              <p:cNvPr id="104486" name="Line 38">
                <a:extLst>
                  <a:ext uri="{FF2B5EF4-FFF2-40B4-BE49-F238E27FC236}">
                    <a16:creationId xmlns:a16="http://schemas.microsoft.com/office/drawing/2014/main" id="{133F7A0E-7C9A-4CF0-901B-723472C6A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628"/>
                <a:ext cx="17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MS Gothic" panose="020B0609070205080204" pitchFamily="49" charset="-128"/>
                  <a:cs typeface="+mn-cs"/>
                </a:endParaRPr>
              </a:p>
            </p:txBody>
          </p:sp>
          <p:sp>
            <p:nvSpPr>
              <p:cNvPr id="104487" name="Rectangle 39">
                <a:extLst>
                  <a:ext uri="{FF2B5EF4-FFF2-40B4-BE49-F238E27FC236}">
                    <a16:creationId xmlns:a16="http://schemas.microsoft.com/office/drawing/2014/main" id="{85B86388-C257-4214-B429-38CA1EAFB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3548"/>
                <a:ext cx="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Gothic" panose="020B0609070205080204" pitchFamily="49" charset="-128"/>
                    <a:cs typeface="+mn-cs"/>
                  </a:rPr>
                  <a:t>X</a:t>
                </a:r>
                <a:endPara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MS Gothic" panose="020B0609070205080204" pitchFamily="49" charset="-128"/>
                  <a:cs typeface="+mn-cs"/>
                </a:endParaRPr>
              </a:p>
            </p:txBody>
          </p:sp>
          <p:sp>
            <p:nvSpPr>
              <p:cNvPr id="104488" name="Rectangle 40">
                <a:extLst>
                  <a:ext uri="{FF2B5EF4-FFF2-40B4-BE49-F238E27FC236}">
                    <a16:creationId xmlns:a16="http://schemas.microsoft.com/office/drawing/2014/main" id="{0DA68C76-ADE2-4A45-A33B-697BD7B3A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092"/>
                <a:ext cx="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Gothic" panose="020B0609070205080204" pitchFamily="49" charset="-128"/>
                    <a:cs typeface="+mn-cs"/>
                  </a:rPr>
                  <a:t>Y</a:t>
                </a:r>
                <a:endPara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MS Gothic" panose="020B0609070205080204" pitchFamily="49" charset="-128"/>
                  <a:cs typeface="+mn-cs"/>
                </a:endParaRPr>
              </a:p>
            </p:txBody>
          </p:sp>
        </p:grpSp>
        <p:sp>
          <p:nvSpPr>
            <p:cNvPr id="104489" name="Oval 41">
              <a:extLst>
                <a:ext uri="{FF2B5EF4-FFF2-40B4-BE49-F238E27FC236}">
                  <a16:creationId xmlns:a16="http://schemas.microsoft.com/office/drawing/2014/main" id="{B62AC788-86A1-437B-B5CD-0EDE7210C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818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104490" name="Line 42">
            <a:extLst>
              <a:ext uri="{FF2B5EF4-FFF2-40B4-BE49-F238E27FC236}">
                <a16:creationId xmlns:a16="http://schemas.microsoft.com/office/drawing/2014/main" id="{91FE6B04-47AA-47D6-A402-C15D61080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4652963"/>
            <a:ext cx="10795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91" name="Rectangle 43">
            <a:extLst>
              <a:ext uri="{FF2B5EF4-FFF2-40B4-BE49-F238E27FC236}">
                <a16:creationId xmlns:a16="http://schemas.microsoft.com/office/drawing/2014/main" id="{D92A6BC8-6592-4385-A969-081863F1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3392488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92" name="Rectangle 44">
            <a:extLst>
              <a:ext uri="{FF2B5EF4-FFF2-40B4-BE49-F238E27FC236}">
                <a16:creationId xmlns:a16="http://schemas.microsoft.com/office/drawing/2014/main" id="{BE61ED55-AD00-43A1-8CE2-1219CDB9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3644900"/>
            <a:ext cx="1800225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93" name="Rectangle 45">
            <a:extLst>
              <a:ext uri="{FF2B5EF4-FFF2-40B4-BE49-F238E27FC236}">
                <a16:creationId xmlns:a16="http://schemas.microsoft.com/office/drawing/2014/main" id="{9F72588E-9E79-4024-987C-DD2C7749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681413"/>
            <a:ext cx="220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94" name="Rectangle 46">
            <a:extLst>
              <a:ext uri="{FF2B5EF4-FFF2-40B4-BE49-F238E27FC236}">
                <a16:creationId xmlns:a16="http://schemas.microsoft.com/office/drawing/2014/main" id="{E6032C12-5EBE-4E39-9445-6FAB8F9F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681413"/>
            <a:ext cx="236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04495" name="Rectangle 47">
            <a:extLst>
              <a:ext uri="{FF2B5EF4-FFF2-40B4-BE49-F238E27FC236}">
                <a16:creationId xmlns:a16="http://schemas.microsoft.com/office/drawing/2014/main" id="{71BA2524-5B4D-48A0-9725-75561FD8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35300"/>
            <a:ext cx="252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Time Complexity</a:t>
            </a:r>
            <a:r>
              <a: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：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O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</a:p>
        </p:txBody>
      </p:sp>
      <p:sp>
        <p:nvSpPr>
          <p:cNvPr id="104496" name="Rectangle 48">
            <a:extLst>
              <a:ext uri="{FF2B5EF4-FFF2-40B4-BE49-F238E27FC236}">
                <a16:creationId xmlns:a16="http://schemas.microsoft.com/office/drawing/2014/main" id="{C4BEB241-15A8-48D8-9D67-D711F42B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147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1</a:t>
            </a:r>
          </a:p>
        </p:txBody>
      </p:sp>
      <p:sp>
        <p:nvSpPr>
          <p:cNvPr id="104498" name="Rectangle 50">
            <a:extLst>
              <a:ext uri="{FF2B5EF4-FFF2-40B4-BE49-F238E27FC236}">
                <a16:creationId xmlns:a16="http://schemas.microsoft.com/office/drawing/2014/main" id="{5DDFD63B-1437-4561-8AE7-6E2D3307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097088"/>
            <a:ext cx="147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8" grpId="0"/>
      <p:bldP spid="104480" grpId="0"/>
      <p:bldP spid="104482" grpId="0"/>
      <p:bldP spid="104491" grpId="0"/>
      <p:bldP spid="104493" grpId="0"/>
      <p:bldP spid="104494" grpId="0"/>
      <p:bldP spid="104495" grpId="0"/>
      <p:bldP spid="104496" grpId="0"/>
      <p:bldP spid="1044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ED8A613-787D-4E8F-BF81-F859B9BE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4431B-F61F-4782-BD72-C19F2484B29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4E552EB-77A9-4D2E-A289-F1B7D818D5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Closet Pair Algorithm Illustration - 2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268D3BB-86BD-482C-BA5E-A01D84E7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147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4</a:t>
            </a:r>
          </a:p>
        </p:txBody>
      </p: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43B8E3ED-83AA-4639-A502-FA6A49A2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3321050"/>
            <a:ext cx="1800225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B93E9DB5-64C7-4021-B466-3EE77946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321050"/>
            <a:ext cx="1800225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1" name="Rectangle 25">
            <a:extLst>
              <a:ext uri="{FF2B5EF4-FFF2-40B4-BE49-F238E27FC236}">
                <a16:creationId xmlns:a16="http://schemas.microsoft.com/office/drawing/2014/main" id="{81FFA42A-44D4-4B03-AF52-9CC3C92E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357563"/>
            <a:ext cx="220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2" name="Rectangle 26">
            <a:extLst>
              <a:ext uri="{FF2B5EF4-FFF2-40B4-BE49-F238E27FC236}">
                <a16:creationId xmlns:a16="http://schemas.microsoft.com/office/drawing/2014/main" id="{3FA327D8-4FFE-415A-8E29-C5953C12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357563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0FA9878B-4488-4FDF-9F4C-7EF42F916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013" y="3330575"/>
            <a:ext cx="1587" cy="21145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4" name="Rectangle 28">
            <a:extLst>
              <a:ext uri="{FF2B5EF4-FFF2-40B4-BE49-F238E27FC236}">
                <a16:creationId xmlns:a16="http://schemas.microsoft.com/office/drawing/2014/main" id="{0E1BE7CF-F690-40C9-BF57-E8064825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3068638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4DA9CABB-F26D-4EE2-AF31-6EF2499D2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330575"/>
            <a:ext cx="1588" cy="21145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6" name="Rectangle 30">
            <a:extLst>
              <a:ext uri="{FF2B5EF4-FFF2-40B4-BE49-F238E27FC236}">
                <a16:creationId xmlns:a16="http://schemas.microsoft.com/office/drawing/2014/main" id="{4F096A35-3E48-4E79-811B-408CDF2C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3068638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7" name="Rectangle 31">
            <a:extLst>
              <a:ext uri="{FF2B5EF4-FFF2-40B4-BE49-F238E27FC236}">
                <a16:creationId xmlns:a16="http://schemas.microsoft.com/office/drawing/2014/main" id="{84620B99-1692-4EDA-B007-FA226655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3321050"/>
            <a:ext cx="827088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8" name="Rectangle 32">
            <a:extLst>
              <a:ext uri="{FF2B5EF4-FFF2-40B4-BE49-F238E27FC236}">
                <a16:creationId xmlns:a16="http://schemas.microsoft.com/office/drawing/2014/main" id="{8468F739-D7E9-4F41-8F72-886FA212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3321050"/>
            <a:ext cx="827087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89" name="Rectangle 33">
            <a:extLst>
              <a:ext uri="{FF2B5EF4-FFF2-40B4-BE49-F238E27FC236}">
                <a16:creationId xmlns:a16="http://schemas.microsoft.com/office/drawing/2014/main" id="{82FCBC65-2FF0-4DA7-86E7-C6F2F423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321050"/>
            <a:ext cx="827088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90" name="Rectangle 34">
            <a:extLst>
              <a:ext uri="{FF2B5EF4-FFF2-40B4-BE49-F238E27FC236}">
                <a16:creationId xmlns:a16="http://schemas.microsoft.com/office/drawing/2014/main" id="{609FE428-468D-48BE-B1D3-B549FB97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321050"/>
            <a:ext cx="827087" cy="20161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6291" name="Rectangle 35">
            <a:extLst>
              <a:ext uri="{FF2B5EF4-FFF2-40B4-BE49-F238E27FC236}">
                <a16:creationId xmlns:a16="http://schemas.microsoft.com/office/drawing/2014/main" id="{F88CBF9C-8C2C-416D-81AF-36C277AB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674938"/>
            <a:ext cx="2776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Time Complexity</a:t>
            </a:r>
            <a:r>
              <a: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：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2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T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/2)</a:t>
            </a:r>
          </a:p>
        </p:txBody>
      </p:sp>
      <p:grpSp>
        <p:nvGrpSpPr>
          <p:cNvPr id="96342" name="Group 86">
            <a:extLst>
              <a:ext uri="{FF2B5EF4-FFF2-40B4-BE49-F238E27FC236}">
                <a16:creationId xmlns:a16="http://schemas.microsoft.com/office/drawing/2014/main" id="{4862E414-1B85-44C0-970D-4EFD4CA84252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3068638"/>
            <a:ext cx="4841875" cy="2522537"/>
            <a:chOff x="2540" y="2142"/>
            <a:chExt cx="3050" cy="1589"/>
          </a:xfrm>
        </p:grpSpPr>
        <p:sp>
          <p:nvSpPr>
            <p:cNvPr id="96343" name="Line 87">
              <a:extLst>
                <a:ext uri="{FF2B5EF4-FFF2-40B4-BE49-F238E27FC236}">
                  <a16:creationId xmlns:a16="http://schemas.microsoft.com/office/drawing/2014/main" id="{A57EFF37-1CCE-49D4-B07D-5165F7613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341"/>
              <a:ext cx="0" cy="139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44" name="Rectangle 88">
              <a:extLst>
                <a:ext uri="{FF2B5EF4-FFF2-40B4-BE49-F238E27FC236}">
                  <a16:creationId xmlns:a16="http://schemas.microsoft.com/office/drawing/2014/main" id="{6B0E97E4-7F14-49D2-88C9-D2405F911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214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Y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45" name="Oval 89">
              <a:extLst>
                <a:ext uri="{FF2B5EF4-FFF2-40B4-BE49-F238E27FC236}">
                  <a16:creationId xmlns:a16="http://schemas.microsoft.com/office/drawing/2014/main" id="{40154DAE-A8D4-4966-AC47-D442A895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02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46" name="Oval 90">
              <a:extLst>
                <a:ext uri="{FF2B5EF4-FFF2-40B4-BE49-F238E27FC236}">
                  <a16:creationId xmlns:a16="http://schemas.microsoft.com/office/drawing/2014/main" id="{0D403DFE-3E38-464B-ACC5-412442CC4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81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47" name="Oval 91">
              <a:extLst>
                <a:ext uri="{FF2B5EF4-FFF2-40B4-BE49-F238E27FC236}">
                  <a16:creationId xmlns:a16="http://schemas.microsoft.com/office/drawing/2014/main" id="{CEC76C90-BC8D-4625-8C15-B3AFA9CE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54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48" name="Oval 92">
              <a:extLst>
                <a:ext uri="{FF2B5EF4-FFF2-40B4-BE49-F238E27FC236}">
                  <a16:creationId xmlns:a16="http://schemas.microsoft.com/office/drawing/2014/main" id="{CCE983F1-7BF8-4010-AA32-9F5359ADF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8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49" name="Line 93">
              <a:extLst>
                <a:ext uri="{FF2B5EF4-FFF2-40B4-BE49-F238E27FC236}">
                  <a16:creationId xmlns:a16="http://schemas.microsoft.com/office/drawing/2014/main" id="{86FBE052-96EF-414A-B916-867B54381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3634"/>
              <a:ext cx="2919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0" name="Rectangle 94">
              <a:extLst>
                <a:ext uri="{FF2B5EF4-FFF2-40B4-BE49-F238E27FC236}">
                  <a16:creationId xmlns:a16="http://schemas.microsoft.com/office/drawing/2014/main" id="{671B93A5-AA6B-4CAE-B074-C2EF83E1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" y="355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X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1" name="Oval 95">
              <a:extLst>
                <a:ext uri="{FF2B5EF4-FFF2-40B4-BE49-F238E27FC236}">
                  <a16:creationId xmlns:a16="http://schemas.microsoft.com/office/drawing/2014/main" id="{CBFC61A4-F857-46BA-A3CC-84D2ED46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13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2" name="Oval 96">
              <a:extLst>
                <a:ext uri="{FF2B5EF4-FFF2-40B4-BE49-F238E27FC236}">
                  <a16:creationId xmlns:a16="http://schemas.microsoft.com/office/drawing/2014/main" id="{1D09953E-FA32-4CF9-A5B6-2BB13C4C5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340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3" name="Oval 97">
              <a:extLst>
                <a:ext uri="{FF2B5EF4-FFF2-40B4-BE49-F238E27FC236}">
                  <a16:creationId xmlns:a16="http://schemas.microsoft.com/office/drawing/2014/main" id="{99D61DDA-7B3F-4026-95B5-2B97993A0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40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4" name="Oval 98">
              <a:extLst>
                <a:ext uri="{FF2B5EF4-FFF2-40B4-BE49-F238E27FC236}">
                  <a16:creationId xmlns:a16="http://schemas.microsoft.com/office/drawing/2014/main" id="{BA465B10-66A4-4D5F-867A-B8F11BA4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47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5" name="Oval 99">
              <a:extLst>
                <a:ext uri="{FF2B5EF4-FFF2-40B4-BE49-F238E27FC236}">
                  <a16:creationId xmlns:a16="http://schemas.microsoft.com/office/drawing/2014/main" id="{878A26F4-D5D3-4331-9C2D-3A2CB7C9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9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6" name="Oval 100">
              <a:extLst>
                <a:ext uri="{FF2B5EF4-FFF2-40B4-BE49-F238E27FC236}">
                  <a16:creationId xmlns:a16="http://schemas.microsoft.com/office/drawing/2014/main" id="{31D936FF-7B59-4B10-8896-2524DEB3E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54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7" name="Oval 101">
              <a:extLst>
                <a:ext uri="{FF2B5EF4-FFF2-40B4-BE49-F238E27FC236}">
                  <a16:creationId xmlns:a16="http://schemas.microsoft.com/office/drawing/2014/main" id="{63ED4847-0405-4C19-96B9-9CF1B572A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2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8" name="Oval 102">
              <a:extLst>
                <a:ext uri="{FF2B5EF4-FFF2-40B4-BE49-F238E27FC236}">
                  <a16:creationId xmlns:a16="http://schemas.microsoft.com/office/drawing/2014/main" id="{3FB2A695-91C2-4A76-A246-FCB1605BC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06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59" name="Oval 103">
              <a:extLst>
                <a:ext uri="{FF2B5EF4-FFF2-40B4-BE49-F238E27FC236}">
                  <a16:creationId xmlns:a16="http://schemas.microsoft.com/office/drawing/2014/main" id="{D2A955D9-EB46-44DA-872B-8AC43CAC5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840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0" name="Oval 104">
              <a:extLst>
                <a:ext uri="{FF2B5EF4-FFF2-40B4-BE49-F238E27FC236}">
                  <a16:creationId xmlns:a16="http://schemas.microsoft.com/office/drawing/2014/main" id="{600A4885-838D-44C2-B925-32D18764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22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1" name="Oval 105">
              <a:extLst>
                <a:ext uri="{FF2B5EF4-FFF2-40B4-BE49-F238E27FC236}">
                  <a16:creationId xmlns:a16="http://schemas.microsoft.com/office/drawing/2014/main" id="{2B2B84A9-2799-4593-94BB-702E03B53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3430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2" name="Oval 106">
              <a:extLst>
                <a:ext uri="{FF2B5EF4-FFF2-40B4-BE49-F238E27FC236}">
                  <a16:creationId xmlns:a16="http://schemas.microsoft.com/office/drawing/2014/main" id="{D7178478-35FC-48E3-B6CC-418D1ED5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20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3" name="Oval 107">
              <a:extLst>
                <a:ext uri="{FF2B5EF4-FFF2-40B4-BE49-F238E27FC236}">
                  <a16:creationId xmlns:a16="http://schemas.microsoft.com/office/drawing/2014/main" id="{36BCC612-F2C5-49BD-8BB1-849E47D21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976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4" name="Oval 108">
              <a:extLst>
                <a:ext uri="{FF2B5EF4-FFF2-40B4-BE49-F238E27FC236}">
                  <a16:creationId xmlns:a16="http://schemas.microsoft.com/office/drawing/2014/main" id="{95D8E3D4-04C8-455E-9F3D-696FABB82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68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5" name="Oval 109">
              <a:extLst>
                <a:ext uri="{FF2B5EF4-FFF2-40B4-BE49-F238E27FC236}">
                  <a16:creationId xmlns:a16="http://schemas.microsoft.com/office/drawing/2014/main" id="{7148CEAD-FF30-460E-AEC5-516F9AF81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54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6366" name="Oval 110">
              <a:extLst>
                <a:ext uri="{FF2B5EF4-FFF2-40B4-BE49-F238E27FC236}">
                  <a16:creationId xmlns:a16="http://schemas.microsoft.com/office/drawing/2014/main" id="{3EB8B1AB-3975-48DF-A021-651D5B57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4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1" grpId="0"/>
      <p:bldP spid="96282" grpId="0"/>
      <p:bldP spid="96284" grpId="0"/>
      <p:bldP spid="96286" grpId="0"/>
      <p:bldP spid="962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5F25201C-F8E9-4AB3-8D13-1D0FB2EF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0149E0-B170-4803-8EA2-5BCC17A00FA8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9496220-1FCD-47ED-A347-8ACD91E2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370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d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31" name="Line 3">
            <a:extLst>
              <a:ext uri="{FF2B5EF4-FFF2-40B4-BE49-F238E27FC236}">
                <a16:creationId xmlns:a16="http://schemas.microsoft.com/office/drawing/2014/main" id="{E3983CCD-FEA0-4B7C-9982-82AC3A048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4437063"/>
            <a:ext cx="227013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32" name="Line 4">
            <a:extLst>
              <a:ext uri="{FF2B5EF4-FFF2-40B4-BE49-F238E27FC236}">
                <a16:creationId xmlns:a16="http://schemas.microsoft.com/office/drawing/2014/main" id="{E1BA6622-85CD-4CD9-A1C1-C359CFC95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4184650"/>
            <a:ext cx="252412" cy="3238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3748ECA5-546E-421E-9B77-8403CEA7EC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Closet Pair Algorithm Illustration - 3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6D53A23D-3085-4537-BC13-DA5E60E3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147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sng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5</a:t>
            </a: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CF6459D9-11D5-4CFF-96DC-D09B15E0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357563"/>
            <a:ext cx="220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AD42734A-F52E-4378-9F17-D520944C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357563"/>
            <a:ext cx="236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37" name="Line 9">
            <a:extLst>
              <a:ext uri="{FF2B5EF4-FFF2-40B4-BE49-F238E27FC236}">
                <a16:creationId xmlns:a16="http://schemas.microsoft.com/office/drawing/2014/main" id="{3B315BDE-4BDB-4753-AD50-4DB726C93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3321050"/>
            <a:ext cx="1587" cy="21145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B8C739EA-7086-4583-A567-7A44B3872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3059113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grpSp>
        <p:nvGrpSpPr>
          <p:cNvPr id="99340" name="Group 12">
            <a:extLst>
              <a:ext uri="{FF2B5EF4-FFF2-40B4-BE49-F238E27FC236}">
                <a16:creationId xmlns:a16="http://schemas.microsoft.com/office/drawing/2014/main" id="{1DD0E9C0-640A-44CC-ACFF-26278E172E7A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3067050"/>
            <a:ext cx="4841875" cy="2522538"/>
            <a:chOff x="1406" y="1932"/>
            <a:chExt cx="3050" cy="1589"/>
          </a:xfrm>
        </p:grpSpPr>
        <p:sp>
          <p:nvSpPr>
            <p:cNvPr id="99341" name="Line 13">
              <a:extLst>
                <a:ext uri="{FF2B5EF4-FFF2-40B4-BE49-F238E27FC236}">
                  <a16:creationId xmlns:a16="http://schemas.microsoft.com/office/drawing/2014/main" id="{27326F7C-36D6-48C8-B294-05D7A7304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131"/>
              <a:ext cx="0" cy="139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2" name="Rectangle 14">
              <a:extLst>
                <a:ext uri="{FF2B5EF4-FFF2-40B4-BE49-F238E27FC236}">
                  <a16:creationId xmlns:a16="http://schemas.microsoft.com/office/drawing/2014/main" id="{FDDA8F5E-59A4-4375-A229-14F41C7A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193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Y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3" name="Oval 15">
              <a:extLst>
                <a:ext uri="{FF2B5EF4-FFF2-40B4-BE49-F238E27FC236}">
                  <a16:creationId xmlns:a16="http://schemas.microsoft.com/office/drawing/2014/main" id="{65634FE0-802F-49E3-A976-9489999B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81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4" name="Oval 16">
              <a:extLst>
                <a:ext uri="{FF2B5EF4-FFF2-40B4-BE49-F238E27FC236}">
                  <a16:creationId xmlns:a16="http://schemas.microsoft.com/office/drawing/2014/main" id="{4EA57C68-E418-486C-B53F-78B09711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260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BDC2B1EF-F298-43D0-BE74-BD26B7BFF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33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6" name="Oval 18">
              <a:extLst>
                <a:ext uri="{FF2B5EF4-FFF2-40B4-BE49-F238E27FC236}">
                  <a16:creationId xmlns:a16="http://schemas.microsoft.com/office/drawing/2014/main" id="{185F0F22-0F5F-4785-81D5-2618ABE4C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47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7" name="Line 19">
              <a:extLst>
                <a:ext uri="{FF2B5EF4-FFF2-40B4-BE49-F238E27FC236}">
                  <a16:creationId xmlns:a16="http://schemas.microsoft.com/office/drawing/2014/main" id="{54D5DD28-6E42-4A84-A38F-B8625B613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424"/>
              <a:ext cx="2919" cy="1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8" name="Rectangle 20">
              <a:extLst>
                <a:ext uri="{FF2B5EF4-FFF2-40B4-BE49-F238E27FC236}">
                  <a16:creationId xmlns:a16="http://schemas.microsoft.com/office/drawing/2014/main" id="{FD1EAD5E-4FAE-4677-B567-4BC0DA6F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334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X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49" name="Oval 21">
              <a:extLst>
                <a:ext uri="{FF2B5EF4-FFF2-40B4-BE49-F238E27FC236}">
                  <a16:creationId xmlns:a16="http://schemas.microsoft.com/office/drawing/2014/main" id="{3E69D894-F2CE-4843-B212-EB9A5E7E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2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0" name="Oval 22">
              <a:extLst>
                <a:ext uri="{FF2B5EF4-FFF2-40B4-BE49-F238E27FC236}">
                  <a16:creationId xmlns:a16="http://schemas.microsoft.com/office/drawing/2014/main" id="{285A6AFA-4FE9-4359-95B3-DE2FE6FF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19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1" name="Oval 23">
              <a:extLst>
                <a:ext uri="{FF2B5EF4-FFF2-40B4-BE49-F238E27FC236}">
                  <a16:creationId xmlns:a16="http://schemas.microsoft.com/office/drawing/2014/main" id="{A9D47B86-6A74-462D-849A-6FF091993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19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2" name="Oval 24">
              <a:extLst>
                <a:ext uri="{FF2B5EF4-FFF2-40B4-BE49-F238E27FC236}">
                  <a16:creationId xmlns:a16="http://schemas.microsoft.com/office/drawing/2014/main" id="{386D360D-184A-4F4D-A7F0-57243F28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26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3" name="Oval 25">
              <a:extLst>
                <a:ext uri="{FF2B5EF4-FFF2-40B4-BE49-F238E27FC236}">
                  <a16:creationId xmlns:a16="http://schemas.microsoft.com/office/drawing/2014/main" id="{A20FB351-007B-485C-8D5B-C6EFF5F3C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8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4" name="Oval 26">
              <a:extLst>
                <a:ext uri="{FF2B5EF4-FFF2-40B4-BE49-F238E27FC236}">
                  <a16:creationId xmlns:a16="http://schemas.microsoft.com/office/drawing/2014/main" id="{908D07C6-D103-4D8D-8F61-4835E9DD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33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5" name="Oval 27">
              <a:extLst>
                <a:ext uri="{FF2B5EF4-FFF2-40B4-BE49-F238E27FC236}">
                  <a16:creationId xmlns:a16="http://schemas.microsoft.com/office/drawing/2014/main" id="{914099CF-8A31-47F8-BF45-42DED3820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81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6" name="Oval 28">
              <a:extLst>
                <a:ext uri="{FF2B5EF4-FFF2-40B4-BE49-F238E27FC236}">
                  <a16:creationId xmlns:a16="http://schemas.microsoft.com/office/drawing/2014/main" id="{16D724CC-2FA8-4465-A689-62342BBC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857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7" name="Oval 29">
              <a:extLst>
                <a:ext uri="{FF2B5EF4-FFF2-40B4-BE49-F238E27FC236}">
                  <a16:creationId xmlns:a16="http://schemas.microsoft.com/office/drawing/2014/main" id="{48C465E4-F2B6-431C-9F2D-887128392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630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8" name="Oval 30">
              <a:extLst>
                <a:ext uri="{FF2B5EF4-FFF2-40B4-BE49-F238E27FC236}">
                  <a16:creationId xmlns:a16="http://schemas.microsoft.com/office/drawing/2014/main" id="{77B84339-B78C-4199-840C-7D57034B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01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59" name="Oval 31">
              <a:extLst>
                <a:ext uri="{FF2B5EF4-FFF2-40B4-BE49-F238E27FC236}">
                  <a16:creationId xmlns:a16="http://schemas.microsoft.com/office/drawing/2014/main" id="{A8269494-D2FF-4273-BFE1-43C934FD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220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60" name="Oval 32">
              <a:extLst>
                <a:ext uri="{FF2B5EF4-FFF2-40B4-BE49-F238E27FC236}">
                  <a16:creationId xmlns:a16="http://schemas.microsoft.com/office/drawing/2014/main" id="{65BBDCCB-27CB-4B98-B259-EDCF7A3E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93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61" name="Oval 33">
              <a:extLst>
                <a:ext uri="{FF2B5EF4-FFF2-40B4-BE49-F238E27FC236}">
                  <a16:creationId xmlns:a16="http://schemas.microsoft.com/office/drawing/2014/main" id="{BA0093F0-DEDD-42C8-A169-6EBFB6F1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766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62" name="Oval 34">
              <a:extLst>
                <a:ext uri="{FF2B5EF4-FFF2-40B4-BE49-F238E27FC236}">
                  <a16:creationId xmlns:a16="http://schemas.microsoft.com/office/drawing/2014/main" id="{50097CB0-00DC-4E50-94B7-033A5E26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471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63" name="Oval 35">
              <a:extLst>
                <a:ext uri="{FF2B5EF4-FFF2-40B4-BE49-F238E27FC236}">
                  <a16:creationId xmlns:a16="http://schemas.microsoft.com/office/drawing/2014/main" id="{F67DBBC0-2662-4E2D-80EF-28F56D26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35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9364" name="Oval 36">
              <a:extLst>
                <a:ext uri="{FF2B5EF4-FFF2-40B4-BE49-F238E27FC236}">
                  <a16:creationId xmlns:a16="http://schemas.microsoft.com/office/drawing/2014/main" id="{C87E0D52-A0D0-489A-ABD6-E3EFA7DA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539"/>
              <a:ext cx="68" cy="68"/>
            </a:xfrm>
            <a:prstGeom prst="ellipse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99365" name="Rectangle 37">
            <a:extLst>
              <a:ext uri="{FF2B5EF4-FFF2-40B4-BE49-F238E27FC236}">
                <a16:creationId xmlns:a16="http://schemas.microsoft.com/office/drawing/2014/main" id="{E5A400A0-E7C1-4676-B317-98980169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4113213"/>
            <a:ext cx="20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d</a:t>
            </a:r>
            <a:r>
              <a:rPr kumimoji="1" lang="en-US" altLang="zh-TW" sz="16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66" name="Rectangle 38">
            <a:extLst>
              <a:ext uri="{FF2B5EF4-FFF2-40B4-BE49-F238E27FC236}">
                <a16:creationId xmlns:a16="http://schemas.microsoft.com/office/drawing/2014/main" id="{0E858335-3614-493B-A0FF-905D31B8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5551488"/>
            <a:ext cx="1519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d=min(d</a:t>
            </a:r>
            <a:r>
              <a: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L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,d</a:t>
            </a:r>
            <a:r>
              <a:rPr kumimoji="1" lang="en-US" altLang="zh-TW" sz="1800" b="0" i="0" u="none" strike="noStrike" kern="1200" cap="none" spc="0" normalizeH="0" baseline="-2500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R</a:t>
            </a:r>
            <a:r>
              <a:rPr kumimoji="1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)</a:t>
            </a:r>
            <a:endParaRPr kumimoji="1" lang="en-US" altLang="zh-TW" sz="1800" b="0" i="1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67" name="Line 39">
            <a:extLst>
              <a:ext uri="{FF2B5EF4-FFF2-40B4-BE49-F238E27FC236}">
                <a16:creationId xmlns:a16="http://schemas.microsoft.com/office/drawing/2014/main" id="{CC70370B-3C6C-4D0A-8B76-6BE91390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3141663"/>
            <a:ext cx="0" cy="2303462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68" name="Line 40">
            <a:extLst>
              <a:ext uri="{FF2B5EF4-FFF2-40B4-BE49-F238E27FC236}">
                <a16:creationId xmlns:a16="http://schemas.microsoft.com/office/drawing/2014/main" id="{34EDC2D8-CFD8-4EA4-9592-BEF1F614F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141663"/>
            <a:ext cx="0" cy="2303462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69" name="Rectangle 41">
            <a:extLst>
              <a:ext uri="{FF2B5EF4-FFF2-40B4-BE49-F238E27FC236}">
                <a16:creationId xmlns:a16="http://schemas.microsoft.com/office/drawing/2014/main" id="{14F018A8-EB26-454C-AEEB-B9DA083B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5553075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L-d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9370" name="Rectangle 42">
            <a:extLst>
              <a:ext uri="{FF2B5EF4-FFF2-40B4-BE49-F238E27FC236}">
                <a16:creationId xmlns:a16="http://schemas.microsoft.com/office/drawing/2014/main" id="{F36143EE-2832-4050-A66B-F9CDC392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5553075"/>
            <a:ext cx="366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L+d</a:t>
            </a:r>
            <a:endParaRPr kumimoji="1" lang="en-US" altLang="zh-TW" sz="16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65" grpId="0"/>
      <p:bldP spid="99366" grpId="0"/>
      <p:bldP spid="99369" grpId="0"/>
      <p:bldP spid="993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4588C1-3A37-4641-A881-32AB5F82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D021A-654D-45ED-AAA8-73502A1243F2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4450B505-C3F0-481D-A668-3275F37E8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2528888"/>
            <a:ext cx="0" cy="291623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grpSp>
        <p:nvGrpSpPr>
          <p:cNvPr id="97356" name="Group 76">
            <a:extLst>
              <a:ext uri="{FF2B5EF4-FFF2-40B4-BE49-F238E27FC236}">
                <a16:creationId xmlns:a16="http://schemas.microsoft.com/office/drawing/2014/main" id="{16174E90-1C4E-4135-ADE8-C64C1DD6CE15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3176588"/>
            <a:ext cx="649287" cy="1584325"/>
            <a:chOff x="2857" y="2001"/>
            <a:chExt cx="409" cy="998"/>
          </a:xfrm>
        </p:grpSpPr>
        <p:sp>
          <p:nvSpPr>
            <p:cNvPr id="97346" name="Line 66">
              <a:extLst>
                <a:ext uri="{FF2B5EF4-FFF2-40B4-BE49-F238E27FC236}">
                  <a16:creationId xmlns:a16="http://schemas.microsoft.com/office/drawing/2014/main" id="{B26DE5CE-7C42-45A1-9372-CD3A8DEA0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6" y="2001"/>
              <a:ext cx="0" cy="99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7342" name="Line 62">
              <a:extLst>
                <a:ext uri="{FF2B5EF4-FFF2-40B4-BE49-F238E27FC236}">
                  <a16:creationId xmlns:a16="http://schemas.microsoft.com/office/drawing/2014/main" id="{081635A1-7F69-4C88-AD79-D0B2ADD7F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999"/>
              <a:ext cx="40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7343" name="Line 63">
              <a:extLst>
                <a:ext uri="{FF2B5EF4-FFF2-40B4-BE49-F238E27FC236}">
                  <a16:creationId xmlns:a16="http://schemas.microsoft.com/office/drawing/2014/main" id="{B47B9A54-95EC-4464-A042-1AFB9BCA6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001"/>
              <a:ext cx="40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97330" name="Line 50">
            <a:extLst>
              <a:ext uri="{FF2B5EF4-FFF2-40B4-BE49-F238E27FC236}">
                <a16:creationId xmlns:a16="http://schemas.microsoft.com/office/drawing/2014/main" id="{5C5C2E0E-DE0A-4EF4-BA6E-995B7B21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2528888"/>
            <a:ext cx="0" cy="291623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40" name="Freeform 60">
            <a:extLst>
              <a:ext uri="{FF2B5EF4-FFF2-40B4-BE49-F238E27FC236}">
                <a16:creationId xmlns:a16="http://schemas.microsoft.com/office/drawing/2014/main" id="{7BE36605-144F-4543-8DBC-135B5122AB48}"/>
              </a:ext>
            </a:extLst>
          </p:cNvPr>
          <p:cNvSpPr>
            <a:spLocks/>
          </p:cNvSpPr>
          <p:nvPr/>
        </p:nvSpPr>
        <p:spPr bwMode="auto">
          <a:xfrm>
            <a:off x="4535488" y="3176588"/>
            <a:ext cx="649287" cy="1574800"/>
          </a:xfrm>
          <a:custGeom>
            <a:avLst/>
            <a:gdLst>
              <a:gd name="T0" fmla="*/ 0 w 484"/>
              <a:gd name="T1" fmla="*/ 484 h 968"/>
              <a:gd name="T2" fmla="*/ 0 w 484"/>
              <a:gd name="T3" fmla="*/ 968 h 968"/>
              <a:gd name="T4" fmla="*/ 484 w 484"/>
              <a:gd name="T5" fmla="*/ 484 h 968"/>
              <a:gd name="T6" fmla="*/ 0 w 484"/>
              <a:gd name="T7" fmla="*/ 0 h 968"/>
              <a:gd name="T8" fmla="*/ 0 w 484"/>
              <a:gd name="T9" fmla="*/ 0 h 968"/>
              <a:gd name="T10" fmla="*/ 0 w 484"/>
              <a:gd name="T11" fmla="*/ 0 h 968"/>
              <a:gd name="T12" fmla="*/ 0 w 484"/>
              <a:gd name="T13" fmla="*/ 48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" h="968">
                <a:moveTo>
                  <a:pt x="0" y="484"/>
                </a:moveTo>
                <a:lnTo>
                  <a:pt x="0" y="968"/>
                </a:lnTo>
                <a:cubicBezTo>
                  <a:pt x="267" y="968"/>
                  <a:pt x="484" y="751"/>
                  <a:pt x="484" y="484"/>
                </a:cubicBezTo>
                <a:cubicBezTo>
                  <a:pt x="484" y="217"/>
                  <a:pt x="267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0" y="484"/>
                </a:lnTo>
                <a:close/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20402B69-2905-4248-AC6B-2E16B1A283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Closet Pair Algorithm Illustration - 4</a:t>
            </a:r>
          </a:p>
        </p:txBody>
      </p:sp>
      <p:sp>
        <p:nvSpPr>
          <p:cNvPr id="97298" name="Line 18">
            <a:extLst>
              <a:ext uri="{FF2B5EF4-FFF2-40B4-BE49-F238E27FC236}">
                <a16:creationId xmlns:a16="http://schemas.microsoft.com/office/drawing/2014/main" id="{987C592A-9168-4630-B7EE-6E270D8A1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457450"/>
            <a:ext cx="0" cy="3132138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299" name="Rectangle 19">
            <a:extLst>
              <a:ext uri="{FF2B5EF4-FFF2-40B4-BE49-F238E27FC236}">
                <a16:creationId xmlns:a16="http://schemas.microsoft.com/office/drawing/2014/main" id="{F04BEF30-CA2E-49FA-A8F3-276221E5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06057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Y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A6F0E835-29FA-440C-B5E4-9AE0F5A0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738" y="5445125"/>
            <a:ext cx="4633912" cy="1588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05" name="Rectangle 25">
            <a:extLst>
              <a:ext uri="{FF2B5EF4-FFF2-40B4-BE49-F238E27FC236}">
                <a16:creationId xmlns:a16="http://schemas.microsoft.com/office/drawing/2014/main" id="{1A9D5F38-0035-4FAD-B885-AEAA6F39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5313363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X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13" name="Oval 33">
            <a:extLst>
              <a:ext uri="{FF2B5EF4-FFF2-40B4-BE49-F238E27FC236}">
                <a16:creationId xmlns:a16="http://schemas.microsoft.com/office/drawing/2014/main" id="{69F5C8BF-25CF-48E6-A014-A448E528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7069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29" name="Line 49">
            <a:extLst>
              <a:ext uri="{FF2B5EF4-FFF2-40B4-BE49-F238E27FC236}">
                <a16:creationId xmlns:a16="http://schemas.microsoft.com/office/drawing/2014/main" id="{5459AAF5-3481-438F-8C27-4F43DC8FD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2528888"/>
            <a:ext cx="0" cy="291623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15" name="Oval 35">
            <a:extLst>
              <a:ext uri="{FF2B5EF4-FFF2-40B4-BE49-F238E27FC236}">
                <a16:creationId xmlns:a16="http://schemas.microsoft.com/office/drawing/2014/main" id="{4C7E6E10-55CE-4268-81B3-35D8E197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47069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01" name="Oval 21">
            <a:extLst>
              <a:ext uri="{FF2B5EF4-FFF2-40B4-BE49-F238E27FC236}">
                <a16:creationId xmlns:a16="http://schemas.microsoft.com/office/drawing/2014/main" id="{72ED2D33-4A1E-4D7F-861A-D3FDB64D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1226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F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14" name="Oval 34">
            <a:extLst>
              <a:ext uri="{FF2B5EF4-FFF2-40B4-BE49-F238E27FC236}">
                <a16:creationId xmlns:a16="http://schemas.microsoft.com/office/drawing/2014/main" id="{0F029BCE-AFFF-477B-9F11-9B10FD8C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98780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11" name="Oval 31">
            <a:extLst>
              <a:ext uri="{FF2B5EF4-FFF2-40B4-BE49-F238E27FC236}">
                <a16:creationId xmlns:a16="http://schemas.microsoft.com/office/drawing/2014/main" id="{EE0FC596-FD8B-47E0-8A5B-84AA1824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1226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20" name="Oval 40">
            <a:extLst>
              <a:ext uri="{FF2B5EF4-FFF2-40B4-BE49-F238E27FC236}">
                <a16:creationId xmlns:a16="http://schemas.microsoft.com/office/drawing/2014/main" id="{76B59B89-6BE9-496D-A1EE-BCEE5E2B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8780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7341" name="Rectangle 61">
            <a:extLst>
              <a:ext uri="{FF2B5EF4-FFF2-40B4-BE49-F238E27FC236}">
                <a16:creationId xmlns:a16="http://schemas.microsoft.com/office/drawing/2014/main" id="{C0FD5B34-95DF-4823-A060-9526ACE7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37973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grpSp>
        <p:nvGrpSpPr>
          <p:cNvPr id="97355" name="Group 75">
            <a:extLst>
              <a:ext uri="{FF2B5EF4-FFF2-40B4-BE49-F238E27FC236}">
                <a16:creationId xmlns:a16="http://schemas.microsoft.com/office/drawing/2014/main" id="{CF5A4BAA-D1B9-47CD-B490-3032DAA7A9C8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5049838"/>
            <a:ext cx="649287" cy="279400"/>
            <a:chOff x="2857" y="3181"/>
            <a:chExt cx="409" cy="176"/>
          </a:xfrm>
        </p:grpSpPr>
        <p:sp>
          <p:nvSpPr>
            <p:cNvPr id="97348" name="Line 68">
              <a:extLst>
                <a:ext uri="{FF2B5EF4-FFF2-40B4-BE49-F238E27FC236}">
                  <a16:creationId xmlns:a16="http://schemas.microsoft.com/office/drawing/2014/main" id="{1E03989C-0EFD-4872-A6D0-7EA393E8B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3181"/>
              <a:ext cx="40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7349" name="Rectangle 69">
              <a:extLst>
                <a:ext uri="{FF2B5EF4-FFF2-40B4-BE49-F238E27FC236}">
                  <a16:creationId xmlns:a16="http://schemas.microsoft.com/office/drawing/2014/main" id="{84F2066A-AD83-437D-9AFE-792E3939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320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d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grpSp>
        <p:nvGrpSpPr>
          <p:cNvPr id="97354" name="Group 74">
            <a:extLst>
              <a:ext uri="{FF2B5EF4-FFF2-40B4-BE49-F238E27FC236}">
                <a16:creationId xmlns:a16="http://schemas.microsoft.com/office/drawing/2014/main" id="{98CF7943-0116-49A9-BDCC-69758F1FC585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176588"/>
            <a:ext cx="468312" cy="1584325"/>
            <a:chOff x="3379" y="2001"/>
            <a:chExt cx="295" cy="998"/>
          </a:xfrm>
        </p:grpSpPr>
        <p:sp>
          <p:nvSpPr>
            <p:cNvPr id="97350" name="Line 70">
              <a:extLst>
                <a:ext uri="{FF2B5EF4-FFF2-40B4-BE49-F238E27FC236}">
                  <a16:creationId xmlns:a16="http://schemas.microsoft.com/office/drawing/2014/main" id="{C9F31CBE-F04B-4886-9FBF-B9FAE1E63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001"/>
              <a:ext cx="0" cy="99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7351" name="Rectangle 71">
              <a:extLst>
                <a:ext uri="{FF2B5EF4-FFF2-40B4-BE49-F238E27FC236}">
                  <a16:creationId xmlns:a16="http://schemas.microsoft.com/office/drawing/2014/main" id="{F8DCB565-8EA4-4949-AAE6-993C21B1F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" y="2469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1" i="0" u="none" strike="noStrike" kern="1200" cap="none" spc="0" normalizeH="0" baseline="0" noProof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Arial" panose="020B0604020202020204" pitchFamily="34" charset="0"/>
                  <a:ea typeface="MS Gothic" panose="020B0609070205080204" pitchFamily="49" charset="-128"/>
                  <a:cs typeface="+mn-cs"/>
                </a:rPr>
                <a:t>2d</a:t>
              </a:r>
              <a:endPara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7352" name="Line 72">
              <a:extLst>
                <a:ext uri="{FF2B5EF4-FFF2-40B4-BE49-F238E27FC236}">
                  <a16:creationId xmlns:a16="http://schemas.microsoft.com/office/drawing/2014/main" id="{4AA2380C-AF41-4829-983E-A093792A4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999"/>
              <a:ext cx="1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97353" name="Line 73">
              <a:extLst>
                <a:ext uri="{FF2B5EF4-FFF2-40B4-BE49-F238E27FC236}">
                  <a16:creationId xmlns:a16="http://schemas.microsoft.com/office/drawing/2014/main" id="{2EF920A3-2BD6-4A66-94B5-84C2565E6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001"/>
              <a:ext cx="1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783F403-1885-48EE-88F1-9C8E8895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44A42-B633-48EE-A916-EE4D4E179D22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3D26661-5680-4CB2-B384-EEBF3F6724D1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  <a:noFill/>
        </p:spPr>
        <p:txBody>
          <a:bodyPr lIns="0" tIns="0" rIns="0" bIns="0"/>
          <a:lstStyle/>
          <a:p>
            <a:pPr algn="ctr"/>
            <a:r>
              <a:rPr lang="en-US" altLang="zh-TW" sz="3600"/>
              <a:t>Closest Pair Time complexity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A206972-A4E8-4309-915C-EB54D9B5B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16113"/>
            <a:ext cx="356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1: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O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A866F5A2-19A7-469A-AB91-143A16CB5389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124075" y="2852738"/>
          <a:ext cx="49323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660240" progId="Equation.DSMT4">
                  <p:embed/>
                </p:oleObj>
              </mc:Choice>
              <mc:Fallback>
                <p:oleObj name="Equation" r:id="rId2" imgW="2590560" imgH="660240" progId="Equation.DSMT4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A866F5A2-19A7-469A-AB91-143A16CB5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49323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>
            <a:extLst>
              <a:ext uri="{FF2B5EF4-FFF2-40B4-BE49-F238E27FC236}">
                <a16:creationId xmlns:a16="http://schemas.microsoft.com/office/drawing/2014/main" id="{58615CC2-6DFB-47D7-BE9F-F2F86F1E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395538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Step 2~5: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T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 = 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2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T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/2)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+S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+M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</a:p>
        </p:txBody>
      </p: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63D4275E-C11E-4578-A9E6-3F4683F3E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3075" y="4529138"/>
          <a:ext cx="24320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203040" progId="Equation.DSMT4">
                  <p:embed/>
                </p:oleObj>
              </mc:Choice>
              <mc:Fallback>
                <p:oleObj name="Equation" r:id="rId4" imgW="1091880" imgH="203040" progId="Equation.DSMT4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63D4275E-C11E-4578-A9E6-3F4683F3E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4529138"/>
                        <a:ext cx="24320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>
            <a:extLst>
              <a:ext uri="{FF2B5EF4-FFF2-40B4-BE49-F238E27FC236}">
                <a16:creationId xmlns:a16="http://schemas.microsoft.com/office/drawing/2014/main" id="{37AAC2BE-5A03-43E3-8D92-31682E01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70013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Time complexity:</a:t>
            </a:r>
            <a:endParaRPr kumimoji="1" lang="en-US" altLang="zh-TW" sz="2400" b="0" i="1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8314" name="AutoShape 10">
            <a:extLst>
              <a:ext uri="{FF2B5EF4-FFF2-40B4-BE49-F238E27FC236}">
                <a16:creationId xmlns:a16="http://schemas.microsoft.com/office/drawing/2014/main" id="{40B7946F-5044-4603-86EC-77F92A6A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3394075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8315" name="AutoShape 11">
            <a:extLst>
              <a:ext uri="{FF2B5EF4-FFF2-40B4-BE49-F238E27FC236}">
                <a16:creationId xmlns:a16="http://schemas.microsoft.com/office/drawing/2014/main" id="{D71923D5-7E45-4068-94DD-6684933F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365625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8316" name="Rectangle 12">
            <a:extLst>
              <a:ext uri="{FF2B5EF4-FFF2-40B4-BE49-F238E27FC236}">
                <a16:creationId xmlns:a16="http://schemas.microsoft.com/office/drawing/2014/main" id="{D31B6784-FB67-4FD0-A010-A8BFC67A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5373688"/>
            <a:ext cx="8085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638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63863" algn="l"/>
              </a:tabLst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Total time-complexity 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=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 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O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+T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 = O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+O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 	= O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256BFCA-CF1C-49A0-9306-08788CEA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3DBBF-F76D-408B-A4B9-F4824314155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E7DBBF9-CE90-4AD2-ADA2-1DB79B203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>
                <a:ea typeface="新細明體" panose="02020500000000000000" pitchFamily="18" charset="-120"/>
              </a:rPr>
              <a:t>Closest pair of points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B3EDDC-2B83-4125-A046-70DD873D89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21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b="1">
                <a:ea typeface="新細明體" panose="02020500000000000000" pitchFamily="18" charset="-120"/>
              </a:rPr>
              <a:t> Question</a:t>
            </a:r>
            <a:r>
              <a:rPr lang="en-US" altLang="zh-TW" sz="2800">
                <a:ea typeface="新細明體" panose="02020500000000000000" pitchFamily="18" charset="-120"/>
              </a:rPr>
              <a:t>: How to handle the case, where two points can have the same x-coordinate?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8C94FE0C-7955-4F12-861F-A1A34245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670050"/>
            <a:ext cx="801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B76BFF2-50E1-4B54-BE15-F233AB5CE44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8825" y="244475"/>
            <a:ext cx="8385175" cy="83099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5400" b="1" u="none" dirty="0"/>
              <a:t>The Convex Hull Problem</a:t>
            </a:r>
          </a:p>
        </p:txBody>
      </p:sp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B206B4E0-FB45-4F88-93DB-7FB28F98C068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16525" y="3243263"/>
          <a:ext cx="39274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744587" imgH="4081475" progId="Visio.Drawing.11">
                  <p:embed/>
                </p:oleObj>
              </mc:Choice>
              <mc:Fallback>
                <p:oleObj name="Visio" r:id="rId3" imgW="7744587" imgH="4081475" progId="Visio.Drawing.11">
                  <p:embed/>
                  <p:pic>
                    <p:nvPicPr>
                      <p:cNvPr id="30734" name="Object 14">
                        <a:extLst>
                          <a:ext uri="{FF2B5EF4-FFF2-40B4-BE49-F238E27FC236}">
                            <a16:creationId xmlns:a16="http://schemas.microsoft.com/office/drawing/2014/main" id="{B206B4E0-FB45-4F88-93DB-7FB28F98C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243263"/>
                        <a:ext cx="3927475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35D8A53C-A7E5-4D7D-BA74-9C927E560008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171825"/>
          <a:ext cx="39274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249668" imgH="4729683" progId="Visio.Drawing.11">
                  <p:embed/>
                </p:oleObj>
              </mc:Choice>
              <mc:Fallback>
                <p:oleObj name="Visio" r:id="rId5" imgW="7249668" imgH="4729683" progId="Visio.Drawing.11">
                  <p:embed/>
                  <p:pic>
                    <p:nvPicPr>
                      <p:cNvPr id="30732" name="Object 12">
                        <a:extLst>
                          <a:ext uri="{FF2B5EF4-FFF2-40B4-BE49-F238E27FC236}">
                            <a16:creationId xmlns:a16="http://schemas.microsoft.com/office/drawing/2014/main" id="{35D8A53C-A7E5-4D7D-BA74-9C927E560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1825"/>
                        <a:ext cx="392747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>
            <a:extLst>
              <a:ext uri="{FF2B5EF4-FFF2-40B4-BE49-F238E27FC236}">
                <a16:creationId xmlns:a16="http://schemas.microsoft.com/office/drawing/2014/main" id="{491700F9-853F-4CCE-981E-71598B2BA4B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16525" y="3243263"/>
          <a:ext cx="39274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744587" imgH="4081475" progId="Visio.Drawing.11">
                  <p:embed/>
                </p:oleObj>
              </mc:Choice>
              <mc:Fallback>
                <p:oleObj name="Visio" r:id="rId7" imgW="7744587" imgH="4081475" progId="Visio.Drawing.11">
                  <p:embed/>
                  <p:pic>
                    <p:nvPicPr>
                      <p:cNvPr id="30745" name="Object 25">
                        <a:extLst>
                          <a:ext uri="{FF2B5EF4-FFF2-40B4-BE49-F238E27FC236}">
                            <a16:creationId xmlns:a16="http://schemas.microsoft.com/office/drawing/2014/main" id="{491700F9-853F-4CCE-981E-71598B2BA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243263"/>
                        <a:ext cx="3927475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>
            <a:extLst>
              <a:ext uri="{FF2B5EF4-FFF2-40B4-BE49-F238E27FC236}">
                <a16:creationId xmlns:a16="http://schemas.microsoft.com/office/drawing/2014/main" id="{91E46D62-42D7-4B8D-8B82-6F2C89CC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528888"/>
            <a:ext cx="3525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Concave polygon: 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0263CBA9-F4BB-4AEC-8365-43DC9F7CD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2528888"/>
            <a:ext cx="3074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Convex polygon : </a:t>
            </a:r>
          </a:p>
        </p:txBody>
      </p:sp>
      <p:graphicFrame>
        <p:nvGraphicFramePr>
          <p:cNvPr id="30747" name="Object 27">
            <a:extLst>
              <a:ext uri="{FF2B5EF4-FFF2-40B4-BE49-F238E27FC236}">
                <a16:creationId xmlns:a16="http://schemas.microsoft.com/office/drawing/2014/main" id="{3822DDE6-0C21-4D32-B79F-AA9994C39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171825"/>
          <a:ext cx="39274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7249668" imgH="4729683" progId="Visio.Drawing.11">
                  <p:embed/>
                </p:oleObj>
              </mc:Choice>
              <mc:Fallback>
                <p:oleObj name="Visio" r:id="rId9" imgW="7249668" imgH="4729683" progId="Visio.Drawing.11">
                  <p:embed/>
                  <p:pic>
                    <p:nvPicPr>
                      <p:cNvPr id="30747" name="Object 27">
                        <a:extLst>
                          <a:ext uri="{FF2B5EF4-FFF2-40B4-BE49-F238E27FC236}">
                            <a16:creationId xmlns:a16="http://schemas.microsoft.com/office/drawing/2014/main" id="{3822DDE6-0C21-4D32-B79F-AA9994C39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71825"/>
                        <a:ext cx="392747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Text Box 29">
            <a:extLst>
              <a:ext uri="{FF2B5EF4-FFF2-40B4-BE49-F238E27FC236}">
                <a16:creationId xmlns:a16="http://schemas.microsoft.com/office/drawing/2014/main" id="{83CFA47F-7440-4773-8EE1-05D8EFD91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379319"/>
            <a:ext cx="586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 </a:t>
            </a:r>
            <a:r>
              <a:rPr kumimoji="1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Convex polygon?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49791877-AA06-FC9D-913A-F3D9BF16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298" y="5734050"/>
            <a:ext cx="51521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Maximize area and minimize circumference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B7960F6F-E23E-1087-4922-081E4520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635" y="6413470"/>
            <a:ext cx="51521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Application: Image recognition in robotics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en-GB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Jarvis March</a:t>
            </a:r>
          </a:p>
        </p:txBody>
      </p:sp>
      <p:pic>
        <p:nvPicPr>
          <p:cNvPr id="843" name="Shape 843"/>
          <p:cNvPicPr preferRelativeResize="0"/>
          <p:nvPr/>
        </p:nvPicPr>
        <p:blipFill rotWithShape="1">
          <a:blip r:embed="rId3">
            <a:alphaModFix/>
          </a:blip>
          <a:srcRect t="16823" b="24092"/>
          <a:stretch/>
        </p:blipFill>
        <p:spPr>
          <a:xfrm>
            <a:off x="311700" y="2320551"/>
            <a:ext cx="5369690" cy="322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8" name="Shape 848"/>
          <p:cNvCxnSpPr/>
          <p:nvPr/>
        </p:nvCxnSpPr>
        <p:spPr>
          <a:xfrm>
            <a:off x="4437918" y="4701686"/>
            <a:ext cx="267066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4676501" y="2640328"/>
            <a:ext cx="0" cy="269747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850" name="Shape 850"/>
          <p:cNvSpPr txBox="1">
            <a:spLocks noGrp="1"/>
          </p:cNvSpPr>
          <p:nvPr>
            <p:ph type="title"/>
          </p:nvPr>
        </p:nvSpPr>
        <p:spPr>
          <a:xfrm>
            <a:off x="628651" y="113109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>
              <a:buSzPct val="25000"/>
            </a:pPr>
            <a:r>
              <a:rPr lang="en-GB"/>
              <a:t>Find an extreme point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2661575" y="5477876"/>
            <a:ext cx="3154500" cy="52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Leftmost point with minimum y coordinate</a:t>
            </a:r>
          </a:p>
        </p:txBody>
      </p:sp>
      <p:cxnSp>
        <p:nvCxnSpPr>
          <p:cNvPr id="852" name="Shape 852"/>
          <p:cNvCxnSpPr>
            <a:stCxn id="851" idx="0"/>
          </p:cNvCxnSpPr>
          <p:nvPr/>
        </p:nvCxnSpPr>
        <p:spPr>
          <a:xfrm rot="10800000" flipH="1">
            <a:off x="4238825" y="4769876"/>
            <a:ext cx="367200" cy="70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53" name="Shape 853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4614454" y="3279393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70" name="Shape 870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875" name="Shape 875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 txBox="1"/>
          <p:nvPr/>
        </p:nvSpPr>
        <p:spPr>
          <a:xfrm>
            <a:off x="628650" y="2640325"/>
            <a:ext cx="3154800" cy="1876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Choose a leftmost point as start point, if there are more than one points, choose the point with minimum y-coordinate.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1" name="Shape 881"/>
          <p:cNvCxnSpPr/>
          <p:nvPr/>
        </p:nvCxnSpPr>
        <p:spPr>
          <a:xfrm rot="10800000">
            <a:off x="4669971" y="1732986"/>
            <a:ext cx="0" cy="35420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triangle" w="lg" len="lg"/>
          </a:ln>
        </p:spPr>
      </p:cxnSp>
      <p:cxnSp>
        <p:nvCxnSpPr>
          <p:cNvPr id="882" name="Shape 882"/>
          <p:cNvCxnSpPr/>
          <p:nvPr/>
        </p:nvCxnSpPr>
        <p:spPr>
          <a:xfrm rot="10800000">
            <a:off x="4669971" y="3390427"/>
            <a:ext cx="6530" cy="1901662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83" name="Shape 883"/>
          <p:cNvSpPr txBox="1"/>
          <p:nvPr/>
        </p:nvSpPr>
        <p:spPr>
          <a:xfrm>
            <a:off x="4283400" y="5425775"/>
            <a:ext cx="2349300" cy="276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virtual point pv (0,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FF"/>
                </a:highlight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-∞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</p:txBody>
      </p:sp>
      <p:cxnSp>
        <p:nvCxnSpPr>
          <p:cNvPr id="884" name="Shape 884"/>
          <p:cNvCxnSpPr/>
          <p:nvPr/>
        </p:nvCxnSpPr>
        <p:spPr>
          <a:xfrm rot="10800000" flipH="1">
            <a:off x="4709229" y="4332144"/>
            <a:ext cx="473529" cy="3295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85" name="Shape 885"/>
          <p:cNvCxnSpPr/>
          <p:nvPr/>
        </p:nvCxnSpPr>
        <p:spPr>
          <a:xfrm>
            <a:off x="4725489" y="4700994"/>
            <a:ext cx="1300173" cy="133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86" name="Shape 886"/>
          <p:cNvCxnSpPr/>
          <p:nvPr/>
        </p:nvCxnSpPr>
        <p:spPr>
          <a:xfrm rot="10800000" flipH="1">
            <a:off x="4709228" y="3732371"/>
            <a:ext cx="273784" cy="9293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87" name="Shape 887"/>
          <p:cNvCxnSpPr/>
          <p:nvPr/>
        </p:nvCxnSpPr>
        <p:spPr>
          <a:xfrm rot="10800000" flipH="1">
            <a:off x="4709228" y="3835581"/>
            <a:ext cx="2390434" cy="8261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88" name="Shape 888"/>
          <p:cNvCxnSpPr/>
          <p:nvPr/>
        </p:nvCxnSpPr>
        <p:spPr>
          <a:xfrm rot="10800000" flipH="1">
            <a:off x="4709228" y="2837958"/>
            <a:ext cx="270986" cy="18237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89" name="Shape 889"/>
          <p:cNvCxnSpPr/>
          <p:nvPr/>
        </p:nvCxnSpPr>
        <p:spPr>
          <a:xfrm rot="10800000" flipH="1">
            <a:off x="4709228" y="3535633"/>
            <a:ext cx="1731724" cy="1126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90" name="Shape 890"/>
          <p:cNvCxnSpPr/>
          <p:nvPr/>
        </p:nvCxnSpPr>
        <p:spPr>
          <a:xfrm rot="10800000" flipH="1">
            <a:off x="4709229" y="3443764"/>
            <a:ext cx="653007" cy="12179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91" name="Shape 891"/>
          <p:cNvSpPr/>
          <p:nvPr/>
        </p:nvSpPr>
        <p:spPr>
          <a:xfrm rot="187607">
            <a:off x="4679436" y="4442002"/>
            <a:ext cx="196878" cy="5280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8055" y="15161"/>
                  <a:pt x="116111" y="30322"/>
                  <a:pt x="119809" y="50322"/>
                </a:cubicBezTo>
                <a:cubicBezTo>
                  <a:pt x="123507" y="70322"/>
                  <a:pt x="72846" y="95161"/>
                  <a:pt x="22187" y="12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04" name="Shape 904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09" name="Shape 909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14" name="Shape 914"/>
          <p:cNvSpPr/>
          <p:nvPr/>
        </p:nvSpPr>
        <p:spPr>
          <a:xfrm>
            <a:off x="4614454" y="328592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4403227" y="1848267"/>
            <a:ext cx="222656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360875" y="2584525"/>
            <a:ext cx="3522000" cy="2527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Find a next point P that virtual point, start point and this point can form the biggest angle.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pv, p0, p7 form the biggest angle. </a:t>
            </a:r>
          </a:p>
        </p:txBody>
      </p:sp>
      <p:sp>
        <p:nvSpPr>
          <p:cNvPr id="917" name="Shape 917"/>
          <p:cNvSpPr/>
          <p:nvPr/>
        </p:nvSpPr>
        <p:spPr>
          <a:xfrm>
            <a:off x="4617729" y="5207052"/>
            <a:ext cx="111000" cy="11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GB">
                <a:solidFill>
                  <a:srgbClr val="000000"/>
                </a:solidFill>
              </a:rPr>
              <a:t>Jarvis March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3" name="Shape 923"/>
          <p:cNvCxnSpPr/>
          <p:nvPr/>
        </p:nvCxnSpPr>
        <p:spPr>
          <a:xfrm rot="10800000">
            <a:off x="4669971" y="3390428"/>
            <a:ext cx="0" cy="1255049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628651" y="113109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>
              <a:buSzPct val="25000"/>
            </a:pPr>
            <a:endParaRPr sz="1100"/>
          </a:p>
        </p:txBody>
      </p:sp>
      <p:sp>
        <p:nvSpPr>
          <p:cNvPr id="925" name="Shape 925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43" name="Shape 943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48" name="Shape 948"/>
          <p:cNvSpPr/>
          <p:nvPr/>
        </p:nvSpPr>
        <p:spPr>
          <a:xfrm>
            <a:off x="4614454" y="328592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Shape 949"/>
          <p:cNvCxnSpPr>
            <a:stCxn id="948" idx="0"/>
            <a:endCxn id="944" idx="3"/>
          </p:cNvCxnSpPr>
          <p:nvPr/>
        </p:nvCxnSpPr>
        <p:spPr>
          <a:xfrm rot="10800000" flipH="1">
            <a:off x="4669971" y="2821824"/>
            <a:ext cx="270900" cy="464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50" name="Shape 950"/>
          <p:cNvCxnSpPr>
            <a:stCxn id="948" idx="6"/>
            <a:endCxn id="935" idx="1"/>
          </p:cNvCxnSpPr>
          <p:nvPr/>
        </p:nvCxnSpPr>
        <p:spPr>
          <a:xfrm>
            <a:off x="4725488" y="3341442"/>
            <a:ext cx="257400" cy="31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51" name="Shape 951"/>
          <p:cNvCxnSpPr>
            <a:stCxn id="948" idx="6"/>
            <a:endCxn id="925" idx="2"/>
          </p:cNvCxnSpPr>
          <p:nvPr/>
        </p:nvCxnSpPr>
        <p:spPr>
          <a:xfrm>
            <a:off x="4725488" y="3341442"/>
            <a:ext cx="620400" cy="6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52" name="Shape 952"/>
          <p:cNvCxnSpPr>
            <a:stCxn id="948" idx="6"/>
            <a:endCxn id="943" idx="2"/>
          </p:cNvCxnSpPr>
          <p:nvPr/>
        </p:nvCxnSpPr>
        <p:spPr>
          <a:xfrm>
            <a:off x="4725488" y="3341442"/>
            <a:ext cx="1699200" cy="15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53" name="Shape 953"/>
          <p:cNvCxnSpPr>
            <a:stCxn id="948" idx="6"/>
            <a:endCxn id="934" idx="1"/>
          </p:cNvCxnSpPr>
          <p:nvPr/>
        </p:nvCxnSpPr>
        <p:spPr>
          <a:xfrm>
            <a:off x="4725488" y="3341442"/>
            <a:ext cx="480000" cy="92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54" name="Shape 954"/>
          <p:cNvCxnSpPr>
            <a:stCxn id="948" idx="6"/>
            <a:endCxn id="933" idx="1"/>
          </p:cNvCxnSpPr>
          <p:nvPr/>
        </p:nvCxnSpPr>
        <p:spPr>
          <a:xfrm>
            <a:off x="4725488" y="3341442"/>
            <a:ext cx="1316400" cy="133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55" name="Shape 955"/>
          <p:cNvCxnSpPr>
            <a:stCxn id="948" idx="6"/>
            <a:endCxn id="926" idx="2"/>
          </p:cNvCxnSpPr>
          <p:nvPr/>
        </p:nvCxnSpPr>
        <p:spPr>
          <a:xfrm>
            <a:off x="4725489" y="3341442"/>
            <a:ext cx="2374199" cy="49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56" name="Shape 956"/>
          <p:cNvSpPr/>
          <p:nvPr/>
        </p:nvSpPr>
        <p:spPr>
          <a:xfrm rot="907319">
            <a:off x="4764583" y="3084984"/>
            <a:ext cx="196878" cy="5280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8055" y="15161"/>
                  <a:pt x="116111" y="30322"/>
                  <a:pt x="119809" y="50322"/>
                </a:cubicBezTo>
                <a:cubicBezTo>
                  <a:pt x="123507" y="70322"/>
                  <a:pt x="72846" y="95161"/>
                  <a:pt x="22187" y="12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816425" y="2964200"/>
            <a:ext cx="3177600" cy="1505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Point 6 forms the biggest angle with point 7 and 0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2" name="Shape 962"/>
          <p:cNvCxnSpPr/>
          <p:nvPr/>
        </p:nvCxnSpPr>
        <p:spPr>
          <a:xfrm>
            <a:off x="5035733" y="2782440"/>
            <a:ext cx="2080191" cy="1013883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63" name="Shape 963"/>
          <p:cNvCxnSpPr/>
          <p:nvPr/>
        </p:nvCxnSpPr>
        <p:spPr>
          <a:xfrm rot="10800000">
            <a:off x="4669971" y="3390428"/>
            <a:ext cx="0" cy="1255049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65" name="Shape 965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Shape 977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83" name="Shape 983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Shape 985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988" name="Shape 988"/>
          <p:cNvSpPr/>
          <p:nvPr/>
        </p:nvSpPr>
        <p:spPr>
          <a:xfrm>
            <a:off x="4614454" y="328592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9" name="Shape 989"/>
          <p:cNvCxnSpPr>
            <a:stCxn id="988" idx="0"/>
            <a:endCxn id="984" idx="3"/>
          </p:cNvCxnSpPr>
          <p:nvPr/>
        </p:nvCxnSpPr>
        <p:spPr>
          <a:xfrm rot="10800000" flipH="1">
            <a:off x="4669971" y="2821824"/>
            <a:ext cx="270900" cy="464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90" name="Shape 990"/>
          <p:cNvSpPr txBox="1"/>
          <p:nvPr/>
        </p:nvSpPr>
        <p:spPr>
          <a:xfrm>
            <a:off x="6136705" y="2263700"/>
            <a:ext cx="1061699" cy="276900"/>
          </a:xfrm>
          <a:prstGeom prst="rect">
            <a:avLst/>
          </a:prstGeom>
          <a:noFill/>
          <a:ln w="9525" cap="flat" cmpd="sng">
            <a:solidFill>
              <a:srgbClr val="BBD6E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Collinear</a:t>
            </a:r>
          </a:p>
        </p:txBody>
      </p:sp>
      <p:cxnSp>
        <p:nvCxnSpPr>
          <p:cNvPr id="991" name="Shape 991"/>
          <p:cNvCxnSpPr>
            <a:stCxn id="990" idx="2"/>
          </p:cNvCxnSpPr>
          <p:nvPr/>
        </p:nvCxnSpPr>
        <p:spPr>
          <a:xfrm flipH="1">
            <a:off x="5224254" y="2540600"/>
            <a:ext cx="1443300" cy="15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2" name="Shape 992"/>
          <p:cNvCxnSpPr>
            <a:stCxn id="990" idx="2"/>
          </p:cNvCxnSpPr>
          <p:nvPr/>
        </p:nvCxnSpPr>
        <p:spPr>
          <a:xfrm flipH="1">
            <a:off x="6474054" y="2540600"/>
            <a:ext cx="193500" cy="84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3" name="Shape 993"/>
          <p:cNvCxnSpPr>
            <a:stCxn id="990" idx="2"/>
          </p:cNvCxnSpPr>
          <p:nvPr/>
        </p:nvCxnSpPr>
        <p:spPr>
          <a:xfrm>
            <a:off x="6667554" y="2540600"/>
            <a:ext cx="522600" cy="112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4" name="Shape 994"/>
          <p:cNvCxnSpPr>
            <a:stCxn id="984" idx="4"/>
            <a:endCxn id="975" idx="1"/>
          </p:cNvCxnSpPr>
          <p:nvPr/>
        </p:nvCxnSpPr>
        <p:spPr>
          <a:xfrm>
            <a:off x="4980214" y="2837957"/>
            <a:ext cx="2700" cy="8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5" name="Shape 995"/>
          <p:cNvCxnSpPr>
            <a:stCxn id="984" idx="4"/>
            <a:endCxn id="965" idx="1"/>
          </p:cNvCxnSpPr>
          <p:nvPr/>
        </p:nvCxnSpPr>
        <p:spPr>
          <a:xfrm>
            <a:off x="4980214" y="2837957"/>
            <a:ext cx="381900" cy="52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6" name="Shape 996"/>
          <p:cNvCxnSpPr>
            <a:stCxn id="984" idx="4"/>
            <a:endCxn id="974" idx="0"/>
          </p:cNvCxnSpPr>
          <p:nvPr/>
        </p:nvCxnSpPr>
        <p:spPr>
          <a:xfrm>
            <a:off x="4980214" y="2837957"/>
            <a:ext cx="264600" cy="141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97" name="Shape 997"/>
          <p:cNvCxnSpPr>
            <a:stCxn id="984" idx="4"/>
            <a:endCxn id="973" idx="1"/>
          </p:cNvCxnSpPr>
          <p:nvPr/>
        </p:nvCxnSpPr>
        <p:spPr>
          <a:xfrm>
            <a:off x="4980214" y="2837957"/>
            <a:ext cx="1061700" cy="183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98" name="Shape 998"/>
          <p:cNvSpPr/>
          <p:nvPr/>
        </p:nvSpPr>
        <p:spPr>
          <a:xfrm rot="4796866">
            <a:off x="4929831" y="2864874"/>
            <a:ext cx="196878" cy="2699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8055" y="15161"/>
                  <a:pt x="116111" y="30322"/>
                  <a:pt x="119809" y="50322"/>
                </a:cubicBezTo>
                <a:cubicBezTo>
                  <a:pt x="123507" y="70322"/>
                  <a:pt x="72846" y="95161"/>
                  <a:pt x="22187" y="12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6774798" y="4159225"/>
            <a:ext cx="976200" cy="276900"/>
          </a:xfrm>
          <a:prstGeom prst="rect">
            <a:avLst/>
          </a:prstGeom>
          <a:noFill/>
          <a:ln w="9525" cap="flat" cmpd="sng">
            <a:solidFill>
              <a:srgbClr val="BBD6E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Farthest 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816426" y="2964200"/>
            <a:ext cx="3211499" cy="1334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Point 2 forms the biggest angle with point 6 and 7.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5" name="Shape 1005"/>
          <p:cNvCxnSpPr/>
          <p:nvPr/>
        </p:nvCxnSpPr>
        <p:spPr>
          <a:xfrm rot="10800000">
            <a:off x="4669971" y="3390428"/>
            <a:ext cx="0" cy="1255049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06" name="Shape 1006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Shape 1007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22" name="Shape 1022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24" name="Shape 1024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Shape 1025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Shape 1026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614454" y="328592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0" name="Shape 1030"/>
          <p:cNvCxnSpPr>
            <a:stCxn id="1029" idx="0"/>
            <a:endCxn id="1025" idx="3"/>
          </p:cNvCxnSpPr>
          <p:nvPr/>
        </p:nvCxnSpPr>
        <p:spPr>
          <a:xfrm rot="10800000" flipH="1">
            <a:off x="4669971" y="2821824"/>
            <a:ext cx="270900" cy="464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1" name="Shape 1031"/>
          <p:cNvCxnSpPr>
            <a:stCxn id="1025" idx="6"/>
            <a:endCxn id="1007" idx="1"/>
          </p:cNvCxnSpPr>
          <p:nvPr/>
        </p:nvCxnSpPr>
        <p:spPr>
          <a:xfrm>
            <a:off x="5035731" y="2782440"/>
            <a:ext cx="2080200" cy="10140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2" name="Shape 1032"/>
          <p:cNvCxnSpPr>
            <a:stCxn id="1007" idx="3"/>
            <a:endCxn id="1008" idx="7"/>
          </p:cNvCxnSpPr>
          <p:nvPr/>
        </p:nvCxnSpPr>
        <p:spPr>
          <a:xfrm flipH="1">
            <a:off x="6120523" y="3874836"/>
            <a:ext cx="995400" cy="800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3" name="Shape 1033"/>
          <p:cNvCxnSpPr>
            <a:stCxn id="1007" idx="2"/>
            <a:endCxn id="1009" idx="6"/>
          </p:cNvCxnSpPr>
          <p:nvPr/>
        </p:nvCxnSpPr>
        <p:spPr>
          <a:xfrm flipH="1">
            <a:off x="5300262" y="3835580"/>
            <a:ext cx="1799400" cy="47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4" name="Shape 1034"/>
          <p:cNvCxnSpPr>
            <a:stCxn id="1007" idx="2"/>
            <a:endCxn id="1010" idx="6"/>
          </p:cNvCxnSpPr>
          <p:nvPr/>
        </p:nvCxnSpPr>
        <p:spPr>
          <a:xfrm rot="10800000">
            <a:off x="5077662" y="3693080"/>
            <a:ext cx="2022000" cy="14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35" name="Shape 1035"/>
          <p:cNvCxnSpPr>
            <a:stCxn id="1013" idx="2"/>
            <a:endCxn id="1021" idx="1"/>
          </p:cNvCxnSpPr>
          <p:nvPr/>
        </p:nvCxnSpPr>
        <p:spPr>
          <a:xfrm rot="10800000">
            <a:off x="5467062" y="3400280"/>
            <a:ext cx="1632600" cy="43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36" name="Shape 1036"/>
          <p:cNvSpPr/>
          <p:nvPr/>
        </p:nvSpPr>
        <p:spPr>
          <a:xfrm rot="-10111852">
            <a:off x="6727125" y="3705534"/>
            <a:ext cx="196878" cy="3483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8055" y="15161"/>
                  <a:pt x="116111" y="30322"/>
                  <a:pt x="119809" y="50322"/>
                </a:cubicBezTo>
                <a:cubicBezTo>
                  <a:pt x="123507" y="70322"/>
                  <a:pt x="72846" y="95161"/>
                  <a:pt x="22187" y="12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816424" y="2964207"/>
            <a:ext cx="3177599" cy="1472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Point 1 forms the biggest angle with point 2 and 6.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2" name="Shape 1042"/>
          <p:cNvCxnSpPr/>
          <p:nvPr/>
        </p:nvCxnSpPr>
        <p:spPr>
          <a:xfrm rot="10800000">
            <a:off x="4669971" y="3390428"/>
            <a:ext cx="0" cy="1255049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43" name="Shape 1043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Shape 1053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Shape 1055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61" name="Shape 1061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066" name="Shape 1066"/>
          <p:cNvSpPr/>
          <p:nvPr/>
        </p:nvSpPr>
        <p:spPr>
          <a:xfrm>
            <a:off x="4614454" y="328592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7" name="Shape 1067"/>
          <p:cNvCxnSpPr>
            <a:stCxn id="1066" idx="0"/>
            <a:endCxn id="1062" idx="3"/>
          </p:cNvCxnSpPr>
          <p:nvPr/>
        </p:nvCxnSpPr>
        <p:spPr>
          <a:xfrm rot="10800000" flipH="1">
            <a:off x="4669971" y="2821824"/>
            <a:ext cx="270900" cy="464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68" name="Shape 1068"/>
          <p:cNvCxnSpPr>
            <a:stCxn id="1062" idx="6"/>
            <a:endCxn id="1044" idx="1"/>
          </p:cNvCxnSpPr>
          <p:nvPr/>
        </p:nvCxnSpPr>
        <p:spPr>
          <a:xfrm>
            <a:off x="5035731" y="2782440"/>
            <a:ext cx="2080200" cy="10140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69" name="Shape 1069"/>
          <p:cNvCxnSpPr>
            <a:stCxn id="1044" idx="3"/>
            <a:endCxn id="1045" idx="7"/>
          </p:cNvCxnSpPr>
          <p:nvPr/>
        </p:nvCxnSpPr>
        <p:spPr>
          <a:xfrm flipH="1">
            <a:off x="6120523" y="3874836"/>
            <a:ext cx="995400" cy="800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70" name="Shape 1070"/>
          <p:cNvCxnSpPr>
            <a:stCxn id="1045" idx="2"/>
            <a:endCxn id="1048" idx="6"/>
          </p:cNvCxnSpPr>
          <p:nvPr/>
        </p:nvCxnSpPr>
        <p:spPr>
          <a:xfrm rot="10800000">
            <a:off x="4725462" y="4701128"/>
            <a:ext cx="1300200" cy="132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71" name="Shape 1071"/>
          <p:cNvCxnSpPr>
            <a:stCxn id="1045" idx="1"/>
            <a:endCxn id="1052" idx="5"/>
          </p:cNvCxnSpPr>
          <p:nvPr/>
        </p:nvCxnSpPr>
        <p:spPr>
          <a:xfrm rot="10800000">
            <a:off x="5284123" y="4345072"/>
            <a:ext cx="757800" cy="33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72" name="Shape 1072"/>
          <p:cNvCxnSpPr>
            <a:stCxn id="1045" idx="1"/>
            <a:endCxn id="1047" idx="5"/>
          </p:cNvCxnSpPr>
          <p:nvPr/>
        </p:nvCxnSpPr>
        <p:spPr>
          <a:xfrm rot="10800000">
            <a:off x="5061523" y="3732472"/>
            <a:ext cx="980400" cy="9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73" name="Shape 1073"/>
          <p:cNvCxnSpPr>
            <a:stCxn id="1045" idx="1"/>
            <a:endCxn id="1043" idx="5"/>
          </p:cNvCxnSpPr>
          <p:nvPr/>
        </p:nvCxnSpPr>
        <p:spPr>
          <a:xfrm rot="10800000">
            <a:off x="5440723" y="3443872"/>
            <a:ext cx="601200" cy="123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74" name="Shape 1074"/>
          <p:cNvSpPr/>
          <p:nvPr/>
        </p:nvSpPr>
        <p:spPr>
          <a:xfrm rot="-6264290">
            <a:off x="5898582" y="4371879"/>
            <a:ext cx="196878" cy="3483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8055" y="15161"/>
                  <a:pt x="116111" y="30322"/>
                  <a:pt x="119809" y="50322"/>
                </a:cubicBezTo>
                <a:cubicBezTo>
                  <a:pt x="123507" y="70322"/>
                  <a:pt x="72846" y="95161"/>
                  <a:pt x="22187" y="12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Shape 1075"/>
          <p:cNvSpPr txBox="1"/>
          <p:nvPr/>
        </p:nvSpPr>
        <p:spPr>
          <a:xfrm>
            <a:off x="816425" y="2964200"/>
            <a:ext cx="3282900" cy="1611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Point 0 forms the biggest angle with point 2 and 1.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0" name="Shape 1080"/>
          <p:cNvCxnSpPr/>
          <p:nvPr/>
        </p:nvCxnSpPr>
        <p:spPr>
          <a:xfrm rot="10800000">
            <a:off x="4669971" y="3390428"/>
            <a:ext cx="0" cy="1255049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dash"/>
            <a:miter/>
            <a:headEnd type="none" w="med" len="med"/>
            <a:tailEnd type="triangle" w="lg" len="lg"/>
          </a:ln>
        </p:spPr>
      </p:cxnSp>
      <p:sp>
        <p:nvSpPr>
          <p:cNvPr id="1081" name="Shape 1081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5345975" y="334898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7099662" y="378006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Shape 1089"/>
          <p:cNvSpPr/>
          <p:nvPr/>
        </p:nvSpPr>
        <p:spPr>
          <a:xfrm>
            <a:off x="6025662" y="4658811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5189220" y="4250325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Shape 1091"/>
          <p:cNvSpPr/>
          <p:nvPr/>
        </p:nvSpPr>
        <p:spPr>
          <a:xfrm>
            <a:off x="4966751" y="3637596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Shape 1092"/>
          <p:cNvSpPr/>
          <p:nvPr/>
        </p:nvSpPr>
        <p:spPr>
          <a:xfrm>
            <a:off x="4614454" y="4645477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4418978" y="472070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5846796" y="42985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7062257" y="3891098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5467009" y="326184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4986950" y="337603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6406333" y="3566713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424692" y="3440859"/>
            <a:ext cx="111034" cy="11103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Shape 1100"/>
          <p:cNvSpPr/>
          <p:nvPr/>
        </p:nvSpPr>
        <p:spPr>
          <a:xfrm>
            <a:off x="4924697" y="2726922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Shape 1101"/>
          <p:cNvSpPr txBox="1"/>
          <p:nvPr/>
        </p:nvSpPr>
        <p:spPr>
          <a:xfrm>
            <a:off x="5119710" y="2616427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4321809" y="32104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5345975" y="416002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14454" y="3285924"/>
            <a:ext cx="111034" cy="1110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5" name="Shape 1105"/>
          <p:cNvCxnSpPr>
            <a:stCxn id="1104" idx="0"/>
            <a:endCxn id="1100" idx="3"/>
          </p:cNvCxnSpPr>
          <p:nvPr/>
        </p:nvCxnSpPr>
        <p:spPr>
          <a:xfrm rot="10800000" flipH="1">
            <a:off x="4669971" y="2821824"/>
            <a:ext cx="270900" cy="464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dash"/>
            <a:miter/>
            <a:headEnd type="none" w="med" len="med"/>
            <a:tailEnd type="triangle" w="lg" len="lg"/>
          </a:ln>
        </p:spPr>
      </p:cxnSp>
      <p:cxnSp>
        <p:nvCxnSpPr>
          <p:cNvPr id="1106" name="Shape 1106"/>
          <p:cNvCxnSpPr>
            <a:stCxn id="1100" idx="6"/>
            <a:endCxn id="1082" idx="1"/>
          </p:cNvCxnSpPr>
          <p:nvPr/>
        </p:nvCxnSpPr>
        <p:spPr>
          <a:xfrm>
            <a:off x="5035731" y="2782440"/>
            <a:ext cx="2080200" cy="10140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dash"/>
            <a:miter/>
            <a:headEnd type="none" w="med" len="med"/>
            <a:tailEnd type="triangle" w="lg" len="lg"/>
          </a:ln>
        </p:spPr>
      </p:cxnSp>
      <p:cxnSp>
        <p:nvCxnSpPr>
          <p:cNvPr id="1107" name="Shape 1107"/>
          <p:cNvCxnSpPr>
            <a:stCxn id="1082" idx="3"/>
            <a:endCxn id="1083" idx="7"/>
          </p:cNvCxnSpPr>
          <p:nvPr/>
        </p:nvCxnSpPr>
        <p:spPr>
          <a:xfrm flipH="1">
            <a:off x="6120523" y="3874836"/>
            <a:ext cx="995400" cy="8001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dash"/>
            <a:miter/>
            <a:headEnd type="none" w="med" len="med"/>
            <a:tailEnd type="triangle" w="lg" len="lg"/>
          </a:ln>
        </p:spPr>
      </p:cxnSp>
      <p:cxnSp>
        <p:nvCxnSpPr>
          <p:cNvPr id="1108" name="Shape 1108"/>
          <p:cNvCxnSpPr>
            <a:stCxn id="1083" idx="2"/>
            <a:endCxn id="1086" idx="6"/>
          </p:cNvCxnSpPr>
          <p:nvPr/>
        </p:nvCxnSpPr>
        <p:spPr>
          <a:xfrm rot="10800000">
            <a:off x="4725462" y="4701128"/>
            <a:ext cx="1300200" cy="132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dash"/>
            <a:miter/>
            <a:headEnd type="none" w="med" len="med"/>
            <a:tailEnd type="triangle" w="lg" len="lg"/>
          </a:ln>
        </p:spPr>
      </p:cxnSp>
      <p:sp>
        <p:nvSpPr>
          <p:cNvPr id="1109" name="Shape 1109"/>
          <p:cNvSpPr txBox="1"/>
          <p:nvPr/>
        </p:nvSpPr>
        <p:spPr>
          <a:xfrm>
            <a:off x="816423" y="2964201"/>
            <a:ext cx="3383400" cy="1756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●"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It returns to start point 0, the algorithm ends here.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>
                <a:latin typeface="+mj-lt"/>
              </a:rPr>
              <a:t>Time complexity</a:t>
            </a:r>
          </a:p>
        </p:txBody>
      </p:sp>
      <p:pic>
        <p:nvPicPr>
          <p:cNvPr id="1115" name="Shape 1115"/>
          <p:cNvPicPr preferRelativeResize="0"/>
          <p:nvPr/>
        </p:nvPicPr>
        <p:blipFill rotWithShape="1">
          <a:blip r:embed="rId3">
            <a:alphaModFix/>
          </a:blip>
          <a:srcRect t="14809" b="24095"/>
          <a:stretch/>
        </p:blipFill>
        <p:spPr>
          <a:xfrm>
            <a:off x="623400" y="2096362"/>
            <a:ext cx="5080324" cy="26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/>
          <p:nvPr/>
        </p:nvSpPr>
        <p:spPr>
          <a:xfrm>
            <a:off x="5431973" y="3278176"/>
            <a:ext cx="765354" cy="301643"/>
          </a:xfrm>
          <a:custGeom>
            <a:avLst/>
            <a:gdLst/>
            <a:ahLst/>
            <a:cxnLst/>
            <a:rect l="0" t="0" r="0" b="0"/>
            <a:pathLst>
              <a:path w="38460" h="19417" extrusionOk="0">
                <a:moveTo>
                  <a:pt x="0" y="10829"/>
                </a:moveTo>
                <a:lnTo>
                  <a:pt x="14189" y="0"/>
                </a:lnTo>
                <a:lnTo>
                  <a:pt x="35846" y="0"/>
                </a:lnTo>
                <a:lnTo>
                  <a:pt x="23150" y="10829"/>
                </a:lnTo>
                <a:lnTo>
                  <a:pt x="38460" y="18670"/>
                </a:lnTo>
                <a:lnTo>
                  <a:pt x="13069" y="19417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17" name="Shape 1117"/>
          <p:cNvSpPr txBox="1"/>
          <p:nvPr/>
        </p:nvSpPr>
        <p:spPr>
          <a:xfrm>
            <a:off x="6346775" y="3115350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Order of n</a:t>
            </a:r>
          </a:p>
        </p:txBody>
      </p:sp>
      <p:sp>
        <p:nvSpPr>
          <p:cNvPr id="1118" name="Shape 1118"/>
          <p:cNvSpPr/>
          <p:nvPr/>
        </p:nvSpPr>
        <p:spPr>
          <a:xfrm>
            <a:off x="5584373" y="4040175"/>
            <a:ext cx="765354" cy="301643"/>
          </a:xfrm>
          <a:custGeom>
            <a:avLst/>
            <a:gdLst/>
            <a:ahLst/>
            <a:cxnLst/>
            <a:rect l="0" t="0" r="0" b="0"/>
            <a:pathLst>
              <a:path w="38460" h="19417" extrusionOk="0">
                <a:moveTo>
                  <a:pt x="0" y="10829"/>
                </a:moveTo>
                <a:lnTo>
                  <a:pt x="14189" y="0"/>
                </a:lnTo>
                <a:lnTo>
                  <a:pt x="35846" y="0"/>
                </a:lnTo>
                <a:lnTo>
                  <a:pt x="23150" y="10829"/>
                </a:lnTo>
                <a:lnTo>
                  <a:pt x="38460" y="18670"/>
                </a:lnTo>
                <a:lnTo>
                  <a:pt x="13069" y="19417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19" name="Shape 1119"/>
          <p:cNvSpPr txBox="1"/>
          <p:nvPr/>
        </p:nvSpPr>
        <p:spPr>
          <a:xfrm>
            <a:off x="6499175" y="3877350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Order of h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1266725" y="4504650"/>
            <a:ext cx="5411700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 : The number of points on convex hull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2185825" y="5109650"/>
            <a:ext cx="3288300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Time complexity: O(nh)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330ECF3-D214-4F00-A1D2-D9194C6314B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Graham Scan Algorithm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42F263E-CCD6-40F6-8ED2-46D747395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878965"/>
            <a:ext cx="8070850" cy="473456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35100" indent="-14351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Step 1: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	Select an interior point as the origin.</a:t>
            </a:r>
            <a:endParaRPr lang="en-US" altLang="zh-TW" u="sng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435100" indent="-14351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Step 2: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	Each other point forms a polar angle, and all points sorted by polar angles</a:t>
            </a:r>
            <a:endParaRPr lang="en-US" altLang="zh-TW" u="sng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1435100" indent="-14351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Step 3: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	Examines the points cause reflexive angles</a:t>
            </a:r>
          </a:p>
          <a:p>
            <a:pPr marL="1435100" indent="-14351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Step 4: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	The remaining points are convex hull vertices</a:t>
            </a:r>
          </a:p>
        </p:txBody>
      </p:sp>
    </p:spTree>
    <p:extLst>
      <p:ext uri="{BB962C8B-B14F-4D97-AF65-F5344CB8AC3E}">
        <p14:creationId xmlns:p14="http://schemas.microsoft.com/office/powerpoint/2010/main" val="3638317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2253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>
                <a:latin typeface="+mj-lt"/>
              </a:rPr>
              <a:t>Orientation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98771" y="1817375"/>
            <a:ext cx="5022000" cy="21632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Calculating Orientation</a:t>
            </a:r>
          </a:p>
          <a:p>
            <a:pPr marL="971550" lvl="1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b="1" dirty="0">
                <a:solidFill>
                  <a:schemeClr val="dk1"/>
                </a:solidFill>
              </a:rPr>
              <a:t>Three kinds of orientation for three points (a, b, c)</a:t>
            </a:r>
          </a:p>
          <a:p>
            <a:pPr marL="1428750" lvl="2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Clockwise (CW): right turn</a:t>
            </a:r>
          </a:p>
          <a:p>
            <a:pPr marL="1428750" lvl="2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 err="1">
                <a:solidFill>
                  <a:schemeClr val="dk1"/>
                </a:solidFill>
              </a:rPr>
              <a:t>Counterclockwise</a:t>
            </a:r>
            <a:r>
              <a:rPr lang="en-GB" dirty="0">
                <a:solidFill>
                  <a:schemeClr val="dk1"/>
                </a:solidFill>
              </a:rPr>
              <a:t> (CCW): left turn</a:t>
            </a:r>
          </a:p>
          <a:p>
            <a:pPr marL="1428750" lvl="2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Collinear (COLL): no turn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34150" y="3929399"/>
            <a:ext cx="5428800" cy="18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71550" lvl="1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b="1" dirty="0">
                <a:solidFill>
                  <a:schemeClr val="dk1"/>
                </a:solidFill>
              </a:rPr>
              <a:t>The orientation can be characterized by the sign of the determinant △(</a:t>
            </a:r>
            <a:r>
              <a:rPr lang="en-GB" b="1" dirty="0" err="1">
                <a:solidFill>
                  <a:schemeClr val="dk1"/>
                </a:solidFill>
              </a:rPr>
              <a:t>a,b,c</a:t>
            </a:r>
            <a:r>
              <a:rPr lang="en-GB" b="1" dirty="0">
                <a:solidFill>
                  <a:schemeClr val="dk1"/>
                </a:solidFill>
              </a:rPr>
              <a:t>)</a:t>
            </a:r>
          </a:p>
          <a:p>
            <a:pPr marL="1428750" lvl="2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If △(</a:t>
            </a:r>
            <a:r>
              <a:rPr lang="en-GB" dirty="0" err="1">
                <a:solidFill>
                  <a:schemeClr val="dk1"/>
                </a:solidFill>
              </a:rPr>
              <a:t>a,b,c</a:t>
            </a:r>
            <a:r>
              <a:rPr lang="en-GB" dirty="0">
                <a:solidFill>
                  <a:schemeClr val="dk1"/>
                </a:solidFill>
              </a:rPr>
              <a:t>)&lt;0 ⇒ </a:t>
            </a:r>
            <a:r>
              <a:rPr lang="en-GB" b="1" dirty="0">
                <a:solidFill>
                  <a:schemeClr val="dk1"/>
                </a:solidFill>
              </a:rPr>
              <a:t>clockwise</a:t>
            </a:r>
          </a:p>
          <a:p>
            <a:pPr marL="1428750" lvl="2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If △(</a:t>
            </a:r>
            <a:r>
              <a:rPr lang="en-GB" dirty="0" err="1">
                <a:solidFill>
                  <a:schemeClr val="dk1"/>
                </a:solidFill>
              </a:rPr>
              <a:t>a,b,c</a:t>
            </a:r>
            <a:r>
              <a:rPr lang="en-GB" dirty="0">
                <a:solidFill>
                  <a:schemeClr val="dk1"/>
                </a:solidFill>
              </a:rPr>
              <a:t>)=0 ⇒ </a:t>
            </a:r>
            <a:r>
              <a:rPr lang="en-GB" b="1" dirty="0">
                <a:solidFill>
                  <a:schemeClr val="dk1"/>
                </a:solidFill>
              </a:rPr>
              <a:t>collinear</a:t>
            </a:r>
          </a:p>
          <a:p>
            <a:pPr marL="1428750" lvl="2" indent="-285750">
              <a:lnSpc>
                <a:spcPct val="100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If △(</a:t>
            </a:r>
            <a:r>
              <a:rPr lang="en-GB" dirty="0" err="1">
                <a:solidFill>
                  <a:schemeClr val="dk1"/>
                </a:solidFill>
              </a:rPr>
              <a:t>a,b,c</a:t>
            </a:r>
            <a:r>
              <a:rPr lang="en-GB" dirty="0">
                <a:solidFill>
                  <a:schemeClr val="dk1"/>
                </a:solidFill>
              </a:rPr>
              <a:t>)&gt;0 ⇒ </a:t>
            </a:r>
            <a:r>
              <a:rPr lang="en-GB" b="1" dirty="0" err="1">
                <a:solidFill>
                  <a:schemeClr val="dk1"/>
                </a:solidFill>
              </a:rPr>
              <a:t>counterclockwise</a:t>
            </a:r>
            <a:endParaRPr lang="en-GB" b="1" dirty="0">
              <a:solidFill>
                <a:schemeClr val="dk1"/>
              </a:solidFill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6933126" y="1680326"/>
            <a:ext cx="1974325" cy="1032725"/>
            <a:chOff x="6933125" y="823075"/>
            <a:chExt cx="1974325" cy="1032725"/>
          </a:xfrm>
        </p:grpSpPr>
        <p:grpSp>
          <p:nvGrpSpPr>
            <p:cNvPr id="237" name="Shape 237"/>
            <p:cNvGrpSpPr/>
            <p:nvPr/>
          </p:nvGrpSpPr>
          <p:grpSpPr>
            <a:xfrm>
              <a:off x="6933125" y="823075"/>
              <a:ext cx="1974325" cy="1032725"/>
              <a:chOff x="6933125" y="823075"/>
              <a:chExt cx="1974325" cy="1032725"/>
            </a:xfrm>
          </p:grpSpPr>
          <p:grpSp>
            <p:nvGrpSpPr>
              <p:cNvPr id="238" name="Shape 238"/>
              <p:cNvGrpSpPr/>
              <p:nvPr/>
            </p:nvGrpSpPr>
            <p:grpSpPr>
              <a:xfrm>
                <a:off x="7171200" y="1069375"/>
                <a:ext cx="1736250" cy="695025"/>
                <a:chOff x="7171200" y="1069375"/>
                <a:chExt cx="1736250" cy="695025"/>
              </a:xfrm>
            </p:grpSpPr>
            <p:sp>
              <p:nvSpPr>
                <p:cNvPr id="239" name="Shape 239"/>
                <p:cNvSpPr/>
                <p:nvPr/>
              </p:nvSpPr>
              <p:spPr>
                <a:xfrm>
                  <a:off x="7548650" y="106937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7171200" y="1639600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7936550" y="155417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" name="Shape 242"/>
                <p:cNvCxnSpPr>
                  <a:stCxn id="240" idx="7"/>
                  <a:endCxn id="239" idx="3"/>
                </p:cNvCxnSpPr>
                <p:nvPr/>
              </p:nvCxnSpPr>
              <p:spPr>
                <a:xfrm rot="10800000" flipH="1">
                  <a:off x="7277467" y="1175776"/>
                  <a:ext cx="289500" cy="48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243" name="Shape 243"/>
                <p:cNvCxnSpPr>
                  <a:stCxn id="239" idx="5"/>
                  <a:endCxn id="241" idx="1"/>
                </p:cNvCxnSpPr>
                <p:nvPr/>
              </p:nvCxnSpPr>
              <p:spPr>
                <a:xfrm>
                  <a:off x="7654917" y="1175898"/>
                  <a:ext cx="300000" cy="39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244" name="Shape 244"/>
                <p:cNvSpPr txBox="1"/>
                <p:nvPr/>
              </p:nvSpPr>
              <p:spPr>
                <a:xfrm>
                  <a:off x="8376150" y="1218525"/>
                  <a:ext cx="531300" cy="39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  <a:sym typeface="Arial"/>
                    </a:rPr>
                    <a:t>CW</a:t>
                  </a:r>
                </a:p>
              </p:txBody>
            </p:sp>
          </p:grpSp>
          <p:sp>
            <p:nvSpPr>
              <p:cNvPr id="245" name="Shape 245"/>
              <p:cNvSpPr txBox="1"/>
              <p:nvPr/>
            </p:nvSpPr>
            <p:spPr>
              <a:xfrm>
                <a:off x="6933125" y="152640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246" name="Shape 246"/>
              <p:cNvSpPr txBox="1"/>
              <p:nvPr/>
            </p:nvSpPr>
            <p:spPr>
              <a:xfrm>
                <a:off x="7369525" y="823075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247" name="Shape 247"/>
              <p:cNvSpPr txBox="1"/>
              <p:nvPr/>
            </p:nvSpPr>
            <p:spPr>
              <a:xfrm>
                <a:off x="8020275" y="143500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c</a:t>
                </a:r>
              </a:p>
            </p:txBody>
          </p:sp>
        </p:grpSp>
        <p:sp>
          <p:nvSpPr>
            <p:cNvPr id="248" name="Shape 248"/>
            <p:cNvSpPr/>
            <p:nvPr/>
          </p:nvSpPr>
          <p:spPr>
            <a:xfrm>
              <a:off x="7494352" y="1442687"/>
              <a:ext cx="259350" cy="333274"/>
            </a:xfrm>
            <a:custGeom>
              <a:avLst/>
              <a:gdLst/>
              <a:ahLst/>
              <a:cxnLst/>
              <a:rect l="0" t="0" r="0" b="0"/>
              <a:pathLst>
                <a:path w="10374" h="13331" extrusionOk="0">
                  <a:moveTo>
                    <a:pt x="2853" y="13331"/>
                  </a:moveTo>
                  <a:cubicBezTo>
                    <a:pt x="-914" y="11069"/>
                    <a:pt x="-1081" y="877"/>
                    <a:pt x="3253" y="154"/>
                  </a:cubicBezTo>
                  <a:cubicBezTo>
                    <a:pt x="6931" y="-460"/>
                    <a:pt x="12278" y="6701"/>
                    <a:pt x="9642" y="933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49" name="Shape 249"/>
          <p:cNvGrpSpPr/>
          <p:nvPr/>
        </p:nvGrpSpPr>
        <p:grpSpPr>
          <a:xfrm>
            <a:off x="7000176" y="2836200"/>
            <a:ext cx="1998475" cy="931700"/>
            <a:chOff x="7000175" y="1978950"/>
            <a:chExt cx="1998475" cy="931700"/>
          </a:xfrm>
        </p:grpSpPr>
        <p:grpSp>
          <p:nvGrpSpPr>
            <p:cNvPr id="250" name="Shape 250"/>
            <p:cNvGrpSpPr/>
            <p:nvPr/>
          </p:nvGrpSpPr>
          <p:grpSpPr>
            <a:xfrm>
              <a:off x="7000175" y="1978950"/>
              <a:ext cx="1998475" cy="931700"/>
              <a:chOff x="7000175" y="1978950"/>
              <a:chExt cx="1998475" cy="931700"/>
            </a:xfrm>
          </p:grpSpPr>
          <p:grpSp>
            <p:nvGrpSpPr>
              <p:cNvPr id="251" name="Shape 251"/>
              <p:cNvGrpSpPr/>
              <p:nvPr/>
            </p:nvGrpSpPr>
            <p:grpSpPr>
              <a:xfrm>
                <a:off x="7199100" y="2215612"/>
                <a:ext cx="1799550" cy="695025"/>
                <a:chOff x="7199100" y="2215612"/>
                <a:chExt cx="1799550" cy="695025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7576550" y="2215612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7199100" y="2785837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7964450" y="2700412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255" name="Shape 255"/>
                <p:cNvCxnSpPr>
                  <a:stCxn id="253" idx="6"/>
                  <a:endCxn id="254" idx="2"/>
                </p:cNvCxnSpPr>
                <p:nvPr/>
              </p:nvCxnSpPr>
              <p:spPr>
                <a:xfrm rot="10800000" flipH="1">
                  <a:off x="7323600" y="2762737"/>
                  <a:ext cx="640800" cy="85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256" name="Shape 256"/>
                <p:cNvCxnSpPr>
                  <a:stCxn id="254" idx="1"/>
                  <a:endCxn id="252" idx="5"/>
                </p:cNvCxnSpPr>
                <p:nvPr/>
              </p:nvCxnSpPr>
              <p:spPr>
                <a:xfrm rot="10800000">
                  <a:off x="7682682" y="2322089"/>
                  <a:ext cx="300000" cy="39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257" name="Shape 257"/>
                <p:cNvSpPr txBox="1"/>
                <p:nvPr/>
              </p:nvSpPr>
              <p:spPr>
                <a:xfrm>
                  <a:off x="8284950" y="2322100"/>
                  <a:ext cx="713700" cy="39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  <a:sym typeface="Arial"/>
                    </a:rPr>
                    <a:t>CCW</a:t>
                  </a:r>
                </a:p>
              </p:txBody>
            </p:sp>
          </p:grpSp>
          <p:sp>
            <p:nvSpPr>
              <p:cNvPr id="258" name="Shape 258"/>
              <p:cNvSpPr txBox="1"/>
              <p:nvPr/>
            </p:nvSpPr>
            <p:spPr>
              <a:xfrm>
                <a:off x="7000175" y="258125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8020275" y="249340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260" name="Shape 260"/>
              <p:cNvSpPr txBox="1"/>
              <p:nvPr/>
            </p:nvSpPr>
            <p:spPr>
              <a:xfrm>
                <a:off x="7625250" y="197895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c</a:t>
                </a: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7414896" y="2429310"/>
              <a:ext cx="266900" cy="314950"/>
            </a:xfrm>
            <a:custGeom>
              <a:avLst/>
              <a:gdLst/>
              <a:ahLst/>
              <a:cxnLst/>
              <a:rect l="0" t="0" r="0" b="0"/>
              <a:pathLst>
                <a:path w="10676" h="12598" extrusionOk="0">
                  <a:moveTo>
                    <a:pt x="1240" y="12598"/>
                  </a:moveTo>
                  <a:cubicBezTo>
                    <a:pt x="5385" y="12598"/>
                    <a:pt x="11430" y="8234"/>
                    <a:pt x="10424" y="4213"/>
                  </a:cubicBezTo>
                  <a:cubicBezTo>
                    <a:pt x="9672" y="1209"/>
                    <a:pt x="5041" y="-530"/>
                    <a:pt x="2038" y="220"/>
                  </a:cubicBezTo>
                  <a:cubicBezTo>
                    <a:pt x="-126" y="760"/>
                    <a:pt x="42" y="4377"/>
                    <a:pt x="42" y="660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62" name="Shape 262"/>
          <p:cNvGrpSpPr/>
          <p:nvPr/>
        </p:nvGrpSpPr>
        <p:grpSpPr>
          <a:xfrm>
            <a:off x="7158726" y="4239075"/>
            <a:ext cx="1866175" cy="1003600"/>
            <a:chOff x="7158725" y="3381825"/>
            <a:chExt cx="1866175" cy="1003600"/>
          </a:xfrm>
        </p:grpSpPr>
        <p:grpSp>
          <p:nvGrpSpPr>
            <p:cNvPr id="263" name="Shape 263"/>
            <p:cNvGrpSpPr/>
            <p:nvPr/>
          </p:nvGrpSpPr>
          <p:grpSpPr>
            <a:xfrm>
              <a:off x="7158725" y="3381825"/>
              <a:ext cx="1866175" cy="1003600"/>
              <a:chOff x="7158725" y="3381825"/>
              <a:chExt cx="1866175" cy="1003600"/>
            </a:xfrm>
          </p:grpSpPr>
          <p:grpSp>
            <p:nvGrpSpPr>
              <p:cNvPr id="264" name="Shape 264"/>
              <p:cNvGrpSpPr/>
              <p:nvPr/>
            </p:nvGrpSpPr>
            <p:grpSpPr>
              <a:xfrm>
                <a:off x="7369525" y="3612800"/>
                <a:ext cx="1655375" cy="772625"/>
                <a:chOff x="7369525" y="3612800"/>
                <a:chExt cx="1655375" cy="772625"/>
              </a:xfrm>
            </p:grpSpPr>
            <p:sp>
              <p:nvSpPr>
                <p:cNvPr id="265" name="Shape 265"/>
                <p:cNvSpPr/>
                <p:nvPr/>
              </p:nvSpPr>
              <p:spPr>
                <a:xfrm>
                  <a:off x="7369525" y="426062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7701050" y="3932775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8010375" y="3612800"/>
                  <a:ext cx="124500" cy="124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268" name="Shape 268"/>
                <p:cNvCxnSpPr>
                  <a:stCxn id="265" idx="7"/>
                  <a:endCxn id="266" idx="3"/>
                </p:cNvCxnSpPr>
                <p:nvPr/>
              </p:nvCxnSpPr>
              <p:spPr>
                <a:xfrm rot="10800000" flipH="1">
                  <a:off x="7475792" y="4039201"/>
                  <a:ext cx="243600" cy="23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269" name="Shape 269"/>
                <p:cNvCxnSpPr>
                  <a:stCxn id="266" idx="7"/>
                  <a:endCxn id="267" idx="3"/>
                </p:cNvCxnSpPr>
                <p:nvPr/>
              </p:nvCxnSpPr>
              <p:spPr>
                <a:xfrm rot="10800000" flipH="1">
                  <a:off x="7807317" y="3719451"/>
                  <a:ext cx="221400" cy="23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270" name="Shape 270"/>
                <p:cNvSpPr txBox="1"/>
                <p:nvPr/>
              </p:nvSpPr>
              <p:spPr>
                <a:xfrm>
                  <a:off x="8311200" y="3796875"/>
                  <a:ext cx="713700" cy="39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  <a:sym typeface="Arial"/>
                    </a:rPr>
                    <a:t>COLL</a:t>
                  </a:r>
                </a:p>
              </p:txBody>
            </p:sp>
          </p:grpSp>
          <p:sp>
            <p:nvSpPr>
              <p:cNvPr id="271" name="Shape 271"/>
              <p:cNvSpPr txBox="1"/>
              <p:nvPr/>
            </p:nvSpPr>
            <p:spPr>
              <a:xfrm>
                <a:off x="7158725" y="3999850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272" name="Shape 272"/>
              <p:cNvSpPr txBox="1"/>
              <p:nvPr/>
            </p:nvSpPr>
            <p:spPr>
              <a:xfrm>
                <a:off x="7520775" y="3711225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7830375" y="3381825"/>
                <a:ext cx="3096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c</a:t>
                </a:r>
              </a:p>
            </p:txBody>
          </p:sp>
        </p:grpSp>
        <p:cxnSp>
          <p:nvCxnSpPr>
            <p:cNvPr id="274" name="Shape 274"/>
            <p:cNvCxnSpPr/>
            <p:nvPr/>
          </p:nvCxnSpPr>
          <p:spPr>
            <a:xfrm rot="10800000" flipH="1">
              <a:off x="7775325" y="3962175"/>
              <a:ext cx="309600" cy="369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925" y="4495925"/>
            <a:ext cx="1924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uiExpand="1" build="p"/>
      <p:bldP spid="2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42090" y="3778239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314" defTabSz="622432">
              <a:lnSpc>
                <a:spcPts val="2383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3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0727" y="3779104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25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10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365" y="3779104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449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9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8867" y="3779104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25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640" y="3778239"/>
            <a:ext cx="312932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882" defTabSz="622432">
              <a:lnSpc>
                <a:spcPts val="2383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8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5278" y="3779104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90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9475" y="3797604"/>
            <a:ext cx="31206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4</a:t>
            </a:r>
            <a:endParaRPr sz="2178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1689" y="3779104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25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3051" y="3779104"/>
            <a:ext cx="312068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93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3681" y="4090307"/>
            <a:ext cx="204875" cy="308610"/>
          </a:xfrm>
          <a:custGeom>
            <a:avLst/>
            <a:gdLst/>
            <a:ahLst/>
            <a:cxnLst/>
            <a:rect l="l" t="t" r="r" b="b"/>
            <a:pathLst>
              <a:path w="300990" h="453389">
                <a:moveTo>
                  <a:pt x="300989" y="0"/>
                </a:moveTo>
                <a:lnTo>
                  <a:pt x="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98556" y="4090307"/>
            <a:ext cx="204011" cy="308610"/>
          </a:xfrm>
          <a:custGeom>
            <a:avLst/>
            <a:gdLst/>
            <a:ahLst/>
            <a:cxnLst/>
            <a:rect l="l" t="t" r="r" b="b"/>
            <a:pathLst>
              <a:path w="299719" h="453389">
                <a:moveTo>
                  <a:pt x="0" y="0"/>
                </a:moveTo>
                <a:lnTo>
                  <a:pt x="29972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2317" y="4092037"/>
            <a:ext cx="179807" cy="306881"/>
          </a:xfrm>
          <a:custGeom>
            <a:avLst/>
            <a:gdLst/>
            <a:ahLst/>
            <a:cxnLst/>
            <a:rect l="l" t="t" r="r" b="b"/>
            <a:pathLst>
              <a:path w="264160" h="450850">
                <a:moveTo>
                  <a:pt x="264160" y="0"/>
                </a:moveTo>
                <a:lnTo>
                  <a:pt x="0" y="4508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2124" y="4092037"/>
            <a:ext cx="229080" cy="306881"/>
          </a:xfrm>
          <a:custGeom>
            <a:avLst/>
            <a:gdLst/>
            <a:ahLst/>
            <a:cxnLst/>
            <a:rect l="l" t="t" r="r" b="b"/>
            <a:pathLst>
              <a:path w="336550" h="450850">
                <a:moveTo>
                  <a:pt x="0" y="0"/>
                </a:moveTo>
                <a:lnTo>
                  <a:pt x="336550" y="4508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6751" y="4091173"/>
            <a:ext cx="228216" cy="307745"/>
          </a:xfrm>
          <a:custGeom>
            <a:avLst/>
            <a:gdLst/>
            <a:ahLst/>
            <a:cxnLst/>
            <a:rect l="l" t="t" r="r" b="b"/>
            <a:pathLst>
              <a:path w="335280" h="452120">
                <a:moveTo>
                  <a:pt x="335280" y="0"/>
                </a:moveTo>
                <a:lnTo>
                  <a:pt x="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34966" y="4091173"/>
            <a:ext cx="204875" cy="307745"/>
          </a:xfrm>
          <a:custGeom>
            <a:avLst/>
            <a:gdLst/>
            <a:ahLst/>
            <a:cxnLst/>
            <a:rect l="l" t="t" r="r" b="b"/>
            <a:pathLst>
              <a:path w="300989" h="452120">
                <a:moveTo>
                  <a:pt x="0" y="0"/>
                </a:moveTo>
                <a:lnTo>
                  <a:pt x="30099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5390" y="4091173"/>
            <a:ext cx="204875" cy="307745"/>
          </a:xfrm>
          <a:custGeom>
            <a:avLst/>
            <a:gdLst/>
            <a:ahLst/>
            <a:cxnLst/>
            <a:rect l="l" t="t" r="r" b="b"/>
            <a:pathLst>
              <a:path w="300989" h="452120">
                <a:moveTo>
                  <a:pt x="300989" y="0"/>
                </a:moveTo>
                <a:lnTo>
                  <a:pt x="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0264" y="4091173"/>
            <a:ext cx="228216" cy="307745"/>
          </a:xfrm>
          <a:custGeom>
            <a:avLst/>
            <a:gdLst/>
            <a:ahLst/>
            <a:cxnLst/>
            <a:rect l="l" t="t" r="r" b="b"/>
            <a:pathLst>
              <a:path w="335279" h="452120">
                <a:moveTo>
                  <a:pt x="0" y="0"/>
                </a:moveTo>
                <a:lnTo>
                  <a:pt x="33528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7367" y="4090307"/>
            <a:ext cx="205740" cy="308610"/>
          </a:xfrm>
          <a:custGeom>
            <a:avLst/>
            <a:gdLst/>
            <a:ahLst/>
            <a:cxnLst/>
            <a:rect l="l" t="t" r="r" b="b"/>
            <a:pathLst>
              <a:path w="302260" h="453389">
                <a:moveTo>
                  <a:pt x="302259" y="0"/>
                </a:moveTo>
                <a:lnTo>
                  <a:pt x="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73107" y="4090307"/>
            <a:ext cx="204011" cy="308610"/>
          </a:xfrm>
          <a:custGeom>
            <a:avLst/>
            <a:gdLst/>
            <a:ahLst/>
            <a:cxnLst/>
            <a:rect l="l" t="t" r="r" b="b"/>
            <a:pathLst>
              <a:path w="299720" h="453389">
                <a:moveTo>
                  <a:pt x="0" y="0"/>
                </a:moveTo>
                <a:lnTo>
                  <a:pt x="29972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62665" y="4091173"/>
            <a:ext cx="229080" cy="307745"/>
          </a:xfrm>
          <a:custGeom>
            <a:avLst/>
            <a:gdLst/>
            <a:ahLst/>
            <a:cxnLst/>
            <a:rect l="l" t="t" r="r" b="b"/>
            <a:pathLst>
              <a:path w="336550" h="452120">
                <a:moveTo>
                  <a:pt x="336550" y="0"/>
                </a:moveTo>
                <a:lnTo>
                  <a:pt x="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91744" y="4091173"/>
            <a:ext cx="203147" cy="307745"/>
          </a:xfrm>
          <a:custGeom>
            <a:avLst/>
            <a:gdLst/>
            <a:ahLst/>
            <a:cxnLst/>
            <a:rect l="l" t="t" r="r" b="b"/>
            <a:pathLst>
              <a:path w="298450" h="452120">
                <a:moveTo>
                  <a:pt x="0" y="0"/>
                </a:moveTo>
                <a:lnTo>
                  <a:pt x="29845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80438" y="4091172"/>
            <a:ext cx="228216" cy="306881"/>
          </a:xfrm>
          <a:custGeom>
            <a:avLst/>
            <a:gdLst/>
            <a:ahLst/>
            <a:cxnLst/>
            <a:rect l="l" t="t" r="r" b="b"/>
            <a:pathLst>
              <a:path w="335279" h="450850">
                <a:moveTo>
                  <a:pt x="335279" y="0"/>
                </a:moveTo>
                <a:lnTo>
                  <a:pt x="0" y="450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08653" y="4091172"/>
            <a:ext cx="204875" cy="306881"/>
          </a:xfrm>
          <a:custGeom>
            <a:avLst/>
            <a:gdLst/>
            <a:ahLst/>
            <a:cxnLst/>
            <a:rect l="l" t="t" r="r" b="b"/>
            <a:pathLst>
              <a:path w="300990" h="450850">
                <a:moveTo>
                  <a:pt x="0" y="0"/>
                </a:moveTo>
                <a:lnTo>
                  <a:pt x="300989" y="450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99075" y="4091172"/>
            <a:ext cx="228216" cy="306881"/>
          </a:xfrm>
          <a:custGeom>
            <a:avLst/>
            <a:gdLst/>
            <a:ahLst/>
            <a:cxnLst/>
            <a:rect l="l" t="t" r="r" b="b"/>
            <a:pathLst>
              <a:path w="335279" h="450850">
                <a:moveTo>
                  <a:pt x="335279" y="0"/>
                </a:moveTo>
                <a:lnTo>
                  <a:pt x="0" y="450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27291" y="4091172"/>
            <a:ext cx="204875" cy="306881"/>
          </a:xfrm>
          <a:custGeom>
            <a:avLst/>
            <a:gdLst/>
            <a:ahLst/>
            <a:cxnLst/>
            <a:rect l="l" t="t" r="r" b="b"/>
            <a:pathLst>
              <a:path w="300990" h="450850">
                <a:moveTo>
                  <a:pt x="0" y="0"/>
                </a:moveTo>
                <a:lnTo>
                  <a:pt x="300990" y="450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Line 2">
            <a:extLst>
              <a:ext uri="{FF2B5EF4-FFF2-40B4-BE49-F238E27FC236}">
                <a16:creationId xmlns:a16="http://schemas.microsoft.com/office/drawing/2014/main" id="{EA04E564-553B-40CB-8675-A3280A9DB4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3213100"/>
            <a:ext cx="260350" cy="9540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27" name="Line 3">
            <a:extLst>
              <a:ext uri="{FF2B5EF4-FFF2-40B4-BE49-F238E27FC236}">
                <a16:creationId xmlns:a16="http://schemas.microsoft.com/office/drawing/2014/main" id="{5B7A8214-001E-414C-A131-CD168B7436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8900" y="2330450"/>
            <a:ext cx="2097088" cy="8826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28" name="Line 4">
            <a:extLst>
              <a:ext uri="{FF2B5EF4-FFF2-40B4-BE49-F238E27FC236}">
                <a16:creationId xmlns:a16="http://schemas.microsoft.com/office/drawing/2014/main" id="{4DDAF2CC-BBC4-48AB-8BFD-BD24AA1909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0225" y="2330450"/>
            <a:ext cx="828675" cy="2268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29" name="Line 5">
            <a:extLst>
              <a:ext uri="{FF2B5EF4-FFF2-40B4-BE49-F238E27FC236}">
                <a16:creationId xmlns:a16="http://schemas.microsoft.com/office/drawing/2014/main" id="{2B2D9148-5FF9-48D8-A51B-CA689D804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225" y="4598988"/>
            <a:ext cx="1358900" cy="1333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0" name="Line 6">
            <a:extLst>
              <a:ext uri="{FF2B5EF4-FFF2-40B4-BE49-F238E27FC236}">
                <a16:creationId xmlns:a16="http://schemas.microsoft.com/office/drawing/2014/main" id="{D644D81B-AD69-4BDA-823A-4D54AE138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9125" y="5462588"/>
            <a:ext cx="1665288" cy="469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1" name="Line 7">
            <a:extLst>
              <a:ext uri="{FF2B5EF4-FFF2-40B4-BE49-F238E27FC236}">
                <a16:creationId xmlns:a16="http://schemas.microsoft.com/office/drawing/2014/main" id="{CE560424-F961-45BA-895C-03E04AABF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4167188"/>
            <a:ext cx="358775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2" name="Line 8">
            <a:extLst>
              <a:ext uri="{FF2B5EF4-FFF2-40B4-BE49-F238E27FC236}">
                <a16:creationId xmlns:a16="http://schemas.microsoft.com/office/drawing/2014/main" id="{D3A64E35-8DD5-404D-B9AA-7E9AFC82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2330450"/>
            <a:ext cx="476250" cy="1998663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3" name="Line 9">
            <a:extLst>
              <a:ext uri="{FF2B5EF4-FFF2-40B4-BE49-F238E27FC236}">
                <a16:creationId xmlns:a16="http://schemas.microsoft.com/office/drawing/2014/main" id="{8D3E995A-1871-4920-962C-888DA22FD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5150" y="3213100"/>
            <a:ext cx="1620838" cy="1116013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4" name="Line 10">
            <a:extLst>
              <a:ext uri="{FF2B5EF4-FFF2-40B4-BE49-F238E27FC236}">
                <a16:creationId xmlns:a16="http://schemas.microsoft.com/office/drawing/2014/main" id="{010E4BA3-0018-42ED-B16C-93AA5F2BF7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5150" y="4167188"/>
            <a:ext cx="1360488" cy="16192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0F2CA56E-16EE-4940-B63D-F92D2CFDF6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5150" y="4329113"/>
            <a:ext cx="1719263" cy="11334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6" name="Line 12">
            <a:extLst>
              <a:ext uri="{FF2B5EF4-FFF2-40B4-BE49-F238E27FC236}">
                <a16:creationId xmlns:a16="http://schemas.microsoft.com/office/drawing/2014/main" id="{88F35EC1-C2DE-4F1E-B4A5-998D5D3C4B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5150" y="4329113"/>
            <a:ext cx="63500" cy="16017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7" name="Line 13">
            <a:extLst>
              <a:ext uri="{FF2B5EF4-FFF2-40B4-BE49-F238E27FC236}">
                <a16:creationId xmlns:a16="http://schemas.microsoft.com/office/drawing/2014/main" id="{B86C19F3-A764-4258-8A3F-0F3115789B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225" y="4329113"/>
            <a:ext cx="1304925" cy="2698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38" name="Rectangle 14">
            <a:extLst>
              <a:ext uri="{FF2B5EF4-FFF2-40B4-BE49-F238E27FC236}">
                <a16:creationId xmlns:a16="http://schemas.microsoft.com/office/drawing/2014/main" id="{F91C1160-6ED4-4C96-8431-99F0FD7C13E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288" y="260350"/>
            <a:ext cx="8385175" cy="1431925"/>
          </a:xfrm>
        </p:spPr>
        <p:txBody>
          <a:bodyPr/>
          <a:lstStyle/>
          <a:p>
            <a:pPr algn="ctr"/>
            <a:r>
              <a:rPr lang="en-US" altLang="zh-TW" sz="3600" b="1" dirty="0"/>
              <a:t>The Graham scan (Illustration)</a:t>
            </a:r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AF6CAB69-82D4-4714-8DC3-94A061BA5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7325" y="2276475"/>
            <a:ext cx="9525" cy="403225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0" name="Rectangle 16">
            <a:extLst>
              <a:ext uri="{FF2B5EF4-FFF2-40B4-BE49-F238E27FC236}">
                <a16:creationId xmlns:a16="http://schemas.microsoft.com/office/drawing/2014/main" id="{713F645E-E1D3-42FC-8FC9-5DFFD807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195262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Y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1" name="Line 17">
            <a:extLst>
              <a:ext uri="{FF2B5EF4-FFF2-40B4-BE49-F238E27FC236}">
                <a16:creationId xmlns:a16="http://schemas.microsoft.com/office/drawing/2014/main" id="{F31F0DF1-9204-4221-9172-D68283F80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6092825"/>
            <a:ext cx="37147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2" name="Rectangle 18">
            <a:extLst>
              <a:ext uri="{FF2B5EF4-FFF2-40B4-BE49-F238E27FC236}">
                <a16:creationId xmlns:a16="http://schemas.microsoft.com/office/drawing/2014/main" id="{842A6887-2658-45B1-81BA-E84630CA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597058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X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3" name="Oval 19">
            <a:extLst>
              <a:ext uri="{FF2B5EF4-FFF2-40B4-BE49-F238E27FC236}">
                <a16:creationId xmlns:a16="http://schemas.microsoft.com/office/drawing/2014/main" id="{EA11E3BC-76C8-44CF-A694-0DCA8A46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45450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4" name="Oval 20">
            <a:extLst>
              <a:ext uri="{FF2B5EF4-FFF2-40B4-BE49-F238E27FC236}">
                <a16:creationId xmlns:a16="http://schemas.microsoft.com/office/drawing/2014/main" id="{8A8F69ED-0CF5-4815-A864-102BA041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227647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5" name="Oval 21">
            <a:extLst>
              <a:ext uri="{FF2B5EF4-FFF2-40B4-BE49-F238E27FC236}">
                <a16:creationId xmlns:a16="http://schemas.microsoft.com/office/drawing/2014/main" id="{7CA1502A-810D-4A00-A01E-2B0976B2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31591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6" name="Oval 22">
            <a:extLst>
              <a:ext uri="{FF2B5EF4-FFF2-40B4-BE49-F238E27FC236}">
                <a16:creationId xmlns:a16="http://schemas.microsoft.com/office/drawing/2014/main" id="{960F837B-4928-40B3-8695-EE51F219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41132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7" name="Oval 23">
            <a:extLst>
              <a:ext uri="{FF2B5EF4-FFF2-40B4-BE49-F238E27FC236}">
                <a16:creationId xmlns:a16="http://schemas.microsoft.com/office/drawing/2014/main" id="{A1D45EDC-9799-42A8-A183-1B669954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086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8" name="Oval 24">
            <a:extLst>
              <a:ext uri="{FF2B5EF4-FFF2-40B4-BE49-F238E27FC236}">
                <a16:creationId xmlns:a16="http://schemas.microsoft.com/office/drawing/2014/main" id="{682A4229-840E-486E-849C-ED554278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58769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49" name="Oval 25">
            <a:extLst>
              <a:ext uri="{FF2B5EF4-FFF2-40B4-BE49-F238E27FC236}">
                <a16:creationId xmlns:a16="http://schemas.microsoft.com/office/drawing/2014/main" id="{7E714F77-CCB6-4FC3-AA84-B913DC7D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42751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50" name="Rectangle 26">
            <a:extLst>
              <a:ext uri="{FF2B5EF4-FFF2-40B4-BE49-F238E27FC236}">
                <a16:creationId xmlns:a16="http://schemas.microsoft.com/office/drawing/2014/main" id="{29CF87C4-5DE4-4243-8333-1E3A3D6B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391001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endParaRPr kumimoji="1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51" name="Line 27">
            <a:extLst>
              <a:ext uri="{FF2B5EF4-FFF2-40B4-BE49-F238E27FC236}">
                <a16:creationId xmlns:a16="http://schemas.microsoft.com/office/drawing/2014/main" id="{785E83C8-E284-480C-8EDB-DB8C3DB7C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9588" y="4329113"/>
            <a:ext cx="3197225" cy="0"/>
          </a:xfrm>
          <a:prstGeom prst="line">
            <a:avLst/>
          </a:prstGeom>
          <a:noFill/>
          <a:ln w="1905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52" name="Line 28">
            <a:extLst>
              <a:ext uri="{FF2B5EF4-FFF2-40B4-BE49-F238E27FC236}">
                <a16:creationId xmlns:a16="http://schemas.microsoft.com/office/drawing/2014/main" id="{5450F91D-44BC-48F3-A311-8DFFCEDE7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5625" y="2781300"/>
            <a:ext cx="9525" cy="3095625"/>
          </a:xfrm>
          <a:prstGeom prst="line">
            <a:avLst/>
          </a:prstGeom>
          <a:noFill/>
          <a:ln w="1905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grpSp>
        <p:nvGrpSpPr>
          <p:cNvPr id="129053" name="Group 29">
            <a:extLst>
              <a:ext uri="{FF2B5EF4-FFF2-40B4-BE49-F238E27FC236}">
                <a16:creationId xmlns:a16="http://schemas.microsoft.com/office/drawing/2014/main" id="{33BF3EB3-A0FE-46BB-806A-27086C4DE364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076700"/>
            <a:ext cx="4500563" cy="504825"/>
            <a:chOff x="-35" y="2568"/>
            <a:chExt cx="2835" cy="318"/>
          </a:xfrm>
        </p:grpSpPr>
        <p:sp>
          <p:nvSpPr>
            <p:cNvPr id="129054" name="Rectangle 30">
              <a:extLst>
                <a:ext uri="{FF2B5EF4-FFF2-40B4-BE49-F238E27FC236}">
                  <a16:creationId xmlns:a16="http://schemas.microsoft.com/office/drawing/2014/main" id="{C6918019-CA18-43C2-A063-95F7054FA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" y="2568"/>
              <a:ext cx="281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29055" name="Line 31">
              <a:extLst>
                <a:ext uri="{FF2B5EF4-FFF2-40B4-BE49-F238E27FC236}">
                  <a16:creationId xmlns:a16="http://schemas.microsoft.com/office/drawing/2014/main" id="{E00FD967-CE86-4AC0-82EF-D5D7E02BF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727"/>
              <a:ext cx="141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129056" name="Freeform 32">
            <a:extLst>
              <a:ext uri="{FF2B5EF4-FFF2-40B4-BE49-F238E27FC236}">
                <a16:creationId xmlns:a16="http://schemas.microsoft.com/office/drawing/2014/main" id="{F9B69B49-4A11-4F9B-A122-9FAF120E8426}"/>
              </a:ext>
            </a:extLst>
          </p:cNvPr>
          <p:cNvSpPr>
            <a:spLocks/>
          </p:cNvSpPr>
          <p:nvPr/>
        </p:nvSpPr>
        <p:spPr bwMode="auto">
          <a:xfrm>
            <a:off x="5751513" y="4176713"/>
            <a:ext cx="25400" cy="161925"/>
          </a:xfrm>
          <a:custGeom>
            <a:avLst/>
            <a:gdLst>
              <a:gd name="T0" fmla="*/ 3 w 16"/>
              <a:gd name="T1" fmla="*/ 102 h 102"/>
              <a:gd name="T2" fmla="*/ 15 w 16"/>
              <a:gd name="T3" fmla="*/ 60 h 102"/>
              <a:gd name="T4" fmla="*/ 0 w 16"/>
              <a:gd name="T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02">
                <a:moveTo>
                  <a:pt x="3" y="102"/>
                </a:moveTo>
                <a:cubicBezTo>
                  <a:pt x="5" y="95"/>
                  <a:pt x="16" y="77"/>
                  <a:pt x="15" y="60"/>
                </a:cubicBezTo>
                <a:cubicBezTo>
                  <a:pt x="14" y="43"/>
                  <a:pt x="3" y="12"/>
                  <a:pt x="0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57" name="Freeform 33">
            <a:extLst>
              <a:ext uri="{FF2B5EF4-FFF2-40B4-BE49-F238E27FC236}">
                <a16:creationId xmlns:a16="http://schemas.microsoft.com/office/drawing/2014/main" id="{39AA4359-E491-4D3A-ACB6-2A71AE0CC1C8}"/>
              </a:ext>
            </a:extLst>
          </p:cNvPr>
          <p:cNvSpPr>
            <a:spLocks/>
          </p:cNvSpPr>
          <p:nvPr/>
        </p:nvSpPr>
        <p:spPr bwMode="auto">
          <a:xfrm>
            <a:off x="6067425" y="3228975"/>
            <a:ext cx="222250" cy="1100138"/>
          </a:xfrm>
          <a:custGeom>
            <a:avLst/>
            <a:gdLst>
              <a:gd name="T0" fmla="*/ 99 w 140"/>
              <a:gd name="T1" fmla="*/ 693 h 693"/>
              <a:gd name="T2" fmla="*/ 119 w 140"/>
              <a:gd name="T3" fmla="*/ 315 h 693"/>
              <a:gd name="T4" fmla="*/ 0 w 140"/>
              <a:gd name="T5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693">
                <a:moveTo>
                  <a:pt x="99" y="693"/>
                </a:moveTo>
                <a:cubicBezTo>
                  <a:pt x="102" y="630"/>
                  <a:pt x="140" y="528"/>
                  <a:pt x="119" y="315"/>
                </a:cubicBezTo>
                <a:cubicBezTo>
                  <a:pt x="98" y="102"/>
                  <a:pt x="25" y="66"/>
                  <a:pt x="0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58" name="Rectangle 34">
            <a:extLst>
              <a:ext uri="{FF2B5EF4-FFF2-40B4-BE49-F238E27FC236}">
                <a16:creationId xmlns:a16="http://schemas.microsoft.com/office/drawing/2014/main" id="{53D15F16-529A-49F3-A4FB-80DFB0CE9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3933825"/>
            <a:ext cx="31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0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9059" name="Rectangle 35">
            <a:extLst>
              <a:ext uri="{FF2B5EF4-FFF2-40B4-BE49-F238E27FC236}">
                <a16:creationId xmlns:a16="http://schemas.microsoft.com/office/drawing/2014/main" id="{4E1EB148-ECAB-4F38-9E7E-46387C58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2992438"/>
            <a:ext cx="31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1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60" name="Rectangle 36">
            <a:extLst>
              <a:ext uri="{FF2B5EF4-FFF2-40B4-BE49-F238E27FC236}">
                <a16:creationId xmlns:a16="http://schemas.microsoft.com/office/drawing/2014/main" id="{F0FA2EBD-F209-46CA-BD14-0434D265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097088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2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61" name="Rectangle 37">
            <a:extLst>
              <a:ext uri="{FF2B5EF4-FFF2-40B4-BE49-F238E27FC236}">
                <a16:creationId xmlns:a16="http://schemas.microsoft.com/office/drawing/2014/main" id="{1160027B-4CFB-4B72-992C-2376384F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4146550"/>
            <a:ext cx="31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3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62" name="Rectangle 38">
            <a:extLst>
              <a:ext uri="{FF2B5EF4-FFF2-40B4-BE49-F238E27FC236}">
                <a16:creationId xmlns:a16="http://schemas.microsoft.com/office/drawing/2014/main" id="{91FE4308-F91E-4CD5-A00D-53BA33F5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5697538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4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9063" name="Rectangle 39">
            <a:extLst>
              <a:ext uri="{FF2B5EF4-FFF2-40B4-BE49-F238E27FC236}">
                <a16:creationId xmlns:a16="http://schemas.microsoft.com/office/drawing/2014/main" id="{A762ECC0-D738-4CE2-BA64-DF13C690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332413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5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3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6" dur="30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0" grpId="0"/>
      <p:bldP spid="129058" grpId="0"/>
      <p:bldP spid="129059" grpId="0"/>
      <p:bldP spid="129060" grpId="0"/>
      <p:bldP spid="129061" grpId="0"/>
      <p:bldP spid="129062" grpId="0"/>
      <p:bldP spid="12906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Line 2">
            <a:extLst>
              <a:ext uri="{FF2B5EF4-FFF2-40B4-BE49-F238E27FC236}">
                <a16:creationId xmlns:a16="http://schemas.microsoft.com/office/drawing/2014/main" id="{D1338EBF-DFA3-4DEE-BD6C-DFB5E769E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2332038"/>
            <a:ext cx="2097087" cy="8810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79" name="Line 3">
            <a:extLst>
              <a:ext uri="{FF2B5EF4-FFF2-40B4-BE49-F238E27FC236}">
                <a16:creationId xmlns:a16="http://schemas.microsoft.com/office/drawing/2014/main" id="{3742FE1A-A36C-4EF8-8B39-645F201245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6500" y="1628775"/>
            <a:ext cx="168275" cy="3833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0" name="Line 4">
            <a:extLst>
              <a:ext uri="{FF2B5EF4-FFF2-40B4-BE49-F238E27FC236}">
                <a16:creationId xmlns:a16="http://schemas.microsoft.com/office/drawing/2014/main" id="{7CEB09D4-BA58-460C-B906-EB2D7D3ABC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6350" y="3213100"/>
            <a:ext cx="98425" cy="22494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1" name="Line 5">
            <a:extLst>
              <a:ext uri="{FF2B5EF4-FFF2-40B4-BE49-F238E27FC236}">
                <a16:creationId xmlns:a16="http://schemas.microsoft.com/office/drawing/2014/main" id="{40B957EC-F301-4A8A-8EBF-EC72D0AB7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59125"/>
            <a:ext cx="638175" cy="2303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2" name="Line 6">
            <a:extLst>
              <a:ext uri="{FF2B5EF4-FFF2-40B4-BE49-F238E27FC236}">
                <a16:creationId xmlns:a16="http://schemas.microsoft.com/office/drawing/2014/main" id="{C08BCEEA-7235-4F56-AE12-2086EF933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213100"/>
            <a:ext cx="260350" cy="9540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3" name="Line 7">
            <a:extLst>
              <a:ext uri="{FF2B5EF4-FFF2-40B4-BE49-F238E27FC236}">
                <a16:creationId xmlns:a16="http://schemas.microsoft.com/office/drawing/2014/main" id="{2A488D7E-EDE1-4893-861E-E9C78A53B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9488" y="5165725"/>
            <a:ext cx="2713037" cy="7667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4" name="Line 8">
            <a:extLst>
              <a:ext uri="{FF2B5EF4-FFF2-40B4-BE49-F238E27FC236}">
                <a16:creationId xmlns:a16="http://schemas.microsoft.com/office/drawing/2014/main" id="{91283829-BDEB-440C-8202-C2C1A97AC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0" y="4167188"/>
            <a:ext cx="358775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5" name="Line 9">
            <a:extLst>
              <a:ext uri="{FF2B5EF4-FFF2-40B4-BE49-F238E27FC236}">
                <a16:creationId xmlns:a16="http://schemas.microsoft.com/office/drawing/2014/main" id="{9EDEA4BA-8217-4153-A2C7-158879EAD0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19263" y="2330450"/>
            <a:ext cx="2097087" cy="8826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6" name="Line 10">
            <a:extLst>
              <a:ext uri="{FF2B5EF4-FFF2-40B4-BE49-F238E27FC236}">
                <a16:creationId xmlns:a16="http://schemas.microsoft.com/office/drawing/2014/main" id="{86AD375E-A2EF-4FCE-814A-5F573728CA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588" y="2330450"/>
            <a:ext cx="828675" cy="22685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7" name="Line 11">
            <a:extLst>
              <a:ext uri="{FF2B5EF4-FFF2-40B4-BE49-F238E27FC236}">
                <a16:creationId xmlns:a16="http://schemas.microsoft.com/office/drawing/2014/main" id="{43E455A0-9470-42BA-8177-41FC22AE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588" y="4598988"/>
            <a:ext cx="1358900" cy="1333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8" name="Line 12">
            <a:extLst>
              <a:ext uri="{FF2B5EF4-FFF2-40B4-BE49-F238E27FC236}">
                <a16:creationId xmlns:a16="http://schemas.microsoft.com/office/drawing/2014/main" id="{871CECAC-57D8-40C9-8F3F-A1CC9D089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9488" y="5462588"/>
            <a:ext cx="1665287" cy="469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89" name="Rectangle 13">
            <a:extLst>
              <a:ext uri="{FF2B5EF4-FFF2-40B4-BE49-F238E27FC236}">
                <a16:creationId xmlns:a16="http://schemas.microsoft.com/office/drawing/2014/main" id="{AAE48670-1F6B-48BD-9C02-5159B836BDC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2" y="359091"/>
            <a:ext cx="8385175" cy="986791"/>
          </a:xfrm>
        </p:spPr>
        <p:txBody>
          <a:bodyPr/>
          <a:lstStyle/>
          <a:p>
            <a:pPr algn="ctr"/>
            <a:r>
              <a:rPr lang="en-US" altLang="zh-TW" sz="3600" b="1" dirty="0"/>
              <a:t>Eliminates points (Illustration)</a:t>
            </a:r>
          </a:p>
        </p:txBody>
      </p:sp>
      <p:sp>
        <p:nvSpPr>
          <p:cNvPr id="126990" name="Line 14">
            <a:extLst>
              <a:ext uri="{FF2B5EF4-FFF2-40B4-BE49-F238E27FC236}">
                <a16:creationId xmlns:a16="http://schemas.microsoft.com/office/drawing/2014/main" id="{0EC68725-A404-4BE7-A064-F10A3348EF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688" y="2276475"/>
            <a:ext cx="9525" cy="403225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1" name="Rectangle 15">
            <a:extLst>
              <a:ext uri="{FF2B5EF4-FFF2-40B4-BE49-F238E27FC236}">
                <a16:creationId xmlns:a16="http://schemas.microsoft.com/office/drawing/2014/main" id="{9F16E7FF-3628-42FC-B7F3-50F67EFE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9526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Y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2" name="Line 16">
            <a:extLst>
              <a:ext uri="{FF2B5EF4-FFF2-40B4-BE49-F238E27FC236}">
                <a16:creationId xmlns:a16="http://schemas.microsoft.com/office/drawing/2014/main" id="{950085B8-BF9B-42F4-A5C3-42A0B160C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38" y="6092825"/>
            <a:ext cx="37147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3" name="Rectangle 17">
            <a:extLst>
              <a:ext uri="{FF2B5EF4-FFF2-40B4-BE49-F238E27FC236}">
                <a16:creationId xmlns:a16="http://schemas.microsoft.com/office/drawing/2014/main" id="{26A5EF14-26B3-4D4F-A8CB-3E885A9C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597058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X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4" name="Oval 18">
            <a:extLst>
              <a:ext uri="{FF2B5EF4-FFF2-40B4-BE49-F238E27FC236}">
                <a16:creationId xmlns:a16="http://schemas.microsoft.com/office/drawing/2014/main" id="{E3629FD0-CF01-4F2E-8459-F273DEE2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45450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5" name="Oval 19">
            <a:extLst>
              <a:ext uri="{FF2B5EF4-FFF2-40B4-BE49-F238E27FC236}">
                <a16:creationId xmlns:a16="http://schemas.microsoft.com/office/drawing/2014/main" id="{4E7B5224-5D89-4FAD-902C-AF04690E5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227647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6" name="Oval 20">
            <a:extLst>
              <a:ext uri="{FF2B5EF4-FFF2-40B4-BE49-F238E27FC236}">
                <a16:creationId xmlns:a16="http://schemas.microsoft.com/office/drawing/2014/main" id="{66E21943-D60E-4C05-93F3-FF734BE4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31591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7" name="Oval 21">
            <a:extLst>
              <a:ext uri="{FF2B5EF4-FFF2-40B4-BE49-F238E27FC236}">
                <a16:creationId xmlns:a16="http://schemas.microsoft.com/office/drawing/2014/main" id="{F22823D6-EA69-4DBB-9124-AC38C1F6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41132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8" name="Oval 22">
            <a:extLst>
              <a:ext uri="{FF2B5EF4-FFF2-40B4-BE49-F238E27FC236}">
                <a16:creationId xmlns:a16="http://schemas.microsoft.com/office/drawing/2014/main" id="{4E244692-89D0-49B7-8E26-33EF1D06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54086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6999" name="Oval 23">
            <a:extLst>
              <a:ext uri="{FF2B5EF4-FFF2-40B4-BE49-F238E27FC236}">
                <a16:creationId xmlns:a16="http://schemas.microsoft.com/office/drawing/2014/main" id="{358CF3C6-578A-426F-8BDB-3F67C24A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58769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0" name="Rectangle 24">
            <a:extLst>
              <a:ext uri="{FF2B5EF4-FFF2-40B4-BE49-F238E27FC236}">
                <a16:creationId xmlns:a16="http://schemas.microsoft.com/office/drawing/2014/main" id="{C0838162-44BC-4D43-90D9-7E24C789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933825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2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7001" name="Rectangle 25">
            <a:extLst>
              <a:ext uri="{FF2B5EF4-FFF2-40B4-BE49-F238E27FC236}">
                <a16:creationId xmlns:a16="http://schemas.microsoft.com/office/drawing/2014/main" id="{58AE3BB0-5336-449F-B642-B8A0C085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2992438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3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2" name="Rectangle 26">
            <a:extLst>
              <a:ext uri="{FF2B5EF4-FFF2-40B4-BE49-F238E27FC236}">
                <a16:creationId xmlns:a16="http://schemas.microsoft.com/office/drawing/2014/main" id="{0182447D-048E-42D1-8A7F-DD6CD5BB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2097088"/>
            <a:ext cx="31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4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3" name="Rectangle 27">
            <a:extLst>
              <a:ext uri="{FF2B5EF4-FFF2-40B4-BE49-F238E27FC236}">
                <a16:creationId xmlns:a16="http://schemas.microsoft.com/office/drawing/2014/main" id="{7EDD6A7B-260E-4FB5-9461-271DFFD65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146550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5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4" name="Rectangle 28">
            <a:extLst>
              <a:ext uri="{FF2B5EF4-FFF2-40B4-BE49-F238E27FC236}">
                <a16:creationId xmlns:a16="http://schemas.microsoft.com/office/drawing/2014/main" id="{F0B03C58-06B9-454C-A165-2D8C89B6C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5697538"/>
            <a:ext cx="31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0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5" name="Rectangle 29">
            <a:extLst>
              <a:ext uri="{FF2B5EF4-FFF2-40B4-BE49-F238E27FC236}">
                <a16:creationId xmlns:a16="http://schemas.microsoft.com/office/drawing/2014/main" id="{6E94F68F-FD46-406E-B7F0-AAF1F46D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5332413"/>
            <a:ext cx="31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1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6" name="Freeform 30">
            <a:extLst>
              <a:ext uri="{FF2B5EF4-FFF2-40B4-BE49-F238E27FC236}">
                <a16:creationId xmlns:a16="http://schemas.microsoft.com/office/drawing/2014/main" id="{5710C38E-3ED0-480F-9598-68B0A17F22C0}"/>
              </a:ext>
            </a:extLst>
          </p:cNvPr>
          <p:cNvSpPr>
            <a:spLocks/>
          </p:cNvSpPr>
          <p:nvPr/>
        </p:nvSpPr>
        <p:spPr bwMode="auto">
          <a:xfrm>
            <a:off x="3679825" y="4572000"/>
            <a:ext cx="1127125" cy="630238"/>
          </a:xfrm>
          <a:custGeom>
            <a:avLst/>
            <a:gdLst>
              <a:gd name="T0" fmla="*/ 710 w 710"/>
              <a:gd name="T1" fmla="*/ 397 h 397"/>
              <a:gd name="T2" fmla="*/ 460 w 710"/>
              <a:gd name="T3" fmla="*/ 54 h 397"/>
              <a:gd name="T4" fmla="*/ 0 w 710"/>
              <a:gd name="T5" fmla="*/ 52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0" h="397">
                <a:moveTo>
                  <a:pt x="710" y="397"/>
                </a:moveTo>
                <a:cubicBezTo>
                  <a:pt x="679" y="249"/>
                  <a:pt x="607" y="108"/>
                  <a:pt x="460" y="54"/>
                </a:cubicBezTo>
                <a:cubicBezTo>
                  <a:pt x="313" y="0"/>
                  <a:pt x="94" y="30"/>
                  <a:pt x="0" y="5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7007" name="Freeform 31">
            <a:extLst>
              <a:ext uri="{FF2B5EF4-FFF2-40B4-BE49-F238E27FC236}">
                <a16:creationId xmlns:a16="http://schemas.microsoft.com/office/drawing/2014/main" id="{FDD9495D-821B-4616-9AA7-A55C54759BDD}"/>
              </a:ext>
            </a:extLst>
          </p:cNvPr>
          <p:cNvSpPr>
            <a:spLocks/>
          </p:cNvSpPr>
          <p:nvPr/>
        </p:nvSpPr>
        <p:spPr bwMode="auto">
          <a:xfrm>
            <a:off x="3414713" y="3471863"/>
            <a:ext cx="274637" cy="68262"/>
          </a:xfrm>
          <a:custGeom>
            <a:avLst/>
            <a:gdLst>
              <a:gd name="T0" fmla="*/ 0 w 173"/>
              <a:gd name="T1" fmla="*/ 42 h 43"/>
              <a:gd name="T2" fmla="*/ 78 w 173"/>
              <a:gd name="T3" fmla="*/ 0 h 43"/>
              <a:gd name="T4" fmla="*/ 173 w 173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43">
                <a:moveTo>
                  <a:pt x="0" y="42"/>
                </a:moveTo>
                <a:cubicBezTo>
                  <a:pt x="13" y="35"/>
                  <a:pt x="49" y="0"/>
                  <a:pt x="78" y="0"/>
                </a:cubicBezTo>
                <a:cubicBezTo>
                  <a:pt x="107" y="0"/>
                  <a:pt x="153" y="34"/>
                  <a:pt x="173" y="43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grpSp>
        <p:nvGrpSpPr>
          <p:cNvPr id="127008" name="Group 32">
            <a:extLst>
              <a:ext uri="{FF2B5EF4-FFF2-40B4-BE49-F238E27FC236}">
                <a16:creationId xmlns:a16="http://schemas.microsoft.com/office/drawing/2014/main" id="{7599259B-A56C-4BEF-83E7-8E90FF00D5B0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4511675"/>
            <a:ext cx="260350" cy="236538"/>
            <a:chOff x="2240" y="2842"/>
            <a:chExt cx="164" cy="149"/>
          </a:xfrm>
        </p:grpSpPr>
        <p:sp>
          <p:nvSpPr>
            <p:cNvPr id="127009" name="Line 33">
              <a:extLst>
                <a:ext uri="{FF2B5EF4-FFF2-40B4-BE49-F238E27FC236}">
                  <a16:creationId xmlns:a16="http://schemas.microsoft.com/office/drawing/2014/main" id="{3E5491C8-A1DB-4029-9213-E086B999D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2842"/>
              <a:ext cx="96" cy="14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127010" name="Line 34">
              <a:extLst>
                <a:ext uri="{FF2B5EF4-FFF2-40B4-BE49-F238E27FC236}">
                  <a16:creationId xmlns:a16="http://schemas.microsoft.com/office/drawing/2014/main" id="{F0FA61D1-BA04-4484-A2FB-AF492256D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863"/>
              <a:ext cx="164" cy="1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endParaRPr>
            </a:p>
          </p:txBody>
        </p:sp>
      </p:grpSp>
      <p:sp>
        <p:nvSpPr>
          <p:cNvPr id="127011" name="Freeform 35">
            <a:extLst>
              <a:ext uri="{FF2B5EF4-FFF2-40B4-BE49-F238E27FC236}">
                <a16:creationId xmlns:a16="http://schemas.microsoft.com/office/drawing/2014/main" id="{30F6CF9F-BD4A-4F0A-AC0A-FB0357AE932D}"/>
              </a:ext>
            </a:extLst>
          </p:cNvPr>
          <p:cNvSpPr>
            <a:spLocks/>
          </p:cNvSpPr>
          <p:nvPr/>
        </p:nvSpPr>
        <p:spPr bwMode="auto">
          <a:xfrm>
            <a:off x="2959100" y="2097088"/>
            <a:ext cx="803275" cy="727075"/>
          </a:xfrm>
          <a:custGeom>
            <a:avLst/>
            <a:gdLst>
              <a:gd name="T0" fmla="*/ 506 w 506"/>
              <a:gd name="T1" fmla="*/ 0 h 458"/>
              <a:gd name="T2" fmla="*/ 167 w 506"/>
              <a:gd name="T3" fmla="*/ 119 h 458"/>
              <a:gd name="T4" fmla="*/ 26 w 506"/>
              <a:gd name="T5" fmla="*/ 371 h 458"/>
              <a:gd name="T6" fmla="*/ 14 w 506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458">
                <a:moveTo>
                  <a:pt x="506" y="0"/>
                </a:moveTo>
                <a:cubicBezTo>
                  <a:pt x="416" y="2"/>
                  <a:pt x="249" y="43"/>
                  <a:pt x="167" y="119"/>
                </a:cubicBezTo>
                <a:cubicBezTo>
                  <a:pt x="90" y="182"/>
                  <a:pt x="52" y="315"/>
                  <a:pt x="26" y="371"/>
                </a:cubicBezTo>
                <a:cubicBezTo>
                  <a:pt x="0" y="427"/>
                  <a:pt x="16" y="440"/>
                  <a:pt x="14" y="45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9">
                <a:extLst>
                  <a:ext uri="{FF2B5EF4-FFF2-40B4-BE49-F238E27FC236}">
                    <a16:creationId xmlns:a16="http://schemas.microsoft.com/office/drawing/2014/main" id="{DFE0E556-222E-020F-9786-A97DC54AF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3988" y="4852830"/>
                <a:ext cx="2078037" cy="1163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822325" indent="-285750" algn="l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230313" indent="-228600" algn="l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38300" indent="-228600" algn="l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>
                  <a:spcBef>
                    <a:spcPct val="0"/>
                  </a:spcBef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FF66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det</m:t>
                    </m:r>
                  </m:oMath>
                </a14:m>
                <a: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  <a:t> &lt; 0 </a:t>
                </a:r>
                <a:endParaRPr kumimoji="1" lang="zh-TW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panose="02020603050405020304" pitchFamily="18" charset="0"/>
                  <a:ea typeface="Dotum" panose="020B0503020000020004" pitchFamily="34" charset="-127"/>
                  <a:cs typeface="Times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FF66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det</m:t>
                    </m:r>
                  </m:oMath>
                </a14:m>
                <a: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  <a:t> &gt; 0 </a:t>
                </a:r>
                <a:b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</a:br>
                <a: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det</m:t>
                    </m:r>
                  </m:oMath>
                </a14:m>
                <a:r>
                  <a:rPr kumimoji="1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Dotum" panose="020B0503020000020004" pitchFamily="34" charset="-127"/>
                    <a:cs typeface="Times" panose="02020603050405020304" pitchFamily="18" charset="0"/>
                  </a:rPr>
                  <a:t> &gt; 0  </a:t>
                </a:r>
                <a:endParaRPr kumimoji="1" lang="zh-TW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panose="02020603050405020304" pitchFamily="18" charset="0"/>
                  <a:ea typeface="Dotum" panose="020B0503020000020004" pitchFamily="34" charset="-127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39">
                <a:extLst>
                  <a:ext uri="{FF2B5EF4-FFF2-40B4-BE49-F238E27FC236}">
                    <a16:creationId xmlns:a16="http://schemas.microsoft.com/office/drawing/2014/main" id="{DFE0E556-222E-020F-9786-A97DC54AF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3988" y="4852830"/>
                <a:ext cx="2078037" cy="1163637"/>
              </a:xfrm>
              <a:prstGeom prst="rect">
                <a:avLst/>
              </a:prstGeom>
              <a:blipFill>
                <a:blip r:embed="rId2"/>
                <a:stretch>
                  <a:fillRect l="-4692" t="-4188" b="-20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4">
            <a:extLst>
              <a:ext uri="{FF2B5EF4-FFF2-40B4-BE49-F238E27FC236}">
                <a16:creationId xmlns:a16="http://schemas.microsoft.com/office/drawing/2014/main" id="{9F37609E-6CB4-78E3-8F63-D641149653B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836613" y="6405246"/>
            <a:ext cx="7982052" cy="53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 panose="02020603050405020304" pitchFamily="18" charset="0"/>
                <a:ea typeface="新細明體"/>
                <a:cs typeface="Times" panose="02020603050405020304" pitchFamily="18" charset="0"/>
              </a:rPr>
              <a:t>Start at the point with the lowest y coordinate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655C07C4-F1EC-AF29-EC5B-00A8CC9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1898650"/>
            <a:ext cx="37274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22325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30313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383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P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0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,P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,P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2</a:t>
            </a: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tum" panose="020B0503020000020004" pitchFamily="34" charset="-127"/>
                <a:ea typeface="Dotum" panose="020B0503020000020004" pitchFamily="34" charset="-127"/>
                <a:cs typeface="+mn-cs"/>
              </a:rPr>
              <a:t>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(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x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0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,y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0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) (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x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,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y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)   (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x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,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y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Dotum" panose="020B0503020000020004" pitchFamily="34" charset="-127"/>
                <a:cs typeface="+mn-cs"/>
              </a:rPr>
              <a:t>)</a:t>
            </a:r>
          </a:p>
        </p:txBody>
      </p:sp>
      <p:graphicFrame>
        <p:nvGraphicFramePr>
          <p:cNvPr id="7" name="Object 38">
            <a:extLst>
              <a:ext uri="{FF2B5EF4-FFF2-40B4-BE49-F238E27FC236}">
                <a16:creationId xmlns:a16="http://schemas.microsoft.com/office/drawing/2014/main" id="{634E975E-2A51-48DC-3695-5C5F994C8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2" y="2455228"/>
          <a:ext cx="2229168" cy="150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711000" progId="Equation.DSMT4">
                  <p:embed/>
                </p:oleObj>
              </mc:Choice>
              <mc:Fallback>
                <p:oleObj name="Equation" r:id="rId3" imgW="1054080" imgH="711000" progId="Equation.DSMT4">
                  <p:embed/>
                  <p:pic>
                    <p:nvPicPr>
                      <p:cNvPr id="7" name="Object 38">
                        <a:extLst>
                          <a:ext uri="{FF2B5EF4-FFF2-40B4-BE49-F238E27FC236}">
                            <a16:creationId xmlns:a16="http://schemas.microsoft.com/office/drawing/2014/main" id="{634E975E-2A51-48DC-3695-5C5F994C8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2" y="2455228"/>
                        <a:ext cx="2229168" cy="1504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0">
            <a:extLst>
              <a:ext uri="{FF2B5EF4-FFF2-40B4-BE49-F238E27FC236}">
                <a16:creationId xmlns:a16="http://schemas.microsoft.com/office/drawing/2014/main" id="{94E0C831-9ACD-0624-AAB5-4DA121919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7879" y="4077468"/>
          <a:ext cx="4496753" cy="39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560" imgH="228600" progId="Equation.DSMT4">
                  <p:embed/>
                </p:oleObj>
              </mc:Choice>
              <mc:Fallback>
                <p:oleObj name="Equation" r:id="rId5" imgW="2590560" imgH="228600" progId="Equation.DSMT4">
                  <p:embed/>
                  <p:pic>
                    <p:nvPicPr>
                      <p:cNvPr id="8" name="Object 40">
                        <a:extLst>
                          <a:ext uri="{FF2B5EF4-FFF2-40B4-BE49-F238E27FC236}">
                            <a16:creationId xmlns:a16="http://schemas.microsoft.com/office/drawing/2014/main" id="{94E0C831-9ACD-0624-AAB5-4DA121919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879" y="4077468"/>
                        <a:ext cx="4496753" cy="39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2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127000" grpId="1"/>
      <p:bldP spid="127000" grpId="2"/>
      <p:bldP spid="127000" grpId="3"/>
      <p:bldP spid="127001" grpId="0"/>
      <p:bldP spid="127001" grpId="1"/>
      <p:bldP spid="127001" grpId="2"/>
      <p:bldP spid="127001" grpId="3"/>
      <p:bldP spid="127002" grpId="0"/>
      <p:bldP spid="127002" grpId="1"/>
      <p:bldP spid="127004" grpId="0"/>
      <p:bldP spid="127004" grpId="1"/>
      <p:bldP spid="127005" grpId="0"/>
      <p:bldP spid="127005" grpId="1"/>
      <p:bldP spid="127005" grpId="2"/>
      <p:bldP spid="127005" grpId="3"/>
      <p:bldP spid="127005" grpId="4"/>
      <p:bldP spid="127005" grpId="5"/>
      <p:bldP spid="2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EA10076-614B-4342-91C2-5F3ECEA57E8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</p:spPr>
        <p:txBody>
          <a:bodyPr/>
          <a:lstStyle/>
          <a:p>
            <a:pPr algn="ctr"/>
            <a:r>
              <a:rPr lang="en-US" altLang="zh-TW" sz="3600" b="1" dirty="0"/>
              <a:t>The Convex Hull Problem</a:t>
            </a:r>
            <a:endParaRPr lang="en-US" altLang="zh-TW" sz="1800" dirty="0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DF82472D-A5FD-BE9B-19FD-55325E63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23" y="3251518"/>
            <a:ext cx="4122738" cy="10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Running time:</a:t>
            </a:r>
            <a:endParaRPr kumimoji="1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tum" panose="020B0503020000020004" pitchFamily="34" charset="-127"/>
              <a:ea typeface="Dotum" panose="020B0503020000020004" pitchFamily="34" charset="-127"/>
              <a:cs typeface="+mn-cs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7E3F4903-1788-204C-38E6-2836D130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2" y="3169285"/>
            <a:ext cx="2857818" cy="91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Tx/>
              <a:buNone/>
              <a:tabLst/>
              <a:defRPr/>
            </a:pPr>
            <a:r>
              <a:rPr kumimoji="1" lang="en-US" altLang="zh-TW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MS Gothic" panose="020B0609070205080204" pitchFamily="49" charset="-128"/>
                <a:cs typeface="Times" panose="02020603050405020304" pitchFamily="18" charset="0"/>
              </a:rPr>
              <a:t>n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MS Gothic" panose="020B0609070205080204" pitchFamily="49" charset="-128"/>
                <a:cs typeface="Times" panose="02020603050405020304" pitchFamily="18" charset="0"/>
              </a:rPr>
              <a:t> </a:t>
            </a:r>
            <a:r>
              <a:rPr kumimoji="1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MS Gothic" panose="020B0609070205080204" pitchFamily="49" charset="-128"/>
                <a:cs typeface="Times" panose="02020603050405020304" pitchFamily="18" charset="0"/>
              </a:rPr>
              <a:t>log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MS Gothic" panose="020B0609070205080204" pitchFamily="49" charset="-128"/>
                <a:cs typeface="Times" panose="02020603050405020304" pitchFamily="18" charset="0"/>
              </a:rPr>
              <a:t> </a:t>
            </a:r>
            <a:r>
              <a:rPr kumimoji="1" lang="en-US" altLang="zh-TW" sz="5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MS Gothic" panose="020B0609070205080204" pitchFamily="49" charset="-128"/>
                <a:cs typeface="Times" panose="02020603050405020304" pitchFamily="18" charset="0"/>
              </a:rPr>
              <a:t>n</a:t>
            </a:r>
            <a:endParaRPr kumimoji="1" lang="en-US" altLang="zh-TW" sz="5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anose="02020603050405020304" pitchFamily="18" charset="0"/>
              <a:ea typeface="Dotum" panose="020B0503020000020004" pitchFamily="34" charset="-127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AutoShape 14">
            <a:extLst>
              <a:ext uri="{FF2B5EF4-FFF2-40B4-BE49-F238E27FC236}">
                <a16:creationId xmlns:a16="http://schemas.microsoft.com/office/drawing/2014/main" id="{A7092178-FE82-4522-8AAF-EB138BD45BA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555875" y="3489325"/>
            <a:ext cx="35099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2" name="Freeform 42">
            <a:extLst>
              <a:ext uri="{FF2B5EF4-FFF2-40B4-BE49-F238E27FC236}">
                <a16:creationId xmlns:a16="http://schemas.microsoft.com/office/drawing/2014/main" id="{765A3E43-B257-48C7-A3A9-C2AC29CB4707}"/>
              </a:ext>
            </a:extLst>
          </p:cNvPr>
          <p:cNvSpPr>
            <a:spLocks/>
          </p:cNvSpPr>
          <p:nvPr/>
        </p:nvSpPr>
        <p:spPr bwMode="auto">
          <a:xfrm>
            <a:off x="3101975" y="4216400"/>
            <a:ext cx="2382838" cy="1425575"/>
          </a:xfrm>
          <a:custGeom>
            <a:avLst/>
            <a:gdLst>
              <a:gd name="T0" fmla="*/ 0 w 1501"/>
              <a:gd name="T1" fmla="*/ 458 h 898"/>
              <a:gd name="T2" fmla="*/ 317 w 1501"/>
              <a:gd name="T3" fmla="*/ 0 h 898"/>
              <a:gd name="T4" fmla="*/ 1002 w 1501"/>
              <a:gd name="T5" fmla="*/ 0 h 898"/>
              <a:gd name="T6" fmla="*/ 1501 w 1501"/>
              <a:gd name="T7" fmla="*/ 467 h 898"/>
              <a:gd name="T8" fmla="*/ 1147 w 1501"/>
              <a:gd name="T9" fmla="*/ 862 h 898"/>
              <a:gd name="T10" fmla="*/ 684 w 1501"/>
              <a:gd name="T11" fmla="*/ 898 h 898"/>
              <a:gd name="T12" fmla="*/ 308 w 1501"/>
              <a:gd name="T13" fmla="*/ 807 h 898"/>
              <a:gd name="T14" fmla="*/ 0 w 1501"/>
              <a:gd name="T15" fmla="*/ 458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1" h="898">
                <a:moveTo>
                  <a:pt x="0" y="458"/>
                </a:moveTo>
                <a:lnTo>
                  <a:pt x="317" y="0"/>
                </a:lnTo>
                <a:lnTo>
                  <a:pt x="1002" y="0"/>
                </a:lnTo>
                <a:lnTo>
                  <a:pt x="1501" y="467"/>
                </a:lnTo>
                <a:lnTo>
                  <a:pt x="1147" y="862"/>
                </a:lnTo>
                <a:lnTo>
                  <a:pt x="684" y="898"/>
                </a:lnTo>
                <a:lnTo>
                  <a:pt x="308" y="807"/>
                </a:lnTo>
                <a:lnTo>
                  <a:pt x="0" y="458"/>
                </a:lnTo>
                <a:close/>
              </a:path>
            </a:pathLst>
          </a:custGeom>
          <a:noFill/>
          <a:ln w="26988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EA10076-614B-4342-91C2-5F3ECEA57E8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</p:spPr>
        <p:txBody>
          <a:bodyPr/>
          <a:lstStyle/>
          <a:p>
            <a:pPr algn="ctr"/>
            <a:r>
              <a:rPr lang="en-US" altLang="zh-TW" sz="3600" b="1" dirty="0"/>
              <a:t>The Convex Hull Problem </a:t>
            </a:r>
            <a:r>
              <a:rPr lang="en-US" altLang="zh-TW" sz="1800" dirty="0"/>
              <a:t>(Cont.)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05C9D5F-AF81-4312-B3F0-456A495B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92263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Convex Hull ?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9D5E498D-15B2-4974-8C26-8E001AA5A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85915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6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The Convex hull of a set of planar points is defined as the smallest convex polygon containing all of the points.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</a:b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tum" panose="020B0503020000020004" pitchFamily="34" charset="-127"/>
              <a:ea typeface="Dotum" panose="020B0503020000020004" pitchFamily="34" charset="-127"/>
              <a:cs typeface="+mn-cs"/>
            </a:endParaRPr>
          </a:p>
        </p:txBody>
      </p:sp>
      <p:sp>
        <p:nvSpPr>
          <p:cNvPr id="51216" name="Oval 16">
            <a:extLst>
              <a:ext uri="{FF2B5EF4-FFF2-40B4-BE49-F238E27FC236}">
                <a16:creationId xmlns:a16="http://schemas.microsoft.com/office/drawing/2014/main" id="{CC9FB9B6-F8AA-42E1-9C4D-AB6BEFA9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4165600"/>
            <a:ext cx="106363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18" name="Oval 18">
            <a:extLst>
              <a:ext uri="{FF2B5EF4-FFF2-40B4-BE49-F238E27FC236}">
                <a16:creationId xmlns:a16="http://schemas.microsoft.com/office/drawing/2014/main" id="{C1BEE03D-EB6A-4D5F-BCD0-524DE39B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4886325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20" name="Oval 20">
            <a:extLst>
              <a:ext uri="{FF2B5EF4-FFF2-40B4-BE49-F238E27FC236}">
                <a16:creationId xmlns:a16="http://schemas.microsoft.com/office/drawing/2014/main" id="{AC0984E7-B099-486F-8730-69FEB6D4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4633913"/>
            <a:ext cx="106363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22" name="Oval 22">
            <a:extLst>
              <a:ext uri="{FF2B5EF4-FFF2-40B4-BE49-F238E27FC236}">
                <a16:creationId xmlns:a16="http://schemas.microsoft.com/office/drawing/2014/main" id="{DAFACCBD-6CAD-4EAF-84DE-7D63E236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4429125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24" name="Oval 24">
            <a:extLst>
              <a:ext uri="{FF2B5EF4-FFF2-40B4-BE49-F238E27FC236}">
                <a16:creationId xmlns:a16="http://schemas.microsoft.com/office/drawing/2014/main" id="{5D617BD1-7EB4-421B-ACED-EF895D6C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165600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26" name="Oval 26">
            <a:extLst>
              <a:ext uri="{FF2B5EF4-FFF2-40B4-BE49-F238E27FC236}">
                <a16:creationId xmlns:a16="http://schemas.microsoft.com/office/drawing/2014/main" id="{513CD484-5AED-499C-98C2-925BC647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741863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28" name="Oval 28">
            <a:extLst>
              <a:ext uri="{FF2B5EF4-FFF2-40B4-BE49-F238E27FC236}">
                <a16:creationId xmlns:a16="http://schemas.microsoft.com/office/drawing/2014/main" id="{ED44F0BF-6728-484F-972C-240E8534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4994275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30" name="Oval 30">
            <a:extLst>
              <a:ext uri="{FF2B5EF4-FFF2-40B4-BE49-F238E27FC236}">
                <a16:creationId xmlns:a16="http://schemas.microsoft.com/office/drawing/2014/main" id="{51B26CA5-E524-4787-A7AC-94298E80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5426075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32" name="Oval 32">
            <a:extLst>
              <a:ext uri="{FF2B5EF4-FFF2-40B4-BE49-F238E27FC236}">
                <a16:creationId xmlns:a16="http://schemas.microsoft.com/office/drawing/2014/main" id="{28D08BF0-6E78-483A-B4A8-45D8DC1F6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102225"/>
            <a:ext cx="109537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34" name="Oval 34">
            <a:extLst>
              <a:ext uri="{FF2B5EF4-FFF2-40B4-BE49-F238E27FC236}">
                <a16:creationId xmlns:a16="http://schemas.microsoft.com/office/drawing/2014/main" id="{82D9D34F-579C-4434-8817-CFE8ADEF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799013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36" name="Oval 36">
            <a:extLst>
              <a:ext uri="{FF2B5EF4-FFF2-40B4-BE49-F238E27FC236}">
                <a16:creationId xmlns:a16="http://schemas.microsoft.com/office/drawing/2014/main" id="{BA3509E5-D1A1-4548-A56A-247140ED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5580063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38" name="Oval 38">
            <a:extLst>
              <a:ext uri="{FF2B5EF4-FFF2-40B4-BE49-F238E27FC236}">
                <a16:creationId xmlns:a16="http://schemas.microsoft.com/office/drawing/2014/main" id="{584EC8E1-1104-4B87-9457-C2BDFA54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5514975"/>
            <a:ext cx="107950" cy="109538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0" name="Oval 40">
            <a:extLst>
              <a:ext uri="{FF2B5EF4-FFF2-40B4-BE49-F238E27FC236}">
                <a16:creationId xmlns:a16="http://schemas.microsoft.com/office/drawing/2014/main" id="{2D65C5DA-0369-4E91-AB7F-E3168854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895850"/>
            <a:ext cx="107950" cy="107950"/>
          </a:xfrm>
          <a:prstGeom prst="ellipse">
            <a:avLst/>
          </a:prstGeom>
          <a:solidFill>
            <a:srgbClr val="00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3" name="Freeform 43">
            <a:extLst>
              <a:ext uri="{FF2B5EF4-FFF2-40B4-BE49-F238E27FC236}">
                <a16:creationId xmlns:a16="http://schemas.microsoft.com/office/drawing/2014/main" id="{22E1C07F-74CD-4BF2-B82A-E0D4F4B4CF53}"/>
              </a:ext>
            </a:extLst>
          </p:cNvPr>
          <p:cNvSpPr>
            <a:spLocks/>
          </p:cNvSpPr>
          <p:nvPr/>
        </p:nvSpPr>
        <p:spPr bwMode="auto">
          <a:xfrm>
            <a:off x="2576513" y="3516313"/>
            <a:ext cx="3463925" cy="2635250"/>
          </a:xfrm>
          <a:custGeom>
            <a:avLst/>
            <a:gdLst>
              <a:gd name="T0" fmla="*/ 365 w 2182"/>
              <a:gd name="T1" fmla="*/ 152 h 1660"/>
              <a:gd name="T2" fmla="*/ 261 w 2182"/>
              <a:gd name="T3" fmla="*/ 303 h 1660"/>
              <a:gd name="T4" fmla="*/ 234 w 2182"/>
              <a:gd name="T5" fmla="*/ 390 h 1660"/>
              <a:gd name="T6" fmla="*/ 166 w 2182"/>
              <a:gd name="T7" fmla="*/ 545 h 1660"/>
              <a:gd name="T8" fmla="*/ 114 w 2182"/>
              <a:gd name="T9" fmla="*/ 621 h 1660"/>
              <a:gd name="T10" fmla="*/ 67 w 2182"/>
              <a:gd name="T11" fmla="*/ 688 h 1660"/>
              <a:gd name="T12" fmla="*/ 15 w 2182"/>
              <a:gd name="T13" fmla="*/ 752 h 1660"/>
              <a:gd name="T14" fmla="*/ 11 w 2182"/>
              <a:gd name="T15" fmla="*/ 919 h 1660"/>
              <a:gd name="T16" fmla="*/ 43 w 2182"/>
              <a:gd name="T17" fmla="*/ 1117 h 1660"/>
              <a:gd name="T18" fmla="*/ 91 w 2182"/>
              <a:gd name="T19" fmla="*/ 1197 h 1660"/>
              <a:gd name="T20" fmla="*/ 119 w 2182"/>
              <a:gd name="T21" fmla="*/ 1244 h 1660"/>
              <a:gd name="T22" fmla="*/ 138 w 2182"/>
              <a:gd name="T23" fmla="*/ 1296 h 1660"/>
              <a:gd name="T24" fmla="*/ 238 w 2182"/>
              <a:gd name="T25" fmla="*/ 1403 h 1660"/>
              <a:gd name="T26" fmla="*/ 305 w 2182"/>
              <a:gd name="T27" fmla="*/ 1451 h 1660"/>
              <a:gd name="T28" fmla="*/ 357 w 2182"/>
              <a:gd name="T29" fmla="*/ 1487 h 1660"/>
              <a:gd name="T30" fmla="*/ 413 w 2182"/>
              <a:gd name="T31" fmla="*/ 1515 h 1660"/>
              <a:gd name="T32" fmla="*/ 524 w 2182"/>
              <a:gd name="T33" fmla="*/ 1562 h 1660"/>
              <a:gd name="T34" fmla="*/ 655 w 2182"/>
              <a:gd name="T35" fmla="*/ 1610 h 1660"/>
              <a:gd name="T36" fmla="*/ 897 w 2182"/>
              <a:gd name="T37" fmla="*/ 1622 h 1660"/>
              <a:gd name="T38" fmla="*/ 1259 w 2182"/>
              <a:gd name="T39" fmla="*/ 1634 h 1660"/>
              <a:gd name="T40" fmla="*/ 1366 w 2182"/>
              <a:gd name="T41" fmla="*/ 1642 h 1660"/>
              <a:gd name="T42" fmla="*/ 1648 w 2182"/>
              <a:gd name="T43" fmla="*/ 1602 h 1660"/>
              <a:gd name="T44" fmla="*/ 1767 w 2182"/>
              <a:gd name="T45" fmla="*/ 1487 h 1660"/>
              <a:gd name="T46" fmla="*/ 1974 w 2182"/>
              <a:gd name="T47" fmla="*/ 1384 h 1660"/>
              <a:gd name="T48" fmla="*/ 2117 w 2182"/>
              <a:gd name="T49" fmla="*/ 1229 h 1660"/>
              <a:gd name="T50" fmla="*/ 2168 w 2182"/>
              <a:gd name="T51" fmla="*/ 1129 h 1660"/>
              <a:gd name="T52" fmla="*/ 2156 w 2182"/>
              <a:gd name="T53" fmla="*/ 899 h 1660"/>
              <a:gd name="T54" fmla="*/ 2125 w 2182"/>
              <a:gd name="T55" fmla="*/ 803 h 1660"/>
              <a:gd name="T56" fmla="*/ 2065 w 2182"/>
              <a:gd name="T57" fmla="*/ 700 h 1660"/>
              <a:gd name="T58" fmla="*/ 1990 w 2182"/>
              <a:gd name="T59" fmla="*/ 561 h 1660"/>
              <a:gd name="T60" fmla="*/ 1763 w 2182"/>
              <a:gd name="T61" fmla="*/ 382 h 1660"/>
              <a:gd name="T62" fmla="*/ 1600 w 2182"/>
              <a:gd name="T63" fmla="*/ 243 h 1660"/>
              <a:gd name="T64" fmla="*/ 1537 w 2182"/>
              <a:gd name="T65" fmla="*/ 152 h 1660"/>
              <a:gd name="T66" fmla="*/ 1513 w 2182"/>
              <a:gd name="T67" fmla="*/ 76 h 1660"/>
              <a:gd name="T68" fmla="*/ 1438 w 2182"/>
              <a:gd name="T69" fmla="*/ 29 h 1660"/>
              <a:gd name="T70" fmla="*/ 1199 w 2182"/>
              <a:gd name="T71" fmla="*/ 1 h 1660"/>
              <a:gd name="T72" fmla="*/ 1040 w 2182"/>
              <a:gd name="T73" fmla="*/ 37 h 1660"/>
              <a:gd name="T74" fmla="*/ 953 w 2182"/>
              <a:gd name="T75" fmla="*/ 88 h 1660"/>
              <a:gd name="T76" fmla="*/ 722 w 2182"/>
              <a:gd name="T77" fmla="*/ 84 h 1660"/>
              <a:gd name="T78" fmla="*/ 429 w 2182"/>
              <a:gd name="T79" fmla="*/ 108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2" h="1660">
                <a:moveTo>
                  <a:pt x="429" y="108"/>
                </a:moveTo>
                <a:cubicBezTo>
                  <a:pt x="401" y="120"/>
                  <a:pt x="370" y="139"/>
                  <a:pt x="365" y="152"/>
                </a:cubicBezTo>
                <a:cubicBezTo>
                  <a:pt x="353" y="162"/>
                  <a:pt x="345" y="178"/>
                  <a:pt x="337" y="188"/>
                </a:cubicBezTo>
                <a:cubicBezTo>
                  <a:pt x="306" y="223"/>
                  <a:pt x="281" y="259"/>
                  <a:pt x="261" y="303"/>
                </a:cubicBezTo>
                <a:cubicBezTo>
                  <a:pt x="255" y="319"/>
                  <a:pt x="247" y="345"/>
                  <a:pt x="242" y="362"/>
                </a:cubicBezTo>
                <a:cubicBezTo>
                  <a:pt x="239" y="372"/>
                  <a:pt x="237" y="381"/>
                  <a:pt x="234" y="390"/>
                </a:cubicBezTo>
                <a:cubicBezTo>
                  <a:pt x="227" y="409"/>
                  <a:pt x="221" y="429"/>
                  <a:pt x="214" y="446"/>
                </a:cubicBezTo>
                <a:cubicBezTo>
                  <a:pt x="200" y="481"/>
                  <a:pt x="185" y="515"/>
                  <a:pt x="166" y="545"/>
                </a:cubicBezTo>
                <a:cubicBezTo>
                  <a:pt x="159" y="557"/>
                  <a:pt x="155" y="566"/>
                  <a:pt x="146" y="577"/>
                </a:cubicBezTo>
                <a:cubicBezTo>
                  <a:pt x="137" y="590"/>
                  <a:pt x="125" y="607"/>
                  <a:pt x="114" y="621"/>
                </a:cubicBezTo>
                <a:cubicBezTo>
                  <a:pt x="106" y="633"/>
                  <a:pt x="91" y="644"/>
                  <a:pt x="83" y="656"/>
                </a:cubicBezTo>
                <a:cubicBezTo>
                  <a:pt x="77" y="666"/>
                  <a:pt x="73" y="680"/>
                  <a:pt x="67" y="688"/>
                </a:cubicBezTo>
                <a:cubicBezTo>
                  <a:pt x="62" y="695"/>
                  <a:pt x="52" y="706"/>
                  <a:pt x="47" y="712"/>
                </a:cubicBezTo>
                <a:cubicBezTo>
                  <a:pt x="36" y="728"/>
                  <a:pt x="21" y="736"/>
                  <a:pt x="15" y="752"/>
                </a:cubicBezTo>
                <a:cubicBezTo>
                  <a:pt x="10" y="767"/>
                  <a:pt x="10" y="776"/>
                  <a:pt x="7" y="792"/>
                </a:cubicBezTo>
                <a:cubicBezTo>
                  <a:pt x="0" y="833"/>
                  <a:pt x="10" y="877"/>
                  <a:pt x="11" y="919"/>
                </a:cubicBezTo>
                <a:cubicBezTo>
                  <a:pt x="13" y="981"/>
                  <a:pt x="5" y="1043"/>
                  <a:pt x="27" y="1097"/>
                </a:cubicBezTo>
                <a:cubicBezTo>
                  <a:pt x="30" y="1106"/>
                  <a:pt x="41" y="1114"/>
                  <a:pt x="43" y="1117"/>
                </a:cubicBezTo>
                <a:cubicBezTo>
                  <a:pt x="52" y="1134"/>
                  <a:pt x="66" y="1156"/>
                  <a:pt x="75" y="1169"/>
                </a:cubicBezTo>
                <a:cubicBezTo>
                  <a:pt x="80" y="1176"/>
                  <a:pt x="85" y="1188"/>
                  <a:pt x="91" y="1197"/>
                </a:cubicBezTo>
                <a:cubicBezTo>
                  <a:pt x="95" y="1205"/>
                  <a:pt x="108" y="1216"/>
                  <a:pt x="111" y="1221"/>
                </a:cubicBezTo>
                <a:cubicBezTo>
                  <a:pt x="114" y="1228"/>
                  <a:pt x="115" y="1237"/>
                  <a:pt x="119" y="1244"/>
                </a:cubicBezTo>
                <a:cubicBezTo>
                  <a:pt x="123" y="1253"/>
                  <a:pt x="121" y="1264"/>
                  <a:pt x="126" y="1273"/>
                </a:cubicBezTo>
                <a:cubicBezTo>
                  <a:pt x="131" y="1281"/>
                  <a:pt x="133" y="1288"/>
                  <a:pt x="138" y="1296"/>
                </a:cubicBezTo>
                <a:cubicBezTo>
                  <a:pt x="152" y="1316"/>
                  <a:pt x="173" y="1333"/>
                  <a:pt x="186" y="1348"/>
                </a:cubicBezTo>
                <a:cubicBezTo>
                  <a:pt x="203" y="1368"/>
                  <a:pt x="219" y="1387"/>
                  <a:pt x="238" y="1403"/>
                </a:cubicBezTo>
                <a:cubicBezTo>
                  <a:pt x="248" y="1413"/>
                  <a:pt x="263" y="1423"/>
                  <a:pt x="273" y="1431"/>
                </a:cubicBezTo>
                <a:cubicBezTo>
                  <a:pt x="283" y="1439"/>
                  <a:pt x="295" y="1444"/>
                  <a:pt x="305" y="1451"/>
                </a:cubicBezTo>
                <a:cubicBezTo>
                  <a:pt x="315" y="1458"/>
                  <a:pt x="322" y="1464"/>
                  <a:pt x="333" y="1471"/>
                </a:cubicBezTo>
                <a:cubicBezTo>
                  <a:pt x="342" y="1477"/>
                  <a:pt x="348" y="1482"/>
                  <a:pt x="357" y="1487"/>
                </a:cubicBezTo>
                <a:cubicBezTo>
                  <a:pt x="366" y="1492"/>
                  <a:pt x="376" y="1498"/>
                  <a:pt x="385" y="1503"/>
                </a:cubicBezTo>
                <a:cubicBezTo>
                  <a:pt x="395" y="1508"/>
                  <a:pt x="402" y="1510"/>
                  <a:pt x="413" y="1515"/>
                </a:cubicBezTo>
                <a:cubicBezTo>
                  <a:pt x="434" y="1525"/>
                  <a:pt x="455" y="1534"/>
                  <a:pt x="476" y="1543"/>
                </a:cubicBezTo>
                <a:cubicBezTo>
                  <a:pt x="492" y="1550"/>
                  <a:pt x="509" y="1556"/>
                  <a:pt x="524" y="1562"/>
                </a:cubicBezTo>
                <a:cubicBezTo>
                  <a:pt x="550" y="1574"/>
                  <a:pt x="574" y="1586"/>
                  <a:pt x="599" y="1594"/>
                </a:cubicBezTo>
                <a:cubicBezTo>
                  <a:pt x="617" y="1600"/>
                  <a:pt x="635" y="1607"/>
                  <a:pt x="655" y="1610"/>
                </a:cubicBezTo>
                <a:cubicBezTo>
                  <a:pt x="669" y="1612"/>
                  <a:pt x="685" y="1613"/>
                  <a:pt x="699" y="1614"/>
                </a:cubicBezTo>
                <a:cubicBezTo>
                  <a:pt x="765" y="1619"/>
                  <a:pt x="832" y="1618"/>
                  <a:pt x="897" y="1622"/>
                </a:cubicBezTo>
                <a:cubicBezTo>
                  <a:pt x="911" y="1623"/>
                  <a:pt x="922" y="1625"/>
                  <a:pt x="937" y="1626"/>
                </a:cubicBezTo>
                <a:cubicBezTo>
                  <a:pt x="1046" y="1629"/>
                  <a:pt x="1152" y="1628"/>
                  <a:pt x="1259" y="1634"/>
                </a:cubicBezTo>
                <a:cubicBezTo>
                  <a:pt x="1276" y="1635"/>
                  <a:pt x="1293" y="1637"/>
                  <a:pt x="1310" y="1638"/>
                </a:cubicBezTo>
                <a:cubicBezTo>
                  <a:pt x="1329" y="1639"/>
                  <a:pt x="1347" y="1641"/>
                  <a:pt x="1366" y="1642"/>
                </a:cubicBezTo>
                <a:cubicBezTo>
                  <a:pt x="1423" y="1643"/>
                  <a:pt x="1506" y="1660"/>
                  <a:pt x="1561" y="1646"/>
                </a:cubicBezTo>
                <a:cubicBezTo>
                  <a:pt x="1588" y="1639"/>
                  <a:pt x="1624" y="1617"/>
                  <a:pt x="1648" y="1602"/>
                </a:cubicBezTo>
                <a:cubicBezTo>
                  <a:pt x="1688" y="1578"/>
                  <a:pt x="1707" y="1554"/>
                  <a:pt x="1739" y="1519"/>
                </a:cubicBezTo>
                <a:cubicBezTo>
                  <a:pt x="1749" y="1508"/>
                  <a:pt x="1758" y="1498"/>
                  <a:pt x="1767" y="1487"/>
                </a:cubicBezTo>
                <a:cubicBezTo>
                  <a:pt x="1808" y="1439"/>
                  <a:pt x="1837" y="1417"/>
                  <a:pt x="1898" y="1400"/>
                </a:cubicBezTo>
                <a:cubicBezTo>
                  <a:pt x="1923" y="1393"/>
                  <a:pt x="1950" y="1396"/>
                  <a:pt x="1974" y="1384"/>
                </a:cubicBezTo>
                <a:cubicBezTo>
                  <a:pt x="2000" y="1371"/>
                  <a:pt x="2026" y="1354"/>
                  <a:pt x="2045" y="1332"/>
                </a:cubicBezTo>
                <a:cubicBezTo>
                  <a:pt x="2071" y="1303"/>
                  <a:pt x="2094" y="1262"/>
                  <a:pt x="2117" y="1229"/>
                </a:cubicBezTo>
                <a:cubicBezTo>
                  <a:pt x="2127" y="1213"/>
                  <a:pt x="2136" y="1198"/>
                  <a:pt x="2144" y="1181"/>
                </a:cubicBezTo>
                <a:cubicBezTo>
                  <a:pt x="2155" y="1162"/>
                  <a:pt x="2162" y="1149"/>
                  <a:pt x="2168" y="1129"/>
                </a:cubicBezTo>
                <a:cubicBezTo>
                  <a:pt x="2180" y="1094"/>
                  <a:pt x="2179" y="1066"/>
                  <a:pt x="2180" y="1026"/>
                </a:cubicBezTo>
                <a:cubicBezTo>
                  <a:pt x="2182" y="974"/>
                  <a:pt x="2170" y="944"/>
                  <a:pt x="2156" y="899"/>
                </a:cubicBezTo>
                <a:cubicBezTo>
                  <a:pt x="2152" y="884"/>
                  <a:pt x="2150" y="870"/>
                  <a:pt x="2144" y="855"/>
                </a:cubicBezTo>
                <a:cubicBezTo>
                  <a:pt x="2138" y="837"/>
                  <a:pt x="2132" y="821"/>
                  <a:pt x="2125" y="803"/>
                </a:cubicBezTo>
                <a:cubicBezTo>
                  <a:pt x="2120" y="791"/>
                  <a:pt x="2114" y="778"/>
                  <a:pt x="2109" y="768"/>
                </a:cubicBezTo>
                <a:cubicBezTo>
                  <a:pt x="2095" y="743"/>
                  <a:pt x="2081" y="724"/>
                  <a:pt x="2065" y="700"/>
                </a:cubicBezTo>
                <a:cubicBezTo>
                  <a:pt x="2047" y="672"/>
                  <a:pt x="2029" y="646"/>
                  <a:pt x="2014" y="617"/>
                </a:cubicBezTo>
                <a:cubicBezTo>
                  <a:pt x="2005" y="600"/>
                  <a:pt x="2002" y="576"/>
                  <a:pt x="1990" y="561"/>
                </a:cubicBezTo>
                <a:cubicBezTo>
                  <a:pt x="1946" y="506"/>
                  <a:pt x="1884" y="473"/>
                  <a:pt x="1831" y="434"/>
                </a:cubicBezTo>
                <a:cubicBezTo>
                  <a:pt x="1810" y="419"/>
                  <a:pt x="1785" y="400"/>
                  <a:pt x="1763" y="382"/>
                </a:cubicBezTo>
                <a:cubicBezTo>
                  <a:pt x="1732" y="358"/>
                  <a:pt x="1702" y="332"/>
                  <a:pt x="1672" y="307"/>
                </a:cubicBezTo>
                <a:cubicBezTo>
                  <a:pt x="1647" y="287"/>
                  <a:pt x="1623" y="268"/>
                  <a:pt x="1600" y="243"/>
                </a:cubicBezTo>
                <a:cubicBezTo>
                  <a:pt x="1587" y="229"/>
                  <a:pt x="1575" y="217"/>
                  <a:pt x="1565" y="200"/>
                </a:cubicBezTo>
                <a:cubicBezTo>
                  <a:pt x="1556" y="184"/>
                  <a:pt x="1544" y="168"/>
                  <a:pt x="1537" y="152"/>
                </a:cubicBezTo>
                <a:cubicBezTo>
                  <a:pt x="1529" y="136"/>
                  <a:pt x="1529" y="112"/>
                  <a:pt x="1521" y="96"/>
                </a:cubicBezTo>
                <a:cubicBezTo>
                  <a:pt x="1518" y="89"/>
                  <a:pt x="1518" y="83"/>
                  <a:pt x="1513" y="76"/>
                </a:cubicBezTo>
                <a:cubicBezTo>
                  <a:pt x="1506" y="68"/>
                  <a:pt x="1505" y="59"/>
                  <a:pt x="1497" y="53"/>
                </a:cubicBezTo>
                <a:cubicBezTo>
                  <a:pt x="1484" y="42"/>
                  <a:pt x="1453" y="34"/>
                  <a:pt x="1438" y="29"/>
                </a:cubicBezTo>
                <a:cubicBezTo>
                  <a:pt x="1403" y="17"/>
                  <a:pt x="1362" y="17"/>
                  <a:pt x="1326" y="13"/>
                </a:cubicBezTo>
                <a:cubicBezTo>
                  <a:pt x="1284" y="8"/>
                  <a:pt x="1242" y="3"/>
                  <a:pt x="1199" y="1"/>
                </a:cubicBezTo>
                <a:cubicBezTo>
                  <a:pt x="1176" y="0"/>
                  <a:pt x="1152" y="2"/>
                  <a:pt x="1132" y="5"/>
                </a:cubicBezTo>
                <a:cubicBezTo>
                  <a:pt x="1098" y="10"/>
                  <a:pt x="1069" y="22"/>
                  <a:pt x="1040" y="37"/>
                </a:cubicBezTo>
                <a:cubicBezTo>
                  <a:pt x="1017" y="49"/>
                  <a:pt x="993" y="69"/>
                  <a:pt x="969" y="80"/>
                </a:cubicBezTo>
                <a:cubicBezTo>
                  <a:pt x="960" y="85"/>
                  <a:pt x="961" y="85"/>
                  <a:pt x="953" y="88"/>
                </a:cubicBezTo>
                <a:cubicBezTo>
                  <a:pt x="952" y="89"/>
                  <a:pt x="942" y="95"/>
                  <a:pt x="937" y="96"/>
                </a:cubicBezTo>
                <a:cubicBezTo>
                  <a:pt x="845" y="117"/>
                  <a:pt x="746" y="86"/>
                  <a:pt x="722" y="84"/>
                </a:cubicBezTo>
                <a:cubicBezTo>
                  <a:pt x="650" y="80"/>
                  <a:pt x="643" y="80"/>
                  <a:pt x="546" y="74"/>
                </a:cubicBezTo>
                <a:cubicBezTo>
                  <a:pt x="514" y="72"/>
                  <a:pt x="461" y="100"/>
                  <a:pt x="429" y="108"/>
                </a:cubicBezTo>
              </a:path>
            </a:pathLst>
          </a:custGeom>
          <a:noFill/>
          <a:ln w="26988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4" name="Line 44">
            <a:extLst>
              <a:ext uri="{FF2B5EF4-FFF2-40B4-BE49-F238E27FC236}">
                <a16:creationId xmlns:a16="http://schemas.microsoft.com/office/drawing/2014/main" id="{2772F8CD-76C8-4E3F-975F-E87B78A64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3754438"/>
            <a:ext cx="179387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5" name="Line 45">
            <a:extLst>
              <a:ext uri="{FF2B5EF4-FFF2-40B4-BE49-F238E27FC236}">
                <a16:creationId xmlns:a16="http://schemas.microsoft.com/office/drawing/2014/main" id="{B307CC3A-7C22-4F6C-BE3A-E6BEE8E6C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4294188"/>
            <a:ext cx="215900" cy="1444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6" name="Line 46">
            <a:extLst>
              <a:ext uri="{FF2B5EF4-FFF2-40B4-BE49-F238E27FC236}">
                <a16:creationId xmlns:a16="http://schemas.microsoft.com/office/drawing/2014/main" id="{7ED20C9B-A1FE-4A75-84C8-95C25AA85A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163" y="5481638"/>
            <a:ext cx="144462" cy="1809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7" name="Line 47">
            <a:extLst>
              <a:ext uri="{FF2B5EF4-FFF2-40B4-BE49-F238E27FC236}">
                <a16:creationId xmlns:a16="http://schemas.microsoft.com/office/drawing/2014/main" id="{BC678009-5710-4DAE-BFF9-C7041CF94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5770563"/>
            <a:ext cx="71438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1248" name="Line 48">
            <a:extLst>
              <a:ext uri="{FF2B5EF4-FFF2-40B4-BE49-F238E27FC236}">
                <a16:creationId xmlns:a16="http://schemas.microsoft.com/office/drawing/2014/main" id="{5672D70C-7818-4F8D-821B-468284D27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9725" y="5302250"/>
            <a:ext cx="179388" cy="1793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8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2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Oval 56">
            <a:extLst>
              <a:ext uri="{FF2B5EF4-FFF2-40B4-BE49-F238E27FC236}">
                <a16:creationId xmlns:a16="http://schemas.microsoft.com/office/drawing/2014/main" id="{4331412D-C725-EAD0-F41C-57AF9D2A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235585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4" name="Oval 57">
            <a:extLst>
              <a:ext uri="{FF2B5EF4-FFF2-40B4-BE49-F238E27FC236}">
                <a16:creationId xmlns:a16="http://schemas.microsoft.com/office/drawing/2014/main" id="{D7A01AF2-FD16-7394-AD17-08633E89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33766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5" name="Oval 58">
            <a:extLst>
              <a:ext uri="{FF2B5EF4-FFF2-40B4-BE49-F238E27FC236}">
                <a16:creationId xmlns:a16="http://schemas.microsoft.com/office/drawing/2014/main" id="{6B7ACCD8-6E57-D0CF-B83B-EFA1072D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0338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6" name="Oval 59">
            <a:extLst>
              <a:ext uri="{FF2B5EF4-FFF2-40B4-BE49-F238E27FC236}">
                <a16:creationId xmlns:a16="http://schemas.microsoft.com/office/drawing/2014/main" id="{9BB7C59D-F461-FFC3-BF22-417467C4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92735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7" name="Oval 60">
            <a:extLst>
              <a:ext uri="{FF2B5EF4-FFF2-40B4-BE49-F238E27FC236}">
                <a16:creationId xmlns:a16="http://schemas.microsoft.com/office/drawing/2014/main" id="{C44B336A-2F07-C472-5CA0-A05F69B4F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2162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8" name="Rectangle 2">
            <a:extLst>
              <a:ext uri="{FF2B5EF4-FFF2-40B4-BE49-F238E27FC236}">
                <a16:creationId xmlns:a16="http://schemas.microsoft.com/office/drawing/2014/main" id="{01521566-8CD7-9933-15BA-2EB35B8A9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Convex Hull: Divide &amp; Conquer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97D35347-394E-065C-1D06-B0C1D51BE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92263"/>
            <a:ext cx="48101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Preprocessing: sort the points by x-coordinate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Divide the set of points into two sets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contains the left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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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points, 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contains the right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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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points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compute the convex hull of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compute the convex hull of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Merge the two convex hulls</a:t>
            </a:r>
          </a:p>
        </p:txBody>
      </p:sp>
      <p:sp>
        <p:nvSpPr>
          <p:cNvPr id="7180" name="Oval 5">
            <a:extLst>
              <a:ext uri="{FF2B5EF4-FFF2-40B4-BE49-F238E27FC236}">
                <a16:creationId xmlns:a16="http://schemas.microsoft.com/office/drawing/2014/main" id="{B6B5DCA4-A245-100E-FAD2-4BB0615A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20050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1" name="Oval 9">
            <a:extLst>
              <a:ext uri="{FF2B5EF4-FFF2-40B4-BE49-F238E27FC236}">
                <a16:creationId xmlns:a16="http://schemas.microsoft.com/office/drawing/2014/main" id="{862E1C4E-B679-8F91-578B-E28B5A0B0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28575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2" name="Oval 11">
            <a:extLst>
              <a:ext uri="{FF2B5EF4-FFF2-40B4-BE49-F238E27FC236}">
                <a16:creationId xmlns:a16="http://schemas.microsoft.com/office/drawing/2014/main" id="{A83ADD41-0E49-7186-7BBB-2373B5D2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3" name="Oval 12">
            <a:extLst>
              <a:ext uri="{FF2B5EF4-FFF2-40B4-BE49-F238E27FC236}">
                <a16:creationId xmlns:a16="http://schemas.microsoft.com/office/drawing/2014/main" id="{6D080024-C42C-FEF3-E999-6A16D829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4" name="Oval 13">
            <a:extLst>
              <a:ext uri="{FF2B5EF4-FFF2-40B4-BE49-F238E27FC236}">
                <a16:creationId xmlns:a16="http://schemas.microsoft.com/office/drawing/2014/main" id="{C5C8583A-BD79-000C-3492-F7119EB9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0B49EC99-55E6-F5A8-12A9-BEC300F7B4D0}"/>
              </a:ext>
            </a:extLst>
          </p:cNvPr>
          <p:cNvGrpSpPr>
            <a:grpSpLocks/>
          </p:cNvGrpSpPr>
          <p:nvPr/>
        </p:nvGrpSpPr>
        <p:grpSpPr bwMode="auto">
          <a:xfrm>
            <a:off x="5729288" y="2359025"/>
            <a:ext cx="1101725" cy="1785938"/>
            <a:chOff x="3609" y="1486"/>
            <a:chExt cx="694" cy="1125"/>
          </a:xfrm>
        </p:grpSpPr>
        <p:sp>
          <p:nvSpPr>
            <p:cNvPr id="7199" name="Oval 4">
              <a:extLst>
                <a:ext uri="{FF2B5EF4-FFF2-40B4-BE49-F238E27FC236}">
                  <a16:creationId xmlns:a16="http://schemas.microsoft.com/office/drawing/2014/main" id="{5935942C-5C3F-FCB0-4CD4-4C14D0A8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86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200" name="Oval 6">
              <a:extLst>
                <a:ext uri="{FF2B5EF4-FFF2-40B4-BE49-F238E27FC236}">
                  <a16:creationId xmlns:a16="http://schemas.microsoft.com/office/drawing/2014/main" id="{CE1833A6-DEA7-D162-0EBC-578E4547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129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201" name="Oval 8">
              <a:extLst>
                <a:ext uri="{FF2B5EF4-FFF2-40B4-BE49-F238E27FC236}">
                  <a16:creationId xmlns:a16="http://schemas.microsoft.com/office/drawing/2014/main" id="{CDE177B4-AAB9-D338-8E06-579063D9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2543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202" name="Oval 10">
              <a:extLst>
                <a:ext uri="{FF2B5EF4-FFF2-40B4-BE49-F238E27FC236}">
                  <a16:creationId xmlns:a16="http://schemas.microsoft.com/office/drawing/2014/main" id="{52CA8B65-F70C-B874-C980-3F94C3B7E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1846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203" name="Oval 39">
              <a:extLst>
                <a:ext uri="{FF2B5EF4-FFF2-40B4-BE49-F238E27FC236}">
                  <a16:creationId xmlns:a16="http://schemas.microsoft.com/office/drawing/2014/main" id="{6AC2D950-672F-86BF-4445-C352EEAF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028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63">
            <a:extLst>
              <a:ext uri="{FF2B5EF4-FFF2-40B4-BE49-F238E27FC236}">
                <a16:creationId xmlns:a16="http://schemas.microsoft.com/office/drawing/2014/main" id="{B2A8F599-5748-6F75-D321-EDAB4AB115A1}"/>
              </a:ext>
            </a:extLst>
          </p:cNvPr>
          <p:cNvGrpSpPr>
            <a:grpSpLocks/>
          </p:cNvGrpSpPr>
          <p:nvPr/>
        </p:nvGrpSpPr>
        <p:grpSpPr bwMode="auto">
          <a:xfrm>
            <a:off x="5783263" y="2401888"/>
            <a:ext cx="1003300" cy="1685925"/>
            <a:chOff x="3643" y="1513"/>
            <a:chExt cx="632" cy="1062"/>
          </a:xfrm>
        </p:grpSpPr>
        <p:sp>
          <p:nvSpPr>
            <p:cNvPr id="7195" name="Line 40">
              <a:extLst>
                <a:ext uri="{FF2B5EF4-FFF2-40B4-BE49-F238E27FC236}">
                  <a16:creationId xmlns:a16="http://schemas.microsoft.com/office/drawing/2014/main" id="{30F6BD00-5857-0D54-B411-F4A0B2B21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3" y="1513"/>
              <a:ext cx="49" cy="64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96" name="Line 42">
              <a:extLst>
                <a:ext uri="{FF2B5EF4-FFF2-40B4-BE49-F238E27FC236}">
                  <a16:creationId xmlns:a16="http://schemas.microsoft.com/office/drawing/2014/main" id="{3F01F6DC-52B5-D747-0A15-63411BE0F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165"/>
              <a:ext cx="569" cy="41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97" name="Line 43">
              <a:extLst>
                <a:ext uri="{FF2B5EF4-FFF2-40B4-BE49-F238E27FC236}">
                  <a16:creationId xmlns:a16="http://schemas.microsoft.com/office/drawing/2014/main" id="{7E741714-F3A4-5489-43AE-D318AA95C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9" y="2047"/>
              <a:ext cx="56" cy="52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98" name="Line 44">
              <a:extLst>
                <a:ext uri="{FF2B5EF4-FFF2-40B4-BE49-F238E27FC236}">
                  <a16:creationId xmlns:a16="http://schemas.microsoft.com/office/drawing/2014/main" id="{E876685E-0E69-1060-DEA1-57889C419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8" y="1513"/>
              <a:ext cx="597" cy="53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AE2EFD24-8776-A13C-DCEB-6A415D438D59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2049463"/>
            <a:ext cx="781050" cy="2290762"/>
            <a:chOff x="4435" y="1291"/>
            <a:chExt cx="492" cy="1443"/>
          </a:xfrm>
        </p:grpSpPr>
        <p:sp>
          <p:nvSpPr>
            <p:cNvPr id="7191" name="Line 45">
              <a:extLst>
                <a:ext uri="{FF2B5EF4-FFF2-40B4-BE49-F238E27FC236}">
                  <a16:creationId xmlns:a16="http://schemas.microsoft.com/office/drawing/2014/main" id="{F88BFF79-2111-5C92-BB9B-67F75A61F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1305"/>
              <a:ext cx="464" cy="1429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92" name="Line 46">
              <a:extLst>
                <a:ext uri="{FF2B5EF4-FFF2-40B4-BE49-F238E27FC236}">
                  <a16:creationId xmlns:a16="http://schemas.microsoft.com/office/drawing/2014/main" id="{13F4DEF2-4149-CB33-6D57-7A4ECDA06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6" y="2290"/>
              <a:ext cx="21" cy="423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93" name="Line 47">
              <a:extLst>
                <a:ext uri="{FF2B5EF4-FFF2-40B4-BE49-F238E27FC236}">
                  <a16:creationId xmlns:a16="http://schemas.microsoft.com/office/drawing/2014/main" id="{5B5C68C8-BC81-06EB-0209-6DA08884C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9" y="1402"/>
              <a:ext cx="48" cy="888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94" name="Line 48">
              <a:extLst>
                <a:ext uri="{FF2B5EF4-FFF2-40B4-BE49-F238E27FC236}">
                  <a16:creationId xmlns:a16="http://schemas.microsoft.com/office/drawing/2014/main" id="{88C95273-A608-BD14-4BD0-C32FDA937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35" y="1291"/>
              <a:ext cx="444" cy="111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62">
            <a:extLst>
              <a:ext uri="{FF2B5EF4-FFF2-40B4-BE49-F238E27FC236}">
                <a16:creationId xmlns:a16="http://schemas.microsoft.com/office/drawing/2014/main" id="{CB75A1AD-F825-2D6C-428C-70F47B40E792}"/>
              </a:ext>
            </a:extLst>
          </p:cNvPr>
          <p:cNvGrpSpPr>
            <a:grpSpLocks/>
          </p:cNvGrpSpPr>
          <p:nvPr/>
        </p:nvGrpSpPr>
        <p:grpSpPr bwMode="auto">
          <a:xfrm>
            <a:off x="6091238" y="4637088"/>
            <a:ext cx="1817687" cy="587375"/>
            <a:chOff x="3837" y="2921"/>
            <a:chExt cx="1145" cy="370"/>
          </a:xfrm>
        </p:grpSpPr>
        <p:sp>
          <p:nvSpPr>
            <p:cNvPr id="7189" name="Text Box 53">
              <a:extLst>
                <a:ext uri="{FF2B5EF4-FFF2-40B4-BE49-F238E27FC236}">
                  <a16:creationId xmlns:a16="http://schemas.microsoft.com/office/drawing/2014/main" id="{EF18C4C5-20BE-B67B-6184-F8D8B491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2921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190" name="Text Box 54">
              <a:extLst>
                <a:ext uri="{FF2B5EF4-FFF2-40B4-BE49-F238E27FC236}">
                  <a16:creationId xmlns:a16="http://schemas.microsoft.com/office/drawing/2014/main" id="{92E9736E-E45A-AC5C-57AF-50C6121EE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" y="2926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76352C5B-090F-5C75-EDAD-CE3092519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 </a:t>
            </a:r>
          </a:p>
        </p:txBody>
      </p:sp>
      <p:sp>
        <p:nvSpPr>
          <p:cNvPr id="8198" name="Text Box 3">
            <a:extLst>
              <a:ext uri="{FF2B5EF4-FFF2-40B4-BE49-F238E27FC236}">
                <a16:creationId xmlns:a16="http://schemas.microsoft.com/office/drawing/2014/main" id="{8A120FCA-42D7-3823-B0B9-CA18B8EE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92263"/>
            <a:ext cx="48101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Find upper and lower tangent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With those tangents the convex hull of 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B can be computed from the convex hulls of A and the convex hull of B in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O(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linear time</a:t>
            </a:r>
          </a:p>
        </p:txBody>
      </p:sp>
      <p:sp>
        <p:nvSpPr>
          <p:cNvPr id="8199" name="Oval 4">
            <a:extLst>
              <a:ext uri="{FF2B5EF4-FFF2-40B4-BE49-F238E27FC236}">
                <a16:creationId xmlns:a16="http://schemas.microsoft.com/office/drawing/2014/main" id="{1C976C57-7D48-3606-0F49-FB138FE4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3590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0" name="Oval 5">
            <a:extLst>
              <a:ext uri="{FF2B5EF4-FFF2-40B4-BE49-F238E27FC236}">
                <a16:creationId xmlns:a16="http://schemas.microsoft.com/office/drawing/2014/main" id="{19B71350-A3EA-A92A-F3AD-7787020E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20050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1" name="Oval 6">
            <a:extLst>
              <a:ext uri="{FF2B5EF4-FFF2-40B4-BE49-F238E27FC236}">
                <a16:creationId xmlns:a16="http://schemas.microsoft.com/office/drawing/2014/main" id="{09BF5EE5-DCF2-878F-3721-DCB8EA44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33797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2" name="Oval 7">
            <a:extLst>
              <a:ext uri="{FF2B5EF4-FFF2-40B4-BE49-F238E27FC236}">
                <a16:creationId xmlns:a16="http://schemas.microsoft.com/office/drawing/2014/main" id="{FE9C6EA7-BC5F-EDE7-5E7C-90399549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037013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3" name="Oval 8">
            <a:extLst>
              <a:ext uri="{FF2B5EF4-FFF2-40B4-BE49-F238E27FC236}">
                <a16:creationId xmlns:a16="http://schemas.microsoft.com/office/drawing/2014/main" id="{E6E667E2-F637-D13D-856A-F6F32C75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28575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4" name="Oval 9">
            <a:extLst>
              <a:ext uri="{FF2B5EF4-FFF2-40B4-BE49-F238E27FC236}">
                <a16:creationId xmlns:a16="http://schemas.microsoft.com/office/drawing/2014/main" id="{9DC32EF8-E673-263D-19DD-710716D0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29305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5" name="Oval 10">
            <a:extLst>
              <a:ext uri="{FF2B5EF4-FFF2-40B4-BE49-F238E27FC236}">
                <a16:creationId xmlns:a16="http://schemas.microsoft.com/office/drawing/2014/main" id="{2CCD5D75-1AE2-414C-713B-C1937498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6" name="Oval 11">
            <a:extLst>
              <a:ext uri="{FF2B5EF4-FFF2-40B4-BE49-F238E27FC236}">
                <a16:creationId xmlns:a16="http://schemas.microsoft.com/office/drawing/2014/main" id="{E3C1FC2D-088D-0057-6985-C5F616EC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7" name="Oval 12">
            <a:extLst>
              <a:ext uri="{FF2B5EF4-FFF2-40B4-BE49-F238E27FC236}">
                <a16:creationId xmlns:a16="http://schemas.microsoft.com/office/drawing/2014/main" id="{05ACA8C0-9B76-046B-F784-C8EAD5DC8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8" name="Oval 13">
            <a:extLst>
              <a:ext uri="{FF2B5EF4-FFF2-40B4-BE49-F238E27FC236}">
                <a16:creationId xmlns:a16="http://schemas.microsoft.com/office/drawing/2014/main" id="{AA22F2CB-2107-F5FC-CDB2-985A1C5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32194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9" name="Line 14">
            <a:extLst>
              <a:ext uri="{FF2B5EF4-FFF2-40B4-BE49-F238E27FC236}">
                <a16:creationId xmlns:a16="http://schemas.microsoft.com/office/drawing/2014/main" id="{37E26B7C-8051-67FC-6748-D8F42E77C2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3263" y="2401888"/>
            <a:ext cx="77787" cy="102393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0" name="Line 15">
            <a:extLst>
              <a:ext uri="{FF2B5EF4-FFF2-40B4-BE49-F238E27FC236}">
                <a16:creationId xmlns:a16="http://schemas.microsoft.com/office/drawing/2014/main" id="{1C65B4FF-3EB0-FF8B-929B-F43972D9B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3436938"/>
            <a:ext cx="903288" cy="6508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1" name="Line 16">
            <a:extLst>
              <a:ext uri="{FF2B5EF4-FFF2-40B4-BE49-F238E27FC236}">
                <a16:creationId xmlns:a16="http://schemas.microsoft.com/office/drawing/2014/main" id="{E9F3D340-382D-3EE8-1C73-B1EA8D5E9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3249613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2" name="Line 17">
            <a:extLst>
              <a:ext uri="{FF2B5EF4-FFF2-40B4-BE49-F238E27FC236}">
                <a16:creationId xmlns:a16="http://schemas.microsoft.com/office/drawing/2014/main" id="{670FE5A7-6784-8E7F-E1DA-43215D1F5E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8825" y="2401888"/>
            <a:ext cx="947738" cy="847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3" name="Line 18">
            <a:extLst>
              <a:ext uri="{FF2B5EF4-FFF2-40B4-BE49-F238E27FC236}">
                <a16:creationId xmlns:a16="http://schemas.microsoft.com/office/drawing/2014/main" id="{1B3E4943-BE13-5262-0593-4E7141FF1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0563" y="2071688"/>
            <a:ext cx="736600" cy="2268537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4" name="Line 19">
            <a:extLst>
              <a:ext uri="{FF2B5EF4-FFF2-40B4-BE49-F238E27FC236}">
                <a16:creationId xmlns:a16="http://schemas.microsoft.com/office/drawing/2014/main" id="{D7FAEB18-000A-1656-9C91-EFC785BDC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8275" y="3635375"/>
            <a:ext cx="33338" cy="6715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5" name="Line 20">
            <a:extLst>
              <a:ext uri="{FF2B5EF4-FFF2-40B4-BE49-F238E27FC236}">
                <a16:creationId xmlns:a16="http://schemas.microsoft.com/office/drawing/2014/main" id="{803C78E8-6EDF-AA72-6147-7B6C62DD3B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5413" y="2225675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6" name="Line 21">
            <a:extLst>
              <a:ext uri="{FF2B5EF4-FFF2-40B4-BE49-F238E27FC236}">
                <a16:creationId xmlns:a16="http://schemas.microsoft.com/office/drawing/2014/main" id="{0CF8F8C7-EA75-EF32-8D02-69FC6A0CB8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40563" y="2049463"/>
            <a:ext cx="704850" cy="1762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7" name="Text Box 22">
            <a:extLst>
              <a:ext uri="{FF2B5EF4-FFF2-40B4-BE49-F238E27FC236}">
                <a16:creationId xmlns:a16="http://schemas.microsoft.com/office/drawing/2014/main" id="{DEE369A3-039A-4BD5-883F-E1367109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4637088"/>
            <a:ext cx="46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8218" name="Text Box 23">
            <a:extLst>
              <a:ext uri="{FF2B5EF4-FFF2-40B4-BE49-F238E27FC236}">
                <a16:creationId xmlns:a16="http://schemas.microsoft.com/office/drawing/2014/main" id="{12FA59C1-B924-04F9-BBCF-6EF364C0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645025"/>
            <a:ext cx="46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8219" name="Line 24">
            <a:extLst>
              <a:ext uri="{FF2B5EF4-FFF2-40B4-BE49-F238E27FC236}">
                <a16:creationId xmlns:a16="http://schemas.microsoft.com/office/drawing/2014/main" id="{21A3A94C-7779-8140-3A76-98ABCF2D8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9938" y="2049463"/>
            <a:ext cx="1190625" cy="3413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20" name="Line 25">
            <a:extLst>
              <a:ext uri="{FF2B5EF4-FFF2-40B4-BE49-F238E27FC236}">
                <a16:creationId xmlns:a16="http://schemas.microsoft.com/office/drawing/2014/main" id="{E7473A47-3B8A-434B-BADC-33A128A3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087813"/>
            <a:ext cx="1068387" cy="2190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>
            <a:extLst>
              <a:ext uri="{FF2B5EF4-FFF2-40B4-BE49-F238E27FC236}">
                <a16:creationId xmlns:a16="http://schemas.microsoft.com/office/drawing/2014/main" id="{7152A1FC-6D56-89BF-2D8C-E5C0507B0846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4405313"/>
            <a:ext cx="8047038" cy="2266950"/>
            <a:chOff x="314" y="2775"/>
            <a:chExt cx="5069" cy="1428"/>
          </a:xfrm>
        </p:grpSpPr>
        <p:sp>
          <p:nvSpPr>
            <p:cNvPr id="9288" name="Freeform 118">
              <a:extLst>
                <a:ext uri="{FF2B5EF4-FFF2-40B4-BE49-F238E27FC236}">
                  <a16:creationId xmlns:a16="http://schemas.microsoft.com/office/drawing/2014/main" id="{0CDDAD41-40DE-6C13-6330-61EB66CDC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" y="3306"/>
              <a:ext cx="479" cy="871"/>
            </a:xfrm>
            <a:custGeom>
              <a:avLst/>
              <a:gdLst>
                <a:gd name="T0" fmla="*/ 463 w 479"/>
                <a:gd name="T1" fmla="*/ 0 h 871"/>
                <a:gd name="T2" fmla="*/ 402 w 479"/>
                <a:gd name="T3" fmla="*/ 590 h 871"/>
                <a:gd name="T4" fmla="*/ 0 w 479"/>
                <a:gd name="T5" fmla="*/ 871 h 871"/>
                <a:gd name="T6" fmla="*/ 0 60000 65536"/>
                <a:gd name="T7" fmla="*/ 0 60000 65536"/>
                <a:gd name="T8" fmla="*/ 0 60000 65536"/>
                <a:gd name="T9" fmla="*/ 0 w 479"/>
                <a:gd name="T10" fmla="*/ 0 h 871"/>
                <a:gd name="T11" fmla="*/ 479 w 479"/>
                <a:gd name="T12" fmla="*/ 871 h 8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871">
                  <a:moveTo>
                    <a:pt x="463" y="0"/>
                  </a:moveTo>
                  <a:cubicBezTo>
                    <a:pt x="471" y="222"/>
                    <a:pt x="479" y="445"/>
                    <a:pt x="402" y="590"/>
                  </a:cubicBezTo>
                  <a:cubicBezTo>
                    <a:pt x="325" y="735"/>
                    <a:pt x="162" y="803"/>
                    <a:pt x="0" y="871"/>
                  </a:cubicBezTo>
                </a:path>
              </a:pathLst>
            </a:custGeom>
            <a:noFill/>
            <a:ln w="165100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89" name="Freeform 116">
              <a:extLst>
                <a:ext uri="{FF2B5EF4-FFF2-40B4-BE49-F238E27FC236}">
                  <a16:creationId xmlns:a16="http://schemas.microsoft.com/office/drawing/2014/main" id="{13D51758-AB47-2342-1033-5389F4DCA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3540"/>
              <a:ext cx="922" cy="506"/>
            </a:xfrm>
            <a:custGeom>
              <a:avLst/>
              <a:gdLst>
                <a:gd name="T0" fmla="*/ 922 w 922"/>
                <a:gd name="T1" fmla="*/ 0 h 506"/>
                <a:gd name="T2" fmla="*/ 365 w 922"/>
                <a:gd name="T3" fmla="*/ 230 h 506"/>
                <a:gd name="T4" fmla="*/ 0 w 922"/>
                <a:gd name="T5" fmla="*/ 506 h 506"/>
                <a:gd name="T6" fmla="*/ 0 60000 65536"/>
                <a:gd name="T7" fmla="*/ 0 60000 65536"/>
                <a:gd name="T8" fmla="*/ 0 60000 65536"/>
                <a:gd name="T9" fmla="*/ 0 w 922"/>
                <a:gd name="T10" fmla="*/ 0 h 506"/>
                <a:gd name="T11" fmla="*/ 922 w 922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2" h="506">
                  <a:moveTo>
                    <a:pt x="922" y="0"/>
                  </a:moveTo>
                  <a:cubicBezTo>
                    <a:pt x="720" y="73"/>
                    <a:pt x="519" y="146"/>
                    <a:pt x="365" y="230"/>
                  </a:cubicBezTo>
                  <a:cubicBezTo>
                    <a:pt x="211" y="314"/>
                    <a:pt x="61" y="460"/>
                    <a:pt x="0" y="506"/>
                  </a:cubicBezTo>
                </a:path>
              </a:pathLst>
            </a:custGeom>
            <a:noFill/>
            <a:ln w="165100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0" name="Rectangle 10">
              <a:extLst>
                <a:ext uri="{FF2B5EF4-FFF2-40B4-BE49-F238E27FC236}">
                  <a16:creationId xmlns:a16="http://schemas.microsoft.com/office/drawing/2014/main" id="{19FDF76D-14F2-1C0B-F8DC-F262107A8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2989"/>
              <a:ext cx="1368" cy="2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1" name="Rectangle 11">
              <a:extLst>
                <a:ext uri="{FF2B5EF4-FFF2-40B4-BE49-F238E27FC236}">
                  <a16:creationId xmlns:a16="http://schemas.microsoft.com/office/drawing/2014/main" id="{E420CCE6-DEBC-EB9A-8E02-548433350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2775"/>
              <a:ext cx="1944" cy="2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2" name="AutoShape 12">
              <a:extLst>
                <a:ext uri="{FF2B5EF4-FFF2-40B4-BE49-F238E27FC236}">
                  <a16:creationId xmlns:a16="http://schemas.microsoft.com/office/drawing/2014/main" id="{708D40E3-1059-08AE-299D-71ABA38B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3602"/>
              <a:ext cx="1499" cy="457"/>
            </a:xfrm>
            <a:prstGeom prst="wedgeRoundRectCallout">
              <a:avLst>
                <a:gd name="adj1" fmla="val 43194"/>
                <a:gd name="adj2" fmla="val -138185"/>
                <a:gd name="adj3" fmla="val 16667"/>
              </a:avLst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/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check with orientation test</a:t>
              </a:r>
            </a:p>
          </p:txBody>
        </p:sp>
        <p:sp>
          <p:nvSpPr>
            <p:cNvPr id="9293" name="Line 13">
              <a:extLst>
                <a:ext uri="{FF2B5EF4-FFF2-40B4-BE49-F238E27FC236}">
                  <a16:creationId xmlns:a16="http://schemas.microsoft.com/office/drawing/2014/main" id="{8F515C1A-F13C-D01C-5B46-B8A0FA919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3411"/>
              <a:ext cx="263" cy="52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4" name="Line 14">
              <a:extLst>
                <a:ext uri="{FF2B5EF4-FFF2-40B4-BE49-F238E27FC236}">
                  <a16:creationId xmlns:a16="http://schemas.microsoft.com/office/drawing/2014/main" id="{A7DA9B9D-EA5B-148F-B700-031E80D1F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3911"/>
              <a:ext cx="368" cy="26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5" name="Oval 15">
              <a:extLst>
                <a:ext uri="{FF2B5EF4-FFF2-40B4-BE49-F238E27FC236}">
                  <a16:creationId xmlns:a16="http://schemas.microsoft.com/office/drawing/2014/main" id="{DA322436-D7C5-B56B-2E88-609F54C9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384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6" name="Oval 16">
              <a:extLst>
                <a:ext uri="{FF2B5EF4-FFF2-40B4-BE49-F238E27FC236}">
                  <a16:creationId xmlns:a16="http://schemas.microsoft.com/office/drawing/2014/main" id="{77B51E07-F067-25AB-98F6-DF02FD40E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" y="3883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7" name="Oval 17">
              <a:extLst>
                <a:ext uri="{FF2B5EF4-FFF2-40B4-BE49-F238E27FC236}">
                  <a16:creationId xmlns:a16="http://schemas.microsoft.com/office/drawing/2014/main" id="{8E88B7B4-2AAB-3AC8-DF84-24CEDF0E93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13" y="4131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8" name="Line 19">
              <a:extLst>
                <a:ext uri="{FF2B5EF4-FFF2-40B4-BE49-F238E27FC236}">
                  <a16:creationId xmlns:a16="http://schemas.microsoft.com/office/drawing/2014/main" id="{E5AD60C2-00A0-C50F-FA2A-9DC506F41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614"/>
              <a:ext cx="14" cy="9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99" name="Line 20">
              <a:extLst>
                <a:ext uri="{FF2B5EF4-FFF2-40B4-BE49-F238E27FC236}">
                  <a16:creationId xmlns:a16="http://schemas.microsoft.com/office/drawing/2014/main" id="{9E5573BE-73E6-2550-FF81-AD76ABA24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9" y="3662"/>
              <a:ext cx="81" cy="4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0" name="Line 21">
              <a:extLst>
                <a:ext uri="{FF2B5EF4-FFF2-40B4-BE49-F238E27FC236}">
                  <a16:creationId xmlns:a16="http://schemas.microsoft.com/office/drawing/2014/main" id="{59393DBA-7E4C-022C-091D-0086F0F17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4038"/>
              <a:ext cx="25" cy="6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1" name="Line 22">
              <a:extLst>
                <a:ext uri="{FF2B5EF4-FFF2-40B4-BE49-F238E27FC236}">
                  <a16:creationId xmlns:a16="http://schemas.microsoft.com/office/drawing/2014/main" id="{0BEE5E5B-8732-261B-DAD0-D5C939254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4091"/>
              <a:ext cx="91" cy="1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2" name="Text Box 23">
              <a:extLst>
                <a:ext uri="{FF2B5EF4-FFF2-40B4-BE49-F238E27FC236}">
                  <a16:creationId xmlns:a16="http://schemas.microsoft.com/office/drawing/2014/main" id="{BD098FEE-CF47-3F18-FBB6-82528AD04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339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right turn</a:t>
              </a:r>
            </a:p>
          </p:txBody>
        </p:sp>
        <p:sp>
          <p:nvSpPr>
            <p:cNvPr id="9303" name="Line 89">
              <a:extLst>
                <a:ext uri="{FF2B5EF4-FFF2-40B4-BE49-F238E27FC236}">
                  <a16:creationId xmlns:a16="http://schemas.microsoft.com/office/drawing/2014/main" id="{B489E214-CEB7-1641-A982-C47154F31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2" y="3423"/>
              <a:ext cx="49" cy="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4" name="Oval 90">
              <a:extLst>
                <a:ext uri="{FF2B5EF4-FFF2-40B4-BE49-F238E27FC236}">
                  <a16:creationId xmlns:a16="http://schemas.microsoft.com/office/drawing/2014/main" id="{94779C21-447A-DE4F-02E8-CE3681959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392"/>
              <a:ext cx="74" cy="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5" name="Line 91">
              <a:extLst>
                <a:ext uri="{FF2B5EF4-FFF2-40B4-BE49-F238E27FC236}">
                  <a16:creationId xmlns:a16="http://schemas.microsoft.com/office/drawing/2014/main" id="{813CDCCA-E74A-5C35-CDE7-1D1D5F437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3312"/>
              <a:ext cx="82" cy="8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6" name="Line 92">
              <a:extLst>
                <a:ext uri="{FF2B5EF4-FFF2-40B4-BE49-F238E27FC236}">
                  <a16:creationId xmlns:a16="http://schemas.microsoft.com/office/drawing/2014/main" id="{C464DCD8-CA4E-2E96-4C88-785ED0A00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4" y="3633"/>
              <a:ext cx="53" cy="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7" name="Line 93">
              <a:extLst>
                <a:ext uri="{FF2B5EF4-FFF2-40B4-BE49-F238E27FC236}">
                  <a16:creationId xmlns:a16="http://schemas.microsoft.com/office/drawing/2014/main" id="{41D3FDF0-7346-0EC3-0C19-22477C24A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4" y="3630"/>
              <a:ext cx="42" cy="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8" name="Line 95">
              <a:extLst>
                <a:ext uri="{FF2B5EF4-FFF2-40B4-BE49-F238E27FC236}">
                  <a16:creationId xmlns:a16="http://schemas.microsoft.com/office/drawing/2014/main" id="{54FAE722-7A63-29A4-6C6A-1923B81A0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3268"/>
              <a:ext cx="263" cy="52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09" name="Line 96">
              <a:extLst>
                <a:ext uri="{FF2B5EF4-FFF2-40B4-BE49-F238E27FC236}">
                  <a16:creationId xmlns:a16="http://schemas.microsoft.com/office/drawing/2014/main" id="{7A9D3DC1-4B22-6911-60DA-651CAC2B2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1" y="3768"/>
              <a:ext cx="368" cy="26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0" name="Oval 97">
              <a:extLst>
                <a:ext uri="{FF2B5EF4-FFF2-40B4-BE49-F238E27FC236}">
                  <a16:creationId xmlns:a16="http://schemas.microsoft.com/office/drawing/2014/main" id="{562E338B-7715-A3E4-D0B5-D720EBE34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3241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1" name="Oval 98">
              <a:extLst>
                <a:ext uri="{FF2B5EF4-FFF2-40B4-BE49-F238E27FC236}">
                  <a16:creationId xmlns:a16="http://schemas.microsoft.com/office/drawing/2014/main" id="{A61D1CF8-4CEB-5B29-58AD-1A4DDE00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3740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2" name="Oval 99">
              <a:extLst>
                <a:ext uri="{FF2B5EF4-FFF2-40B4-BE49-F238E27FC236}">
                  <a16:creationId xmlns:a16="http://schemas.microsoft.com/office/drawing/2014/main" id="{C1073E98-AE68-290D-7F9A-F8EDE6D5E3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2" y="3988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3" name="Line 100">
              <a:extLst>
                <a:ext uri="{FF2B5EF4-FFF2-40B4-BE49-F238E27FC236}">
                  <a16:creationId xmlns:a16="http://schemas.microsoft.com/office/drawing/2014/main" id="{653F375A-8B0A-1CAA-B53C-4048265C5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471"/>
              <a:ext cx="14" cy="9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4" name="Line 101">
              <a:extLst>
                <a:ext uri="{FF2B5EF4-FFF2-40B4-BE49-F238E27FC236}">
                  <a16:creationId xmlns:a16="http://schemas.microsoft.com/office/drawing/2014/main" id="{3ECF2F27-F594-529D-8A86-C8E17F8C6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8" y="3519"/>
              <a:ext cx="81" cy="4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5" name="Line 102">
              <a:extLst>
                <a:ext uri="{FF2B5EF4-FFF2-40B4-BE49-F238E27FC236}">
                  <a16:creationId xmlns:a16="http://schemas.microsoft.com/office/drawing/2014/main" id="{1E409FF1-B010-A054-D4A6-378EB08A2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8" y="3895"/>
              <a:ext cx="25" cy="6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6" name="Line 103">
              <a:extLst>
                <a:ext uri="{FF2B5EF4-FFF2-40B4-BE49-F238E27FC236}">
                  <a16:creationId xmlns:a16="http://schemas.microsoft.com/office/drawing/2014/main" id="{0CC2DFC2-F0AA-7DCA-E967-981D8CD47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1" y="3948"/>
              <a:ext cx="91" cy="1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7" name="Text Box 104">
              <a:extLst>
                <a:ext uri="{FF2B5EF4-FFF2-40B4-BE49-F238E27FC236}">
                  <a16:creationId xmlns:a16="http://schemas.microsoft.com/office/drawing/2014/main" id="{72C23699-3F1A-3099-90A5-E4DF5631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321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left turn</a:t>
              </a:r>
            </a:p>
          </p:txBody>
        </p:sp>
        <p:sp>
          <p:nvSpPr>
            <p:cNvPr id="9318" name="Line 105">
              <a:extLst>
                <a:ext uri="{FF2B5EF4-FFF2-40B4-BE49-F238E27FC236}">
                  <a16:creationId xmlns:a16="http://schemas.microsoft.com/office/drawing/2014/main" id="{308D332C-9198-D840-E78C-2CCDF7E18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6" y="3617"/>
              <a:ext cx="376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19" name="Oval 106">
              <a:extLst>
                <a:ext uri="{FF2B5EF4-FFF2-40B4-BE49-F238E27FC236}">
                  <a16:creationId xmlns:a16="http://schemas.microsoft.com/office/drawing/2014/main" id="{C9FA06FF-A4ED-119B-F0E5-AFD71EF10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586"/>
              <a:ext cx="74" cy="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20" name="Line 107">
              <a:extLst>
                <a:ext uri="{FF2B5EF4-FFF2-40B4-BE49-F238E27FC236}">
                  <a16:creationId xmlns:a16="http://schemas.microsoft.com/office/drawing/2014/main" id="{E7B0AA3E-099A-C61F-9C28-317283926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5" y="3554"/>
              <a:ext cx="922" cy="3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21" name="Line 108">
              <a:extLst>
                <a:ext uri="{FF2B5EF4-FFF2-40B4-BE49-F238E27FC236}">
                  <a16:creationId xmlns:a16="http://schemas.microsoft.com/office/drawing/2014/main" id="{DDAE1658-565B-F85C-E363-D8AFCED8C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4" y="3639"/>
              <a:ext cx="29" cy="8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322" name="Line 109">
              <a:extLst>
                <a:ext uri="{FF2B5EF4-FFF2-40B4-BE49-F238E27FC236}">
                  <a16:creationId xmlns:a16="http://schemas.microsoft.com/office/drawing/2014/main" id="{1F0EC0B8-68D1-DDD2-00D8-7196671D8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3717"/>
              <a:ext cx="105" cy="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AE8D4570-E59B-56F7-4185-68687872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995863"/>
            <a:ext cx="898525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344F981-2E56-D6A6-5749-96D01ECB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3840163"/>
            <a:ext cx="727075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E2D7BA75-4AAB-5218-9926-167A2770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2454275"/>
            <a:ext cx="727075" cy="3857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A4064528-AD46-3196-3F18-4CAA5BAD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1970088"/>
            <a:ext cx="749300" cy="2635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B96E1DA4-12CC-8BED-2FA5-CE0B03461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005013"/>
            <a:ext cx="3194050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209D1640-733D-5C8F-8670-CC69151F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3151188"/>
            <a:ext cx="749300" cy="2635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92" name="Rectangle 8">
            <a:extLst>
              <a:ext uri="{FF2B5EF4-FFF2-40B4-BE49-F238E27FC236}">
                <a16:creationId xmlns:a16="http://schemas.microsoft.com/office/drawing/2014/main" id="{61F0C2BA-2AE1-6EBC-1C42-1D099E4E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63688"/>
            <a:ext cx="3194050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9" name="Rectangle 24">
            <a:extLst>
              <a:ext uri="{FF2B5EF4-FFF2-40B4-BE49-F238E27FC236}">
                <a16:creationId xmlns:a16="http://schemas.microsoft.com/office/drawing/2014/main" id="{68823F5A-9D36-2A37-C748-CAC47DE7A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the lower tangent </a:t>
            </a:r>
          </a:p>
        </p:txBody>
      </p:sp>
      <p:sp>
        <p:nvSpPr>
          <p:cNvPr id="9230" name="Text Box 25">
            <a:extLst>
              <a:ext uri="{FF2B5EF4-FFF2-40B4-BE49-F238E27FC236}">
                <a16:creationId xmlns:a16="http://schemas.microsoft.com/office/drawing/2014/main" id="{48B8A29B-1688-DCA2-4C06-D6F0B9C1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92263"/>
            <a:ext cx="52705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rightmost point of A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b = leftmost point of B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while T=ab not lower tangent to both  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convex hulls of A and B do{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while T not lower tangent to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convex hull of A do{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a=a-1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}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while T not lower tangent to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convex hull of B do{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b=b+1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}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231" name="Oval 26">
            <a:extLst>
              <a:ext uri="{FF2B5EF4-FFF2-40B4-BE49-F238E27FC236}">
                <a16:creationId xmlns:a16="http://schemas.microsoft.com/office/drawing/2014/main" id="{81390545-98B3-7CD6-8448-CAF2C458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3590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2" name="Oval 27">
            <a:extLst>
              <a:ext uri="{FF2B5EF4-FFF2-40B4-BE49-F238E27FC236}">
                <a16:creationId xmlns:a16="http://schemas.microsoft.com/office/drawing/2014/main" id="{F7FE0471-6D0C-CDBB-8701-91724864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20272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3" name="Oval 28">
            <a:extLst>
              <a:ext uri="{FF2B5EF4-FFF2-40B4-BE49-F238E27FC236}">
                <a16:creationId xmlns:a16="http://schemas.microsoft.com/office/drawing/2014/main" id="{8F93012A-3185-E4A7-5406-0A1752E4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33797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4" name="Oval 29">
            <a:extLst>
              <a:ext uri="{FF2B5EF4-FFF2-40B4-BE49-F238E27FC236}">
                <a16:creationId xmlns:a16="http://schemas.microsoft.com/office/drawing/2014/main" id="{2865CB24-9869-D2A6-E95B-4623BAA4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037013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5" name="Oval 30">
            <a:extLst>
              <a:ext uri="{FF2B5EF4-FFF2-40B4-BE49-F238E27FC236}">
                <a16:creationId xmlns:a16="http://schemas.microsoft.com/office/drawing/2014/main" id="{53AD682E-7AA4-C6AE-1004-4A2B76B8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9559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6" name="Oval 31">
            <a:extLst>
              <a:ext uri="{FF2B5EF4-FFF2-40B4-BE49-F238E27FC236}">
                <a16:creationId xmlns:a16="http://schemas.microsoft.com/office/drawing/2014/main" id="{A8B72941-895B-E03D-E455-0F090FEC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44386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7" name="Oval 32">
            <a:extLst>
              <a:ext uri="{FF2B5EF4-FFF2-40B4-BE49-F238E27FC236}">
                <a16:creationId xmlns:a16="http://schemas.microsoft.com/office/drawing/2014/main" id="{E22AFF80-EBE2-8DAD-E34B-7431B65C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8" name="Oval 33">
            <a:extLst>
              <a:ext uri="{FF2B5EF4-FFF2-40B4-BE49-F238E27FC236}">
                <a16:creationId xmlns:a16="http://schemas.microsoft.com/office/drawing/2014/main" id="{63EE10BF-5048-A5D3-4889-C0F14403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9" name="Oval 34">
            <a:extLst>
              <a:ext uri="{FF2B5EF4-FFF2-40B4-BE49-F238E27FC236}">
                <a16:creationId xmlns:a16="http://schemas.microsoft.com/office/drawing/2014/main" id="{65748F35-D901-1364-7BEF-C8E8A78C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0" name="Oval 35">
            <a:extLst>
              <a:ext uri="{FF2B5EF4-FFF2-40B4-BE49-F238E27FC236}">
                <a16:creationId xmlns:a16="http://schemas.microsoft.com/office/drawing/2014/main" id="{10313658-683D-F06C-7CE3-3F5DF2E7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32194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1" name="Line 36">
            <a:extLst>
              <a:ext uri="{FF2B5EF4-FFF2-40B4-BE49-F238E27FC236}">
                <a16:creationId xmlns:a16="http://schemas.microsoft.com/office/drawing/2014/main" id="{554CF19D-BBCA-E4E9-BF88-F69BA9550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3263" y="2401888"/>
            <a:ext cx="77787" cy="102393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2" name="Line 37">
            <a:extLst>
              <a:ext uri="{FF2B5EF4-FFF2-40B4-BE49-F238E27FC236}">
                <a16:creationId xmlns:a16="http://schemas.microsoft.com/office/drawing/2014/main" id="{3F59B51F-B795-1AD5-5869-981BC0EA4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7663" y="3249613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3" name="Line 38">
            <a:extLst>
              <a:ext uri="{FF2B5EF4-FFF2-40B4-BE49-F238E27FC236}">
                <a16:creationId xmlns:a16="http://schemas.microsoft.com/office/drawing/2014/main" id="{2F98FACD-EA3D-4432-F67A-92CF73F84D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8825" y="2401888"/>
            <a:ext cx="617538" cy="263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4" name="Line 39">
            <a:extLst>
              <a:ext uri="{FF2B5EF4-FFF2-40B4-BE49-F238E27FC236}">
                <a16:creationId xmlns:a16="http://schemas.microsoft.com/office/drawing/2014/main" id="{C934EE9E-8030-C33C-8075-5ABD565E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8563" y="3998913"/>
            <a:ext cx="228600" cy="3413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5" name="Line 40">
            <a:extLst>
              <a:ext uri="{FF2B5EF4-FFF2-40B4-BE49-F238E27FC236}">
                <a16:creationId xmlns:a16="http://schemas.microsoft.com/office/drawing/2014/main" id="{9E8E3D47-B6EB-2DF0-499F-E25755843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8275" y="3635375"/>
            <a:ext cx="33338" cy="6715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6" name="Line 41">
            <a:extLst>
              <a:ext uri="{FF2B5EF4-FFF2-40B4-BE49-F238E27FC236}">
                <a16:creationId xmlns:a16="http://schemas.microsoft.com/office/drawing/2014/main" id="{A8B93E1E-CBFE-83CA-CA50-3E4739F774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5413" y="2225675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7" name="Line 42">
            <a:extLst>
              <a:ext uri="{FF2B5EF4-FFF2-40B4-BE49-F238E27FC236}">
                <a16:creationId xmlns:a16="http://schemas.microsoft.com/office/drawing/2014/main" id="{B755336E-5B91-61A5-45ED-D3C165CB1E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4363" y="1639888"/>
            <a:ext cx="396875" cy="44132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8" name="Text Box 43">
            <a:extLst>
              <a:ext uri="{FF2B5EF4-FFF2-40B4-BE49-F238E27FC236}">
                <a16:creationId xmlns:a16="http://schemas.microsoft.com/office/drawing/2014/main" id="{6FEB5D60-FE80-B637-BCD8-69FD4AEA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4637088"/>
            <a:ext cx="46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9249" name="Text Box 44">
            <a:extLst>
              <a:ext uri="{FF2B5EF4-FFF2-40B4-BE49-F238E27FC236}">
                <a16:creationId xmlns:a16="http://schemas.microsoft.com/office/drawing/2014/main" id="{8A7855D0-7912-027B-212A-179F7C43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645025"/>
            <a:ext cx="46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</p:txBody>
      </p:sp>
      <p:sp>
        <p:nvSpPr>
          <p:cNvPr id="144429" name="Line 45">
            <a:extLst>
              <a:ext uri="{FF2B5EF4-FFF2-40B4-BE49-F238E27FC236}">
                <a16:creationId xmlns:a16="http://schemas.microsoft.com/office/drawing/2014/main" id="{1D024FF5-BABF-0C57-796F-20973B3A3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340225"/>
            <a:ext cx="1365250" cy="155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1" name="Oval 46">
            <a:extLst>
              <a:ext uri="{FF2B5EF4-FFF2-40B4-BE49-F238E27FC236}">
                <a16:creationId xmlns:a16="http://schemas.microsoft.com/office/drawing/2014/main" id="{00378384-65E3-4A5D-E049-649D956C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26304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2" name="Line 47">
            <a:extLst>
              <a:ext uri="{FF2B5EF4-FFF2-40B4-BE49-F238E27FC236}">
                <a16:creationId xmlns:a16="http://schemas.microsoft.com/office/drawing/2014/main" id="{36A3B231-51BE-0231-93EB-0EC959C4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1438" y="2684463"/>
            <a:ext cx="363537" cy="55245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3" name="Line 48">
            <a:extLst>
              <a:ext uri="{FF2B5EF4-FFF2-40B4-BE49-F238E27FC236}">
                <a16:creationId xmlns:a16="http://schemas.microsoft.com/office/drawing/2014/main" id="{23B26FFD-B36E-8275-9953-262D21FDD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2075" y="4062413"/>
            <a:ext cx="263525" cy="4476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4" name="Line 49">
            <a:extLst>
              <a:ext uri="{FF2B5EF4-FFF2-40B4-BE49-F238E27FC236}">
                <a16:creationId xmlns:a16="http://schemas.microsoft.com/office/drawing/2014/main" id="{68F15019-C9B3-82CB-8729-B91AA7D9CF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6275" y="3421063"/>
            <a:ext cx="695325" cy="10541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5" name="Oval 50">
            <a:extLst>
              <a:ext uri="{FF2B5EF4-FFF2-40B4-BE49-F238E27FC236}">
                <a16:creationId xmlns:a16="http://schemas.microsoft.com/office/drawing/2014/main" id="{CD29B5AD-99E7-C9AE-4EA2-7195D138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34829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6" name="Oval 51">
            <a:extLst>
              <a:ext uri="{FF2B5EF4-FFF2-40B4-BE49-F238E27FC236}">
                <a16:creationId xmlns:a16="http://schemas.microsoft.com/office/drawing/2014/main" id="{9D4A5AE4-3DF3-EDB8-7BB1-9335C9A8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39322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7" name="Line 52">
            <a:extLst>
              <a:ext uri="{FF2B5EF4-FFF2-40B4-BE49-F238E27FC236}">
                <a16:creationId xmlns:a16="http://schemas.microsoft.com/office/drawing/2014/main" id="{AA7BF068-7B43-3E55-47B2-B50D21B43F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6475" y="3568700"/>
            <a:ext cx="168275" cy="38417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8" name="Line 53">
            <a:extLst>
              <a:ext uri="{FF2B5EF4-FFF2-40B4-BE49-F238E27FC236}">
                <a16:creationId xmlns:a16="http://schemas.microsoft.com/office/drawing/2014/main" id="{1D321033-BADB-D987-D3DF-87C072329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288" y="3003550"/>
            <a:ext cx="228600" cy="55245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9" name="Line 54">
            <a:extLst>
              <a:ext uri="{FF2B5EF4-FFF2-40B4-BE49-F238E27FC236}">
                <a16:creationId xmlns:a16="http://schemas.microsoft.com/office/drawing/2014/main" id="{7914845F-2661-FC09-3A47-38B6C6F1B5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2033588"/>
            <a:ext cx="190500" cy="96837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60" name="Oval 55">
            <a:extLst>
              <a:ext uri="{FF2B5EF4-FFF2-40B4-BE49-F238E27FC236}">
                <a16:creationId xmlns:a16="http://schemas.microsoft.com/office/drawing/2014/main" id="{3C405DD1-04EC-E67D-F895-78B31DDA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3" y="15462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61" name="Line 56">
            <a:extLst>
              <a:ext uri="{FF2B5EF4-FFF2-40B4-BE49-F238E27FC236}">
                <a16:creationId xmlns:a16="http://schemas.microsoft.com/office/drawing/2014/main" id="{09FF933E-3A76-022F-9C40-1FA7B0DB9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38" y="1593850"/>
            <a:ext cx="428625" cy="61753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62" name="Text Box 57">
            <a:extLst>
              <a:ext uri="{FF2B5EF4-FFF2-40B4-BE49-F238E27FC236}">
                <a16:creationId xmlns:a16="http://schemas.microsoft.com/office/drawing/2014/main" id="{1E32AA4A-F240-A9A5-4BAF-A3CA06DB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42735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9263" name="Text Box 58">
            <a:extLst>
              <a:ext uri="{FF2B5EF4-FFF2-40B4-BE49-F238E27FC236}">
                <a16:creationId xmlns:a16="http://schemas.microsoft.com/office/drawing/2014/main" id="{F49BA008-4247-1A47-9D77-16583AD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1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a=2</a:t>
            </a:r>
          </a:p>
        </p:txBody>
      </p:sp>
      <p:sp>
        <p:nvSpPr>
          <p:cNvPr id="9264" name="Text Box 59">
            <a:extLst>
              <a:ext uri="{FF2B5EF4-FFF2-40B4-BE49-F238E27FC236}">
                <a16:creationId xmlns:a16="http://schemas.microsoft.com/office/drawing/2014/main" id="{E648FC54-F124-70EC-5DA0-6201D65D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38735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9265" name="Text Box 60">
            <a:extLst>
              <a:ext uri="{FF2B5EF4-FFF2-40B4-BE49-F238E27FC236}">
                <a16:creationId xmlns:a16="http://schemas.microsoft.com/office/drawing/2014/main" id="{666E7AB7-8F99-AEEC-4BA0-8CC257458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30845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9266" name="Text Box 61">
            <a:extLst>
              <a:ext uri="{FF2B5EF4-FFF2-40B4-BE49-F238E27FC236}">
                <a16:creationId xmlns:a16="http://schemas.microsoft.com/office/drawing/2014/main" id="{BDF7AB20-3E18-9BA3-E763-E32401F9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6812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9267" name="Text Box 62">
            <a:extLst>
              <a:ext uri="{FF2B5EF4-FFF2-40B4-BE49-F238E27FC236}">
                <a16:creationId xmlns:a16="http://schemas.microsoft.com/office/drawing/2014/main" id="{AFF1BD15-F5E2-B50D-4520-90C349DF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732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9268" name="Text Box 63">
            <a:extLst>
              <a:ext uri="{FF2B5EF4-FFF2-40B4-BE49-F238E27FC236}">
                <a16:creationId xmlns:a16="http://schemas.microsoft.com/office/drawing/2014/main" id="{DF0F0E4F-29BD-20D3-28E7-93EC095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42497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9269" name="Text Box 64">
            <a:extLst>
              <a:ext uri="{FF2B5EF4-FFF2-40B4-BE49-F238E27FC236}">
                <a16:creationId xmlns:a16="http://schemas.microsoft.com/office/drawing/2014/main" id="{BB653B52-751E-0038-5B7D-D9E8573B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34861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9270" name="Text Box 65">
            <a:extLst>
              <a:ext uri="{FF2B5EF4-FFF2-40B4-BE49-F238E27FC236}">
                <a16:creationId xmlns:a16="http://schemas.microsoft.com/office/drawing/2014/main" id="{EF955562-1A68-3566-8D47-D6251E7B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0415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9271" name="Text Box 66">
            <a:extLst>
              <a:ext uri="{FF2B5EF4-FFF2-40B4-BE49-F238E27FC236}">
                <a16:creationId xmlns:a16="http://schemas.microsoft.com/office/drawing/2014/main" id="{385C6F12-04BC-EE39-220D-F16A24A4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133667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9272" name="Text Box 67">
            <a:extLst>
              <a:ext uri="{FF2B5EF4-FFF2-40B4-BE49-F238E27FC236}">
                <a16:creationId xmlns:a16="http://schemas.microsoft.com/office/drawing/2014/main" id="{F536FECE-0A83-8A6A-816E-01468B10D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1920875"/>
            <a:ext cx="769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4=b</a:t>
            </a:r>
          </a:p>
        </p:txBody>
      </p:sp>
      <p:sp>
        <p:nvSpPr>
          <p:cNvPr id="9273" name="Text Box 68">
            <a:extLst>
              <a:ext uri="{FF2B5EF4-FFF2-40B4-BE49-F238E27FC236}">
                <a16:creationId xmlns:a16="http://schemas.microsoft.com/office/drawing/2014/main" id="{2FED5F61-7388-CD85-B636-CC21D3A8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7797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9274" name="Text Box 69">
            <a:extLst>
              <a:ext uri="{FF2B5EF4-FFF2-40B4-BE49-F238E27FC236}">
                <a16:creationId xmlns:a16="http://schemas.microsoft.com/office/drawing/2014/main" id="{F6AC0AA4-A18A-033D-410A-E5819124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32861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9275" name="Text Box 70">
            <a:extLst>
              <a:ext uri="{FF2B5EF4-FFF2-40B4-BE49-F238E27FC236}">
                <a16:creationId xmlns:a16="http://schemas.microsoft.com/office/drawing/2014/main" id="{B32BCA9C-96D7-D38F-39E0-4A089FA4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96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144455" name="Line 71">
            <a:extLst>
              <a:ext uri="{FF2B5EF4-FFF2-40B4-BE49-F238E27FC236}">
                <a16:creationId xmlns:a16="http://schemas.microsoft.com/office/drawing/2014/main" id="{3CD45051-AD28-1BB0-0AFC-C082B65EC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3225" y="2093913"/>
            <a:ext cx="198438" cy="1177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6" name="Line 72">
            <a:extLst>
              <a:ext uri="{FF2B5EF4-FFF2-40B4-BE49-F238E27FC236}">
                <a16:creationId xmlns:a16="http://schemas.microsoft.com/office/drawing/2014/main" id="{6485AA89-34F7-8CCD-5D83-7527F2DDC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000" y="2082800"/>
            <a:ext cx="209550" cy="203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7" name="Line 73">
            <a:extLst>
              <a:ext uri="{FF2B5EF4-FFF2-40B4-BE49-F238E27FC236}">
                <a16:creationId xmlns:a16="http://schemas.microsoft.com/office/drawing/2014/main" id="{C13715CD-A163-D2ED-F539-992C043B8B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2997200"/>
            <a:ext cx="363538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8" name="Line 74">
            <a:extLst>
              <a:ext uri="{FF2B5EF4-FFF2-40B4-BE49-F238E27FC236}">
                <a16:creationId xmlns:a16="http://schemas.microsoft.com/office/drawing/2014/main" id="{3B5F6BA8-418D-3F27-A84B-88D900188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3525838"/>
            <a:ext cx="650875" cy="593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59" name="Line 75">
            <a:extLst>
              <a:ext uri="{FF2B5EF4-FFF2-40B4-BE49-F238E27FC236}">
                <a16:creationId xmlns:a16="http://schemas.microsoft.com/office/drawing/2014/main" id="{9497E3D5-C56D-B4E5-59D4-D884D3DB9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3976688"/>
            <a:ext cx="827087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0" name="Line 76">
            <a:extLst>
              <a:ext uri="{FF2B5EF4-FFF2-40B4-BE49-F238E27FC236}">
                <a16:creationId xmlns:a16="http://schemas.microsoft.com/office/drawing/2014/main" id="{2AF02D03-2114-787E-5E3F-AE70A5288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076700"/>
            <a:ext cx="107950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1" name="Line 77">
            <a:extLst>
              <a:ext uri="{FF2B5EF4-FFF2-40B4-BE49-F238E27FC236}">
                <a16:creationId xmlns:a16="http://schemas.microsoft.com/office/drawing/2014/main" id="{AC16B138-363B-A860-31E9-078B45A935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0050" y="2090738"/>
            <a:ext cx="198438" cy="11779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2" name="Line 78">
            <a:extLst>
              <a:ext uri="{FF2B5EF4-FFF2-40B4-BE49-F238E27FC236}">
                <a16:creationId xmlns:a16="http://schemas.microsoft.com/office/drawing/2014/main" id="{F95563B4-2F64-65C5-E99B-9AA22B6AF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825" y="2079625"/>
            <a:ext cx="209550" cy="20367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3" name="Line 79">
            <a:extLst>
              <a:ext uri="{FF2B5EF4-FFF2-40B4-BE49-F238E27FC236}">
                <a16:creationId xmlns:a16="http://schemas.microsoft.com/office/drawing/2014/main" id="{76CF8C30-5119-773F-CB32-40801ED81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7825" y="3005138"/>
            <a:ext cx="363538" cy="11334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4" name="Line 80">
            <a:extLst>
              <a:ext uri="{FF2B5EF4-FFF2-40B4-BE49-F238E27FC236}">
                <a16:creationId xmlns:a16="http://schemas.microsoft.com/office/drawing/2014/main" id="{ED34E2BB-14F5-DA9B-A081-B7EFA579D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533775"/>
            <a:ext cx="650875" cy="5937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5" name="Line 81">
            <a:extLst>
              <a:ext uri="{FF2B5EF4-FFF2-40B4-BE49-F238E27FC236}">
                <a16:creationId xmlns:a16="http://schemas.microsoft.com/office/drawing/2014/main" id="{5FB76458-604B-B8F3-0CB5-262AA5FB8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3984625"/>
            <a:ext cx="827087" cy="1111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466" name="Line 82">
            <a:extLst>
              <a:ext uri="{FF2B5EF4-FFF2-40B4-BE49-F238E27FC236}">
                <a16:creationId xmlns:a16="http://schemas.microsoft.com/office/drawing/2014/main" id="{D8454EB3-8D27-5958-0C59-F5E502F8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3" y="4073525"/>
            <a:ext cx="1079500" cy="2206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86" grpId="1" animBg="1"/>
      <p:bldP spid="144387" grpId="0" animBg="1"/>
      <p:bldP spid="144387" grpId="1" animBg="1"/>
      <p:bldP spid="144387" grpId="2" animBg="1"/>
      <p:bldP spid="144387" grpId="3" animBg="1"/>
      <p:bldP spid="144388" grpId="0" animBg="1"/>
      <p:bldP spid="144388" grpId="1" animBg="1"/>
      <p:bldP spid="144388" grpId="2" animBg="1"/>
      <p:bldP spid="144388" grpId="3" animBg="1"/>
      <p:bldP spid="144389" grpId="0" animBg="1"/>
      <p:bldP spid="144389" grpId="1" animBg="1"/>
      <p:bldP spid="144390" grpId="0" animBg="1"/>
      <p:bldP spid="144390" grpId="1" animBg="1"/>
      <p:bldP spid="144391" grpId="0" animBg="1"/>
      <p:bldP spid="144391" grpId="1" animBg="1"/>
      <p:bldP spid="144392" grpId="0" animBg="1"/>
      <p:bldP spid="14439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BBF1B505-6331-94D7-E4B0-BC77C89C6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Convex Hull: Runtime</a:t>
            </a:r>
          </a:p>
        </p:txBody>
      </p:sp>
      <p:sp>
        <p:nvSpPr>
          <p:cNvPr id="10246" name="Text Box 3">
            <a:extLst>
              <a:ext uri="{FF2B5EF4-FFF2-40B4-BE49-F238E27FC236}">
                <a16:creationId xmlns:a16="http://schemas.microsoft.com/office/drawing/2014/main" id="{2EB0B538-6A2F-AB56-7705-6F1D08A38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92263"/>
            <a:ext cx="48101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Preprocessing: sort the points by x-coordinate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Divide the set of points into two sets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contains the left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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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points, 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contains the right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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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points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compute the convex hull of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compute the convex hull of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Merge the two convex hulls</a:t>
            </a:r>
          </a:p>
        </p:txBody>
      </p:sp>
      <p:sp>
        <p:nvSpPr>
          <p:cNvPr id="10247" name="Text Box 24">
            <a:extLst>
              <a:ext uri="{FF2B5EF4-FFF2-40B4-BE49-F238E27FC236}">
                <a16:creationId xmlns:a16="http://schemas.microsoft.com/office/drawing/2014/main" id="{F3894525-040A-13A1-D19D-4EBC6F463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1565275"/>
            <a:ext cx="3559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log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just once</a:t>
            </a:r>
          </a:p>
        </p:txBody>
      </p:sp>
      <p:sp>
        <p:nvSpPr>
          <p:cNvPr id="10248" name="Text Box 25">
            <a:extLst>
              <a:ext uri="{FF2B5EF4-FFF2-40B4-BE49-F238E27FC236}">
                <a16:creationId xmlns:a16="http://schemas.microsoft.com/office/drawing/2014/main" id="{CA72498E-E9B7-5EE2-E9ED-4D1F8739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490788"/>
            <a:ext cx="122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O(1)</a:t>
            </a:r>
          </a:p>
        </p:txBody>
      </p:sp>
      <p:sp>
        <p:nvSpPr>
          <p:cNvPr id="10249" name="Text Box 26">
            <a:extLst>
              <a:ext uri="{FF2B5EF4-FFF2-40B4-BE49-F238E27FC236}">
                <a16:creationId xmlns:a16="http://schemas.microsoft.com/office/drawing/2014/main" id="{34E90CDE-3DA0-87A8-EB4E-14F46E0F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4151313"/>
            <a:ext cx="122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</a:p>
        </p:txBody>
      </p:sp>
      <p:sp>
        <p:nvSpPr>
          <p:cNvPr id="10250" name="Text Box 27">
            <a:extLst>
              <a:ext uri="{FF2B5EF4-FFF2-40B4-BE49-F238E27FC236}">
                <a16:creationId xmlns:a16="http://schemas.microsoft.com/office/drawing/2014/main" id="{0371DB97-CFC4-0409-DCD0-98A1E5E4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507365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</a:p>
        </p:txBody>
      </p:sp>
      <p:sp>
        <p:nvSpPr>
          <p:cNvPr id="10251" name="Text Box 28">
            <a:extLst>
              <a:ext uri="{FF2B5EF4-FFF2-40B4-BE49-F238E27FC236}">
                <a16:creationId xmlns:a16="http://schemas.microsoft.com/office/drawing/2014/main" id="{10303A9A-7B3E-B956-58EE-EA37ABD1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576580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D894A5B0-EFFF-8CA5-9C07-E8773129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Convex Hull: Runtime</a:t>
            </a:r>
          </a:p>
        </p:txBody>
      </p:sp>
      <p:sp>
        <p:nvSpPr>
          <p:cNvPr id="11270" name="Text Box 3">
            <a:extLst>
              <a:ext uri="{FF2B5EF4-FFF2-40B4-BE49-F238E27FC236}">
                <a16:creationId xmlns:a16="http://schemas.microsoft.com/office/drawing/2014/main" id="{A172C67B-A809-45BC-63C0-78BFD8F83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92263"/>
            <a:ext cx="48101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Runtime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Recurrence: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T(n) = 2 T(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 + c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83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CCCCFF"/>
              </a:buClr>
              <a:buSzPct val="120000"/>
              <a:buFont typeface="Symbol" panose="05050102010706020507" pitchFamily="18" charset="2"/>
              <a:buChar char="·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Solves to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3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3ED7F8BA-4AA2-57CE-3E84-7FC54559A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Recurrence </a:t>
            </a:r>
            <a:br>
              <a:rPr lang="en-US" altLang="en-US" sz="4000"/>
            </a:br>
            <a:r>
              <a:rPr lang="en-US" altLang="en-US" sz="4000"/>
              <a:t>(Just like merge sort recurrence)</a:t>
            </a:r>
          </a:p>
        </p:txBody>
      </p:sp>
      <p:sp>
        <p:nvSpPr>
          <p:cNvPr id="12294" name="Text Box 3">
            <a:extLst>
              <a:ext uri="{FF2B5EF4-FFF2-40B4-BE49-F238E27FC236}">
                <a16:creationId xmlns:a16="http://schemas.microsoft.com/office/drawing/2014/main" id="{91D9E070-AC09-9FEE-EAB3-FC323A92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70866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AutoNum type="arabicPeriod"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Divide: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Divide set of points in half.</a:t>
            </a: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AutoNum type="arabicPeriod"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Conquer: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Recursively compute convex hulls of 2 halves.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AutoNum type="arabicPeriod"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Combine: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Linear-time merge.</a:t>
            </a:r>
          </a:p>
        </p:txBody>
      </p:sp>
      <p:sp>
        <p:nvSpPr>
          <p:cNvPr id="12295" name="Oval 4">
            <a:extLst>
              <a:ext uri="{FF2B5EF4-FFF2-40B4-BE49-F238E27FC236}">
                <a16:creationId xmlns:a16="http://schemas.microsoft.com/office/drawing/2014/main" id="{B17A3872-1659-AFFC-6C45-F608D426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6" name="Oval 5">
            <a:extLst>
              <a:ext uri="{FF2B5EF4-FFF2-40B4-BE49-F238E27FC236}">
                <a16:creationId xmlns:a16="http://schemas.microsoft.com/office/drawing/2014/main" id="{40EE403B-42D3-7C8E-B50C-A56DA9BB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7" name="Oval 6">
            <a:extLst>
              <a:ext uri="{FF2B5EF4-FFF2-40B4-BE49-F238E27FC236}">
                <a16:creationId xmlns:a16="http://schemas.microsoft.com/office/drawing/2014/main" id="{3EDFBC38-C40A-8BC0-A4FA-EE4877067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914400" cy="6096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8" name="Rectangle 7">
            <a:extLst>
              <a:ext uri="{FF2B5EF4-FFF2-40B4-BE49-F238E27FC236}">
                <a16:creationId xmlns:a16="http://schemas.microsoft.com/office/drawing/2014/main" id="{79924767-2AF3-38D8-2CA4-46F11D3A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787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2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12299" name="Text Box 8">
            <a:extLst>
              <a:ext uri="{FF2B5EF4-FFF2-40B4-BE49-F238E27FC236}">
                <a16:creationId xmlns:a16="http://schemas.microsoft.com/office/drawing/2014/main" id="{8FD8CDAA-1CDB-E834-669B-8B9BAFE8A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256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 subproblems</a:t>
            </a:r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AB16BE0D-B2A0-44B1-9BC5-A6B083EC7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114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301" name="Text Box 10">
            <a:extLst>
              <a:ext uri="{FF2B5EF4-FFF2-40B4-BE49-F238E27FC236}">
                <a16:creationId xmlns:a16="http://schemas.microsoft.com/office/drawing/2014/main" id="{BF0AB6E7-D70F-375D-2695-2B12F37F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4267200"/>
            <a:ext cx="2817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subproblem size</a:t>
            </a:r>
          </a:p>
        </p:txBody>
      </p:sp>
      <p:sp>
        <p:nvSpPr>
          <p:cNvPr id="12302" name="Line 11">
            <a:extLst>
              <a:ext uri="{FF2B5EF4-FFF2-40B4-BE49-F238E27FC236}">
                <a16:creationId xmlns:a16="http://schemas.microsoft.com/office/drawing/2014/main" id="{EEDF6EA3-C330-D111-92A6-C9899F506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303" name="Text Box 12">
            <a:extLst>
              <a:ext uri="{FF2B5EF4-FFF2-40B4-BE49-F238E27FC236}">
                <a16:creationId xmlns:a16="http://schemas.microsoft.com/office/drawing/2014/main" id="{ECF9A6C0-0455-5D9A-DFF2-4B0F1018F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4114800"/>
            <a:ext cx="27590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work dividing and combining</a:t>
            </a:r>
          </a:p>
        </p:txBody>
      </p:sp>
      <p:sp>
        <p:nvSpPr>
          <p:cNvPr id="12304" name="Line 13">
            <a:extLst>
              <a:ext uri="{FF2B5EF4-FFF2-40B4-BE49-F238E27FC236}">
                <a16:creationId xmlns:a16="http://schemas.microsoft.com/office/drawing/2014/main" id="{6D308A8F-CD93-315E-4476-9EE8F5DAF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3810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6279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18647199-6BA1-EE9E-0FDA-83FE88790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Recurrence (cont’d)</a:t>
            </a:r>
            <a:br>
              <a:rPr lang="en-US" altLang="en-US" sz="4000"/>
            </a:br>
            <a:endParaRPr lang="en-US" altLang="en-US" sz="4000"/>
          </a:p>
        </p:txBody>
      </p:sp>
      <p:grpSp>
        <p:nvGrpSpPr>
          <p:cNvPr id="13318" name="Group 3">
            <a:extLst>
              <a:ext uri="{FF2B5EF4-FFF2-40B4-BE49-F238E27FC236}">
                <a16:creationId xmlns:a16="http://schemas.microsoft.com/office/drawing/2014/main" id="{331310A3-B0DA-FE5A-3FD7-687C449AF5A6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1169988"/>
            <a:ext cx="5715000" cy="1158875"/>
            <a:chOff x="1104" y="1008"/>
            <a:chExt cx="3600" cy="730"/>
          </a:xfrm>
        </p:grpSpPr>
        <p:sp>
          <p:nvSpPr>
            <p:cNvPr id="13320" name="Rectangle 4">
              <a:extLst>
                <a:ext uri="{FF2B5EF4-FFF2-40B4-BE49-F238E27FC236}">
                  <a16:creationId xmlns:a16="http://schemas.microsoft.com/office/drawing/2014/main" id="{D85E727D-ABE5-9FF6-6BDD-9D68E829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90"/>
              <a:ext cx="7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 =</a:t>
              </a:r>
            </a:p>
          </p:txBody>
        </p:sp>
        <p:grpSp>
          <p:nvGrpSpPr>
            <p:cNvPr id="13321" name="Group 5">
              <a:extLst>
                <a:ext uri="{FF2B5EF4-FFF2-40B4-BE49-F238E27FC236}">
                  <a16:creationId xmlns:a16="http://schemas.microsoft.com/office/drawing/2014/main" id="{24BAED3A-17E0-4D2D-AEDB-289F6EE68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008"/>
              <a:ext cx="2640" cy="730"/>
              <a:chOff x="1728" y="3277"/>
              <a:chExt cx="2640" cy="730"/>
            </a:xfrm>
          </p:grpSpPr>
          <p:sp>
            <p:nvSpPr>
              <p:cNvPr id="13323" name="Rectangle 6">
                <a:extLst>
                  <a:ext uri="{FF2B5EF4-FFF2-40B4-BE49-F238E27FC236}">
                    <a16:creationId xmlns:a16="http://schemas.microsoft.com/office/drawing/2014/main" id="{B87BE89F-3F8C-E612-9B1A-7131F1072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277"/>
                <a:ext cx="155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Q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(1)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if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n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= 1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;</a:t>
                </a:r>
              </a:p>
            </p:txBody>
          </p:sp>
          <p:sp>
            <p:nvSpPr>
              <p:cNvPr id="13324" name="Rectangle 7">
                <a:extLst>
                  <a:ext uri="{FF2B5EF4-FFF2-40B4-BE49-F238E27FC236}">
                    <a16:creationId xmlns:a16="http://schemas.microsoft.com/office/drawing/2014/main" id="{EE2DEEAA-2CF8-038D-AE88-675484C4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42"/>
                <a:ext cx="26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0099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  <a:r>
                  <a:rPr kumimoji="0" lang="en-US" altLang="en-US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T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(</a:t>
                </a:r>
                <a:r>
                  <a:rPr kumimoji="0" lang="en-US" altLang="en-US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n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/2)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+ 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Q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(n)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if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32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&gt; 1</a:t>
                </a:r>
                <a:r>
                  <a:rPr kumimoji="0" lang="en-US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3322" name="AutoShape 8">
              <a:extLst>
                <a:ext uri="{FF2B5EF4-FFF2-40B4-BE49-F238E27FC236}">
                  <a16:creationId xmlns:a16="http://schemas.microsoft.com/office/drawing/2014/main" id="{916661BD-7D32-89B6-C083-0F63EDF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091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9999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74089" name="Text Box 9">
            <a:extLst>
              <a:ext uri="{FF2B5EF4-FFF2-40B4-BE49-F238E27FC236}">
                <a16:creationId xmlns:a16="http://schemas.microsoft.com/office/drawing/2014/main" id="{A5BA2A72-DB00-BB6C-2419-6F788C487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91000"/>
            <a:ext cx="7331075" cy="939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9999"/>
                </a:solidFill>
                <a:latin typeface="Times New Roman" panose="02020603050405020304" pitchFamily="18" charset="0"/>
              </a:defRPr>
            </a:lvl9pPr>
          </a:lstStyle>
          <a:p>
            <a:pPr marL="227013" marR="0" lvl="0" indent="-227013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How do we 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 I.e., how do we find out if it is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O(n)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or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or 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6B044838-9586-4D7F-BE2D-3ACD0087930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37786" y="1895475"/>
            <a:ext cx="6468427" cy="3977005"/>
          </a:xfrm>
        </p:spPr>
        <p:txBody>
          <a:bodyPr/>
          <a:lstStyle/>
          <a:p>
            <a:pPr algn="ctr"/>
            <a:r>
              <a:rPr lang="en-US" altLang="zh-TW" sz="3600" b="1" dirty="0"/>
              <a:t>Use Divide-and-Conquer to Solve</a:t>
            </a:r>
          </a:p>
        </p:txBody>
      </p:sp>
    </p:spTree>
    <p:extLst>
      <p:ext uri="{BB962C8B-B14F-4D97-AF65-F5344CB8AC3E}">
        <p14:creationId xmlns:p14="http://schemas.microsoft.com/office/powerpoint/2010/main" val="149347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4646CC-757F-48AC-883A-4E0CBD2274D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Convex Hull Algorithm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8F142BB-78D7-419D-8630-5C1A011B6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956620"/>
            <a:ext cx="8308975" cy="4733464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8400" indent="-1168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Input </a:t>
            </a:r>
            <a:r>
              <a:rPr lang="en-US" altLang="zh-TW" sz="2400" dirty="0">
                <a:solidFill>
                  <a:schemeClr val="hlink"/>
                </a:solidFill>
              </a:rPr>
              <a:t>:</a:t>
            </a:r>
            <a:r>
              <a:rPr lang="en-US" altLang="zh-TW" sz="2400" dirty="0"/>
              <a:t> 	A set S of planar points</a:t>
            </a:r>
            <a:endParaRPr lang="en-US" altLang="zh-TW" sz="2400" dirty="0">
              <a:solidFill>
                <a:schemeClr val="hlink"/>
              </a:solidFill>
            </a:endParaRPr>
          </a:p>
          <a:p>
            <a:pPr marL="1168400" indent="-1168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Output</a:t>
            </a:r>
            <a:r>
              <a:rPr lang="en-US" altLang="zh-TW" sz="2400" dirty="0">
                <a:solidFill>
                  <a:schemeClr val="hlink"/>
                </a:solidFill>
              </a:rPr>
              <a:t> :</a:t>
            </a:r>
            <a:r>
              <a:rPr lang="en-US" altLang="zh-TW" sz="2400" dirty="0"/>
              <a:t> 	A convex hull for S</a:t>
            </a:r>
            <a:endParaRPr lang="en-US" altLang="zh-TW" sz="2400" u="sng" dirty="0">
              <a:solidFill>
                <a:schemeClr val="hlink"/>
              </a:solidFill>
            </a:endParaRPr>
          </a:p>
          <a:p>
            <a:pPr marL="1168400" indent="-1168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1:</a:t>
            </a:r>
            <a:r>
              <a:rPr lang="en-US" altLang="zh-TW" sz="2400" dirty="0"/>
              <a:t> 	If S contains no more than five points, use exhaustive searching to find the convex hull and return.</a:t>
            </a:r>
            <a:endParaRPr lang="en-US" altLang="zh-TW" sz="2400" u="sng" dirty="0">
              <a:solidFill>
                <a:schemeClr val="hlink"/>
              </a:solidFill>
            </a:endParaRPr>
          </a:p>
          <a:p>
            <a:pPr marL="1168400" indent="-11684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2:</a:t>
            </a:r>
            <a:r>
              <a:rPr lang="en-US" altLang="zh-TW" sz="2400" dirty="0"/>
              <a:t> 	Find a median line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perpendicular</a:t>
            </a:r>
            <a:r>
              <a:rPr lang="en-US" altLang="zh-TW" sz="2400" dirty="0"/>
              <a:t> to the X-axis which divides S into S</a:t>
            </a:r>
            <a:r>
              <a:rPr lang="en-US" altLang="zh-TW" sz="2400" baseline="-30000" dirty="0">
                <a:cs typeface="Arial" panose="020B0604020202020204" pitchFamily="34" charset="0"/>
              </a:rPr>
              <a:t>L</a:t>
            </a:r>
            <a:r>
              <a:rPr lang="en-US" altLang="zh-TW" sz="2400" dirty="0"/>
              <a:t> and S</a:t>
            </a:r>
            <a:r>
              <a:rPr lang="en-US" altLang="zh-TW" sz="2400" baseline="-30000" dirty="0"/>
              <a:t>R</a:t>
            </a:r>
            <a:r>
              <a:rPr lang="en-US" altLang="zh-TW" sz="2400" dirty="0"/>
              <a:t>, with equal sizes.</a:t>
            </a:r>
            <a:endParaRPr lang="en-US" altLang="zh-TW" sz="2400" u="sng" dirty="0"/>
          </a:p>
          <a:p>
            <a:pPr marL="1168400" indent="-1168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3:</a:t>
            </a:r>
            <a:r>
              <a:rPr lang="en-US" altLang="zh-TW" sz="2400" dirty="0"/>
              <a:t> 	Recursively construct convex hulls for S</a:t>
            </a:r>
            <a:r>
              <a:rPr lang="en-US" altLang="zh-TW" sz="2400" baseline="-30000" dirty="0">
                <a:cs typeface="Arial" panose="020B0604020202020204" pitchFamily="34" charset="0"/>
              </a:rPr>
              <a:t>L</a:t>
            </a:r>
            <a:r>
              <a:rPr lang="en-US" altLang="zh-TW" sz="2400" dirty="0"/>
              <a:t> and S</a:t>
            </a:r>
            <a:r>
              <a:rPr lang="en-US" altLang="zh-TW" sz="2400" baseline="-30000" dirty="0"/>
              <a:t>R</a:t>
            </a:r>
            <a:r>
              <a:rPr lang="en-US" altLang="zh-TW" sz="2400" dirty="0"/>
              <a:t>, denoted as Hull(S</a:t>
            </a:r>
            <a:r>
              <a:rPr lang="en-US" altLang="zh-TW" sz="2400" baseline="-30000" dirty="0">
                <a:cs typeface="Arial" panose="020B0604020202020204" pitchFamily="34" charset="0"/>
              </a:rPr>
              <a:t>L</a:t>
            </a:r>
            <a:r>
              <a:rPr lang="en-US" altLang="zh-TW" sz="2400" dirty="0"/>
              <a:t>) and Hull(S</a:t>
            </a:r>
            <a:r>
              <a:rPr lang="en-US" altLang="zh-TW" sz="2400" baseline="-30000" dirty="0"/>
              <a:t>R</a:t>
            </a:r>
            <a:r>
              <a:rPr lang="en-US" altLang="zh-TW" sz="2400" dirty="0"/>
              <a:t>), respectively.</a:t>
            </a:r>
          </a:p>
          <a:p>
            <a:pPr marL="1168400" indent="-1168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4:</a:t>
            </a:r>
            <a:r>
              <a:rPr lang="en-US" altLang="zh-TW" sz="2400" dirty="0"/>
              <a:t> 	Apply the merging procedure to merge Hull(S</a:t>
            </a:r>
            <a:r>
              <a:rPr lang="en-US" altLang="zh-TW" sz="2400" baseline="-30000" dirty="0">
                <a:cs typeface="Arial" panose="020B0604020202020204" pitchFamily="34" charset="0"/>
              </a:rPr>
              <a:t>L</a:t>
            </a:r>
            <a:r>
              <a:rPr lang="en-US" altLang="zh-TW" sz="2400" dirty="0"/>
              <a:t>) and Hull(S</a:t>
            </a:r>
            <a:r>
              <a:rPr lang="en-US" altLang="zh-TW" sz="2400" baseline="-30000" dirty="0"/>
              <a:t>R</a:t>
            </a:r>
            <a:r>
              <a:rPr lang="en-US" altLang="zh-TW" sz="2400" dirty="0"/>
              <a:t>) together to form a convex hull.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2" name="Line 60">
            <a:extLst>
              <a:ext uri="{FF2B5EF4-FFF2-40B4-BE49-F238E27FC236}">
                <a16:creationId xmlns:a16="http://schemas.microsoft.com/office/drawing/2014/main" id="{3B2DF164-C82C-40A1-A77D-1B2465F38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25" y="3897313"/>
            <a:ext cx="360363" cy="1511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3" name="Line 61">
            <a:extLst>
              <a:ext uri="{FF2B5EF4-FFF2-40B4-BE49-F238E27FC236}">
                <a16:creationId xmlns:a16="http://schemas.microsoft.com/office/drawing/2014/main" id="{BD92FBE6-A8F1-4271-B576-3D2D3E4D0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5963" y="3284538"/>
            <a:ext cx="1152525" cy="612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4" name="Line 62">
            <a:extLst>
              <a:ext uri="{FF2B5EF4-FFF2-40B4-BE49-F238E27FC236}">
                <a16:creationId xmlns:a16="http://schemas.microsoft.com/office/drawing/2014/main" id="{D9E80CBA-2B67-4000-8988-13B752049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3284538"/>
            <a:ext cx="1008063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5" name="Line 63">
            <a:extLst>
              <a:ext uri="{FF2B5EF4-FFF2-40B4-BE49-F238E27FC236}">
                <a16:creationId xmlns:a16="http://schemas.microsoft.com/office/drawing/2014/main" id="{85F6251C-B7A7-494D-87A3-CBE3A9C27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9950" y="4149725"/>
            <a:ext cx="10795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26176232-08C2-4FB0-BC1F-806A316F5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4581525"/>
            <a:ext cx="612775" cy="9350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7" name="Line 65">
            <a:extLst>
              <a:ext uri="{FF2B5EF4-FFF2-40B4-BE49-F238E27FC236}">
                <a16:creationId xmlns:a16="http://schemas.microsoft.com/office/drawing/2014/main" id="{EBF95F54-D406-4B4F-97C0-25263FF2E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5408613"/>
            <a:ext cx="1295400" cy="107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7" name="Line 55">
            <a:extLst>
              <a:ext uri="{FF2B5EF4-FFF2-40B4-BE49-F238E27FC236}">
                <a16:creationId xmlns:a16="http://schemas.microsoft.com/office/drawing/2014/main" id="{625ACC03-D0EB-43FA-B040-29CE2297BD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313" y="3392488"/>
            <a:ext cx="757237" cy="4683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8" name="Line 56">
            <a:extLst>
              <a:ext uri="{FF2B5EF4-FFF2-40B4-BE49-F238E27FC236}">
                <a16:creationId xmlns:a16="http://schemas.microsoft.com/office/drawing/2014/main" id="{FACC7DAE-7E51-4CF7-A53F-2CC5DA1E8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392488"/>
            <a:ext cx="792163" cy="757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C69E5EC1-E759-48C6-845C-6B17968B3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149725"/>
            <a:ext cx="360363" cy="1187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857FA83A-902A-4F9B-BDD1-1153C4D7E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941888"/>
            <a:ext cx="1081087" cy="395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669CEFCB-790B-4222-97C4-CA8D76420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860800"/>
            <a:ext cx="107950" cy="10810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6B044838-9586-4D7F-BE2D-3ACD0087930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</p:spPr>
        <p:txBody>
          <a:bodyPr/>
          <a:lstStyle/>
          <a:p>
            <a:pPr algn="ctr"/>
            <a:r>
              <a:rPr lang="en-US" altLang="zh-TW" sz="3600" b="1"/>
              <a:t>Use Divide-and-Conquer to Solve</a:t>
            </a:r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3CE67C78-A326-4E1D-9563-1B24BF612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2241550"/>
            <a:ext cx="11112" cy="4211638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7D165EF7-5444-445B-96E7-B3A5AB4E9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19526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Y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287" name="Line 15">
            <a:extLst>
              <a:ext uri="{FF2B5EF4-FFF2-40B4-BE49-F238E27FC236}">
                <a16:creationId xmlns:a16="http://schemas.microsoft.com/office/drawing/2014/main" id="{2E15D98E-9D74-40E4-BAA6-73881199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38" y="6237288"/>
            <a:ext cx="67945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2DAFE87D-955A-4739-8528-C79E5DE8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611505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X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858AC3B-7871-4CB4-9D78-9DC2EAA2C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650" y="2133600"/>
            <a:ext cx="0" cy="4103688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293" name="Oval 21">
            <a:extLst>
              <a:ext uri="{FF2B5EF4-FFF2-40B4-BE49-F238E27FC236}">
                <a16:creationId xmlns:a16="http://schemas.microsoft.com/office/drawing/2014/main" id="{BC1062AC-60AC-453D-A9F3-6E868EF38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528320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05" name="Oval 33">
            <a:extLst>
              <a:ext uri="{FF2B5EF4-FFF2-40B4-BE49-F238E27FC236}">
                <a16:creationId xmlns:a16="http://schemas.microsoft.com/office/drawing/2014/main" id="{2A564703-CACE-4192-BB3D-BDE7B7E87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8879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06" name="Oval 34">
            <a:extLst>
              <a:ext uri="{FF2B5EF4-FFF2-40B4-BE49-F238E27FC236}">
                <a16:creationId xmlns:a16="http://schemas.microsoft.com/office/drawing/2014/main" id="{28B49DCF-F91B-4CE7-B66A-E7F5BB72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068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07" name="Oval 35">
            <a:extLst>
              <a:ext uri="{FF2B5EF4-FFF2-40B4-BE49-F238E27FC236}">
                <a16:creationId xmlns:a16="http://schemas.microsoft.com/office/drawing/2014/main" id="{7F7FDC09-6473-4C43-9EA9-2889083D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3385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08" name="Rectangle 36">
            <a:extLst>
              <a:ext uri="{FF2B5EF4-FFF2-40B4-BE49-F238E27FC236}">
                <a16:creationId xmlns:a16="http://schemas.microsoft.com/office/drawing/2014/main" id="{F5025555-FFD5-4526-902F-5F63374C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384425"/>
            <a:ext cx="32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09" name="Rectangle 37">
            <a:extLst>
              <a:ext uri="{FF2B5EF4-FFF2-40B4-BE49-F238E27FC236}">
                <a16:creationId xmlns:a16="http://schemas.microsoft.com/office/drawing/2014/main" id="{50E4636A-6F26-4183-8711-DDAB70AD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2349500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0" name="Oval 38">
            <a:extLst>
              <a:ext uri="{FF2B5EF4-FFF2-40B4-BE49-F238E27FC236}">
                <a16:creationId xmlns:a16="http://schemas.microsoft.com/office/drawing/2014/main" id="{EFE3E22A-64EA-4FCE-8804-6DEBD178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40957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2" name="Rectangle 40">
            <a:extLst>
              <a:ext uri="{FF2B5EF4-FFF2-40B4-BE49-F238E27FC236}">
                <a16:creationId xmlns:a16="http://schemas.microsoft.com/office/drawing/2014/main" id="{0A78C060-6B13-4161-8E1E-7A94EED3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349500"/>
            <a:ext cx="2808288" cy="3779838"/>
          </a:xfrm>
          <a:prstGeom prst="rect">
            <a:avLst/>
          </a:prstGeom>
          <a:noFill/>
          <a:ln w="28575" algn="ctr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8F2C5030-747B-4B85-A77C-352D4343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312988"/>
            <a:ext cx="2808287" cy="3779837"/>
          </a:xfrm>
          <a:prstGeom prst="rect">
            <a:avLst/>
          </a:prstGeom>
          <a:noFill/>
          <a:ln w="28575" algn="ctr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5" name="Oval 43">
            <a:extLst>
              <a:ext uri="{FF2B5EF4-FFF2-40B4-BE49-F238E27FC236}">
                <a16:creationId xmlns:a16="http://schemas.microsoft.com/office/drawing/2014/main" id="{2F605717-070C-4DC5-9507-AF1FCFEE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53546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6" name="Oval 44">
            <a:extLst>
              <a:ext uri="{FF2B5EF4-FFF2-40B4-BE49-F238E27FC236}">
                <a16:creationId xmlns:a16="http://schemas.microsoft.com/office/drawing/2014/main" id="{70A7E9C7-1F5E-41C5-89D8-E847254D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8433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7" name="Oval 45">
            <a:extLst>
              <a:ext uri="{FF2B5EF4-FFF2-40B4-BE49-F238E27FC236}">
                <a16:creationId xmlns:a16="http://schemas.microsoft.com/office/drawing/2014/main" id="{A2B28E30-E699-40C0-9545-98E1C40D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323056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8" name="Oval 46">
            <a:extLst>
              <a:ext uri="{FF2B5EF4-FFF2-40B4-BE49-F238E27FC236}">
                <a16:creationId xmlns:a16="http://schemas.microsoft.com/office/drawing/2014/main" id="{E776C339-32F1-4787-A476-C502D6A0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40957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19" name="Oval 47">
            <a:extLst>
              <a:ext uri="{FF2B5EF4-FFF2-40B4-BE49-F238E27FC236}">
                <a16:creationId xmlns:a16="http://schemas.microsoft.com/office/drawing/2014/main" id="{90BC494F-83BA-4B31-882F-1A912BC7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5275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0" name="Oval 48">
            <a:extLst>
              <a:ext uri="{FF2B5EF4-FFF2-40B4-BE49-F238E27FC236}">
                <a16:creationId xmlns:a16="http://schemas.microsoft.com/office/drawing/2014/main" id="{35B8B005-2574-4560-BC53-7257806F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546258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1" name="Oval 49">
            <a:extLst>
              <a:ext uri="{FF2B5EF4-FFF2-40B4-BE49-F238E27FC236}">
                <a16:creationId xmlns:a16="http://schemas.microsoft.com/office/drawing/2014/main" id="{4D7A92FE-F9F4-43D7-A021-C0E27091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8433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2" name="Oval 50">
            <a:extLst>
              <a:ext uri="{FF2B5EF4-FFF2-40B4-BE49-F238E27FC236}">
                <a16:creationId xmlns:a16="http://schemas.microsoft.com/office/drawing/2014/main" id="{CCF4C043-D9AD-47FE-936C-51449171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3291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3" name="Oval 51">
            <a:extLst>
              <a:ext uri="{FF2B5EF4-FFF2-40B4-BE49-F238E27FC236}">
                <a16:creationId xmlns:a16="http://schemas.microsoft.com/office/drawing/2014/main" id="{D074CBDC-4721-47EC-BB99-26B283DA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4005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4" name="Oval 52">
            <a:extLst>
              <a:ext uri="{FF2B5EF4-FFF2-40B4-BE49-F238E27FC236}">
                <a16:creationId xmlns:a16="http://schemas.microsoft.com/office/drawing/2014/main" id="{F4B9B5D9-6685-4F29-83AB-B47EA9F6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8339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25" name="Rectangle 53">
            <a:extLst>
              <a:ext uri="{FF2B5EF4-FFF2-40B4-BE49-F238E27FC236}">
                <a16:creationId xmlns:a16="http://schemas.microsoft.com/office/drawing/2014/main" id="{8D287862-AB23-4107-9ABE-1F71E6BA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1665288"/>
            <a:ext cx="18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39" name="Line 67">
            <a:extLst>
              <a:ext uri="{FF2B5EF4-FFF2-40B4-BE49-F238E27FC236}">
                <a16:creationId xmlns:a16="http://schemas.microsoft.com/office/drawing/2014/main" id="{C7F947AE-7D9A-4B6D-9E40-79584821E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3284538"/>
            <a:ext cx="3168650" cy="10795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40" name="Line 68">
            <a:extLst>
              <a:ext uri="{FF2B5EF4-FFF2-40B4-BE49-F238E27FC236}">
                <a16:creationId xmlns:a16="http://schemas.microsoft.com/office/drawing/2014/main" id="{C4F5AE9C-A32C-4D29-AFE8-615E546F4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337175"/>
            <a:ext cx="3097212" cy="179388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54341" name="Rectangle 69">
            <a:extLst>
              <a:ext uri="{FF2B5EF4-FFF2-40B4-BE49-F238E27FC236}">
                <a16:creationId xmlns:a16="http://schemas.microsoft.com/office/drawing/2014/main" id="{E27C315E-38A0-40A2-A013-838F667E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744788"/>
            <a:ext cx="2736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Use Graham scan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8" grpId="0"/>
      <p:bldP spid="54308" grpId="1"/>
      <p:bldP spid="54309" grpId="0"/>
      <p:bldP spid="54309" grpId="1"/>
      <p:bldP spid="54325" grpId="0"/>
      <p:bldP spid="54341" grpId="0"/>
      <p:bldP spid="54341" grpId="1"/>
      <p:bldP spid="54341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56" name="Line 68">
            <a:extLst>
              <a:ext uri="{FF2B5EF4-FFF2-40B4-BE49-F238E27FC236}">
                <a16:creationId xmlns:a16="http://schemas.microsoft.com/office/drawing/2014/main" id="{8A677D39-AA77-4233-A7F1-4DCEDD8EA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463" y="4394200"/>
            <a:ext cx="64801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6" name="Line 48">
            <a:extLst>
              <a:ext uri="{FF2B5EF4-FFF2-40B4-BE49-F238E27FC236}">
                <a16:creationId xmlns:a16="http://schemas.microsoft.com/office/drawing/2014/main" id="{C834BCC6-1FAA-499E-94E4-82162F478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2863" y="3284538"/>
            <a:ext cx="3213100" cy="1109662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7" name="Line 49">
            <a:extLst>
              <a:ext uri="{FF2B5EF4-FFF2-40B4-BE49-F238E27FC236}">
                <a16:creationId xmlns:a16="http://schemas.microsoft.com/office/drawing/2014/main" id="{1C64EC0A-F97B-44B2-9F5C-365502940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2863" y="4149725"/>
            <a:ext cx="2205037" cy="2444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8" name="Line 50">
            <a:extLst>
              <a:ext uri="{FF2B5EF4-FFF2-40B4-BE49-F238E27FC236}">
                <a16:creationId xmlns:a16="http://schemas.microsoft.com/office/drawing/2014/main" id="{694C39F6-84D6-45F5-A572-0A3CA4043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63" y="4394200"/>
            <a:ext cx="2097087" cy="1873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9" name="Line 51">
            <a:extLst>
              <a:ext uri="{FF2B5EF4-FFF2-40B4-BE49-F238E27FC236}">
                <a16:creationId xmlns:a16="http://schemas.microsoft.com/office/drawing/2014/main" id="{8C8C864C-6C61-407A-A68A-96171D76C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63" y="4400550"/>
            <a:ext cx="2709862" cy="1116013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1" name="Line 53">
            <a:extLst>
              <a:ext uri="{FF2B5EF4-FFF2-40B4-BE49-F238E27FC236}">
                <a16:creationId xmlns:a16="http://schemas.microsoft.com/office/drawing/2014/main" id="{8A24E007-3CFC-4863-BD2A-CDC9167BC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2863" y="4005263"/>
            <a:ext cx="4365625" cy="388937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2" name="Line 54">
            <a:extLst>
              <a:ext uri="{FF2B5EF4-FFF2-40B4-BE49-F238E27FC236}">
                <a16:creationId xmlns:a16="http://schemas.microsoft.com/office/drawing/2014/main" id="{F2FE1FC8-F3D4-43E8-A84E-C5EE4B790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63" y="4394200"/>
            <a:ext cx="4005262" cy="1014413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1" name="Line 43">
            <a:extLst>
              <a:ext uri="{FF2B5EF4-FFF2-40B4-BE49-F238E27FC236}">
                <a16:creationId xmlns:a16="http://schemas.microsoft.com/office/drawing/2014/main" id="{8C960207-7752-4723-980A-DC769EE1D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3338" y="3392488"/>
            <a:ext cx="53975" cy="1001712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2" name="Line 44">
            <a:extLst>
              <a:ext uri="{FF2B5EF4-FFF2-40B4-BE49-F238E27FC236}">
                <a16:creationId xmlns:a16="http://schemas.microsoft.com/office/drawing/2014/main" id="{8EDB0BAA-99EF-44BC-99FF-AB7D3631E5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0" y="4146550"/>
            <a:ext cx="747713" cy="2476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3" name="Line 45">
            <a:extLst>
              <a:ext uri="{FF2B5EF4-FFF2-40B4-BE49-F238E27FC236}">
                <a16:creationId xmlns:a16="http://schemas.microsoft.com/office/drawing/2014/main" id="{ABE66291-7190-40D4-B974-2ED8EDC40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394200"/>
            <a:ext cx="387350" cy="9429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4" name="Line 46">
            <a:extLst>
              <a:ext uri="{FF2B5EF4-FFF2-40B4-BE49-F238E27FC236}">
                <a16:creationId xmlns:a16="http://schemas.microsoft.com/office/drawing/2014/main" id="{CF7AB6C0-A00B-4442-97AC-C070F0E764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82863" y="4394200"/>
            <a:ext cx="693737" cy="547688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5" name="Line 47">
            <a:extLst>
              <a:ext uri="{FF2B5EF4-FFF2-40B4-BE49-F238E27FC236}">
                <a16:creationId xmlns:a16="http://schemas.microsoft.com/office/drawing/2014/main" id="{C562CF54-2929-4712-B522-A18D5E6FE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3338" y="3860800"/>
            <a:ext cx="811212" cy="5334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0" name="Line 2">
            <a:extLst>
              <a:ext uri="{FF2B5EF4-FFF2-40B4-BE49-F238E27FC236}">
                <a16:creationId xmlns:a16="http://schemas.microsoft.com/office/drawing/2014/main" id="{AF71ACA5-84AB-44BF-B32A-E6851AF52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25" y="4005263"/>
            <a:ext cx="360363" cy="14033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1" name="Line 3">
            <a:extLst>
              <a:ext uri="{FF2B5EF4-FFF2-40B4-BE49-F238E27FC236}">
                <a16:creationId xmlns:a16="http://schemas.microsoft.com/office/drawing/2014/main" id="{7561C9AB-8A5E-4449-A1A8-9A21A0DE2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5963" y="3284538"/>
            <a:ext cx="1152525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2" name="Line 4">
            <a:extLst>
              <a:ext uri="{FF2B5EF4-FFF2-40B4-BE49-F238E27FC236}">
                <a16:creationId xmlns:a16="http://schemas.microsoft.com/office/drawing/2014/main" id="{CB4278CF-06F6-406B-B4F9-3229314B71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3284538"/>
            <a:ext cx="1008063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3" name="Line 5">
            <a:extLst>
              <a:ext uri="{FF2B5EF4-FFF2-40B4-BE49-F238E27FC236}">
                <a16:creationId xmlns:a16="http://schemas.microsoft.com/office/drawing/2014/main" id="{E5D1E9FB-25C6-47EC-836A-FE3A16A4AC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9950" y="4149725"/>
            <a:ext cx="107950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4" name="Line 6">
            <a:extLst>
              <a:ext uri="{FF2B5EF4-FFF2-40B4-BE49-F238E27FC236}">
                <a16:creationId xmlns:a16="http://schemas.microsoft.com/office/drawing/2014/main" id="{8934CAA0-7461-4A99-A543-DF05C842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4581525"/>
            <a:ext cx="612775" cy="9350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5" name="Line 7">
            <a:extLst>
              <a:ext uri="{FF2B5EF4-FFF2-40B4-BE49-F238E27FC236}">
                <a16:creationId xmlns:a16="http://schemas.microsoft.com/office/drawing/2014/main" id="{C59BB4E5-2CDC-4361-B2CC-9DF058B29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5408613"/>
            <a:ext cx="1295400" cy="107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6" name="Line 8">
            <a:extLst>
              <a:ext uri="{FF2B5EF4-FFF2-40B4-BE49-F238E27FC236}">
                <a16:creationId xmlns:a16="http://schemas.microsoft.com/office/drawing/2014/main" id="{0694FC4F-5F0E-45FF-AF25-49BA2F7740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313" y="3392488"/>
            <a:ext cx="757237" cy="4683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7" name="Line 9">
            <a:extLst>
              <a:ext uri="{FF2B5EF4-FFF2-40B4-BE49-F238E27FC236}">
                <a16:creationId xmlns:a16="http://schemas.microsoft.com/office/drawing/2014/main" id="{FE70380E-A212-4264-B898-6774B44F2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392488"/>
            <a:ext cx="792163" cy="757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8" name="Line 10">
            <a:extLst>
              <a:ext uri="{FF2B5EF4-FFF2-40B4-BE49-F238E27FC236}">
                <a16:creationId xmlns:a16="http://schemas.microsoft.com/office/drawing/2014/main" id="{12D12E29-52F8-450B-AC19-1461EF62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149725"/>
            <a:ext cx="360363" cy="1187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699" name="Line 11">
            <a:extLst>
              <a:ext uri="{FF2B5EF4-FFF2-40B4-BE49-F238E27FC236}">
                <a16:creationId xmlns:a16="http://schemas.microsoft.com/office/drawing/2014/main" id="{26D4D4E3-E5A2-4261-B4DB-839CED358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941888"/>
            <a:ext cx="1081087" cy="395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0" name="Line 12">
            <a:extLst>
              <a:ext uri="{FF2B5EF4-FFF2-40B4-BE49-F238E27FC236}">
                <a16:creationId xmlns:a16="http://schemas.microsoft.com/office/drawing/2014/main" id="{A6469830-188C-4996-AC09-6D22190BF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860800"/>
            <a:ext cx="107950" cy="10810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66C56BDD-CD7E-4F64-9C33-2D43D8530D0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</p:spPr>
        <p:txBody>
          <a:bodyPr/>
          <a:lstStyle/>
          <a:p>
            <a:pPr algn="ctr"/>
            <a:r>
              <a:rPr lang="en-US" altLang="zh-TW" sz="3600" b="1"/>
              <a:t>Use Divide-and-Conquer to Solve</a:t>
            </a:r>
          </a:p>
        </p:txBody>
      </p:sp>
      <p:sp>
        <p:nvSpPr>
          <p:cNvPr id="114702" name="Line 14">
            <a:extLst>
              <a:ext uri="{FF2B5EF4-FFF2-40B4-BE49-F238E27FC236}">
                <a16:creationId xmlns:a16="http://schemas.microsoft.com/office/drawing/2014/main" id="{70E71852-05F2-4306-8AFA-9E3BFBB19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2241550"/>
            <a:ext cx="11112" cy="4211638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BA263E91-C4E8-4EA7-AF9D-9D63ED6E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19526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Y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4" name="Line 16">
            <a:extLst>
              <a:ext uri="{FF2B5EF4-FFF2-40B4-BE49-F238E27FC236}">
                <a16:creationId xmlns:a16="http://schemas.microsoft.com/office/drawing/2014/main" id="{06DFBA25-5ED0-4F03-9B33-134375D89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38" y="6237288"/>
            <a:ext cx="67945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5" name="Rectangle 17">
            <a:extLst>
              <a:ext uri="{FF2B5EF4-FFF2-40B4-BE49-F238E27FC236}">
                <a16:creationId xmlns:a16="http://schemas.microsoft.com/office/drawing/2014/main" id="{54173FDF-0673-4B3A-A1AD-C6C00D74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611505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X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6" name="Line 18">
            <a:extLst>
              <a:ext uri="{FF2B5EF4-FFF2-40B4-BE49-F238E27FC236}">
                <a16:creationId xmlns:a16="http://schemas.microsoft.com/office/drawing/2014/main" id="{ECDA03D3-E490-41A6-99F5-46392B422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650" y="2133600"/>
            <a:ext cx="0" cy="4103688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7" name="Oval 19">
            <a:extLst>
              <a:ext uri="{FF2B5EF4-FFF2-40B4-BE49-F238E27FC236}">
                <a16:creationId xmlns:a16="http://schemas.microsoft.com/office/drawing/2014/main" id="{38EBE8B0-DD44-40A5-8669-236439AB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528320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8" name="Oval 20">
            <a:extLst>
              <a:ext uri="{FF2B5EF4-FFF2-40B4-BE49-F238E27FC236}">
                <a16:creationId xmlns:a16="http://schemas.microsoft.com/office/drawing/2014/main" id="{C4BBEC66-931A-4133-BFF6-A30C76C5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8879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09" name="Oval 21">
            <a:extLst>
              <a:ext uri="{FF2B5EF4-FFF2-40B4-BE49-F238E27FC236}">
                <a16:creationId xmlns:a16="http://schemas.microsoft.com/office/drawing/2014/main" id="{8CEC9DF7-2C4F-4324-AB8C-7D6027CC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068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0" name="Oval 22">
            <a:extLst>
              <a:ext uri="{FF2B5EF4-FFF2-40B4-BE49-F238E27FC236}">
                <a16:creationId xmlns:a16="http://schemas.microsoft.com/office/drawing/2014/main" id="{B2B55E1D-E2DB-42F1-A522-DB7188B9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3385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1" name="Rectangle 23">
            <a:extLst>
              <a:ext uri="{FF2B5EF4-FFF2-40B4-BE49-F238E27FC236}">
                <a16:creationId xmlns:a16="http://schemas.microsoft.com/office/drawing/2014/main" id="{7CD471C8-8ECC-4963-9C51-63CB0D67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384425"/>
            <a:ext cx="32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2" name="Rectangle 24">
            <a:extLst>
              <a:ext uri="{FF2B5EF4-FFF2-40B4-BE49-F238E27FC236}">
                <a16:creationId xmlns:a16="http://schemas.microsoft.com/office/drawing/2014/main" id="{691C1454-2B3F-4686-B517-F802C7F8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2349500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3" name="Oval 25">
            <a:extLst>
              <a:ext uri="{FF2B5EF4-FFF2-40B4-BE49-F238E27FC236}">
                <a16:creationId xmlns:a16="http://schemas.microsoft.com/office/drawing/2014/main" id="{70082C25-D87D-40C5-B966-2512A92A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40957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6" name="Oval 28">
            <a:extLst>
              <a:ext uri="{FF2B5EF4-FFF2-40B4-BE49-F238E27FC236}">
                <a16:creationId xmlns:a16="http://schemas.microsoft.com/office/drawing/2014/main" id="{4BDD2A1D-C6B3-4E1A-8853-FF3703F1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53546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7" name="Oval 29">
            <a:extLst>
              <a:ext uri="{FF2B5EF4-FFF2-40B4-BE49-F238E27FC236}">
                <a16:creationId xmlns:a16="http://schemas.microsoft.com/office/drawing/2014/main" id="{4FE6BC99-D7F9-48B6-B1E6-7591D61F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95128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8" name="Oval 30">
            <a:extLst>
              <a:ext uri="{FF2B5EF4-FFF2-40B4-BE49-F238E27FC236}">
                <a16:creationId xmlns:a16="http://schemas.microsoft.com/office/drawing/2014/main" id="{CD55D43B-19E9-47E1-BAB9-D846EE1D5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323056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19" name="Oval 31">
            <a:extLst>
              <a:ext uri="{FF2B5EF4-FFF2-40B4-BE49-F238E27FC236}">
                <a16:creationId xmlns:a16="http://schemas.microsoft.com/office/drawing/2014/main" id="{7C0E7FF2-3117-42AC-92AB-FB7E9C2F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40957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0" name="Oval 32">
            <a:extLst>
              <a:ext uri="{FF2B5EF4-FFF2-40B4-BE49-F238E27FC236}">
                <a16:creationId xmlns:a16="http://schemas.microsoft.com/office/drawing/2014/main" id="{B0A53A37-10A2-4C9F-A621-8230B7FF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5275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1" name="Oval 33">
            <a:extLst>
              <a:ext uri="{FF2B5EF4-FFF2-40B4-BE49-F238E27FC236}">
                <a16:creationId xmlns:a16="http://schemas.microsoft.com/office/drawing/2014/main" id="{CB51C885-8E94-44B7-B25C-D88DF431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546258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2" name="Oval 34">
            <a:extLst>
              <a:ext uri="{FF2B5EF4-FFF2-40B4-BE49-F238E27FC236}">
                <a16:creationId xmlns:a16="http://schemas.microsoft.com/office/drawing/2014/main" id="{B08D3816-DAEA-445B-BD24-FB1FB62F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8433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3" name="Oval 35">
            <a:extLst>
              <a:ext uri="{FF2B5EF4-FFF2-40B4-BE49-F238E27FC236}">
                <a16:creationId xmlns:a16="http://schemas.microsoft.com/office/drawing/2014/main" id="{3F93FCA9-97CA-4D19-B1EC-80175792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3291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4" name="Oval 36">
            <a:extLst>
              <a:ext uri="{FF2B5EF4-FFF2-40B4-BE49-F238E27FC236}">
                <a16:creationId xmlns:a16="http://schemas.microsoft.com/office/drawing/2014/main" id="{6BFC1576-63E5-410F-8F14-A883AA0D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4005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5" name="Oval 37">
            <a:extLst>
              <a:ext uri="{FF2B5EF4-FFF2-40B4-BE49-F238E27FC236}">
                <a16:creationId xmlns:a16="http://schemas.microsoft.com/office/drawing/2014/main" id="{C00E8300-0E71-4D41-A489-04719E4A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8339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26" name="Rectangle 38">
            <a:extLst>
              <a:ext uri="{FF2B5EF4-FFF2-40B4-BE49-F238E27FC236}">
                <a16:creationId xmlns:a16="http://schemas.microsoft.com/office/drawing/2014/main" id="{BE87EF10-6FEB-4508-AFEC-82BBEC6E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1665288"/>
            <a:ext cx="18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30" name="Oval 42">
            <a:extLst>
              <a:ext uri="{FF2B5EF4-FFF2-40B4-BE49-F238E27FC236}">
                <a16:creationId xmlns:a16="http://schemas.microsoft.com/office/drawing/2014/main" id="{1D9EB7EB-AE55-4CC0-9FC8-DF21E2F5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43402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3" name="Rectangle 55">
            <a:extLst>
              <a:ext uri="{FF2B5EF4-FFF2-40B4-BE49-F238E27FC236}">
                <a16:creationId xmlns:a16="http://schemas.microsoft.com/office/drawing/2014/main" id="{E9A8D485-5F4E-46CE-BAAF-7D555E71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97338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j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5" name="Rectangle 57">
            <a:extLst>
              <a:ext uri="{FF2B5EF4-FFF2-40B4-BE49-F238E27FC236}">
                <a16:creationId xmlns:a16="http://schemas.microsoft.com/office/drawing/2014/main" id="{64986F02-39F5-488E-85AF-80C62B5A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39512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k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6" name="Rectangle 58">
            <a:extLst>
              <a:ext uri="{FF2B5EF4-FFF2-40B4-BE49-F238E27FC236}">
                <a16:creationId xmlns:a16="http://schemas.microsoft.com/office/drawing/2014/main" id="{A024524C-47C0-4AA1-81E1-9681377AB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31018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g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7" name="Rectangle 59">
            <a:extLst>
              <a:ext uri="{FF2B5EF4-FFF2-40B4-BE49-F238E27FC236}">
                <a16:creationId xmlns:a16="http://schemas.microsoft.com/office/drawing/2014/main" id="{CD7C3626-FC8F-4446-8512-CEDEBBF5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99586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h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8" name="Rectangle 60">
            <a:extLst>
              <a:ext uri="{FF2B5EF4-FFF2-40B4-BE49-F238E27FC236}">
                <a16:creationId xmlns:a16="http://schemas.microsoft.com/office/drawing/2014/main" id="{69700DBF-8CE6-4981-A4C1-873417DA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57053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a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49" name="Rectangle 61">
            <a:extLst>
              <a:ext uri="{FF2B5EF4-FFF2-40B4-BE49-F238E27FC236}">
                <a16:creationId xmlns:a16="http://schemas.microsoft.com/office/drawing/2014/main" id="{53DFD35C-B776-43C1-94B3-C85B5221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546258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b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0" name="Rectangle 62">
            <a:extLst>
              <a:ext uri="{FF2B5EF4-FFF2-40B4-BE49-F238E27FC236}">
                <a16:creationId xmlns:a16="http://schemas.microsoft.com/office/drawing/2014/main" id="{E34C873A-A261-4BC4-A27F-BE521557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38608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c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1" name="Rectangle 63">
            <a:extLst>
              <a:ext uri="{FF2B5EF4-FFF2-40B4-BE49-F238E27FC236}">
                <a16:creationId xmlns:a16="http://schemas.microsoft.com/office/drawing/2014/main" id="{A034D158-FE3F-4BB4-9EA1-5ECA846B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29083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d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2" name="Rectangle 64">
            <a:extLst>
              <a:ext uri="{FF2B5EF4-FFF2-40B4-BE49-F238E27FC236}">
                <a16:creationId xmlns:a16="http://schemas.microsoft.com/office/drawing/2014/main" id="{C74437DE-13C8-4B03-A40F-931F381F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762375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e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3" name="Rectangle 65">
            <a:extLst>
              <a:ext uri="{FF2B5EF4-FFF2-40B4-BE49-F238E27FC236}">
                <a16:creationId xmlns:a16="http://schemas.microsoft.com/office/drawing/2014/main" id="{BF38C0B6-D822-43D3-A269-45BEE97A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43706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f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4" name="Rectangle 66">
            <a:extLst>
              <a:ext uri="{FF2B5EF4-FFF2-40B4-BE49-F238E27FC236}">
                <a16:creationId xmlns:a16="http://schemas.microsoft.com/office/drawing/2014/main" id="{F02607EB-E3F6-47D1-A69A-BBBF7DA3B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3457575"/>
            <a:ext cx="7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i</a:t>
            </a:r>
          </a:p>
        </p:txBody>
      </p:sp>
      <p:sp>
        <p:nvSpPr>
          <p:cNvPr id="114755" name="Rectangle 67">
            <a:extLst>
              <a:ext uri="{FF2B5EF4-FFF2-40B4-BE49-F238E27FC236}">
                <a16:creationId xmlns:a16="http://schemas.microsoft.com/office/drawing/2014/main" id="{D2F4E6C1-8B4B-47A4-BC1F-E7BFBDAE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399415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p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7" name="Freeform 69">
            <a:extLst>
              <a:ext uri="{FF2B5EF4-FFF2-40B4-BE49-F238E27FC236}">
                <a16:creationId xmlns:a16="http://schemas.microsoft.com/office/drawing/2014/main" id="{CB360AD2-44A0-4325-9F23-01150BDB5C20}"/>
              </a:ext>
            </a:extLst>
          </p:cNvPr>
          <p:cNvSpPr>
            <a:spLocks/>
          </p:cNvSpPr>
          <p:nvPr/>
        </p:nvSpPr>
        <p:spPr bwMode="auto">
          <a:xfrm>
            <a:off x="4311650" y="2343150"/>
            <a:ext cx="1231900" cy="630238"/>
          </a:xfrm>
          <a:custGeom>
            <a:avLst/>
            <a:gdLst>
              <a:gd name="T0" fmla="*/ 0 w 776"/>
              <a:gd name="T1" fmla="*/ 26 h 397"/>
              <a:gd name="T2" fmla="*/ 508 w 776"/>
              <a:gd name="T3" fmla="*/ 62 h 397"/>
              <a:gd name="T4" fmla="*/ 776 w 776"/>
              <a:gd name="T5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397">
                <a:moveTo>
                  <a:pt x="0" y="26"/>
                </a:moveTo>
                <a:cubicBezTo>
                  <a:pt x="107" y="18"/>
                  <a:pt x="379" y="0"/>
                  <a:pt x="508" y="62"/>
                </a:cubicBezTo>
                <a:cubicBezTo>
                  <a:pt x="637" y="124"/>
                  <a:pt x="737" y="312"/>
                  <a:pt x="776" y="397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8" name="Freeform 70">
            <a:extLst>
              <a:ext uri="{FF2B5EF4-FFF2-40B4-BE49-F238E27FC236}">
                <a16:creationId xmlns:a16="http://schemas.microsoft.com/office/drawing/2014/main" id="{2D4885E3-7D97-4732-89EB-FC36F7ACE69F}"/>
              </a:ext>
            </a:extLst>
          </p:cNvPr>
          <p:cNvSpPr>
            <a:spLocks/>
          </p:cNvSpPr>
          <p:nvPr/>
        </p:nvSpPr>
        <p:spPr bwMode="auto">
          <a:xfrm>
            <a:off x="4411663" y="5768975"/>
            <a:ext cx="608012" cy="360363"/>
          </a:xfrm>
          <a:custGeom>
            <a:avLst/>
            <a:gdLst>
              <a:gd name="T0" fmla="*/ 0 w 383"/>
              <a:gd name="T1" fmla="*/ 219 h 227"/>
              <a:gd name="T2" fmla="*/ 227 w 383"/>
              <a:gd name="T3" fmla="*/ 176 h 227"/>
              <a:gd name="T4" fmla="*/ 383 w 383"/>
              <a:gd name="T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3" h="227">
                <a:moveTo>
                  <a:pt x="0" y="219"/>
                </a:moveTo>
                <a:cubicBezTo>
                  <a:pt x="47" y="227"/>
                  <a:pt x="163" y="213"/>
                  <a:pt x="227" y="176"/>
                </a:cubicBezTo>
                <a:cubicBezTo>
                  <a:pt x="291" y="139"/>
                  <a:pt x="359" y="41"/>
                  <a:pt x="383" y="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59" name="Rectangle 71">
            <a:extLst>
              <a:ext uri="{FF2B5EF4-FFF2-40B4-BE49-F238E27FC236}">
                <a16:creationId xmlns:a16="http://schemas.microsoft.com/office/drawing/2014/main" id="{7D0DCE6E-45E1-4A66-9ECE-322F21AD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67" y="1966913"/>
            <a:ext cx="4616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π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/2 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Arial" panose="020B060402020202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60" name="Rectangle 72">
            <a:extLst>
              <a:ext uri="{FF2B5EF4-FFF2-40B4-BE49-F238E27FC236}">
                <a16:creationId xmlns:a16="http://schemas.microsoft.com/office/drawing/2014/main" id="{27E18A6B-3889-441D-97A6-603BAF58C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39" y="5881688"/>
            <a:ext cx="570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3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π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/2 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Arial" panose="020B060402020202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61" name="Oval 73">
            <a:extLst>
              <a:ext uri="{FF2B5EF4-FFF2-40B4-BE49-F238E27FC236}">
                <a16:creationId xmlns:a16="http://schemas.microsoft.com/office/drawing/2014/main" id="{6E139A6B-57D2-466D-95A0-C4FD78BD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3124200"/>
            <a:ext cx="328613" cy="328613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4763" name="Oval 75">
            <a:extLst>
              <a:ext uri="{FF2B5EF4-FFF2-40B4-BE49-F238E27FC236}">
                <a16:creationId xmlns:a16="http://schemas.microsoft.com/office/drawing/2014/main" id="{568DD8F1-A7BD-4F25-BB7A-338C013C0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5354638"/>
            <a:ext cx="328613" cy="328612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1" grpId="0"/>
      <p:bldP spid="114712" grpId="0"/>
      <p:bldP spid="114726" grpId="0"/>
      <p:bldP spid="114743" grpId="0"/>
      <p:bldP spid="114745" grpId="0"/>
      <p:bldP spid="114746" grpId="0"/>
      <p:bldP spid="114747" grpId="0"/>
      <p:bldP spid="114748" grpId="0"/>
      <p:bldP spid="114749" grpId="0"/>
      <p:bldP spid="114750" grpId="0"/>
      <p:bldP spid="114751" grpId="0"/>
      <p:bldP spid="114752" grpId="0"/>
      <p:bldP spid="114753" grpId="0"/>
      <p:bldP spid="114754" grpId="0"/>
      <p:bldP spid="114755" grpId="0"/>
      <p:bldP spid="114759" grpId="0"/>
      <p:bldP spid="114759" grpId="1"/>
      <p:bldP spid="114760" grpId="0"/>
      <p:bldP spid="114760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3" name="Line 13">
            <a:extLst>
              <a:ext uri="{FF2B5EF4-FFF2-40B4-BE49-F238E27FC236}">
                <a16:creationId xmlns:a16="http://schemas.microsoft.com/office/drawing/2014/main" id="{90A65E82-7F7A-4038-854D-B232A1CC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6663" y="4005263"/>
            <a:ext cx="2268538" cy="5762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74" name="Line 14">
            <a:extLst>
              <a:ext uri="{FF2B5EF4-FFF2-40B4-BE49-F238E27FC236}">
                <a16:creationId xmlns:a16="http://schemas.microsoft.com/office/drawing/2014/main" id="{D379E0B2-9819-4188-AFAA-9336EA16B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4613" y="4005263"/>
            <a:ext cx="2160588" cy="141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75" name="Line 15">
            <a:extLst>
              <a:ext uri="{FF2B5EF4-FFF2-40B4-BE49-F238E27FC236}">
                <a16:creationId xmlns:a16="http://schemas.microsoft.com/office/drawing/2014/main" id="{70CFB6F2-4FCC-45CA-9938-0E3F2F5E9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4613" y="3284538"/>
            <a:ext cx="1008063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76" name="Line 16">
            <a:extLst>
              <a:ext uri="{FF2B5EF4-FFF2-40B4-BE49-F238E27FC236}">
                <a16:creationId xmlns:a16="http://schemas.microsoft.com/office/drawing/2014/main" id="{9581E87E-CDDB-4E5B-B205-A18D2725ED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1263" y="3278188"/>
            <a:ext cx="2411413" cy="5651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77" name="Line 17">
            <a:extLst>
              <a:ext uri="{FF2B5EF4-FFF2-40B4-BE49-F238E27FC236}">
                <a16:creationId xmlns:a16="http://schemas.microsoft.com/office/drawing/2014/main" id="{1D63E03D-C947-43E3-A776-8CDD202F3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663" y="4581525"/>
            <a:ext cx="1919288" cy="809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78" name="Line 18">
            <a:extLst>
              <a:ext uri="{FF2B5EF4-FFF2-40B4-BE49-F238E27FC236}">
                <a16:creationId xmlns:a16="http://schemas.microsoft.com/office/drawing/2014/main" id="{82FC1ECE-7E87-4579-A1D2-3802D2081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9438" y="5408613"/>
            <a:ext cx="1295400" cy="107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79" name="Line 19">
            <a:extLst>
              <a:ext uri="{FF2B5EF4-FFF2-40B4-BE49-F238E27FC236}">
                <a16:creationId xmlns:a16="http://schemas.microsoft.com/office/drawing/2014/main" id="{8CDFD1AD-D62A-40C6-85E2-3C7F17305B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4026" y="3392488"/>
            <a:ext cx="757237" cy="4683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0" name="Line 20">
            <a:extLst>
              <a:ext uri="{FF2B5EF4-FFF2-40B4-BE49-F238E27FC236}">
                <a16:creationId xmlns:a16="http://schemas.microsoft.com/office/drawing/2014/main" id="{FFD3367D-622E-4FAA-917B-0707E9F25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1863" y="3392488"/>
            <a:ext cx="792163" cy="757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1" name="Line 21">
            <a:extLst>
              <a:ext uri="{FF2B5EF4-FFF2-40B4-BE49-F238E27FC236}">
                <a16:creationId xmlns:a16="http://schemas.microsoft.com/office/drawing/2014/main" id="{C09C228A-FE33-4FE7-AE96-9AE0A05C0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863" y="4149725"/>
            <a:ext cx="360363" cy="1187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2" name="Line 22">
            <a:extLst>
              <a:ext uri="{FF2B5EF4-FFF2-40B4-BE49-F238E27FC236}">
                <a16:creationId xmlns:a16="http://schemas.microsoft.com/office/drawing/2014/main" id="{BFDBA913-C370-4EF6-8AED-72420CA05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2226" y="4941888"/>
            <a:ext cx="1081087" cy="3952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3" name="Line 23">
            <a:extLst>
              <a:ext uri="{FF2B5EF4-FFF2-40B4-BE49-F238E27FC236}">
                <a16:creationId xmlns:a16="http://schemas.microsoft.com/office/drawing/2014/main" id="{6A0FBE52-2FC6-4708-B3F3-BAB46E049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3313" y="4941888"/>
            <a:ext cx="2016125" cy="5746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4" name="Rectangle 24">
            <a:extLst>
              <a:ext uri="{FF2B5EF4-FFF2-40B4-BE49-F238E27FC236}">
                <a16:creationId xmlns:a16="http://schemas.microsoft.com/office/drawing/2014/main" id="{9610E8F1-6148-4DFB-BCFE-394F078B94A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9413" y="244475"/>
            <a:ext cx="8385175" cy="1431925"/>
          </a:xfrm>
        </p:spPr>
        <p:txBody>
          <a:bodyPr/>
          <a:lstStyle/>
          <a:p>
            <a:pPr algn="ctr"/>
            <a:r>
              <a:rPr lang="en-US" altLang="zh-TW" sz="3600" b="1"/>
              <a:t>Use Divide-and-Conquer to Solve</a:t>
            </a:r>
          </a:p>
        </p:txBody>
      </p:sp>
      <p:sp>
        <p:nvSpPr>
          <p:cNvPr id="117785" name="Line 25">
            <a:extLst>
              <a:ext uri="{FF2B5EF4-FFF2-40B4-BE49-F238E27FC236}">
                <a16:creationId xmlns:a16="http://schemas.microsoft.com/office/drawing/2014/main" id="{0453A3EB-AF54-4206-9FB7-51EB20550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601" y="2241550"/>
            <a:ext cx="11112" cy="4211638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6" name="Rectangle 26">
            <a:extLst>
              <a:ext uri="{FF2B5EF4-FFF2-40B4-BE49-F238E27FC236}">
                <a16:creationId xmlns:a16="http://schemas.microsoft.com/office/drawing/2014/main" id="{1C79FB4F-ED60-47C4-AA68-3974C0AE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1" y="19526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Y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7" name="Line 27">
            <a:extLst>
              <a:ext uri="{FF2B5EF4-FFF2-40B4-BE49-F238E27FC236}">
                <a16:creationId xmlns:a16="http://schemas.microsoft.com/office/drawing/2014/main" id="{192B6896-5086-46DB-B780-80E63487B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851" y="6237288"/>
            <a:ext cx="67945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8" name="Rectangle 28">
            <a:extLst>
              <a:ext uri="{FF2B5EF4-FFF2-40B4-BE49-F238E27FC236}">
                <a16:creationId xmlns:a16="http://schemas.microsoft.com/office/drawing/2014/main" id="{81A7322A-40B8-4AAE-B770-63E0170D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788" y="611505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X</a:t>
            </a:r>
            <a:endParaRPr kumimoji="1" lang="en-US" altLang="zh-TW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2A405427-B418-44B3-A75F-923045A91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363" y="2133600"/>
            <a:ext cx="0" cy="4103688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0" name="Oval 30">
            <a:extLst>
              <a:ext uri="{FF2B5EF4-FFF2-40B4-BE49-F238E27FC236}">
                <a16:creationId xmlns:a16="http://schemas.microsoft.com/office/drawing/2014/main" id="{4B766BDA-A53C-432C-9377-BA6EE14B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51" y="528320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1" name="Oval 31">
            <a:extLst>
              <a:ext uri="{FF2B5EF4-FFF2-40B4-BE49-F238E27FC236}">
                <a16:creationId xmlns:a16="http://schemas.microsoft.com/office/drawing/2014/main" id="{6A21D3B2-E66D-426C-943C-32964295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338" y="48879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2" name="Oval 32">
            <a:extLst>
              <a:ext uri="{FF2B5EF4-FFF2-40B4-BE49-F238E27FC236}">
                <a16:creationId xmlns:a16="http://schemas.microsoft.com/office/drawing/2014/main" id="{CCFC1D8B-F06F-4D16-B584-3F0ABE5A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288" y="3806825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3" name="Oval 33">
            <a:extLst>
              <a:ext uri="{FF2B5EF4-FFF2-40B4-BE49-F238E27FC236}">
                <a16:creationId xmlns:a16="http://schemas.microsoft.com/office/drawing/2014/main" id="{0C17417A-7663-4069-A05D-9324DB3E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51" y="333851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4" name="Rectangle 34">
            <a:extLst>
              <a:ext uri="{FF2B5EF4-FFF2-40B4-BE49-F238E27FC236}">
                <a16:creationId xmlns:a16="http://schemas.microsoft.com/office/drawing/2014/main" id="{7096DE3D-4013-418A-A14A-5B3E3B64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76" y="2384425"/>
            <a:ext cx="327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6" name="Oval 36">
            <a:extLst>
              <a:ext uri="{FF2B5EF4-FFF2-40B4-BE49-F238E27FC236}">
                <a16:creationId xmlns:a16="http://schemas.microsoft.com/office/drawing/2014/main" id="{9C4252E1-F0E7-4EC1-90AB-1C24AF7E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88" y="40957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7" name="Oval 37">
            <a:extLst>
              <a:ext uri="{FF2B5EF4-FFF2-40B4-BE49-F238E27FC236}">
                <a16:creationId xmlns:a16="http://schemas.microsoft.com/office/drawing/2014/main" id="{A6BE1661-99BD-47BA-ACB4-0A3E7CF3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863" y="535463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8" name="Oval 38">
            <a:extLst>
              <a:ext uri="{FF2B5EF4-FFF2-40B4-BE49-F238E27FC236}">
                <a16:creationId xmlns:a16="http://schemas.microsoft.com/office/drawing/2014/main" id="{001078F2-3989-4DA0-BCC8-81FC064D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26" y="395128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799" name="Oval 39">
            <a:extLst>
              <a:ext uri="{FF2B5EF4-FFF2-40B4-BE49-F238E27FC236}">
                <a16:creationId xmlns:a16="http://schemas.microsoft.com/office/drawing/2014/main" id="{D5365FDC-5919-446B-951B-84F94FC8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701" y="3230563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00" name="Oval 40">
            <a:extLst>
              <a:ext uri="{FF2B5EF4-FFF2-40B4-BE49-F238E27FC236}">
                <a16:creationId xmlns:a16="http://schemas.microsoft.com/office/drawing/2014/main" id="{52E26F7E-3F6E-4920-9DBE-4E774897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638" y="40957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01" name="Oval 41">
            <a:extLst>
              <a:ext uri="{FF2B5EF4-FFF2-40B4-BE49-F238E27FC236}">
                <a16:creationId xmlns:a16="http://schemas.microsoft.com/office/drawing/2014/main" id="{4960DF53-DDEB-403A-B18F-056501F8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688" y="4527550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02" name="Oval 42">
            <a:extLst>
              <a:ext uri="{FF2B5EF4-FFF2-40B4-BE49-F238E27FC236}">
                <a16:creationId xmlns:a16="http://schemas.microsoft.com/office/drawing/2014/main" id="{EEDC270A-866F-4570-9912-AAF8A5AF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463" y="5462588"/>
            <a:ext cx="107950" cy="1079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07" name="Rectangle 47">
            <a:extLst>
              <a:ext uri="{FF2B5EF4-FFF2-40B4-BE49-F238E27FC236}">
                <a16:creationId xmlns:a16="http://schemas.microsoft.com/office/drawing/2014/main" id="{6FCB7CF5-5EDF-4761-864F-68F49E68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638" y="1665288"/>
            <a:ext cx="18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L</a:t>
            </a:r>
            <a:endParaRPr kumimoji="1" lang="en-US" altLang="zh-TW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09" name="Rectangle 49">
            <a:extLst>
              <a:ext uri="{FF2B5EF4-FFF2-40B4-BE49-F238E27FC236}">
                <a16:creationId xmlns:a16="http://schemas.microsoft.com/office/drawing/2014/main" id="{6F9B0444-DF60-4F6D-9BF1-FE4CD485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813" y="297338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j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0" name="Rectangle 50">
            <a:extLst>
              <a:ext uri="{FF2B5EF4-FFF2-40B4-BE49-F238E27FC236}">
                <a16:creationId xmlns:a16="http://schemas.microsoft.com/office/drawing/2014/main" id="{E8FC5A6D-09C3-4D7A-BE4B-F627FA35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26" y="39512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k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1" name="Rectangle 51">
            <a:extLst>
              <a:ext uri="{FF2B5EF4-FFF2-40B4-BE49-F238E27FC236}">
                <a16:creationId xmlns:a16="http://schemas.microsoft.com/office/drawing/2014/main" id="{323803E9-AE2C-4E4E-AD28-2DADE888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01" y="531018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g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2" name="Rectangle 52">
            <a:extLst>
              <a:ext uri="{FF2B5EF4-FFF2-40B4-BE49-F238E27FC236}">
                <a16:creationId xmlns:a16="http://schemas.microsoft.com/office/drawing/2014/main" id="{26501CCD-5728-4B63-A53D-F59E3ECD1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476" y="499586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h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3" name="Rectangle 53">
            <a:extLst>
              <a:ext uri="{FF2B5EF4-FFF2-40B4-BE49-F238E27FC236}">
                <a16:creationId xmlns:a16="http://schemas.microsoft.com/office/drawing/2014/main" id="{B75BEC40-DC5A-4F87-A11B-735B31B2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463" y="557053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a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4" name="Rectangle 54">
            <a:extLst>
              <a:ext uri="{FF2B5EF4-FFF2-40B4-BE49-F238E27FC236}">
                <a16:creationId xmlns:a16="http://schemas.microsoft.com/office/drawing/2014/main" id="{A9E9B585-57C9-4DF4-B865-62A7F182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51" y="546258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b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5" name="Rectangle 55">
            <a:extLst>
              <a:ext uri="{FF2B5EF4-FFF2-40B4-BE49-F238E27FC236}">
                <a16:creationId xmlns:a16="http://schemas.microsoft.com/office/drawing/2014/main" id="{6DD76899-E2B6-4F16-BCA5-41EBE4CC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26" y="38608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c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6" name="Rectangle 56">
            <a:extLst>
              <a:ext uri="{FF2B5EF4-FFF2-40B4-BE49-F238E27FC236}">
                <a16:creationId xmlns:a16="http://schemas.microsoft.com/office/drawing/2014/main" id="{31338DDA-CD57-4084-AEFB-018C8277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763" y="29083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d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7" name="Rectangle 57">
            <a:extLst>
              <a:ext uri="{FF2B5EF4-FFF2-40B4-BE49-F238E27FC236}">
                <a16:creationId xmlns:a16="http://schemas.microsoft.com/office/drawing/2014/main" id="{3E86758A-E0EC-4D5C-848E-DFCFEC9E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788" y="3762375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e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8" name="Rectangle 58">
            <a:extLst>
              <a:ext uri="{FF2B5EF4-FFF2-40B4-BE49-F238E27FC236}">
                <a16:creationId xmlns:a16="http://schemas.microsoft.com/office/drawing/2014/main" id="{BAEDAE5A-F021-4947-AC70-1D56688E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238" y="443706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f</a:t>
            </a:r>
            <a:endParaRPr kumimoji="1" lang="en-US" altLang="zh-TW" sz="2000" b="1" i="0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19" name="Rectangle 59">
            <a:extLst>
              <a:ext uri="{FF2B5EF4-FFF2-40B4-BE49-F238E27FC236}">
                <a16:creationId xmlns:a16="http://schemas.microsoft.com/office/drawing/2014/main" id="{48484DDA-53B3-4656-B2F6-C4A613F0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513" y="3457575"/>
            <a:ext cx="7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i</a:t>
            </a:r>
          </a:p>
        </p:txBody>
      </p:sp>
      <p:sp>
        <p:nvSpPr>
          <p:cNvPr id="117828" name="Line 68">
            <a:extLst>
              <a:ext uri="{FF2B5EF4-FFF2-40B4-BE49-F238E27FC236}">
                <a16:creationId xmlns:a16="http://schemas.microsoft.com/office/drawing/2014/main" id="{77246803-421F-4C56-B990-CD75C95C7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9438" y="5408613"/>
            <a:ext cx="1295400" cy="107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29" name="Line 69">
            <a:extLst>
              <a:ext uri="{FF2B5EF4-FFF2-40B4-BE49-F238E27FC236}">
                <a16:creationId xmlns:a16="http://schemas.microsoft.com/office/drawing/2014/main" id="{49E3FB3A-4C4E-430D-A6A7-E9BD3B1820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1863" y="3392488"/>
            <a:ext cx="792163" cy="757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0" name="Line 70">
            <a:extLst>
              <a:ext uri="{FF2B5EF4-FFF2-40B4-BE49-F238E27FC236}">
                <a16:creationId xmlns:a16="http://schemas.microsoft.com/office/drawing/2014/main" id="{D73BDF6F-BF3D-4B5D-8C41-2A72E769C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863" y="4149725"/>
            <a:ext cx="360363" cy="11874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1" name="Line 71">
            <a:extLst>
              <a:ext uri="{FF2B5EF4-FFF2-40B4-BE49-F238E27FC236}">
                <a16:creationId xmlns:a16="http://schemas.microsoft.com/office/drawing/2014/main" id="{8E72F21F-9175-4FDD-9830-5574F573F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4026" y="3278188"/>
            <a:ext cx="3168650" cy="114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2" name="Line 72">
            <a:extLst>
              <a:ext uri="{FF2B5EF4-FFF2-40B4-BE49-F238E27FC236}">
                <a16:creationId xmlns:a16="http://schemas.microsoft.com/office/drawing/2014/main" id="{1954953D-AB66-4B35-9953-0BED695335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02226" y="5337175"/>
            <a:ext cx="3097212" cy="179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3" name="Line 73">
            <a:extLst>
              <a:ext uri="{FF2B5EF4-FFF2-40B4-BE49-F238E27FC236}">
                <a16:creationId xmlns:a16="http://schemas.microsoft.com/office/drawing/2014/main" id="{1FD15526-7109-45CD-965A-19F541104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5951" y="4005263"/>
            <a:ext cx="349250" cy="1385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4" name="Line 74">
            <a:extLst>
              <a:ext uri="{FF2B5EF4-FFF2-40B4-BE49-F238E27FC236}">
                <a16:creationId xmlns:a16="http://schemas.microsoft.com/office/drawing/2014/main" id="{768CC053-B041-4A7D-B714-345C1E4AE3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2676" y="3278188"/>
            <a:ext cx="1152525" cy="7270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7" name="Rectangle 77">
            <a:extLst>
              <a:ext uri="{FF2B5EF4-FFF2-40B4-BE49-F238E27FC236}">
                <a16:creationId xmlns:a16="http://schemas.microsoft.com/office/drawing/2014/main" id="{B318CD5E-A5C7-43F1-B9E5-83CFFE86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63" y="2349500"/>
            <a:ext cx="34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</a:t>
            </a:r>
            <a:r>
              <a:rPr kumimoji="1" lang="en-US" altLang="zh-TW" sz="2400" b="1" i="0" u="none" strike="noStrike" kern="1200" cap="none" spc="0" normalizeH="0" baseline="-25000" noProof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R</a:t>
            </a:r>
            <a:endParaRPr kumimoji="1" lang="en-US" altLang="zh-TW" sz="2400" b="1" i="0" u="none" strike="noStrike" kern="1200" cap="none" spc="0" normalizeH="0" baseline="-25000" noProof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ahoma" panose="020B060403050404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7838" name="Rectangle 78">
            <a:extLst>
              <a:ext uri="{FF2B5EF4-FFF2-40B4-BE49-F238E27FC236}">
                <a16:creationId xmlns:a16="http://schemas.microsoft.com/office/drawing/2014/main" id="{0550664A-5906-4236-A8BA-946CC2D3D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63" y="1979990"/>
            <a:ext cx="297707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0"/>
              </a:spcBef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27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2763" algn="l"/>
              </a:tabLst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Time Complexity</a:t>
            </a: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MS Gothic" panose="020B0609070205080204" pitchFamily="49" charset="-128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2763" algn="l"/>
              </a:tabLst>
              <a:defRPr/>
            </a:pP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= 2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T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/2) +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O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2763" algn="l"/>
              </a:tabLst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	= </a:t>
            </a:r>
            <a:r>
              <a:rPr kumimoji="1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O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</a:t>
            </a:r>
            <a:r>
              <a:rPr kumimoji="1" lang="en-US" altLang="zh-TW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log</a:t>
            </a:r>
            <a:r>
              <a:rPr kumimoji="1" lang="en-US" altLang="zh-TW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n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endParaRPr kumimoji="1" lang="en-US" altLang="zh-TW" sz="2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9" grpId="0"/>
      <p:bldP spid="117810" grpId="0"/>
      <p:bldP spid="117811" grpId="0"/>
      <p:bldP spid="117812" grpId="0"/>
      <p:bldP spid="117813" grpId="0"/>
      <p:bldP spid="117814" grpId="0"/>
      <p:bldP spid="117815" grpId="0"/>
      <p:bldP spid="117816" grpId="0"/>
      <p:bldP spid="117817" grpId="0"/>
      <p:bldP spid="117818" grpId="0"/>
      <p:bldP spid="117819" grpId="0"/>
      <p:bldP spid="117837" grpId="0"/>
      <p:bldP spid="11783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E9E326B4-A4C5-4AA5-AE6F-C3CDC49CC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043" y="229861"/>
            <a:ext cx="8697913" cy="656258"/>
          </a:xfrm>
        </p:spPr>
        <p:txBody>
          <a:bodyPr/>
          <a:lstStyle/>
          <a:p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Subset Sum Problem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5C7239C6-B100-429A-8D95-D5612F6DC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843" y="1219676"/>
            <a:ext cx="8393113" cy="5203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set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/>
              <a:t> positive integers, </a:t>
            </a:r>
            <a:r>
              <a:rPr lang="en-US" altLang="en-US" sz="2800" dirty="0">
                <a:latin typeface="Times New Roman" panose="02020603050405020304" pitchFamily="18" charset="0"/>
              </a:rPr>
              <a:t>{</a:t>
            </a:r>
            <a:r>
              <a:rPr lang="en-US" altLang="en-US" sz="2800" i="1" dirty="0">
                <a:latin typeface="Times New Roman" panose="02020603050405020304" pitchFamily="18" charset="0"/>
              </a:rPr>
              <a:t>w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, …, </a:t>
            </a:r>
            <a:r>
              <a:rPr lang="en-US" altLang="en-US" sz="2800" i="1" dirty="0">
                <a:latin typeface="Times New Roman" panose="02020603050405020304" pitchFamily="18" charset="0"/>
              </a:rPr>
              <a:t>w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-1</a:t>
            </a:r>
            <a:r>
              <a:rPr lang="en-US" altLang="en-US" sz="2800" dirty="0">
                <a:latin typeface="Times New Roman" panose="02020603050405020304" pitchFamily="18" charset="0"/>
              </a:rPr>
              <a:t>}</a:t>
            </a:r>
            <a:r>
              <a:rPr lang="en-US" altLang="en-US" sz="2800" dirty="0"/>
              <a:t>, maximum weight </a:t>
            </a:r>
            <a:r>
              <a:rPr lang="en-US" altLang="en-US" sz="2800" i="1" dirty="0">
                <a:latin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a subset </a:t>
            </a:r>
            <a:r>
              <a:rPr lang="en-US" altLang="en-US" sz="2800" i="1" dirty="0">
                <a:latin typeface="Times New Roman" panose="02020603050405020304" pitchFamily="18" charset="0"/>
              </a:rPr>
              <a:t>S</a:t>
            </a:r>
            <a:r>
              <a:rPr lang="en-US" altLang="en-US" sz="2800" dirty="0"/>
              <a:t> of the input set such that the sum of the elements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2800" dirty="0">
                <a:sym typeface="Symbol" panose="05050102010706020507" pitchFamily="18" charset="2"/>
              </a:rPr>
              <a:t> and there is no subset of the input set whose sum is greater than the sum of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ym typeface="Symbol" panose="05050102010706020507" pitchFamily="18" charset="2"/>
              </a:rPr>
              <a:t> and 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sz="2400" b="1">
              <a:solidFill>
                <a:srgbClr val="FFD54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Task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Find the k</a:t>
            </a:r>
            <a:r>
              <a:rPr kumimoji="0" lang="en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smallest element in an unsorted list in O(n)-time.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Such an algorithm could find the min in O(n)-time if k=0 or the max if k=n-1.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Such an algorithm could find the median in O(n)-time if k=⌈n/2⌉-1 (this definition allows the median of lists of even-length to always be elements of the list, as opposed to the average of two elements).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2289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2745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3201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3657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4113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575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031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5487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5943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6399000" y="1944025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Finding the min and max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Iterate through the list and keep track of the smallest and largest elements. Runtime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Finding the k</a:t>
            </a:r>
            <a:r>
              <a:rPr kumimoji="0" lang="en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smallest element (naive)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Sort the list and return the element in index k of the sorted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2289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745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3201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3657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4113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575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5031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5487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943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6399000" y="28831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8" name="Google Shape;228;p32"/>
          <p:cNvCxnSpPr/>
          <p:nvPr/>
        </p:nvCxnSpPr>
        <p:spPr>
          <a:xfrm>
            <a:off x="4572000" y="3888450"/>
            <a:ext cx="0" cy="605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9" name="Google Shape;229;p32"/>
          <p:cNvSpPr/>
          <p:nvPr/>
        </p:nvSpPr>
        <p:spPr>
          <a:xfrm>
            <a:off x="2289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2745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3201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3657000" y="4635758"/>
            <a:ext cx="456000" cy="456000"/>
          </a:xfrm>
          <a:prstGeom prst="rect">
            <a:avLst/>
          </a:prstGeom>
          <a:solidFill>
            <a:srgbClr val="FFD54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4113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4575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5031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5487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943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6399000" y="46357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072000" y="3339150"/>
            <a:ext cx="3000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20583" y="3189546"/>
            <a:ext cx="409751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269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10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2794" y="3189546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0077" y="3188682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83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0071" y="3188682"/>
            <a:ext cx="409751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269" defTabSz="622432">
              <a:lnSpc>
                <a:spcPts val="2383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5022" y="3501613"/>
            <a:ext cx="220436" cy="311204"/>
          </a:xfrm>
          <a:custGeom>
            <a:avLst/>
            <a:gdLst/>
            <a:ahLst/>
            <a:cxnLst/>
            <a:rect l="l" t="t" r="r" b="b"/>
            <a:pathLst>
              <a:path w="323850" h="457200">
                <a:moveTo>
                  <a:pt x="323850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5457" y="3501613"/>
            <a:ext cx="188451" cy="311204"/>
          </a:xfrm>
          <a:custGeom>
            <a:avLst/>
            <a:gdLst/>
            <a:ahLst/>
            <a:cxnLst/>
            <a:rect l="l" t="t" r="r" b="b"/>
            <a:pathLst>
              <a:path w="276860" h="457200">
                <a:moveTo>
                  <a:pt x="0" y="0"/>
                </a:moveTo>
                <a:lnTo>
                  <a:pt x="27686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4524" y="3501613"/>
            <a:ext cx="202283" cy="311204"/>
          </a:xfrm>
          <a:custGeom>
            <a:avLst/>
            <a:gdLst/>
            <a:ahLst/>
            <a:cxnLst/>
            <a:rect l="l" t="t" r="r" b="b"/>
            <a:pathLst>
              <a:path w="297179" h="457200">
                <a:moveTo>
                  <a:pt x="297179" y="0"/>
                </a:moveTo>
                <a:lnTo>
                  <a:pt x="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26806" y="3501613"/>
            <a:ext cx="206605" cy="311204"/>
          </a:xfrm>
          <a:custGeom>
            <a:avLst/>
            <a:gdLst/>
            <a:ahLst/>
            <a:cxnLst/>
            <a:rect l="l" t="t" r="r" b="b"/>
            <a:pathLst>
              <a:path w="303529" h="457200">
                <a:moveTo>
                  <a:pt x="0" y="0"/>
                </a:moveTo>
                <a:lnTo>
                  <a:pt x="303529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2297" y="3500749"/>
            <a:ext cx="211791" cy="312068"/>
          </a:xfrm>
          <a:custGeom>
            <a:avLst/>
            <a:gdLst/>
            <a:ahLst/>
            <a:cxnLst/>
            <a:rect l="l" t="t" r="r" b="b"/>
            <a:pathLst>
              <a:path w="311150" h="458470">
                <a:moveTo>
                  <a:pt x="311150" y="0"/>
                </a:moveTo>
                <a:lnTo>
                  <a:pt x="0" y="4584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4089" y="3500749"/>
            <a:ext cx="197960" cy="312068"/>
          </a:xfrm>
          <a:custGeom>
            <a:avLst/>
            <a:gdLst/>
            <a:ahLst/>
            <a:cxnLst/>
            <a:rect l="l" t="t" r="r" b="b"/>
            <a:pathLst>
              <a:path w="290829" h="458470">
                <a:moveTo>
                  <a:pt x="0" y="0"/>
                </a:moveTo>
                <a:lnTo>
                  <a:pt x="290830" y="4584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60935" y="3500749"/>
            <a:ext cx="204011" cy="312068"/>
          </a:xfrm>
          <a:custGeom>
            <a:avLst/>
            <a:gdLst/>
            <a:ahLst/>
            <a:cxnLst/>
            <a:rect l="l" t="t" r="r" b="b"/>
            <a:pathLst>
              <a:path w="299720" h="458470">
                <a:moveTo>
                  <a:pt x="299720" y="0"/>
                </a:moveTo>
                <a:lnTo>
                  <a:pt x="0" y="4584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64947" y="3500749"/>
            <a:ext cx="204875" cy="312068"/>
          </a:xfrm>
          <a:custGeom>
            <a:avLst/>
            <a:gdLst/>
            <a:ahLst/>
            <a:cxnLst/>
            <a:rect l="l" t="t" r="r" b="b"/>
            <a:pathLst>
              <a:path w="300990" h="458470">
                <a:moveTo>
                  <a:pt x="0" y="0"/>
                </a:moveTo>
                <a:lnTo>
                  <a:pt x="300990" y="4584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Not Quite 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948900" y="2497350"/>
            <a:ext cx="7246200" cy="186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k):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A = mergesort(A)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A[k]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948900" y="436065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 log(n))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228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274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320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365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411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457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503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548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594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639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228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274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320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365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411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457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503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548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594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39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6011378" y="2783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4395425" y="3119000"/>
            <a:ext cx="3558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Select a pivot at random (for now)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228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274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320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65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11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503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548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594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39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6011378" y="2783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5425" y="3119000"/>
            <a:ext cx="3558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Select a pivot at random (for now)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2289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2745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3201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657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113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4575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5031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5487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5943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6399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5096978" y="4307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2860350" y="4643000"/>
            <a:ext cx="47973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Partition around the pivot, such that all elements to the left are less than it and all elements to the right are greater than it</a:t>
            </a:r>
            <a:b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(Notice that the halves remain unsorted.)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2219175" y="3724445"/>
            <a:ext cx="2811900" cy="593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5486643" y="3724452"/>
            <a:ext cx="1417200" cy="593700"/>
          </a:xfrm>
          <a:prstGeom prst="rect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36"/>
          <p:cNvSpPr/>
          <p:nvPr/>
        </p:nvSpPr>
        <p:spPr>
          <a:xfrm rot="-8097907">
            <a:off x="2268735" y="4626501"/>
            <a:ext cx="1300789" cy="100141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14" name="Google Shape;314;p36"/>
          <p:cNvSpPr txBox="1"/>
          <p:nvPr/>
        </p:nvSpPr>
        <p:spPr>
          <a:xfrm>
            <a:off x="1770500" y="5931175"/>
            <a:ext cx="32604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element k=3 in this half since 36 occupies index 6 and k=3 &lt; 6.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031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5487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37"/>
          <p:cNvSpPr/>
          <p:nvPr/>
        </p:nvSpPr>
        <p:spPr>
          <a:xfrm>
            <a:off x="5943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6399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228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274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320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365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411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57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2353778" y="2783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370175" y="3119000"/>
            <a:ext cx="429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Select another pivot at random (for now)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5031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5487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5943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6399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28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74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20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65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11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57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2353778" y="2783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370175" y="3119000"/>
            <a:ext cx="429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Select another pivot at random (for now)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5031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5487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9" name="Google Shape;359;p39"/>
          <p:cNvSpPr/>
          <p:nvPr/>
        </p:nvSpPr>
        <p:spPr>
          <a:xfrm>
            <a:off x="5943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6399000" y="2273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2289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274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3201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3657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4113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4575000" y="2273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5031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5487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5943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6399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2289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2745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3201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3657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4113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4575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809953" y="4305017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1329600" y="4587325"/>
            <a:ext cx="3286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Partition around the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2212800" y="3719350"/>
            <a:ext cx="532200" cy="593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3201000" y="3719375"/>
            <a:ext cx="1907100" cy="593700"/>
          </a:xfrm>
          <a:prstGeom prst="rect">
            <a:avLst/>
          </a:prstGeom>
          <a:noFill/>
          <a:ln w="38100" cap="flat" cmpd="sng">
            <a:solidFill>
              <a:srgbClr val="2196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1" name="Google Shape;381;p39"/>
          <p:cNvSpPr/>
          <p:nvPr/>
        </p:nvSpPr>
        <p:spPr>
          <a:xfrm rot="8102012" flipH="1">
            <a:off x="4299827" y="4493550"/>
            <a:ext cx="738083" cy="670726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2196F3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82" name="Google Shape;382;p39"/>
          <p:cNvSpPr txBox="1"/>
          <p:nvPr/>
        </p:nvSpPr>
        <p:spPr>
          <a:xfrm>
            <a:off x="3218300" y="5321575"/>
            <a:ext cx="3636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Find element k=3-(1+1) in this half since 1 occupies index 1 and k=3 &gt; 1.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3268178" y="2783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1284575" y="3119000"/>
            <a:ext cx="429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Select another pivot at random (for now)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5031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5487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5943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6399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2289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2745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3201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3657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4113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4575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Key Insight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Select a pivot, partition around it, and recurse.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Suppose we want to find element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k=3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268178" y="2783125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1284575" y="3119000"/>
            <a:ext cx="4293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Select another pivot at random (for now)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5031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5487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5943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6399000" y="3797558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2289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745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3201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3657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4113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4575000" y="3797558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3724353" y="4305017"/>
            <a:ext cx="326100" cy="282300"/>
          </a:xfrm>
          <a:prstGeom prst="triangle">
            <a:avLst>
              <a:gd name="adj" fmla="val 50000"/>
            </a:avLst>
          </a:prstGeom>
          <a:solidFill>
            <a:srgbClr val="D3368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2244000" y="4587325"/>
            <a:ext cx="32868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Partition around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 found the element!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5031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5487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64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5943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6399000" y="2278100"/>
            <a:ext cx="456000" cy="456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81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2289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2745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3201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3657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4113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4575000" y="2278100"/>
            <a:ext cx="456000" cy="4560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6309" y="3189547"/>
          <a:ext cx="163641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2" name="Google Shape;472;p48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“Worst-case”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4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9" name="Google Shape;479;p49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49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“Worst-case”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4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1" name="Google Shape;481;p49"/>
          <p:cNvSpPr/>
          <p:nvPr/>
        </p:nvSpPr>
        <p:spPr>
          <a:xfrm rot="-7198339" flipH="1">
            <a:off x="6479589" y="5966521"/>
            <a:ext cx="645844" cy="42195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82" name="Google Shape;482;p49"/>
          <p:cNvSpPr txBox="1"/>
          <p:nvPr/>
        </p:nvSpPr>
        <p:spPr>
          <a:xfrm>
            <a:off x="6885300" y="5982900"/>
            <a:ext cx="2106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We’ll discuss this runtime later...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948900" y="1188900"/>
            <a:ext cx="7246200" cy="439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pivot is the kth smallest element!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left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# The kth smallest element is right of the pivot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8BC34A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50"/>
          <p:cNvSpPr txBox="1"/>
          <p:nvPr/>
        </p:nvSpPr>
        <p:spPr>
          <a:xfrm>
            <a:off x="948900" y="5580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“Worst-case”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</a:t>
            </a:r>
            <a:r>
              <a:rPr kumimoji="0" lang="en" sz="2400" b="1" i="0" u="none" strike="noStrike" kern="0" cap="none" spc="0" normalizeH="0" baseline="3000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50"/>
          <p:cNvSpPr/>
          <p:nvPr/>
        </p:nvSpPr>
        <p:spPr>
          <a:xfrm rot="-7198339" flipH="1">
            <a:off x="6479589" y="5966521"/>
            <a:ext cx="645844" cy="421958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91" name="Google Shape;491;p50"/>
          <p:cNvSpPr txBox="1"/>
          <p:nvPr/>
        </p:nvSpPr>
        <p:spPr>
          <a:xfrm>
            <a:off x="6885300" y="5982900"/>
            <a:ext cx="2106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We’ll discuss this runtime later...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152400" y="5754300"/>
            <a:ext cx="23472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Note: this is different from the “worst-case” we saw for insertion sort (we’ll revisit during Randomized Algs).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50"/>
          <p:cNvSpPr/>
          <p:nvPr/>
        </p:nvSpPr>
        <p:spPr>
          <a:xfrm rot="7201725">
            <a:off x="2702017" y="5811371"/>
            <a:ext cx="670378" cy="824012"/>
          </a:xfrm>
          <a:custGeom>
            <a:avLst/>
            <a:gdLst/>
            <a:ahLst/>
            <a:cxnLst/>
            <a:rect l="l" t="t" r="r" b="b"/>
            <a:pathLst>
              <a:path w="20363" h="5528" extrusionOk="0">
                <a:moveTo>
                  <a:pt x="20363" y="5528"/>
                </a:moveTo>
                <a:cubicBezTo>
                  <a:pt x="19587" y="5189"/>
                  <a:pt x="17891" y="4218"/>
                  <a:pt x="15709" y="3491"/>
                </a:cubicBezTo>
                <a:cubicBezTo>
                  <a:pt x="13527" y="2764"/>
                  <a:pt x="9891" y="1746"/>
                  <a:pt x="7273" y="1164"/>
                </a:cubicBezTo>
                <a:cubicBezTo>
                  <a:pt x="4655" y="582"/>
                  <a:pt x="1212" y="194"/>
                  <a:pt x="0" y="0"/>
                </a:cubicBezTo>
              </a:path>
            </a:pathLst>
          </a:cu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05" name="Google Shape;505;p52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732" y="1235017"/>
            <a:ext cx="5459026" cy="46962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2995" spc="272" dirty="0">
                <a:latin typeface="Cambria"/>
                <a:cs typeface="Cambria"/>
              </a:rPr>
              <a:t>Finding </a:t>
            </a:r>
            <a:r>
              <a:rPr sz="2995" spc="255" dirty="0">
                <a:latin typeface="Cambria"/>
                <a:cs typeface="Cambria"/>
              </a:rPr>
              <a:t>the </a:t>
            </a:r>
            <a:r>
              <a:rPr sz="2995" spc="323" dirty="0">
                <a:latin typeface="Cambria"/>
                <a:cs typeface="Cambria"/>
              </a:rPr>
              <a:t>Maximum</a:t>
            </a:r>
            <a:r>
              <a:rPr sz="2995" spc="296" dirty="0">
                <a:latin typeface="Cambria"/>
                <a:cs typeface="Cambria"/>
              </a:rPr>
              <a:t> </a:t>
            </a:r>
            <a:r>
              <a:rPr sz="2995" spc="221" dirty="0">
                <a:latin typeface="Cambria"/>
                <a:cs typeface="Cambria"/>
              </a:rPr>
              <a:t>Value</a:t>
            </a:r>
            <a:endParaRPr sz="2995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418" y="4417416"/>
            <a:ext cx="27749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2432">
              <a:lnSpc>
                <a:spcPts val="2178"/>
              </a:lnSpc>
            </a:pPr>
            <a:r>
              <a:rPr sz="2178" b="1" spc="4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669" y="4398918"/>
          <a:ext cx="6548237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1011" y="3812818"/>
          <a:ext cx="327455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1981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50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96309" y="3189547"/>
          <a:ext cx="1636411" cy="398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01">
                <a:tc>
                  <a:txBody>
                    <a:bodyPr/>
                    <a:lstStyle/>
                    <a:p>
                      <a:pPr marL="9652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510"/>
                        </a:lnSpc>
                      </a:pPr>
                      <a:r>
                        <a:rPr sz="2200" b="1" dirty="0">
                          <a:solidFill>
                            <a:srgbClr val="191919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16744" y="2568869"/>
            <a:ext cx="408023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837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12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8958" y="2568869"/>
            <a:ext cx="410615" cy="307777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134" defTabSz="622432">
              <a:lnSpc>
                <a:spcPts val="2390"/>
              </a:lnSpc>
            </a:pPr>
            <a:r>
              <a:rPr sz="2178" b="1" dirty="0">
                <a:solidFill>
                  <a:srgbClr val="191919"/>
                </a:solidFill>
                <a:latin typeface="Times New Roman"/>
                <a:cs typeface="Times New Roman"/>
              </a:rPr>
              <a:t>14</a:t>
            </a:r>
            <a:endParaRPr sz="217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183" y="2880936"/>
            <a:ext cx="219572" cy="308610"/>
          </a:xfrm>
          <a:custGeom>
            <a:avLst/>
            <a:gdLst/>
            <a:ahLst/>
            <a:cxnLst/>
            <a:rect l="l" t="t" r="r" b="b"/>
            <a:pathLst>
              <a:path w="322579" h="453389">
                <a:moveTo>
                  <a:pt x="322580" y="0"/>
                </a:moveTo>
                <a:lnTo>
                  <a:pt x="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0755" y="2880936"/>
            <a:ext cx="189316" cy="308610"/>
          </a:xfrm>
          <a:custGeom>
            <a:avLst/>
            <a:gdLst/>
            <a:ahLst/>
            <a:cxnLst/>
            <a:rect l="l" t="t" r="r" b="b"/>
            <a:pathLst>
              <a:path w="278129" h="453389">
                <a:moveTo>
                  <a:pt x="0" y="0"/>
                </a:moveTo>
                <a:lnTo>
                  <a:pt x="278129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8092" y="2880936"/>
            <a:ext cx="205740" cy="308610"/>
          </a:xfrm>
          <a:custGeom>
            <a:avLst/>
            <a:gdLst/>
            <a:ahLst/>
            <a:cxnLst/>
            <a:rect l="l" t="t" r="r" b="b"/>
            <a:pathLst>
              <a:path w="302260" h="453389">
                <a:moveTo>
                  <a:pt x="302260" y="0"/>
                </a:moveTo>
                <a:lnTo>
                  <a:pt x="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3833" y="2880936"/>
            <a:ext cx="204011" cy="308610"/>
          </a:xfrm>
          <a:custGeom>
            <a:avLst/>
            <a:gdLst/>
            <a:ahLst/>
            <a:cxnLst/>
            <a:rect l="l" t="t" r="r" b="b"/>
            <a:pathLst>
              <a:path w="299720" h="453389">
                <a:moveTo>
                  <a:pt x="0" y="0"/>
                </a:moveTo>
                <a:lnTo>
                  <a:pt x="299720" y="453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2432"/>
            <a:endParaRPr sz="122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3" name="Google Shape;523;p55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29" name="Google Shape;529;p56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7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5" name="Google Shape;535;p57"/>
          <p:cNvSpPr txBox="1"/>
          <p:nvPr/>
        </p:nvSpPr>
        <p:spPr>
          <a:xfrm>
            <a:off x="948900" y="1752000"/>
            <a:ext cx="7246200" cy="335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partition_about_pivot(A, pivot):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[], []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range(len(A)):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== pivot: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A[i] &lt; pivot: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left.append(A[i])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right.append(A[i])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left, right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57"/>
          <p:cNvSpPr txBox="1"/>
          <p:nvPr/>
        </p:nvSpPr>
        <p:spPr>
          <a:xfrm>
            <a:off x="948900" y="5106000"/>
            <a:ext cx="72462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runtime 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Θ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42" name="Google Shape;542;p58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Intuition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Partition the list about a pivot selected at random, either return the pivot itself or recurse on the left or right sublists (but not both).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 might have two questions at this point…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Does this actually work?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 it fast?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3" name="Google Shape;543;p58"/>
          <p:cNvSpPr txBox="1"/>
          <p:nvPr/>
        </p:nvSpPr>
        <p:spPr>
          <a:xfrm>
            <a:off x="1968000" y="383232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9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49" name="Google Shape;549;p59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Intuition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Partition the list about a pivot selected at random, either return the pivot itself or recurse on the left or right sublists (but not both).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 might have two questions at this point…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Does this actually work?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2196F3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 it fast?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59"/>
          <p:cNvSpPr txBox="1"/>
          <p:nvPr/>
        </p:nvSpPr>
        <p:spPr>
          <a:xfrm>
            <a:off x="1968000" y="383232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Linear-Time Selection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56" name="Google Shape;556;p60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000"/>
              <a:buFont typeface="Source Sans Pro"/>
              <a:buAutoNum type="arabicPeriod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2196F3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Does this actually work?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We’ve already seen an example!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Formally, similar to last time, we proceed by induction, inducting on the length of the input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7" name="Google Shape;557;p60"/>
          <p:cNvSpPr txBox="1"/>
          <p:nvPr/>
        </p:nvSpPr>
        <p:spPr>
          <a:xfrm>
            <a:off x="1968000" y="3832325"/>
            <a:ext cx="5208000" cy="210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select(A, k, c=100):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len(A) &lt;= c: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naive_select(A, k)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pivot = random.choice(A)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left, right = partition_about_pivot(A, pivot)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== k: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pivot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len(left) &gt; k: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select(left, k, c)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8BC34A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select(right, k-len(left)-1, c)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D33682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948900" y="1188900"/>
            <a:ext cx="7246200" cy="494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def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proof_of_correctness_helper(algorithm):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algorithm.type == "iterative":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1) Find the loop invariant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2) Define the inductive hypothesis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   (internal state at iteration i)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3) Prove the base case (i=0)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4) Prove the inductive step (i =&gt; i+1)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5) Prove the conclusion (i=n =&gt; correct)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D33682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algorithm.type == "recursive":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1) Define the inductive hypothesis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   (correct for inputs of sizes 1 to i)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2) Prove the base case (i &lt; small constant)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3) Prove the inductive step (i =&gt; i+1 OR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   {1,2,...,i} =&gt; i+1)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# 4) Prove the conclusion (i=n =&gt; correct)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# TODO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"/>
          <p:cNvSpPr txBox="1"/>
          <p:nvPr/>
        </p:nvSpPr>
        <p:spPr>
          <a:xfrm>
            <a:off x="466200" y="466200"/>
            <a:ext cx="8211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  <a:ea typeface="Dosis"/>
                <a:cs typeface="Dosis"/>
                <a:sym typeface="Dosis"/>
              </a:rPr>
              <a:t>Proving Correctness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9" name="Google Shape;569;p62"/>
          <p:cNvSpPr txBox="1"/>
          <p:nvPr/>
        </p:nvSpPr>
        <p:spPr>
          <a:xfrm>
            <a:off x="466200" y="1189025"/>
            <a:ext cx="8211600" cy="5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Recall, there are four components in a proof by induction.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Hypothesis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 algorithm works on input lists of length 1 to i.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Base case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The algorithm works on input lists of length 1.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Inductive step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If the algorithm works on input lists of length 1 to i, then it works on input lists of length i+1.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○"/>
              <a:tabLst/>
              <a:defRPr/>
            </a:pP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If the algorithm works on input lists of length n, then it works on the entire list.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10.xml><?xml version="1.0" encoding="utf-8"?>
<a:theme xmlns:a="http://schemas.openxmlformats.org/drawingml/2006/main" name="1_312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Blank Presentation">
      <a:majorFont>
        <a:latin typeface="Gill Sans"/>
        <a:ea typeface="Osaka"/>
        <a:cs typeface="Osaka"/>
      </a:majorFont>
      <a:minorFont>
        <a:latin typeface="Gill San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00"/>
          </a:solidFill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00"/>
          </a:solidFill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mp12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12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Blank Presentation">
      <a:majorFont>
        <a:latin typeface="Gill Sans"/>
        <a:ea typeface="Osaka"/>
        <a:cs typeface="Osaka"/>
      </a:majorFont>
      <a:minorFont>
        <a:latin typeface="Gill San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00"/>
          </a:solidFill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0000"/>
          </a:solidFill>
          <a:prstDash val="solid"/>
          <a:round/>
          <a:headEnd type="arrow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10064</TotalTime>
  <Words>16734</Words>
  <Application>Microsoft Office PowerPoint</Application>
  <PresentationFormat>On-screen Show (4:3)</PresentationFormat>
  <Paragraphs>2874</Paragraphs>
  <Slides>197</Slides>
  <Notes>140</Notes>
  <HiddenSlides>0</HiddenSlides>
  <MMClips>0</MMClips>
  <ScaleCrop>false</ScaleCrop>
  <HeadingPairs>
    <vt:vector size="8" baseType="variant">
      <vt:variant>
        <vt:lpstr>Fonts Used</vt:lpstr>
      </vt:variant>
      <vt:variant>
        <vt:i4>29</vt:i4>
      </vt:variant>
      <vt:variant>
        <vt:lpstr>Theme</vt:lpstr>
      </vt:variant>
      <vt:variant>
        <vt:i4>18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197</vt:i4>
      </vt:variant>
    </vt:vector>
  </HeadingPairs>
  <TitlesOfParts>
    <vt:vector size="247" baseType="lpstr">
      <vt:lpstr>Dotum</vt:lpstr>
      <vt:lpstr>Microsoft Yahei</vt:lpstr>
      <vt:lpstr>Arial</vt:lpstr>
      <vt:lpstr>Arial Black</vt:lpstr>
      <vt:lpstr>Bookman Old Style</vt:lpstr>
      <vt:lpstr>Calibri</vt:lpstr>
      <vt:lpstr>Calibri Light</vt:lpstr>
      <vt:lpstr>Cambria</vt:lpstr>
      <vt:lpstr>Cambria Math</vt:lpstr>
      <vt:lpstr>Consolas</vt:lpstr>
      <vt:lpstr>DejaVu Serif</vt:lpstr>
      <vt:lpstr>Dosis</vt:lpstr>
      <vt:lpstr>Garamond</vt:lpstr>
      <vt:lpstr>Gill Sans</vt:lpstr>
      <vt:lpstr>Helvetica</vt:lpstr>
      <vt:lpstr>Lucida Sans Unicode</vt:lpstr>
      <vt:lpstr>Monotype Sorts</vt:lpstr>
      <vt:lpstr>Proxima Nova</vt:lpstr>
      <vt:lpstr>Roboto</vt:lpstr>
      <vt:lpstr>Roboto Slab</vt:lpstr>
      <vt:lpstr>Segoe UI</vt:lpstr>
      <vt:lpstr>Segoe UI Light</vt:lpstr>
      <vt:lpstr>Source Sans Pro</vt:lpstr>
      <vt:lpstr>Symbol</vt:lpstr>
      <vt:lpstr>Tahoma</vt:lpstr>
      <vt:lpstr>Times</vt:lpstr>
      <vt:lpstr>Times New Roman</vt:lpstr>
      <vt:lpstr>Verdana</vt:lpstr>
      <vt:lpstr>Wingdings</vt:lpstr>
      <vt:lpstr>WelcomeDoc</vt:lpstr>
      <vt:lpstr>Office Theme</vt:lpstr>
      <vt:lpstr>1_Office Theme</vt:lpstr>
      <vt:lpstr>comp122</vt:lpstr>
      <vt:lpstr>3_Office Theme</vt:lpstr>
      <vt:lpstr>4_Office Theme</vt:lpstr>
      <vt:lpstr>Default Design</vt:lpstr>
      <vt:lpstr>2_Office Theme</vt:lpstr>
      <vt:lpstr>312</vt:lpstr>
      <vt:lpstr>1_312</vt:lpstr>
      <vt:lpstr>Glass Layers</vt:lpstr>
      <vt:lpstr>Marina</vt:lpstr>
      <vt:lpstr>Network</vt:lpstr>
      <vt:lpstr>5_Office Theme</vt:lpstr>
      <vt:lpstr>spearmint</vt:lpstr>
      <vt:lpstr>6_Office Theme</vt:lpstr>
      <vt:lpstr>1_Default Design</vt:lpstr>
      <vt:lpstr>cs150</vt:lpstr>
      <vt:lpstr>Equation</vt:lpstr>
      <vt:lpstr>משוואה</vt:lpstr>
      <vt:lpstr>Visio</vt:lpstr>
      <vt:lpstr>ECEG-5193: Algorithm Analysis and Design</vt:lpstr>
      <vt:lpstr>Divide  and Conquer</vt:lpstr>
      <vt:lpstr>Divide-and-Conquer Algorithms</vt:lpstr>
      <vt:lpstr>Finding the Maximum Value</vt:lpstr>
      <vt:lpstr>Finding the Maximum Value</vt:lpstr>
      <vt:lpstr>Finding the Maximum Value</vt:lpstr>
      <vt:lpstr>Finding the Maximum Value</vt:lpstr>
      <vt:lpstr>Finding the Maximum Value</vt:lpstr>
      <vt:lpstr>Finding the Maximum Value</vt:lpstr>
      <vt:lpstr>Finding the Maximum Value</vt:lpstr>
      <vt:lpstr>Finding the Maximum Value</vt:lpstr>
      <vt:lpstr>Finding the Maximum Value</vt:lpstr>
      <vt:lpstr>Finding the Maximum Value</vt:lpstr>
      <vt:lpstr>PowerPoint Presentation</vt:lpstr>
      <vt:lpstr>Multiplying Matrices</vt:lpstr>
      <vt:lpstr>Simple Matrix Multiply</vt:lpstr>
      <vt:lpstr>Multiplying Matrices</vt:lpstr>
      <vt:lpstr>Multiplying Matrices</vt:lpstr>
      <vt:lpstr>PowerPoint Presentation</vt:lpstr>
      <vt:lpstr>PowerPoint Presentation</vt:lpstr>
      <vt:lpstr>PowerPoint Presentation</vt:lpstr>
      <vt:lpstr>Multiplying Matrices</vt:lpstr>
      <vt:lpstr>PowerPoint Presentation</vt:lpstr>
      <vt:lpstr>Multiplying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5-2 The Closest Pair Problem</vt:lpstr>
      <vt:lpstr>Closest Pair Algorithm</vt:lpstr>
      <vt:lpstr>Closest Pair Algorithm Illustration - 1</vt:lpstr>
      <vt:lpstr>Closet Pair Algorithm Illustration - 2</vt:lpstr>
      <vt:lpstr>Closet Pair Algorithm Illustration - 3</vt:lpstr>
      <vt:lpstr>Closet Pair Algorithm Illustration - 4</vt:lpstr>
      <vt:lpstr>Closest Pair Time complexity</vt:lpstr>
      <vt:lpstr>Closest pair of points</vt:lpstr>
      <vt:lpstr>The Convex Hull Problem</vt:lpstr>
      <vt:lpstr>Jarvis March</vt:lpstr>
      <vt:lpstr>Find an extreme point</vt:lpstr>
      <vt:lpstr>Jarvis March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Graham Scan Algorithm</vt:lpstr>
      <vt:lpstr>Orientation</vt:lpstr>
      <vt:lpstr>The Graham scan (Illustration)</vt:lpstr>
      <vt:lpstr>Eliminates points (Illustration)</vt:lpstr>
      <vt:lpstr>The Convex Hull Problem</vt:lpstr>
      <vt:lpstr>The Convex Hull Problem (Cont.)</vt:lpstr>
      <vt:lpstr>Convex Hull: Divide &amp; Conquer</vt:lpstr>
      <vt:lpstr>Merging </vt:lpstr>
      <vt:lpstr>Finding the lower tangent </vt:lpstr>
      <vt:lpstr>Convex Hull: Runtime</vt:lpstr>
      <vt:lpstr>Convex Hull: Runtime</vt:lpstr>
      <vt:lpstr>Recurrence  (Just like merge sort recurrence)</vt:lpstr>
      <vt:lpstr>Recurrence (cont’d) </vt:lpstr>
      <vt:lpstr>Use Divide-and-Conquer to Solve</vt:lpstr>
      <vt:lpstr>Convex Hull Algorithm</vt:lpstr>
      <vt:lpstr>Use Divide-and-Conquer to Solve</vt:lpstr>
      <vt:lpstr>Use Divide-and-Conquer to Solve</vt:lpstr>
      <vt:lpstr>Use Divide-and-Conquer to Solve</vt:lpstr>
      <vt:lpstr>Subset Sum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a Good Pivot</vt:lpstr>
      <vt:lpstr>Finding a Good Pivot</vt:lpstr>
      <vt:lpstr>BFPRT Algorithm</vt:lpstr>
      <vt:lpstr>BFPRT runtime</vt:lpstr>
      <vt:lpstr>Median of Medians</vt:lpstr>
      <vt:lpstr>Median of Medians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  van Emde Boas Trees</vt:lpstr>
      <vt:lpstr>van Emde Boas Trees</vt:lpstr>
      <vt:lpstr>van Emde Boas Trees</vt:lpstr>
      <vt:lpstr>van Emde Boas Trees</vt:lpstr>
      <vt:lpstr>van Emde Boas Trees</vt:lpstr>
      <vt:lpstr>1. Bit Vector</vt:lpstr>
      <vt:lpstr>2. Split Universe into Clusters</vt:lpstr>
      <vt:lpstr>Split Universe into Clusters</vt:lpstr>
      <vt:lpstr>Insert</vt:lpstr>
      <vt:lpstr>3. Recurse</vt:lpstr>
      <vt:lpstr>INSERT</vt:lpstr>
      <vt:lpstr>SUCCESSOR</vt:lpstr>
      <vt:lpstr>4. Maintain Min and Max</vt:lpstr>
      <vt:lpstr>5. Don’t store Min recursively</vt:lpstr>
      <vt:lpstr>6. Delete</vt:lpstr>
      <vt:lpstr>Lower Bound [Patrascu &amp; Thorup 2007]</vt:lpstr>
      <vt:lpstr>7. Space Improvements</vt:lpstr>
      <vt:lpstr>8. Indirection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230</cp:revision>
  <dcterms:created xsi:type="dcterms:W3CDTF">2021-10-24T06:23:43Z</dcterms:created>
  <dcterms:modified xsi:type="dcterms:W3CDTF">2023-01-04T07:49:01Z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