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699" r:id="rId6"/>
    <p:sldMasterId id="2147483711" r:id="rId7"/>
    <p:sldMasterId id="2147483723" r:id="rId8"/>
  </p:sldMasterIdLst>
  <p:notesMasterIdLst>
    <p:notesMasterId r:id="rId103"/>
  </p:notesMasterIdLst>
  <p:handoutMasterIdLst>
    <p:handoutMasterId r:id="rId104"/>
  </p:handoutMasterIdLst>
  <p:sldIdLst>
    <p:sldId id="256" r:id="rId9"/>
    <p:sldId id="312" r:id="rId10"/>
    <p:sldId id="349" r:id="rId11"/>
    <p:sldId id="356" r:id="rId12"/>
    <p:sldId id="358" r:id="rId13"/>
    <p:sldId id="359" r:id="rId14"/>
    <p:sldId id="360" r:id="rId15"/>
    <p:sldId id="361" r:id="rId16"/>
    <p:sldId id="362" r:id="rId17"/>
    <p:sldId id="365" r:id="rId18"/>
    <p:sldId id="364" r:id="rId19"/>
    <p:sldId id="363" r:id="rId20"/>
    <p:sldId id="366" r:id="rId21"/>
    <p:sldId id="390" r:id="rId22"/>
    <p:sldId id="393" r:id="rId23"/>
    <p:sldId id="258" r:id="rId24"/>
    <p:sldId id="259" r:id="rId25"/>
    <p:sldId id="260" r:id="rId26"/>
    <p:sldId id="261" r:id="rId27"/>
    <p:sldId id="394" r:id="rId28"/>
    <p:sldId id="370" r:id="rId29"/>
    <p:sldId id="319" r:id="rId30"/>
    <p:sldId id="371" r:id="rId31"/>
    <p:sldId id="378" r:id="rId32"/>
    <p:sldId id="372" r:id="rId33"/>
    <p:sldId id="373" r:id="rId34"/>
    <p:sldId id="379" r:id="rId35"/>
    <p:sldId id="380" r:id="rId36"/>
    <p:sldId id="381" r:id="rId37"/>
    <p:sldId id="382" r:id="rId38"/>
    <p:sldId id="389" r:id="rId39"/>
    <p:sldId id="388" r:id="rId40"/>
    <p:sldId id="320" r:id="rId41"/>
    <p:sldId id="282" r:id="rId42"/>
    <p:sldId id="395" r:id="rId43"/>
    <p:sldId id="396" r:id="rId44"/>
    <p:sldId id="397" r:id="rId45"/>
    <p:sldId id="414" r:id="rId46"/>
    <p:sldId id="415" r:id="rId47"/>
    <p:sldId id="417" r:id="rId48"/>
    <p:sldId id="418" r:id="rId49"/>
    <p:sldId id="419" r:id="rId50"/>
    <p:sldId id="420" r:id="rId51"/>
    <p:sldId id="411" r:id="rId52"/>
    <p:sldId id="399" r:id="rId53"/>
    <p:sldId id="400" r:id="rId54"/>
    <p:sldId id="401" r:id="rId55"/>
    <p:sldId id="409" r:id="rId56"/>
    <p:sldId id="308" r:id="rId57"/>
    <p:sldId id="402" r:id="rId58"/>
    <p:sldId id="403" r:id="rId59"/>
    <p:sldId id="298" r:id="rId60"/>
    <p:sldId id="404" r:id="rId61"/>
    <p:sldId id="405" r:id="rId62"/>
    <p:sldId id="407" r:id="rId63"/>
    <p:sldId id="408" r:id="rId64"/>
    <p:sldId id="283" r:id="rId65"/>
    <p:sldId id="284" r:id="rId66"/>
    <p:sldId id="285" r:id="rId67"/>
    <p:sldId id="286" r:id="rId68"/>
    <p:sldId id="287" r:id="rId69"/>
    <p:sldId id="391" r:id="rId70"/>
    <p:sldId id="296" r:id="rId71"/>
    <p:sldId id="297" r:id="rId72"/>
    <p:sldId id="392" r:id="rId73"/>
    <p:sldId id="299" r:id="rId74"/>
    <p:sldId id="300" r:id="rId75"/>
    <p:sldId id="301" r:id="rId76"/>
    <p:sldId id="302" r:id="rId77"/>
    <p:sldId id="303" r:id="rId78"/>
    <p:sldId id="429" r:id="rId79"/>
    <p:sldId id="423" r:id="rId80"/>
    <p:sldId id="424" r:id="rId81"/>
    <p:sldId id="425" r:id="rId82"/>
    <p:sldId id="426" r:id="rId83"/>
    <p:sldId id="427" r:id="rId84"/>
    <p:sldId id="428" r:id="rId85"/>
    <p:sldId id="430" r:id="rId86"/>
    <p:sldId id="431" r:id="rId87"/>
    <p:sldId id="432" r:id="rId88"/>
    <p:sldId id="433" r:id="rId89"/>
    <p:sldId id="434" r:id="rId90"/>
    <p:sldId id="435" r:id="rId91"/>
    <p:sldId id="436" r:id="rId92"/>
    <p:sldId id="437" r:id="rId93"/>
    <p:sldId id="438" r:id="rId94"/>
    <p:sldId id="439" r:id="rId95"/>
    <p:sldId id="440" r:id="rId96"/>
    <p:sldId id="441" r:id="rId97"/>
    <p:sldId id="442" r:id="rId98"/>
    <p:sldId id="443" r:id="rId99"/>
    <p:sldId id="444" r:id="rId100"/>
    <p:sldId id="445" r:id="rId101"/>
    <p:sldId id="410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" id="{F87B1F0E-8070-4B34-93FC-7498BF68A6A7}">
          <p14:sldIdLst>
            <p14:sldId id="312"/>
            <p14:sldId id="349"/>
            <p14:sldId id="356"/>
            <p14:sldId id="358"/>
            <p14:sldId id="359"/>
            <p14:sldId id="360"/>
            <p14:sldId id="361"/>
            <p14:sldId id="362"/>
            <p14:sldId id="365"/>
            <p14:sldId id="364"/>
            <p14:sldId id="363"/>
            <p14:sldId id="366"/>
            <p14:sldId id="390"/>
            <p14:sldId id="393"/>
          </p14:sldIdLst>
        </p14:section>
        <p14:section name="Background" id="{CE683F88-1E76-4CBF-A5FD-9261B169B555}">
          <p14:sldIdLst>
            <p14:sldId id="258"/>
            <p14:sldId id="259"/>
            <p14:sldId id="260"/>
            <p14:sldId id="261"/>
          </p14:sldIdLst>
        </p14:section>
        <p14:section name="Examples" id="{736F4A65-A75A-4CCF-ABA7-2BDC03CED485}">
          <p14:sldIdLst>
            <p14:sldId id="394"/>
          </p14:sldIdLst>
        </p14:section>
        <p14:section name="permutations of 3 binary variables" id="{09C8958F-4472-4A1F-AF47-04F18926B7EE}">
          <p14:sldIdLst>
            <p14:sldId id="370"/>
            <p14:sldId id="319"/>
            <p14:sldId id="371"/>
            <p14:sldId id="378"/>
            <p14:sldId id="372"/>
            <p14:sldId id="373"/>
          </p14:sldIdLst>
        </p14:section>
        <p14:section name="Sum of Subsets" id="{58060625-4137-428F-A3D9-EC0A2F79F5C5}">
          <p14:sldIdLst>
            <p14:sldId id="379"/>
            <p14:sldId id="380"/>
            <p14:sldId id="381"/>
            <p14:sldId id="382"/>
            <p14:sldId id="389"/>
            <p14:sldId id="388"/>
          </p14:sldIdLst>
        </p14:section>
        <p14:section name="Queens" id="{F556F53C-6969-46E9-8BFE-172BA96C82F5}">
          <p14:sldIdLst>
            <p14:sldId id="320"/>
            <p14:sldId id="282"/>
          </p14:sldIdLst>
        </p14:section>
        <p14:section name="Four Queens" id="{D8111DD6-60E6-41B0-81C7-2542B04FF336}">
          <p14:sldIdLst>
            <p14:sldId id="395"/>
            <p14:sldId id="396"/>
            <p14:sldId id="397"/>
            <p14:sldId id="414"/>
            <p14:sldId id="415"/>
            <p14:sldId id="417"/>
            <p14:sldId id="418"/>
            <p14:sldId id="419"/>
            <p14:sldId id="420"/>
            <p14:sldId id="411"/>
            <p14:sldId id="399"/>
            <p14:sldId id="400"/>
          </p14:sldIdLst>
        </p14:section>
        <p14:section name="Eight Queens" id="{1043DCCD-E8E0-4A3A-BDF9-7BA5A2E38E68}">
          <p14:sldIdLst>
            <p14:sldId id="401"/>
            <p14:sldId id="409"/>
            <p14:sldId id="308"/>
            <p14:sldId id="402"/>
            <p14:sldId id="403"/>
            <p14:sldId id="298"/>
            <p14:sldId id="404"/>
            <p14:sldId id="405"/>
            <p14:sldId id="407"/>
            <p14:sldId id="408"/>
          </p14:sldIdLst>
        </p14:section>
        <p14:section name="Demo: Four Queens" id="{0E02D7E4-00AC-43AD-84B0-29DE8FB02343}">
          <p14:sldIdLst>
            <p14:sldId id="283"/>
            <p14:sldId id="284"/>
            <p14:sldId id="285"/>
            <p14:sldId id="286"/>
            <p14:sldId id="287"/>
            <p14:sldId id="391"/>
            <p14:sldId id="296"/>
            <p14:sldId id="297"/>
            <p14:sldId id="392"/>
            <p14:sldId id="299"/>
            <p14:sldId id="300"/>
            <p14:sldId id="301"/>
            <p14:sldId id="302"/>
            <p14:sldId id="303"/>
          </p14:sldIdLst>
        </p14:section>
        <p14:section name="Balls on the move" id="{01EAE9B6-C25B-4616-9BFD-24AA2CBD1BDF}">
          <p14:sldIdLst>
            <p14:sldId id="429"/>
            <p14:sldId id="423"/>
            <p14:sldId id="424"/>
            <p14:sldId id="425"/>
            <p14:sldId id="426"/>
            <p14:sldId id="427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Untitled Section" id="{15CBCD59-2B50-43BB-97AB-C4625D289B44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FFFFF"/>
    <a:srgbClr val="DD462F"/>
    <a:srgbClr val="D24726"/>
    <a:srgbClr val="FF9B45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6" autoAdjust="0"/>
    <p:restoredTop sz="94257" autoAdjust="0"/>
  </p:normalViewPr>
  <p:slideViewPr>
    <p:cSldViewPr snapToGrid="0">
      <p:cViewPr varScale="1">
        <p:scale>
          <a:sx n="78" d="100"/>
          <a:sy n="78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07" Type="http://schemas.openxmlformats.org/officeDocument/2006/relationships/viewProps" Target="viewProps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6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tableStyles" Target="tableStyles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E40C5F8E-5217-4326-B987-E157F53D28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28159D31-7F28-4511-93A9-A22244A8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BAC44359-6C39-45AB-B1D3-9D1AC0CF4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F321CB-D149-4966-91EF-8A0E1FD850E2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2B57DC82-E719-4DA5-B548-4F4DFC9B0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E551FB25-F431-4048-874D-A25FAF56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6FA4A348-C72B-45D8-88B5-687089974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AFD4DB-8804-423C-9ECB-D75DACED94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21F71D6B-4477-45D9-80C6-07875CCBE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7B5714D0-A443-48C8-B184-968F524B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7A01914-2D75-490D-A11C-F83203E4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2C324-DEDF-46E1-81F0-34999BECB8F9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2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6B838951-F7BB-481D-95A5-369D8386B0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B9A6716F-E4D6-4051-A5A8-52CB0F7A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FC5251F7-D2CC-4917-8407-0AEA55FAE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CA7DB-DA41-40D2-BE8A-E6234594C6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6BFE31AE-82AD-459B-BF76-D6DA3F0CEC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AE4010F1-3711-4E6B-9F2D-7002B1AA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CDF43978-906D-4B63-BCDC-4B6E427A6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0DA059-3B13-4C69-ACB9-3F6B518EBD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6BFF202A-39FB-4972-854A-A7D6F07503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67B5F8F8-4676-4939-B825-E2515F8D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A18E625F-843D-4C3A-8FCD-965105ACC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482F7-1C20-4C2F-92DA-858A84AA36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3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>
                <a:solidFill>
                  <a:srgbClr val="000000"/>
                </a:solidFill>
                <a:latin typeface="Times New Roman"/>
              </a:rPr>
              <a:t>Generic backtracking algorithm w/o recursion (w/ stacks)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2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1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54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6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630D4E67-2949-49CD-AB45-819819E82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C4D6F336-8F46-4518-BA31-8E663DDA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34FD397-4684-4E41-A492-1DA4E5E4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6AE7F-45DA-4F19-964D-D7BECB9917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6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8D5D1017-4F4E-4E6E-BC48-0AC8AFD48D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76C964A4-373D-4AF9-A7A7-E4061525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1AF58475-1585-4E6B-80D1-B957F1098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29C35-440D-447F-8318-7DC3A208DFB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A27B3D36-CC55-4D66-8B74-EBD91AEB03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3B3AFAFB-0A30-464D-88FA-896B4E78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18916275-F27B-4C49-AEF4-8A942469A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8259F-FB06-4A3F-901B-CB11695780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539F43D-D3A9-4BA6-BC8D-A8EC3FBE9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D5D1DB2-A890-4C9C-A472-1BE2EAE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5669EE3-7F82-4577-98C1-46298AEF6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63163-3A69-4EBC-B691-6282BF6B2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539F43D-D3A9-4BA6-BC8D-A8EC3FBE9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D5D1DB2-A890-4C9C-A472-1BE2EAE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5669EE3-7F82-4577-98C1-46298AEF6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63163-3A69-4EBC-B691-6282BF6B2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91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F461728-67FE-4CE1-B342-8ED24CBC2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08334FE0-DE9D-48A4-942D-1D28029A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2D0F72D8-8813-48B1-B38D-FFC037F0E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E9D1E-49DA-4332-AB24-8DF534504E3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6090A7D-4762-492F-B411-FB11CD7445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0D22B1E-0D6C-49A3-A4A3-572130EB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3739E91-5511-404C-B57B-169960499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750ED2-AF04-410B-A0B2-4506C5112B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F5D11330-B176-4E41-B355-E4E9861D3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283BCAFA-2D89-4C87-8AA4-96EE36BE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E0F274FC-02FC-4A00-80D5-6E0E68A66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773996-20D8-436C-80D4-F496738F2F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42653B6E-116A-4B45-89B9-0BD9DC509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F15C7FD2-00BC-4810-8F59-A94CFABF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301C4DFC-1721-4D70-8EF1-2ABFB92A9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E92DF-B9AB-48A6-A3BD-81C9274C52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C8C8BF1E-AEC8-48DB-8FCA-D7978A225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3CECE17A-95F3-4844-BB89-C4AC252D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7B04E033-8AFB-49B9-BDC7-4B7BCD4C8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74D66E-2295-4838-949B-D39B75C845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2E6C46B8-DC2A-413B-A8B4-F4EB496EBC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F161B7B8-C20B-42E0-953C-54C8D4A2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7D186A30-E7F0-4F59-B11D-0FFB2F71B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FC1804-F62A-44FA-81A1-4F95E81DE0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7520FDE6-399A-4287-862E-C8D3179F17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D2725D42-A010-4452-BF85-8290F6E7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61DAD0AC-80D1-4450-890F-42361756E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944396-B950-4B8B-9AE1-7AA3E9790B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3852E99-9126-401B-9088-FD4FE5E56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CAFCC91-3ABE-4EFA-8147-3B2460F6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FDB47375-C1D1-4745-8BC6-3BE12E929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EF973-23AB-488B-81EE-25ED4DD74C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FFEA4364-CBA3-46FF-90A0-C7357B301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D81939F0-5C6D-4DDF-B271-F63DD816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87E0A189-B615-4E5A-BCD1-9BD593C37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AE4D70-9304-4777-8CA5-B81B355A9A7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//return True if Q can be placed at row </a:t>
            </a:r>
            <a:r>
              <a:rPr lang="en-US" altLang="tr-TR" sz="1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 j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//x[</a:t>
            </a:r>
            <a:r>
              <a:rPr lang="en-US" altLang="tr-TR" sz="1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global array w/ first i-1 entries set already: x[a]=b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//means that for row a, Q is safely sitting at col b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82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 suggested a new safe place, and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8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 suggested a new safe place, and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3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BDBFC210-E189-4C3E-A7A2-E7CF89C906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AFD05AB7-87EB-419C-A62C-FE21508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7C20FB9-8D4D-45B7-847F-3D2A5A99E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13729-0175-49A4-9257-2016EB23D74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3758005-CD1C-4B05-A120-06A6A5200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9B1A25B-29B1-4D31-BF9C-9E9438BE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9AF285C-CB8F-4B6D-9A6B-497C9EE84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C5ECF3-985E-4BA0-B66B-F93E902263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4C1718E2-179F-428F-9454-6615EBD7BC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1BE0CB31-3C9E-40EB-A938-456CABB5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1200" dirty="0"/>
              <a:t>Backtracking is a Divide &amp; Conquer Brute Force (exhaustive) search with </a:t>
            </a:r>
            <a:r>
              <a:rPr lang="en-US" altLang="en-US" sz="1200" b="1" u="sng" dirty="0"/>
              <a:t>pruning</a:t>
            </a:r>
            <a:r>
              <a:rPr lang="en-US" altLang="en-US" sz="1200" dirty="0"/>
              <a:t>.</a:t>
            </a:r>
          </a:p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1200" dirty="0"/>
              <a:t>Saves time by killing internal nodes that have no useful leaves.</a:t>
            </a:r>
          </a:p>
          <a:p>
            <a:endParaRPr lang="en-US" altLang="en-US" dirty="0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C1D2AE04-A8B0-4F1B-881E-5BAE4771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0349B7-665F-4455-BB0E-263EFCDD19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AA7F7022-4D1A-4F82-855A-55389539D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85051309-F481-4BCE-B998-9B34B70D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9498FE76-3CBE-443B-A3D7-64D21E518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AC7C3-F6AD-48A5-B72B-41A15AF07E6E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43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94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13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1962F27E-97CB-4AD4-A2AA-64EF8E11F946}"/>
              </a:ext>
            </a:extLst>
          </p:cNvPr>
          <p:cNvGrpSpPr>
            <a:grpSpLocks/>
          </p:cNvGrpSpPr>
          <p:nvPr/>
        </p:nvGrpSpPr>
        <p:grpSpPr bwMode="auto">
          <a:xfrm>
            <a:off x="-31749" y="1"/>
            <a:ext cx="9178925" cy="6924675"/>
            <a:chOff x="-20" y="0"/>
            <a:chExt cx="5782" cy="4362"/>
          </a:xfrm>
        </p:grpSpPr>
        <p:sp>
          <p:nvSpPr>
            <p:cNvPr id="5" name="Rectangle 1027" descr="Stonbk">
              <a:extLst>
                <a:ext uri="{FF2B5EF4-FFF2-40B4-BE49-F238E27FC236}">
                  <a16:creationId xmlns:a16="http://schemas.microsoft.com/office/drawing/2014/main" id="{A3042950-215B-4AB3-BF5F-6E47C2F8627F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225C2D17-4017-4816-B37A-08D4D59FE2F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7D28AFC3-83EC-4492-A809-8C3B52094A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pic>
          <p:nvPicPr>
            <p:cNvPr id="8" name="Picture 1030" descr="Astonbnr">
              <a:extLst>
                <a:ext uri="{FF2B5EF4-FFF2-40B4-BE49-F238E27FC236}">
                  <a16:creationId xmlns:a16="http://schemas.microsoft.com/office/drawing/2014/main" id="{0C9924B3-7FEB-4104-8ABD-537CA3E08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76D936F-3E14-4411-8503-67BB9DF0E2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0" name="Rectangle 1032">
              <a:extLst>
                <a:ext uri="{FF2B5EF4-FFF2-40B4-BE49-F238E27FC236}">
                  <a16:creationId xmlns:a16="http://schemas.microsoft.com/office/drawing/2014/main" id="{02DA5A2D-AD36-4283-827C-EEA2F2F37A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87F4F91A-259F-4064-9F96-17C2DEAF14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54201D3-ECEB-4953-A2F6-E0AB1A229E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536F911B-8850-42E6-9757-6251183D7A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4" name="Freeform 1036">
              <a:extLst>
                <a:ext uri="{FF2B5EF4-FFF2-40B4-BE49-F238E27FC236}">
                  <a16:creationId xmlns:a16="http://schemas.microsoft.com/office/drawing/2014/main" id="{700B9CDF-D69F-42B1-B5F0-EEE87084F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5" name="Freeform 1037">
              <a:extLst>
                <a:ext uri="{FF2B5EF4-FFF2-40B4-BE49-F238E27FC236}">
                  <a16:creationId xmlns:a16="http://schemas.microsoft.com/office/drawing/2014/main" id="{E1328D29-6C83-4BF6-8CC5-17A928929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</p:grpSp>
      <p:sp>
        <p:nvSpPr>
          <p:cNvPr id="11278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14C7E89D-1195-4638-A597-ACE53E631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17" name="Rectangle 1041">
            <a:extLst>
              <a:ext uri="{FF2B5EF4-FFF2-40B4-BE49-F238E27FC236}">
                <a16:creationId xmlns:a16="http://schemas.microsoft.com/office/drawing/2014/main" id="{DF4C84B8-A8A8-4DB7-97A4-25A4534F9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18" name="Rectangle 1042">
            <a:extLst>
              <a:ext uri="{FF2B5EF4-FFF2-40B4-BE49-F238E27FC236}">
                <a16:creationId xmlns:a16="http://schemas.microsoft.com/office/drawing/2014/main" id="{84082243-F508-4D81-9B5F-7904A346A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F39B32-93ED-4CF3-950C-D22750B4DF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7889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3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121C4D33-FF7F-46FE-A8F8-8373F6275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9FB4E8A-B4ED-4A72-AB19-2D2831AA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B5A91DA-8806-459E-8EAD-C16A7F74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B5E76F-4778-43FF-AE07-C0F00CB8FD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61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B7B08CC0-9AEB-42A6-AB1D-5047AF6D7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768FA6F-0CDF-4B9C-AD53-EA16F002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230F98C3-34AA-400C-9CEF-4D655D37A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AD0091-332A-466D-9710-0360312F28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228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2F170C67-F2BD-4DB2-A8F6-74DFB52D7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4544E38C-5E21-490F-B601-46B4EB5B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7C1F93B1-18C6-4AF7-80E8-E09E33FE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9CAC57-7E13-45D6-95D2-5E72645B1C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904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1A62BCE8-2258-4F30-A65B-6D82C9E4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ED51595-1F4F-46BE-BCBF-D45DACA5E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D0BA363-58FB-4484-A61B-06E04F074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73C9671-87FF-4617-86D7-8B0F5F097F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59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78431AA0-ABAB-46FC-8C7D-9C328F52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8F58BA97-142D-415B-9F35-F6D0508C5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F49D664-50E3-4687-8D99-C858AC3A9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458510-EEEC-4E46-94BB-69E78EBEA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605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744F139-C952-48E9-A2F4-E178A000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B7488C5-4A15-47F8-B3E4-4D77EE4DE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6A64200-5C57-489F-B865-EA68365D7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10F4ED-C14B-44D8-B3F3-16DF7E345F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2567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71B8B4A0-D043-4E92-A232-8BBAB0CE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C3371CA2-05FC-4198-ADAD-204F123C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C942BD6-3CA0-416B-B8E4-AF2B35272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768959-5F8E-4CD5-ACE7-DD0B185D8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63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AF429C8-757D-4400-9800-25749F83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9ADBCF-FEFA-4B0E-88EA-E2F6E1F99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6900E02-194F-40DE-8EAC-6F4C0024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BAC47A-EC3F-4F4D-9CFF-E88620BA6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901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486C210-251D-42A4-A255-F24BFD6EF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B4A8471-A0EB-4B10-86B1-4D87CC414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0AA29C51-DBC9-4E09-88D7-E8BFE9A39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2D2E3A-2605-4E37-94FD-F9D75F3F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3524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E0F70-20AB-448E-BBF9-B7E23A57D1A1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8917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975A-B4E5-44F3-8B4F-05D1518AF757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7189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C4F4-F93C-47F9-B2B0-F9A26D8AE92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7771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6EF27-2A36-4B32-96EA-AA312E4E0C5F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8437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BE48D-8B97-4448-A0A4-2400EF8359D3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19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D04FD-893F-4A0F-BC55-669085EA1DDB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04797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7BC06-846A-43CA-8F70-97960E47C018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97624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89C7C-4DA7-4C49-8102-B47921284ACF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1004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8714B-164A-4406-B69F-757385BEE302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04755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61632-79F3-4105-91B4-9AE03E1EE53B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61539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B2325-4A3D-4911-ACD8-9D85B4493393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03901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1962F27E-97CB-4AD4-A2AA-64EF8E11F946}"/>
              </a:ext>
            </a:extLst>
          </p:cNvPr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1027" descr="Stonbk">
              <a:extLst>
                <a:ext uri="{FF2B5EF4-FFF2-40B4-BE49-F238E27FC236}">
                  <a16:creationId xmlns:a16="http://schemas.microsoft.com/office/drawing/2014/main" id="{A3042950-215B-4AB3-BF5F-6E47C2F8627F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225C2D17-4017-4816-B37A-08D4D59FE2F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7D28AFC3-83EC-4492-A809-8C3B52094A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pic>
          <p:nvPicPr>
            <p:cNvPr id="8" name="Picture 1030" descr="Astonbnr">
              <a:extLst>
                <a:ext uri="{FF2B5EF4-FFF2-40B4-BE49-F238E27FC236}">
                  <a16:creationId xmlns:a16="http://schemas.microsoft.com/office/drawing/2014/main" id="{0C9924B3-7FEB-4104-8ABD-537CA3E08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76D936F-3E14-4411-8503-67BB9DF0E2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" name="Rectangle 1032">
              <a:extLst>
                <a:ext uri="{FF2B5EF4-FFF2-40B4-BE49-F238E27FC236}">
                  <a16:creationId xmlns:a16="http://schemas.microsoft.com/office/drawing/2014/main" id="{02DA5A2D-AD36-4283-827C-EEA2F2F37A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87F4F91A-259F-4064-9F96-17C2DEAF14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54201D3-ECEB-4953-A2F6-E0AB1A229E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536F911B-8850-42E6-9757-6251183D7A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4" name="Freeform 1036">
              <a:extLst>
                <a:ext uri="{FF2B5EF4-FFF2-40B4-BE49-F238E27FC236}">
                  <a16:creationId xmlns:a16="http://schemas.microsoft.com/office/drawing/2014/main" id="{700B9CDF-D69F-42B1-B5F0-EEE87084F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" name="Freeform 1037">
              <a:extLst>
                <a:ext uri="{FF2B5EF4-FFF2-40B4-BE49-F238E27FC236}">
                  <a16:creationId xmlns:a16="http://schemas.microsoft.com/office/drawing/2014/main" id="{E1328D29-6C83-4BF6-8CC5-17A928929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11278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14C7E89D-1195-4638-A597-ACE53E631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17" name="Rectangle 1041">
            <a:extLst>
              <a:ext uri="{FF2B5EF4-FFF2-40B4-BE49-F238E27FC236}">
                <a16:creationId xmlns:a16="http://schemas.microsoft.com/office/drawing/2014/main" id="{DF4C84B8-A8A8-4DB7-97A4-25A4534F9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18" name="Rectangle 1042">
            <a:extLst>
              <a:ext uri="{FF2B5EF4-FFF2-40B4-BE49-F238E27FC236}">
                <a16:creationId xmlns:a16="http://schemas.microsoft.com/office/drawing/2014/main" id="{84082243-F508-4D81-9B5F-7904A346A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F39B32-93ED-4CF3-950C-D22750B4DF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7132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020C8208-6995-4EF6-B708-183B1DE22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C10BB213-67B4-4BE9-A82B-BE1E7966E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B356D8F-F3BA-45CC-B6A6-F96D54260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50D070-1303-4159-8F39-171DF6758B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0358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121C4D33-FF7F-46FE-A8F8-8373F6275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9FB4E8A-B4ED-4A72-AB19-2D2831AA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B5A91DA-8806-459E-8EAD-C16A7F74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B5E76F-4778-43FF-AE07-C0F00CB8FD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7527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B7B08CC0-9AEB-42A6-AB1D-5047AF6D7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768FA6F-0CDF-4B9C-AD53-EA16F002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230F98C3-34AA-400C-9CEF-4D655D37A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AD0091-332A-466D-9710-0360312F28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8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8347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2F170C67-F2BD-4DB2-A8F6-74DFB52D7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4544E38C-5E21-490F-B601-46B4EB5B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7C1F93B1-18C6-4AF7-80E8-E09E33FE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9CAC57-7E13-45D6-95D2-5E72645B1C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229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1A62BCE8-2258-4F30-A65B-6D82C9E4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ED51595-1F4F-46BE-BCBF-D45DACA5E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D0BA363-58FB-4484-A61B-06E04F074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73C9671-87FF-4617-86D7-8B0F5F097F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5905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78431AA0-ABAB-46FC-8C7D-9C328F52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8F58BA97-142D-415B-9F35-F6D0508C5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F49D664-50E3-4687-8D99-C858AC3A9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458510-EEEC-4E46-94BB-69E78EBEA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443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744F139-C952-48E9-A2F4-E178A000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B7488C5-4A15-47F8-B3E4-4D77EE4DE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6A64200-5C57-489F-B865-EA68365D7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10F4ED-C14B-44D8-B3F3-16DF7E345F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6414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71B8B4A0-D043-4E92-A232-8BBAB0CE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C3371CA2-05FC-4198-ADAD-204F123C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C942BD6-3CA0-416B-B8E4-AF2B35272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768959-5F8E-4CD5-ACE7-DD0B185D8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46358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AF429C8-757D-4400-9800-25749F83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9ADBCF-FEFA-4B0E-88EA-E2F6E1F99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6900E02-194F-40DE-8EAC-6F4C0024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BAC47A-EC3F-4F4D-9CFF-E88620BA6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854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486C210-251D-42A4-A255-F24BFD6EF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B4A8471-A0EB-4B10-86B1-4D87CC414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0AA29C51-DBC9-4E09-88D7-E8BFE9A39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2D2E3A-2605-4E37-94FD-F9D75F3F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0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3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8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C0DA458-0BE2-4383-928B-2446779A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C1C88B6-76D2-42B0-A61A-6888016DE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6850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7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9pPr>
    </p:titleStyle>
    <p:bodyStyle>
      <a:lvl1pPr marL="173831" indent="-173831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69106" indent="-209550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  <a:ea typeface="ＭＳ Ｐゴシック" charset="-128"/>
        </a:defRPr>
      </a:lvl2pPr>
      <a:lvl3pPr marL="685800" indent="-130969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ＭＳ Ｐゴシック" charset="-128"/>
        </a:defRPr>
      </a:lvl3pPr>
      <a:lvl4pPr marL="902494" indent="-129779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197769" indent="-16549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5406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18835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2264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25693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48BA4B9-B1E9-4B4A-9826-E3422AA4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3455" y="11723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364BB171-E7E1-4F29-A674-43F8BE04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1378" y="1260230"/>
            <a:ext cx="8548322" cy="54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29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5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48BA4B9-B1E9-4B4A-9826-E3422AA4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1885" y="190500"/>
            <a:ext cx="889781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364BB171-E7E1-4F29-A674-43F8BE04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1885" y="1524000"/>
            <a:ext cx="8897815" cy="52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3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Relationship Id="rId51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7500293" cy="853345"/>
          </a:xfrm>
        </p:spPr>
        <p:txBody>
          <a:bodyPr>
            <a:normAutofit fontScale="92500" lnSpcReduction="20000"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Basics of Algorithm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Backtracking</a:t>
            </a:r>
            <a:endParaRPr lang="en-US" sz="3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5080642">
            <a:off x="6772133" y="362961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5"/>
            <a:ext cx="4439773" cy="1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calls end and return until we find ourselves back here.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now we try RIGHT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772133" y="362961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6"/>
            <a:ext cx="44397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now we try DOWN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9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4430052"/>
            <a:ext cx="4439773" cy="7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 Eventually Found</a:t>
            </a: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C9C84-3128-4C86-ABC2-CFF92C1B9B4E}"/>
              </a:ext>
            </a:extLst>
          </p:cNvPr>
          <p:cNvSpPr/>
          <p:nvPr/>
        </p:nvSpPr>
        <p:spPr bwMode="auto">
          <a:xfrm>
            <a:off x="6889907" y="3440237"/>
            <a:ext cx="63632" cy="98981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D3FD6-AC39-4558-8C36-EE2CFD0D92F7}"/>
              </a:ext>
            </a:extLst>
          </p:cNvPr>
          <p:cNvSpPr/>
          <p:nvPr/>
        </p:nvSpPr>
        <p:spPr bwMode="auto">
          <a:xfrm>
            <a:off x="8116480" y="4371895"/>
            <a:ext cx="63632" cy="5708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233CBC-BD7F-4813-BDC4-DCB9F1136D66}"/>
              </a:ext>
            </a:extLst>
          </p:cNvPr>
          <p:cNvSpPr/>
          <p:nvPr/>
        </p:nvSpPr>
        <p:spPr bwMode="auto">
          <a:xfrm rot="16200000">
            <a:off x="7503990" y="3753929"/>
            <a:ext cx="64675" cy="128756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E3766-5168-4667-9588-E049ABAD32F9}"/>
              </a:ext>
            </a:extLst>
          </p:cNvPr>
          <p:cNvSpPr/>
          <p:nvPr/>
        </p:nvSpPr>
        <p:spPr bwMode="auto">
          <a:xfrm>
            <a:off x="5676425" y="1985734"/>
            <a:ext cx="63573" cy="6329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22F8-1CAC-40CD-8827-B3C9C39F2F21}"/>
              </a:ext>
            </a:extLst>
          </p:cNvPr>
          <p:cNvSpPr/>
          <p:nvPr/>
        </p:nvSpPr>
        <p:spPr bwMode="auto">
          <a:xfrm>
            <a:off x="5068395" y="2592004"/>
            <a:ext cx="70767" cy="23964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1E6A6-9175-4AA9-A0DC-16AC8E80B310}"/>
              </a:ext>
            </a:extLst>
          </p:cNvPr>
          <p:cNvSpPr/>
          <p:nvPr/>
        </p:nvSpPr>
        <p:spPr bwMode="auto">
          <a:xfrm>
            <a:off x="8052848" y="2531095"/>
            <a:ext cx="63632" cy="73219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22B0E-8F89-4474-89EE-13E32F8307AB}"/>
              </a:ext>
            </a:extLst>
          </p:cNvPr>
          <p:cNvSpPr/>
          <p:nvPr/>
        </p:nvSpPr>
        <p:spPr bwMode="auto">
          <a:xfrm>
            <a:off x="5726968" y="4917103"/>
            <a:ext cx="70767" cy="6329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34AE6-F3B4-44E9-9DCF-86EE9F7469B0}"/>
              </a:ext>
            </a:extLst>
          </p:cNvPr>
          <p:cNvSpPr/>
          <p:nvPr/>
        </p:nvSpPr>
        <p:spPr bwMode="auto">
          <a:xfrm>
            <a:off x="8706924" y="3190384"/>
            <a:ext cx="63632" cy="17909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2A3FA7-58B1-4DAB-8353-70667B9F2F98}"/>
              </a:ext>
            </a:extLst>
          </p:cNvPr>
          <p:cNvSpPr/>
          <p:nvPr/>
        </p:nvSpPr>
        <p:spPr bwMode="auto">
          <a:xfrm rot="5400000">
            <a:off x="6584986" y="1095809"/>
            <a:ext cx="64278" cy="18441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AAB7BE-12CC-4739-B2B6-BB55EE7CD692}"/>
              </a:ext>
            </a:extLst>
          </p:cNvPr>
          <p:cNvSpPr/>
          <p:nvPr/>
        </p:nvSpPr>
        <p:spPr bwMode="auto">
          <a:xfrm>
            <a:off x="7475617" y="2023216"/>
            <a:ext cx="63573" cy="5517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A6753E-7386-42AC-98B9-D1454D5E2710}"/>
              </a:ext>
            </a:extLst>
          </p:cNvPr>
          <p:cNvSpPr/>
          <p:nvPr/>
        </p:nvSpPr>
        <p:spPr bwMode="auto">
          <a:xfrm rot="5400000">
            <a:off x="5373865" y="2283080"/>
            <a:ext cx="64279" cy="66798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2AA34-1402-4842-9764-689A55A6EA22}"/>
              </a:ext>
            </a:extLst>
          </p:cNvPr>
          <p:cNvSpPr/>
          <p:nvPr/>
        </p:nvSpPr>
        <p:spPr bwMode="auto">
          <a:xfrm rot="16200000">
            <a:off x="7762450" y="2220932"/>
            <a:ext cx="64276" cy="6437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BA8D2A-69A5-4D08-B87E-C7EE607F5F4E}"/>
              </a:ext>
            </a:extLst>
          </p:cNvPr>
          <p:cNvSpPr/>
          <p:nvPr/>
        </p:nvSpPr>
        <p:spPr bwMode="auto">
          <a:xfrm rot="16200000">
            <a:off x="8406234" y="4627352"/>
            <a:ext cx="64276" cy="6437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C5FBFB-35CA-408E-97B8-0F41149973AC}"/>
              </a:ext>
            </a:extLst>
          </p:cNvPr>
          <p:cNvSpPr/>
          <p:nvPr/>
        </p:nvSpPr>
        <p:spPr bwMode="auto">
          <a:xfrm rot="16200000">
            <a:off x="8382784" y="2875519"/>
            <a:ext cx="72908" cy="70263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11D01-C78B-4452-90F5-0717DEB92E63}"/>
              </a:ext>
            </a:extLst>
          </p:cNvPr>
          <p:cNvSpPr/>
          <p:nvPr/>
        </p:nvSpPr>
        <p:spPr bwMode="auto">
          <a:xfrm flipH="1">
            <a:off x="5068395" y="4917103"/>
            <a:ext cx="722020" cy="784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AACC2C-FC3D-49DF-9CA4-42FA220AC549}"/>
              </a:ext>
            </a:extLst>
          </p:cNvPr>
          <p:cNvSpPr/>
          <p:nvPr/>
        </p:nvSpPr>
        <p:spPr bwMode="auto">
          <a:xfrm>
            <a:off x="6819140" y="5523175"/>
            <a:ext cx="70767" cy="37505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266B7D-F8F1-40BA-982D-FC3A26F3B40C}"/>
              </a:ext>
            </a:extLst>
          </p:cNvPr>
          <p:cNvSpPr/>
          <p:nvPr/>
        </p:nvSpPr>
        <p:spPr bwMode="auto">
          <a:xfrm flipH="1">
            <a:off x="5737638" y="5490837"/>
            <a:ext cx="1152269" cy="646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836040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pic>
        <p:nvPicPr>
          <p:cNvPr id="8214" name="Picture 29">
            <a:extLst>
              <a:ext uri="{FF2B5EF4-FFF2-40B4-BE49-F238E27FC236}">
                <a16:creationId xmlns:a16="http://schemas.microsoft.com/office/drawing/2014/main" id="{55F58A90-BF78-47E1-A75C-B0F232FC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4" y="1543050"/>
            <a:ext cx="4323957" cy="433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Text Box 30">
            <a:extLst>
              <a:ext uri="{FF2B5EF4-FFF2-40B4-BE49-F238E27FC236}">
                <a16:creationId xmlns:a16="http://schemas.microsoft.com/office/drawing/2014/main" id="{35C4E147-356A-4306-886C-7A80A530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49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5E565BC3-36B3-4C0E-B1FE-5CAE998B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469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5369D70C-2AB3-41F1-9EE6-120A23BD1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374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C7C63377-3E38-4785-AF21-6792C736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94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31B38A87-DE6F-4634-9C24-8C5E2B3CD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38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0893797F-6330-4AF7-BAA9-772F0CFB6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821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B05A5C-FC6A-4D28-8F1C-836841FD040F}"/>
              </a:ext>
            </a:extLst>
          </p:cNvPr>
          <p:cNvSpPr/>
          <p:nvPr/>
        </p:nvSpPr>
        <p:spPr bwMode="auto">
          <a:xfrm>
            <a:off x="4387602" y="3961026"/>
            <a:ext cx="448349" cy="431276"/>
          </a:xfrm>
          <a:prstGeom prst="ellipse">
            <a:avLst/>
          </a:prstGeom>
          <a:noFill/>
          <a:ln w="38100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427296-85CB-463D-8AB0-0625B3D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914012"/>
            <a:ext cx="229778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3300" kern="0" dirty="0">
                <a:solidFill>
                  <a:srgbClr val="DD462F"/>
                </a:solidFill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12277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/>
      <p:bldP spid="29" grpId="0"/>
      <p:bldP spid="30" grpId="0"/>
      <p:bldP spid="31" grpId="0"/>
      <p:bldP spid="32" grpId="0"/>
      <p:bldP spid="34" grpId="0"/>
      <p:bldP spid="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556" y="171297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427296-85CB-463D-8AB0-0625B3D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01" y="3086100"/>
            <a:ext cx="303613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3300" kern="0" dirty="0">
                <a:solidFill>
                  <a:srgbClr val="DD462F"/>
                </a:solidFill>
              </a:rPr>
              <a:t>Backtracking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7D0B36F-1366-4AC0-9703-7DC09FBB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1" y="921502"/>
            <a:ext cx="4901938" cy="57652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7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556" y="171297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6A8F99-DDC0-4550-A5DE-CAD4A01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16" y="1151602"/>
            <a:ext cx="8060167" cy="51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2800" b="1" dirty="0"/>
              <a:t>Stacks</a:t>
            </a:r>
            <a:r>
              <a:rPr lang="tr-TR" altLang="tr-TR" sz="2800" dirty="0"/>
              <a:t> and </a:t>
            </a:r>
            <a:r>
              <a:rPr lang="en-US" altLang="tr-TR" sz="2800" dirty="0"/>
              <a:t>trees can be utilized to solve problems such as </a:t>
            </a:r>
            <a:r>
              <a:rPr lang="en-US" altLang="tr-TR" sz="2800" dirty="0">
                <a:solidFill>
                  <a:srgbClr val="0F06BA"/>
                </a:solidFill>
              </a:rPr>
              <a:t>crosswords, Sudoku, 8-queens puzzle</a:t>
            </a:r>
            <a:r>
              <a:rPr lang="en-US" altLang="tr-TR" sz="2800" dirty="0"/>
              <a:t>, and many </a:t>
            </a:r>
            <a:r>
              <a:rPr lang="en-US" altLang="tr-TR" sz="2800" dirty="0">
                <a:solidFill>
                  <a:srgbClr val="0F06BA"/>
                </a:solidFill>
              </a:rPr>
              <a:t>other puzzles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/>
              <a:t>In other words,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/>
              <a:t>Each choice (tree children) is recorded (in a stack)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>
                <a:solidFill>
                  <a:srgbClr val="0F06BA"/>
                </a:solidFill>
              </a:rPr>
              <a:t>When you run out of choices for the current </a:t>
            </a:r>
            <a:r>
              <a:rPr lang="en-US" altLang="tr-TR" sz="2800" dirty="0"/>
              <a:t>decision, </a:t>
            </a:r>
            <a:r>
              <a:rPr lang="en-US" altLang="tr-TR" sz="2800" dirty="0">
                <a:solidFill>
                  <a:srgbClr val="0F06BA"/>
                </a:solidFill>
              </a:rPr>
              <a:t>you pop the stack</a:t>
            </a:r>
            <a:r>
              <a:rPr lang="en-US" altLang="tr-TR" sz="2800" dirty="0"/>
              <a:t>, and continue trying different choices for the previous decision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800" dirty="0"/>
          </a:p>
        </p:txBody>
      </p:sp>
    </p:spTree>
    <p:extLst>
      <p:ext uri="{BB962C8B-B14F-4D97-AF65-F5344CB8AC3E}">
        <p14:creationId xmlns:p14="http://schemas.microsoft.com/office/powerpoint/2010/main" val="147483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79CDA62-9BF2-4A53-9A11-21E3A5A7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563" y="167148"/>
            <a:ext cx="8142874" cy="8079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</a:rPr>
              <a:t>Backtracking</a:t>
            </a:r>
            <a:endParaRPr lang="en-US" altLang="tr-TR" sz="5400" b="1" i="1" dirty="0">
              <a:solidFill>
                <a:schemeClr val="tx1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46D7D51-F006-4297-8687-EA30CD70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61" y="1239963"/>
            <a:ext cx="8576035" cy="473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/>
              <a:t>At each node, beginning w/ root, you choose one of its children to move to, and repeat ‘till you get to a leaf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/>
              <a:t>Suppose you get to a bad node/leaf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tr-TR" sz="2600" dirty="0"/>
              <a:t>Do </a:t>
            </a:r>
            <a:r>
              <a:rPr lang="en-US" altLang="tr-TR" sz="2600" i="1" dirty="0"/>
              <a:t>backtrack </a:t>
            </a:r>
            <a:r>
              <a:rPr lang="en-US" altLang="tr-TR" sz="2600" dirty="0"/>
              <a:t>to continue the search for a good leaf by canceling your </a:t>
            </a:r>
            <a:r>
              <a:rPr lang="en-US" altLang="tr-TR" sz="2600" dirty="0">
                <a:solidFill>
                  <a:srgbClr val="C00000"/>
                </a:solidFill>
              </a:rPr>
              <a:t>most recent choice (pop stack) </a:t>
            </a:r>
            <a:r>
              <a:rPr lang="en-US" altLang="tr-TR" sz="2600" dirty="0"/>
              <a:t>and trying out the next option in that set of options</a:t>
            </a:r>
          </a:p>
          <a:p>
            <a:pPr marL="857250" lvl="2" indent="-171450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>
                <a:solidFill>
                  <a:srgbClr val="C00000"/>
                </a:solidFill>
              </a:rPr>
              <a:t>Recursion or stack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tr-TR" sz="2600" dirty="0"/>
              <a:t>If you end up at the root w/ no options left, no good leaf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600" dirty="0"/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DA549518-9B41-4934-8F9B-488D1F4D5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55" y="807982"/>
            <a:ext cx="5216251" cy="588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Starting at Root, your options are A and B. You choose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your options are C and D. You choose C.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C is bad. Go back to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 have already tried C, and it failed. Try D.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D is bad. Go back to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 have no options left to try. Go back to Root.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Root, you have already tried A. Try B.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B, your options are E and F. Try E.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E is good.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dirty="0"/>
          </a:p>
        </p:txBody>
      </p:sp>
      <p:pic>
        <p:nvPicPr>
          <p:cNvPr id="9220" name="Picture 1">
            <a:extLst>
              <a:ext uri="{FF2B5EF4-FFF2-40B4-BE49-F238E27FC236}">
                <a16:creationId xmlns:a16="http://schemas.microsoft.com/office/drawing/2014/main" id="{67E62568-7166-4C60-928E-EDC5A98E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85" y="2014804"/>
            <a:ext cx="3820715" cy="28283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70BDE70-B176-4264-83EF-AFC7824EC42C}"/>
              </a:ext>
            </a:extLst>
          </p:cNvPr>
          <p:cNvSpPr txBox="1">
            <a:spLocks noChangeArrowheads="1"/>
          </p:cNvSpPr>
          <p:nvPr/>
        </p:nvSpPr>
        <p:spPr>
          <a:xfrm>
            <a:off x="333414" y="29495"/>
            <a:ext cx="5216251" cy="80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5400" b="1" dirty="0"/>
              <a:t>Backtracking</a:t>
            </a:r>
            <a:endParaRPr lang="en-US" altLang="tr-TR" sz="54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167ACAF7-54D4-4B0A-B582-7C8A2CAC0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74" y="42888"/>
            <a:ext cx="864645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32E52-A686-4F70-9DB1-200578FC9AD1}"/>
              </a:ext>
            </a:extLst>
          </p:cNvPr>
          <p:cNvSpPr txBox="1">
            <a:spLocks noChangeArrowheads="1"/>
          </p:cNvSpPr>
          <p:nvPr/>
        </p:nvSpPr>
        <p:spPr>
          <a:xfrm>
            <a:off x="381482" y="1554196"/>
            <a:ext cx="8605202" cy="52609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solve(Node n)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n is a leaf node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the leaf is a goal node, return true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return false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 each child c of n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solve(c) succeeds, return true       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FEF35-9EF4-432A-B33E-9B221A5D633E}"/>
              </a:ext>
            </a:extLst>
          </p:cNvPr>
          <p:cNvSpPr txBox="1"/>
          <p:nvPr/>
        </p:nvSpPr>
        <p:spPr>
          <a:xfrm>
            <a:off x="248774" y="844915"/>
            <a:ext cx="864645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342900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tr-TR" sz="2800" dirty="0">
                <a:solidFill>
                  <a:srgbClr val="000000"/>
                </a:solidFill>
                <a:latin typeface="Times New Roman"/>
              </a:rPr>
              <a:t>Generic backtracking algorithm w/ recursion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1C46D85-D4EE-4415-B448-3F0CD08BE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33467" cy="8216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– using stacks</a:t>
            </a:r>
            <a:endParaRPr lang="en-US" altLang="tr-T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C4B735-4174-46D4-BC81-A8ECE6BD0D44}"/>
              </a:ext>
            </a:extLst>
          </p:cNvPr>
          <p:cNvSpPr txBox="1">
            <a:spLocks noChangeArrowheads="1"/>
          </p:cNvSpPr>
          <p:nvPr/>
        </p:nvSpPr>
        <p:spPr>
          <a:xfrm>
            <a:off x="137652" y="680206"/>
            <a:ext cx="9006348" cy="595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boolean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solve(Node n)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push node n on the stack S;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while S is not empty {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if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 is a leaf 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else pop it off S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else if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 is unmarked 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			 Mark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for each child c of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    push c to S           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else //not a leaf and marked pop it off S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return false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52E49A-F9D0-4F6A-BE6C-5D5B24FAAC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Backtracking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4D5D563-C773-4954-BAE3-8E207DF5810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9895" y="1629659"/>
            <a:ext cx="8784210" cy="3886200"/>
          </a:xfrm>
        </p:spPr>
        <p:txBody>
          <a:bodyPr/>
          <a:lstStyle/>
          <a:p>
            <a:r>
              <a:rPr lang="en-US" altLang="en-US" sz="21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Backtracking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An algorithm design technique that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Tries a partial solution and then abandons it ("backtracking") if it is not suitable.</a:t>
            </a:r>
          </a:p>
          <a:p>
            <a:pPr lvl="1"/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"brute force" algorithmic technique  (tries all paths; not clever)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often (but not always) implemented recursively</a:t>
            </a:r>
          </a:p>
          <a:p>
            <a:pPr lvl="1">
              <a:buFontTx/>
              <a:buNone/>
            </a:pPr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1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Applications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producing all permutations of a set of values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parsing languages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games: anagrams, crosswords, word jumbles, 8 queens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combinatorics and logic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8F222-1C11-440B-8024-AAE360CD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27355"/>
            <a:ext cx="8686800" cy="3805083"/>
          </a:xfrm>
        </p:spPr>
        <p:txBody>
          <a:bodyPr/>
          <a:lstStyle/>
          <a:p>
            <a:pPr algn="ctr" eaLnBrk="1" hangingPunct="1"/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Examples</a:t>
            </a:r>
          </a:p>
        </p:txBody>
      </p:sp>
    </p:spTree>
    <p:extLst>
      <p:ext uri="{BB962C8B-B14F-4D97-AF65-F5344CB8AC3E}">
        <p14:creationId xmlns:p14="http://schemas.microsoft.com/office/powerpoint/2010/main" val="112645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54915EA-6C68-4C26-BAAB-93E31EFA9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377" y="1418129"/>
            <a:ext cx="7772400" cy="467231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Method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9FC19E0-6F07-4CC7-890E-C79479A03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378" y="2036190"/>
            <a:ext cx="8548322" cy="470458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Generate nodes in Depth First order.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Kill nodes (and their children) not satisfying constraints.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Backtrack to higher level to seek a different path to a leaf node.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If all leaves are killed, the problem has no solution.</a:t>
            </a:r>
            <a:endParaRPr lang="en-GB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64319-7DDF-4489-87F7-B8BFEBC44E11}"/>
              </a:ext>
            </a:extLst>
          </p:cNvPr>
          <p:cNvSpPr txBox="1"/>
          <p:nvPr/>
        </p:nvSpPr>
        <p:spPr>
          <a:xfrm>
            <a:off x="240688" y="117230"/>
            <a:ext cx="8662623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permutations of 3 binary variables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A2EB918-E949-4743-AF2A-A95C8119A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185" y="77079"/>
            <a:ext cx="6520991" cy="89388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E4F023-BFA7-4B9A-8143-9FD890218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167" y="876691"/>
            <a:ext cx="8639666" cy="590422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permutations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binary variables </a:t>
            </a:r>
            <a:r>
              <a:rPr lang="en-US" altLang="en-US" sz="2700" b="1" u="sng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no two consecutive values are the same.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{x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value selected from a set of 2 values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 , 1}</a:t>
            </a:r>
            <a:endParaRPr lang="en-US" altLang="en-US" sz="2700" b="1" u="sng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 , 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1 ,    k = 1 , 2 , 3,  m =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brute force permutations = 2 * 2 * 2 = 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Conditions: 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permutation tree has 3 layers, one layer for each variable.</a:t>
            </a:r>
            <a:endParaRPr lang="en-GB" altLang="en-US" sz="27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0038" y="631977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C14A7C08-9822-4899-BAE3-E7196042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65" y="1873621"/>
            <a:ext cx="451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22" name="Text Box 39">
            <a:extLst>
              <a:ext uri="{FF2B5EF4-FFF2-40B4-BE49-F238E27FC236}">
                <a16:creationId xmlns:a16="http://schemas.microsoft.com/office/drawing/2014/main" id="{7CA65D02-0B25-4F3D-B33A-CCD92A9F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214" y="195689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4B208-116F-4EB4-B85B-BEF5DB653F01}"/>
              </a:ext>
            </a:extLst>
          </p:cNvPr>
          <p:cNvSpPr/>
          <p:nvPr/>
        </p:nvSpPr>
        <p:spPr bwMode="auto">
          <a:xfrm>
            <a:off x="4336245" y="165592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F7177F-0F6D-422E-B40A-123A32CDEC91}"/>
              </a:ext>
            </a:extLst>
          </p:cNvPr>
          <p:cNvSpPr/>
          <p:nvPr/>
        </p:nvSpPr>
        <p:spPr bwMode="auto">
          <a:xfrm>
            <a:off x="1971374" y="265851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E71C8C-11F4-41AF-A053-4E9AC29D93E2}"/>
              </a:ext>
            </a:extLst>
          </p:cNvPr>
          <p:cNvSpPr/>
          <p:nvPr/>
        </p:nvSpPr>
        <p:spPr bwMode="auto">
          <a:xfrm>
            <a:off x="6643048" y="265851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A11E0-A626-4D77-834F-52516E902F98}"/>
              </a:ext>
            </a:extLst>
          </p:cNvPr>
          <p:cNvCxnSpPr>
            <a:cxnSpLocks/>
            <a:stCxn id="3" idx="3"/>
            <a:endCxn id="78" idx="7"/>
          </p:cNvCxnSpPr>
          <p:nvPr/>
        </p:nvCxnSpPr>
        <p:spPr bwMode="auto">
          <a:xfrm flipH="1">
            <a:off x="2430011" y="2100551"/>
            <a:ext cx="1984923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0F095F-871C-4ECC-87B0-C97CE075CE9D}"/>
              </a:ext>
            </a:extLst>
          </p:cNvPr>
          <p:cNvCxnSpPr>
            <a:cxnSpLocks/>
            <a:stCxn id="3" idx="5"/>
            <a:endCxn id="79" idx="1"/>
          </p:cNvCxnSpPr>
          <p:nvPr/>
        </p:nvCxnSpPr>
        <p:spPr bwMode="auto">
          <a:xfrm>
            <a:off x="4794882" y="2100551"/>
            <a:ext cx="1926856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4AAA1D-196A-4FCB-AA8A-8AF5BEAC5BD9}"/>
              </a:ext>
            </a:extLst>
          </p:cNvPr>
          <p:cNvSpPr/>
          <p:nvPr/>
        </p:nvSpPr>
        <p:spPr bwMode="auto">
          <a:xfrm>
            <a:off x="3204280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DF909B-8F31-4CEE-A685-A2B8C4D7F134}"/>
              </a:ext>
            </a:extLst>
          </p:cNvPr>
          <p:cNvSpPr/>
          <p:nvPr/>
        </p:nvSpPr>
        <p:spPr bwMode="auto">
          <a:xfrm>
            <a:off x="2456186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A7D702-37D6-479F-9782-D3933CACB98B}"/>
              </a:ext>
            </a:extLst>
          </p:cNvPr>
          <p:cNvSpPr/>
          <p:nvPr/>
        </p:nvSpPr>
        <p:spPr bwMode="auto">
          <a:xfrm>
            <a:off x="3805485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8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224F7B2-CC61-4E1A-B34A-914D72DB0D79}"/>
              </a:ext>
            </a:extLst>
          </p:cNvPr>
          <p:cNvCxnSpPr>
            <a:cxnSpLocks/>
            <a:stCxn id="90" idx="4"/>
            <a:endCxn id="91" idx="7"/>
          </p:cNvCxnSpPr>
          <p:nvPr/>
        </p:nvCxnSpPr>
        <p:spPr bwMode="auto">
          <a:xfrm flipH="1">
            <a:off x="2914824" y="4325544"/>
            <a:ext cx="55812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DE96A9-AEBE-4C74-BC77-EEF39AEA79D2}"/>
              </a:ext>
            </a:extLst>
          </p:cNvPr>
          <p:cNvCxnSpPr>
            <a:cxnSpLocks/>
            <a:stCxn id="90" idx="4"/>
            <a:endCxn id="92" idx="1"/>
          </p:cNvCxnSpPr>
          <p:nvPr/>
        </p:nvCxnSpPr>
        <p:spPr bwMode="auto">
          <a:xfrm>
            <a:off x="3472944" y="4325544"/>
            <a:ext cx="41123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47085D-FBD2-43FC-9256-8DA2297A2311}"/>
              </a:ext>
            </a:extLst>
          </p:cNvPr>
          <p:cNvCxnSpPr>
            <a:cxnSpLocks/>
            <a:stCxn id="78" idx="5"/>
            <a:endCxn id="90" idx="1"/>
          </p:cNvCxnSpPr>
          <p:nvPr/>
        </p:nvCxnSpPr>
        <p:spPr bwMode="auto">
          <a:xfrm>
            <a:off x="2430011" y="3103148"/>
            <a:ext cx="852959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 Box 39">
            <a:extLst>
              <a:ext uri="{FF2B5EF4-FFF2-40B4-BE49-F238E27FC236}">
                <a16:creationId xmlns:a16="http://schemas.microsoft.com/office/drawing/2014/main" id="{03209C8C-FF52-49D1-B493-A7B3A440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59" y="19224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108A1C75-2A50-4842-8882-9E1D145B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03" y="30711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531799-B888-493A-86C7-C3BCF925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9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F22686-548D-4DB5-9728-1D5BBC380C1D}"/>
              </a:ext>
            </a:extLst>
          </p:cNvPr>
          <p:cNvSpPr/>
          <p:nvPr/>
        </p:nvSpPr>
        <p:spPr bwMode="auto">
          <a:xfrm>
            <a:off x="912357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82136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D7FB67-1ABC-49F3-9B84-DC71EB85FBC1}"/>
              </a:ext>
            </a:extLst>
          </p:cNvPr>
          <p:cNvSpPr/>
          <p:nvPr/>
        </p:nvSpPr>
        <p:spPr bwMode="auto">
          <a:xfrm>
            <a:off x="1443169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5206A-C9B6-4CE4-BA54-89D97B45F5E8}"/>
              </a:ext>
            </a:extLst>
          </p:cNvPr>
          <p:cNvCxnSpPr>
            <a:cxnSpLocks/>
            <a:stCxn id="105" idx="4"/>
            <a:endCxn id="106" idx="7"/>
          </p:cNvCxnSpPr>
          <p:nvPr/>
        </p:nvCxnSpPr>
        <p:spPr bwMode="auto">
          <a:xfrm flipH="1">
            <a:off x="740774" y="4325544"/>
            <a:ext cx="440247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2CF1A0-BB02-4098-98C1-8FC32F028C86}"/>
              </a:ext>
            </a:extLst>
          </p:cNvPr>
          <p:cNvCxnSpPr>
            <a:cxnSpLocks/>
            <a:stCxn id="105" idx="4"/>
            <a:endCxn id="107" idx="1"/>
          </p:cNvCxnSpPr>
          <p:nvPr/>
        </p:nvCxnSpPr>
        <p:spPr bwMode="auto">
          <a:xfrm>
            <a:off x="1181021" y="4325544"/>
            <a:ext cx="340838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 Box 39">
            <a:extLst>
              <a:ext uri="{FF2B5EF4-FFF2-40B4-BE49-F238E27FC236}">
                <a16:creationId xmlns:a16="http://schemas.microsoft.com/office/drawing/2014/main" id="{59883100-2951-4FAB-9B9E-9E627EBD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00" y="424666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FCA73-D07C-4589-B5D5-FC3480F7A59A}"/>
              </a:ext>
            </a:extLst>
          </p:cNvPr>
          <p:cNvCxnSpPr>
            <a:cxnSpLocks/>
            <a:stCxn id="105" idx="7"/>
            <a:endCxn id="78" idx="3"/>
          </p:cNvCxnSpPr>
          <p:nvPr/>
        </p:nvCxnSpPr>
        <p:spPr bwMode="auto">
          <a:xfrm flipV="1">
            <a:off x="1370994" y="3103148"/>
            <a:ext cx="679070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 Box 37">
            <a:extLst>
              <a:ext uri="{FF2B5EF4-FFF2-40B4-BE49-F238E27FC236}">
                <a16:creationId xmlns:a16="http://schemas.microsoft.com/office/drawing/2014/main" id="{FA3761C3-C661-45C3-9873-94FDD5E1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844" y="3003370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24E93F8C-A2CC-47BF-B922-DE93494C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5" y="416521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53FC58C1-3098-47BE-8561-CFB50A2E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62" y="424666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4CD3F800-5DB8-48E4-8B9F-D62F510E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793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BC404AA7-C5A8-4D03-9369-7180F431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26" y="3055384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0E2407D-2BB2-468D-BAF5-FD63181DC73E}"/>
              </a:ext>
            </a:extLst>
          </p:cNvPr>
          <p:cNvSpPr/>
          <p:nvPr/>
        </p:nvSpPr>
        <p:spPr bwMode="auto">
          <a:xfrm>
            <a:off x="5486868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67101C6-3A15-4525-ABD2-AEE28926F55B}"/>
              </a:ext>
            </a:extLst>
          </p:cNvPr>
          <p:cNvSpPr/>
          <p:nvPr/>
        </p:nvSpPr>
        <p:spPr bwMode="auto">
          <a:xfrm>
            <a:off x="4806052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28E8-5475-4DA2-AD2A-97AA7C907640}"/>
              </a:ext>
            </a:extLst>
          </p:cNvPr>
          <p:cNvSpPr/>
          <p:nvPr/>
        </p:nvSpPr>
        <p:spPr bwMode="auto">
          <a:xfrm>
            <a:off x="6088727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F005F4-73AA-416E-A02F-FBE40C3D8CC1}"/>
              </a:ext>
            </a:extLst>
          </p:cNvPr>
          <p:cNvCxnSpPr>
            <a:cxnSpLocks/>
            <a:stCxn id="140" idx="4"/>
            <a:endCxn id="141" idx="7"/>
          </p:cNvCxnSpPr>
          <p:nvPr/>
        </p:nvCxnSpPr>
        <p:spPr bwMode="auto">
          <a:xfrm flipH="1">
            <a:off x="5264690" y="4325544"/>
            <a:ext cx="490843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E235CA8-5102-4D7A-AF96-17EA0EFB1C17}"/>
              </a:ext>
            </a:extLst>
          </p:cNvPr>
          <p:cNvCxnSpPr>
            <a:cxnSpLocks/>
            <a:stCxn id="140" idx="4"/>
            <a:endCxn id="142" idx="1"/>
          </p:cNvCxnSpPr>
          <p:nvPr/>
        </p:nvCxnSpPr>
        <p:spPr bwMode="auto">
          <a:xfrm>
            <a:off x="5755533" y="4325544"/>
            <a:ext cx="411884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Text Box 39">
            <a:extLst>
              <a:ext uri="{FF2B5EF4-FFF2-40B4-BE49-F238E27FC236}">
                <a16:creationId xmlns:a16="http://schemas.microsoft.com/office/drawing/2014/main" id="{778330AA-9F18-4CA6-8426-C19F46A7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77" y="429230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9">
            <a:extLst>
              <a:ext uri="{FF2B5EF4-FFF2-40B4-BE49-F238E27FC236}">
                <a16:creationId xmlns:a16="http://schemas.microsoft.com/office/drawing/2014/main" id="{23D2B8D8-E6D1-46B1-8F4D-48BA80D3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08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9A89EB-469E-4B77-B79A-F877755C4F2F}"/>
              </a:ext>
            </a:extLst>
          </p:cNvPr>
          <p:cNvCxnSpPr>
            <a:cxnSpLocks/>
            <a:stCxn id="140" idx="7"/>
            <a:endCxn id="79" idx="3"/>
          </p:cNvCxnSpPr>
          <p:nvPr/>
        </p:nvCxnSpPr>
        <p:spPr bwMode="auto">
          <a:xfrm flipV="1">
            <a:off x="5945506" y="3103148"/>
            <a:ext cx="776232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0B7DF2A-C565-4E32-AB2A-5671D7F6FBC0}"/>
              </a:ext>
            </a:extLst>
          </p:cNvPr>
          <p:cNvSpPr/>
          <p:nvPr/>
        </p:nvSpPr>
        <p:spPr bwMode="auto">
          <a:xfrm>
            <a:off x="7854408" y="381276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83AEBF-0988-49B7-8CA9-F3546A79F416}"/>
              </a:ext>
            </a:extLst>
          </p:cNvPr>
          <p:cNvSpPr/>
          <p:nvPr/>
        </p:nvSpPr>
        <p:spPr bwMode="auto">
          <a:xfrm>
            <a:off x="7326519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C6DD4-576C-451D-9947-38C690477068}"/>
              </a:ext>
            </a:extLst>
          </p:cNvPr>
          <p:cNvSpPr/>
          <p:nvPr/>
        </p:nvSpPr>
        <p:spPr bwMode="auto">
          <a:xfrm>
            <a:off x="8418443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892DFF-D770-4F7C-A245-A74F98A94E7F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 bwMode="auto">
          <a:xfrm flipH="1">
            <a:off x="7785157" y="4333683"/>
            <a:ext cx="337916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227D58-671B-4A32-A761-806D9EFD03B6}"/>
              </a:ext>
            </a:extLst>
          </p:cNvPr>
          <p:cNvCxnSpPr>
            <a:cxnSpLocks/>
            <a:stCxn id="82" idx="4"/>
            <a:endCxn id="85" idx="1"/>
          </p:cNvCxnSpPr>
          <p:nvPr/>
        </p:nvCxnSpPr>
        <p:spPr bwMode="auto">
          <a:xfrm>
            <a:off x="8123073" y="4333683"/>
            <a:ext cx="374060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1851CA3A-85FB-405E-ACBE-A555447E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00" y="428322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EC71185-A44E-4FA0-9535-0A3AD85E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81" y="428322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E522D1-6648-4832-BD26-5E596E52D762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 bwMode="auto">
          <a:xfrm flipH="1" flipV="1">
            <a:off x="7101685" y="3103148"/>
            <a:ext cx="831413" cy="7859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Text Box 39">
            <a:extLst>
              <a:ext uri="{FF2B5EF4-FFF2-40B4-BE49-F238E27FC236}">
                <a16:creationId xmlns:a16="http://schemas.microsoft.com/office/drawing/2014/main" id="{4A2A4AD0-B1AC-4AE6-B878-2FC9B86F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18" y="306019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7">
            <a:extLst>
              <a:ext uri="{FF2B5EF4-FFF2-40B4-BE49-F238E27FC236}">
                <a16:creationId xmlns:a16="http://schemas.microsoft.com/office/drawing/2014/main" id="{34D4BE9C-7762-4D24-AF31-5E21CE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59" y="299242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9">
            <a:extLst>
              <a:ext uri="{FF2B5EF4-FFF2-40B4-BE49-F238E27FC236}">
                <a16:creationId xmlns:a16="http://schemas.microsoft.com/office/drawing/2014/main" id="{81048F7D-2FD1-4D4E-80D5-E56DD420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40" y="304443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8">
            <a:extLst>
              <a:ext uri="{FF2B5EF4-FFF2-40B4-BE49-F238E27FC236}">
                <a16:creationId xmlns:a16="http://schemas.microsoft.com/office/drawing/2014/main" id="{C08C818E-5449-40CB-B969-117098C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731" y="420562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8">
            <a:extLst>
              <a:ext uri="{FF2B5EF4-FFF2-40B4-BE49-F238E27FC236}">
                <a16:creationId xmlns:a16="http://schemas.microsoft.com/office/drawing/2014/main" id="{4F0322AA-72B8-42D1-B604-419B6DD8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7" y="425777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8">
            <a:extLst>
              <a:ext uri="{FF2B5EF4-FFF2-40B4-BE49-F238E27FC236}">
                <a16:creationId xmlns:a16="http://schemas.microsoft.com/office/drawing/2014/main" id="{8C8B66DB-DBBC-458E-A1C7-17B57F53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945" y="425464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3497" y="1790822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C14A7C08-9822-4899-BAE3-E7196042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029" y="2740905"/>
            <a:ext cx="4297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22" name="Text Box 39">
            <a:extLst>
              <a:ext uri="{FF2B5EF4-FFF2-40B4-BE49-F238E27FC236}">
                <a16:creationId xmlns:a16="http://schemas.microsoft.com/office/drawing/2014/main" id="{7CA65D02-0B25-4F3D-B33A-CCD92A9F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214" y="2824180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4B208-116F-4EB4-B85B-BEF5DB653F01}"/>
              </a:ext>
            </a:extLst>
          </p:cNvPr>
          <p:cNvSpPr/>
          <p:nvPr/>
        </p:nvSpPr>
        <p:spPr bwMode="auto">
          <a:xfrm>
            <a:off x="4336245" y="2523207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F7177F-0F6D-422E-B40A-123A32CDEC91}"/>
              </a:ext>
            </a:extLst>
          </p:cNvPr>
          <p:cNvSpPr/>
          <p:nvPr/>
        </p:nvSpPr>
        <p:spPr bwMode="auto">
          <a:xfrm>
            <a:off x="1971374" y="352580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E71C8C-11F4-41AF-A053-4E9AC29D93E2}"/>
              </a:ext>
            </a:extLst>
          </p:cNvPr>
          <p:cNvSpPr/>
          <p:nvPr/>
        </p:nvSpPr>
        <p:spPr bwMode="auto">
          <a:xfrm>
            <a:off x="6643048" y="352580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A11E0-A626-4D77-834F-52516E902F98}"/>
              </a:ext>
            </a:extLst>
          </p:cNvPr>
          <p:cNvCxnSpPr>
            <a:cxnSpLocks/>
            <a:stCxn id="3" idx="3"/>
            <a:endCxn id="78" idx="7"/>
          </p:cNvCxnSpPr>
          <p:nvPr/>
        </p:nvCxnSpPr>
        <p:spPr bwMode="auto">
          <a:xfrm flipH="1">
            <a:off x="2430011" y="2967835"/>
            <a:ext cx="1984923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0F095F-871C-4ECC-87B0-C97CE075CE9D}"/>
              </a:ext>
            </a:extLst>
          </p:cNvPr>
          <p:cNvCxnSpPr>
            <a:cxnSpLocks/>
            <a:stCxn id="3" idx="5"/>
            <a:endCxn id="79" idx="1"/>
          </p:cNvCxnSpPr>
          <p:nvPr/>
        </p:nvCxnSpPr>
        <p:spPr bwMode="auto">
          <a:xfrm>
            <a:off x="4794882" y="2967835"/>
            <a:ext cx="1926856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4AAA1D-196A-4FCB-AA8A-8AF5BEAC5BD9}"/>
              </a:ext>
            </a:extLst>
          </p:cNvPr>
          <p:cNvSpPr/>
          <p:nvPr/>
        </p:nvSpPr>
        <p:spPr bwMode="auto">
          <a:xfrm>
            <a:off x="3204280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DF909B-8F31-4CEE-A685-A2B8C4D7F134}"/>
              </a:ext>
            </a:extLst>
          </p:cNvPr>
          <p:cNvSpPr/>
          <p:nvPr/>
        </p:nvSpPr>
        <p:spPr bwMode="auto">
          <a:xfrm>
            <a:off x="2456186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A7D702-37D6-479F-9782-D3933CACB98B}"/>
              </a:ext>
            </a:extLst>
          </p:cNvPr>
          <p:cNvSpPr/>
          <p:nvPr/>
        </p:nvSpPr>
        <p:spPr bwMode="auto">
          <a:xfrm>
            <a:off x="391153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8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224F7B2-CC61-4E1A-B34A-914D72DB0D79}"/>
              </a:ext>
            </a:extLst>
          </p:cNvPr>
          <p:cNvCxnSpPr>
            <a:cxnSpLocks/>
            <a:stCxn id="90" idx="4"/>
            <a:endCxn id="91" idx="7"/>
          </p:cNvCxnSpPr>
          <p:nvPr/>
        </p:nvCxnSpPr>
        <p:spPr bwMode="auto">
          <a:xfrm flipH="1">
            <a:off x="2914824" y="5192828"/>
            <a:ext cx="55812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DE96A9-AEBE-4C74-BC77-EEF39AEA79D2}"/>
              </a:ext>
            </a:extLst>
          </p:cNvPr>
          <p:cNvCxnSpPr>
            <a:cxnSpLocks/>
            <a:stCxn id="90" idx="4"/>
            <a:endCxn id="92" idx="1"/>
          </p:cNvCxnSpPr>
          <p:nvPr/>
        </p:nvCxnSpPr>
        <p:spPr bwMode="auto">
          <a:xfrm>
            <a:off x="3472944" y="5192828"/>
            <a:ext cx="517285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47085D-FBD2-43FC-9256-8DA2297A2311}"/>
              </a:ext>
            </a:extLst>
          </p:cNvPr>
          <p:cNvCxnSpPr>
            <a:cxnSpLocks/>
            <a:stCxn id="78" idx="5"/>
            <a:endCxn id="90" idx="1"/>
          </p:cNvCxnSpPr>
          <p:nvPr/>
        </p:nvCxnSpPr>
        <p:spPr bwMode="auto">
          <a:xfrm>
            <a:off x="2430011" y="3970432"/>
            <a:ext cx="852959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 Box 39">
            <a:extLst>
              <a:ext uri="{FF2B5EF4-FFF2-40B4-BE49-F238E27FC236}">
                <a16:creationId xmlns:a16="http://schemas.microsoft.com/office/drawing/2014/main" id="{03209C8C-FF52-49D1-B493-A7B3A440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59" y="278969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108A1C75-2A50-4842-8882-9E1D145B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03" y="39384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531799-B888-493A-86C7-C3BCF925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9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F22686-548D-4DB5-9728-1D5BBC380C1D}"/>
              </a:ext>
            </a:extLst>
          </p:cNvPr>
          <p:cNvSpPr/>
          <p:nvPr/>
        </p:nvSpPr>
        <p:spPr bwMode="auto">
          <a:xfrm>
            <a:off x="912357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82136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D7FB67-1ABC-49F3-9B84-DC71EB85FBC1}"/>
              </a:ext>
            </a:extLst>
          </p:cNvPr>
          <p:cNvSpPr/>
          <p:nvPr/>
        </p:nvSpPr>
        <p:spPr bwMode="auto">
          <a:xfrm>
            <a:off x="144316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5206A-C9B6-4CE4-BA54-89D97B45F5E8}"/>
              </a:ext>
            </a:extLst>
          </p:cNvPr>
          <p:cNvCxnSpPr>
            <a:cxnSpLocks/>
            <a:stCxn id="105" idx="4"/>
            <a:endCxn id="106" idx="7"/>
          </p:cNvCxnSpPr>
          <p:nvPr/>
        </p:nvCxnSpPr>
        <p:spPr bwMode="auto">
          <a:xfrm flipH="1">
            <a:off x="740774" y="5192828"/>
            <a:ext cx="440247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2CF1A0-BB02-4098-98C1-8FC32F028C86}"/>
              </a:ext>
            </a:extLst>
          </p:cNvPr>
          <p:cNvCxnSpPr>
            <a:cxnSpLocks/>
            <a:stCxn id="105" idx="4"/>
            <a:endCxn id="107" idx="1"/>
          </p:cNvCxnSpPr>
          <p:nvPr/>
        </p:nvCxnSpPr>
        <p:spPr bwMode="auto">
          <a:xfrm>
            <a:off x="1181021" y="5192828"/>
            <a:ext cx="340838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 Box 39">
            <a:extLst>
              <a:ext uri="{FF2B5EF4-FFF2-40B4-BE49-F238E27FC236}">
                <a16:creationId xmlns:a16="http://schemas.microsoft.com/office/drawing/2014/main" id="{59883100-2951-4FAB-9B9E-9E627EBD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00" y="511394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FCA73-D07C-4589-B5D5-FC3480F7A59A}"/>
              </a:ext>
            </a:extLst>
          </p:cNvPr>
          <p:cNvCxnSpPr>
            <a:cxnSpLocks/>
            <a:stCxn id="105" idx="7"/>
            <a:endCxn id="78" idx="3"/>
          </p:cNvCxnSpPr>
          <p:nvPr/>
        </p:nvCxnSpPr>
        <p:spPr bwMode="auto">
          <a:xfrm flipV="1">
            <a:off x="1370994" y="3970432"/>
            <a:ext cx="679070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 Box 37">
            <a:extLst>
              <a:ext uri="{FF2B5EF4-FFF2-40B4-BE49-F238E27FC236}">
                <a16:creationId xmlns:a16="http://schemas.microsoft.com/office/drawing/2014/main" id="{FA3761C3-C661-45C3-9873-94FDD5E1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844" y="387065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24E93F8C-A2CC-47BF-B922-DE93494C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5" y="503250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53FC58C1-3098-47BE-8561-CFB50A2E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62" y="511394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4CD3F800-5DB8-48E4-8B9F-D62F510E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793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BC404AA7-C5A8-4D03-9369-7180F431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26" y="392266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0E2407D-2BB2-468D-BAF5-FD63181DC73E}"/>
              </a:ext>
            </a:extLst>
          </p:cNvPr>
          <p:cNvSpPr/>
          <p:nvPr/>
        </p:nvSpPr>
        <p:spPr bwMode="auto">
          <a:xfrm>
            <a:off x="5486868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67101C6-3A15-4525-ABD2-AEE28926F55B}"/>
              </a:ext>
            </a:extLst>
          </p:cNvPr>
          <p:cNvSpPr/>
          <p:nvPr/>
        </p:nvSpPr>
        <p:spPr bwMode="auto">
          <a:xfrm>
            <a:off x="4806052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28E8-5475-4DA2-AD2A-97AA7C907640}"/>
              </a:ext>
            </a:extLst>
          </p:cNvPr>
          <p:cNvSpPr/>
          <p:nvPr/>
        </p:nvSpPr>
        <p:spPr bwMode="auto">
          <a:xfrm>
            <a:off x="6088727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F005F4-73AA-416E-A02F-FBE40C3D8CC1}"/>
              </a:ext>
            </a:extLst>
          </p:cNvPr>
          <p:cNvCxnSpPr>
            <a:cxnSpLocks/>
            <a:stCxn id="140" idx="4"/>
            <a:endCxn id="141" idx="7"/>
          </p:cNvCxnSpPr>
          <p:nvPr/>
        </p:nvCxnSpPr>
        <p:spPr bwMode="auto">
          <a:xfrm flipH="1">
            <a:off x="5264690" y="5192828"/>
            <a:ext cx="490843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E235CA8-5102-4D7A-AF96-17EA0EFB1C17}"/>
              </a:ext>
            </a:extLst>
          </p:cNvPr>
          <p:cNvCxnSpPr>
            <a:cxnSpLocks/>
            <a:stCxn id="140" idx="4"/>
            <a:endCxn id="142" idx="1"/>
          </p:cNvCxnSpPr>
          <p:nvPr/>
        </p:nvCxnSpPr>
        <p:spPr bwMode="auto">
          <a:xfrm>
            <a:off x="5755533" y="5192828"/>
            <a:ext cx="411884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Text Box 39">
            <a:extLst>
              <a:ext uri="{FF2B5EF4-FFF2-40B4-BE49-F238E27FC236}">
                <a16:creationId xmlns:a16="http://schemas.microsoft.com/office/drawing/2014/main" id="{778330AA-9F18-4CA6-8426-C19F46A7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77" y="5159590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9">
            <a:extLst>
              <a:ext uri="{FF2B5EF4-FFF2-40B4-BE49-F238E27FC236}">
                <a16:creationId xmlns:a16="http://schemas.microsoft.com/office/drawing/2014/main" id="{23D2B8D8-E6D1-46B1-8F4D-48BA80D3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08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9A89EB-469E-4B77-B79A-F877755C4F2F}"/>
              </a:ext>
            </a:extLst>
          </p:cNvPr>
          <p:cNvCxnSpPr>
            <a:cxnSpLocks/>
            <a:stCxn id="140" idx="7"/>
            <a:endCxn id="79" idx="3"/>
          </p:cNvCxnSpPr>
          <p:nvPr/>
        </p:nvCxnSpPr>
        <p:spPr bwMode="auto">
          <a:xfrm flipV="1">
            <a:off x="5945506" y="3970432"/>
            <a:ext cx="776232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0B7DF2A-C565-4E32-AB2A-5671D7F6FBC0}"/>
              </a:ext>
            </a:extLst>
          </p:cNvPr>
          <p:cNvSpPr/>
          <p:nvPr/>
        </p:nvSpPr>
        <p:spPr bwMode="auto">
          <a:xfrm>
            <a:off x="7854408" y="468005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83AEBF-0988-49B7-8CA9-F3546A79F416}"/>
              </a:ext>
            </a:extLst>
          </p:cNvPr>
          <p:cNvSpPr/>
          <p:nvPr/>
        </p:nvSpPr>
        <p:spPr bwMode="auto">
          <a:xfrm>
            <a:off x="732651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C6DD4-576C-451D-9947-38C690477068}"/>
              </a:ext>
            </a:extLst>
          </p:cNvPr>
          <p:cNvSpPr/>
          <p:nvPr/>
        </p:nvSpPr>
        <p:spPr bwMode="auto">
          <a:xfrm>
            <a:off x="8418443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892DFF-D770-4F7C-A245-A74F98A94E7F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 bwMode="auto">
          <a:xfrm flipH="1">
            <a:off x="7785157" y="5200967"/>
            <a:ext cx="337916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227D58-671B-4A32-A761-806D9EFD03B6}"/>
              </a:ext>
            </a:extLst>
          </p:cNvPr>
          <p:cNvCxnSpPr>
            <a:cxnSpLocks/>
            <a:stCxn id="82" idx="4"/>
            <a:endCxn id="85" idx="1"/>
          </p:cNvCxnSpPr>
          <p:nvPr/>
        </p:nvCxnSpPr>
        <p:spPr bwMode="auto">
          <a:xfrm>
            <a:off x="8123073" y="5200967"/>
            <a:ext cx="374060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1851CA3A-85FB-405E-ACBE-A555447E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00" y="51505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EC71185-A44E-4FA0-9535-0A3AD85E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81" y="51505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E522D1-6648-4832-BD26-5E596E52D762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 bwMode="auto">
          <a:xfrm flipH="1" flipV="1">
            <a:off x="7101685" y="3970432"/>
            <a:ext cx="831413" cy="7859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Text Box 39">
            <a:extLst>
              <a:ext uri="{FF2B5EF4-FFF2-40B4-BE49-F238E27FC236}">
                <a16:creationId xmlns:a16="http://schemas.microsoft.com/office/drawing/2014/main" id="{4A2A4AD0-B1AC-4AE6-B878-2FC9B86F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18" y="392748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7">
            <a:extLst>
              <a:ext uri="{FF2B5EF4-FFF2-40B4-BE49-F238E27FC236}">
                <a16:creationId xmlns:a16="http://schemas.microsoft.com/office/drawing/2014/main" id="{34D4BE9C-7762-4D24-AF31-5E21CE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59" y="3859708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9">
            <a:extLst>
              <a:ext uri="{FF2B5EF4-FFF2-40B4-BE49-F238E27FC236}">
                <a16:creationId xmlns:a16="http://schemas.microsoft.com/office/drawing/2014/main" id="{81048F7D-2FD1-4D4E-80D5-E56DD420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40" y="391172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8">
            <a:extLst>
              <a:ext uri="{FF2B5EF4-FFF2-40B4-BE49-F238E27FC236}">
                <a16:creationId xmlns:a16="http://schemas.microsoft.com/office/drawing/2014/main" id="{C08C818E-5449-40CB-B969-117098C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731" y="5072907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8">
            <a:extLst>
              <a:ext uri="{FF2B5EF4-FFF2-40B4-BE49-F238E27FC236}">
                <a16:creationId xmlns:a16="http://schemas.microsoft.com/office/drawing/2014/main" id="{4F0322AA-72B8-42D1-B604-419B6DD8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7" y="5125060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8">
            <a:extLst>
              <a:ext uri="{FF2B5EF4-FFF2-40B4-BE49-F238E27FC236}">
                <a16:creationId xmlns:a16="http://schemas.microsoft.com/office/drawing/2014/main" id="{8C8B66DB-DBBC-458E-A1C7-17B57F53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945" y="512193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Line 61">
            <a:extLst>
              <a:ext uri="{FF2B5EF4-FFF2-40B4-BE49-F238E27FC236}">
                <a16:creationId xmlns:a16="http://schemas.microsoft.com/office/drawing/2014/main" id="{8E23E557-EA3D-48C0-8AF6-06772D8AA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4031" y="2959918"/>
            <a:ext cx="1963150" cy="642171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61">
            <a:extLst>
              <a:ext uri="{FF2B5EF4-FFF2-40B4-BE49-F238E27FC236}">
                <a16:creationId xmlns:a16="http://schemas.microsoft.com/office/drawing/2014/main" id="{E4AF5F33-3908-4A3F-AB8F-851D93C9B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970432"/>
            <a:ext cx="695296" cy="79424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7B505E-A7DE-4FBD-BAB2-031E416B3938}"/>
              </a:ext>
            </a:extLst>
          </p:cNvPr>
          <p:cNvSpPr/>
          <p:nvPr/>
        </p:nvSpPr>
        <p:spPr bwMode="auto">
          <a:xfrm>
            <a:off x="912356" y="4671913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8600276-1385-4ED0-B202-635A9623F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4786" y="3967728"/>
            <a:ext cx="695296" cy="79424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66DBF0FF-6B74-4ED9-9EE8-78B0FA010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6389" y="3952413"/>
            <a:ext cx="868697" cy="808103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7DFC30BD-B0EE-42BA-9FB5-2A402AEFE4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8650" y="5210094"/>
            <a:ext cx="562771" cy="593741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66">
            <a:extLst>
              <a:ext uri="{FF2B5EF4-FFF2-40B4-BE49-F238E27FC236}">
                <a16:creationId xmlns:a16="http://schemas.microsoft.com/office/drawing/2014/main" id="{DB82730D-F26B-4F88-980A-6F18E2A7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685" y="6286106"/>
            <a:ext cx="12799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7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{0,1,0}</a:t>
            </a:r>
            <a:endParaRPr lang="en-GB" altLang="en-US" sz="2700" b="1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" name="Line 61">
            <a:extLst>
              <a:ext uri="{FF2B5EF4-FFF2-40B4-BE49-F238E27FC236}">
                <a16:creationId xmlns:a16="http://schemas.microsoft.com/office/drawing/2014/main" id="{D1B6EA3B-4513-4BA5-AAF8-8BA91D26D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225" y="5192828"/>
            <a:ext cx="553761" cy="61100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0E23DEC-03F8-471E-81E8-0AC36890D9BC}"/>
              </a:ext>
            </a:extLst>
          </p:cNvPr>
          <p:cNvSpPr/>
          <p:nvPr/>
        </p:nvSpPr>
        <p:spPr bwMode="auto">
          <a:xfrm>
            <a:off x="282093" y="5715832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0F950D-B777-4BAD-99E3-1CF48F91E521}"/>
              </a:ext>
            </a:extLst>
          </p:cNvPr>
          <p:cNvSpPr/>
          <p:nvPr/>
        </p:nvSpPr>
        <p:spPr bwMode="auto">
          <a:xfrm>
            <a:off x="1442613" y="5711776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05DB40C-B056-4BB2-AB6D-311BC5A1195B}"/>
              </a:ext>
            </a:extLst>
          </p:cNvPr>
          <p:cNvSpPr/>
          <p:nvPr/>
        </p:nvSpPr>
        <p:spPr bwMode="auto">
          <a:xfrm>
            <a:off x="3909296" y="5718845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8</a:t>
            </a:r>
          </a:p>
        </p:txBody>
      </p:sp>
      <p:sp>
        <p:nvSpPr>
          <p:cNvPr id="71" name="Line 61">
            <a:extLst>
              <a:ext uri="{FF2B5EF4-FFF2-40B4-BE49-F238E27FC236}">
                <a16:creationId xmlns:a16="http://schemas.microsoft.com/office/drawing/2014/main" id="{9F1C48C3-4C8D-4E71-A4E4-B9CC691BA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311" y="3133320"/>
            <a:ext cx="301824" cy="2499329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C6145F63-5EA5-4292-9CC5-18ABA3DA1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543" y="2975256"/>
            <a:ext cx="1924195" cy="640532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61">
            <a:extLst>
              <a:ext uri="{FF2B5EF4-FFF2-40B4-BE49-F238E27FC236}">
                <a16:creationId xmlns:a16="http://schemas.microsoft.com/office/drawing/2014/main" id="{10721D0D-F636-470E-8925-8C50E1D1F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4480" y="3952412"/>
            <a:ext cx="776232" cy="79578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61">
            <a:extLst>
              <a:ext uri="{FF2B5EF4-FFF2-40B4-BE49-F238E27FC236}">
                <a16:creationId xmlns:a16="http://schemas.microsoft.com/office/drawing/2014/main" id="{F4D206B2-2394-4D8C-A195-70A3B5A9D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7611" y="5210095"/>
            <a:ext cx="496199" cy="56603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1823FBD9-88B3-40AB-A47A-ACAEC1A8A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320" y="5192828"/>
            <a:ext cx="404645" cy="61100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66">
            <a:extLst>
              <a:ext uri="{FF2B5EF4-FFF2-40B4-BE49-F238E27FC236}">
                <a16:creationId xmlns:a16="http://schemas.microsoft.com/office/drawing/2014/main" id="{2531E833-6A3D-42F6-9C9C-EA0FA341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634" y="6263024"/>
            <a:ext cx="12799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7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{1,0,1}</a:t>
            </a:r>
            <a:endParaRPr lang="en-GB" altLang="en-US" sz="2700" b="1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37D609-9652-46EB-A028-957F78F0BACA}"/>
              </a:ext>
            </a:extLst>
          </p:cNvPr>
          <p:cNvSpPr/>
          <p:nvPr/>
        </p:nvSpPr>
        <p:spPr bwMode="auto">
          <a:xfrm>
            <a:off x="4806521" y="5718846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11</a:t>
            </a:r>
          </a:p>
        </p:txBody>
      </p:sp>
      <p:sp>
        <p:nvSpPr>
          <p:cNvPr id="81" name="Line 61">
            <a:extLst>
              <a:ext uri="{FF2B5EF4-FFF2-40B4-BE49-F238E27FC236}">
                <a16:creationId xmlns:a16="http://schemas.microsoft.com/office/drawing/2014/main" id="{2FDECF45-56FE-480F-862C-223C331A3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789" y="4067076"/>
            <a:ext cx="353833" cy="160237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3758D25C-B0C9-4087-8FCF-59903C105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713" y="3984386"/>
            <a:ext cx="817385" cy="771952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A93A912-0CBB-40AE-99E5-75A7819597C4}"/>
              </a:ext>
            </a:extLst>
          </p:cNvPr>
          <p:cNvSpPr/>
          <p:nvPr/>
        </p:nvSpPr>
        <p:spPr bwMode="auto">
          <a:xfrm>
            <a:off x="7853201" y="4679772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13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7774AD-B4AA-48B8-A065-5B52CBDEFFAB}"/>
              </a:ext>
            </a:extLst>
          </p:cNvPr>
          <p:cNvSpPr/>
          <p:nvPr/>
        </p:nvSpPr>
        <p:spPr bwMode="auto">
          <a:xfrm>
            <a:off x="860509" y="4718295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298EAD-2648-4B06-92EF-C166AEB61BD9}"/>
              </a:ext>
            </a:extLst>
          </p:cNvPr>
          <p:cNvSpPr/>
          <p:nvPr/>
        </p:nvSpPr>
        <p:spPr bwMode="auto">
          <a:xfrm>
            <a:off x="7325248" y="5718845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E8D54B-D0E1-4FF4-8BED-B6C2C236FE98}"/>
              </a:ext>
            </a:extLst>
          </p:cNvPr>
          <p:cNvSpPr/>
          <p:nvPr/>
        </p:nvSpPr>
        <p:spPr bwMode="auto">
          <a:xfrm>
            <a:off x="8418318" y="5716273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15</a:t>
            </a:r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FE4AC19B-BE12-4A3A-B1D9-8B92BE99E1AC}"/>
              </a:ext>
            </a:extLst>
          </p:cNvPr>
          <p:cNvSpPr/>
          <p:nvPr/>
        </p:nvSpPr>
        <p:spPr bwMode="auto">
          <a:xfrm>
            <a:off x="7814300" y="4755282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64A47D-AA78-428B-ACFA-D6B0F8883CAA}"/>
              </a:ext>
            </a:extLst>
          </p:cNvPr>
          <p:cNvSpPr txBox="1"/>
          <p:nvPr/>
        </p:nvSpPr>
        <p:spPr>
          <a:xfrm>
            <a:off x="338848" y="186861"/>
            <a:ext cx="8535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permutations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binary variables </a:t>
            </a:r>
            <a:r>
              <a:rPr lang="en-US" altLang="en-US" sz="2800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no two consecutive values are the same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6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60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/>
      <p:bldP spid="66" grpId="0" animBg="1"/>
      <p:bldP spid="66" grpId="1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81" grpId="0" animBg="1"/>
      <p:bldP spid="81" grpId="1" animBg="1"/>
      <p:bldP spid="89" grpId="0" animBg="1"/>
      <p:bldP spid="89" grpId="1" animBg="1"/>
      <p:bldP spid="96" grpId="0" animBg="1"/>
      <p:bldP spid="8" grpId="0" animBg="1"/>
      <p:bldP spid="99" grpId="0" animBg="1"/>
      <p:bldP spid="100" grpId="0" animBg="1"/>
      <p:bldP spid="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8E07EEE-E4B5-405E-AB36-BFDE96827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195" y="542631"/>
            <a:ext cx="5829300" cy="481013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Solution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3B90073-A716-44B7-8D20-FC717E8D6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195" y="1286385"/>
            <a:ext cx="8237623" cy="4285229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# of solution states = # of leaves = 8</a:t>
            </a:r>
          </a:p>
          <a:p>
            <a:pPr eaLnBrk="1" hangingPunct="1"/>
            <a:r>
              <a:rPr lang="en-US" altLang="en-US" sz="2800" dirty="0"/>
              <a:t>Total # of nodes in tree = measure of brute force cost = 15</a:t>
            </a:r>
          </a:p>
          <a:p>
            <a:pPr eaLnBrk="1" hangingPunct="1"/>
            <a:r>
              <a:rPr lang="en-US" altLang="en-US" sz="2800" dirty="0"/>
              <a:t># of nodes generated = measure of Backtracking cost = 11</a:t>
            </a:r>
          </a:p>
          <a:p>
            <a:pPr eaLnBrk="1" hangingPunct="1"/>
            <a:r>
              <a:rPr lang="en-US" altLang="en-US" sz="2800" dirty="0"/>
              <a:t># of surviving nodes = 7</a:t>
            </a:r>
          </a:p>
          <a:p>
            <a:pPr eaLnBrk="1" hangingPunct="1"/>
            <a:r>
              <a:rPr lang="en-US" altLang="en-US" sz="2800" dirty="0"/>
              <a:t># of killed parent nodes = 4</a:t>
            </a:r>
          </a:p>
          <a:p>
            <a:pPr eaLnBrk="1" hangingPunct="1"/>
            <a:r>
              <a:rPr lang="en-US" altLang="en-US" sz="2800" dirty="0"/>
              <a:t># of answer states (3-tuples) =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{0,1,0}  ,  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2 </a:t>
            </a:r>
            <a:r>
              <a:rPr lang="en-US" altLang="en-US" sz="2800" dirty="0"/>
              <a:t>= {1,0,1}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GB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9467318-F89B-40D0-8B83-13D11FBD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984" y="179109"/>
            <a:ext cx="8254346" cy="740839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Conclusion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AC16DB1-410D-4F6C-8A34-7247D3C7E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366" y="1272618"/>
            <a:ext cx="8653806" cy="5316717"/>
          </a:xfrm>
          <a:noFill/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Let N</a:t>
            </a:r>
            <a:r>
              <a:rPr lang="en-US" altLang="en-US" sz="2700" baseline="-25000" dirty="0"/>
              <a:t>e</a:t>
            </a:r>
            <a:r>
              <a:rPr lang="en-US" altLang="en-US" sz="2700" dirty="0"/>
              <a:t> and N</a:t>
            </a:r>
            <a:r>
              <a:rPr lang="en-US" altLang="en-US" sz="2700" baseline="-25000" dirty="0"/>
              <a:t>b</a:t>
            </a:r>
            <a:r>
              <a:rPr lang="en-US" altLang="en-US" sz="2700" dirty="0"/>
              <a:t> be the number of nodes generated by the exhaustive search and backtracking methods, respectively.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A measure of the </a:t>
            </a:r>
            <a:r>
              <a:rPr lang="en-US" altLang="en-US" sz="2700" b="1" i="1" u="sng" dirty="0"/>
              <a:t>Gain</a:t>
            </a:r>
            <a:r>
              <a:rPr lang="en-US" altLang="en-US" sz="2700" dirty="0"/>
              <a:t> obtained by backtracking is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700" dirty="0"/>
              <a:t>	</a:t>
            </a:r>
            <a:r>
              <a:rPr lang="en-US" altLang="en-US" sz="2700" b="1" dirty="0"/>
              <a:t>G = (1 – N</a:t>
            </a:r>
            <a:r>
              <a:rPr lang="en-US" altLang="en-US" sz="2700" b="1" baseline="-25000" dirty="0"/>
              <a:t>b </a:t>
            </a:r>
            <a:r>
              <a:rPr lang="en-US" altLang="en-US" sz="2700" b="1" dirty="0"/>
              <a:t>/ N</a:t>
            </a:r>
            <a:r>
              <a:rPr lang="en-US" altLang="en-US" sz="2700" b="1" baseline="-25000" dirty="0"/>
              <a:t>e</a:t>
            </a:r>
            <a:r>
              <a:rPr lang="en-US" altLang="en-US" sz="2700" b="1" dirty="0"/>
              <a:t>)*100 %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For the previous example, G = (1 – 11/15)*100 = 26.7%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700" dirty="0"/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700" dirty="0"/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GB" altLang="en-US" sz="2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59AAD3-EB83-455C-A607-6B76FEB73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4110" y="423526"/>
            <a:ext cx="5829300" cy="659514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FAF7F1D-15D8-4011-913B-13CBDBB00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378" y="2358469"/>
            <a:ext cx="8548322" cy="3648627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positive integers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1,2,…,n and m, find all subsets of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sums are equal to m.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= 4 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{11,13,24,7},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 = 31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3BCC10-96F4-476A-955F-3CAEEB7E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71" y="1592903"/>
            <a:ext cx="5829300" cy="5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0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000" b="1" kern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CC843B4-32E7-4740-9A35-073D8816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455" y="117230"/>
            <a:ext cx="7772400" cy="92914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(cont.)</a:t>
            </a:r>
            <a:endParaRPr lang="en-GB" sz="4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C11AD6-8460-4F38-84BB-B7367E707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524" y="1451728"/>
            <a:ext cx="8548322" cy="5203596"/>
          </a:xfrm>
          <a:solidFill>
            <a:srgbClr val="FFFFFF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appears only once in the subset.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sum of a subset is exactly m.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No multiple instances of the same subset. 	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D061CCD-048E-4860-9EAD-24A5E0613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23" y="121338"/>
            <a:ext cx="7772400" cy="8590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Solution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1478989-6975-45A3-BA1F-7DD54233C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223" y="1414020"/>
            <a:ext cx="8838082" cy="5322641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previous example with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,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{11,13,24,7}, 		</a:t>
            </a:r>
            <a:r>
              <a:rPr lang="en-US" alt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a solution such that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{0,1} ,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if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and  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otherwise.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obtain fixed-size tuples.</a:t>
            </a:r>
            <a:endParaRPr lang="en-GB" altLang="en-US" sz="27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>
            <a:off x="6772133" y="300359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CACA4AF-3CEF-44B6-84BF-9BA1822CB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Brute Force Permutation Tree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75EA537-9985-4A3B-B67E-B73566CB7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839" y="1451728"/>
            <a:ext cx="8619918" cy="5289042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permutation tree will be a complete binary tree with a height of n+1.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 of leaves (possible subsets) will be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 and the total # of nodes will be 31.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GB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6578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03318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77111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107887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693177" y="5124486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19384" y="5124486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7"/>
          </p:cNvCxnSpPr>
          <p:nvPr/>
        </p:nvCxnSpPr>
        <p:spPr bwMode="auto">
          <a:xfrm flipH="1">
            <a:off x="1172166" y="4158196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759187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560242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2042543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776308" y="5124485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975253" y="5124485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 bwMode="auto">
          <a:xfrm>
            <a:off x="1500699" y="4158196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323633" y="375754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842317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516111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314688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732176" y="5116249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3058383" y="5116249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7"/>
          </p:cNvCxnSpPr>
          <p:nvPr/>
        </p:nvCxnSpPr>
        <p:spPr bwMode="auto">
          <a:xfrm flipH="1">
            <a:off x="3211165" y="4149959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798186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599241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4081543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815307" y="5116249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4014252" y="5116249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1"/>
          </p:cNvCxnSpPr>
          <p:nvPr/>
        </p:nvCxnSpPr>
        <p:spPr bwMode="auto">
          <a:xfrm>
            <a:off x="3539699" y="4149959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4930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890051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563845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94621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779910" y="5108013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06117" y="5108013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7"/>
          </p:cNvCxnSpPr>
          <p:nvPr/>
        </p:nvCxnSpPr>
        <p:spPr bwMode="auto">
          <a:xfrm flipH="1">
            <a:off x="5258899" y="4141723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845920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46975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12927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63041" y="5108012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6061986" y="5108012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1"/>
          </p:cNvCxnSpPr>
          <p:nvPr/>
        </p:nvCxnSpPr>
        <p:spPr bwMode="auto">
          <a:xfrm>
            <a:off x="5587433" y="4141723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5553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13437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587231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18007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6803296" y="5114242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129503" y="5114242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7"/>
          </p:cNvCxnSpPr>
          <p:nvPr/>
        </p:nvCxnSpPr>
        <p:spPr bwMode="auto">
          <a:xfrm flipH="1">
            <a:off x="7282285" y="4147952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69306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0361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152663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86427" y="5114242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85372" y="5114242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1"/>
          </p:cNvCxnSpPr>
          <p:nvPr/>
        </p:nvCxnSpPr>
        <p:spPr bwMode="auto">
          <a:xfrm>
            <a:off x="7610819" y="4147952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75743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636D26-2684-4FBF-AAEA-3F157CB0AB3B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1653481" y="3284528"/>
            <a:ext cx="677181" cy="53872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A257E-088D-40E2-B8FF-53CE944D5FDB}"/>
              </a:ext>
            </a:extLst>
          </p:cNvPr>
          <p:cNvCxnSpPr>
            <a:cxnSpLocks/>
            <a:stCxn id="170" idx="5"/>
            <a:endCxn id="81" idx="1"/>
          </p:cNvCxnSpPr>
          <p:nvPr/>
        </p:nvCxnSpPr>
        <p:spPr bwMode="auto">
          <a:xfrm>
            <a:off x="2636225" y="3284529"/>
            <a:ext cx="750692" cy="53048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CBD374-F65F-4973-96E0-71F86C13E1C4}"/>
              </a:ext>
            </a:extLst>
          </p:cNvPr>
          <p:cNvCxnSpPr>
            <a:cxnSpLocks/>
            <a:stCxn id="172" idx="5"/>
            <a:endCxn id="157" idx="1"/>
          </p:cNvCxnSpPr>
          <p:nvPr/>
        </p:nvCxnSpPr>
        <p:spPr bwMode="auto">
          <a:xfrm>
            <a:off x="6772454" y="3284529"/>
            <a:ext cx="685583" cy="5284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B70F67-EA4F-4625-8F90-618C3B77B3FB}"/>
              </a:ext>
            </a:extLst>
          </p:cNvPr>
          <p:cNvCxnSpPr>
            <a:cxnSpLocks/>
            <a:stCxn id="172" idx="3"/>
            <a:endCxn id="129" idx="7"/>
          </p:cNvCxnSpPr>
          <p:nvPr/>
        </p:nvCxnSpPr>
        <p:spPr bwMode="auto">
          <a:xfrm flipH="1">
            <a:off x="5740215" y="3284528"/>
            <a:ext cx="726676" cy="522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D1F16C-DA27-4C85-AE3A-5383EBDDBDF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2636225" y="2310691"/>
            <a:ext cx="1802603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3308BA-7735-431A-8DDD-AE7529803D20}"/>
              </a:ext>
            </a:extLst>
          </p:cNvPr>
          <p:cNvCxnSpPr>
            <a:cxnSpLocks/>
            <a:stCxn id="175" idx="5"/>
            <a:endCxn id="172" idx="1"/>
          </p:cNvCxnSpPr>
          <p:nvPr/>
        </p:nvCxnSpPr>
        <p:spPr bwMode="auto">
          <a:xfrm>
            <a:off x="4744392" y="2310691"/>
            <a:ext cx="1722499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5309924" y="931507"/>
            <a:ext cx="3720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670B098-5109-4CA1-AA4A-4866AF6D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7" y="2211719"/>
            <a:ext cx="4257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92147831-E551-45B4-961D-F13402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700" y="3153237"/>
            <a:ext cx="43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5D73E547-F69C-4B76-9781-0516D032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57" y="4147952"/>
            <a:ext cx="4580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36">
            <a:extLst>
              <a:ext uri="{FF2B5EF4-FFF2-40B4-BE49-F238E27FC236}">
                <a16:creationId xmlns:a16="http://schemas.microsoft.com/office/drawing/2014/main" id="{13142771-BB6A-4A74-BE7E-88CFE3F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08" y="5275650"/>
            <a:ext cx="4368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305" y="219219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8133C854-C71F-4BCD-A6E7-FA27ACDA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435" y="313698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B546A0D2-7ACE-44B8-BDE1-5EA6680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10" y="411621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F5EA02A-7132-423A-9B86-B5664829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126" y="313698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6D354DE4-2A4D-44A7-A83C-C37A409F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641" y="4147952"/>
            <a:ext cx="4321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68ED464B-F22E-4AB3-A454-F22B6DBE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573" y="417115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8E99DC60-ED28-481D-9152-30C073FA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787" y="418137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" name="Text Box 36">
            <a:extLst>
              <a:ext uri="{FF2B5EF4-FFF2-40B4-BE49-F238E27FC236}">
                <a16:creationId xmlns:a16="http://schemas.microsoft.com/office/drawing/2014/main" id="{B7C69760-B30B-4821-9DE6-5FD30E59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33" y="412761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678C182D-3E5F-400F-B51D-6909B02B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77" y="508565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ACB1499F-3975-4D88-96F7-259F36F5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295" y="510754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BA3A8C61-9329-4925-B66C-01DADA68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704" y="509358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0BD25B6F-42BA-4820-99CF-7D8C0C12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10" y="413051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01863777-0C49-446F-AEC8-412F4FD7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317" y="315756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783F1C83-4C2C-4C2A-8068-446784BF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416" y="219300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360F66F-A590-4003-B357-1277112A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912" y="518660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B899BBBE-BB8E-44D8-BD09-B57437C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599" y="521980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65079AE8-8605-4C85-B1B3-34D01B9F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6" y="521417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BC0A7D10-E886-45E0-A4D8-5BDEB352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819" y="521980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88D26EF7-65BD-4982-B93F-106AE0F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71" y="522621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91F388CB-897B-4948-B4C5-E3D97AE4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317" y="422399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2AF3FCE0-13AB-4038-AE31-532936D9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386" y="31627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5F6050AA-FA24-45F4-A3A1-6958FEE7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621" y="411021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378D4C85-999F-4D99-98A3-45A2EC9D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77" y="509240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37F74613-4492-4DEF-903E-7F7C7A2A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211" y="513619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2A8E5AC7-1CA6-4966-A473-204F0424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898" y="51220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AE34E962-0BA1-48EC-8AEB-91C2A22B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867" y="51220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8C73F617-F452-4CCF-8BD3-B598A69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819" y="519222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6">
            <a:extLst>
              <a:ext uri="{FF2B5EF4-FFF2-40B4-BE49-F238E27FC236}">
                <a16:creationId xmlns:a16="http://schemas.microsoft.com/office/drawing/2014/main" id="{015822AE-AB19-4FB0-8BAA-9F28A811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17" y="515788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C7CCD2D0-FC78-4F99-B9F8-22A681F1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953" y="519222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17F0A-1311-4F53-9A4E-49524946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738" y="5348142"/>
            <a:ext cx="41749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 Box 36">
            <a:extLst>
              <a:ext uri="{FF2B5EF4-FFF2-40B4-BE49-F238E27FC236}">
                <a16:creationId xmlns:a16="http://schemas.microsoft.com/office/drawing/2014/main" id="{D339C086-2A83-4373-9FF4-3C209376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112" y="5342551"/>
            <a:ext cx="4439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7" name="Text Box 36">
            <a:extLst>
              <a:ext uri="{FF2B5EF4-FFF2-40B4-BE49-F238E27FC236}">
                <a16:creationId xmlns:a16="http://schemas.microsoft.com/office/drawing/2014/main" id="{C2BBB068-FED3-4C4A-B04D-A4C073E4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017" y="5348569"/>
            <a:ext cx="4107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8" name="Text Box 36">
            <a:extLst>
              <a:ext uri="{FF2B5EF4-FFF2-40B4-BE49-F238E27FC236}">
                <a16:creationId xmlns:a16="http://schemas.microsoft.com/office/drawing/2014/main" id="{10040CE5-172C-4184-BCA4-FF4B3EC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637" y="5317238"/>
            <a:ext cx="4357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" name="Text Box 36">
            <a:extLst>
              <a:ext uri="{FF2B5EF4-FFF2-40B4-BE49-F238E27FC236}">
                <a16:creationId xmlns:a16="http://schemas.microsoft.com/office/drawing/2014/main" id="{B68892EA-5445-4774-979C-B2146B9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094" y="5252727"/>
            <a:ext cx="4149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" name="Text Box 36">
            <a:extLst>
              <a:ext uri="{FF2B5EF4-FFF2-40B4-BE49-F238E27FC236}">
                <a16:creationId xmlns:a16="http://schemas.microsoft.com/office/drawing/2014/main" id="{26944763-39F3-4F58-BF0E-BAA521A8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91" y="5265839"/>
            <a:ext cx="4740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" name="Text Box 36">
            <a:extLst>
              <a:ext uri="{FF2B5EF4-FFF2-40B4-BE49-F238E27FC236}">
                <a16:creationId xmlns:a16="http://schemas.microsoft.com/office/drawing/2014/main" id="{38C722B8-129B-4CED-B5F6-3568BAE5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65" y="5291156"/>
            <a:ext cx="4512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0A67A4E9-ECD5-4E16-B4F3-CB2EEEBF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09" y="4141723"/>
            <a:ext cx="4120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0158B657-C55B-47A7-97F0-991E828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514" y="4177832"/>
            <a:ext cx="4707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" name="Text Box 36">
            <a:extLst>
              <a:ext uri="{FF2B5EF4-FFF2-40B4-BE49-F238E27FC236}">
                <a16:creationId xmlns:a16="http://schemas.microsoft.com/office/drawing/2014/main" id="{2682E6DA-1239-430E-B2B1-DEBFF97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816" y="413052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7CB02419-DF79-48B9-A055-9150CE09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34" y="3196472"/>
            <a:ext cx="44391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7" y="101702"/>
            <a:ext cx="2940157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4692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03318" y="471321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77111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107887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693177" y="5105632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19384" y="5105632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7"/>
          </p:cNvCxnSpPr>
          <p:nvPr/>
        </p:nvCxnSpPr>
        <p:spPr bwMode="auto">
          <a:xfrm flipH="1">
            <a:off x="1172166" y="4139342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759187" y="471321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560242" y="582193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2042543" y="582193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776308" y="5105631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975253" y="5105631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 bwMode="auto">
          <a:xfrm>
            <a:off x="1500699" y="4139342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323633" y="373869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842317" y="4704980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516111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3146887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732176" y="5097395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3058383" y="5097395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7"/>
          </p:cNvCxnSpPr>
          <p:nvPr/>
        </p:nvCxnSpPr>
        <p:spPr bwMode="auto">
          <a:xfrm flipH="1">
            <a:off x="3211165" y="4131105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798186" y="4704980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599241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4081543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815307" y="5097395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4014252" y="5097395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1"/>
          </p:cNvCxnSpPr>
          <p:nvPr/>
        </p:nvCxnSpPr>
        <p:spPr bwMode="auto">
          <a:xfrm>
            <a:off x="3539699" y="4131105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3045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890051" y="469674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563845" y="57972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94621" y="57972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779910" y="5089159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06117" y="5089159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7"/>
          </p:cNvCxnSpPr>
          <p:nvPr/>
        </p:nvCxnSpPr>
        <p:spPr bwMode="auto">
          <a:xfrm flipH="1">
            <a:off x="5258899" y="4122869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845920" y="469674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46975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129277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63041" y="5089158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6061986" y="5089158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1"/>
          </p:cNvCxnSpPr>
          <p:nvPr/>
        </p:nvCxnSpPr>
        <p:spPr bwMode="auto">
          <a:xfrm>
            <a:off x="5587433" y="4122869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3668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13437" y="4702973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587231" y="580345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18007" y="580345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6803296" y="5095388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129503" y="5095388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7"/>
          </p:cNvCxnSpPr>
          <p:nvPr/>
        </p:nvCxnSpPr>
        <p:spPr bwMode="auto">
          <a:xfrm flipH="1">
            <a:off x="7282285" y="4129098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69306" y="4702973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0361" y="581169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152663" y="581169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86427" y="5095388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85372" y="5095388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1"/>
          </p:cNvCxnSpPr>
          <p:nvPr/>
        </p:nvCxnSpPr>
        <p:spPr bwMode="auto">
          <a:xfrm>
            <a:off x="7610819" y="4129098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307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307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56889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636D26-2684-4FBF-AAEA-3F157CB0AB3B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1653481" y="3265674"/>
            <a:ext cx="677181" cy="53872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A257E-088D-40E2-B8FF-53CE944D5FDB}"/>
              </a:ext>
            </a:extLst>
          </p:cNvPr>
          <p:cNvCxnSpPr>
            <a:cxnSpLocks/>
            <a:stCxn id="170" idx="5"/>
            <a:endCxn id="81" idx="1"/>
          </p:cNvCxnSpPr>
          <p:nvPr/>
        </p:nvCxnSpPr>
        <p:spPr bwMode="auto">
          <a:xfrm>
            <a:off x="2636225" y="3265675"/>
            <a:ext cx="750692" cy="53048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CBD374-F65F-4973-96E0-71F86C13E1C4}"/>
              </a:ext>
            </a:extLst>
          </p:cNvPr>
          <p:cNvCxnSpPr>
            <a:cxnSpLocks/>
            <a:stCxn id="172" idx="5"/>
            <a:endCxn id="157" idx="1"/>
          </p:cNvCxnSpPr>
          <p:nvPr/>
        </p:nvCxnSpPr>
        <p:spPr bwMode="auto">
          <a:xfrm>
            <a:off x="6772454" y="3265675"/>
            <a:ext cx="685583" cy="5284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B70F67-EA4F-4625-8F90-618C3B77B3FB}"/>
              </a:ext>
            </a:extLst>
          </p:cNvPr>
          <p:cNvCxnSpPr>
            <a:cxnSpLocks/>
            <a:stCxn id="172" idx="3"/>
            <a:endCxn id="129" idx="7"/>
          </p:cNvCxnSpPr>
          <p:nvPr/>
        </p:nvCxnSpPr>
        <p:spPr bwMode="auto">
          <a:xfrm flipH="1">
            <a:off x="5740215" y="3265674"/>
            <a:ext cx="726676" cy="522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D1F16C-DA27-4C85-AE3A-5383EBDDBDF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2636225" y="2291837"/>
            <a:ext cx="1802603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3308BA-7735-431A-8DDD-AE7529803D20}"/>
              </a:ext>
            </a:extLst>
          </p:cNvPr>
          <p:cNvCxnSpPr>
            <a:cxnSpLocks/>
            <a:stCxn id="175" idx="5"/>
            <a:endCxn id="172" idx="1"/>
          </p:cNvCxnSpPr>
          <p:nvPr/>
        </p:nvCxnSpPr>
        <p:spPr bwMode="auto">
          <a:xfrm>
            <a:off x="4744392" y="2291837"/>
            <a:ext cx="1722499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4060061" y="112850"/>
            <a:ext cx="27756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31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670B098-5109-4CA1-AA4A-4866AF6D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7" y="2192865"/>
            <a:ext cx="4257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92147831-E551-45B4-961D-F13402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70" y="3134383"/>
            <a:ext cx="4603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5D73E547-F69C-4B76-9781-0516D032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5" y="4129098"/>
            <a:ext cx="41213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36">
            <a:extLst>
              <a:ext uri="{FF2B5EF4-FFF2-40B4-BE49-F238E27FC236}">
                <a16:creationId xmlns:a16="http://schemas.microsoft.com/office/drawing/2014/main" id="{13142771-BB6A-4A74-BE7E-88CFE3F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1" y="5105631"/>
            <a:ext cx="4185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795AA-3DE3-4EA5-B206-3899A608498E}"/>
              </a:ext>
            </a:extLst>
          </p:cNvPr>
          <p:cNvSpPr txBox="1"/>
          <p:nvPr/>
        </p:nvSpPr>
        <p:spPr>
          <a:xfrm>
            <a:off x="4347844" y="1603726"/>
            <a:ext cx="525813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0|55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38C149-8504-4D0B-932F-AF58638C7CE1}"/>
              </a:ext>
            </a:extLst>
          </p:cNvPr>
          <p:cNvSpPr txBox="1"/>
          <p:nvPr/>
        </p:nvSpPr>
        <p:spPr>
          <a:xfrm>
            <a:off x="1992372" y="2596337"/>
            <a:ext cx="628279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11|44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7116C2-0BDE-4093-83D9-58384808FF6D}"/>
              </a:ext>
            </a:extLst>
          </p:cNvPr>
          <p:cNvSpPr txBox="1"/>
          <p:nvPr/>
        </p:nvSpPr>
        <p:spPr>
          <a:xfrm>
            <a:off x="688157" y="3631785"/>
            <a:ext cx="608311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45A095-5BBE-4E28-88B8-B11A38E6BB52}"/>
              </a:ext>
            </a:extLst>
          </p:cNvPr>
          <p:cNvSpPr txBox="1"/>
          <p:nvPr/>
        </p:nvSpPr>
        <p:spPr>
          <a:xfrm>
            <a:off x="245098" y="4639937"/>
            <a:ext cx="55189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48|7</a:t>
            </a:r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E9601EF0-177C-40BB-879B-5B73B3B40F5E}"/>
              </a:ext>
            </a:extLst>
          </p:cNvPr>
          <p:cNvSpPr/>
          <p:nvPr/>
        </p:nvSpPr>
        <p:spPr bwMode="auto">
          <a:xfrm>
            <a:off x="726470" y="464828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717" y="205920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8133C854-C71F-4BCD-A6E7-FA27ACDA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058" y="306928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B546A0D2-7ACE-44B8-BDE1-5EA6680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67" y="414449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F5EA02A-7132-423A-9B86-B5664829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363" y="308100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0E3C2D5-C32E-4A21-91E1-A4C584055054}"/>
              </a:ext>
            </a:extLst>
          </p:cNvPr>
          <p:cNvSpPr txBox="1"/>
          <p:nvPr/>
        </p:nvSpPr>
        <p:spPr>
          <a:xfrm>
            <a:off x="3779305" y="3763921"/>
            <a:ext cx="613585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11|31</a:t>
            </a: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6D354DE4-2A4D-44A7-A83C-C37A409F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679" y="4129098"/>
            <a:ext cx="425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68ED464B-F22E-4AB3-A454-F22B6DBE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447" y="409587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8E99DC60-ED28-481D-9152-30C073FA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920" y="409614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" name="Text Box 36">
            <a:extLst>
              <a:ext uri="{FF2B5EF4-FFF2-40B4-BE49-F238E27FC236}">
                <a16:creationId xmlns:a16="http://schemas.microsoft.com/office/drawing/2014/main" id="{B7C69760-B30B-4821-9DE6-5FD30E59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4" y="404176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678C182D-3E5F-400F-B51D-6909B02B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554" y="504753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ACB1499F-3975-4D88-96F7-259F36F5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243" y="506845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BA3A8C61-9329-4925-B66C-01DADA68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561" y="50738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0BD25B6F-42BA-4820-99CF-7D8C0C12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10" y="411166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01863777-0C49-446F-AEC8-412F4FD7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1" y="308780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783F1C83-4C2C-4C2A-8068-446784BF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80" y="207951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360F66F-A590-4003-B357-1277112A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059" y="50738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B899BBBE-BB8E-44D8-BD09-B57437C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685" y="511561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65079AE8-8605-4C85-B1B3-34D01B9F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388" y="511994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BC0A7D10-E886-45E0-A4D8-5BDEB352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337" y="509824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88D26EF7-65BD-4982-B93F-106AE0F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71" y="52073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91F388CB-897B-4948-B4C5-E3D97AE4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51" y="411823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2AF3FCE0-13AB-4038-AE31-532936D9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532" y="306928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5F6050AA-FA24-45F4-A3A1-6958FEE7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20" y="405361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378D4C85-999F-4D99-98A3-45A2EC9D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146" y="509317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37F74613-4492-4DEF-903E-7F7C7A2A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41" y="508869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2A8E5AC7-1CA6-4966-A473-204F0424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530" y="5103174"/>
            <a:ext cx="410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AE34E962-0BA1-48EC-8AEB-91C2A22B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705" y="510317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8C73F617-F452-4CCF-8BD3-B598A69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414" y="516278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6">
            <a:extLst>
              <a:ext uri="{FF2B5EF4-FFF2-40B4-BE49-F238E27FC236}">
                <a16:creationId xmlns:a16="http://schemas.microsoft.com/office/drawing/2014/main" id="{015822AE-AB19-4FB0-8BAA-9F28A811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635" y="513012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C7CCD2D0-FC78-4F99-B9F8-22A681F1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45" y="512548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17F0A-1311-4F53-9A4E-49524946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21" y="5313380"/>
            <a:ext cx="4086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 Box 36">
            <a:extLst>
              <a:ext uri="{FF2B5EF4-FFF2-40B4-BE49-F238E27FC236}">
                <a16:creationId xmlns:a16="http://schemas.microsoft.com/office/drawing/2014/main" id="{D339C086-2A83-4373-9FF4-3C209376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059" y="5195321"/>
            <a:ext cx="4610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7" name="Text Box 36">
            <a:extLst>
              <a:ext uri="{FF2B5EF4-FFF2-40B4-BE49-F238E27FC236}">
                <a16:creationId xmlns:a16="http://schemas.microsoft.com/office/drawing/2014/main" id="{C2BBB068-FED3-4C4A-B04D-A4C073E4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08" y="5272994"/>
            <a:ext cx="4233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8" name="Text Box 36">
            <a:extLst>
              <a:ext uri="{FF2B5EF4-FFF2-40B4-BE49-F238E27FC236}">
                <a16:creationId xmlns:a16="http://schemas.microsoft.com/office/drawing/2014/main" id="{10040CE5-172C-4184-BCA4-FF4B3EC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198" y="5195321"/>
            <a:ext cx="4276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" name="Text Box 36">
            <a:extLst>
              <a:ext uri="{FF2B5EF4-FFF2-40B4-BE49-F238E27FC236}">
                <a16:creationId xmlns:a16="http://schemas.microsoft.com/office/drawing/2014/main" id="{B68892EA-5445-4774-979C-B2146B9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626" y="5233873"/>
            <a:ext cx="4224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" name="Text Box 36">
            <a:extLst>
              <a:ext uri="{FF2B5EF4-FFF2-40B4-BE49-F238E27FC236}">
                <a16:creationId xmlns:a16="http://schemas.microsoft.com/office/drawing/2014/main" id="{26944763-39F3-4F58-BF0E-BAA521A8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41" y="5246985"/>
            <a:ext cx="4185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" name="Text Box 36">
            <a:extLst>
              <a:ext uri="{FF2B5EF4-FFF2-40B4-BE49-F238E27FC236}">
                <a16:creationId xmlns:a16="http://schemas.microsoft.com/office/drawing/2014/main" id="{38C722B8-129B-4CED-B5F6-3568BAE5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25" y="5272302"/>
            <a:ext cx="433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0A67A4E9-ECD5-4E16-B4F3-CB2EEEBF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077" y="4122869"/>
            <a:ext cx="44047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0158B657-C55B-47A7-97F0-991E828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366" y="4158978"/>
            <a:ext cx="4179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" name="Text Box 36">
            <a:extLst>
              <a:ext uri="{FF2B5EF4-FFF2-40B4-BE49-F238E27FC236}">
                <a16:creationId xmlns:a16="http://schemas.microsoft.com/office/drawing/2014/main" id="{2682E6DA-1239-430E-B2B1-DEBFF97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725" y="409334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7CB02419-DF79-48B9-A055-9150CE09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4" y="3177618"/>
            <a:ext cx="4304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5D4C4E-1280-4A57-BF3B-FFA8276B3EFD}"/>
              </a:ext>
            </a:extLst>
          </p:cNvPr>
          <p:cNvSpPr txBox="1"/>
          <p:nvPr/>
        </p:nvSpPr>
        <p:spPr>
          <a:xfrm>
            <a:off x="1772239" y="4414580"/>
            <a:ext cx="529221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841296D-EF11-46EF-BE60-E56709BDC70C}"/>
              </a:ext>
            </a:extLst>
          </p:cNvPr>
          <p:cNvSpPr txBox="1"/>
          <p:nvPr/>
        </p:nvSpPr>
        <p:spPr>
          <a:xfrm>
            <a:off x="1464279" y="6260519"/>
            <a:ext cx="515349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31|0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9B7FE0A-A576-49B8-820C-C6A07AAE18C4}"/>
              </a:ext>
            </a:extLst>
          </p:cNvPr>
          <p:cNvSpPr txBox="1"/>
          <p:nvPr/>
        </p:nvSpPr>
        <p:spPr>
          <a:xfrm>
            <a:off x="2582944" y="4495289"/>
            <a:ext cx="533107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33|7</a:t>
            </a:r>
          </a:p>
        </p:txBody>
      </p:sp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D0BFB846-9471-4A4E-9048-9C40808F4FBB}"/>
              </a:ext>
            </a:extLst>
          </p:cNvPr>
          <p:cNvSpPr/>
          <p:nvPr/>
        </p:nvSpPr>
        <p:spPr bwMode="auto">
          <a:xfrm>
            <a:off x="2735644" y="4712687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94109B-117C-41BB-A14C-A5A7D65C06CA}"/>
              </a:ext>
            </a:extLst>
          </p:cNvPr>
          <p:cNvSpPr txBox="1"/>
          <p:nvPr/>
        </p:nvSpPr>
        <p:spPr>
          <a:xfrm>
            <a:off x="6506389" y="2584479"/>
            <a:ext cx="535433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0|44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4B07BF-B886-4A36-9C90-AA970481C040}"/>
              </a:ext>
            </a:extLst>
          </p:cNvPr>
          <p:cNvSpPr txBox="1"/>
          <p:nvPr/>
        </p:nvSpPr>
        <p:spPr>
          <a:xfrm>
            <a:off x="7546924" y="3384994"/>
            <a:ext cx="541274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0|31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FBFA06C-3E49-4977-92B4-4B74D6AF2419}"/>
              </a:ext>
            </a:extLst>
          </p:cNvPr>
          <p:cNvSpPr txBox="1"/>
          <p:nvPr/>
        </p:nvSpPr>
        <p:spPr>
          <a:xfrm>
            <a:off x="4996206" y="3434349"/>
            <a:ext cx="617622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13|31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57A5BCC-A7CA-40F0-88BB-3E97C452181F}"/>
              </a:ext>
            </a:extLst>
          </p:cNvPr>
          <p:cNvSpPr txBox="1"/>
          <p:nvPr/>
        </p:nvSpPr>
        <p:spPr>
          <a:xfrm>
            <a:off x="4581428" y="4444860"/>
            <a:ext cx="524690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37|7</a:t>
            </a:r>
          </a:p>
        </p:txBody>
      </p:sp>
      <p:sp>
        <p:nvSpPr>
          <p:cNvPr id="192" name="Multiplication Sign 191">
            <a:extLst>
              <a:ext uri="{FF2B5EF4-FFF2-40B4-BE49-F238E27FC236}">
                <a16:creationId xmlns:a16="http://schemas.microsoft.com/office/drawing/2014/main" id="{F3C58C8D-2CDE-45AC-B7ED-F633D9811481}"/>
              </a:ext>
            </a:extLst>
          </p:cNvPr>
          <p:cNvSpPr/>
          <p:nvPr/>
        </p:nvSpPr>
        <p:spPr bwMode="auto">
          <a:xfrm>
            <a:off x="4778584" y="466986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8A6D2C-6584-46D5-9B85-3D9496D563A4}"/>
              </a:ext>
            </a:extLst>
          </p:cNvPr>
          <p:cNvSpPr txBox="1"/>
          <p:nvPr/>
        </p:nvSpPr>
        <p:spPr>
          <a:xfrm>
            <a:off x="5524667" y="6238944"/>
            <a:ext cx="617580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20|13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C23297-5FF2-4659-A006-893626AE1451}"/>
              </a:ext>
            </a:extLst>
          </p:cNvPr>
          <p:cNvSpPr txBox="1"/>
          <p:nvPr/>
        </p:nvSpPr>
        <p:spPr>
          <a:xfrm>
            <a:off x="8187408" y="4428401"/>
            <a:ext cx="420778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0|7</a:t>
            </a:r>
          </a:p>
        </p:txBody>
      </p:sp>
      <p:sp>
        <p:nvSpPr>
          <p:cNvPr id="195" name="Multiplication Sign 194">
            <a:extLst>
              <a:ext uri="{FF2B5EF4-FFF2-40B4-BE49-F238E27FC236}">
                <a16:creationId xmlns:a16="http://schemas.microsoft.com/office/drawing/2014/main" id="{00C9723B-9A41-4ED1-B329-599DF54FFED0}"/>
              </a:ext>
            </a:extLst>
          </p:cNvPr>
          <p:cNvSpPr/>
          <p:nvPr/>
        </p:nvSpPr>
        <p:spPr bwMode="auto">
          <a:xfrm>
            <a:off x="7790524" y="464272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2D772FB-1E11-4004-A52D-BA9924F34B03}"/>
              </a:ext>
            </a:extLst>
          </p:cNvPr>
          <p:cNvSpPr txBox="1"/>
          <p:nvPr/>
        </p:nvSpPr>
        <p:spPr>
          <a:xfrm>
            <a:off x="6674178" y="4437609"/>
            <a:ext cx="51911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C441DB7-7838-4E9F-9D6A-5225A708E3FE}"/>
              </a:ext>
            </a:extLst>
          </p:cNvPr>
          <p:cNvSpPr txBox="1"/>
          <p:nvPr/>
        </p:nvSpPr>
        <p:spPr>
          <a:xfrm>
            <a:off x="6505621" y="6238943"/>
            <a:ext cx="555828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31|0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37794D3-66FE-45B7-8F99-9B7D24CE41FF}"/>
              </a:ext>
            </a:extLst>
          </p:cNvPr>
          <p:cNvSpPr txBox="1"/>
          <p:nvPr/>
        </p:nvSpPr>
        <p:spPr>
          <a:xfrm>
            <a:off x="3817857" y="4457252"/>
            <a:ext cx="54063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11|7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577342D0-40E9-4AEB-9845-F2097094357F}"/>
              </a:ext>
            </a:extLst>
          </p:cNvPr>
          <p:cNvSpPr/>
          <p:nvPr/>
        </p:nvSpPr>
        <p:spPr bwMode="auto">
          <a:xfrm>
            <a:off x="3710789" y="466986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88F5714-5708-4177-ADAF-5202473CEA1D}"/>
              </a:ext>
            </a:extLst>
          </p:cNvPr>
          <p:cNvSpPr txBox="1"/>
          <p:nvPr/>
        </p:nvSpPr>
        <p:spPr>
          <a:xfrm>
            <a:off x="5801554" y="4415797"/>
            <a:ext cx="665234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13|20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6434A6-D9D1-4431-92D8-46CBF1A258E1}"/>
              </a:ext>
            </a:extLst>
          </p:cNvPr>
          <p:cNvCxnSpPr>
            <a:cxnSpLocks/>
            <a:stCxn id="170" idx="7"/>
            <a:endCxn id="175" idx="3"/>
          </p:cNvCxnSpPr>
          <p:nvPr/>
        </p:nvCxnSpPr>
        <p:spPr bwMode="auto">
          <a:xfrm flipV="1">
            <a:off x="2636225" y="2291837"/>
            <a:ext cx="1802603" cy="69635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4062C9-4B6D-4385-88DE-D79669C822EA}"/>
              </a:ext>
            </a:extLst>
          </p:cNvPr>
          <p:cNvCxnSpPr>
            <a:cxnSpLocks/>
            <a:stCxn id="172" idx="1"/>
            <a:endCxn id="175" idx="5"/>
          </p:cNvCxnSpPr>
          <p:nvPr/>
        </p:nvCxnSpPr>
        <p:spPr bwMode="auto">
          <a:xfrm flipH="1" flipV="1">
            <a:off x="4744392" y="2291837"/>
            <a:ext cx="1722499" cy="69635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C92B81-62E8-4F89-81B7-855BEA7ADC83}"/>
              </a:ext>
            </a:extLst>
          </p:cNvPr>
          <p:cNvCxnSpPr>
            <a:cxnSpLocks/>
            <a:stCxn id="81" idx="1"/>
            <a:endCxn id="170" idx="5"/>
          </p:cNvCxnSpPr>
          <p:nvPr/>
        </p:nvCxnSpPr>
        <p:spPr bwMode="auto">
          <a:xfrm flipH="1" flipV="1">
            <a:off x="2636225" y="3265675"/>
            <a:ext cx="750692" cy="53048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01D0A71-5AAA-4FB2-99F4-D006C869B417}"/>
              </a:ext>
            </a:extLst>
          </p:cNvPr>
          <p:cNvCxnSpPr>
            <a:cxnSpLocks/>
            <a:stCxn id="106" idx="7"/>
            <a:endCxn id="170" idx="3"/>
          </p:cNvCxnSpPr>
          <p:nvPr/>
        </p:nvCxnSpPr>
        <p:spPr bwMode="auto">
          <a:xfrm flipV="1">
            <a:off x="1653481" y="3265674"/>
            <a:ext cx="677181" cy="538721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AC57694-7152-48F8-8E9C-8D90382483CE}"/>
              </a:ext>
            </a:extLst>
          </p:cNvPr>
          <p:cNvCxnSpPr>
            <a:cxnSpLocks/>
            <a:stCxn id="93" idx="1"/>
          </p:cNvCxnSpPr>
          <p:nvPr/>
        </p:nvCxnSpPr>
        <p:spPr bwMode="auto">
          <a:xfrm flipV="1">
            <a:off x="1183116" y="4152307"/>
            <a:ext cx="325629" cy="61916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AEB47DE-979F-405D-B00C-C16183B61F00}"/>
              </a:ext>
            </a:extLst>
          </p:cNvPr>
          <p:cNvCxnSpPr>
            <a:cxnSpLocks/>
            <a:stCxn id="112" idx="1"/>
          </p:cNvCxnSpPr>
          <p:nvPr/>
        </p:nvCxnSpPr>
        <p:spPr bwMode="auto">
          <a:xfrm flipH="1" flipV="1">
            <a:off x="1524272" y="4145198"/>
            <a:ext cx="298199" cy="62548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C52993F-314D-4684-9D41-ECA4EA6E4236}"/>
              </a:ext>
            </a:extLst>
          </p:cNvPr>
          <p:cNvCxnSpPr>
            <a:cxnSpLocks/>
            <a:stCxn id="113" idx="0"/>
            <a:endCxn id="112" idx="4"/>
          </p:cNvCxnSpPr>
          <p:nvPr/>
        </p:nvCxnSpPr>
        <p:spPr bwMode="auto">
          <a:xfrm flipV="1">
            <a:off x="1776308" y="5105631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7870564-56F9-4E63-9BD1-9316C74A0404}"/>
              </a:ext>
            </a:extLst>
          </p:cNvPr>
          <p:cNvCxnSpPr>
            <a:cxnSpLocks/>
            <a:stCxn id="139" idx="0"/>
            <a:endCxn id="138" idx="4"/>
          </p:cNvCxnSpPr>
          <p:nvPr/>
        </p:nvCxnSpPr>
        <p:spPr bwMode="auto">
          <a:xfrm flipV="1">
            <a:off x="5863041" y="5089158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6DAF395-F198-4B27-8E0B-2F7054FDAEF2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 bwMode="auto">
          <a:xfrm flipV="1">
            <a:off x="6803296" y="5095388"/>
            <a:ext cx="326207" cy="70806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22BDB6A-D8B8-4C1B-812F-B4F2CF5F9469}"/>
              </a:ext>
            </a:extLst>
          </p:cNvPr>
          <p:cNvCxnSpPr>
            <a:cxnSpLocks/>
            <a:stCxn id="165" idx="0"/>
            <a:endCxn id="164" idx="4"/>
          </p:cNvCxnSpPr>
          <p:nvPr/>
        </p:nvCxnSpPr>
        <p:spPr bwMode="auto">
          <a:xfrm flipV="1">
            <a:off x="7886427" y="5095388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AE8BF93-8F0A-48D3-A2FD-FF82F1ECC6C7}"/>
              </a:ext>
            </a:extLst>
          </p:cNvPr>
          <p:cNvCxnSpPr>
            <a:cxnSpLocks/>
            <a:stCxn id="195" idx="0"/>
            <a:endCxn id="157" idx="4"/>
          </p:cNvCxnSpPr>
          <p:nvPr/>
        </p:nvCxnSpPr>
        <p:spPr bwMode="auto">
          <a:xfrm flipH="1" flipV="1">
            <a:off x="7610819" y="4129099"/>
            <a:ext cx="324047" cy="636815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7CE1541-CA08-4BF8-96C8-059C4FB52C2D}"/>
              </a:ext>
            </a:extLst>
          </p:cNvPr>
          <p:cNvCxnSpPr>
            <a:cxnSpLocks/>
            <a:stCxn id="158" idx="7"/>
            <a:endCxn id="157" idx="4"/>
          </p:cNvCxnSpPr>
          <p:nvPr/>
        </p:nvCxnSpPr>
        <p:spPr bwMode="auto">
          <a:xfrm flipV="1">
            <a:off x="7282285" y="4129098"/>
            <a:ext cx="328534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4A2D26F-34B3-4400-8F4D-1C9EC2F7C833}"/>
              </a:ext>
            </a:extLst>
          </p:cNvPr>
          <p:cNvCxnSpPr>
            <a:cxnSpLocks/>
            <a:stCxn id="138" idx="1"/>
            <a:endCxn id="129" idx="4"/>
          </p:cNvCxnSpPr>
          <p:nvPr/>
        </p:nvCxnSpPr>
        <p:spPr bwMode="auto">
          <a:xfrm flipH="1" flipV="1">
            <a:off x="5587433" y="4122869"/>
            <a:ext cx="321772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03F64EA-25DC-40DD-9761-4FDA4C540A17}"/>
              </a:ext>
            </a:extLst>
          </p:cNvPr>
          <p:cNvCxnSpPr>
            <a:cxnSpLocks/>
            <a:stCxn id="192" idx="1"/>
            <a:endCxn id="129" idx="4"/>
          </p:cNvCxnSpPr>
          <p:nvPr/>
        </p:nvCxnSpPr>
        <p:spPr bwMode="auto">
          <a:xfrm flipV="1">
            <a:off x="5235230" y="4122870"/>
            <a:ext cx="352203" cy="67018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ED67FEC-8A9F-4D01-B9D4-C9D5C60E5943}"/>
              </a:ext>
            </a:extLst>
          </p:cNvPr>
          <p:cNvCxnSpPr>
            <a:cxnSpLocks/>
            <a:stCxn id="89" idx="7"/>
            <a:endCxn id="81" idx="4"/>
          </p:cNvCxnSpPr>
          <p:nvPr/>
        </p:nvCxnSpPr>
        <p:spPr bwMode="auto">
          <a:xfrm flipV="1">
            <a:off x="3211165" y="4131105"/>
            <a:ext cx="328534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0B62BB9-DB23-4A83-A8EB-20DCBF66272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56708" y="4117924"/>
            <a:ext cx="304570" cy="70806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775F2E7-2719-4276-A915-EC388136EC25}"/>
              </a:ext>
            </a:extLst>
          </p:cNvPr>
          <p:cNvCxnSpPr>
            <a:cxnSpLocks/>
            <a:stCxn id="129" idx="7"/>
            <a:endCxn id="172" idx="3"/>
          </p:cNvCxnSpPr>
          <p:nvPr/>
        </p:nvCxnSpPr>
        <p:spPr bwMode="auto">
          <a:xfrm flipV="1">
            <a:off x="5740215" y="3265674"/>
            <a:ext cx="726676" cy="522248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764B9DB-D8D6-4329-8764-F4CFE8A41EC9}"/>
              </a:ext>
            </a:extLst>
          </p:cNvPr>
          <p:cNvCxnSpPr>
            <a:cxnSpLocks/>
            <a:stCxn id="157" idx="1"/>
            <a:endCxn id="172" idx="5"/>
          </p:cNvCxnSpPr>
          <p:nvPr/>
        </p:nvCxnSpPr>
        <p:spPr bwMode="auto">
          <a:xfrm flipH="1" flipV="1">
            <a:off x="6772454" y="3265675"/>
            <a:ext cx="685583" cy="52847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00A8F97-1208-4AE3-BAFE-4091C308C480}"/>
              </a:ext>
            </a:extLst>
          </p:cNvPr>
          <p:cNvSpPr txBox="1"/>
          <p:nvPr/>
        </p:nvSpPr>
        <p:spPr>
          <a:xfrm>
            <a:off x="6571173" y="877687"/>
            <a:ext cx="2579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 </a:t>
            </a:r>
            <a:b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{1,1,0,1} 	</a:t>
            </a:r>
          </a:p>
          <a:p>
            <a:pPr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{0,0,1,1}</a:t>
            </a:r>
            <a:endParaRPr lang="en-GB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91" grpId="0" animBg="1"/>
      <p:bldP spid="92" grpId="0" animBg="1"/>
      <p:bldP spid="93" grpId="0" animBg="1"/>
      <p:bldP spid="102" grpId="0" animBg="1"/>
      <p:bldP spid="186" grpId="0" animBg="1"/>
      <p:bldP spid="187" grpId="0" animBg="1"/>
      <p:bldP spid="188" grpId="0" animBg="1"/>
      <p:bldP spid="190" grpId="0" animBg="1"/>
      <p:bldP spid="174" grpId="0" animBg="1"/>
      <p:bldP spid="176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200" grpId="0" animBg="1"/>
      <p:bldP spid="201" grpId="0" animBg="1"/>
      <p:bldP spid="202" grpId="0" animBg="1"/>
      <p:bldP spid="2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D0DDCA5-B4CC-4743-BD8D-E09E41F80FD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2794"/>
            <a:ext cx="8229600" cy="723305"/>
          </a:xfrm>
        </p:spPr>
        <p:txBody>
          <a:bodyPr/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5FDE-68AA-4B7C-9583-C3903C3B13F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7746" y="1020843"/>
            <a:ext cx="8868508" cy="2724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 Queens is a classic backtracking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Place N queens on an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NxN</a:t>
            </a:r>
            <a:r>
              <a:rPr lang="en-US" altLang="en-US" sz="2400" dirty="0">
                <a:ea typeface="ＭＳ Ｐゴシック" panose="020B0600070205080204" pitchFamily="34" charset="-128"/>
              </a:rPr>
              <a:t> chessboard so that no queen threatens another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queens can move in a straight line horizontally, vertically, or diagonally any number of spaces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A2D6FC-C6BD-4B46-96B3-6E3179176E5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9389392"/>
              </p:ext>
            </p:extLst>
          </p:nvPr>
        </p:nvGraphicFramePr>
        <p:xfrm>
          <a:off x="537328" y="4157221"/>
          <a:ext cx="2721985" cy="2205865"/>
        </p:xfrm>
        <a:graphic>
          <a:graphicData uri="http://schemas.openxmlformats.org/drawingml/2006/table">
            <a:tbl>
              <a:tblPr/>
              <a:tblGrid>
                <a:gridCol w="544397">
                  <a:extLst>
                    <a:ext uri="{9D8B030D-6E8A-4147-A177-3AD203B41FA5}">
                      <a16:colId xmlns:a16="http://schemas.microsoft.com/office/drawing/2014/main" val="2980195334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648683528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4073103363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2336775944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3407442828"/>
                    </a:ext>
                  </a:extLst>
                </a:gridCol>
              </a:tblGrid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69590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8066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573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7338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905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B591D2C-F46A-4532-89F3-CF110483FE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95515386"/>
              </p:ext>
            </p:extLst>
          </p:nvPr>
        </p:nvGraphicFramePr>
        <p:xfrm>
          <a:off x="6087746" y="4176871"/>
          <a:ext cx="2372810" cy="2186215"/>
        </p:xfrm>
        <a:graphic>
          <a:graphicData uri="http://schemas.openxmlformats.org/drawingml/2006/table">
            <a:tbl>
              <a:tblPr/>
              <a:tblGrid>
                <a:gridCol w="474562">
                  <a:extLst>
                    <a:ext uri="{9D8B030D-6E8A-4147-A177-3AD203B41FA5}">
                      <a16:colId xmlns:a16="http://schemas.microsoft.com/office/drawing/2014/main" val="762116194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3609698695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414192418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510320996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925323176"/>
                    </a:ext>
                  </a:extLst>
                </a:gridCol>
              </a:tblGrid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4468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4370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0634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29030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124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63906D-7006-460A-9B48-BDE27C3B73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66559336"/>
              </p:ext>
            </p:extLst>
          </p:nvPr>
        </p:nvGraphicFramePr>
        <p:xfrm>
          <a:off x="3506925" y="4176871"/>
          <a:ext cx="2327560" cy="2186215"/>
        </p:xfrm>
        <a:graphic>
          <a:graphicData uri="http://schemas.openxmlformats.org/drawingml/2006/table">
            <a:tbl>
              <a:tblPr/>
              <a:tblGrid>
                <a:gridCol w="465512">
                  <a:extLst>
                    <a:ext uri="{9D8B030D-6E8A-4147-A177-3AD203B41FA5}">
                      <a16:colId xmlns:a16="http://schemas.microsoft.com/office/drawing/2014/main" val="329921132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346304635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679422854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156176172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47195620"/>
                    </a:ext>
                  </a:extLst>
                </a:gridCol>
              </a:tblGrid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81725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19060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91379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7151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7985"/>
                  </a:ext>
                </a:extLst>
              </a:tr>
            </a:tbl>
          </a:graphicData>
        </a:graphic>
      </p:graphicFrame>
      <p:pic>
        <p:nvPicPr>
          <p:cNvPr id="4" name="Picture 3" descr="45px-Chess_qdt45.svg.png">
            <a:extLst>
              <a:ext uri="{FF2B5EF4-FFF2-40B4-BE49-F238E27FC236}">
                <a16:creationId xmlns:a16="http://schemas.microsoft.com/office/drawing/2014/main" id="{28CD857C-6FD7-4F7D-9D23-241A7FCDD6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48" y="5060651"/>
            <a:ext cx="452670" cy="45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3">
            <a:extLst>
              <a:ext uri="{FF2B5EF4-FFF2-40B4-BE49-F238E27FC236}">
                <a16:creationId xmlns:a16="http://schemas.microsoft.com/office/drawing/2014/main" id="{48C63D02-48F9-4486-ACA5-ACB1B2004BF3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97288" y="4298027"/>
            <a:ext cx="2504872" cy="1951355"/>
            <a:chOff x="838200" y="4648200"/>
            <a:chExt cx="1981200" cy="1981994"/>
          </a:xfrm>
        </p:grpSpPr>
        <p:cxnSp>
          <p:nvCxnSpPr>
            <p:cNvPr id="20639" name="Straight Arrow Connector 22">
              <a:extLst>
                <a:ext uri="{FF2B5EF4-FFF2-40B4-BE49-F238E27FC236}">
                  <a16:creationId xmlns:a16="http://schemas.microsoft.com/office/drawing/2014/main" id="{F3878DBD-BF7E-48FD-A048-0AEB4123946B}"/>
                </a:ext>
              </a:extLst>
            </p:cNvPr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 rot="5400000" flipH="1" flipV="1">
              <a:off x="1447800" y="50292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0" name="Straight Arrow Connector 23">
              <a:extLst>
                <a:ext uri="{FF2B5EF4-FFF2-40B4-BE49-F238E27FC236}">
                  <a16:creationId xmlns:a16="http://schemas.microsoft.com/office/drawing/2014/main" id="{FB5EAF5B-2DD4-489D-9E35-7B8FF88CAACA}"/>
                </a:ext>
              </a:extLst>
            </p:cNvPr>
            <p:cNvCxnSpPr>
              <a:cxnSpLocks noChangeShapeType="1"/>
            </p:cNvCxnSpPr>
            <p:nvPr>
              <p:custDataLst>
                <p:tags r:id="rId44"/>
              </p:custDataLst>
            </p:nvPr>
          </p:nvCxnSpPr>
          <p:spPr bwMode="auto">
            <a:xfrm rot="5400000">
              <a:off x="1447006" y="6248400"/>
              <a:ext cx="762794" cy="794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1" name="Straight Arrow Connector 26">
              <a:extLst>
                <a:ext uri="{FF2B5EF4-FFF2-40B4-BE49-F238E27FC236}">
                  <a16:creationId xmlns:a16="http://schemas.microsoft.com/office/drawing/2014/main" id="{780D3E52-C75D-4B21-A135-628047A35667}"/>
                </a:ext>
              </a:extLst>
            </p:cNvPr>
            <p:cNvCxnSpPr>
              <a:cxnSpLocks noChangeShapeType="1"/>
            </p:cNvCxnSpPr>
            <p:nvPr>
              <p:custDataLst>
                <p:tags r:id="rId45"/>
              </p:custDataLst>
            </p:nvPr>
          </p:nvCxnSpPr>
          <p:spPr bwMode="auto">
            <a:xfrm>
              <a:off x="2057400" y="56388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2" name="Straight Arrow Connector 30">
              <a:extLst>
                <a:ext uri="{FF2B5EF4-FFF2-40B4-BE49-F238E27FC236}">
                  <a16:creationId xmlns:a16="http://schemas.microsoft.com/office/drawing/2014/main" id="{92C835DC-D58C-4901-9A1E-8F0C0D938B74}"/>
                </a:ext>
              </a:extLst>
            </p:cNvPr>
            <p:cNvCxnSpPr>
              <a:cxnSpLocks noChangeShapeType="1"/>
            </p:cNvCxnSpPr>
            <p:nvPr>
              <p:custDataLst>
                <p:tags r:id="rId46"/>
              </p:custDataLst>
            </p:nvPr>
          </p:nvCxnSpPr>
          <p:spPr bwMode="auto">
            <a:xfrm rot="10800000">
              <a:off x="838200" y="56388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3" name="Straight Arrow Connector 33">
              <a:extLst>
                <a:ext uri="{FF2B5EF4-FFF2-40B4-BE49-F238E27FC236}">
                  <a16:creationId xmlns:a16="http://schemas.microsoft.com/office/drawing/2014/main" id="{08E97C5F-7CEC-4BFE-8FBA-D87BC5F6C328}"/>
                </a:ext>
              </a:extLst>
            </p:cNvPr>
            <p:cNvCxnSpPr>
              <a:cxnSpLocks noChangeShapeType="1"/>
            </p:cNvCxnSpPr>
            <p:nvPr>
              <p:custDataLst>
                <p:tags r:id="rId47"/>
              </p:custDataLst>
            </p:nvPr>
          </p:nvCxnSpPr>
          <p:spPr bwMode="auto">
            <a:xfrm rot="5400000" flipH="1" flipV="1">
              <a:off x="1981200" y="4648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4" name="Straight Arrow Connector 36">
              <a:extLst>
                <a:ext uri="{FF2B5EF4-FFF2-40B4-BE49-F238E27FC236}">
                  <a16:creationId xmlns:a16="http://schemas.microsoft.com/office/drawing/2014/main" id="{7AEDFB63-EE26-44CF-AA03-997B6CA93D8D}"/>
                </a:ext>
              </a:extLst>
            </p:cNvPr>
            <p:cNvCxnSpPr>
              <a:cxnSpLocks noChangeShapeType="1"/>
            </p:cNvCxnSpPr>
            <p:nvPr>
              <p:custDataLst>
                <p:tags r:id="rId48"/>
              </p:custDataLst>
            </p:nvPr>
          </p:nvCxnSpPr>
          <p:spPr bwMode="auto">
            <a:xfrm rot="16200000" flipH="1">
              <a:off x="1981200" y="5791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5" name="Straight Arrow Connector 41">
              <a:extLst>
                <a:ext uri="{FF2B5EF4-FFF2-40B4-BE49-F238E27FC236}">
                  <a16:creationId xmlns:a16="http://schemas.microsoft.com/office/drawing/2014/main" id="{BD01B29E-E4F1-49D1-9ED2-D724B5D4545C}"/>
                </a:ext>
              </a:extLst>
            </p:cNvPr>
            <p:cNvCxnSpPr>
              <a:cxnSpLocks noChangeShapeType="1"/>
            </p:cNvCxnSpPr>
            <p:nvPr>
              <p:custDataLst>
                <p:tags r:id="rId49"/>
              </p:custDataLst>
            </p:nvPr>
          </p:nvCxnSpPr>
          <p:spPr bwMode="auto">
            <a:xfrm rot="5400000">
              <a:off x="838200" y="5791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6" name="Straight Arrow Connector 46">
              <a:extLst>
                <a:ext uri="{FF2B5EF4-FFF2-40B4-BE49-F238E27FC236}">
                  <a16:creationId xmlns:a16="http://schemas.microsoft.com/office/drawing/2014/main" id="{10C55818-1511-4FAD-8272-B3484F6D5749}"/>
                </a:ext>
              </a:extLst>
            </p:cNvPr>
            <p:cNvCxnSpPr>
              <a:cxnSpLocks noChangeShapeType="1"/>
            </p:cNvCxnSpPr>
            <p:nvPr>
              <p:custDataLst>
                <p:tags r:id="rId50"/>
              </p:custDataLst>
            </p:nvPr>
          </p:nvCxnSpPr>
          <p:spPr bwMode="auto">
            <a:xfrm rot="16200000" flipV="1">
              <a:off x="838200" y="4648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19">
            <a:extLst>
              <a:ext uri="{FF2B5EF4-FFF2-40B4-BE49-F238E27FC236}">
                <a16:creationId xmlns:a16="http://schemas.microsoft.com/office/drawing/2014/main" id="{814E6185-C168-452E-8EBE-017E3E03C3D7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954533" y="4147714"/>
            <a:ext cx="983803" cy="1365607"/>
            <a:chOff x="6324600" y="3886200"/>
            <a:chExt cx="914400" cy="1371600"/>
          </a:xfrm>
        </p:grpSpPr>
        <p:pic>
          <p:nvPicPr>
            <p:cNvPr id="20637" name="Picture 19" descr="45px-Chess_qdt45.svg.png">
              <a:extLst>
                <a:ext uri="{FF2B5EF4-FFF2-40B4-BE49-F238E27FC236}">
                  <a16:creationId xmlns:a16="http://schemas.microsoft.com/office/drawing/2014/main" id="{AA72551F-0717-4F14-9619-EC9C27A6E856}"/>
                </a:ext>
              </a:extLst>
            </p:cNvPr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38" name="Picture 20" descr="45px-Chess_qdt45.svg.png">
              <a:extLst>
                <a:ext uri="{FF2B5EF4-FFF2-40B4-BE49-F238E27FC236}">
                  <a16:creationId xmlns:a16="http://schemas.microsoft.com/office/drawing/2014/main" id="{22830101-D756-4F35-AFC8-D63FC640AAAF}"/>
                </a:ext>
              </a:extLst>
            </p:cNvPr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886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20">
            <a:extLst>
              <a:ext uri="{FF2B5EF4-FFF2-40B4-BE49-F238E27FC236}">
                <a16:creationId xmlns:a16="http://schemas.microsoft.com/office/drawing/2014/main" id="{E10D874C-2FD7-4C6B-AC02-A4E79990EF1D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506925" y="4176872"/>
            <a:ext cx="2327560" cy="2186214"/>
            <a:chOff x="6019800" y="4038600"/>
            <a:chExt cx="1981200" cy="1981994"/>
          </a:xfrm>
        </p:grpSpPr>
        <p:grpSp>
          <p:nvGrpSpPr>
            <p:cNvPr id="20622" name="Group 53">
              <a:extLst>
                <a:ext uri="{FF2B5EF4-FFF2-40B4-BE49-F238E27FC236}">
                  <a16:creationId xmlns:a16="http://schemas.microsoft.com/office/drawing/2014/main" id="{962F9AC4-80A9-4C23-9FCD-B01C194B1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038600"/>
              <a:ext cx="1981200" cy="1981994"/>
              <a:chOff x="838200" y="4648200"/>
              <a:chExt cx="1981200" cy="1981994"/>
            </a:xfrm>
          </p:grpSpPr>
          <p:cxnSp>
            <p:nvCxnSpPr>
              <p:cNvPr id="20629" name="Straight Arrow Connector 67">
                <a:extLst>
                  <a:ext uri="{FF2B5EF4-FFF2-40B4-BE49-F238E27FC236}">
                    <a16:creationId xmlns:a16="http://schemas.microsoft.com/office/drawing/2014/main" id="{4755FC72-FA89-479F-A91F-846CC7E43F7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3"/>
                </p:custDataLst>
              </p:nvPr>
            </p:nvCxnSpPr>
            <p:spPr bwMode="auto">
              <a:xfrm rot="5400000" flipH="1" flipV="1">
                <a:off x="1447800" y="50292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0" name="Straight Arrow Connector 68">
                <a:extLst>
                  <a:ext uri="{FF2B5EF4-FFF2-40B4-BE49-F238E27FC236}">
                    <a16:creationId xmlns:a16="http://schemas.microsoft.com/office/drawing/2014/main" id="{2DE1084C-3D02-4F60-B380-00A3B09F769F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4"/>
                </p:custDataLst>
              </p:nvPr>
            </p:nvCxnSpPr>
            <p:spPr bwMode="auto">
              <a:xfrm rot="5400000">
                <a:off x="1447006" y="6248400"/>
                <a:ext cx="762794" cy="794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1" name="Straight Arrow Connector 69">
                <a:extLst>
                  <a:ext uri="{FF2B5EF4-FFF2-40B4-BE49-F238E27FC236}">
                    <a16:creationId xmlns:a16="http://schemas.microsoft.com/office/drawing/2014/main" id="{5DA46D42-D942-43DD-88BE-62E3DD07890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>
                <a:off x="20574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2" name="Straight Arrow Connector 70">
                <a:extLst>
                  <a:ext uri="{FF2B5EF4-FFF2-40B4-BE49-F238E27FC236}">
                    <a16:creationId xmlns:a16="http://schemas.microsoft.com/office/drawing/2014/main" id="{EDE40D9C-3692-4554-BA41-354DD6386EB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6"/>
                </p:custDataLst>
              </p:nvPr>
            </p:nvCxnSpPr>
            <p:spPr bwMode="auto">
              <a:xfrm rot="10800000">
                <a:off x="8382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3" name="Straight Arrow Connector 71">
                <a:extLst>
                  <a:ext uri="{FF2B5EF4-FFF2-40B4-BE49-F238E27FC236}">
                    <a16:creationId xmlns:a16="http://schemas.microsoft.com/office/drawing/2014/main" id="{520F82BE-7E1A-418D-9B5F-B4D93BEDBABB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7"/>
                </p:custDataLst>
              </p:nvPr>
            </p:nvCxnSpPr>
            <p:spPr bwMode="auto">
              <a:xfrm rot="5400000" flipH="1" flipV="1">
                <a:off x="1981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4" name="Straight Arrow Connector 72">
                <a:extLst>
                  <a:ext uri="{FF2B5EF4-FFF2-40B4-BE49-F238E27FC236}">
                    <a16:creationId xmlns:a16="http://schemas.microsoft.com/office/drawing/2014/main" id="{A2C07CB7-CC7A-4B23-9595-52B197F80D9A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 rot="16200000" flipH="1">
                <a:off x="1981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5" name="Straight Arrow Connector 73">
                <a:extLst>
                  <a:ext uri="{FF2B5EF4-FFF2-40B4-BE49-F238E27FC236}">
                    <a16:creationId xmlns:a16="http://schemas.microsoft.com/office/drawing/2014/main" id="{6D9F884F-916B-427F-8917-AE3B864EE50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9"/>
                </p:custDataLst>
              </p:nvPr>
            </p:nvCxnSpPr>
            <p:spPr bwMode="auto">
              <a:xfrm rot="5400000">
                <a:off x="838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6" name="Straight Arrow Connector 74">
                <a:extLst>
                  <a:ext uri="{FF2B5EF4-FFF2-40B4-BE49-F238E27FC236}">
                    <a16:creationId xmlns:a16="http://schemas.microsoft.com/office/drawing/2014/main" id="{D5A62B90-1183-40EE-BFCB-73795B209165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40"/>
                </p:custDataLst>
              </p:nvPr>
            </p:nvCxnSpPr>
            <p:spPr bwMode="auto">
              <a:xfrm rot="16200000" flipV="1">
                <a:off x="838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23" name="Group 53">
              <a:extLst>
                <a:ext uri="{FF2B5EF4-FFF2-40B4-BE49-F238E27FC236}">
                  <a16:creationId xmlns:a16="http://schemas.microsoft.com/office/drawing/2014/main" id="{929C8272-28BA-4A72-B55B-89EB6F1A3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114800"/>
              <a:ext cx="1981200" cy="1905001"/>
              <a:chOff x="1295400" y="5638800"/>
              <a:chExt cx="1981200" cy="1905001"/>
            </a:xfrm>
          </p:grpSpPr>
          <p:cxnSp>
            <p:nvCxnSpPr>
              <p:cNvPr id="20624" name="Straight Arrow Connector 77">
                <a:extLst>
                  <a:ext uri="{FF2B5EF4-FFF2-40B4-BE49-F238E27FC236}">
                    <a16:creationId xmlns:a16="http://schemas.microsoft.com/office/drawing/2014/main" id="{AA3D8C5F-237E-4766-BF9C-BC789F3CF141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8"/>
                </p:custDataLst>
              </p:nvPr>
            </p:nvCxnSpPr>
            <p:spPr bwMode="auto">
              <a:xfrm rot="5400000">
                <a:off x="1046756" y="6704807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5" name="Straight Arrow Connector 78">
                <a:extLst>
                  <a:ext uri="{FF2B5EF4-FFF2-40B4-BE49-F238E27FC236}">
                    <a16:creationId xmlns:a16="http://schemas.microsoft.com/office/drawing/2014/main" id="{99F5055B-4718-4FCA-B58D-9343C4CD9157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9"/>
                </p:custDataLst>
              </p:nvPr>
            </p:nvCxnSpPr>
            <p:spPr bwMode="auto">
              <a:xfrm>
                <a:off x="2057400" y="56388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6" name="Straight Arrow Connector 79">
                <a:extLst>
                  <a:ext uri="{FF2B5EF4-FFF2-40B4-BE49-F238E27FC236}">
                    <a16:creationId xmlns:a16="http://schemas.microsoft.com/office/drawing/2014/main" id="{C1474B7C-0043-4F3F-A3E5-E2BABD649E43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0"/>
                </p:custDataLst>
              </p:nvPr>
            </p:nvCxnSpPr>
            <p:spPr bwMode="auto">
              <a:xfrm rot="10800000">
                <a:off x="1383271" y="5653518"/>
                <a:ext cx="3048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7" name="Straight Arrow Connector 81">
                <a:extLst>
                  <a:ext uri="{FF2B5EF4-FFF2-40B4-BE49-F238E27FC236}">
                    <a16:creationId xmlns:a16="http://schemas.microsoft.com/office/drawing/2014/main" id="{164A604E-9450-4D9E-B346-5390B08AB42D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1"/>
                </p:custDataLst>
              </p:nvPr>
            </p:nvCxnSpPr>
            <p:spPr bwMode="auto">
              <a:xfrm rot="16200000" flipH="1">
                <a:off x="1981200" y="5791200"/>
                <a:ext cx="1295400" cy="129540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8" name="Straight Arrow Connector 82">
                <a:extLst>
                  <a:ext uri="{FF2B5EF4-FFF2-40B4-BE49-F238E27FC236}">
                    <a16:creationId xmlns:a16="http://schemas.microsoft.com/office/drawing/2014/main" id="{1B2489C7-5C47-4E53-8996-85F95481047A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2"/>
                </p:custDataLst>
              </p:nvPr>
            </p:nvCxnSpPr>
            <p:spPr bwMode="auto">
              <a:xfrm rot="5400000">
                <a:off x="1295400" y="5791200"/>
                <a:ext cx="381000" cy="38100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082C5D4-F4D4-4A62-B427-539E6C9CE94C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7329" y="6351600"/>
            <a:ext cx="2721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737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Possible Moves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1DA2C7-7614-41D7-B515-E2498EF4A08F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87746" y="6351600"/>
            <a:ext cx="2372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threatened!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F98A48-0030-45C0-8C90-4DCCDB1AC4E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506925" y="6351600"/>
            <a:ext cx="239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737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Safe!</a:t>
            </a:r>
          </a:p>
        </p:txBody>
      </p:sp>
      <p:grpSp>
        <p:nvGrpSpPr>
          <p:cNvPr id="9" name="Group 117">
            <a:extLst>
              <a:ext uri="{FF2B5EF4-FFF2-40B4-BE49-F238E27FC236}">
                <a16:creationId xmlns:a16="http://schemas.microsoft.com/office/drawing/2014/main" id="{8FDA75F5-A747-4461-BEF0-2860386D07D8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087747" y="4176871"/>
            <a:ext cx="1412754" cy="1301705"/>
            <a:chOff x="3276600" y="3886200"/>
            <a:chExt cx="1371600" cy="1371600"/>
          </a:xfrm>
        </p:grpSpPr>
        <p:pic>
          <p:nvPicPr>
            <p:cNvPr id="20620" name="Picture 96" descr="45px-Chess_qdt45.svg.png">
              <a:extLst>
                <a:ext uri="{FF2B5EF4-FFF2-40B4-BE49-F238E27FC236}">
                  <a16:creationId xmlns:a16="http://schemas.microsoft.com/office/drawing/2014/main" id="{CC006ABD-F2E2-4AE3-BCE7-8C5D9AE55B7D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21" name="Picture 107" descr="45px-Chess_qdt45.svg.png">
              <a:extLst>
                <a:ext uri="{FF2B5EF4-FFF2-40B4-BE49-F238E27FC236}">
                  <a16:creationId xmlns:a16="http://schemas.microsoft.com/office/drawing/2014/main" id="{86D57E67-D8D8-4360-8298-77833FCC2A30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886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18">
            <a:extLst>
              <a:ext uri="{FF2B5EF4-FFF2-40B4-BE49-F238E27FC236}">
                <a16:creationId xmlns:a16="http://schemas.microsoft.com/office/drawing/2014/main" id="{6C2B051F-DEB4-4C90-956D-D205BC596219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178861" y="4301784"/>
            <a:ext cx="2258509" cy="2060427"/>
            <a:chOff x="3429000" y="4038600"/>
            <a:chExt cx="1981200" cy="1981994"/>
          </a:xfrm>
        </p:grpSpPr>
        <p:grpSp>
          <p:nvGrpSpPr>
            <p:cNvPr id="20607" name="Group 53">
              <a:extLst>
                <a:ext uri="{FF2B5EF4-FFF2-40B4-BE49-F238E27FC236}">
                  <a16:creationId xmlns:a16="http://schemas.microsoft.com/office/drawing/2014/main" id="{0DD529D8-435C-4741-AFC6-450E5095A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4038600"/>
              <a:ext cx="1981200" cy="1981994"/>
              <a:chOff x="838200" y="4648200"/>
              <a:chExt cx="1981200" cy="1981994"/>
            </a:xfrm>
          </p:grpSpPr>
          <p:cxnSp>
            <p:nvCxnSpPr>
              <p:cNvPr id="20612" name="Straight Arrow Connector 98">
                <a:extLst>
                  <a:ext uri="{FF2B5EF4-FFF2-40B4-BE49-F238E27FC236}">
                    <a16:creationId xmlns:a16="http://schemas.microsoft.com/office/drawing/2014/main" id="{E2E0F07B-B633-4596-A6B5-62FEAAAA5C2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8"/>
                </p:custDataLst>
              </p:nvPr>
            </p:nvCxnSpPr>
            <p:spPr bwMode="auto">
              <a:xfrm rot="5400000" flipH="1" flipV="1">
                <a:off x="1447800" y="50292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3" name="Straight Arrow Connector 99">
                <a:extLst>
                  <a:ext uri="{FF2B5EF4-FFF2-40B4-BE49-F238E27FC236}">
                    <a16:creationId xmlns:a16="http://schemas.microsoft.com/office/drawing/2014/main" id="{86805A41-8D49-4731-91C8-542690D5EEB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9"/>
                </p:custDataLst>
              </p:nvPr>
            </p:nvCxnSpPr>
            <p:spPr bwMode="auto">
              <a:xfrm rot="5400000">
                <a:off x="1447006" y="6248400"/>
                <a:ext cx="762794" cy="794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4" name="Straight Arrow Connector 100">
                <a:extLst>
                  <a:ext uri="{FF2B5EF4-FFF2-40B4-BE49-F238E27FC236}">
                    <a16:creationId xmlns:a16="http://schemas.microsoft.com/office/drawing/2014/main" id="{9C88044D-C041-4D70-920C-807EDEF8B9A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0"/>
                </p:custDataLst>
              </p:nvPr>
            </p:nvCxnSpPr>
            <p:spPr bwMode="auto">
              <a:xfrm>
                <a:off x="20574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5" name="Straight Arrow Connector 101">
                <a:extLst>
                  <a:ext uri="{FF2B5EF4-FFF2-40B4-BE49-F238E27FC236}">
                    <a16:creationId xmlns:a16="http://schemas.microsoft.com/office/drawing/2014/main" id="{0D2746A7-93A0-4643-8BB4-D20B501A563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1"/>
                </p:custDataLst>
              </p:nvPr>
            </p:nvCxnSpPr>
            <p:spPr bwMode="auto">
              <a:xfrm rot="10800000">
                <a:off x="8382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6" name="Straight Arrow Connector 102">
                <a:extLst>
                  <a:ext uri="{FF2B5EF4-FFF2-40B4-BE49-F238E27FC236}">
                    <a16:creationId xmlns:a16="http://schemas.microsoft.com/office/drawing/2014/main" id="{6CB416C1-D1B0-4E9D-9941-A57EC65A561F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2"/>
                </p:custDataLst>
              </p:nvPr>
            </p:nvCxnSpPr>
            <p:spPr bwMode="auto">
              <a:xfrm rot="5400000" flipH="1" flipV="1">
                <a:off x="1981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7" name="Straight Arrow Connector 103">
                <a:extLst>
                  <a:ext uri="{FF2B5EF4-FFF2-40B4-BE49-F238E27FC236}">
                    <a16:creationId xmlns:a16="http://schemas.microsoft.com/office/drawing/2014/main" id="{A98E0939-39CA-465A-99ED-5B9EC5D999E8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 rot="16200000" flipH="1">
                <a:off x="1981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8" name="Straight Arrow Connector 104">
                <a:extLst>
                  <a:ext uri="{FF2B5EF4-FFF2-40B4-BE49-F238E27FC236}">
                    <a16:creationId xmlns:a16="http://schemas.microsoft.com/office/drawing/2014/main" id="{17903BFE-990F-4373-B6D6-D9C52F829C6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4"/>
                </p:custDataLst>
              </p:nvPr>
            </p:nvCxnSpPr>
            <p:spPr bwMode="auto">
              <a:xfrm rot="5400000">
                <a:off x="838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9" name="Straight Arrow Connector 105">
                <a:extLst>
                  <a:ext uri="{FF2B5EF4-FFF2-40B4-BE49-F238E27FC236}">
                    <a16:creationId xmlns:a16="http://schemas.microsoft.com/office/drawing/2014/main" id="{4801B1AD-F153-4CDF-9C34-DAAC56A7FA0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5"/>
                </p:custDataLst>
              </p:nvPr>
            </p:nvCxnSpPr>
            <p:spPr bwMode="auto">
              <a:xfrm rot="16200000" flipV="1">
                <a:off x="1028146" y="4908159"/>
                <a:ext cx="533400" cy="53340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08" name="Group 53">
              <a:extLst>
                <a:ext uri="{FF2B5EF4-FFF2-40B4-BE49-F238E27FC236}">
                  <a16:creationId xmlns:a16="http://schemas.microsoft.com/office/drawing/2014/main" id="{16921276-C63E-43A8-938C-69E117D6B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406" y="4114800"/>
              <a:ext cx="1905794" cy="1905794"/>
              <a:chOff x="1828006" y="5638800"/>
              <a:chExt cx="1905794" cy="1905794"/>
            </a:xfrm>
          </p:grpSpPr>
          <p:cxnSp>
            <p:nvCxnSpPr>
              <p:cNvPr id="20609" name="Straight Arrow Connector 109">
                <a:extLst>
                  <a:ext uri="{FF2B5EF4-FFF2-40B4-BE49-F238E27FC236}">
                    <a16:creationId xmlns:a16="http://schemas.microsoft.com/office/drawing/2014/main" id="{D71214A9-9EF8-4376-9186-E79B2BB38F08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5"/>
                </p:custDataLst>
              </p:nvPr>
            </p:nvCxnSpPr>
            <p:spPr bwMode="auto">
              <a:xfrm rot="5400000">
                <a:off x="990600" y="6705600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rgbClr val="00206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0" name="Straight Arrow Connector 110">
                <a:extLst>
                  <a:ext uri="{FF2B5EF4-FFF2-40B4-BE49-F238E27FC236}">
                    <a16:creationId xmlns:a16="http://schemas.microsoft.com/office/drawing/2014/main" id="{1BB6C70A-67EF-42E1-B87C-5302B106ECA3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2057400" y="5638800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rgbClr val="00206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1" name="Straight Arrow Connector 112">
                <a:extLst>
                  <a:ext uri="{FF2B5EF4-FFF2-40B4-BE49-F238E27FC236}">
                    <a16:creationId xmlns:a16="http://schemas.microsoft.com/office/drawing/2014/main" id="{54CB0A0E-FB08-4D58-8ED7-C1A51CBBD9F9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7"/>
                </p:custDataLst>
              </p:nvPr>
            </p:nvCxnSpPr>
            <p:spPr bwMode="auto">
              <a:xfrm rot="16200000" flipH="1">
                <a:off x="2034274" y="5712053"/>
                <a:ext cx="533400" cy="53340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  <p:bldP spid="92" grpId="0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EE598D6C-4073-47C8-B9AE-E4B786D08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8" y="108408"/>
            <a:ext cx="8734533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0029841-8048-445D-BF67-2BE59F38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68" y="935609"/>
            <a:ext cx="4044982" cy="170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N-queen problem: </a:t>
            </a:r>
            <a:br>
              <a:rPr lang="en-US" altLang="tr-TR" dirty="0"/>
            </a:br>
            <a:r>
              <a:rPr lang="en-US" altLang="tr-TR" dirty="0"/>
              <a:t>safely place N queens on an </a:t>
            </a:r>
            <a:r>
              <a:rPr lang="en-US" altLang="tr-TR" dirty="0" err="1"/>
              <a:t>NxN</a:t>
            </a:r>
            <a:r>
              <a:rPr lang="en-US" altLang="tr-TR" dirty="0"/>
              <a:t> chessboard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</a:t>
            </a:r>
            <a:r>
              <a:rPr lang="en-US" altLang="tr-TR" dirty="0"/>
              <a:t>: </a:t>
            </a:r>
            <a:br>
              <a:rPr lang="en-US" altLang="tr-TR" dirty="0"/>
            </a:br>
            <a:r>
              <a:rPr lang="en-US" altLang="tr-TR" dirty="0"/>
              <a:t>no 2 queens on the same row, same column, same diagonal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N=8 case for the ordinary chessboard:</a:t>
            </a: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5FBDC95A-C7B1-46C1-B837-17E57ED63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65" y="1036949"/>
            <a:ext cx="4760536" cy="476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127900C-4524-41E6-B12D-63BDE9217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548" y="315913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Queens Problem</a:t>
            </a:r>
            <a:b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(a) The 4-Queens Problem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8FEC3F3-47F3-4FF8-8374-EC5548211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67464"/>
            <a:ext cx="8686800" cy="45069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dirty="0"/>
              <a:t>Place 4 Queens on an 4 x 4 chessboard such that no two can attack each other.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/>
              <a:t>With no constraints, there are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16 * 15 * 14 * 13 = 43,680  possible placements.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b="1" u="sng" dirty="0"/>
              <a:t>Constraint (1):</a:t>
            </a:r>
            <a:r>
              <a:rPr lang="en-US" altLang="en-US" sz="2600" dirty="0"/>
              <a:t> Each Queen must be on a </a:t>
            </a:r>
            <a:r>
              <a:rPr lang="en-US" altLang="en-US" sz="2600" b="1" u="sng" dirty="0"/>
              <a:t>different row</a:t>
            </a:r>
            <a:r>
              <a:rPr lang="en-US" altLang="en-US" sz="2600" dirty="0"/>
              <a:t>. Now we seek the 4-tuples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</a:t>
            </a:r>
            <a:r>
              <a:rPr lang="en-US" altLang="en-US" sz="2600" b="1" dirty="0"/>
              <a:t>X </a:t>
            </a:r>
            <a:r>
              <a:rPr lang="en-US" altLang="en-US" sz="2600" dirty="0"/>
              <a:t>= {x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, 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, x</a:t>
            </a:r>
            <a:r>
              <a:rPr lang="en-US" altLang="en-US" sz="2600" baseline="-25000" dirty="0"/>
              <a:t>3 </a:t>
            </a:r>
            <a:r>
              <a:rPr lang="en-US" altLang="en-US" sz="2600" dirty="0"/>
              <a:t>, x</a:t>
            </a:r>
            <a:r>
              <a:rPr lang="en-US" altLang="en-US" sz="2600" baseline="-25000" dirty="0"/>
              <a:t>4</a:t>
            </a:r>
            <a:r>
              <a:rPr lang="en-US" altLang="en-US" sz="2600" dirty="0"/>
              <a:t>} representing column numbers. There are 4*4*4*4 = 256 such tuples.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>
            <a:extLst>
              <a:ext uri="{FF2B5EF4-FFF2-40B4-BE49-F238E27FC236}">
                <a16:creationId xmlns:a16="http://schemas.microsoft.com/office/drawing/2014/main" id="{E9EECA91-0450-4BE7-84AE-9A78BEE6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894" y="105508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(cont.)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EBBCEE5C-2C5A-432E-94D2-23A530D2B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170039"/>
            <a:ext cx="8897815" cy="558245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u="sng" dirty="0"/>
              <a:t>Constraint(2):</a:t>
            </a:r>
            <a:r>
              <a:rPr lang="en-US" altLang="en-US" sz="2800" b="1" dirty="0"/>
              <a:t> </a:t>
            </a:r>
            <a:r>
              <a:rPr lang="en-US" altLang="en-US" sz="2800" dirty="0"/>
              <a:t>Each Queen must be on a </a:t>
            </a:r>
            <a:r>
              <a:rPr lang="en-US" altLang="en-US" sz="2800" b="1" u="sng" dirty="0"/>
              <a:t>different column</a:t>
            </a:r>
            <a:r>
              <a:rPr lang="en-US" altLang="en-US" sz="2800" u="sng" dirty="0"/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r>
              <a:rPr lang="en-US" altLang="en-US" sz="2800" dirty="0"/>
              <a:t>The number of possible tuples reduces to </a:t>
            </a:r>
            <a:br>
              <a:rPr lang="en-US" altLang="en-US" sz="2800" dirty="0"/>
            </a:br>
            <a:r>
              <a:rPr lang="en-US" altLang="en-US" sz="2800" dirty="0"/>
              <a:t>4*3*2*1 = 4! = 24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u="sng" dirty="0"/>
              <a:t>Backtracking</a:t>
            </a:r>
            <a:r>
              <a:rPr lang="en-US" altLang="en-US" sz="2800" dirty="0"/>
              <a:t> will be used to impose the final </a:t>
            </a:r>
            <a:r>
              <a:rPr lang="en-US" altLang="en-US" sz="2800" b="1" u="sng" dirty="0"/>
              <a:t>No Attack</a:t>
            </a:r>
            <a:r>
              <a:rPr lang="en-US" altLang="en-US" sz="2800" b="1" dirty="0"/>
              <a:t> </a:t>
            </a:r>
            <a:r>
              <a:rPr lang="en-US" altLang="en-US" sz="2800" dirty="0"/>
              <a:t>constraint so that no two queens can be placed on the same diagonal</a:t>
            </a:r>
            <a:endParaRPr lang="en-GB" altLang="en-US" sz="28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4E85EA5-FE50-466A-B925-B223D2B2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762E27-5E0E-4FC2-8027-D474CD21E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219200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The root will have 4 children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In general, each node in level L will have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(4-L+1) children. The total # of nodes in the tree will be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1 + 4 + 4*3 + 4*3*2 + 4*3*2*1 = 65 nodes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The # of leaves will be 4! = 24 tuples. Which of these will be answers 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743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174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184620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190312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1985168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377583"/>
            <a:ext cx="1008869" cy="12839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320115"/>
            <a:ext cx="3157389" cy="13414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320115"/>
            <a:ext cx="3153506" cy="13414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377583"/>
            <a:ext cx="1012752" cy="12839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67" name="Picture 2">
            <a:extLst>
              <a:ext uri="{FF2B5EF4-FFF2-40B4-BE49-F238E27FC236}">
                <a16:creationId xmlns:a16="http://schemas.microsoft.com/office/drawing/2014/main" id="{9A7EC57C-0639-4867-AF3C-1BEA6553A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6680397" y="864915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602" y="2368705"/>
            <a:ext cx="357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9" name="Text Box 36">
            <a:extLst>
              <a:ext uri="{FF2B5EF4-FFF2-40B4-BE49-F238E27FC236}">
                <a16:creationId xmlns:a16="http://schemas.microsoft.com/office/drawing/2014/main" id="{9E31C993-BD42-4C9B-8172-E8C77488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7" y="1877264"/>
            <a:ext cx="57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6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3BCCC6A-C5B8-4FF9-A7D3-5331681F3857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320115"/>
            <a:ext cx="3153506" cy="134143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 Box 36">
            <a:extLst>
              <a:ext uri="{FF2B5EF4-FFF2-40B4-BE49-F238E27FC236}">
                <a16:creationId xmlns:a16="http://schemas.microsoft.com/office/drawing/2014/main" id="{6960A73F-74CA-A92B-D409-3CC56E664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984" y="28986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Box 36">
            <a:extLst>
              <a:ext uri="{FF2B5EF4-FFF2-40B4-BE49-F238E27FC236}">
                <a16:creationId xmlns:a16="http://schemas.microsoft.com/office/drawing/2014/main" id="{3B87F9DE-4BBA-300F-1896-CF6FDE9A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438" y="2410051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D63503F4-CAED-514B-EA0E-3DF24CFFC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2874351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2" name="Picture 2">
            <a:extLst>
              <a:ext uri="{FF2B5EF4-FFF2-40B4-BE49-F238E27FC236}">
                <a16:creationId xmlns:a16="http://schemas.microsoft.com/office/drawing/2014/main" id="{FDF3E4B8-4890-4263-A879-3C702AE98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6639410" y="741794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607B77E9-76BD-4A35-8000-0E9A002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4277"/>
          <a:stretch/>
        </p:blipFill>
        <p:spPr bwMode="auto">
          <a:xfrm>
            <a:off x="7230428" y="1255411"/>
            <a:ext cx="1791444" cy="5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664667" y="757899"/>
            <a:ext cx="2335592" cy="212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>
            <a:off x="6737124" y="242681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977C037-A6F4-4043-B195-0FFD652751A3}"/>
              </a:ext>
            </a:extLst>
          </p:cNvPr>
          <p:cNvSpPr/>
          <p:nvPr/>
        </p:nvSpPr>
        <p:spPr bwMode="auto">
          <a:xfrm>
            <a:off x="6737124" y="2136937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AE95E44-8495-42C0-9BC8-72155B76AA18}"/>
              </a:ext>
            </a:extLst>
          </p:cNvPr>
          <p:cNvSpPr/>
          <p:nvPr/>
        </p:nvSpPr>
        <p:spPr bwMode="auto">
          <a:xfrm>
            <a:off x="7026656" y="2490443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D309A52-740C-423F-8251-D1E8C6ABA370}"/>
              </a:ext>
            </a:extLst>
          </p:cNvPr>
          <p:cNvSpPr/>
          <p:nvPr/>
        </p:nvSpPr>
        <p:spPr bwMode="auto">
          <a:xfrm>
            <a:off x="6743852" y="2912880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CB6AAB3-F36C-4E85-911A-DDB6A97BCEFD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3" name="Picture 2">
            <a:extLst>
              <a:ext uri="{FF2B5EF4-FFF2-40B4-BE49-F238E27FC236}">
                <a16:creationId xmlns:a16="http://schemas.microsoft.com/office/drawing/2014/main" id="{607B77E9-76BD-4A35-8000-0E9A002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4277"/>
          <a:stretch/>
        </p:blipFill>
        <p:spPr bwMode="auto">
          <a:xfrm>
            <a:off x="7053576" y="1759470"/>
            <a:ext cx="1791444" cy="5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7620CB1F-BFA5-4319-BB0E-D12859032601}"/>
              </a:ext>
            </a:extLst>
          </p:cNvPr>
          <p:cNvSpPr/>
          <p:nvPr/>
        </p:nvSpPr>
        <p:spPr bwMode="auto">
          <a:xfrm>
            <a:off x="673845" y="5339280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pic>
        <p:nvPicPr>
          <p:cNvPr id="168" name="Picture 2">
            <a:extLst>
              <a:ext uri="{FF2B5EF4-FFF2-40B4-BE49-F238E27FC236}">
                <a16:creationId xmlns:a16="http://schemas.microsoft.com/office/drawing/2014/main" id="{12F4F17E-BFE7-4970-BBA5-1DDAA1BF5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8268563" y="1720206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3372F754-B855-4888-82E5-5F390CEA7EB3}"/>
              </a:ext>
            </a:extLst>
          </p:cNvPr>
          <p:cNvSpPr/>
          <p:nvPr/>
        </p:nvSpPr>
        <p:spPr bwMode="auto">
          <a:xfrm>
            <a:off x="673845" y="5339280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C73EE8C-0D42-4D04-9104-9960F67CAD3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8" name="Multiplication Sign 187">
            <a:extLst>
              <a:ext uri="{FF2B5EF4-FFF2-40B4-BE49-F238E27FC236}">
                <a16:creationId xmlns:a16="http://schemas.microsoft.com/office/drawing/2014/main" id="{F15F12D6-0EA1-496C-B3B5-B587540997C6}"/>
              </a:ext>
            </a:extLst>
          </p:cNvPr>
          <p:cNvSpPr/>
          <p:nvPr/>
        </p:nvSpPr>
        <p:spPr bwMode="auto">
          <a:xfrm>
            <a:off x="662156" y="531817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137BF0-DEC5-4CB6-92C6-BE720929AC38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FD308CB-B278-4A4F-B163-B9B1C3D2A8E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3" name="Picture 5">
            <a:extLst>
              <a:ext uri="{FF2B5EF4-FFF2-40B4-BE49-F238E27FC236}">
                <a16:creationId xmlns:a16="http://schemas.microsoft.com/office/drawing/2014/main" id="{66C8B142-B5CA-48C8-9F73-4F4D2D793C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7"/>
          <a:stretch/>
        </p:blipFill>
        <p:spPr bwMode="auto">
          <a:xfrm>
            <a:off x="6482348" y="754284"/>
            <a:ext cx="2352439" cy="208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E08EFB-1A40-48CA-83D6-06ED40CE74E0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" name="Text Box 36">
            <a:extLst>
              <a:ext uri="{FF2B5EF4-FFF2-40B4-BE49-F238E27FC236}">
                <a16:creationId xmlns:a16="http://schemas.microsoft.com/office/drawing/2014/main" id="{F5570776-D478-4975-A6FC-EBA5C9A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04" y="4816226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6" name="Text Box 36">
            <a:extLst>
              <a:ext uri="{FF2B5EF4-FFF2-40B4-BE49-F238E27FC236}">
                <a16:creationId xmlns:a16="http://schemas.microsoft.com/office/drawing/2014/main" id="{FF097A10-9B7A-434F-A5D5-6593D095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96" y="480701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D519B19C-3602-4B0C-A6E6-417D1621D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7080753" y="1749412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 Box 36">
            <a:extLst>
              <a:ext uri="{FF2B5EF4-FFF2-40B4-BE49-F238E27FC236}">
                <a16:creationId xmlns:a16="http://schemas.microsoft.com/office/drawing/2014/main" id="{249982AC-C642-409B-9ED0-780A7228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70" y="5965395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3C5CFA-0589-446F-BEA3-D876CEB17E93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1" name="Picture 2">
            <a:extLst>
              <a:ext uri="{FF2B5EF4-FFF2-40B4-BE49-F238E27FC236}">
                <a16:creationId xmlns:a16="http://schemas.microsoft.com/office/drawing/2014/main" id="{AE9EECC0-D22E-4129-8C2B-0B3E9C05F9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7731573" y="2250099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Oval 201">
            <a:extLst>
              <a:ext uri="{FF2B5EF4-FFF2-40B4-BE49-F238E27FC236}">
                <a16:creationId xmlns:a16="http://schemas.microsoft.com/office/drawing/2014/main" id="{A22D8392-F6EF-4417-9706-B6AE582BB082}"/>
              </a:ext>
            </a:extLst>
          </p:cNvPr>
          <p:cNvSpPr/>
          <p:nvPr/>
        </p:nvSpPr>
        <p:spPr bwMode="auto">
          <a:xfrm>
            <a:off x="1589379" y="633013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Multiplication Sign 202">
            <a:extLst>
              <a:ext uri="{FF2B5EF4-FFF2-40B4-BE49-F238E27FC236}">
                <a16:creationId xmlns:a16="http://schemas.microsoft.com/office/drawing/2014/main" id="{876A3123-12A9-4A0F-9588-132E40F905A0}"/>
              </a:ext>
            </a:extLst>
          </p:cNvPr>
          <p:cNvSpPr/>
          <p:nvPr/>
        </p:nvSpPr>
        <p:spPr bwMode="auto">
          <a:xfrm>
            <a:off x="1457390" y="6219054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043" y="234809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822" y="5820372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8" name="Multiplication Sign 187">
            <a:extLst>
              <a:ext uri="{FF2B5EF4-FFF2-40B4-BE49-F238E27FC236}">
                <a16:creationId xmlns:a16="http://schemas.microsoft.com/office/drawing/2014/main" id="{F15F12D6-0EA1-496C-B3B5-B587540997C6}"/>
              </a:ext>
            </a:extLst>
          </p:cNvPr>
          <p:cNvSpPr/>
          <p:nvPr/>
        </p:nvSpPr>
        <p:spPr bwMode="auto">
          <a:xfrm>
            <a:off x="662156" y="531817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137BF0-DEC5-4CB6-92C6-BE720929AC38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FD308CB-B278-4A4F-B163-B9B1C3D2A8E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E08EFB-1A40-48CA-83D6-06ED40CE74E0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" name="Text Box 36">
            <a:extLst>
              <a:ext uri="{FF2B5EF4-FFF2-40B4-BE49-F238E27FC236}">
                <a16:creationId xmlns:a16="http://schemas.microsoft.com/office/drawing/2014/main" id="{F5570776-D478-4975-A6FC-EBA5C9A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04" y="4816226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6" name="Text Box 36">
            <a:extLst>
              <a:ext uri="{FF2B5EF4-FFF2-40B4-BE49-F238E27FC236}">
                <a16:creationId xmlns:a16="http://schemas.microsoft.com/office/drawing/2014/main" id="{FF097A10-9B7A-434F-A5D5-6593D095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96" y="480701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249982AC-C642-409B-9ED0-780A7228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70" y="5965395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3C5CFA-0589-446F-BEA3-D876CEB17E93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A22D8392-F6EF-4417-9706-B6AE582BB082}"/>
              </a:ext>
            </a:extLst>
          </p:cNvPr>
          <p:cNvSpPr/>
          <p:nvPr/>
        </p:nvSpPr>
        <p:spPr bwMode="auto">
          <a:xfrm>
            <a:off x="1589379" y="633013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Multiplication Sign 202">
            <a:extLst>
              <a:ext uri="{FF2B5EF4-FFF2-40B4-BE49-F238E27FC236}">
                <a16:creationId xmlns:a16="http://schemas.microsoft.com/office/drawing/2014/main" id="{876A3123-12A9-4A0F-9588-132E40F905A0}"/>
              </a:ext>
            </a:extLst>
          </p:cNvPr>
          <p:cNvSpPr/>
          <p:nvPr/>
        </p:nvSpPr>
        <p:spPr bwMode="auto">
          <a:xfrm>
            <a:off x="1457390" y="6219054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DCF09EC6-5F52-4C4B-9426-B811D77E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890" y="48179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9" name="Group 65">
            <a:extLst>
              <a:ext uri="{FF2B5EF4-FFF2-40B4-BE49-F238E27FC236}">
                <a16:creationId xmlns:a16="http://schemas.microsoft.com/office/drawing/2014/main" id="{58CD6F82-BC2B-4070-AB53-3AB857B5A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3856"/>
              </p:ext>
            </p:extLst>
          </p:nvPr>
        </p:nvGraphicFramePr>
        <p:xfrm>
          <a:off x="5867057" y="784818"/>
          <a:ext cx="1577300" cy="1706992"/>
        </p:xfrm>
        <a:graphic>
          <a:graphicData uri="http://schemas.openxmlformats.org/drawingml/2006/table">
            <a:tbl>
              <a:tblPr/>
              <a:tblGrid>
                <a:gridCol w="39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76265A1-962B-4348-A8A5-02F1FE789889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F9843E-443C-4C70-AFD5-2F1E3C525958}"/>
              </a:ext>
            </a:extLst>
          </p:cNvPr>
          <p:cNvCxnSpPr>
            <a:cxnSpLocks/>
            <a:stCxn id="390" idx="1"/>
            <a:endCxn id="387" idx="5"/>
          </p:cNvCxnSpPr>
          <p:nvPr/>
        </p:nvCxnSpPr>
        <p:spPr bwMode="auto">
          <a:xfrm flipH="1" flipV="1">
            <a:off x="3601589" y="3920179"/>
            <a:ext cx="481085" cy="58563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C7BAB3F-CB63-4495-A604-5CA06696A954}"/>
              </a:ext>
            </a:extLst>
          </p:cNvPr>
          <p:cNvCxnSpPr>
            <a:cxnSpLocks/>
            <a:stCxn id="391" idx="0"/>
            <a:endCxn id="390" idx="4"/>
          </p:cNvCxnSpPr>
          <p:nvPr/>
        </p:nvCxnSpPr>
        <p:spPr bwMode="auto">
          <a:xfrm flipV="1">
            <a:off x="4051184" y="4818012"/>
            <a:ext cx="160806" cy="600529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6B398A1-CA9C-4325-B90A-5742833362E4}"/>
              </a:ext>
            </a:extLst>
          </p:cNvPr>
          <p:cNvCxnSpPr>
            <a:cxnSpLocks/>
            <a:stCxn id="392" idx="0"/>
            <a:endCxn id="391" idx="4"/>
          </p:cNvCxnSpPr>
          <p:nvPr/>
        </p:nvCxnSpPr>
        <p:spPr bwMode="auto">
          <a:xfrm flipV="1">
            <a:off x="4036063" y="5784301"/>
            <a:ext cx="15121" cy="5461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3B5A83D-FC55-46C0-9B21-7D4AEFDA7ADC}"/>
              </a:ext>
            </a:extLst>
          </p:cNvPr>
          <p:cNvCxnSpPr>
            <a:cxnSpLocks/>
            <a:stCxn id="418" idx="1"/>
            <a:endCxn id="175" idx="4"/>
          </p:cNvCxnSpPr>
          <p:nvPr/>
        </p:nvCxnSpPr>
        <p:spPr bwMode="auto">
          <a:xfrm flipH="1" flipV="1">
            <a:off x="4610458" y="2632107"/>
            <a:ext cx="1012752" cy="102944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E09F023-C032-4CE0-B5EF-9F42B52A52B6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357BEF8-735E-41BF-9BF1-B37318AB908C}"/>
              </a:ext>
            </a:extLst>
          </p:cNvPr>
          <p:cNvCxnSpPr>
            <a:cxnSpLocks/>
            <a:stCxn id="405" idx="0"/>
            <a:endCxn id="400" idx="4"/>
          </p:cNvCxnSpPr>
          <p:nvPr/>
        </p:nvCxnSpPr>
        <p:spPr bwMode="auto">
          <a:xfrm flipH="1" flipV="1">
            <a:off x="4985348" y="4818012"/>
            <a:ext cx="163463" cy="600529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2" name="Text Box 36">
            <a:extLst>
              <a:ext uri="{FF2B5EF4-FFF2-40B4-BE49-F238E27FC236}">
                <a16:creationId xmlns:a16="http://schemas.microsoft.com/office/drawing/2014/main" id="{0D856862-CA2F-42BE-9A74-87350091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781" y="474894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CEFEFC3-295E-4F55-8508-8DC3F841CB59}"/>
              </a:ext>
            </a:extLst>
          </p:cNvPr>
          <p:cNvCxnSpPr>
            <a:cxnSpLocks/>
            <a:stCxn id="406" idx="0"/>
            <a:endCxn id="405" idx="4"/>
          </p:cNvCxnSpPr>
          <p:nvPr/>
        </p:nvCxnSpPr>
        <p:spPr bwMode="auto">
          <a:xfrm flipV="1">
            <a:off x="5147825" y="5784301"/>
            <a:ext cx="986" cy="5461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14" name="Group 69">
            <a:extLst>
              <a:ext uri="{FF2B5EF4-FFF2-40B4-BE49-F238E27FC236}">
                <a16:creationId xmlns:a16="http://schemas.microsoft.com/office/drawing/2014/main" id="{31FD7B76-8BC0-40C7-BAD5-BAF91435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30550"/>
              </p:ext>
            </p:extLst>
          </p:nvPr>
        </p:nvGraphicFramePr>
        <p:xfrm>
          <a:off x="7500917" y="785080"/>
          <a:ext cx="1595780" cy="1714940"/>
        </p:xfrm>
        <a:graphic>
          <a:graphicData uri="http://schemas.openxmlformats.org/drawingml/2006/table">
            <a:tbl>
              <a:tblPr/>
              <a:tblGrid>
                <a:gridCol w="39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8" name="Text Box 60">
            <a:extLst>
              <a:ext uri="{FF2B5EF4-FFF2-40B4-BE49-F238E27FC236}">
                <a16:creationId xmlns:a16="http://schemas.microsoft.com/office/drawing/2014/main" id="{A2C6E10E-551F-43A6-8D08-86A72DA0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760" y="1178909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" name="Text Box 36">
            <a:extLst>
              <a:ext uri="{FF2B5EF4-FFF2-40B4-BE49-F238E27FC236}">
                <a16:creationId xmlns:a16="http://schemas.microsoft.com/office/drawing/2014/main" id="{FC1D5C75-FF47-403C-8271-80FC636E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030" y="5827172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46982F8-A1F6-461D-B1B6-EC8B31C10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Portion of the Permutation Tree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990" name="Oval 3">
            <a:extLst>
              <a:ext uri="{FF2B5EF4-FFF2-40B4-BE49-F238E27FC236}">
                <a16:creationId xmlns:a16="http://schemas.microsoft.com/office/drawing/2014/main" id="{316D375E-C4FA-4A25-9057-D7378D33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655763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Oval 4">
            <a:extLst>
              <a:ext uri="{FF2B5EF4-FFF2-40B4-BE49-F238E27FC236}">
                <a16:creationId xmlns:a16="http://schemas.microsoft.com/office/drawing/2014/main" id="{806CC36C-0589-48A5-80D5-6CB22216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543550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15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2" name="Oval 5">
            <a:extLst>
              <a:ext uri="{FF2B5EF4-FFF2-40B4-BE49-F238E27FC236}">
                <a16:creationId xmlns:a16="http://schemas.microsoft.com/office/drawing/2014/main" id="{9BAE0C20-C2FE-4FEC-B8D9-D160FD38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16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3" name="Oval 6">
            <a:extLst>
              <a:ext uri="{FF2B5EF4-FFF2-40B4-BE49-F238E27FC236}">
                <a16:creationId xmlns:a16="http://schemas.microsoft.com/office/drawing/2014/main" id="{F7470F8A-168D-441F-8E70-44B69283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56723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14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4" name="Oval 7">
            <a:extLst>
              <a:ext uri="{FF2B5EF4-FFF2-40B4-BE49-F238E27FC236}">
                <a16:creationId xmlns:a16="http://schemas.microsoft.com/office/drawing/2014/main" id="{3952C588-0E0D-43C7-802E-5FABCC6C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5" name="Oval 8">
            <a:extLst>
              <a:ext uri="{FF2B5EF4-FFF2-40B4-BE49-F238E27FC236}">
                <a16:creationId xmlns:a16="http://schemas.microsoft.com/office/drawing/2014/main" id="{9FC7C597-CE18-48D5-A5CC-5D86EBFF1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Oval 9">
            <a:extLst>
              <a:ext uri="{FF2B5EF4-FFF2-40B4-BE49-F238E27FC236}">
                <a16:creationId xmlns:a16="http://schemas.microsoft.com/office/drawing/2014/main" id="{C4718CA5-13D4-48DF-96AF-6F037A6D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441700"/>
            <a:ext cx="493712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13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Oval 10">
            <a:extLst>
              <a:ext uri="{FF2B5EF4-FFF2-40B4-BE49-F238E27FC236}">
                <a16:creationId xmlns:a16="http://schemas.microsoft.com/office/drawing/2014/main" id="{9246B469-9EE2-4AFE-AFC2-A006C2FA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441700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24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Oval 11">
            <a:extLst>
              <a:ext uri="{FF2B5EF4-FFF2-40B4-BE49-F238E27FC236}">
                <a16:creationId xmlns:a16="http://schemas.microsoft.com/office/drawing/2014/main" id="{551D7976-740A-485E-83D5-FBEA7E87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419475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Oval 12">
            <a:extLst>
              <a:ext uri="{FF2B5EF4-FFF2-40B4-BE49-F238E27FC236}">
                <a16:creationId xmlns:a16="http://schemas.microsoft.com/office/drawing/2014/main" id="{23FDCBDB-675B-4910-9630-6A9BD149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344170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Oval 13">
            <a:extLst>
              <a:ext uri="{FF2B5EF4-FFF2-40B4-BE49-F238E27FC236}">
                <a16:creationId xmlns:a16="http://schemas.microsoft.com/office/drawing/2014/main" id="{B81A1D16-27EF-462F-B492-E9273BB1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35438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1" name="Oval 14">
            <a:extLst>
              <a:ext uri="{FF2B5EF4-FFF2-40B4-BE49-F238E27FC236}">
                <a16:creationId xmlns:a16="http://schemas.microsoft.com/office/drawing/2014/main" id="{E5951B44-6D6E-45DA-9CE3-152D9C78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217805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2" name="Oval 15">
            <a:extLst>
              <a:ext uri="{FF2B5EF4-FFF2-40B4-BE49-F238E27FC236}">
                <a16:creationId xmlns:a16="http://schemas.microsoft.com/office/drawing/2014/main" id="{3BCAEA88-5C20-4FCB-AF1E-0BE40CA2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213518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18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3" name="Oval 16">
            <a:extLst>
              <a:ext uri="{FF2B5EF4-FFF2-40B4-BE49-F238E27FC236}">
                <a16:creationId xmlns:a16="http://schemas.microsoft.com/office/drawing/2014/main" id="{591F97FC-70FB-41CB-9865-EC0C5EE8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3419475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4" name="Oval 17">
            <a:extLst>
              <a:ext uri="{FF2B5EF4-FFF2-40B4-BE49-F238E27FC236}">
                <a16:creationId xmlns:a16="http://schemas.microsoft.com/office/drawing/2014/main" id="{C9FFD257-25D6-4250-8673-5ED0AFA7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456723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30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5" name="Oval 18">
            <a:extLst>
              <a:ext uri="{FF2B5EF4-FFF2-40B4-BE49-F238E27FC236}">
                <a16:creationId xmlns:a16="http://schemas.microsoft.com/office/drawing/2014/main" id="{C64F2862-BD92-4B5D-A9FD-FAAAD5CE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554355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6" name="Line 19">
            <a:extLst>
              <a:ext uri="{FF2B5EF4-FFF2-40B4-BE49-F238E27FC236}">
                <a16:creationId xmlns:a16="http://schemas.microsoft.com/office/drawing/2014/main" id="{DD1F8AE4-148D-4B28-B83F-F3F9034B5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4625" y="1905000"/>
            <a:ext cx="1628775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7" name="Line 20">
            <a:extLst>
              <a:ext uri="{FF2B5EF4-FFF2-40B4-BE49-F238E27FC236}">
                <a16:creationId xmlns:a16="http://schemas.microsoft.com/office/drawing/2014/main" id="{B8411F46-4796-4C07-8764-007D8A75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1889125"/>
            <a:ext cx="1849437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Line 21">
            <a:extLst>
              <a:ext uri="{FF2B5EF4-FFF2-40B4-BE49-F238E27FC236}">
                <a16:creationId xmlns:a16="http://schemas.microsoft.com/office/drawing/2014/main" id="{6349A60B-3F39-485D-AF4C-8F60B0E58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2575" y="2590800"/>
            <a:ext cx="733425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9" name="Line 22">
            <a:extLst>
              <a:ext uri="{FF2B5EF4-FFF2-40B4-BE49-F238E27FC236}">
                <a16:creationId xmlns:a16="http://schemas.microsoft.com/office/drawing/2014/main" id="{F634C38F-982F-4EB7-BB0B-4891633F1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2632075"/>
            <a:ext cx="42863" cy="849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Line 23">
            <a:extLst>
              <a:ext uri="{FF2B5EF4-FFF2-40B4-BE49-F238E27FC236}">
                <a16:creationId xmlns:a16="http://schemas.microsoft.com/office/drawing/2014/main" id="{9061AF18-109E-4F42-A11F-7B815FA8F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2586038"/>
            <a:ext cx="1247775" cy="995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1" name="Line 24">
            <a:extLst>
              <a:ext uri="{FF2B5EF4-FFF2-40B4-BE49-F238E27FC236}">
                <a16:creationId xmlns:a16="http://schemas.microsoft.com/office/drawing/2014/main" id="{8FA3E6FA-0024-4F02-AEFD-D647CFF7F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886200"/>
            <a:ext cx="59055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2" name="Line 25">
            <a:extLst>
              <a:ext uri="{FF2B5EF4-FFF2-40B4-BE49-F238E27FC236}">
                <a16:creationId xmlns:a16="http://schemas.microsoft.com/office/drawing/2014/main" id="{56112201-4BB0-47A2-B913-166BE2E74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3683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3" name="Line 26">
            <a:extLst>
              <a:ext uri="{FF2B5EF4-FFF2-40B4-BE49-F238E27FC236}">
                <a16:creationId xmlns:a16="http://schemas.microsoft.com/office/drawing/2014/main" id="{525EAD0F-76EE-4E63-9BD0-693E66532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6175" y="3886200"/>
            <a:ext cx="3524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4" name="Line 27">
            <a:extLst>
              <a:ext uri="{FF2B5EF4-FFF2-40B4-BE49-F238E27FC236}">
                <a16:creationId xmlns:a16="http://schemas.microsoft.com/office/drawing/2014/main" id="{44FE692C-C9B1-4C24-B81C-F3C4652A8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86200"/>
            <a:ext cx="2667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5" name="Line 28">
            <a:extLst>
              <a:ext uri="{FF2B5EF4-FFF2-40B4-BE49-F238E27FC236}">
                <a16:creationId xmlns:a16="http://schemas.microsoft.com/office/drawing/2014/main" id="{8274A031-191A-4D09-989C-DC44BF5D0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5045075"/>
            <a:ext cx="1588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6" name="Line 29">
            <a:extLst>
              <a:ext uri="{FF2B5EF4-FFF2-40B4-BE49-F238E27FC236}">
                <a16:creationId xmlns:a16="http://schemas.microsoft.com/office/drawing/2014/main" id="{FB635D9C-B259-41B3-90CB-F61688546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5146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Line 30">
            <a:extLst>
              <a:ext uri="{FF2B5EF4-FFF2-40B4-BE49-F238E27FC236}">
                <a16:creationId xmlns:a16="http://schemas.microsoft.com/office/drawing/2014/main" id="{E693E9CB-5C01-4F93-8489-10054E3FA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2586038"/>
            <a:ext cx="1587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Line 31">
            <a:extLst>
              <a:ext uri="{FF2B5EF4-FFF2-40B4-BE49-F238E27FC236}">
                <a16:creationId xmlns:a16="http://schemas.microsoft.com/office/drawing/2014/main" id="{32308965-9661-4566-8B97-EDF3B9B4A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438400"/>
            <a:ext cx="895350" cy="1042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Line 32">
            <a:extLst>
              <a:ext uri="{FF2B5EF4-FFF2-40B4-BE49-F238E27FC236}">
                <a16:creationId xmlns:a16="http://schemas.microsoft.com/office/drawing/2014/main" id="{932CE6A9-B030-4B18-9D71-BB65D283B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3883025"/>
            <a:ext cx="1587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Line 33">
            <a:extLst>
              <a:ext uri="{FF2B5EF4-FFF2-40B4-BE49-F238E27FC236}">
                <a16:creationId xmlns:a16="http://schemas.microsoft.com/office/drawing/2014/main" id="{5EA0266B-95FD-466C-A0E2-3B6942F60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45075"/>
            <a:ext cx="1587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Line 34">
            <a:extLst>
              <a:ext uri="{FF2B5EF4-FFF2-40B4-BE49-F238E27FC236}">
                <a16:creationId xmlns:a16="http://schemas.microsoft.com/office/drawing/2014/main" id="{261CE27D-D972-4BEF-BDB7-0F565F102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31480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Line 35">
            <a:extLst>
              <a:ext uri="{FF2B5EF4-FFF2-40B4-BE49-F238E27FC236}">
                <a16:creationId xmlns:a16="http://schemas.microsoft.com/office/drawing/2014/main" id="{079E865A-9C5A-4BD7-BBAA-6B5932B44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52181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3" name="Line 36">
            <a:extLst>
              <a:ext uri="{FF2B5EF4-FFF2-40B4-BE49-F238E27FC236}">
                <a16:creationId xmlns:a16="http://schemas.microsoft.com/office/drawing/2014/main" id="{1A0EB982-2087-483D-BB8E-7C0A3C018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43354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4" name="Line 37">
            <a:extLst>
              <a:ext uri="{FF2B5EF4-FFF2-40B4-BE49-F238E27FC236}">
                <a16:creationId xmlns:a16="http://schemas.microsoft.com/office/drawing/2014/main" id="{874C51C4-681F-4A88-BEFF-789B5180E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44878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5" name="Line 38">
            <a:extLst>
              <a:ext uri="{FF2B5EF4-FFF2-40B4-BE49-F238E27FC236}">
                <a16:creationId xmlns:a16="http://schemas.microsoft.com/office/drawing/2014/main" id="{88474195-05F2-4302-9797-FFBD78A1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43354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6" name="Line 39">
            <a:extLst>
              <a:ext uri="{FF2B5EF4-FFF2-40B4-BE49-F238E27FC236}">
                <a16:creationId xmlns:a16="http://schemas.microsoft.com/office/drawing/2014/main" id="{836C79A6-D511-4A20-96DC-31BDDB704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31480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7" name="Line 40">
            <a:extLst>
              <a:ext uri="{FF2B5EF4-FFF2-40B4-BE49-F238E27FC236}">
                <a16:creationId xmlns:a16="http://schemas.microsoft.com/office/drawing/2014/main" id="{EE82D82C-698E-44C4-81AA-8CD905550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3170238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8" name="Line 41">
            <a:extLst>
              <a:ext uri="{FF2B5EF4-FFF2-40B4-BE49-F238E27FC236}">
                <a16:creationId xmlns:a16="http://schemas.microsoft.com/office/drawing/2014/main" id="{2DF0283A-4163-4F0C-B2B0-9DA9E0A1E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313" y="318770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9" name="Line 42">
            <a:extLst>
              <a:ext uri="{FF2B5EF4-FFF2-40B4-BE49-F238E27FC236}">
                <a16:creationId xmlns:a16="http://schemas.microsoft.com/office/drawing/2014/main" id="{634FDB70-9182-48C5-A634-672B49A57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564063"/>
            <a:ext cx="433388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0" name="Line 43">
            <a:extLst>
              <a:ext uri="{FF2B5EF4-FFF2-40B4-BE49-F238E27FC236}">
                <a16:creationId xmlns:a16="http://schemas.microsoft.com/office/drawing/2014/main" id="{5ABAB991-7D1D-44F7-BBF6-28FFA73A2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6688" y="4352925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1" name="Line 44">
            <a:extLst>
              <a:ext uri="{FF2B5EF4-FFF2-40B4-BE49-F238E27FC236}">
                <a16:creationId xmlns:a16="http://schemas.microsoft.com/office/drawing/2014/main" id="{ACD556AB-21BF-4D8C-9FB5-DBA9591AE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9638" y="5278438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2" name="Line 45">
            <a:extLst>
              <a:ext uri="{FF2B5EF4-FFF2-40B4-BE49-F238E27FC236}">
                <a16:creationId xmlns:a16="http://schemas.microsoft.com/office/drawing/2014/main" id="{1B1EFEC9-F858-43B7-AE4E-17C82036E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088" y="4352925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3" name="Line 46">
            <a:extLst>
              <a:ext uri="{FF2B5EF4-FFF2-40B4-BE49-F238E27FC236}">
                <a16:creationId xmlns:a16="http://schemas.microsoft.com/office/drawing/2014/main" id="{6E2AF7B4-C616-4066-830A-9D2F5DAA2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1313" y="318770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4" name="Line 47">
            <a:extLst>
              <a:ext uri="{FF2B5EF4-FFF2-40B4-BE49-F238E27FC236}">
                <a16:creationId xmlns:a16="http://schemas.microsoft.com/office/drawing/2014/main" id="{D8CBA33D-C32F-42E9-A7A7-1B1EEE984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7338" y="330835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5" name="Text Box 48">
            <a:extLst>
              <a:ext uri="{FF2B5EF4-FFF2-40B4-BE49-F238E27FC236}">
                <a16:creationId xmlns:a16="http://schemas.microsoft.com/office/drawing/2014/main" id="{C2342131-0C41-4AB1-B3DF-177789020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1744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6" name="Text Box 49">
            <a:extLst>
              <a:ext uri="{FF2B5EF4-FFF2-40B4-BE49-F238E27FC236}">
                <a16:creationId xmlns:a16="http://schemas.microsoft.com/office/drawing/2014/main" id="{1646F659-D94F-4D2B-9207-7CF31D88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2373313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7" name="Text Box 50">
            <a:extLst>
              <a:ext uri="{FF2B5EF4-FFF2-40B4-BE49-F238E27FC236}">
                <a16:creationId xmlns:a16="http://schemas.microsoft.com/office/drawing/2014/main" id="{CC9CA68E-8E83-4FFF-B8C9-4F931347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050" y="40719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8" name="Text Box 51">
            <a:extLst>
              <a:ext uri="{FF2B5EF4-FFF2-40B4-BE49-F238E27FC236}">
                <a16:creationId xmlns:a16="http://schemas.microsoft.com/office/drawing/2014/main" id="{46DAF439-F071-4624-AC65-EECFF422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4071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9" name="Text Box 52">
            <a:extLst>
              <a:ext uri="{FF2B5EF4-FFF2-40B4-BE49-F238E27FC236}">
                <a16:creationId xmlns:a16="http://schemas.microsoft.com/office/drawing/2014/main" id="{727AE2BD-9CD0-4B02-9281-16B34914D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49974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0" name="Text Box 53">
            <a:extLst>
              <a:ext uri="{FF2B5EF4-FFF2-40B4-BE49-F238E27FC236}">
                <a16:creationId xmlns:a16="http://schemas.microsoft.com/office/drawing/2014/main" id="{D2D5220A-82E0-4D6E-98AB-4023C7C0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8510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1" name="Text Box 54">
            <a:extLst>
              <a:ext uri="{FF2B5EF4-FFF2-40B4-BE49-F238E27FC236}">
                <a16:creationId xmlns:a16="http://schemas.microsoft.com/office/drawing/2014/main" id="{3BE867F7-E4BC-4E96-B1AF-37771DA64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67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2" name="Text Box 55">
            <a:extLst>
              <a:ext uri="{FF2B5EF4-FFF2-40B4-BE49-F238E27FC236}">
                <a16:creationId xmlns:a16="http://schemas.microsoft.com/office/drawing/2014/main" id="{CEC5EE0F-F4D1-49DC-93E0-0A565315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8844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3" name="Text Box 56">
            <a:extLst>
              <a:ext uri="{FF2B5EF4-FFF2-40B4-BE49-F238E27FC236}">
                <a16:creationId xmlns:a16="http://schemas.microsoft.com/office/drawing/2014/main" id="{23748C8F-F9FE-447E-96EA-2965979A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4" name="Text Box 57">
            <a:extLst>
              <a:ext uri="{FF2B5EF4-FFF2-40B4-BE49-F238E27FC236}">
                <a16:creationId xmlns:a16="http://schemas.microsoft.com/office/drawing/2014/main" id="{090EA0AE-46DD-4D1E-965F-55219B54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5" name="Text Box 58">
            <a:extLst>
              <a:ext uri="{FF2B5EF4-FFF2-40B4-BE49-F238E27FC236}">
                <a16:creationId xmlns:a16="http://schemas.microsoft.com/office/drawing/2014/main" id="{40286760-BF14-4EC8-9C4A-0E5F4540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6" name="Text Box 59">
            <a:extLst>
              <a:ext uri="{FF2B5EF4-FFF2-40B4-BE49-F238E27FC236}">
                <a16:creationId xmlns:a16="http://schemas.microsoft.com/office/drawing/2014/main" id="{E71C302D-7A5B-45CD-B6FC-5214D5C2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071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7" name="Text Box 60">
            <a:extLst>
              <a:ext uri="{FF2B5EF4-FFF2-40B4-BE49-F238E27FC236}">
                <a16:creationId xmlns:a16="http://schemas.microsoft.com/office/drawing/2014/main" id="{3771AE13-17EB-4E64-ABE2-86AC5349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8" name="Text Box 61">
            <a:extLst>
              <a:ext uri="{FF2B5EF4-FFF2-40B4-BE49-F238E27FC236}">
                <a16:creationId xmlns:a16="http://schemas.microsoft.com/office/drawing/2014/main" id="{80477DA0-5D37-434E-A45E-4A60D67C8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97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9" name="Text Box 62">
            <a:extLst>
              <a:ext uri="{FF2B5EF4-FFF2-40B4-BE49-F238E27FC236}">
                <a16:creationId xmlns:a16="http://schemas.microsoft.com/office/drawing/2014/main" id="{16193EA9-D717-42D8-90AD-E5E3539A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54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0" name="Text Box 63">
            <a:extLst>
              <a:ext uri="{FF2B5EF4-FFF2-40B4-BE49-F238E27FC236}">
                <a16:creationId xmlns:a16="http://schemas.microsoft.com/office/drawing/2014/main" id="{524F1574-D4CE-4952-9377-3DB3CEE8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1" name="Text Box 64">
            <a:extLst>
              <a:ext uri="{FF2B5EF4-FFF2-40B4-BE49-F238E27FC236}">
                <a16:creationId xmlns:a16="http://schemas.microsoft.com/office/drawing/2014/main" id="{CC931A12-7E73-4138-AB6D-E3A4119D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2" name="Text Box 65">
            <a:extLst>
              <a:ext uri="{FF2B5EF4-FFF2-40B4-BE49-F238E27FC236}">
                <a16:creationId xmlns:a16="http://schemas.microsoft.com/office/drawing/2014/main" id="{C034224D-5A1B-479D-AA63-880A6931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684838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X = {2,4,1,3}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2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AD648EA-06FC-4FEA-B2CF-317BC6383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 </a:t>
            </a: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Solutions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3317" name="Group 69">
            <a:extLst>
              <a:ext uri="{FF2B5EF4-FFF2-40B4-BE49-F238E27FC236}">
                <a16:creationId xmlns:a16="http://schemas.microsoft.com/office/drawing/2014/main" id="{1BA522DD-8379-4753-9D16-1782EFF5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69479"/>
              </p:ext>
            </p:extLst>
          </p:nvPr>
        </p:nvGraphicFramePr>
        <p:xfrm>
          <a:off x="5562600" y="2595972"/>
          <a:ext cx="2590800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313" name="Group 65">
            <a:extLst>
              <a:ext uri="{FF2B5EF4-FFF2-40B4-BE49-F238E27FC236}">
                <a16:creationId xmlns:a16="http://schemas.microsoft.com/office/drawing/2014/main" id="{C5C8A075-194D-4FFA-9D73-3E458E3E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17196"/>
              </p:ext>
            </p:extLst>
          </p:nvPr>
        </p:nvGraphicFramePr>
        <p:xfrm>
          <a:off x="1039761" y="2610259"/>
          <a:ext cx="2590800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68" name="Text Box 57">
            <a:extLst>
              <a:ext uri="{FF2B5EF4-FFF2-40B4-BE49-F238E27FC236}">
                <a16:creationId xmlns:a16="http://schemas.microsoft.com/office/drawing/2014/main" id="{C122A4B7-FD14-4E97-87B2-1DCD4F03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36" y="5002622"/>
            <a:ext cx="245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2 , 4 , 1 , 3 }</a:t>
            </a:r>
            <a:endParaRPr kumimoji="0" lang="en-GB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69" name="Text Box 58">
            <a:extLst>
              <a:ext uri="{FF2B5EF4-FFF2-40B4-BE49-F238E27FC236}">
                <a16:creationId xmlns:a16="http://schemas.microsoft.com/office/drawing/2014/main" id="{DDB4D22C-9018-4001-96B4-113F5703A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461" y="1770472"/>
            <a:ext cx="142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Leaf  31</a:t>
            </a:r>
            <a:endParaRPr kumimoji="0" lang="en-GB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0" name="Text Box 59">
            <a:extLst>
              <a:ext uri="{FF2B5EF4-FFF2-40B4-BE49-F238E27FC236}">
                <a16:creationId xmlns:a16="http://schemas.microsoft.com/office/drawing/2014/main" id="{937875A1-DBEA-405C-B0C0-D56D37F8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770472"/>
            <a:ext cx="142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Leaf  39</a:t>
            </a:r>
            <a:endParaRPr kumimoji="0" lang="en-GB" altLang="en-US" sz="2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1" name="Text Box 60">
            <a:extLst>
              <a:ext uri="{FF2B5EF4-FFF2-40B4-BE49-F238E27FC236}">
                <a16:creationId xmlns:a16="http://schemas.microsoft.com/office/drawing/2014/main" id="{7FD87216-7451-49DB-92DC-193FB982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5155022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2" name="Text Box 61">
            <a:extLst>
              <a:ext uri="{FF2B5EF4-FFF2-40B4-BE49-F238E27FC236}">
                <a16:creationId xmlns:a16="http://schemas.microsoft.com/office/drawing/2014/main" id="{81621E82-700C-4F2E-AE13-B90A4276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2" y="4988335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3 , 1 , 4 , 2 }</a:t>
            </a:r>
            <a:endParaRPr kumimoji="0" lang="en-GB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E57D71F-7C1F-441F-B2A6-E59A7D3BE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7C4FB48-7C91-4DA6-AC2E-0BBB8E828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333500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Brute Force cost = 65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Backtracking: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nodes generated = 32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nodes surviving = 18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parent nodes killed = 14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Gain G = (1-32/65)*100 = 50.8%</a:t>
            </a:r>
            <a:endParaRPr lang="en-GB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753076-AF4C-4D47-9772-1660FD25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41788"/>
            <a:ext cx="8897815" cy="9217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(b)The 8-Queens Problem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0070BC-B06B-436A-935D-9F65EDD2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113" y="963560"/>
            <a:ext cx="8745794" cy="453509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500" dirty="0"/>
              <a:t>Place 8 Queens on an 8 x 8 chessboard such that no two can attack each other. How many ways can you choose k things from a set of n items?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500" dirty="0"/>
              <a:t>In this case there are 64 squares and we want to choose 8 of them to put queens 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25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F9154E9-B306-4BC4-BBC7-9F7A2DFEA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73"/>
          <a:stretch/>
        </p:blipFill>
        <p:spPr bwMode="auto">
          <a:xfrm>
            <a:off x="698253" y="4087683"/>
            <a:ext cx="7899514" cy="79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BEC92-A7AA-48FE-B95C-5A2F939C9E7B}"/>
              </a:ext>
            </a:extLst>
          </p:cNvPr>
          <p:cNvSpPr txBox="1"/>
          <p:nvPr/>
        </p:nvSpPr>
        <p:spPr>
          <a:xfrm>
            <a:off x="379084" y="4917506"/>
            <a:ext cx="6090541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* 63 * 62 * 61 * 60 * 59 * 58 * 57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178,462, 987, 637, 760 / 8!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4,426,165,368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753076-AF4C-4D47-9772-1660FD25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41788"/>
            <a:ext cx="8897815" cy="9217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8-Queens Problem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0070BC-B06B-436A-935D-9F65EDD2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113" y="963560"/>
            <a:ext cx="8745794" cy="5852651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Place 8 Queens on an 8 x 8 chessboard such that no two can attack each other. There are about 4.4 billion trials.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Obvious:</a:t>
            </a:r>
            <a:r>
              <a:rPr lang="en-US" altLang="en-US" sz="2400" dirty="0"/>
              <a:t> Each queen must be on a different row. All solutions are 8-tuples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,..,x</a:t>
            </a:r>
            <a:r>
              <a:rPr lang="en-US" altLang="en-US" sz="2400" baseline="-25000" dirty="0"/>
              <a:t>8</a:t>
            </a:r>
            <a:r>
              <a:rPr lang="en-US" altLang="en-US" sz="2400" dirty="0"/>
              <a:t>) , where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the column number of the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queen.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Brute Force Trials:</a:t>
            </a:r>
            <a:r>
              <a:rPr lang="en-US" altLang="en-US" sz="2400" b="1" dirty="0"/>
              <a:t>  </a:t>
            </a:r>
            <a:r>
              <a:rPr lang="en-US" altLang="en-US" sz="2400" dirty="0"/>
              <a:t>m = 8*8*….*8 = 8</a:t>
            </a:r>
            <a:r>
              <a:rPr lang="en-US" altLang="en-US" sz="2400" baseline="30000" dirty="0"/>
              <a:t>8 </a:t>
            </a:r>
            <a:r>
              <a:rPr lang="en-US" altLang="en-US" sz="2400" dirty="0"/>
              <a:t>= 2</a:t>
            </a:r>
            <a:r>
              <a:rPr lang="en-US" altLang="en-US" sz="2400" baseline="30000" dirty="0"/>
              <a:t>24 </a:t>
            </a:r>
            <a:r>
              <a:rPr lang="en-US" altLang="en-US" sz="2400" dirty="0"/>
              <a:t>= 16 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Constraint(1)</a:t>
            </a:r>
            <a:r>
              <a:rPr lang="en-US" altLang="en-US" sz="2400" u="sng" baseline="30000" dirty="0"/>
              <a:t> </a:t>
            </a:r>
            <a:r>
              <a:rPr lang="en-US" altLang="en-US" sz="2400" u="sng" dirty="0"/>
              <a:t>:</a:t>
            </a:r>
            <a:r>
              <a:rPr lang="en-US" altLang="en-US" sz="2400" dirty="0"/>
              <a:t> Each queen must be on a different column. This reduces number of trials to 8! = 40,320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Constraint(2):</a:t>
            </a:r>
            <a:r>
              <a:rPr lang="en-US" altLang="en-US" sz="2400" dirty="0"/>
              <a:t> No two queens can be on the same diagonal.</a:t>
            </a:r>
            <a:endParaRPr lang="en-US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74978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9329442-D80A-4E4D-B29F-8D30C3727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445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8-Queens Problem (continued)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90123DF-DE1D-46A1-BD99-17EFF358D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37187"/>
            <a:ext cx="8724900" cy="4758813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/>
              <a:t>Backtracking: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will use only 1625 trials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to achieve solution.</a:t>
            </a:r>
          </a:p>
          <a:p>
            <a:pPr eaLnBrk="1" hangingPunct="1"/>
            <a:r>
              <a:rPr lang="en-US" altLang="en-US" sz="2400" b="1" dirty="0"/>
              <a:t>Possible 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1800" b="1" dirty="0"/>
              <a:t>X </a:t>
            </a:r>
            <a:r>
              <a:rPr lang="en-US" altLang="en-US" sz="1800" dirty="0"/>
              <a:t>= (4 , 6 , 8 , 2 , 7 , 1 , 3 , 5)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/>
          </a:p>
        </p:txBody>
      </p:sp>
      <p:graphicFrame>
        <p:nvGraphicFramePr>
          <p:cNvPr id="44128" name="Group 96">
            <a:extLst>
              <a:ext uri="{FF2B5EF4-FFF2-40B4-BE49-F238E27FC236}">
                <a16:creationId xmlns:a16="http://schemas.microsoft.com/office/drawing/2014/main" id="{D5A9907E-028E-4D2B-9F13-1F3E20B6BF7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05000"/>
          <a:ext cx="3581400" cy="4145232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6048914">
            <a:off x="6737124" y="242681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092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86B565-1BF0-4B4B-AA73-4DDE79453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315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(c)The n-Queens Problem</a:t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1E5F9D5-B1C4-4583-8482-CD7A32C4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316" y="1622323"/>
            <a:ext cx="8819536" cy="462607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Find all possible arrangements of n Queens on an n x n chessboard such that no two can attack each other.</a:t>
            </a:r>
          </a:p>
          <a:p>
            <a:pPr eaLnBrk="1" hangingPunct="1"/>
            <a:r>
              <a:rPr lang="en-US" altLang="en-US" sz="2800" dirty="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8 queens on an 8x8 board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The problem has 92 solutions.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Only 12 are unique, others are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reflections or rotations.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47110" name="Picture 7">
            <a:extLst>
              <a:ext uri="{FF2B5EF4-FFF2-40B4-BE49-F238E27FC236}">
                <a16:creationId xmlns:a16="http://schemas.microsoft.com/office/drawing/2014/main" id="{67D1BBC8-2F3E-4B88-82FF-CBB88E8B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052" y="2765323"/>
            <a:ext cx="3362632" cy="3751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2C4445-BC70-407C-9E48-6F147BDDC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168" y="292510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n-Queens Problem</a:t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1E68EDC-9CAA-4930-B9EA-C74FDBF20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981" y="1081548"/>
            <a:ext cx="8721213" cy="548394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u="sng" dirty="0"/>
              <a:t>Pre-Condition:</a:t>
            </a:r>
            <a:r>
              <a:rPr lang="en-US" altLang="en-US" dirty="0"/>
              <a:t> Each Queen is on a </a:t>
            </a:r>
            <a:r>
              <a:rPr lang="en-US" altLang="en-US" b="1" u="sng" dirty="0"/>
              <a:t>different row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We seek the n-tuples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X </a:t>
            </a:r>
            <a:r>
              <a:rPr lang="en-US" altLang="en-US" dirty="0"/>
              <a:t>= {x</a:t>
            </a:r>
            <a:r>
              <a:rPr lang="en-US" altLang="en-US" baseline="-25000" dirty="0"/>
              <a:t>1</a:t>
            </a:r>
            <a:r>
              <a:rPr lang="en-US" altLang="en-US" dirty="0"/>
              <a:t> , x</a:t>
            </a:r>
            <a:r>
              <a:rPr lang="en-US" altLang="en-US" baseline="-25000" dirty="0"/>
              <a:t>2</a:t>
            </a:r>
            <a:r>
              <a:rPr lang="en-US" altLang="en-US" dirty="0"/>
              <a:t> , …</a:t>
            </a:r>
            <a:r>
              <a:rPr lang="en-US" altLang="en-US" baseline="-25000" dirty="0"/>
              <a:t> </a:t>
            </a:r>
            <a:r>
              <a:rPr lang="en-US" altLang="en-US" dirty="0"/>
              <a:t>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} representing column numbers satisfying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Hence, we seek all </a:t>
            </a:r>
            <a:r>
              <a:rPr lang="en-US" altLang="en-US" u="sng" dirty="0"/>
              <a:t>permutations</a:t>
            </a:r>
            <a:r>
              <a:rPr lang="en-US" altLang="en-US" dirty="0"/>
              <a:t> of 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4E31349-A10C-4124-9B99-E0FBBE7D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Bounding Function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3FECE27-44EE-42DC-B84F-AE6EE0CB7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968" y="1143000"/>
            <a:ext cx="8468032" cy="518897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Assume that Queens 1, 2, .. K-1 have already been properly placed.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The bounding function for Queen (k) is that it can be placed in column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It does not share the same column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with any of the previous queens (j), j = 1,2,.., k-1, 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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It is not on the same diagonal with any of the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previous queens: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│k-j│</a:t>
            </a:r>
            <a:r>
              <a:rPr lang="en-US" altLang="en-US" sz="2400" dirty="0">
                <a:sym typeface="Symbol" panose="05050102010706020507" pitchFamily="18" charset="2"/>
              </a:rPr>
              <a:t>  </a:t>
            </a:r>
            <a:r>
              <a:rPr lang="en-US" altLang="en-US" sz="2400" dirty="0"/>
              <a:t>│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│ , j = 1,2,.., k-1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endParaRPr lang="en-GB" altLang="en-US" sz="2400" dirty="0"/>
          </a:p>
        </p:txBody>
      </p:sp>
      <p:sp>
        <p:nvSpPr>
          <p:cNvPr id="49158" name="Right Triangle 6">
            <a:extLst>
              <a:ext uri="{FF2B5EF4-FFF2-40B4-BE49-F238E27FC236}">
                <a16:creationId xmlns:a16="http://schemas.microsoft.com/office/drawing/2014/main" id="{B71911FC-C308-4D2C-AFF1-FF8FD602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039" y="5306962"/>
            <a:ext cx="914400" cy="914400"/>
          </a:xfrm>
          <a:prstGeom prst="rtTriangl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Flowchart: Connector 7">
            <a:extLst>
              <a:ext uri="{FF2B5EF4-FFF2-40B4-BE49-F238E27FC236}">
                <a16:creationId xmlns:a16="http://schemas.microsoft.com/office/drawing/2014/main" id="{B876D495-0185-4F46-86DD-DDFDFF41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039" y="6068962"/>
            <a:ext cx="381000" cy="381000"/>
          </a:xfrm>
          <a:prstGeom prst="flowChartConnector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49160" name="Flowchart: Connector 8">
            <a:extLst>
              <a:ext uri="{FF2B5EF4-FFF2-40B4-BE49-F238E27FC236}">
                <a16:creationId xmlns:a16="http://schemas.microsoft.com/office/drawing/2014/main" id="{EFC98D05-CF44-41A3-ACB2-9635FDC7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639" y="5154562"/>
            <a:ext cx="381000" cy="381000"/>
          </a:xfrm>
          <a:prstGeom prst="flowChartConnector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49161" name="Straight Connector 12">
            <a:extLst>
              <a:ext uri="{FF2B5EF4-FFF2-40B4-BE49-F238E27FC236}">
                <a16:creationId xmlns:a16="http://schemas.microsoft.com/office/drawing/2014/main" id="{0967FC8C-D1AB-4576-B809-F5B4EE5C9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3639" y="5383162"/>
            <a:ext cx="381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Connector 14">
            <a:extLst>
              <a:ext uri="{FF2B5EF4-FFF2-40B4-BE49-F238E27FC236}">
                <a16:creationId xmlns:a16="http://schemas.microsoft.com/office/drawing/2014/main" id="{E57FEF19-6ECC-46A1-BB09-A09BB55003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3639" y="6221362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TextBox 15">
            <a:extLst>
              <a:ext uri="{FF2B5EF4-FFF2-40B4-BE49-F238E27FC236}">
                <a16:creationId xmlns:a16="http://schemas.microsoft.com/office/drawing/2014/main" id="{DC7B6164-CDEC-437A-A54F-C6A1D46A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39" y="5230762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j</a:t>
            </a:r>
          </a:p>
        </p:txBody>
      </p:sp>
      <p:sp>
        <p:nvSpPr>
          <p:cNvPr id="49164" name="TextBox 16">
            <a:extLst>
              <a:ext uri="{FF2B5EF4-FFF2-40B4-BE49-F238E27FC236}">
                <a16:creationId xmlns:a16="http://schemas.microsoft.com/office/drawing/2014/main" id="{E92CCD9C-BCD8-4E33-8AB8-7E5B31F7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839" y="6068962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k</a:t>
            </a:r>
          </a:p>
        </p:txBody>
      </p:sp>
      <p:cxnSp>
        <p:nvCxnSpPr>
          <p:cNvPr id="49165" name="Straight Connector 18">
            <a:extLst>
              <a:ext uri="{FF2B5EF4-FFF2-40B4-BE49-F238E27FC236}">
                <a16:creationId xmlns:a16="http://schemas.microsoft.com/office/drawing/2014/main" id="{9B215931-38DF-447B-A6F6-F8BCF7FEEB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34327" y="6334074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TextBox 25">
            <a:extLst>
              <a:ext uri="{FF2B5EF4-FFF2-40B4-BE49-F238E27FC236}">
                <a16:creationId xmlns:a16="http://schemas.microsoft.com/office/drawing/2014/main" id="{79E94138-F974-4149-B230-096E6108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039" y="6449962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 X[ j]</a:t>
            </a:r>
          </a:p>
        </p:txBody>
      </p:sp>
      <p:sp>
        <p:nvSpPr>
          <p:cNvPr id="49167" name="TextBox 26">
            <a:extLst>
              <a:ext uri="{FF2B5EF4-FFF2-40B4-BE49-F238E27FC236}">
                <a16:creationId xmlns:a16="http://schemas.microsoft.com/office/drawing/2014/main" id="{164FA844-43FB-47AB-9E91-052CB24E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639" y="6449962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 (i)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E549101-4B60-4BFE-B6FE-31ABDB8BD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Bounding Function</a:t>
            </a:r>
            <a:endParaRPr lang="en-GB" sz="4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AE3A195-919C-4D35-8FD8-0215FE145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85" y="1629508"/>
            <a:ext cx="9012115" cy="52284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can_place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(x, k,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(int j = 1; j &lt; k;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j++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if ((x[ j ] ==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|| abs(x[ j ] -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== abs(k-j))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D671CA10-4BE2-477B-9DB4-44351527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84841"/>
            <a:ext cx="8897815" cy="86726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Algorithm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3ADE0CAC-4567-4929-90B8-A1095F5AA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816" y="1062328"/>
            <a:ext cx="8804091" cy="52284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Nqueens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(x[1..n], k,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for (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1;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&lt;= n;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if (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can_place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x, k ,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x[k] =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if (k == n) output vector x[1:n];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  else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NQueens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(x, k+1,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DBA4A2E-C806-4AE4-9173-567FCF4E3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Another Backtracking Schema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ED5E7D76-6F08-46EC-B740-081F34DF9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85" y="1238865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Another schema exists when we replace the bounding function by a function that </a:t>
            </a:r>
            <a:r>
              <a:rPr lang="en-US" altLang="en-US" sz="2400" b="1" u="sng" dirty="0"/>
              <a:t>assigns</a:t>
            </a:r>
            <a:r>
              <a:rPr lang="en-US" altLang="en-US" sz="2400" b="1" dirty="0"/>
              <a:t> to x[k] a legal value </a:t>
            </a:r>
            <a:r>
              <a:rPr lang="en-US" altLang="en-US" sz="2400" b="1" u="sng" dirty="0"/>
              <a:t>after</a:t>
            </a:r>
            <a:r>
              <a:rPr lang="en-US" altLang="en-US" sz="2400" b="1" dirty="0"/>
              <a:t> x[1: k-1] have already been assigned legal values out of m possible values. If no such value is available, the algorithm backtracks.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Assume the function to be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u="sng" dirty="0" err="1"/>
              <a:t>NextValue</a:t>
            </a:r>
            <a:r>
              <a:rPr lang="en-US" altLang="en-US" sz="2400" b="1" u="sng" dirty="0"/>
              <a:t> (k , n)</a:t>
            </a:r>
            <a:r>
              <a:rPr lang="en-US" altLang="en-US" sz="2400" b="1" dirty="0"/>
              <a:t> and the vector x[1:n] is initially set to zero.</a:t>
            </a:r>
            <a:endParaRPr lang="en-GB" altLang="en-US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9FC39D6F-F8A2-4FF9-A413-94FF7D8BA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Algorithm</a:t>
            </a:r>
            <a:endParaRPr lang="en-GB" sz="4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id="{DE975B89-6F60-47AD-9FE5-F8DDFF125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92" y="1439008"/>
            <a:ext cx="8897815" cy="52284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void Backtrack2(x, k,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do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NextValue</a:t>
            </a: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x,k,n</a:t>
            </a: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//Assign to x[k]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				  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//a legal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if( !x[k] ) break ;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//No possible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     if (k == n) output vector x[1:n];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        else Backtrack2(x, k+1,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} while(1);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GB" altLang="en-U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2F3936B-0F4B-4A35-BF49-B27CACC8D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685" y="200025"/>
            <a:ext cx="875721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783A0F-3F55-48EA-8783-EB5586706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29" y="971550"/>
            <a:ext cx="8757218" cy="26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j)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k = 1 to i-1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rows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(x[k] == j OR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//same column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|k-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| == |x[k]-j|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//same diagonal (</a:t>
            </a:r>
            <a:r>
              <a:rPr lang="en-US" altLang="tr-T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slope=1)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return True</a:t>
            </a:r>
          </a:p>
        </p:txBody>
      </p:sp>
      <p:pic>
        <p:nvPicPr>
          <p:cNvPr id="34821" name="Picture 1">
            <a:extLst>
              <a:ext uri="{FF2B5EF4-FFF2-40B4-BE49-F238E27FC236}">
                <a16:creationId xmlns:a16="http://schemas.microsoft.com/office/drawing/2014/main" id="{76DC5DCE-D52C-4CB2-B3A8-588ED190A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36" y="3807252"/>
            <a:ext cx="2181327" cy="220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3">
            <a:extLst>
              <a:ext uri="{FF2B5EF4-FFF2-40B4-BE49-F238E27FC236}">
                <a16:creationId xmlns:a16="http://schemas.microsoft.com/office/drawing/2014/main" id="{24745686-B348-4AF5-867D-5739D44D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940" y="3308441"/>
            <a:ext cx="11217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18DB42D-F14D-467F-8662-D8906667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663" y="5007401"/>
            <a:ext cx="114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1099A-79F0-4CFD-A082-FCE1E2E40005}"/>
              </a:ext>
            </a:extLst>
          </p:cNvPr>
          <p:cNvCxnSpPr/>
          <p:nvPr/>
        </p:nvCxnSpPr>
        <p:spPr>
          <a:xfrm flipV="1">
            <a:off x="5941833" y="3663346"/>
            <a:ext cx="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D4C68-1A3D-4EC6-BF31-56384A50F090}"/>
              </a:ext>
            </a:extLst>
          </p:cNvPr>
          <p:cNvCxnSpPr/>
          <p:nvPr/>
        </p:nvCxnSpPr>
        <p:spPr>
          <a:xfrm>
            <a:off x="6706363" y="5178851"/>
            <a:ext cx="228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Rectangle 3">
            <a:extLst>
              <a:ext uri="{FF2B5EF4-FFF2-40B4-BE49-F238E27FC236}">
                <a16:creationId xmlns:a16="http://schemas.microsoft.com/office/drawing/2014/main" id="{0E9089EC-ADDC-4BC3-BA9A-D76380D3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637" y="6010177"/>
            <a:ext cx="3376489" cy="64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Same diagonal since |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-k|=|j-l|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4B044B8-3D37-48F1-8217-9BB49E0FE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79" y="171450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5E3DF80-CA7A-4EDA-832F-736B3633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80" y="857250"/>
            <a:ext cx="8969320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//initial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call’ll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N)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columns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//done!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6B8E029B-F90E-4A22-A7CA-7161CD33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6"/>
          <a:stretch/>
        </p:blipFill>
        <p:spPr bwMode="auto">
          <a:xfrm>
            <a:off x="5806270" y="3600450"/>
            <a:ext cx="2885244" cy="252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3">
            <a:extLst>
              <a:ext uri="{FF2B5EF4-FFF2-40B4-BE49-F238E27FC236}">
                <a16:creationId xmlns:a16="http://schemas.microsoft.com/office/drawing/2014/main" id="{ADFDB1A7-6810-4957-968D-4D1C71643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101" y="6128060"/>
            <a:ext cx="3558938" cy="7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7" name="Picture 4">
            <a:extLst>
              <a:ext uri="{FF2B5EF4-FFF2-40B4-BE49-F238E27FC236}">
                <a16:creationId xmlns:a16="http://schemas.microsoft.com/office/drawing/2014/main" id="{527BB79D-5C10-4711-B1B3-B79D768E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90" y="6327324"/>
            <a:ext cx="342027" cy="27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3">
            <a:extLst>
              <a:ext uri="{FF2B5EF4-FFF2-40B4-BE49-F238E27FC236}">
                <a16:creationId xmlns:a16="http://schemas.microsoft.com/office/drawing/2014/main" id="{48A60544-92ED-4075-9C51-1FDA7CA61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94" y="3257550"/>
            <a:ext cx="1068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=1	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4C101ED4-5C24-401D-8D73-14313114B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92" y="87198"/>
            <a:ext cx="8667663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14C8CB9F-4D39-43F6-90D3-AEE7441EC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3552014" y="4062952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>
            <a:extLst>
              <a:ext uri="{FF2B5EF4-FFF2-40B4-BE49-F238E27FC236}">
                <a16:creationId xmlns:a16="http://schemas.microsoft.com/office/drawing/2014/main" id="{A364062A-7D63-4B35-9A81-CC5D2CAD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183" y="6242302"/>
            <a:ext cx="250750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this </a:t>
            </a:r>
            <a:r>
              <a:rPr lang="en-US" alt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871" name="Picture 4">
            <a:extLst>
              <a:ext uri="{FF2B5EF4-FFF2-40B4-BE49-F238E27FC236}">
                <a16:creationId xmlns:a16="http://schemas.microsoft.com/office/drawing/2014/main" id="{3A1DB0D2-8E07-4227-B753-1459C0CA6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28" y="6257242"/>
            <a:ext cx="341720" cy="27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3">
            <a:extLst>
              <a:ext uri="{FF2B5EF4-FFF2-40B4-BE49-F238E27FC236}">
                <a16:creationId xmlns:a16="http://schemas.microsoft.com/office/drawing/2014/main" id="{471369D8-663A-4F8A-8083-216A5F3A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519" y="4230731"/>
            <a:ext cx="82855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</a:p>
        </p:txBody>
      </p:sp>
      <p:pic>
        <p:nvPicPr>
          <p:cNvPr id="36873" name="Picture 1">
            <a:extLst>
              <a:ext uri="{FF2B5EF4-FFF2-40B4-BE49-F238E27FC236}">
                <a16:creationId xmlns:a16="http://schemas.microsoft.com/office/drawing/2014/main" id="{FF8E08A7-E6AF-41BE-99C0-B6E8BD60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9" y="4062952"/>
            <a:ext cx="2418097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38D3E57-0654-444B-986A-58A48838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2" y="642783"/>
            <a:ext cx="8969320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//initial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call’ll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N)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columns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//done!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CCD990-E3DA-4F1F-9A0B-DA3E12B0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020" y="3627400"/>
            <a:ext cx="118354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=2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6048914">
            <a:off x="6157376" y="241267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48A952C-6491-4BE3-8223-6B6EBC97C17F}"/>
              </a:ext>
            </a:extLst>
          </p:cNvPr>
          <p:cNvSpPr/>
          <p:nvPr/>
        </p:nvSpPr>
        <p:spPr bwMode="auto">
          <a:xfrm>
            <a:off x="5850355" y="2448923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10D2D84-B1AA-4B3D-98CF-0874B457302C}"/>
              </a:ext>
            </a:extLst>
          </p:cNvPr>
          <p:cNvSpPr/>
          <p:nvPr/>
        </p:nvSpPr>
        <p:spPr bwMode="auto">
          <a:xfrm>
            <a:off x="6157718" y="2150176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DA7C96D-2AA2-4303-A644-90B0D9419077}"/>
              </a:ext>
            </a:extLst>
          </p:cNvPr>
          <p:cNvSpPr/>
          <p:nvPr/>
        </p:nvSpPr>
        <p:spPr bwMode="auto">
          <a:xfrm>
            <a:off x="6631073" y="2440051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2">
            <a:extLst>
              <a:ext uri="{FF2B5EF4-FFF2-40B4-BE49-F238E27FC236}">
                <a16:creationId xmlns:a16="http://schemas.microsoft.com/office/drawing/2014/main" id="{DD191BC1-DB17-476F-934E-F56C5AA42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7"/>
          <a:stretch/>
        </p:blipFill>
        <p:spPr bwMode="auto">
          <a:xfrm>
            <a:off x="5472923" y="87198"/>
            <a:ext cx="2803810" cy="202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3">
            <a:extLst>
              <a:ext uri="{FF2B5EF4-FFF2-40B4-BE49-F238E27FC236}">
                <a16:creationId xmlns:a16="http://schemas.microsoft.com/office/drawing/2014/main" id="{852EF7C0-B75D-4D47-A00F-49FF9B7F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4" y="450622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pic>
        <p:nvPicPr>
          <p:cNvPr id="37897" name="Picture 1">
            <a:extLst>
              <a:ext uri="{FF2B5EF4-FFF2-40B4-BE49-F238E27FC236}">
                <a16:creationId xmlns:a16="http://schemas.microsoft.com/office/drawing/2014/main" id="{A5084342-8284-4AA9-B953-70267AA6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"/>
          <a:stretch/>
        </p:blipFill>
        <p:spPr bwMode="auto">
          <a:xfrm>
            <a:off x="5472923" y="2127438"/>
            <a:ext cx="2803810" cy="21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Rectangle 3">
            <a:extLst>
              <a:ext uri="{FF2B5EF4-FFF2-40B4-BE49-F238E27FC236}">
                <a16:creationId xmlns:a16="http://schemas.microsoft.com/office/drawing/2014/main" id="{F19FD589-AC24-4742-BD9E-104E8D9A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43" y="6474403"/>
            <a:ext cx="320662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pic>
        <p:nvPicPr>
          <p:cNvPr id="37899" name="Picture 3">
            <a:extLst>
              <a:ext uri="{FF2B5EF4-FFF2-40B4-BE49-F238E27FC236}">
                <a16:creationId xmlns:a16="http://schemas.microsoft.com/office/drawing/2014/main" id="{573FDC8C-0E35-4383-905A-E58B55F30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40" y="4320333"/>
            <a:ext cx="2812412" cy="215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0C6B255-5060-4B87-BB2C-1251938D2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93" y="87198"/>
            <a:ext cx="446330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E7710E-67D7-4650-B47D-55B552F2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216"/>
            <a:ext cx="4234709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ECD8593-3719-4C2C-86F6-B8FE3B81B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137" y="6131503"/>
            <a:ext cx="250750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this </a:t>
            </a:r>
            <a:r>
              <a:rPr lang="en-US" alt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E669B76-9B72-4BC8-9119-E7B38F63E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82" y="6146443"/>
            <a:ext cx="341720" cy="27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CE1C7E7-3D0A-496B-846F-067E48ED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4" y="5102126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A659F3B-C70E-44B8-BDA4-776CBD0E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3" y="2930604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D59FC594-B0A4-42FA-B55C-7F025A2A26A3}"/>
              </a:ext>
            </a:extLst>
          </p:cNvPr>
          <p:cNvSpPr/>
          <p:nvPr/>
        </p:nvSpPr>
        <p:spPr>
          <a:xfrm rot="10800000">
            <a:off x="337292" y="787938"/>
            <a:ext cx="4234708" cy="4657088"/>
          </a:xfrm>
          <a:prstGeom prst="halfFrame">
            <a:avLst>
              <a:gd name="adj1" fmla="val 2715"/>
              <a:gd name="adj2" fmla="val 2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08820C5-E595-4034-8072-52B2B72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6" y="120446"/>
            <a:ext cx="8866467" cy="493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171CD197-D986-41DE-AED3-4F12F3F5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6" y="1171075"/>
            <a:ext cx="1961891" cy="17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3">
            <a:extLst>
              <a:ext uri="{FF2B5EF4-FFF2-40B4-BE49-F238E27FC236}">
                <a16:creationId xmlns:a16="http://schemas.microsoft.com/office/drawing/2014/main" id="{C680B5C4-80A0-4546-9AB4-38C1F168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06" y="724956"/>
            <a:ext cx="870050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		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			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 		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     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</a:p>
        </p:txBody>
      </p:sp>
      <p:pic>
        <p:nvPicPr>
          <p:cNvPr id="38921" name="Picture 1">
            <a:extLst>
              <a:ext uri="{FF2B5EF4-FFF2-40B4-BE49-F238E27FC236}">
                <a16:creationId xmlns:a16="http://schemas.microsoft.com/office/drawing/2014/main" id="{13A033C1-0A83-4C57-919D-DE5D84FBD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04" y="1153056"/>
            <a:ext cx="1811181" cy="17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3">
            <a:extLst>
              <a:ext uri="{FF2B5EF4-FFF2-40B4-BE49-F238E27FC236}">
                <a16:creationId xmlns:a16="http://schemas.microsoft.com/office/drawing/2014/main" id="{F464C136-ED54-43C5-990A-590E7B11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57" y="1156552"/>
            <a:ext cx="1790201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5">
            <a:extLst>
              <a:ext uri="{FF2B5EF4-FFF2-40B4-BE49-F238E27FC236}">
                <a16:creationId xmlns:a16="http://schemas.microsoft.com/office/drawing/2014/main" id="{A83C574F-0F07-4023-AA11-2D924AD80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15" y="1178486"/>
            <a:ext cx="1790200" cy="177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Rectangle 3">
            <a:extLst>
              <a:ext uri="{FF2B5EF4-FFF2-40B4-BE49-F238E27FC236}">
                <a16:creationId xmlns:a16="http://schemas.microsoft.com/office/drawing/2014/main" id="{B21FAD55-D405-4820-B823-23B24171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202" y="661561"/>
            <a:ext cx="619433" cy="29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D8FB8F48-9FDB-42F9-8087-28A4F6147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32" y="1149770"/>
            <a:ext cx="1807341" cy="17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164179-433C-425F-8A04-DC043D521428}"/>
              </a:ext>
            </a:extLst>
          </p:cNvPr>
          <p:cNvSpPr txBox="1"/>
          <p:nvPr/>
        </p:nvSpPr>
        <p:spPr>
          <a:xfrm>
            <a:off x="5997733" y="294639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  <a:endParaRPr lang="en-US" sz="2400" dirty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9E4FA23C-2D60-41C1-B55C-81A227330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8" y="3451668"/>
            <a:ext cx="1819127" cy="178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A1CE05E6-83F1-4B7D-8B95-8AD966A0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9" y="2946392"/>
            <a:ext cx="165235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AD1A4D2-7DB3-46ED-B3B1-858DFE88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45" y="5349949"/>
            <a:ext cx="1616144" cy="5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AF6DF22-7C7D-4A67-AAF5-F3659D26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45" y="3443948"/>
            <a:ext cx="1790201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898B11-7392-477F-8146-A52846ACBDF9}"/>
              </a:ext>
            </a:extLst>
          </p:cNvPr>
          <p:cNvSpPr txBox="1"/>
          <p:nvPr/>
        </p:nvSpPr>
        <p:spPr>
          <a:xfrm>
            <a:off x="2240587" y="2946391"/>
            <a:ext cx="1428580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24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82228FA-33A0-4D4F-9C48-6218F083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242" y="5385045"/>
            <a:ext cx="1616144" cy="5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F2198AD-DB2F-49F6-8785-09DF3EC6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326" y="5316340"/>
            <a:ext cx="1627186" cy="49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nothing left</a:t>
            </a: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437A410A-130A-491B-99A0-5473CE664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68" y="3432888"/>
            <a:ext cx="1806572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2EFF1B5D-35F8-4921-9F97-81AA4F68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9" y="2946392"/>
            <a:ext cx="165235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B26F92C-2A83-4751-8123-AEFA041F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545" y="5385045"/>
            <a:ext cx="1627186" cy="2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 safe cell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9AB7FE8F-AB31-48CE-826E-4990FE995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29" y="3411243"/>
            <a:ext cx="1753683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4BA937F-46A1-4C56-92FF-7A9305EC6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31" y="3411243"/>
            <a:ext cx="1804269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59067F-CB6A-4386-BA2B-A6199AB7C57C}"/>
              </a:ext>
            </a:extLst>
          </p:cNvPr>
          <p:cNvSpPr txBox="1"/>
          <p:nvPr/>
        </p:nvSpPr>
        <p:spPr>
          <a:xfrm>
            <a:off x="7536663" y="294639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  <a:endParaRPr 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08820C5-E595-4034-8072-52B2B72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6" y="120446"/>
            <a:ext cx="8866467" cy="493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54BA937F-46A1-4C56-92FF-7A9305EC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6956171" y="678438"/>
            <a:ext cx="2161451" cy="21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59067F-CB6A-4386-BA2B-A6199AB7C57C}"/>
              </a:ext>
            </a:extLst>
          </p:cNvPr>
          <p:cNvSpPr txBox="1"/>
          <p:nvPr/>
        </p:nvSpPr>
        <p:spPr>
          <a:xfrm>
            <a:off x="7438358" y="212093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  <a:endParaRPr lang="en-US" sz="2400" dirty="0"/>
          </a:p>
        </p:txBody>
      </p:sp>
      <p:pic>
        <p:nvPicPr>
          <p:cNvPr id="32" name="Picture 9">
            <a:extLst>
              <a:ext uri="{FF2B5EF4-FFF2-40B4-BE49-F238E27FC236}">
                <a16:creationId xmlns:a16="http://schemas.microsoft.com/office/drawing/2014/main" id="{3E319EBC-F053-4098-BA90-477F7FA35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03" y="3895344"/>
            <a:ext cx="2268888" cy="2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66F3D8-8B02-46D6-8F1B-B5DBF458A750}"/>
              </a:ext>
            </a:extLst>
          </p:cNvPr>
          <p:cNvSpPr txBox="1"/>
          <p:nvPr/>
        </p:nvSpPr>
        <p:spPr>
          <a:xfrm>
            <a:off x="5330059" y="342654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0FEFB-9472-4CDD-83AC-C8571104FC19}"/>
              </a:ext>
            </a:extLst>
          </p:cNvPr>
          <p:cNvSpPr txBox="1"/>
          <p:nvPr/>
        </p:nvSpPr>
        <p:spPr>
          <a:xfrm>
            <a:off x="5341223" y="228956"/>
            <a:ext cx="119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  <a:endParaRPr lang="en-US" sz="2400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FD466D88-22D0-45A0-9F48-4981D59889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0"/>
          <a:stretch/>
        </p:blipFill>
        <p:spPr bwMode="auto">
          <a:xfrm>
            <a:off x="4663918" y="668388"/>
            <a:ext cx="2171404" cy="21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2FC3DCF0-C071-4119-9217-2340AA7478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9"/>
          <a:stretch/>
        </p:blipFill>
        <p:spPr bwMode="auto">
          <a:xfrm>
            <a:off x="6941003" y="3895344"/>
            <a:ext cx="2191786" cy="2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8EB607D7-208E-4601-A898-910FF071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632" y="6466670"/>
            <a:ext cx="2733368" cy="27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89B99-95C2-4722-92DC-087480AF2F85}"/>
              </a:ext>
            </a:extLst>
          </p:cNvPr>
          <p:cNvSpPr txBox="1"/>
          <p:nvPr/>
        </p:nvSpPr>
        <p:spPr>
          <a:xfrm>
            <a:off x="7516232" y="342654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	</a:t>
            </a:r>
            <a:endParaRPr lang="en-US" sz="2400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8A35E5BE-D92D-4991-B028-B951336B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216"/>
            <a:ext cx="4234709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41" name="Half Frame 40">
            <a:extLst>
              <a:ext uri="{FF2B5EF4-FFF2-40B4-BE49-F238E27FC236}">
                <a16:creationId xmlns:a16="http://schemas.microsoft.com/office/drawing/2014/main" id="{822B1349-878D-4CCF-9AC6-8484FE3A1958}"/>
              </a:ext>
            </a:extLst>
          </p:cNvPr>
          <p:cNvSpPr/>
          <p:nvPr/>
        </p:nvSpPr>
        <p:spPr>
          <a:xfrm rot="10800000">
            <a:off x="106256" y="766916"/>
            <a:ext cx="4234708" cy="4880388"/>
          </a:xfrm>
          <a:prstGeom prst="halfFrame">
            <a:avLst>
              <a:gd name="adj1" fmla="val 2715"/>
              <a:gd name="adj2" fmla="val 2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213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35D30283-1623-41F5-8B97-29DC8081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40" y="1496961"/>
            <a:ext cx="8694177" cy="518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solve(Node n)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push node n on the stack S;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S is not empty {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 is a leaf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pop it off 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 is unmarked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Mark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each child c of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push c to S           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altLang="tr-TR" sz="2000" b="1" spc="-15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a leaf and marked (we are backing out)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pop it off 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000" b="1" dirty="0">
              <a:solidFill>
                <a:srgbClr val="000000"/>
              </a:solidFill>
            </a:endParaRPr>
          </a:p>
          <a:p>
            <a:pPr defTabSz="342900" fontAlgn="base">
              <a:lnSpc>
                <a:spcPct val="80000"/>
              </a:lnSpc>
              <a:spcAft>
                <a:spcPct val="0"/>
              </a:spcAft>
              <a:defRPr/>
            </a:pPr>
            <a:endParaRPr lang="en-US" altLang="tr-TR" sz="2000" b="1" dirty="0">
              <a:solidFill>
                <a:srgbClr val="000000"/>
              </a:solidFill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65806D25-6816-4A6D-80A0-CAD1D517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8" y="179439"/>
            <a:ext cx="648771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66250-BEB3-49AE-9BB5-3EFFC39D6876}"/>
              </a:ext>
            </a:extLst>
          </p:cNvPr>
          <p:cNvSpPr txBox="1"/>
          <p:nvPr/>
        </p:nvSpPr>
        <p:spPr>
          <a:xfrm>
            <a:off x="255640" y="940713"/>
            <a:ext cx="8527027" cy="44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900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tr-TR" sz="2800" dirty="0">
                <a:solidFill>
                  <a:srgbClr val="000000"/>
                </a:solidFill>
              </a:rPr>
              <a:t>Let’s see the execution trace along with the Stack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30B85D47-54AA-4341-B693-F37BC7E2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" y="383458"/>
            <a:ext cx="8508296" cy="64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2">
            <a:extLst>
              <a:ext uri="{FF2B5EF4-FFF2-40B4-BE49-F238E27FC236}">
                <a16:creationId xmlns:a16="http://schemas.microsoft.com/office/drawing/2014/main" id="{1FEED555-E444-4062-AB09-6C981D19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434" y="110730"/>
            <a:ext cx="87810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1FEED555-E444-4062-AB09-6C981D19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434" y="110730"/>
            <a:ext cx="87810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E1229D-6CEC-4875-89AF-DA8A704B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7" y="816093"/>
            <a:ext cx="8072284" cy="60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983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E14A5932-D17E-4DBF-A98D-386E4040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97" y="1399656"/>
            <a:ext cx="8534400" cy="43153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34290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tr-TR" sz="2800" dirty="0">
                <a:solidFill>
                  <a:srgbClr val="000000"/>
                </a:solidFill>
              </a:rPr>
              <a:t>The algorithm using a Stack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             </a:t>
            </a: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 //# of filled rows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				        F=2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F95ED03-EC1F-4281-98F0-731F2ED27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66" y="216098"/>
            <a:ext cx="648771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DDD752D1-1DF0-4872-8812-C757A3D8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4" y="2025446"/>
            <a:ext cx="2246292" cy="21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>
            <a:extLst>
              <a:ext uri="{FF2B5EF4-FFF2-40B4-BE49-F238E27FC236}">
                <a16:creationId xmlns:a16="http://schemas.microsoft.com/office/drawing/2014/main" id="{5F376F32-4230-4AE0-9739-0909F548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888527"/>
            <a:ext cx="1171113" cy="222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5">
            <a:extLst>
              <a:ext uri="{FF2B5EF4-FFF2-40B4-BE49-F238E27FC236}">
                <a16:creationId xmlns:a16="http://schemas.microsoft.com/office/drawing/2014/main" id="{A70936A0-F986-4330-9189-9A06EB0F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4" y="4633451"/>
            <a:ext cx="2246292" cy="21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7">
            <a:extLst>
              <a:ext uri="{FF2B5EF4-FFF2-40B4-BE49-F238E27FC236}">
                <a16:creationId xmlns:a16="http://schemas.microsoft.com/office/drawing/2014/main" id="{32E7ABA8-52D9-45BD-A335-6E8B2E10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4681830"/>
            <a:ext cx="1171112" cy="219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49FE58C1-C1BE-4866-9B9A-CBEC4555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9" name="Picture 8">
            <a:extLst>
              <a:ext uri="{FF2B5EF4-FFF2-40B4-BE49-F238E27FC236}">
                <a16:creationId xmlns:a16="http://schemas.microsoft.com/office/drawing/2014/main" id="{EC0E1AEA-64C8-42C8-BA45-9AE6DD5A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1102783"/>
            <a:ext cx="2771776" cy="266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>
            <a:extLst>
              <a:ext uri="{FF2B5EF4-FFF2-40B4-BE49-F238E27FC236}">
                <a16:creationId xmlns:a16="http://schemas.microsoft.com/office/drawing/2014/main" id="{BBECA9B6-2286-457D-940E-18B55FCF4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42" y="1841155"/>
            <a:ext cx="807244" cy="14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2">
            <a:extLst>
              <a:ext uri="{FF2B5EF4-FFF2-40B4-BE49-F238E27FC236}">
                <a16:creationId xmlns:a16="http://schemas.microsoft.com/office/drawing/2014/main" id="{32C63A53-AC75-4D82-A398-D1B006BDC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4000766"/>
            <a:ext cx="2811152" cy="27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>
            <a:extLst>
              <a:ext uri="{FF2B5EF4-FFF2-40B4-BE49-F238E27FC236}">
                <a16:creationId xmlns:a16="http://schemas.microsoft.com/office/drawing/2014/main" id="{5381DA08-F2E3-434E-8DAE-FCA80CE0D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18" y="4873577"/>
            <a:ext cx="821531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74F20-3142-4F6F-BCE0-C6440AB92BB4}"/>
              </a:ext>
            </a:extLst>
          </p:cNvPr>
          <p:cNvSpPr txBox="1"/>
          <p:nvPr/>
        </p:nvSpPr>
        <p:spPr>
          <a:xfrm>
            <a:off x="4043449" y="1981735"/>
            <a:ext cx="5038640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F=2 //pop;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F--; found 2,4;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F++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//(continue from where you left off: 2,3)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F=3</a:t>
            </a:r>
            <a:endParaRPr lang="en-US" sz="28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9DA890B-1F76-4CFE-9E6F-1B50F6FA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02" y="1904295"/>
            <a:ext cx="4442696" cy="388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 //pop; F--; try 3,3 and 3,4 in r3; unsafe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//pop; F--; no where to try in row2;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//pop; F--; found 1,2 in row1; F++;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F=2</a:t>
            </a:r>
          </a:p>
        </p:txBody>
      </p:sp>
      <p:pic>
        <p:nvPicPr>
          <p:cNvPr id="53253" name="Picture 1">
            <a:extLst>
              <a:ext uri="{FF2B5EF4-FFF2-40B4-BE49-F238E27FC236}">
                <a16:creationId xmlns:a16="http://schemas.microsoft.com/office/drawing/2014/main" id="{1529151C-D090-4AF2-A088-51DEFCF8F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1022554"/>
            <a:ext cx="2954873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3">
            <a:extLst>
              <a:ext uri="{FF2B5EF4-FFF2-40B4-BE49-F238E27FC236}">
                <a16:creationId xmlns:a16="http://schemas.microsoft.com/office/drawing/2014/main" id="{2837FF4F-5845-4BAE-A399-31BEB246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3942989"/>
            <a:ext cx="2954873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6">
            <a:extLst>
              <a:ext uri="{FF2B5EF4-FFF2-40B4-BE49-F238E27FC236}">
                <a16:creationId xmlns:a16="http://schemas.microsoft.com/office/drawing/2014/main" id="{FE5EAE1F-E257-49E3-A4EB-B0289A37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4" y="1114208"/>
            <a:ext cx="1476322" cy="277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7">
            <a:extLst>
              <a:ext uri="{FF2B5EF4-FFF2-40B4-BE49-F238E27FC236}">
                <a16:creationId xmlns:a16="http://schemas.microsoft.com/office/drawing/2014/main" id="{77FDFAF8-49E5-4B8B-9896-AFB725643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24" y="3867987"/>
            <a:ext cx="1610622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E4F54E-CEC7-4402-A0E7-4F1E86235091}"/>
              </a:ext>
            </a:extLst>
          </p:cNvPr>
          <p:cNvSpPr txBox="1">
            <a:spLocks noChangeArrowheads="1"/>
          </p:cNvSpPr>
          <p:nvPr/>
        </p:nvSpPr>
        <p:spPr>
          <a:xfrm>
            <a:off x="205596" y="161335"/>
            <a:ext cx="648771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B47AD3BB-C90E-4731-82D2-B094B4BF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93" y="4414299"/>
            <a:ext cx="3460340" cy="1329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F=4; F reached N (4x4 board); finish</a:t>
            </a:r>
          </a:p>
        </p:txBody>
      </p:sp>
      <p:pic>
        <p:nvPicPr>
          <p:cNvPr id="54277" name="Picture 4">
            <a:extLst>
              <a:ext uri="{FF2B5EF4-FFF2-40B4-BE49-F238E27FC236}">
                <a16:creationId xmlns:a16="http://schemas.microsoft.com/office/drawing/2014/main" id="{1591BCFC-7FA7-48D8-8916-69B17D1D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4" y="1002369"/>
            <a:ext cx="2863512" cy="27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8">
            <a:extLst>
              <a:ext uri="{FF2B5EF4-FFF2-40B4-BE49-F238E27FC236}">
                <a16:creationId xmlns:a16="http://schemas.microsoft.com/office/drawing/2014/main" id="{98C8ADDD-76D6-44D6-9A2C-D45FFAF4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5" y="3998671"/>
            <a:ext cx="2863512" cy="27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9">
            <a:extLst>
              <a:ext uri="{FF2B5EF4-FFF2-40B4-BE49-F238E27FC236}">
                <a16:creationId xmlns:a16="http://schemas.microsoft.com/office/drawing/2014/main" id="{1B839852-1CBB-4DFA-AABB-52F7DABC9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15" y="771897"/>
            <a:ext cx="1551172" cy="30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0">
            <a:extLst>
              <a:ext uri="{FF2B5EF4-FFF2-40B4-BE49-F238E27FC236}">
                <a16:creationId xmlns:a16="http://schemas.microsoft.com/office/drawing/2014/main" id="{360B8E55-2E78-41DB-BF06-52033E752D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3270112" y="3833213"/>
            <a:ext cx="1419875" cy="30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192746B-622F-45D7-B077-0CE8E366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178585" y="2500608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1007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141F481-ADE5-4C8D-B7C5-15807D2F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066" y="5750719"/>
            <a:ext cx="5559950" cy="3957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F=4; F reached N (4x4 board); finish</a:t>
            </a:r>
          </a:p>
        </p:txBody>
      </p:sp>
      <p:pic>
        <p:nvPicPr>
          <p:cNvPr id="55301" name="Picture 8">
            <a:extLst>
              <a:ext uri="{FF2B5EF4-FFF2-40B4-BE49-F238E27FC236}">
                <a16:creationId xmlns:a16="http://schemas.microsoft.com/office/drawing/2014/main" id="{7137F407-42E7-4B20-9FA4-147760AF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" y="4545735"/>
            <a:ext cx="2386847" cy="22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12">
            <a:extLst>
              <a:ext uri="{FF2B5EF4-FFF2-40B4-BE49-F238E27FC236}">
                <a16:creationId xmlns:a16="http://schemas.microsoft.com/office/drawing/2014/main" id="{697EED6F-0622-4D27-8593-FF890ACC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58" y="161335"/>
            <a:ext cx="6273618" cy="469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0">
            <a:extLst>
              <a:ext uri="{FF2B5EF4-FFF2-40B4-BE49-F238E27FC236}">
                <a16:creationId xmlns:a16="http://schemas.microsoft.com/office/drawing/2014/main" id="{5469B5A6-F9F9-4D2F-A121-4B86D3DF17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r="10294" b="7980"/>
          <a:stretch/>
        </p:blipFill>
        <p:spPr bwMode="auto">
          <a:xfrm>
            <a:off x="2492830" y="4304989"/>
            <a:ext cx="868305" cy="239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E93CA95-AC63-4511-852C-C255F702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3267D7CD-428C-40AD-992A-8E2D18552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545" y="58918"/>
            <a:ext cx="8922187" cy="9968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D356B7-6DEC-4D81-94CC-85069D823507}"/>
              </a:ext>
            </a:extLst>
          </p:cNvPr>
          <p:cNvSpPr txBox="1">
            <a:spLocks noChangeArrowheads="1"/>
          </p:cNvSpPr>
          <p:nvPr/>
        </p:nvSpPr>
        <p:spPr>
          <a:xfrm>
            <a:off x="468984" y="1451230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8437" name="Picture 1">
            <a:extLst>
              <a:ext uri="{FF2B5EF4-FFF2-40B4-BE49-F238E27FC236}">
                <a16:creationId xmlns:a16="http://schemas.microsoft.com/office/drawing/2014/main" id="{2B0E6D9C-993C-4983-9123-39CEF5F19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10796" r="3999" b="4625"/>
          <a:stretch/>
        </p:blipFill>
        <p:spPr bwMode="auto">
          <a:xfrm>
            <a:off x="191352" y="2568887"/>
            <a:ext cx="3999899" cy="96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>
            <a:extLst>
              <a:ext uri="{FF2B5EF4-FFF2-40B4-BE49-F238E27FC236}">
                <a16:creationId xmlns:a16="http://schemas.microsoft.com/office/drawing/2014/main" id="{54B6E338-9710-4949-80CF-A6A9DCAEE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9571" r="4608" b="3484"/>
          <a:stretch/>
        </p:blipFill>
        <p:spPr bwMode="auto">
          <a:xfrm>
            <a:off x="4904872" y="2618185"/>
            <a:ext cx="4144860" cy="8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CFA809E9-BBA7-465C-BA00-C4CEE2BD21FA}"/>
              </a:ext>
            </a:extLst>
          </p:cNvPr>
          <p:cNvSpPr/>
          <p:nvPr/>
        </p:nvSpPr>
        <p:spPr>
          <a:xfrm>
            <a:off x="4290886" y="2908499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15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>
            <a:extLst>
              <a:ext uri="{FF2B5EF4-FFF2-40B4-BE49-F238E27FC236}">
                <a16:creationId xmlns:a16="http://schemas.microsoft.com/office/drawing/2014/main" id="{B32C18E9-317D-4A9A-AE46-89267F2C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321946"/>
            <a:ext cx="8672660" cy="31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n black balls, n white balls, 2n+1 spaces, middle empty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Represent the board as an array for the coding: 1,1,-1,2,2 (left)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Blacks/whites can only move to right/left, no backing up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 ball can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move 1 space ahead, if clear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Jump over 1 opposite-color ball, if clear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164C057-D840-476B-A718-6850AEF2E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545" y="58918"/>
            <a:ext cx="8922187" cy="9968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2DA1AFA-8AA4-48C3-B022-C88A5B539B04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342549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6E32D746-55A9-4A45-8858-5AB993B9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10796" r="3999" b="4625"/>
          <a:stretch/>
        </p:blipFill>
        <p:spPr bwMode="auto">
          <a:xfrm>
            <a:off x="191352" y="1975488"/>
            <a:ext cx="3999899" cy="96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A94D763-B13E-4A83-A8AD-469FC4425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9571" r="4608" b="3484"/>
          <a:stretch/>
        </p:blipFill>
        <p:spPr bwMode="auto">
          <a:xfrm>
            <a:off x="4904872" y="2024786"/>
            <a:ext cx="4144860" cy="8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3">
            <a:extLst>
              <a:ext uri="{FF2B5EF4-FFF2-40B4-BE49-F238E27FC236}">
                <a16:creationId xmlns:a16="http://schemas.microsoft.com/office/drawing/2014/main" id="{9E6BFC47-A9D8-4F43-AE14-C9B0B8F89D55}"/>
              </a:ext>
            </a:extLst>
          </p:cNvPr>
          <p:cNvSpPr/>
          <p:nvPr/>
        </p:nvSpPr>
        <p:spPr>
          <a:xfrm>
            <a:off x="4290886" y="2315100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9201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53E46B1A-A6CE-442E-9B4D-049DD6BC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894818"/>
            <a:ext cx="2931866" cy="5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 stuck/bad leaf</a:t>
            </a:r>
          </a:p>
        </p:txBody>
      </p:sp>
      <p:pic>
        <p:nvPicPr>
          <p:cNvPr id="13317" name="Picture 1">
            <a:extLst>
              <a:ext uri="{FF2B5EF4-FFF2-40B4-BE49-F238E27FC236}">
                <a16:creationId xmlns:a16="http://schemas.microsoft.com/office/drawing/2014/main" id="{ADD6645A-8F30-48A1-9B22-A98F320B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>
            <a:extLst>
              <a:ext uri="{FF2B5EF4-FFF2-40B4-BE49-F238E27FC236}">
                <a16:creationId xmlns:a16="http://schemas.microsoft.com/office/drawing/2014/main" id="{333E39D3-3388-4DAB-AD26-443A14823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AC01BCE6-65DA-46D1-8913-126C61A8850C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3320" name="Picture 5">
            <a:extLst>
              <a:ext uri="{FF2B5EF4-FFF2-40B4-BE49-F238E27FC236}">
                <a16:creationId xmlns:a16="http://schemas.microsoft.com/office/drawing/2014/main" id="{4A81B810-5E49-497F-BB46-80343CBE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42" y="2965464"/>
            <a:ext cx="2634938" cy="383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E68FD78-2FC1-4EE3-B2E2-250C9C50D98A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C7B8F59-5FFA-422B-973F-5945DD3B5F80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99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>
            <a:extLst>
              <a:ext uri="{FF2B5EF4-FFF2-40B4-BE49-F238E27FC236}">
                <a16:creationId xmlns:a16="http://schemas.microsoft.com/office/drawing/2014/main" id="{76EB30A5-0766-4318-BD27-CCB82FDF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044858"/>
            <a:ext cx="8701070" cy="36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Each move will yield new boards, which become the children of the current board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After some observation on ball movements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bool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canMove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(int[] board, int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is empty, no move possible (return false)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contains a black ball, check for a valid move to go right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contains a white ball, check for a valid move to go left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C6BCEE2-9C7F-453D-8953-A3032C0F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25BE12B-DB86-40CC-973C-72EF62406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95CEA17A-958F-4CB7-94AA-ED37A77CA020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BEA2FB5-B66B-4CE5-AB4A-8C0BCB0CB543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7643021-BE18-4F9E-BEBB-A291F72AC30C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786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E0814136-BD7E-4258-BFE2-557B5FD7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139680"/>
            <a:ext cx="8644509" cy="363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Each move will yield new boards, which become the children of the current board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After some observation on ball movements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int[]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makeMove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(int[]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oldBoard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, int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Make a move from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on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oldBoard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and return the new board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A17AAC1-0E4D-4FA9-859D-C44D1B79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714540-6CCC-4480-A4A5-942A4EC57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3BAE3069-11D8-4BB0-B4C6-AD3ACC370340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F844BD8-ABC3-4616-9B84-541150E18113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7AD21D5-444C-447B-9BF1-C21B94E4B157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42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EDA8E71-FB99-47F9-AC1A-D0074EF6C64D}"/>
              </a:ext>
            </a:extLst>
          </p:cNvPr>
          <p:cNvSpPr txBox="1">
            <a:spLocks noChangeArrowheads="1"/>
          </p:cNvSpPr>
          <p:nvPr/>
        </p:nvSpPr>
        <p:spPr>
          <a:xfrm>
            <a:off x="306306" y="2418237"/>
            <a:ext cx="8743425" cy="4380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Resulting recursive code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solvable(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board)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puzzleSolved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return true;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(int position = 0; position &lt; BOARD_SIZE; position++){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canMove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(board, position))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makeMove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(board, position);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if (solvable(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return true;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false;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742950" marR="0" lvl="1" indent="-2857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341667A9-6AB6-4C90-89FF-74EE3390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395923" y="1554596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90F5820-9F3C-4B99-8347-B1FAE8AF9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118753" y="1554596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F5ADAE72-6D59-499E-9572-3D971A7F30AA}"/>
              </a:ext>
            </a:extLst>
          </p:cNvPr>
          <p:cNvSpPr/>
          <p:nvPr/>
        </p:nvSpPr>
        <p:spPr>
          <a:xfrm>
            <a:off x="4274759" y="1789585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7C67C74-EBBE-4CCF-8840-4E1C0826622F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6FB54F8-F85B-43CE-82FF-CE65858A8244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103782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51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144801F-7F4C-42E8-8505-A7487D76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75" y="65988"/>
            <a:ext cx="8611101" cy="845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</a:rPr>
              <a:t>Backtracking</a:t>
            </a:r>
            <a:endParaRPr lang="en-US" altLang="tr-TR" sz="5400" b="1" i="1" dirty="0">
              <a:solidFill>
                <a:schemeClr val="tx1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2416F21-0714-449B-AA37-231E440A9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07" y="2673207"/>
            <a:ext cx="8109946" cy="47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Output of the recursive code (notice the reverse order)</a:t>
            </a: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40E7F66C-A339-400C-AF2D-0E9832184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5" y="1230116"/>
            <a:ext cx="3803912" cy="9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>
            <a:extLst>
              <a:ext uri="{FF2B5EF4-FFF2-40B4-BE49-F238E27FC236}">
                <a16:creationId xmlns:a16="http://schemas.microsoft.com/office/drawing/2014/main" id="{A8820CF8-6663-4B08-9E0A-48797A23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15" y="1230116"/>
            <a:ext cx="3981693" cy="9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B8D86F5-41F9-45D8-81ED-CA507842F074}"/>
              </a:ext>
            </a:extLst>
          </p:cNvPr>
          <p:cNvSpPr/>
          <p:nvPr/>
        </p:nvSpPr>
        <p:spPr>
          <a:xfrm>
            <a:off x="4326750" y="1649338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7416" name="Picture 5">
            <a:extLst>
              <a:ext uri="{FF2B5EF4-FFF2-40B4-BE49-F238E27FC236}">
                <a16:creationId xmlns:a16="http://schemas.microsoft.com/office/drawing/2014/main" id="{A01A73B5-76B1-40C8-A0FA-230F06A09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6" y="3401606"/>
            <a:ext cx="7770580" cy="32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8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D7710AED-9DEA-4DCC-9CAF-A00F30E92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643" y="228600"/>
            <a:ext cx="841313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43D4E4E-B297-4961-9F3A-1E4452EFA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97" y="1025127"/>
            <a:ext cx="8175396" cy="43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Let’s see the execution trace along with the Stack</a:t>
            </a:r>
            <a:endParaRPr kumimoji="0" lang="en-US" altLang="tr-T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CFC9150F-9B54-4A58-8E4E-59A9E11E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8" y="1569487"/>
            <a:ext cx="7878168" cy="488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solve(Node n)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push node n on the stack S;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while S is not empty { 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 is a leaf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else pop it off S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else if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 is unmarked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Mark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for each child c of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push c to S            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else //not a leaf and marked (we are backing out)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pop it off S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false }</a:t>
            </a:r>
          </a:p>
        </p:txBody>
      </p:sp>
    </p:spTree>
    <p:extLst>
      <p:ext uri="{BB962C8B-B14F-4D97-AF65-F5344CB8AC3E}">
        <p14:creationId xmlns:p14="http://schemas.microsoft.com/office/powerpoint/2010/main" val="24539751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6">
            <a:extLst>
              <a:ext uri="{FF2B5EF4-FFF2-40B4-BE49-F238E27FC236}">
                <a16:creationId xmlns:a16="http://schemas.microsoft.com/office/drawing/2014/main" id="{6A4D7EF2-D3F8-4F21-BB9C-B9D78E50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83"/>
            <a:ext cx="9144000" cy="66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68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178585" y="3075495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889328F-8371-4017-9B7C-3E4BB1D3B2D3}"/>
              </a:ext>
            </a:extLst>
          </p:cNvPr>
          <p:cNvSpPr/>
          <p:nvPr/>
        </p:nvSpPr>
        <p:spPr bwMode="auto">
          <a:xfrm>
            <a:off x="6179269" y="3384792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9839B58-6B7E-4A52-BE9A-34DD38A85735}"/>
              </a:ext>
            </a:extLst>
          </p:cNvPr>
          <p:cNvSpPr/>
          <p:nvPr/>
        </p:nvSpPr>
        <p:spPr bwMode="auto">
          <a:xfrm>
            <a:off x="5909579" y="3075495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D75DA008-937E-4483-8FEB-6FE91BD2B5F4}"/>
              </a:ext>
            </a:extLst>
          </p:cNvPr>
          <p:cNvSpPr/>
          <p:nvPr/>
        </p:nvSpPr>
        <p:spPr bwMode="auto">
          <a:xfrm>
            <a:off x="6192383" y="2721989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3EF8059-9F89-47E8-A4EE-5441C0E24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5" y="4412878"/>
            <a:ext cx="4170033" cy="138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This path reaches a dead end.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Time to backtrack!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Remember the program stack! </a:t>
            </a:r>
          </a:p>
        </p:txBody>
      </p:sp>
    </p:spTree>
    <p:extLst>
      <p:ext uri="{BB962C8B-B14F-4D97-AF65-F5344CB8AC3E}">
        <p14:creationId xmlns:p14="http://schemas.microsoft.com/office/powerpoint/2010/main" val="37722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1">
            <a:extLst>
              <a:ext uri="{FF2B5EF4-FFF2-40B4-BE49-F238E27FC236}">
                <a16:creationId xmlns:a16="http://schemas.microsoft.com/office/drawing/2014/main" id="{6C487250-03A3-4969-8BB8-4EE1CD3F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622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3CB9259-1ED2-4B1B-B8FF-F812D0DE4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8" y="153186"/>
            <a:ext cx="874307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0A33CAC7-F7F2-470C-9802-979C964A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9" y="952108"/>
            <a:ext cx="9257225" cy="59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101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2">
            <a:extLst>
              <a:ext uri="{FF2B5EF4-FFF2-40B4-BE49-F238E27FC236}">
                <a16:creationId xmlns:a16="http://schemas.microsoft.com/office/drawing/2014/main" id="{0A33CAC7-F7F2-470C-9802-979C964A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47" y="0"/>
            <a:ext cx="9200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027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1">
            <a:extLst>
              <a:ext uri="{FF2B5EF4-FFF2-40B4-BE49-F238E27FC236}">
                <a16:creationId xmlns:a16="http://schemas.microsoft.com/office/drawing/2014/main" id="{91E01228-A149-4713-AF39-5EC397B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2" y="0"/>
            <a:ext cx="9236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19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2">
            <a:extLst>
              <a:ext uri="{FF2B5EF4-FFF2-40B4-BE49-F238E27FC236}">
                <a16:creationId xmlns:a16="http://schemas.microsoft.com/office/drawing/2014/main" id="{FB8BDA8F-2A5E-4B33-8D63-B43E55BE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0"/>
            <a:ext cx="9150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434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1">
            <a:extLst>
              <a:ext uri="{FF2B5EF4-FFF2-40B4-BE49-F238E27FC236}">
                <a16:creationId xmlns:a16="http://schemas.microsoft.com/office/drawing/2014/main" id="{BAD16E5C-B1F5-44DE-8726-2D016DE4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5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801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2">
            <a:extLst>
              <a:ext uri="{FF2B5EF4-FFF2-40B4-BE49-F238E27FC236}">
                <a16:creationId xmlns:a16="http://schemas.microsoft.com/office/drawing/2014/main" id="{8C855F75-9D97-40CE-A21D-86137703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5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30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1">
            <a:extLst>
              <a:ext uri="{FF2B5EF4-FFF2-40B4-BE49-F238E27FC236}">
                <a16:creationId xmlns:a16="http://schemas.microsoft.com/office/drawing/2014/main" id="{CB0362BC-3000-4AD3-85E8-4F75AE5E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26"/>
            <a:ext cx="9132112" cy="685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135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2">
            <a:extLst>
              <a:ext uri="{FF2B5EF4-FFF2-40B4-BE49-F238E27FC236}">
                <a16:creationId xmlns:a16="http://schemas.microsoft.com/office/drawing/2014/main" id="{00E2B32C-E846-4910-A6D3-B4CAB5E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58" y="0"/>
            <a:ext cx="91680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119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">
            <a:extLst>
              <a:ext uri="{FF2B5EF4-FFF2-40B4-BE49-F238E27FC236}">
                <a16:creationId xmlns:a16="http://schemas.microsoft.com/office/drawing/2014/main" id="{786E87CF-A58C-4533-8213-323B6023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" y="0"/>
            <a:ext cx="913267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3140"/>
            <a:ext cx="4572000" cy="4487611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6"/>
            <a:ext cx="44397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calls end and return until we find ourselves back here. </a:t>
            </a:r>
          </a:p>
        </p:txBody>
      </p:sp>
      <p:sp>
        <p:nvSpPr>
          <p:cNvPr id="4" name="Callout: Quad Arrow 3">
            <a:extLst>
              <a:ext uri="{FF2B5EF4-FFF2-40B4-BE49-F238E27FC236}">
                <a16:creationId xmlns:a16="http://schemas.microsoft.com/office/drawing/2014/main" id="{93BEF9EF-3D64-425E-85BD-F5964C7AC929}"/>
              </a:ext>
            </a:extLst>
          </p:cNvPr>
          <p:cNvSpPr/>
          <p:nvPr/>
        </p:nvSpPr>
        <p:spPr bwMode="auto">
          <a:xfrm>
            <a:off x="6652967" y="3603543"/>
            <a:ext cx="367646" cy="405646"/>
          </a:xfrm>
          <a:prstGeom prst="quadArrowCallout">
            <a:avLst>
              <a:gd name="adj1" fmla="val 19354"/>
              <a:gd name="adj2" fmla="val 23642"/>
              <a:gd name="adj3" fmla="val 26358"/>
              <a:gd name="adj4" fmla="val 2049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39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2">
            <a:extLst>
              <a:ext uri="{FF2B5EF4-FFF2-40B4-BE49-F238E27FC236}">
                <a16:creationId xmlns:a16="http://schemas.microsoft.com/office/drawing/2014/main" id="{536816C8-B79A-4245-B33E-4D91A710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0"/>
            <a:ext cx="9150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84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6B164FC0-C587-466B-90B1-7D7FDAD8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462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62B35E6D-A6D3-4B43-B3A4-453EF6A4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7881" cy="59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>
            <a:extLst>
              <a:ext uri="{FF2B5EF4-FFF2-40B4-BE49-F238E27FC236}">
                <a16:creationId xmlns:a16="http://schemas.microsoft.com/office/drawing/2014/main" id="{3D2E1EF8-C35D-4109-869B-7D68ABFF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94" y="6231118"/>
            <a:ext cx="8936611" cy="4831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Solution trace: only the marked nodes, e.g., don’t report G or C.</a:t>
            </a:r>
            <a:endParaRPr kumimoji="0" lang="en-US" altLang="tr-T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438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24B828BC-9268-471D-ADC0-218C679A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90" y="5281072"/>
            <a:ext cx="8700939" cy="142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Assume M was a bad leaf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backtrace</a:t>
            </a: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‘till G (most recent unmarked node)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G pushes O and N, which later push P and R</a:t>
            </a: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2773" name="Picture 3">
            <a:extLst>
              <a:ext uri="{FF2B5EF4-FFF2-40B4-BE49-F238E27FC236}">
                <a16:creationId xmlns:a16="http://schemas.microsoft.com/office/drawing/2014/main" id="{F8356958-B0F4-4A2F-91AD-2D3008C5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392"/>
            <a:ext cx="9164840" cy="54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2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8F222-1C11-440B-8024-AAE360CD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9162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Backtracking Problems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B268CF-7EC4-424C-86D1-E5C1C0A4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93839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Knight's Tour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Regular Expressions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Knapsack problem / Exhaustive Search</a:t>
            </a:r>
          </a:p>
        </p:txBody>
      </p:sp>
    </p:spTree>
    <p:extLst>
      <p:ext uri="{BB962C8B-B14F-4D97-AF65-F5344CB8AC3E}">
        <p14:creationId xmlns:p14="http://schemas.microsoft.com/office/powerpoint/2010/main" val="3375155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ndstone">
  <a:themeElements>
    <a:clrScheme name="Sandstone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Sand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andstone">
  <a:themeElements>
    <a:clrScheme name="Sandstone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Sand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12640</TotalTime>
  <Words>4825</Words>
  <Application>Microsoft Office PowerPoint</Application>
  <PresentationFormat>On-screen Show (4:3)</PresentationFormat>
  <Paragraphs>1081</Paragraphs>
  <Slides>94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94</vt:i4>
      </vt:variant>
    </vt:vector>
  </HeadingPairs>
  <TitlesOfParts>
    <vt:vector size="112" baseType="lpstr">
      <vt:lpstr>PMingLiU</vt:lpstr>
      <vt:lpstr>Arial</vt:lpstr>
      <vt:lpstr>Arial Narrow</vt:lpstr>
      <vt:lpstr>Calibri</vt:lpstr>
      <vt:lpstr>Calibri Light</vt:lpstr>
      <vt:lpstr>Consolas</vt:lpstr>
      <vt:lpstr>Courier New</vt:lpstr>
      <vt:lpstr>Segoe UI</vt:lpstr>
      <vt:lpstr>Segoe UI Light</vt:lpstr>
      <vt:lpstr>Tahoma</vt:lpstr>
      <vt:lpstr>Times New Roman</vt:lpstr>
      <vt:lpstr>TimesNewRoman</vt:lpstr>
      <vt:lpstr>Wingdings</vt:lpstr>
      <vt:lpstr>WelcomeDoc</vt:lpstr>
      <vt:lpstr>Default Design</vt:lpstr>
      <vt:lpstr>Sandstone</vt:lpstr>
      <vt:lpstr>Office Theme</vt:lpstr>
      <vt:lpstr>1_Sandstone</vt:lpstr>
      <vt:lpstr>ECEG-5193: Algorithm Analysis and Design</vt:lpstr>
      <vt:lpstr>Backtracking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Solving Sudoku</vt:lpstr>
      <vt:lpstr>Solving Sudoku</vt:lpstr>
      <vt:lpstr>Solving Sudoku</vt:lpstr>
      <vt:lpstr>Backtracking</vt:lpstr>
      <vt:lpstr>PowerPoint Presentation</vt:lpstr>
      <vt:lpstr>Backtracking</vt:lpstr>
      <vt:lpstr>Backtracking – using stacks</vt:lpstr>
      <vt:lpstr>Backtracking Examples</vt:lpstr>
      <vt:lpstr>Backtracking Method</vt:lpstr>
      <vt:lpstr>The problem</vt:lpstr>
      <vt:lpstr>Backtracking Permutation Tree</vt:lpstr>
      <vt:lpstr>Backtracking Permutation Tree</vt:lpstr>
      <vt:lpstr>The Solution</vt:lpstr>
      <vt:lpstr>Conclusion</vt:lpstr>
      <vt:lpstr>Sum of Subsets</vt:lpstr>
      <vt:lpstr>The Problem (cont.)</vt:lpstr>
      <vt:lpstr>Backtracking Solution</vt:lpstr>
      <vt:lpstr>Brute Force Permutation Tree</vt:lpstr>
      <vt:lpstr>Sum of Subsets</vt:lpstr>
      <vt:lpstr>Sum of Subsets</vt:lpstr>
      <vt:lpstr>N Queens</vt:lpstr>
      <vt:lpstr>Backtracking</vt:lpstr>
      <vt:lpstr>The Queens Problem (a) The 4-Queens Problem</vt:lpstr>
      <vt:lpstr>The Problem (cont.)</vt:lpstr>
      <vt:lpstr>The Permutation Tree</vt:lpstr>
      <vt:lpstr>Backtracking Permutation Tree</vt:lpstr>
      <vt:lpstr>Backtracking Permutation Tree</vt:lpstr>
      <vt:lpstr>Backtracking Permutation Tree</vt:lpstr>
      <vt:lpstr>Backtracking Permutation Tree</vt:lpstr>
      <vt:lpstr>Backtracking Permutation Tree</vt:lpstr>
      <vt:lpstr>Backtracking Permutation Tree</vt:lpstr>
      <vt:lpstr>Portion of the Permutation Tree</vt:lpstr>
      <vt:lpstr> Solutions</vt:lpstr>
      <vt:lpstr>Performance</vt:lpstr>
      <vt:lpstr>(b)The 8-Queens Problem</vt:lpstr>
      <vt:lpstr>8-Queens Problem</vt:lpstr>
      <vt:lpstr>The 8-Queens Problem (continued)</vt:lpstr>
      <vt:lpstr>(c)The n-Queens Problem </vt:lpstr>
      <vt:lpstr>The n-Queens Problem </vt:lpstr>
      <vt:lpstr>The Bounding Function</vt:lpstr>
      <vt:lpstr>The Bounding Function</vt:lpstr>
      <vt:lpstr>Backtracking Algorithm</vt:lpstr>
      <vt:lpstr>Another Backtracking Schema</vt:lpstr>
      <vt:lpstr>The Algorithm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PowerPoint Presentation</vt:lpstr>
      <vt:lpstr>Backtracking</vt:lpstr>
      <vt:lpstr>Backtracking</vt:lpstr>
      <vt:lpstr>Backtracking</vt:lpstr>
      <vt:lpstr>Backtracking</vt:lpstr>
      <vt:lpstr>PowerPoint Presentation</vt:lpstr>
      <vt:lpstr>PowerPoint Presentation</vt:lpstr>
      <vt:lpstr>PowerPoint Presentation</vt:lpstr>
      <vt:lpstr>PowerPoint Presentation</vt:lpstr>
      <vt:lpstr>Backtracking</vt:lpstr>
      <vt:lpstr>Backtracking</vt:lpstr>
      <vt:lpstr>PowerPoint Presentation</vt:lpstr>
      <vt:lpstr>PowerPoint Presentation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Backtracking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212</cp:revision>
  <dcterms:created xsi:type="dcterms:W3CDTF">2021-10-24T06:23:43Z</dcterms:created>
  <dcterms:modified xsi:type="dcterms:W3CDTF">2023-01-04T11:47:06Z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