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Lst>
  <p:notesMasterIdLst>
    <p:notesMasterId r:id="rId46"/>
  </p:notesMasterIdLst>
  <p:handoutMasterIdLst>
    <p:handoutMasterId r:id="rId47"/>
  </p:handoutMasterIdLst>
  <p:sldIdLst>
    <p:sldId id="256" r:id="rId6"/>
    <p:sldId id="257" r:id="rId7"/>
    <p:sldId id="275" r:id="rId8"/>
    <p:sldId id="258" r:id="rId9"/>
    <p:sldId id="259" r:id="rId10"/>
    <p:sldId id="277" r:id="rId11"/>
    <p:sldId id="278" r:id="rId12"/>
    <p:sldId id="279" r:id="rId13"/>
    <p:sldId id="280" r:id="rId14"/>
    <p:sldId id="281" r:id="rId15"/>
    <p:sldId id="282" r:id="rId16"/>
    <p:sldId id="260" r:id="rId17"/>
    <p:sldId id="285" r:id="rId18"/>
    <p:sldId id="283" r:id="rId19"/>
    <p:sldId id="286" r:id="rId20"/>
    <p:sldId id="287" r:id="rId21"/>
    <p:sldId id="288" r:id="rId22"/>
    <p:sldId id="290" r:id="rId23"/>
    <p:sldId id="291" r:id="rId24"/>
    <p:sldId id="295" r:id="rId25"/>
    <p:sldId id="292" r:id="rId26"/>
    <p:sldId id="293" r:id="rId27"/>
    <p:sldId id="297" r:id="rId28"/>
    <p:sldId id="299" r:id="rId29"/>
    <p:sldId id="294" r:id="rId30"/>
    <p:sldId id="276"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Background" id="{1FD07E5C-FD5F-4FE2-827A-B645B40CAAC2}">
          <p14:sldIdLst>
            <p14:sldId id="257"/>
            <p14:sldId id="275"/>
            <p14:sldId id="258"/>
            <p14:sldId id="259"/>
            <p14:sldId id="277"/>
            <p14:sldId id="278"/>
            <p14:sldId id="279"/>
            <p14:sldId id="280"/>
            <p14:sldId id="281"/>
            <p14:sldId id="282"/>
            <p14:sldId id="260"/>
            <p14:sldId id="285"/>
            <p14:sldId id="283"/>
            <p14:sldId id="286"/>
            <p14:sldId id="287"/>
            <p14:sldId id="288"/>
            <p14:sldId id="290"/>
            <p14:sldId id="291"/>
            <p14:sldId id="295"/>
            <p14:sldId id="292"/>
            <p14:sldId id="293"/>
            <p14:sldId id="297"/>
            <p14:sldId id="299"/>
          </p14:sldIdLst>
        </p14:section>
        <p14:section name="Examples" id="{FE675565-FECB-48C8-A98C-2C109B821D5B}">
          <p14:sldIdLst>
            <p14:sldId id="294"/>
            <p14:sldId id="276"/>
            <p14:sldId id="261"/>
            <p14:sldId id="262"/>
            <p14:sldId id="263"/>
            <p14:sldId id="264"/>
            <p14:sldId id="265"/>
            <p14:sldId id="266"/>
            <p14:sldId id="267"/>
            <p14:sldId id="268"/>
            <p14:sldId id="269"/>
            <p14:sldId id="270"/>
            <p14:sldId id="271"/>
            <p14:sldId id="272"/>
            <p14:sldId id="273"/>
            <p14:sldId id="274"/>
          </p14:sldIdLst>
        </p14:section>
        <p14:section name="Example Find Max Value" id="{C654F7BF-293F-4B50-83D8-E581377378B1}">
          <p14:sldIdLst/>
        </p14:section>
        <p14:section name="Example 2: Kth Order Statistics" id="{3137EE4A-2D71-4943-AC1C-F31DAAB80D68}">
          <p14:sldIdLst/>
        </p14:section>
        <p14:section name="Finding a Good Pivot" id="{3C2490F4-CAC9-4377-8D37-01065ACC24A1}">
          <p14:sldIdLst/>
        </p14:section>
        <p14:section name="Untitled Section" id="{11A8AD26-32E3-49FE-8438-314F64DF72B9}">
          <p14:sldIdLst/>
        </p14:section>
        <p14:section name="External Animation" id="{A775E91C-7810-4979-B64A-A750EDBACD4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241" autoAdjust="0"/>
  </p:normalViewPr>
  <p:slideViewPr>
    <p:cSldViewPr snapToGrid="0">
      <p:cViewPr varScale="1">
        <p:scale>
          <a:sx n="78" d="100"/>
          <a:sy n="78" d="100"/>
        </p:scale>
        <p:origin x="1723"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1/4/2023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You can never delete more than you insert. Deletion cost is bound by insert.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n∗ is the maximum size of the 2-3 tree during the entire sequence of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Later, we will tighten the amortized cost per insert to O(lg n) where n is the current size.</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24412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the table is half full again after any resize (doubling or shrinking). </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122035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But sometimes one is more intuitive than the other.</a:t>
            </a:r>
          </a:p>
          <a:p>
            <a:r>
              <a:rPr lang="en-CA" sz="1200" dirty="0">
                <a:latin typeface="Times New Roman" panose="02020603050405020304" pitchFamily="18" charset="0"/>
                <a:cs typeface="Times New Roman" panose="02020603050405020304" pitchFamily="18" charset="0"/>
              </a:rPr>
              <a:t>ACC: Bank </a:t>
            </a:r>
            <a:r>
              <a:rPr lang="en-CA" sz="1200" dirty="0" err="1">
                <a:latin typeface="Times New Roman" panose="02020603050405020304" pitchFamily="18" charset="0"/>
                <a:cs typeface="Times New Roman" panose="02020603050405020304" pitchFamily="18" charset="0"/>
              </a:rPr>
              <a:t>balnce</a:t>
            </a:r>
            <a:r>
              <a:rPr lang="en-CA" sz="1200" dirty="0">
                <a:latin typeface="Times New Roman" panose="02020603050405020304" pitchFamily="18" charset="0"/>
                <a:cs typeface="Times New Roman" panose="02020603050405020304" pitchFamily="18" charset="0"/>
              </a:rPr>
              <a:t> of a particular state depends on previous state</a:t>
            </a:r>
          </a:p>
          <a:p>
            <a:r>
              <a:rPr lang="en-CA" sz="1200" dirty="0">
                <a:latin typeface="Times New Roman" panose="02020603050405020304" pitchFamily="18" charset="0"/>
                <a:cs typeface="Times New Roman" panose="02020603050405020304" pitchFamily="18" charset="0"/>
              </a:rPr>
              <a:t>POT: can be used to independently derive the potential at any state</a:t>
            </a:r>
          </a:p>
          <a:p>
            <a:r>
              <a:rPr lang="en-CA" sz="1200" dirty="0">
                <a:latin typeface="Times New Roman" panose="02020603050405020304" pitchFamily="18" charset="0"/>
                <a:cs typeface="Times New Roman" panose="02020603050405020304" pitchFamily="18" charset="0"/>
              </a:rPr>
              <a:t>Finding the potential function is the tricky part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54323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44220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06546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57763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8027" y="522934"/>
            <a:ext cx="8497589" cy="707981"/>
          </a:xfrm>
        </p:spPr>
        <p:txBody>
          <a:bodyPr>
            <a:noAutofit/>
          </a:bodyPr>
          <a:lstStyle>
            <a:lvl1pPr>
              <a:defRPr sz="33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a:cxnSpLocks/>
          </p:cNvCxnSpPr>
          <p:nvPr userDrawn="1"/>
        </p:nvCxnSpPr>
        <p:spPr>
          <a:xfrm>
            <a:off x="390906" y="1196392"/>
            <a:ext cx="829976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5" y="448056"/>
            <a:ext cx="8155218" cy="640080"/>
          </a:xfrm>
        </p:spPr>
        <p:txBody>
          <a:bodyPr anchor="b" anchorCtr="0">
            <a:normAutofit/>
          </a:bodyPr>
          <a:lstStyle>
            <a:lvl1pPr>
              <a:defRPr sz="27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404622" y="1435608"/>
            <a:ext cx="3611264" cy="4560739"/>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1/4/2023</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2" y="262784"/>
            <a:ext cx="8761576"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63769" y="406800"/>
            <a:ext cx="8530912" cy="640080"/>
          </a:xfrm>
        </p:spPr>
        <p:txBody>
          <a:bodyPr>
            <a:normAutofit/>
          </a:bodyPr>
          <a:lstStyle>
            <a:lvl1pPr>
              <a:defRPr sz="27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279336" y="1266092"/>
            <a:ext cx="8548165" cy="5271868"/>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750"/>
              </a:spcBef>
              <a:spcAft>
                <a:spcPts val="900"/>
              </a:spcAft>
              <a:buNone/>
            </a:pPr>
            <a:r>
              <a:rPr lang="en-US" dirty="0"/>
              <a:t>Click to edit Master text styles</a:t>
            </a:r>
          </a:p>
          <a:p>
            <a:pPr marL="0" lvl="1" indent="0">
              <a:lnSpc>
                <a:spcPct val="150000"/>
              </a:lnSpc>
              <a:spcBef>
                <a:spcPts val="750"/>
              </a:spcBef>
              <a:spcAft>
                <a:spcPts val="900"/>
              </a:spcAft>
              <a:buNone/>
            </a:pPr>
            <a:r>
              <a:rPr lang="en-US" dirty="0"/>
              <a:t>Second level</a:t>
            </a:r>
          </a:p>
          <a:p>
            <a:pPr marL="0" lvl="2" indent="0">
              <a:lnSpc>
                <a:spcPct val="150000"/>
              </a:lnSpc>
              <a:spcBef>
                <a:spcPts val="750"/>
              </a:spcBef>
              <a:spcAft>
                <a:spcPts val="900"/>
              </a:spcAft>
              <a:buNone/>
            </a:pPr>
            <a:r>
              <a:rPr lang="en-US" dirty="0"/>
              <a:t>Third level</a:t>
            </a:r>
          </a:p>
          <a:p>
            <a:pPr marL="0" lvl="3" indent="0">
              <a:lnSpc>
                <a:spcPct val="150000"/>
              </a:lnSpc>
              <a:spcBef>
                <a:spcPts val="750"/>
              </a:spcBef>
              <a:spcAft>
                <a:spcPts val="900"/>
              </a:spcAft>
              <a:buNone/>
            </a:pPr>
            <a:r>
              <a:rPr lang="en-US" dirty="0"/>
              <a:t>Fourth level</a:t>
            </a:r>
          </a:p>
          <a:p>
            <a:pPr marL="0" lvl="4" indent="0">
              <a:lnSpc>
                <a:spcPct val="150000"/>
              </a:lnSpc>
              <a:spcBef>
                <a:spcPts val="750"/>
              </a:spcBef>
              <a:spcAft>
                <a:spcPts val="9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1"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1371601" y="3840483"/>
            <a:ext cx="6400800" cy="276999"/>
          </a:xfrm>
          <a:prstGeom prst="rect">
            <a:avLst/>
          </a:prstGeom>
        </p:spPr>
        <p:txBody>
          <a:bodyPr/>
          <a:lstStyle>
            <a:lvl1pPr>
              <a:defRPr/>
            </a:lvl1pPr>
          </a:lstStyle>
          <a:p>
            <a:endParaRPr/>
          </a:p>
        </p:txBody>
      </p:sp>
    </p:spTree>
    <p:extLst>
      <p:ext uri="{BB962C8B-B14F-4D97-AF65-F5344CB8AC3E}">
        <p14:creationId xmlns:p14="http://schemas.microsoft.com/office/powerpoint/2010/main" val="275406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9024" y="118661"/>
            <a:ext cx="8765946" cy="548915"/>
          </a:xfrm>
        </p:spPr>
        <p:txBody>
          <a:bodyPr/>
          <a:lstStyle>
            <a:lvl1pPr>
              <a:defRPr sz="3567" b="1" i="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type="body" idx="1"/>
          </p:nvPr>
        </p:nvSpPr>
        <p:spPr>
          <a:xfrm>
            <a:off x="189024" y="1163974"/>
            <a:ext cx="8765946" cy="487924"/>
          </a:xfrm>
        </p:spPr>
        <p:txBody>
          <a:bodyPr/>
          <a:lstStyle>
            <a:lvl1pPr>
              <a:defRPr sz="3170" b="0" i="0">
                <a:solidFill>
                  <a:schemeClr val="tx1"/>
                </a:solidFill>
                <a:latin typeface="Times New Roman" panose="02020603050405020304" pitchFamily="18" charset="0"/>
                <a:cs typeface="Times New Roman" panose="02020603050405020304" pitchFamily="18" charset="0"/>
              </a:defRPr>
            </a:lvl1pPr>
          </a:lstStyle>
          <a:p>
            <a:endParaRPr dirty="0"/>
          </a:p>
        </p:txBody>
      </p:sp>
    </p:spTree>
    <p:extLst>
      <p:ext uri="{BB962C8B-B14F-4D97-AF65-F5344CB8AC3E}">
        <p14:creationId xmlns:p14="http://schemas.microsoft.com/office/powerpoint/2010/main" val="62648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8731" y="119544"/>
            <a:ext cx="8766539" cy="426912"/>
          </a:xfrm>
        </p:spPr>
        <p:txBody>
          <a:bodyPr/>
          <a:lstStyle>
            <a:lvl1pPr>
              <a:defRPr sz="2774" b="0" i="0">
                <a:solidFill>
                  <a:schemeClr val="tx1"/>
                </a:solidFill>
                <a:latin typeface="Tahoma"/>
                <a:cs typeface="Tahoma"/>
              </a:defRPr>
            </a:lvl1pPr>
          </a:lstStyle>
          <a:p>
            <a:endParaRPr/>
          </a:p>
        </p:txBody>
      </p:sp>
      <p:sp>
        <p:nvSpPr>
          <p:cNvPr id="3" name="Holder 3"/>
          <p:cNvSpPr>
            <a:spLocks noGrp="1"/>
          </p:cNvSpPr>
          <p:nvPr>
            <p:ph sz="half" idx="2"/>
          </p:nvPr>
        </p:nvSpPr>
        <p:spPr>
          <a:xfrm>
            <a:off x="457203" y="1577342"/>
            <a:ext cx="3977639" cy="276999"/>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2"/>
            <a:ext cx="3977639" cy="276999"/>
          </a:xfrm>
          <a:prstGeom prst="rect">
            <a:avLst/>
          </a:prstGeom>
        </p:spPr>
        <p:txBody>
          <a:bodyPr/>
          <a:lstStyle>
            <a:lvl1pPr>
              <a:defRPr/>
            </a:lvl1pPr>
          </a:lstStyle>
          <a:p>
            <a:endParaRPr/>
          </a:p>
        </p:txBody>
      </p:sp>
    </p:spTree>
    <p:extLst>
      <p:ext uri="{BB962C8B-B14F-4D97-AF65-F5344CB8AC3E}">
        <p14:creationId xmlns:p14="http://schemas.microsoft.com/office/powerpoint/2010/main" val="128156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88731" y="119544"/>
            <a:ext cx="8766539" cy="426912"/>
          </a:xfrm>
        </p:spPr>
        <p:txBody>
          <a:bodyPr/>
          <a:lstStyle>
            <a:lvl1pPr>
              <a:defRPr sz="2774" b="0" i="0">
                <a:solidFill>
                  <a:schemeClr val="tx1"/>
                </a:solidFill>
                <a:latin typeface="Tahoma"/>
                <a:cs typeface="Tahoma"/>
              </a:defRPr>
            </a:lvl1pPr>
          </a:lstStyle>
          <a:p>
            <a:endParaRPr/>
          </a:p>
        </p:txBody>
      </p:sp>
    </p:spTree>
    <p:extLst>
      <p:ext uri="{BB962C8B-B14F-4D97-AF65-F5344CB8AC3E}">
        <p14:creationId xmlns:p14="http://schemas.microsoft.com/office/powerpoint/2010/main" val="25911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837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85430"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404622" y="355881"/>
            <a:ext cx="849758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1/4/2023</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243988" y="1170016"/>
            <a:ext cx="8645036"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F9026A91-1236-4FD3-A1D8-B1C0218D4587}"/>
              </a:ext>
            </a:extLst>
          </p:cNvPr>
          <p:cNvSpPr>
            <a:spLocks noGrp="1" noChangeArrowheads="1"/>
          </p:cNvSpPr>
          <p:nvPr>
            <p:ph type="title"/>
          </p:nvPr>
        </p:nvSpPr>
        <p:spPr bwMode="auto">
          <a:xfrm>
            <a:off x="188731" y="119544"/>
            <a:ext cx="87665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CD915E66-AEFC-4D5A-86CC-DC35D20E40D3}"/>
              </a:ext>
            </a:extLst>
          </p:cNvPr>
          <p:cNvSpPr>
            <a:spLocks noGrp="1" noChangeArrowheads="1"/>
          </p:cNvSpPr>
          <p:nvPr>
            <p:ph type="body" idx="1"/>
          </p:nvPr>
        </p:nvSpPr>
        <p:spPr bwMode="auto">
          <a:xfrm>
            <a:off x="698303" y="2985434"/>
            <a:ext cx="7448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291162134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905896" algn="l" rtl="0" eaLnBrk="0" fontAlgn="base" hangingPunct="0">
        <a:spcBef>
          <a:spcPct val="20000"/>
        </a:spcBef>
        <a:spcAft>
          <a:spcPct val="0"/>
        </a:spcAft>
        <a:defRPr>
          <a:solidFill>
            <a:schemeClr val="tx1"/>
          </a:solidFill>
          <a:latin typeface="+mn-lt"/>
          <a:ea typeface="+mn-ea"/>
          <a:cs typeface="+mn-cs"/>
        </a:defRPr>
      </a:lvl2pPr>
      <a:lvl3pPr marL="1811792" algn="l" rtl="0" eaLnBrk="0" fontAlgn="base" hangingPunct="0">
        <a:spcBef>
          <a:spcPct val="20000"/>
        </a:spcBef>
        <a:spcAft>
          <a:spcPct val="0"/>
        </a:spcAft>
        <a:defRPr>
          <a:solidFill>
            <a:schemeClr val="tx1"/>
          </a:solidFill>
          <a:latin typeface="+mn-lt"/>
          <a:ea typeface="+mn-ea"/>
          <a:cs typeface="+mn-cs"/>
        </a:defRPr>
      </a:lvl3pPr>
      <a:lvl4pPr marL="2717688" algn="l" rtl="0" eaLnBrk="0" fontAlgn="base" hangingPunct="0">
        <a:spcBef>
          <a:spcPct val="20000"/>
        </a:spcBef>
        <a:spcAft>
          <a:spcPct val="0"/>
        </a:spcAft>
        <a:defRPr>
          <a:solidFill>
            <a:schemeClr val="tx1"/>
          </a:solidFill>
          <a:latin typeface="+mn-lt"/>
          <a:ea typeface="+mn-ea"/>
          <a:cs typeface="+mn-cs"/>
        </a:defRPr>
      </a:lvl4pPr>
      <a:lvl5pPr marL="3623584" algn="l" rtl="0" eaLnBrk="0" fontAlgn="base" hangingPunct="0">
        <a:spcBef>
          <a:spcPct val="20000"/>
        </a:spcBef>
        <a:spcAft>
          <a:spcPct val="0"/>
        </a:spcAft>
        <a:defRPr>
          <a:solidFill>
            <a:schemeClr val="tx1"/>
          </a:solidFill>
          <a:latin typeface="+mn-lt"/>
          <a:ea typeface="+mn-ea"/>
          <a:cs typeface="+mn-cs"/>
        </a:defRPr>
      </a:lvl5pPr>
      <a:lvl6pPr marL="4529480">
        <a:defRPr>
          <a:latin typeface="+mn-lt"/>
          <a:ea typeface="+mn-ea"/>
          <a:cs typeface="+mn-cs"/>
        </a:defRPr>
      </a:lvl6pPr>
      <a:lvl7pPr marL="5435376">
        <a:defRPr>
          <a:latin typeface="+mn-lt"/>
          <a:ea typeface="+mn-ea"/>
          <a:cs typeface="+mn-cs"/>
        </a:defRPr>
      </a:lvl7pPr>
      <a:lvl8pPr marL="6341273">
        <a:defRPr>
          <a:latin typeface="+mn-lt"/>
          <a:ea typeface="+mn-ea"/>
          <a:cs typeface="+mn-cs"/>
        </a:defRPr>
      </a:lvl8pPr>
      <a:lvl9pPr marL="7247169">
        <a:defRPr>
          <a:latin typeface="+mn-lt"/>
          <a:ea typeface="+mn-ea"/>
          <a:cs typeface="+mn-cs"/>
        </a:defRPr>
      </a:lvl9pPr>
    </p:bodyStyle>
    <p:otherStyle>
      <a:lvl1pPr marL="0">
        <a:defRPr>
          <a:latin typeface="+mn-lt"/>
          <a:ea typeface="+mn-ea"/>
          <a:cs typeface="+mn-cs"/>
        </a:defRPr>
      </a:lvl1pPr>
      <a:lvl2pPr marL="905896">
        <a:defRPr>
          <a:latin typeface="+mn-lt"/>
          <a:ea typeface="+mn-ea"/>
          <a:cs typeface="+mn-cs"/>
        </a:defRPr>
      </a:lvl2pPr>
      <a:lvl3pPr marL="1811792">
        <a:defRPr>
          <a:latin typeface="+mn-lt"/>
          <a:ea typeface="+mn-ea"/>
          <a:cs typeface="+mn-cs"/>
        </a:defRPr>
      </a:lvl3pPr>
      <a:lvl4pPr marL="2717688">
        <a:defRPr>
          <a:latin typeface="+mn-lt"/>
          <a:ea typeface="+mn-ea"/>
          <a:cs typeface="+mn-cs"/>
        </a:defRPr>
      </a:lvl4pPr>
      <a:lvl5pPr marL="3623584">
        <a:defRPr>
          <a:latin typeface="+mn-lt"/>
          <a:ea typeface="+mn-ea"/>
          <a:cs typeface="+mn-cs"/>
        </a:defRPr>
      </a:lvl5pPr>
      <a:lvl6pPr marL="4529480">
        <a:defRPr>
          <a:latin typeface="+mn-lt"/>
          <a:ea typeface="+mn-ea"/>
          <a:cs typeface="+mn-cs"/>
        </a:defRPr>
      </a:lvl6pPr>
      <a:lvl7pPr marL="5435376">
        <a:defRPr>
          <a:latin typeface="+mn-lt"/>
          <a:ea typeface="+mn-ea"/>
          <a:cs typeface="+mn-cs"/>
        </a:defRPr>
      </a:lvl7pPr>
      <a:lvl8pPr marL="6341273">
        <a:defRPr>
          <a:latin typeface="+mn-lt"/>
          <a:ea typeface="+mn-ea"/>
          <a:cs typeface="+mn-cs"/>
        </a:defRPr>
      </a:lvl8pPr>
      <a:lvl9pPr marL="72471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dirty="0"/>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Algorithm Design Techniques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3" y="4792146"/>
            <a:ext cx="8457646" cy="853345"/>
          </a:xfrm>
          <a:prstGeom prst="rect">
            <a:avLst/>
          </a:prstGeom>
        </p:spPr>
        <p:txBody>
          <a:bodyPr vert="horz" lIns="68580" tIns="34290" rIns="68580" bIns="3429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000" cap="small" spc="-30" dirty="0">
                <a:solidFill>
                  <a:schemeClr val="bg1">
                    <a:lumMod val="75000"/>
                  </a:schemeClr>
                </a:solidFill>
              </a:rPr>
              <a:t>Amortized</a:t>
            </a:r>
            <a:r>
              <a:rPr lang="en-US" sz="4000" cap="small" spc="105" dirty="0">
                <a:solidFill>
                  <a:schemeClr val="bg1">
                    <a:lumMod val="75000"/>
                  </a:schemeClr>
                </a:solidFill>
              </a:rPr>
              <a:t> </a:t>
            </a:r>
            <a:r>
              <a:rPr lang="en-US" sz="4000" cap="small" spc="-30" dirty="0">
                <a:solidFill>
                  <a:schemeClr val="bg1">
                    <a:lumMod val="75000"/>
                  </a:schemeClr>
                </a:solidFill>
              </a:rPr>
              <a:t>Analysis</a:t>
            </a:r>
            <a:endParaRPr lang="en-US" sz="2400"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Amortized Bound Definition</a:t>
            </a:r>
            <a:endParaRPr spc="20" dirty="0"/>
          </a:p>
        </p:txBody>
      </p:sp>
      <p:sp>
        <p:nvSpPr>
          <p:cNvPr id="33" name="TextBox 32">
            <a:extLst>
              <a:ext uri="{FF2B5EF4-FFF2-40B4-BE49-F238E27FC236}">
                <a16:creationId xmlns:a16="http://schemas.microsoft.com/office/drawing/2014/main" id="{8F639655-58E6-4DCB-817C-4FAE85612326}"/>
              </a:ext>
            </a:extLst>
          </p:cNvPr>
          <p:cNvSpPr txBox="1"/>
          <p:nvPr/>
        </p:nvSpPr>
        <p:spPr>
          <a:xfrm>
            <a:off x="130178" y="1044839"/>
            <a:ext cx="8600550" cy="1687963"/>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Amortized cost can be, but does not have to be, average cost. </a:t>
            </a:r>
          </a:p>
          <a:p>
            <a:pPr marL="342900" indent="-342900">
              <a:lnSpc>
                <a:spcPct val="150000"/>
              </a:lnSpc>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We can assign </a:t>
            </a:r>
            <a:r>
              <a:rPr lang="en-CA" sz="2400" dirty="0">
                <a:solidFill>
                  <a:srgbClr val="0F06BA"/>
                </a:solidFill>
                <a:latin typeface="Times New Roman" panose="02020603050405020304" pitchFamily="18" charset="0"/>
                <a:cs typeface="Times New Roman" panose="02020603050405020304" pitchFamily="18" charset="0"/>
              </a:rPr>
              <a:t>any amortized cost to each operation</a:t>
            </a:r>
            <a:r>
              <a:rPr lang="en-CA" sz="2400" dirty="0">
                <a:latin typeface="Times New Roman" panose="02020603050405020304" pitchFamily="18" charset="0"/>
                <a:cs typeface="Times New Roman" panose="02020603050405020304" pitchFamily="18" charset="0"/>
              </a:rPr>
              <a:t>, as long as they “</a:t>
            </a:r>
            <a:r>
              <a:rPr lang="en-CA" sz="2400" dirty="0">
                <a:solidFill>
                  <a:srgbClr val="0F06BA"/>
                </a:solidFill>
                <a:latin typeface="Times New Roman" panose="02020603050405020304" pitchFamily="18" charset="0"/>
                <a:cs typeface="Times New Roman" panose="02020603050405020304" pitchFamily="18" charset="0"/>
              </a:rPr>
              <a:t>preserve the total cost</a:t>
            </a:r>
            <a:r>
              <a:rPr lang="en-CA" sz="2400" dirty="0">
                <a:latin typeface="Times New Roman" panose="02020603050405020304" pitchFamily="18" charset="0"/>
                <a:cs typeface="Times New Roman" panose="02020603050405020304" pitchFamily="18" charset="0"/>
              </a:rPr>
              <a:t>”, i.e., for any sequence of operations,</a:t>
            </a:r>
            <a:endParaRPr lang="en-US" sz="2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91A76F4-C869-4645-87A3-420557A7975D}"/>
              </a:ext>
            </a:extLst>
          </p:cNvPr>
          <p:cNvSpPr txBox="1"/>
          <p:nvPr/>
        </p:nvSpPr>
        <p:spPr>
          <a:xfrm>
            <a:off x="233990" y="4262172"/>
            <a:ext cx="8496738" cy="587148"/>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where the sum is taken over all operations.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3A38E5-21C3-448E-ACE3-CCE371CE708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79198" y="3429000"/>
            <a:ext cx="4846567" cy="430548"/>
          </a:xfrm>
          <a:prstGeom prst="rect">
            <a:avLst/>
          </a:prstGeom>
        </p:spPr>
      </p:pic>
    </p:spTree>
    <p:extLst>
      <p:ext uri="{BB962C8B-B14F-4D97-AF65-F5344CB8AC3E}">
        <p14:creationId xmlns:p14="http://schemas.microsoft.com/office/powerpoint/2010/main" val="32782254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Amortized Bound Definition</a:t>
            </a:r>
            <a:endParaRPr spc="20" dirty="0"/>
          </a:p>
        </p:txBody>
      </p:sp>
      <p:sp>
        <p:nvSpPr>
          <p:cNvPr id="14" name="TextBox 13">
            <a:extLst>
              <a:ext uri="{FF2B5EF4-FFF2-40B4-BE49-F238E27FC236}">
                <a16:creationId xmlns:a16="http://schemas.microsoft.com/office/drawing/2014/main" id="{27A3C169-9274-4788-8FC2-83FBA4AD07AC}"/>
              </a:ext>
            </a:extLst>
          </p:cNvPr>
          <p:cNvSpPr txBox="1"/>
          <p:nvPr/>
        </p:nvSpPr>
        <p:spPr>
          <a:xfrm>
            <a:off x="63857" y="733299"/>
            <a:ext cx="9013144" cy="6104107"/>
          </a:xfrm>
          <a:prstGeom prst="rect">
            <a:avLst/>
          </a:prstGeom>
          <a:noFill/>
        </p:spPr>
        <p:txBody>
          <a:bodyPr wrap="square">
            <a:spAutoFit/>
          </a:bodyPr>
          <a:lstStyle/>
          <a:p>
            <a:pPr>
              <a:lnSpc>
                <a:spcPct val="150000"/>
              </a:lnSpc>
              <a:spcAft>
                <a:spcPts val="600"/>
              </a:spcAft>
            </a:pPr>
            <a:r>
              <a:rPr lang="en-CA" sz="2400" dirty="0">
                <a:latin typeface="Times New Roman" panose="02020603050405020304" pitchFamily="18" charset="0"/>
                <a:cs typeface="Times New Roman" panose="02020603050405020304" pitchFamily="18" charset="0"/>
              </a:rPr>
              <a:t>For example, we can say a 2-3 tree achieves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O(1) amortized cost per create,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O(lg </a:t>
            </a:r>
            <a:r>
              <a:rPr lang="en-CA" sz="2400" i="1" dirty="0">
                <a:latin typeface="Times New Roman" panose="02020603050405020304" pitchFamily="18" charset="0"/>
                <a:cs typeface="Times New Roman" panose="02020603050405020304" pitchFamily="18" charset="0"/>
              </a:rPr>
              <a:t>n</a:t>
            </a:r>
            <a:r>
              <a:rPr lang="en-CA" sz="2400" dirty="0">
                <a:latin typeface="Times New Roman" panose="02020603050405020304" pitchFamily="18" charset="0"/>
                <a:cs typeface="Times New Roman" panose="02020603050405020304" pitchFamily="18" charset="0"/>
              </a:rPr>
              <a:t>∗) amortized cost per insert, and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0 amortized cost per delete,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The reason we can claim this is that for any sequence of operations, suppose there are </a:t>
            </a:r>
          </a:p>
          <a:p>
            <a:pPr marL="742950" lvl="1" indent="-285750">
              <a:lnSpc>
                <a:spcPct val="150000"/>
              </a:lnSpc>
              <a:spcAft>
                <a:spcPts val="600"/>
              </a:spcAft>
              <a:buFont typeface="Wingdings" panose="05000000000000000000" pitchFamily="2" charset="2"/>
              <a:buChar char="§"/>
            </a:pPr>
            <a:r>
              <a:rPr lang="en-CA" sz="2400" b="1" i="1" dirty="0">
                <a:latin typeface="Times New Roman" panose="02020603050405020304" pitchFamily="18" charset="0"/>
                <a:cs typeface="Times New Roman" panose="02020603050405020304" pitchFamily="18" charset="0"/>
              </a:rPr>
              <a:t>c</a:t>
            </a:r>
            <a:r>
              <a:rPr lang="en-CA" sz="2400" dirty="0">
                <a:latin typeface="Times New Roman" panose="02020603050405020304" pitchFamily="18" charset="0"/>
                <a:cs typeface="Times New Roman" panose="02020603050405020304" pitchFamily="18" charset="0"/>
              </a:rPr>
              <a:t> creations, </a:t>
            </a:r>
          </a:p>
          <a:p>
            <a:pPr marL="742950" lvl="1" indent="-285750">
              <a:lnSpc>
                <a:spcPct val="150000"/>
              </a:lnSpc>
              <a:spcAft>
                <a:spcPts val="600"/>
              </a:spcAft>
              <a:buFont typeface="Wingdings" panose="05000000000000000000" pitchFamily="2" charset="2"/>
              <a:buChar char="§"/>
            </a:pPr>
            <a:r>
              <a:rPr lang="en-CA" sz="2400" b="1" i="1" dirty="0" err="1">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insertions and </a:t>
            </a:r>
            <a:r>
              <a:rPr lang="en-CA" sz="2400" b="1" i="1" dirty="0">
                <a:latin typeface="Times New Roman" panose="02020603050405020304" pitchFamily="18" charset="0"/>
                <a:cs typeface="Times New Roman" panose="02020603050405020304" pitchFamily="18" charset="0"/>
              </a:rPr>
              <a:t>d</a:t>
            </a:r>
            <a:r>
              <a:rPr lang="en-CA" sz="2400" dirty="0">
                <a:latin typeface="Times New Roman" panose="02020603050405020304" pitchFamily="18" charset="0"/>
                <a:cs typeface="Times New Roman" panose="02020603050405020304" pitchFamily="18" charset="0"/>
              </a:rPr>
              <a:t> ≤ </a:t>
            </a:r>
            <a:r>
              <a:rPr lang="en-CA" sz="2400" b="1" i="1" dirty="0" err="1">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deletions (cannot delete from an empty tree),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The total amortized cost is asymptotically the same as the total actual cost: </a:t>
            </a:r>
            <a:r>
              <a:rPr lang="pl-PL" sz="2400" b="1" dirty="0">
                <a:latin typeface="Times New Roman" panose="02020603050405020304" pitchFamily="18" charset="0"/>
                <a:cs typeface="Times New Roman" panose="02020603050405020304" pitchFamily="18" charset="0"/>
              </a:rPr>
              <a:t>O(</a:t>
            </a:r>
            <a:r>
              <a:rPr lang="pl-PL" sz="2400" b="1" i="1" dirty="0">
                <a:latin typeface="Times New Roman" panose="02020603050405020304" pitchFamily="18" charset="0"/>
                <a:cs typeface="Times New Roman" panose="02020603050405020304" pitchFamily="18" charset="0"/>
              </a:rPr>
              <a:t>c</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pl-PL" sz="2400" b="1" dirty="0">
                <a:latin typeface="Times New Roman" panose="02020603050405020304" pitchFamily="18" charset="0"/>
                <a:cs typeface="Times New Roman" panose="02020603050405020304" pitchFamily="18" charset="0"/>
              </a:rPr>
              <a:t>lg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+ 0</a:t>
            </a:r>
            <a:r>
              <a:rPr lang="pl-PL" sz="2400" b="1" i="1" dirty="0">
                <a:latin typeface="Times New Roman" panose="02020603050405020304" pitchFamily="18" charset="0"/>
                <a:cs typeface="Times New Roman" panose="02020603050405020304" pitchFamily="18" charset="0"/>
              </a:rPr>
              <a:t>d</a:t>
            </a:r>
            <a:r>
              <a:rPr lang="pl-PL" sz="2400" b="1" dirty="0">
                <a:latin typeface="Times New Roman" panose="02020603050405020304" pitchFamily="18" charset="0"/>
                <a:cs typeface="Times New Roman" panose="02020603050405020304" pitchFamily="18" charset="0"/>
              </a:rPr>
              <a:t>) = O(</a:t>
            </a:r>
            <a:r>
              <a:rPr lang="pl-PL" sz="2400" b="1" i="1" dirty="0">
                <a:latin typeface="Times New Roman" panose="02020603050405020304" pitchFamily="18" charset="0"/>
                <a:cs typeface="Times New Roman" panose="02020603050405020304" pitchFamily="18" charset="0"/>
              </a:rPr>
              <a:t>c</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i</a:t>
            </a:r>
            <a:r>
              <a:rPr lang="pl-PL" sz="2400" b="1" dirty="0">
                <a:latin typeface="Times New Roman" panose="02020603050405020304" pitchFamily="18" charset="0"/>
                <a:cs typeface="Times New Roman" panose="02020603050405020304" pitchFamily="18" charset="0"/>
              </a:rPr>
              <a:t> lg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d l</a:t>
            </a:r>
            <a:r>
              <a:rPr lang="pl-PL" sz="2400" b="1" dirty="0">
                <a:latin typeface="Times New Roman" panose="02020603050405020304" pitchFamily="18" charset="0"/>
                <a:cs typeface="Times New Roman" panose="02020603050405020304" pitchFamily="18" charset="0"/>
              </a:rPr>
              <a:t>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6459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Accounting Method</a:t>
            </a:r>
            <a:endParaRPr spc="20" dirty="0"/>
          </a:p>
        </p:txBody>
      </p:sp>
      <p:sp>
        <p:nvSpPr>
          <p:cNvPr id="2" name="TextBox 1">
            <a:extLst>
              <a:ext uri="{FF2B5EF4-FFF2-40B4-BE49-F238E27FC236}">
                <a16:creationId xmlns:a16="http://schemas.microsoft.com/office/drawing/2014/main" id="{EC4A8962-D84B-D0F6-8710-3657DD17F402}"/>
              </a:ext>
            </a:extLst>
          </p:cNvPr>
          <p:cNvSpPr txBox="1"/>
          <p:nvPr/>
        </p:nvSpPr>
        <p:spPr>
          <a:xfrm>
            <a:off x="61296" y="1009018"/>
            <a:ext cx="9018266" cy="954107"/>
          </a:xfrm>
          <a:prstGeom prst="rect">
            <a:avLst/>
          </a:prstGeom>
          <a:noFill/>
        </p:spPr>
        <p:txBody>
          <a:bodyPr wrap="square">
            <a:spAutoFit/>
          </a:bodyPr>
          <a:lstStyle/>
          <a:p>
            <a:pPr marL="457200" indent="-457200">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Allows an operation to store credit into a bank for future use, </a:t>
            </a:r>
          </a:p>
        </p:txBody>
      </p:sp>
      <p:sp>
        <p:nvSpPr>
          <p:cNvPr id="4" name="TextBox 3">
            <a:extLst>
              <a:ext uri="{FF2B5EF4-FFF2-40B4-BE49-F238E27FC236}">
                <a16:creationId xmlns:a16="http://schemas.microsoft.com/office/drawing/2014/main" id="{024E59DF-FD0D-6AC5-066B-0DA3188BFE0D}"/>
              </a:ext>
            </a:extLst>
          </p:cNvPr>
          <p:cNvSpPr txBox="1"/>
          <p:nvPr/>
        </p:nvSpPr>
        <p:spPr>
          <a:xfrm>
            <a:off x="550606" y="1930368"/>
            <a:ext cx="3240879" cy="523220"/>
          </a:xfrm>
          <a:prstGeom prst="rect">
            <a:avLst/>
          </a:prstGeom>
          <a:noFill/>
        </p:spPr>
        <p:txBody>
          <a:bodyPr wrap="square">
            <a:spAutoFit/>
          </a:bodyPr>
          <a:lstStyle/>
          <a:p>
            <a:pPr marL="457200" indent="-457200">
              <a:buFont typeface="Arial" panose="020B0604020202020204" pitchFamily="34" charset="0"/>
              <a:buChar char="•"/>
            </a:pPr>
            <a:r>
              <a:rPr lang="en-CA" sz="2800" dirty="0">
                <a:solidFill>
                  <a:prstClr val="black"/>
                </a:solidFill>
                <a:latin typeface="Times New Roman" panose="02020603050405020304" pitchFamily="18" charset="0"/>
                <a:cs typeface="Times New Roman" panose="02020603050405020304" pitchFamily="18" charset="0"/>
              </a:rPr>
              <a:t>if its assigned:</a:t>
            </a:r>
          </a:p>
        </p:txBody>
      </p:sp>
      <p:sp>
        <p:nvSpPr>
          <p:cNvPr id="5" name="TextBox 4">
            <a:extLst>
              <a:ext uri="{FF2B5EF4-FFF2-40B4-BE49-F238E27FC236}">
                <a16:creationId xmlns:a16="http://schemas.microsoft.com/office/drawing/2014/main" id="{C9DABB96-C9C4-F5A6-2A9C-FECBC90923F1}"/>
              </a:ext>
            </a:extLst>
          </p:cNvPr>
          <p:cNvSpPr txBox="1"/>
          <p:nvPr/>
        </p:nvSpPr>
        <p:spPr>
          <a:xfrm>
            <a:off x="116299" y="4043321"/>
            <a:ext cx="9018266" cy="954107"/>
          </a:xfrm>
          <a:prstGeom prst="rect">
            <a:avLst/>
          </a:prstGeom>
          <a:noFill/>
        </p:spPr>
        <p:txBody>
          <a:bodyPr wrap="square">
            <a:spAutoFit/>
          </a:bodyPr>
          <a:lstStyle/>
          <a:p>
            <a:pPr marL="457200" indent="-457200">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Allows an operation to pay for its extra actual cost using existing credit, </a:t>
            </a: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C96A77-C1FD-1E0A-DCFC-E35629773144}"/>
              </a:ext>
            </a:extLst>
          </p:cNvPr>
          <p:cNvSpPr txBox="1"/>
          <p:nvPr/>
        </p:nvSpPr>
        <p:spPr>
          <a:xfrm>
            <a:off x="550606" y="5119464"/>
            <a:ext cx="2989007" cy="66120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CA" sz="2800" dirty="0">
                <a:solidFill>
                  <a:prstClr val="black"/>
                </a:solidFill>
                <a:latin typeface="Times New Roman" panose="02020603050405020304" pitchFamily="18" charset="0"/>
                <a:cs typeface="Times New Roman" panose="02020603050405020304" pitchFamily="18" charset="0"/>
              </a:rPr>
              <a:t>if its assigned:</a:t>
            </a: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7DB4499-4BCC-6A59-A44E-8C076F0C810F}"/>
              </a:ext>
            </a:extLst>
          </p:cNvPr>
          <p:cNvSpPr txBox="1"/>
          <p:nvPr/>
        </p:nvSpPr>
        <p:spPr>
          <a:xfrm>
            <a:off x="3242619" y="2658255"/>
            <a:ext cx="511278" cy="523220"/>
          </a:xfrm>
          <a:prstGeom prst="rect">
            <a:avLst/>
          </a:prstGeom>
          <a:noFill/>
        </p:spPr>
        <p:txBody>
          <a:bodyPr wrap="square">
            <a:spAutoFit/>
          </a:bodyPr>
          <a:lstStyle/>
          <a:p>
            <a:r>
              <a:rPr lang="en-CA" sz="2800" b="1" i="1" dirty="0">
                <a:solidFill>
                  <a:prstClr val="black"/>
                </a:solidFill>
                <a:latin typeface="Arial" panose="020B0604020202020204" pitchFamily="34" charset="0"/>
                <a:cs typeface="Arial" panose="020B0604020202020204" pitchFamily="34" charset="0"/>
              </a:rPr>
              <a:t> &gt;</a:t>
            </a:r>
          </a:p>
        </p:txBody>
      </p:sp>
      <p:sp>
        <p:nvSpPr>
          <p:cNvPr id="10" name="TextBox 9">
            <a:extLst>
              <a:ext uri="{FF2B5EF4-FFF2-40B4-BE49-F238E27FC236}">
                <a16:creationId xmlns:a16="http://schemas.microsoft.com/office/drawing/2014/main" id="{C52997F2-2DB8-ACCB-ABC0-5FE812D92EE5}"/>
              </a:ext>
            </a:extLst>
          </p:cNvPr>
          <p:cNvSpPr txBox="1"/>
          <p:nvPr/>
        </p:nvSpPr>
        <p:spPr>
          <a:xfrm>
            <a:off x="3621161" y="2618857"/>
            <a:ext cx="2672071" cy="523220"/>
          </a:xfrm>
          <a:prstGeom prst="rect">
            <a:avLst/>
          </a:prstGeom>
          <a:noFill/>
        </p:spPr>
        <p:txBody>
          <a:bodyPr wrap="square">
            <a:spAutoFit/>
          </a:bodyPr>
          <a:lstStyle/>
          <a:p>
            <a:r>
              <a:rPr lang="en-CA" sz="2800" b="1" i="1" dirty="0">
                <a:solidFill>
                  <a:prstClr val="black"/>
                </a:solidFill>
                <a:latin typeface="Times New Roman" panose="02020603050405020304" pitchFamily="18" charset="0"/>
                <a:cs typeface="Times New Roman" panose="02020603050405020304" pitchFamily="18" charset="0"/>
              </a:rPr>
              <a:t> its actual cost </a:t>
            </a:r>
          </a:p>
        </p:txBody>
      </p:sp>
      <p:sp>
        <p:nvSpPr>
          <p:cNvPr id="11" name="TextBox 10">
            <a:extLst>
              <a:ext uri="{FF2B5EF4-FFF2-40B4-BE49-F238E27FC236}">
                <a16:creationId xmlns:a16="http://schemas.microsoft.com/office/drawing/2014/main" id="{E61D2C78-B7C1-9524-45AB-9760FDC87C8E}"/>
              </a:ext>
            </a:extLst>
          </p:cNvPr>
          <p:cNvSpPr txBox="1"/>
          <p:nvPr/>
        </p:nvSpPr>
        <p:spPr>
          <a:xfrm>
            <a:off x="1000278" y="2638700"/>
            <a:ext cx="2342858" cy="523220"/>
          </a:xfrm>
          <a:prstGeom prst="rect">
            <a:avLst/>
          </a:prstGeom>
          <a:noFill/>
        </p:spPr>
        <p:txBody>
          <a:bodyPr wrap="square">
            <a:spAutoFit/>
          </a:bodyPr>
          <a:lstStyle/>
          <a:p>
            <a:r>
              <a:rPr lang="en-CA" sz="2800" b="1" i="1" dirty="0">
                <a:solidFill>
                  <a:prstClr val="black"/>
                </a:solidFill>
                <a:latin typeface="Times New Roman" panose="02020603050405020304" pitchFamily="18" charset="0"/>
                <a:cs typeface="Times New Roman" panose="02020603050405020304" pitchFamily="18" charset="0"/>
              </a:rPr>
              <a:t>amortized cost</a:t>
            </a:r>
          </a:p>
        </p:txBody>
      </p:sp>
      <p:sp>
        <p:nvSpPr>
          <p:cNvPr id="12" name="TextBox 11">
            <a:extLst>
              <a:ext uri="{FF2B5EF4-FFF2-40B4-BE49-F238E27FC236}">
                <a16:creationId xmlns:a16="http://schemas.microsoft.com/office/drawing/2014/main" id="{27F5E741-B9FE-918F-B032-9763348AFBBA}"/>
              </a:ext>
            </a:extLst>
          </p:cNvPr>
          <p:cNvSpPr txBox="1"/>
          <p:nvPr/>
        </p:nvSpPr>
        <p:spPr>
          <a:xfrm>
            <a:off x="3242619" y="5990522"/>
            <a:ext cx="511278" cy="523220"/>
          </a:xfrm>
          <a:prstGeom prst="rect">
            <a:avLst/>
          </a:prstGeom>
          <a:noFill/>
        </p:spPr>
        <p:txBody>
          <a:bodyPr wrap="square">
            <a:spAutoFit/>
          </a:bodyPr>
          <a:lstStyle/>
          <a:p>
            <a:r>
              <a:rPr lang="en-CA" sz="2800" b="1" i="1" dirty="0">
                <a:solidFill>
                  <a:prstClr val="black"/>
                </a:solidFill>
                <a:latin typeface="Arial" panose="020B0604020202020204" pitchFamily="34" charset="0"/>
                <a:cs typeface="Arial" panose="020B0604020202020204" pitchFamily="34" charset="0"/>
              </a:rPr>
              <a:t> &lt;</a:t>
            </a:r>
          </a:p>
        </p:txBody>
      </p:sp>
      <p:sp>
        <p:nvSpPr>
          <p:cNvPr id="13" name="TextBox 12">
            <a:extLst>
              <a:ext uri="{FF2B5EF4-FFF2-40B4-BE49-F238E27FC236}">
                <a16:creationId xmlns:a16="http://schemas.microsoft.com/office/drawing/2014/main" id="{73EAC1A9-C86A-8759-304A-13382DD29DB8}"/>
              </a:ext>
            </a:extLst>
          </p:cNvPr>
          <p:cNvSpPr txBox="1"/>
          <p:nvPr/>
        </p:nvSpPr>
        <p:spPr>
          <a:xfrm>
            <a:off x="3753897" y="5951303"/>
            <a:ext cx="2672071" cy="523220"/>
          </a:xfrm>
          <a:prstGeom prst="rect">
            <a:avLst/>
          </a:prstGeom>
          <a:noFill/>
        </p:spPr>
        <p:txBody>
          <a:bodyPr wrap="square">
            <a:spAutoFit/>
          </a:bodyPr>
          <a:lstStyle/>
          <a:p>
            <a:r>
              <a:rPr lang="en-CA" sz="2800" b="1" i="1" dirty="0">
                <a:solidFill>
                  <a:prstClr val="black"/>
                </a:solidFill>
                <a:latin typeface="Times New Roman" panose="02020603050405020304" pitchFamily="18" charset="0"/>
                <a:cs typeface="Times New Roman" panose="02020603050405020304" pitchFamily="18" charset="0"/>
              </a:rPr>
              <a:t> its actual cost </a:t>
            </a:r>
          </a:p>
        </p:txBody>
      </p:sp>
      <p:sp>
        <p:nvSpPr>
          <p:cNvPr id="14" name="TextBox 13">
            <a:extLst>
              <a:ext uri="{FF2B5EF4-FFF2-40B4-BE49-F238E27FC236}">
                <a16:creationId xmlns:a16="http://schemas.microsoft.com/office/drawing/2014/main" id="{F5FD935C-A822-11FF-9846-705D7F4AE1C7}"/>
              </a:ext>
            </a:extLst>
          </p:cNvPr>
          <p:cNvSpPr txBox="1"/>
          <p:nvPr/>
        </p:nvSpPr>
        <p:spPr>
          <a:xfrm>
            <a:off x="1000278" y="5970967"/>
            <a:ext cx="2342858" cy="523220"/>
          </a:xfrm>
          <a:prstGeom prst="rect">
            <a:avLst/>
          </a:prstGeom>
          <a:noFill/>
        </p:spPr>
        <p:txBody>
          <a:bodyPr wrap="square">
            <a:spAutoFit/>
          </a:bodyPr>
          <a:lstStyle/>
          <a:p>
            <a:r>
              <a:rPr lang="en-CA" sz="2800" b="1" i="1" dirty="0">
                <a:solidFill>
                  <a:prstClr val="black"/>
                </a:solidFill>
                <a:latin typeface="Times New Roman" panose="02020603050405020304" pitchFamily="18" charset="0"/>
                <a:cs typeface="Times New Roman" panose="02020603050405020304" pitchFamily="18" charset="0"/>
              </a:rPr>
              <a:t>amortized cost</a:t>
            </a:r>
          </a:p>
        </p:txBody>
      </p:sp>
      <p:sp>
        <p:nvSpPr>
          <p:cNvPr id="15" name="Rectangle 14">
            <a:extLst>
              <a:ext uri="{FF2B5EF4-FFF2-40B4-BE49-F238E27FC236}">
                <a16:creationId xmlns:a16="http://schemas.microsoft.com/office/drawing/2014/main" id="{9117C50B-C0D2-7CC0-DC98-42703B904C9E}"/>
              </a:ext>
            </a:extLst>
          </p:cNvPr>
          <p:cNvSpPr/>
          <p:nvPr/>
        </p:nvSpPr>
        <p:spPr>
          <a:xfrm>
            <a:off x="51464" y="3519488"/>
            <a:ext cx="9018266" cy="485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903720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Accounting Method: Table doubling example</a:t>
            </a:r>
            <a:endParaRPr spc="20" dirty="0"/>
          </a:p>
        </p:txBody>
      </p:sp>
      <p:graphicFrame>
        <p:nvGraphicFramePr>
          <p:cNvPr id="11" name="Table 3">
            <a:extLst>
              <a:ext uri="{FF2B5EF4-FFF2-40B4-BE49-F238E27FC236}">
                <a16:creationId xmlns:a16="http://schemas.microsoft.com/office/drawing/2014/main" id="{4B925E52-34BE-40B5-8FFC-314D0DF133A0}"/>
              </a:ext>
            </a:extLst>
          </p:cNvPr>
          <p:cNvGraphicFramePr>
            <a:graphicFrameLocks noGrp="1"/>
          </p:cNvGraphicFramePr>
          <p:nvPr>
            <p:extLst>
              <p:ext uri="{D42A27DB-BD31-4B8C-83A1-F6EECF244321}">
                <p14:modId xmlns:p14="http://schemas.microsoft.com/office/powerpoint/2010/main" val="31889567"/>
              </p:ext>
            </p:extLst>
          </p:nvPr>
        </p:nvGraphicFramePr>
        <p:xfrm>
          <a:off x="1484989" y="6037073"/>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3" name="Table 3">
            <a:extLst>
              <a:ext uri="{FF2B5EF4-FFF2-40B4-BE49-F238E27FC236}">
                <a16:creationId xmlns:a16="http://schemas.microsoft.com/office/drawing/2014/main" id="{BE9DA694-8875-4089-93AD-A34D6E4AD34E}"/>
              </a:ext>
            </a:extLst>
          </p:cNvPr>
          <p:cNvGraphicFramePr>
            <a:graphicFrameLocks noGrp="1"/>
          </p:cNvGraphicFramePr>
          <p:nvPr>
            <p:extLst>
              <p:ext uri="{D42A27DB-BD31-4B8C-83A1-F6EECF244321}">
                <p14:modId xmlns:p14="http://schemas.microsoft.com/office/powerpoint/2010/main" val="1655693688"/>
              </p:ext>
            </p:extLst>
          </p:nvPr>
        </p:nvGraphicFramePr>
        <p:xfrm>
          <a:off x="1484988" y="4648761"/>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4" name="Table 3">
            <a:extLst>
              <a:ext uri="{FF2B5EF4-FFF2-40B4-BE49-F238E27FC236}">
                <a16:creationId xmlns:a16="http://schemas.microsoft.com/office/drawing/2014/main" id="{13F3C5B4-3F23-4C2C-B024-43DFC04F4092}"/>
              </a:ext>
            </a:extLst>
          </p:cNvPr>
          <p:cNvGraphicFramePr>
            <a:graphicFrameLocks noGrp="1"/>
          </p:cNvGraphicFramePr>
          <p:nvPr>
            <p:extLst>
              <p:ext uri="{D42A27DB-BD31-4B8C-83A1-F6EECF244321}">
                <p14:modId xmlns:p14="http://schemas.microsoft.com/office/powerpoint/2010/main" val="3785364048"/>
              </p:ext>
            </p:extLst>
          </p:nvPr>
        </p:nvGraphicFramePr>
        <p:xfrm>
          <a:off x="1484987" y="3308593"/>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5" name="Table 3">
            <a:extLst>
              <a:ext uri="{FF2B5EF4-FFF2-40B4-BE49-F238E27FC236}">
                <a16:creationId xmlns:a16="http://schemas.microsoft.com/office/drawing/2014/main" id="{F2FFF8A9-1A6D-4800-ABC8-DCB622415461}"/>
              </a:ext>
            </a:extLst>
          </p:cNvPr>
          <p:cNvGraphicFramePr>
            <a:graphicFrameLocks noGrp="1"/>
          </p:cNvGraphicFramePr>
          <p:nvPr>
            <p:extLst>
              <p:ext uri="{D42A27DB-BD31-4B8C-83A1-F6EECF244321}">
                <p14:modId xmlns:p14="http://schemas.microsoft.com/office/powerpoint/2010/main" val="3640133649"/>
              </p:ext>
            </p:extLst>
          </p:nvPr>
        </p:nvGraphicFramePr>
        <p:xfrm>
          <a:off x="1484990" y="2094091"/>
          <a:ext cx="956197"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tblGrid>
              <a:tr h="637346">
                <a:tc>
                  <a:txBody>
                    <a:bodyPr/>
                    <a:lstStyle/>
                    <a:p>
                      <a:endParaRPr lang="en-US" dirty="0"/>
                    </a:p>
                  </a:txBody>
                  <a:tcPr/>
                </a:tc>
                <a:extLst>
                  <a:ext uri="{0D108BD9-81ED-4DB2-BD59-A6C34878D82A}">
                    <a16:rowId xmlns:a16="http://schemas.microsoft.com/office/drawing/2014/main" val="3923979703"/>
                  </a:ext>
                </a:extLst>
              </a:tr>
            </a:tbl>
          </a:graphicData>
        </a:graphic>
      </p:graphicFrame>
      <p:sp>
        <p:nvSpPr>
          <p:cNvPr id="4" name="TextBox 3">
            <a:extLst>
              <a:ext uri="{FF2B5EF4-FFF2-40B4-BE49-F238E27FC236}">
                <a16:creationId xmlns:a16="http://schemas.microsoft.com/office/drawing/2014/main" id="{A28C8061-1203-485E-BA16-0E5FBDCE9578}"/>
              </a:ext>
            </a:extLst>
          </p:cNvPr>
          <p:cNvSpPr txBox="1"/>
          <p:nvPr/>
        </p:nvSpPr>
        <p:spPr>
          <a:xfrm>
            <a:off x="1527129" y="214828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5" name="Arrow: Down 4">
            <a:extLst>
              <a:ext uri="{FF2B5EF4-FFF2-40B4-BE49-F238E27FC236}">
                <a16:creationId xmlns:a16="http://schemas.microsoft.com/office/drawing/2014/main" id="{4F8D1F8A-EA91-48B2-83B5-1B329807C9A3}"/>
              </a:ext>
            </a:extLst>
          </p:cNvPr>
          <p:cNvSpPr/>
          <p:nvPr/>
        </p:nvSpPr>
        <p:spPr>
          <a:xfrm>
            <a:off x="1611969" y="27909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17442B-201C-4386-8F9E-287BC4C69D11}"/>
              </a:ext>
            </a:extLst>
          </p:cNvPr>
          <p:cNvSpPr txBox="1"/>
          <p:nvPr/>
        </p:nvSpPr>
        <p:spPr>
          <a:xfrm>
            <a:off x="1527129" y="3348352"/>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7" name="TextBox 16">
            <a:extLst>
              <a:ext uri="{FF2B5EF4-FFF2-40B4-BE49-F238E27FC236}">
                <a16:creationId xmlns:a16="http://schemas.microsoft.com/office/drawing/2014/main" id="{674A1AFB-043C-4B31-92BA-D49554E49F94}"/>
              </a:ext>
            </a:extLst>
          </p:cNvPr>
          <p:cNvSpPr txBox="1"/>
          <p:nvPr/>
        </p:nvSpPr>
        <p:spPr>
          <a:xfrm>
            <a:off x="2486448" y="3357779"/>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8" name="Arrow: Down 17">
            <a:extLst>
              <a:ext uri="{FF2B5EF4-FFF2-40B4-BE49-F238E27FC236}">
                <a16:creationId xmlns:a16="http://schemas.microsoft.com/office/drawing/2014/main" id="{2E58B21C-BBA5-4E0F-8F83-DCAD48A66B64}"/>
              </a:ext>
            </a:extLst>
          </p:cNvPr>
          <p:cNvSpPr/>
          <p:nvPr/>
        </p:nvSpPr>
        <p:spPr>
          <a:xfrm>
            <a:off x="1611969" y="409231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091C27E8-104C-4660-A8CD-83D8CF0949A3}"/>
              </a:ext>
            </a:extLst>
          </p:cNvPr>
          <p:cNvSpPr/>
          <p:nvPr/>
        </p:nvSpPr>
        <p:spPr>
          <a:xfrm>
            <a:off x="2495876" y="409231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BB7314-014C-4036-901F-293A3FABACF3}"/>
              </a:ext>
            </a:extLst>
          </p:cNvPr>
          <p:cNvSpPr txBox="1"/>
          <p:nvPr/>
        </p:nvSpPr>
        <p:spPr>
          <a:xfrm>
            <a:off x="1527129"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1" name="TextBox 20">
            <a:extLst>
              <a:ext uri="{FF2B5EF4-FFF2-40B4-BE49-F238E27FC236}">
                <a16:creationId xmlns:a16="http://schemas.microsoft.com/office/drawing/2014/main" id="{E74D767C-C2F4-47BE-854E-439BCDC7B611}"/>
              </a:ext>
            </a:extLst>
          </p:cNvPr>
          <p:cNvSpPr txBox="1"/>
          <p:nvPr/>
        </p:nvSpPr>
        <p:spPr>
          <a:xfrm>
            <a:off x="2486448"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22" name="TextBox 21">
            <a:extLst>
              <a:ext uri="{FF2B5EF4-FFF2-40B4-BE49-F238E27FC236}">
                <a16:creationId xmlns:a16="http://schemas.microsoft.com/office/drawing/2014/main" id="{EA242C6F-6C52-4115-ACAF-BBCC87387FD1}"/>
              </a:ext>
            </a:extLst>
          </p:cNvPr>
          <p:cNvSpPr txBox="1"/>
          <p:nvPr/>
        </p:nvSpPr>
        <p:spPr>
          <a:xfrm>
            <a:off x="3426770"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23" name="TextBox 22">
            <a:extLst>
              <a:ext uri="{FF2B5EF4-FFF2-40B4-BE49-F238E27FC236}">
                <a16:creationId xmlns:a16="http://schemas.microsoft.com/office/drawing/2014/main" id="{92113E54-5FF4-4C43-BCF8-B2B0EB7D1196}"/>
              </a:ext>
            </a:extLst>
          </p:cNvPr>
          <p:cNvSpPr txBox="1"/>
          <p:nvPr/>
        </p:nvSpPr>
        <p:spPr>
          <a:xfrm>
            <a:off x="4396554"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24" name="Arrow: Down 23">
            <a:extLst>
              <a:ext uri="{FF2B5EF4-FFF2-40B4-BE49-F238E27FC236}">
                <a16:creationId xmlns:a16="http://schemas.microsoft.com/office/drawing/2014/main" id="{7ECDDDCB-90F5-4D57-8D43-86E3E64C9853}"/>
              </a:ext>
            </a:extLst>
          </p:cNvPr>
          <p:cNvSpPr/>
          <p:nvPr/>
        </p:nvSpPr>
        <p:spPr>
          <a:xfrm>
            <a:off x="1611969"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8458B5E-5273-4EA5-8652-2F15989D4549}"/>
              </a:ext>
            </a:extLst>
          </p:cNvPr>
          <p:cNvSpPr/>
          <p:nvPr/>
        </p:nvSpPr>
        <p:spPr>
          <a:xfrm>
            <a:off x="2495876"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6739C1F-0DE3-464B-A132-DCC91B1081CE}"/>
              </a:ext>
            </a:extLst>
          </p:cNvPr>
          <p:cNvSpPr/>
          <p:nvPr/>
        </p:nvSpPr>
        <p:spPr>
          <a:xfrm>
            <a:off x="3421912"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ACFC5615-8B9A-4C04-9684-0E9231910A81}"/>
              </a:ext>
            </a:extLst>
          </p:cNvPr>
          <p:cNvSpPr/>
          <p:nvPr/>
        </p:nvSpPr>
        <p:spPr>
          <a:xfrm>
            <a:off x="4428365"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E34C6F-9037-4932-84F0-D83B34959AB0}"/>
              </a:ext>
            </a:extLst>
          </p:cNvPr>
          <p:cNvSpPr txBox="1"/>
          <p:nvPr/>
        </p:nvSpPr>
        <p:spPr>
          <a:xfrm>
            <a:off x="1525949"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9" name="TextBox 28">
            <a:extLst>
              <a:ext uri="{FF2B5EF4-FFF2-40B4-BE49-F238E27FC236}">
                <a16:creationId xmlns:a16="http://schemas.microsoft.com/office/drawing/2014/main" id="{F6F49A27-93EA-4662-8299-7DF2E3EFFD41}"/>
              </a:ext>
            </a:extLst>
          </p:cNvPr>
          <p:cNvSpPr txBox="1"/>
          <p:nvPr/>
        </p:nvSpPr>
        <p:spPr>
          <a:xfrm>
            <a:off x="2485268"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30" name="TextBox 29">
            <a:extLst>
              <a:ext uri="{FF2B5EF4-FFF2-40B4-BE49-F238E27FC236}">
                <a16:creationId xmlns:a16="http://schemas.microsoft.com/office/drawing/2014/main" id="{3EA23363-F348-4037-B828-198AB1CC97D1}"/>
              </a:ext>
            </a:extLst>
          </p:cNvPr>
          <p:cNvSpPr txBox="1"/>
          <p:nvPr/>
        </p:nvSpPr>
        <p:spPr>
          <a:xfrm>
            <a:off x="3425590"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31" name="TextBox 30">
            <a:extLst>
              <a:ext uri="{FF2B5EF4-FFF2-40B4-BE49-F238E27FC236}">
                <a16:creationId xmlns:a16="http://schemas.microsoft.com/office/drawing/2014/main" id="{1B179EE9-AC3C-4002-89C9-939D4F99A5CA}"/>
              </a:ext>
            </a:extLst>
          </p:cNvPr>
          <p:cNvSpPr txBox="1"/>
          <p:nvPr/>
        </p:nvSpPr>
        <p:spPr>
          <a:xfrm>
            <a:off x="4395374"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33" name="TextBox 32">
            <a:extLst>
              <a:ext uri="{FF2B5EF4-FFF2-40B4-BE49-F238E27FC236}">
                <a16:creationId xmlns:a16="http://schemas.microsoft.com/office/drawing/2014/main" id="{682EA6FE-E37E-41F4-AC34-18D165056023}"/>
              </a:ext>
            </a:extLst>
          </p:cNvPr>
          <p:cNvSpPr txBox="1"/>
          <p:nvPr/>
        </p:nvSpPr>
        <p:spPr>
          <a:xfrm>
            <a:off x="3378462" y="820927"/>
            <a:ext cx="5756103" cy="1354217"/>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
            </a:pPr>
            <a:r>
              <a:rPr lang="en-CA" sz="2200" b="1" dirty="0">
                <a:latin typeface="Times New Roman" panose="02020603050405020304" pitchFamily="18" charset="0"/>
                <a:cs typeface="Times New Roman" panose="02020603050405020304" pitchFamily="18" charset="0"/>
              </a:rPr>
              <a:t>Each insert operation cots 3units</a:t>
            </a:r>
          </a:p>
          <a:p>
            <a:pPr marL="342900" indent="-342900">
              <a:spcAft>
                <a:spcPts val="600"/>
              </a:spcAft>
              <a:buFont typeface="Wingdings" panose="05000000000000000000" pitchFamily="2" charset="2"/>
              <a:buChar char="§"/>
            </a:pPr>
            <a:r>
              <a:rPr lang="en-CA" sz="2200" b="1">
                <a:latin typeface="Times New Roman" panose="02020603050405020304" pitchFamily="18" charset="0"/>
                <a:cs typeface="Times New Roman" panose="02020603050405020304" pitchFamily="18" charset="0"/>
              </a:rPr>
              <a:t>Use 1unit </a:t>
            </a:r>
            <a:r>
              <a:rPr lang="en-CA" sz="2200" b="1" dirty="0">
                <a:latin typeface="Times New Roman" panose="02020603050405020304" pitchFamily="18" charset="0"/>
                <a:cs typeface="Times New Roman" panose="02020603050405020304" pitchFamily="18" charset="0"/>
              </a:rPr>
              <a:t>for insert and store 2units for future use</a:t>
            </a:r>
            <a:endParaRPr lang="en-US" sz="2200" b="1" dirty="0"/>
          </a:p>
        </p:txBody>
      </p:sp>
      <p:sp>
        <p:nvSpPr>
          <p:cNvPr id="2" name="Half Frame 1">
            <a:extLst>
              <a:ext uri="{FF2B5EF4-FFF2-40B4-BE49-F238E27FC236}">
                <a16:creationId xmlns:a16="http://schemas.microsoft.com/office/drawing/2014/main" id="{05958D51-95D5-4750-8789-0E27BF5705CA}"/>
              </a:ext>
            </a:extLst>
          </p:cNvPr>
          <p:cNvSpPr/>
          <p:nvPr/>
        </p:nvSpPr>
        <p:spPr>
          <a:xfrm flipH="1">
            <a:off x="113120" y="1442301"/>
            <a:ext cx="1178679" cy="5197676"/>
          </a:xfrm>
          <a:prstGeom prst="halfFrame">
            <a:avLst>
              <a:gd name="adj1" fmla="val 6940"/>
              <a:gd name="adj2" fmla="val 614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2DEF5969-2F73-4FB2-A229-C7E0DB501B6E}"/>
              </a:ext>
            </a:extLst>
          </p:cNvPr>
          <p:cNvSpPr/>
          <p:nvPr/>
        </p:nvSpPr>
        <p:spPr>
          <a:xfrm>
            <a:off x="-9755" y="213885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40" name="Oval 39">
            <a:extLst>
              <a:ext uri="{FF2B5EF4-FFF2-40B4-BE49-F238E27FC236}">
                <a16:creationId xmlns:a16="http://schemas.microsoft.com/office/drawing/2014/main" id="{116A8EB6-C87F-48A2-A6A6-2B7B82B8EFD1}"/>
              </a:ext>
            </a:extLst>
          </p:cNvPr>
          <p:cNvSpPr/>
          <p:nvPr/>
        </p:nvSpPr>
        <p:spPr>
          <a:xfrm>
            <a:off x="-9427" y="2122257"/>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2</a:t>
            </a:r>
          </a:p>
        </p:txBody>
      </p:sp>
      <p:sp>
        <p:nvSpPr>
          <p:cNvPr id="43" name="Oval 42">
            <a:extLst>
              <a:ext uri="{FF2B5EF4-FFF2-40B4-BE49-F238E27FC236}">
                <a16:creationId xmlns:a16="http://schemas.microsoft.com/office/drawing/2014/main" id="{A239FE9A-D61D-471D-A703-CFD528E4EA10}"/>
              </a:ext>
            </a:extLst>
          </p:cNvPr>
          <p:cNvSpPr/>
          <p:nvPr/>
        </p:nvSpPr>
        <p:spPr>
          <a:xfrm>
            <a:off x="1519002" y="2078916"/>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4" name="Oval 43">
            <a:extLst>
              <a:ext uri="{FF2B5EF4-FFF2-40B4-BE49-F238E27FC236}">
                <a16:creationId xmlns:a16="http://schemas.microsoft.com/office/drawing/2014/main" id="{14ECD53F-E6F6-4880-9127-D3997E31C8BA}"/>
              </a:ext>
            </a:extLst>
          </p:cNvPr>
          <p:cNvSpPr/>
          <p:nvPr/>
        </p:nvSpPr>
        <p:spPr>
          <a:xfrm>
            <a:off x="2483337" y="332274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5" name="Oval 44">
            <a:extLst>
              <a:ext uri="{FF2B5EF4-FFF2-40B4-BE49-F238E27FC236}">
                <a16:creationId xmlns:a16="http://schemas.microsoft.com/office/drawing/2014/main" id="{D8FDB034-A40E-4299-B122-1A1800769E87}"/>
              </a:ext>
            </a:extLst>
          </p:cNvPr>
          <p:cNvSpPr/>
          <p:nvPr/>
        </p:nvSpPr>
        <p:spPr>
          <a:xfrm>
            <a:off x="2495876" y="4669363"/>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35" name="Oval 34">
            <a:extLst>
              <a:ext uri="{FF2B5EF4-FFF2-40B4-BE49-F238E27FC236}">
                <a16:creationId xmlns:a16="http://schemas.microsoft.com/office/drawing/2014/main" id="{7C043F06-077C-4440-A411-81E9F3DE4C3F}"/>
              </a:ext>
            </a:extLst>
          </p:cNvPr>
          <p:cNvSpPr/>
          <p:nvPr/>
        </p:nvSpPr>
        <p:spPr>
          <a:xfrm>
            <a:off x="1517755" y="332274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57" name="Oval 56">
            <a:extLst>
              <a:ext uri="{FF2B5EF4-FFF2-40B4-BE49-F238E27FC236}">
                <a16:creationId xmlns:a16="http://schemas.microsoft.com/office/drawing/2014/main" id="{CB149750-8513-474B-9604-9BE200EB060B}"/>
              </a:ext>
            </a:extLst>
          </p:cNvPr>
          <p:cNvSpPr/>
          <p:nvPr/>
        </p:nvSpPr>
        <p:spPr>
          <a:xfrm>
            <a:off x="3422379" y="467241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58" name="Oval 57">
            <a:extLst>
              <a:ext uri="{FF2B5EF4-FFF2-40B4-BE49-F238E27FC236}">
                <a16:creationId xmlns:a16="http://schemas.microsoft.com/office/drawing/2014/main" id="{1816A1CE-2772-4412-921F-098822C571AA}"/>
              </a:ext>
            </a:extLst>
          </p:cNvPr>
          <p:cNvSpPr/>
          <p:nvPr/>
        </p:nvSpPr>
        <p:spPr>
          <a:xfrm>
            <a:off x="4390061" y="4655852"/>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59" name="Oval 58">
            <a:extLst>
              <a:ext uri="{FF2B5EF4-FFF2-40B4-BE49-F238E27FC236}">
                <a16:creationId xmlns:a16="http://schemas.microsoft.com/office/drawing/2014/main" id="{B5E8EAC5-615E-4BBC-84E0-72EBE6C02E32}"/>
              </a:ext>
            </a:extLst>
          </p:cNvPr>
          <p:cNvSpPr/>
          <p:nvPr/>
        </p:nvSpPr>
        <p:spPr>
          <a:xfrm>
            <a:off x="4390061" y="6063140"/>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68" name="Oval 67">
            <a:extLst>
              <a:ext uri="{FF2B5EF4-FFF2-40B4-BE49-F238E27FC236}">
                <a16:creationId xmlns:a16="http://schemas.microsoft.com/office/drawing/2014/main" id="{02590563-F23E-4A72-94B8-1B87A3013A6F}"/>
              </a:ext>
            </a:extLst>
          </p:cNvPr>
          <p:cNvSpPr/>
          <p:nvPr/>
        </p:nvSpPr>
        <p:spPr>
          <a:xfrm>
            <a:off x="1302" y="2133738"/>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41" name="Oval 40">
            <a:extLst>
              <a:ext uri="{FF2B5EF4-FFF2-40B4-BE49-F238E27FC236}">
                <a16:creationId xmlns:a16="http://schemas.microsoft.com/office/drawing/2014/main" id="{74EFDFBC-1901-4A2D-A5A0-FE26695CD076}"/>
              </a:ext>
            </a:extLst>
          </p:cNvPr>
          <p:cNvSpPr/>
          <p:nvPr/>
        </p:nvSpPr>
        <p:spPr>
          <a:xfrm>
            <a:off x="4019" y="2132632"/>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70" name="Oval 69">
            <a:extLst>
              <a:ext uri="{FF2B5EF4-FFF2-40B4-BE49-F238E27FC236}">
                <a16:creationId xmlns:a16="http://schemas.microsoft.com/office/drawing/2014/main" id="{9884F8E9-566B-4D20-B92B-26C8EFBAF344}"/>
              </a:ext>
            </a:extLst>
          </p:cNvPr>
          <p:cNvSpPr/>
          <p:nvPr/>
        </p:nvSpPr>
        <p:spPr>
          <a:xfrm>
            <a:off x="-1628" y="213885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71" name="Oval 70">
            <a:extLst>
              <a:ext uri="{FF2B5EF4-FFF2-40B4-BE49-F238E27FC236}">
                <a16:creationId xmlns:a16="http://schemas.microsoft.com/office/drawing/2014/main" id="{E2274811-EC88-4CB5-B13D-DF460D98D125}"/>
              </a:ext>
            </a:extLst>
          </p:cNvPr>
          <p:cNvSpPr/>
          <p:nvPr/>
        </p:nvSpPr>
        <p:spPr>
          <a:xfrm>
            <a:off x="-3256" y="2179469"/>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72" name="Oval 71">
            <a:extLst>
              <a:ext uri="{FF2B5EF4-FFF2-40B4-BE49-F238E27FC236}">
                <a16:creationId xmlns:a16="http://schemas.microsoft.com/office/drawing/2014/main" id="{5C18C95C-351E-40EB-A51F-CB07335231C3}"/>
              </a:ext>
            </a:extLst>
          </p:cNvPr>
          <p:cNvSpPr/>
          <p:nvPr/>
        </p:nvSpPr>
        <p:spPr>
          <a:xfrm>
            <a:off x="23147" y="2143007"/>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5</a:t>
            </a:r>
          </a:p>
        </p:txBody>
      </p:sp>
      <p:sp>
        <p:nvSpPr>
          <p:cNvPr id="73" name="Oval 72">
            <a:extLst>
              <a:ext uri="{FF2B5EF4-FFF2-40B4-BE49-F238E27FC236}">
                <a16:creationId xmlns:a16="http://schemas.microsoft.com/office/drawing/2014/main" id="{228F5487-68D7-40C6-ACFF-51DDF55FF042}"/>
              </a:ext>
            </a:extLst>
          </p:cNvPr>
          <p:cNvSpPr/>
          <p:nvPr/>
        </p:nvSpPr>
        <p:spPr>
          <a:xfrm>
            <a:off x="13190" y="2126410"/>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74" name="Oval 73">
            <a:extLst>
              <a:ext uri="{FF2B5EF4-FFF2-40B4-BE49-F238E27FC236}">
                <a16:creationId xmlns:a16="http://schemas.microsoft.com/office/drawing/2014/main" id="{B6FCF3D8-BAFF-4457-BF97-2A04A1427570}"/>
              </a:ext>
            </a:extLst>
          </p:cNvPr>
          <p:cNvSpPr/>
          <p:nvPr/>
        </p:nvSpPr>
        <p:spPr>
          <a:xfrm>
            <a:off x="18168" y="218412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9</a:t>
            </a:r>
          </a:p>
        </p:txBody>
      </p:sp>
      <p:sp>
        <p:nvSpPr>
          <p:cNvPr id="75" name="TextBox 74">
            <a:extLst>
              <a:ext uri="{FF2B5EF4-FFF2-40B4-BE49-F238E27FC236}">
                <a16:creationId xmlns:a16="http://schemas.microsoft.com/office/drawing/2014/main" id="{27A39A3A-E9C7-4726-8EAA-CB16424F3191}"/>
              </a:ext>
            </a:extLst>
          </p:cNvPr>
          <p:cNvSpPr txBox="1"/>
          <p:nvPr/>
        </p:nvSpPr>
        <p:spPr>
          <a:xfrm>
            <a:off x="5341401"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e</a:t>
            </a:r>
          </a:p>
        </p:txBody>
      </p:sp>
      <p:sp>
        <p:nvSpPr>
          <p:cNvPr id="76" name="TextBox 75">
            <a:extLst>
              <a:ext uri="{FF2B5EF4-FFF2-40B4-BE49-F238E27FC236}">
                <a16:creationId xmlns:a16="http://schemas.microsoft.com/office/drawing/2014/main" id="{480B9E6D-CE17-4C11-85BF-055483B528CA}"/>
              </a:ext>
            </a:extLst>
          </p:cNvPr>
          <p:cNvSpPr txBox="1"/>
          <p:nvPr/>
        </p:nvSpPr>
        <p:spPr>
          <a:xfrm>
            <a:off x="6300720"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f</a:t>
            </a:r>
          </a:p>
        </p:txBody>
      </p:sp>
      <p:sp>
        <p:nvSpPr>
          <p:cNvPr id="77" name="TextBox 76">
            <a:extLst>
              <a:ext uri="{FF2B5EF4-FFF2-40B4-BE49-F238E27FC236}">
                <a16:creationId xmlns:a16="http://schemas.microsoft.com/office/drawing/2014/main" id="{34F19BC6-B815-425A-998B-A1B2A1548113}"/>
              </a:ext>
            </a:extLst>
          </p:cNvPr>
          <p:cNvSpPr txBox="1"/>
          <p:nvPr/>
        </p:nvSpPr>
        <p:spPr>
          <a:xfrm>
            <a:off x="7241042"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g</a:t>
            </a:r>
          </a:p>
        </p:txBody>
      </p:sp>
      <p:sp>
        <p:nvSpPr>
          <p:cNvPr id="78" name="TextBox 77">
            <a:extLst>
              <a:ext uri="{FF2B5EF4-FFF2-40B4-BE49-F238E27FC236}">
                <a16:creationId xmlns:a16="http://schemas.microsoft.com/office/drawing/2014/main" id="{E1BD9996-10CC-4162-A4AC-C72864624BB7}"/>
              </a:ext>
            </a:extLst>
          </p:cNvPr>
          <p:cNvSpPr txBox="1"/>
          <p:nvPr/>
        </p:nvSpPr>
        <p:spPr>
          <a:xfrm>
            <a:off x="8210826"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h</a:t>
            </a:r>
          </a:p>
        </p:txBody>
      </p:sp>
      <p:sp>
        <p:nvSpPr>
          <p:cNvPr id="79" name="Oval 78">
            <a:extLst>
              <a:ext uri="{FF2B5EF4-FFF2-40B4-BE49-F238E27FC236}">
                <a16:creationId xmlns:a16="http://schemas.microsoft.com/office/drawing/2014/main" id="{5B99BE5C-4A92-4693-A6AF-346C112CDCD3}"/>
              </a:ext>
            </a:extLst>
          </p:cNvPr>
          <p:cNvSpPr/>
          <p:nvPr/>
        </p:nvSpPr>
        <p:spPr>
          <a:xfrm>
            <a:off x="5328213" y="6051416"/>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0" name="Oval 79">
            <a:extLst>
              <a:ext uri="{FF2B5EF4-FFF2-40B4-BE49-F238E27FC236}">
                <a16:creationId xmlns:a16="http://schemas.microsoft.com/office/drawing/2014/main" id="{35C9956B-B674-4A05-BF1D-A94A4ABEF8BC}"/>
              </a:ext>
            </a:extLst>
          </p:cNvPr>
          <p:cNvSpPr/>
          <p:nvPr/>
        </p:nvSpPr>
        <p:spPr>
          <a:xfrm>
            <a:off x="6289702" y="6039694"/>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1" name="Oval 80">
            <a:extLst>
              <a:ext uri="{FF2B5EF4-FFF2-40B4-BE49-F238E27FC236}">
                <a16:creationId xmlns:a16="http://schemas.microsoft.com/office/drawing/2014/main" id="{FC34A9BA-93E5-4FAD-8E3F-ADFACF42F162}"/>
              </a:ext>
            </a:extLst>
          </p:cNvPr>
          <p:cNvSpPr/>
          <p:nvPr/>
        </p:nvSpPr>
        <p:spPr>
          <a:xfrm>
            <a:off x="7240285" y="6032481"/>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2" name="Oval 81">
            <a:extLst>
              <a:ext uri="{FF2B5EF4-FFF2-40B4-BE49-F238E27FC236}">
                <a16:creationId xmlns:a16="http://schemas.microsoft.com/office/drawing/2014/main" id="{14391570-B0B3-4826-8A4C-3243C972B009}"/>
              </a:ext>
            </a:extLst>
          </p:cNvPr>
          <p:cNvSpPr/>
          <p:nvPr/>
        </p:nvSpPr>
        <p:spPr>
          <a:xfrm>
            <a:off x="8210826" y="6032481"/>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 name="L-Shape 7">
            <a:extLst>
              <a:ext uri="{FF2B5EF4-FFF2-40B4-BE49-F238E27FC236}">
                <a16:creationId xmlns:a16="http://schemas.microsoft.com/office/drawing/2014/main" id="{2EBE9E47-936C-4E24-B651-4767D592B94A}"/>
              </a:ext>
            </a:extLst>
          </p:cNvPr>
          <p:cNvSpPr/>
          <p:nvPr/>
        </p:nvSpPr>
        <p:spPr>
          <a:xfrm rot="8632287">
            <a:off x="6027462" y="5112401"/>
            <a:ext cx="2425012" cy="1591472"/>
          </a:xfrm>
          <a:prstGeom prst="corner">
            <a:avLst>
              <a:gd name="adj1" fmla="val 2483"/>
              <a:gd name="adj2" fmla="val 231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EB374722-05AF-4FE5-89E7-77B037CC30B8}"/>
                  </a:ext>
                </a:extLst>
              </p:cNvPr>
              <p:cNvSpPr txBox="1"/>
              <p:nvPr/>
            </p:nvSpPr>
            <p:spPr>
              <a:xfrm>
                <a:off x="5276806" y="2840529"/>
                <a:ext cx="3801287" cy="880819"/>
              </a:xfrm>
              <a:prstGeom prst="rect">
                <a:avLst/>
              </a:prstGeom>
              <a:noFill/>
            </p:spPr>
            <p:txBody>
              <a:bodyPr wrap="square">
                <a:spAutoFit/>
              </a:bodyPr>
              <a:lstStyle/>
              <a:p>
                <a:pPr algn="ctr"/>
                <a14:m>
                  <m:oMath xmlns:m="http://schemas.openxmlformats.org/officeDocument/2006/math">
                    <m:f>
                      <m:fPr>
                        <m:ctrlPr>
                          <a:rPr lang="en-US" sz="2200" b="1" i="1" smtClean="0">
                            <a:latin typeface="Cambria Math" panose="02040503050406030204" pitchFamily="18" charset="0"/>
                            <a:cs typeface="Times New Roman" panose="02020603050405020304" pitchFamily="18" charset="0"/>
                          </a:rPr>
                        </m:ctrlPr>
                      </m:fPr>
                      <m:num>
                        <m:r>
                          <a:rPr lang="en-US" sz="2200" b="1" i="1" smtClean="0">
                            <a:latin typeface="Cambria Math" panose="02040503050406030204" pitchFamily="18" charset="0"/>
                            <a:cs typeface="Times New Roman" panose="02020603050405020304" pitchFamily="18" charset="0"/>
                          </a:rPr>
                          <m:t>𝒏</m:t>
                        </m:r>
                      </m:num>
                      <m:den>
                        <m:r>
                          <a:rPr lang="en-US" sz="2200" b="1" i="1" smtClean="0">
                            <a:latin typeface="Cambria Math" panose="02040503050406030204" pitchFamily="18" charset="0"/>
                            <a:cs typeface="Times New Roman" panose="02020603050405020304" pitchFamily="18" charset="0"/>
                          </a:rPr>
                          <m:t>𝟐</m:t>
                        </m:r>
                      </m:den>
                    </m:f>
                    <m:r>
                      <a:rPr lang="en-US" sz="2200" b="1" i="1" smtClean="0">
                        <a:latin typeface="Cambria Math" panose="02040503050406030204" pitchFamily="18" charset="0"/>
                        <a:cs typeface="Times New Roman" panose="02020603050405020304" pitchFamily="18" charset="0"/>
                      </a:rPr>
                      <m:t> </m:t>
                    </m:r>
                  </m:oMath>
                </a14:m>
                <a:r>
                  <a:rPr lang="en-US" sz="2200" b="1" dirty="0">
                    <a:latin typeface="Times New Roman" panose="02020603050405020304" pitchFamily="18" charset="0"/>
                    <a:cs typeface="Times New Roman" panose="02020603050405020304" pitchFamily="18" charset="0"/>
                  </a:rPr>
                  <a:t> insertions can cover cost of next table doubling</a:t>
                </a:r>
              </a:p>
            </p:txBody>
          </p:sp>
        </mc:Choice>
        <mc:Fallback xmlns="">
          <p:sp>
            <p:nvSpPr>
              <p:cNvPr id="83" name="TextBox 82">
                <a:extLst>
                  <a:ext uri="{FF2B5EF4-FFF2-40B4-BE49-F238E27FC236}">
                    <a16:creationId xmlns:a16="http://schemas.microsoft.com/office/drawing/2014/main" id="{EB374722-05AF-4FE5-89E7-77B037CC30B8}"/>
                  </a:ext>
                </a:extLst>
              </p:cNvPr>
              <p:cNvSpPr txBox="1">
                <a:spLocks noRot="1" noChangeAspect="1" noMove="1" noResize="1" noEditPoints="1" noAdjustHandles="1" noChangeArrowheads="1" noChangeShapeType="1" noTextEdit="1"/>
              </p:cNvSpPr>
              <p:nvPr/>
            </p:nvSpPr>
            <p:spPr>
              <a:xfrm>
                <a:off x="5276806" y="2840529"/>
                <a:ext cx="3801287" cy="880819"/>
              </a:xfrm>
              <a:prstGeom prst="rect">
                <a:avLst/>
              </a:prstGeom>
              <a:blipFill>
                <a:blip r:embed="rId2"/>
                <a:stretch>
                  <a:fillRect t="-694" r="-2087" b="-13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92ED9B67-3C53-40CA-BB89-531EA9FFA73A}"/>
                  </a:ext>
                </a:extLst>
              </p:cNvPr>
              <p:cNvSpPr txBox="1"/>
              <p:nvPr/>
            </p:nvSpPr>
            <p:spPr>
              <a:xfrm>
                <a:off x="7338392" y="3916493"/>
                <a:ext cx="872434" cy="674800"/>
              </a:xfrm>
              <a:prstGeom prst="rect">
                <a:avLst/>
              </a:prstGeom>
              <a:solidFill>
                <a:srgbClr val="FF0000"/>
              </a:solid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2200" b="1" i="1" smtClean="0">
                              <a:solidFill>
                                <a:schemeClr val="bg1"/>
                              </a:solidFill>
                              <a:latin typeface="Cambria Math" panose="02040503050406030204" pitchFamily="18" charset="0"/>
                              <a:cs typeface="Times New Roman" panose="02020603050405020304" pitchFamily="18" charset="0"/>
                            </a:rPr>
                          </m:ctrlPr>
                        </m:fPr>
                        <m:num>
                          <m:r>
                            <a:rPr lang="en-US" sz="2200" b="1" i="1" smtClean="0">
                              <a:solidFill>
                                <a:schemeClr val="bg1"/>
                              </a:solidFill>
                              <a:latin typeface="Cambria Math" panose="02040503050406030204" pitchFamily="18" charset="0"/>
                              <a:cs typeface="Times New Roman" panose="02020603050405020304" pitchFamily="18" charset="0"/>
                            </a:rPr>
                            <m:t>𝒏</m:t>
                          </m:r>
                        </m:num>
                        <m:den>
                          <m:r>
                            <a:rPr lang="en-US" sz="2200" b="1" i="1" smtClean="0">
                              <a:solidFill>
                                <a:schemeClr val="bg1"/>
                              </a:solidFill>
                              <a:latin typeface="Cambria Math" panose="02040503050406030204" pitchFamily="18" charset="0"/>
                              <a:cs typeface="Times New Roman" panose="02020603050405020304" pitchFamily="18" charset="0"/>
                            </a:rPr>
                            <m:t>𝟐</m:t>
                          </m:r>
                        </m:den>
                      </m:f>
                    </m:oMath>
                  </m:oMathPara>
                </a14:m>
                <a:endParaRPr lang="en-US" sz="22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92ED9B67-3C53-40CA-BB89-531EA9FFA73A}"/>
                  </a:ext>
                </a:extLst>
              </p:cNvPr>
              <p:cNvSpPr txBox="1">
                <a:spLocks noRot="1" noChangeAspect="1" noMove="1" noResize="1" noEditPoints="1" noAdjustHandles="1" noChangeArrowheads="1" noChangeShapeType="1" noTextEdit="1"/>
              </p:cNvSpPr>
              <p:nvPr/>
            </p:nvSpPr>
            <p:spPr>
              <a:xfrm>
                <a:off x="7338392" y="3916493"/>
                <a:ext cx="872434" cy="6748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880825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40" grpId="0" animBg="1"/>
      <p:bldP spid="43" grpId="0" animBg="1"/>
      <p:bldP spid="44" grpId="0" animBg="1"/>
      <p:bldP spid="45" grpId="0" animBg="1"/>
      <p:bldP spid="35" grpId="0" animBg="1"/>
      <p:bldP spid="57" grpId="0" animBg="1"/>
      <p:bldP spid="58" grpId="0" animBg="1"/>
      <p:bldP spid="59" grpId="0" animBg="1"/>
      <p:bldP spid="59" grpId="1" animBg="1"/>
      <p:bldP spid="68" grpId="0" animBg="1"/>
      <p:bldP spid="41"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 grpId="0" animBg="1"/>
      <p:bldP spid="83" grpId="0"/>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Accounting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40893" y="733299"/>
            <a:ext cx="8606118"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For example, in table doubling:</a:t>
            </a:r>
            <a:endParaRPr lang="en-US" altLang="en-US" sz="2774" dirty="0">
              <a:solidFill>
                <a:prstClr val="black"/>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D9EF8A-F8E8-49B6-891E-44EF07E61676}"/>
              </a:ext>
            </a:extLst>
          </p:cNvPr>
          <p:cNvSpPr txBox="1"/>
          <p:nvPr/>
        </p:nvSpPr>
        <p:spPr>
          <a:xfrm>
            <a:off x="480767" y="1359118"/>
            <a:ext cx="8490075" cy="5011949"/>
          </a:xfrm>
          <a:prstGeom prst="rect">
            <a:avLst/>
          </a:prstGeom>
          <a:noFill/>
        </p:spPr>
        <p:txBody>
          <a:bodyPr wrap="square">
            <a:spAutoFit/>
          </a:bodyPr>
          <a:lstStyle/>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if an insertion does not trigger table doubling, store a coin representing c = O(1) work for future use.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if an insertion does trigger table doubling, there must be n/2 elements that are inserted after the previous table doubling, whose coins have not been consumed. Use up these n/2 coins to pay for the O(n) table doubling.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amortized cost for table doubling: </a:t>
            </a:r>
            <a:r>
              <a:rPr lang="en-CA" sz="2400" b="1" dirty="0">
                <a:solidFill>
                  <a:srgbClr val="0F06BA"/>
                </a:solidFill>
                <a:latin typeface="Times New Roman" panose="02020603050405020304" pitchFamily="18" charset="0"/>
                <a:cs typeface="Times New Roman" panose="02020603050405020304" pitchFamily="18" charset="0"/>
              </a:rPr>
              <a:t>O(</a:t>
            </a:r>
            <a:r>
              <a:rPr lang="en-CA" sz="2400" b="1" i="1" dirty="0">
                <a:solidFill>
                  <a:srgbClr val="0F06BA"/>
                </a:solidFill>
                <a:latin typeface="Times New Roman" panose="02020603050405020304" pitchFamily="18" charset="0"/>
                <a:cs typeface="Times New Roman" panose="02020603050405020304" pitchFamily="18" charset="0"/>
              </a:rPr>
              <a:t>n</a:t>
            </a:r>
            <a:r>
              <a:rPr lang="en-CA" sz="2400" b="1" dirty="0">
                <a:solidFill>
                  <a:srgbClr val="0F06BA"/>
                </a:solidFill>
                <a:latin typeface="Times New Roman" panose="02020603050405020304" pitchFamily="18" charset="0"/>
                <a:cs typeface="Times New Roman" panose="02020603050405020304" pitchFamily="18" charset="0"/>
              </a:rPr>
              <a:t>) − </a:t>
            </a:r>
            <a:r>
              <a:rPr lang="en-CA" sz="2400" b="1" i="1" dirty="0">
                <a:solidFill>
                  <a:srgbClr val="0F06BA"/>
                </a:solidFill>
                <a:latin typeface="Times New Roman" panose="02020603050405020304" pitchFamily="18" charset="0"/>
                <a:cs typeface="Times New Roman" panose="02020603050405020304" pitchFamily="18" charset="0"/>
              </a:rPr>
              <a:t>c</a:t>
            </a:r>
            <a:r>
              <a:rPr lang="en-CA" sz="2400" b="1" dirty="0">
                <a:solidFill>
                  <a:srgbClr val="0F06BA"/>
                </a:solidFill>
                <a:latin typeface="Times New Roman" panose="02020603050405020304" pitchFamily="18" charset="0"/>
                <a:cs typeface="Times New Roman" panose="02020603050405020304" pitchFamily="18" charset="0"/>
              </a:rPr>
              <a:t> · </a:t>
            </a:r>
            <a:r>
              <a:rPr lang="en-CA" sz="2400" b="1" i="1" dirty="0">
                <a:solidFill>
                  <a:srgbClr val="0F06BA"/>
                </a:solidFill>
                <a:latin typeface="Times New Roman" panose="02020603050405020304" pitchFamily="18" charset="0"/>
                <a:cs typeface="Times New Roman" panose="02020603050405020304" pitchFamily="18" charset="0"/>
              </a:rPr>
              <a:t>n</a:t>
            </a:r>
            <a:r>
              <a:rPr lang="en-CA" sz="2400" b="1" dirty="0">
                <a:solidFill>
                  <a:srgbClr val="0F06BA"/>
                </a:solidFill>
                <a:latin typeface="Times New Roman" panose="02020603050405020304" pitchFamily="18" charset="0"/>
                <a:cs typeface="Times New Roman" panose="02020603050405020304" pitchFamily="18" charset="0"/>
              </a:rPr>
              <a:t>/2 = 0 </a:t>
            </a:r>
            <a:r>
              <a:rPr lang="en-CA" sz="2400" dirty="0">
                <a:latin typeface="Times New Roman" panose="02020603050405020304" pitchFamily="18" charset="0"/>
                <a:cs typeface="Times New Roman" panose="02020603050405020304" pitchFamily="18" charset="0"/>
              </a:rPr>
              <a:t>for large enough c.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amortized cost per insertion: </a:t>
            </a:r>
            <a:r>
              <a:rPr lang="en-CA" sz="2400" b="1" dirty="0">
                <a:solidFill>
                  <a:srgbClr val="0F06BA"/>
                </a:solidFill>
                <a:latin typeface="Times New Roman" panose="02020603050405020304" pitchFamily="18" charset="0"/>
                <a:cs typeface="Times New Roman" panose="02020603050405020304" pitchFamily="18" charset="0"/>
              </a:rPr>
              <a:t>1 + </a:t>
            </a:r>
            <a:r>
              <a:rPr lang="en-CA" sz="2400" b="1" i="1" dirty="0">
                <a:solidFill>
                  <a:srgbClr val="0F06BA"/>
                </a:solidFill>
                <a:latin typeface="Times New Roman" panose="02020603050405020304" pitchFamily="18" charset="0"/>
                <a:cs typeface="Times New Roman" panose="02020603050405020304" pitchFamily="18" charset="0"/>
              </a:rPr>
              <a:t>c</a:t>
            </a:r>
            <a:r>
              <a:rPr lang="en-CA" sz="2400" b="1" dirty="0">
                <a:solidFill>
                  <a:srgbClr val="0F06BA"/>
                </a:solidFill>
                <a:latin typeface="Times New Roman" panose="02020603050405020304" pitchFamily="18" charset="0"/>
                <a:cs typeface="Times New Roman" panose="02020603050405020304" pitchFamily="18" charset="0"/>
              </a:rPr>
              <a:t> = O(1)</a:t>
            </a:r>
            <a:r>
              <a:rPr lang="en-CA"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66449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Charging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40893" y="1167607"/>
            <a:ext cx="8606118" cy="1152329"/>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The charging method allows operations to charge cost retroactively to past operations.</a:t>
            </a:r>
            <a:endParaRPr lang="en-US" altLang="en-US" sz="2774" dirty="0">
              <a:solidFill>
                <a:prstClr val="black"/>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104F378F-0174-44D4-8C74-F6B390EE68B6}"/>
              </a:ext>
            </a:extLst>
          </p:cNvPr>
          <p:cNvGrpSpPr/>
          <p:nvPr/>
        </p:nvGrpSpPr>
        <p:grpSpPr>
          <a:xfrm>
            <a:off x="268942" y="3512919"/>
            <a:ext cx="8460272" cy="1488484"/>
            <a:chOff x="268942" y="3512919"/>
            <a:chExt cx="8460272" cy="1488484"/>
          </a:xfrm>
        </p:grpSpPr>
        <p:sp>
          <p:nvSpPr>
            <p:cNvPr id="9" name="TextBox 8">
              <a:extLst>
                <a:ext uri="{FF2B5EF4-FFF2-40B4-BE49-F238E27FC236}">
                  <a16:creationId xmlns:a16="http://schemas.microsoft.com/office/drawing/2014/main" id="{4C976EBE-6E04-4DA0-82F4-0B2672CE4C98}"/>
                </a:ext>
              </a:extLst>
            </p:cNvPr>
            <p:cNvSpPr txBox="1"/>
            <p:nvPr/>
          </p:nvSpPr>
          <p:spPr>
            <a:xfrm>
              <a:off x="268942" y="3642327"/>
              <a:ext cx="4075010" cy="400110"/>
            </a:xfrm>
            <a:prstGeom prst="rect">
              <a:avLst/>
            </a:prstGeom>
            <a:noFill/>
          </p:spPr>
          <p:txBody>
            <a:bodyPr wrap="square">
              <a:spAutoFit/>
            </a:bodyPr>
            <a:lstStyle/>
            <a:p>
              <a:r>
                <a:rPr lang="en-CA" sz="2000" b="1" dirty="0">
                  <a:latin typeface="Times New Roman" panose="02020603050405020304" pitchFamily="18" charset="0"/>
                  <a:cs typeface="Times New Roman" panose="02020603050405020304" pitchFamily="18" charset="0"/>
                </a:rPr>
                <a:t>Amortized cost of an operation =</a:t>
              </a:r>
              <a:endParaRPr lang="en-US"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B3A2B47-1981-4095-94D9-54820DF47C26}"/>
                </a:ext>
              </a:extLst>
            </p:cNvPr>
            <p:cNvSpPr txBox="1"/>
            <p:nvPr/>
          </p:nvSpPr>
          <p:spPr>
            <a:xfrm>
              <a:off x="3669660" y="3512919"/>
              <a:ext cx="5059554" cy="1488484"/>
            </a:xfrm>
            <a:prstGeom prst="rect">
              <a:avLst/>
            </a:prstGeom>
            <a:noFill/>
          </p:spPr>
          <p:txBody>
            <a:bodyPr wrap="square">
              <a:spAutoFit/>
            </a:bodyPr>
            <a:lstStyle/>
            <a:p>
              <a:pPr>
                <a:lnSpc>
                  <a:spcPct val="150000"/>
                </a:lnSpc>
              </a:pPr>
              <a:r>
                <a:rPr lang="en-CA" sz="2100" b="1" dirty="0">
                  <a:latin typeface="Times New Roman" panose="02020603050405020304" pitchFamily="18" charset="0"/>
                  <a:cs typeface="Times New Roman" panose="02020603050405020304" pitchFamily="18" charset="0"/>
                </a:rPr>
                <a:t>    Actual cost of this operation </a:t>
              </a:r>
            </a:p>
            <a:p>
              <a:pPr>
                <a:lnSpc>
                  <a:spcPct val="150000"/>
                </a:lnSpc>
              </a:pPr>
              <a:r>
                <a:rPr lang="en-CA" sz="2100" b="1" dirty="0">
                  <a:latin typeface="Times New Roman" panose="02020603050405020304" pitchFamily="18" charset="0"/>
                  <a:cs typeface="Times New Roman" panose="02020603050405020304" pitchFamily="18" charset="0"/>
                </a:rPr>
                <a:t>−  Total cost charged to past operations </a:t>
              </a:r>
            </a:p>
            <a:p>
              <a:pPr>
                <a:lnSpc>
                  <a:spcPct val="150000"/>
                </a:lnSpc>
              </a:pPr>
              <a:r>
                <a:rPr lang="en-CA" sz="2100" b="1" dirty="0">
                  <a:latin typeface="Times New Roman" panose="02020603050405020304" pitchFamily="18" charset="0"/>
                  <a:cs typeface="Times New Roman" panose="02020603050405020304" pitchFamily="18" charset="0"/>
                </a:rPr>
                <a:t>+  Total cost charged by future operations</a:t>
              </a:r>
              <a:endParaRPr lang="en-US" sz="21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3171410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 Table doubling example</a:t>
            </a:r>
            <a:endParaRPr spc="20" dirty="0"/>
          </a:p>
        </p:txBody>
      </p:sp>
      <p:sp>
        <p:nvSpPr>
          <p:cNvPr id="10" name="TextBox 9">
            <a:extLst>
              <a:ext uri="{FF2B5EF4-FFF2-40B4-BE49-F238E27FC236}">
                <a16:creationId xmlns:a16="http://schemas.microsoft.com/office/drawing/2014/main" id="{A34EEA6C-61D7-4FF6-B3F2-46EF894ADD91}"/>
              </a:ext>
            </a:extLst>
          </p:cNvPr>
          <p:cNvSpPr txBox="1"/>
          <p:nvPr/>
        </p:nvSpPr>
        <p:spPr>
          <a:xfrm>
            <a:off x="103692" y="909445"/>
            <a:ext cx="8842343" cy="389286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When the table doubles from m to 2m, we can charge Θ(m) cost to the m/2 insert operations </a:t>
            </a:r>
            <a:r>
              <a:rPr lang="en-CA" sz="2800" b="1" dirty="0">
                <a:latin typeface="Times New Roman" panose="02020603050405020304" pitchFamily="18" charset="0"/>
                <a:cs typeface="Times New Roman" panose="02020603050405020304" pitchFamily="18" charset="0"/>
              </a:rPr>
              <a:t>since the last doubling. </a:t>
            </a:r>
          </a:p>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insert is charged by Θ(1), and </a:t>
            </a:r>
            <a:r>
              <a:rPr lang="en-CA" sz="2800" b="1" dirty="0">
                <a:latin typeface="Times New Roman" panose="02020603050405020304" pitchFamily="18" charset="0"/>
                <a:cs typeface="Times New Roman" panose="02020603050405020304" pitchFamily="18" charset="0"/>
              </a:rPr>
              <a:t>will not be charged again. </a:t>
            </a:r>
          </a:p>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So the amortized cost per insert is Θ(1).</a:t>
            </a:r>
            <a:endParaRPr lang="en-US" sz="2800" dirty="0">
              <a:latin typeface="Times New Roman" panose="02020603050405020304" pitchFamily="18" charset="0"/>
              <a:cs typeface="Times New Roman" panose="02020603050405020304" pitchFamily="18" charset="0"/>
            </a:endParaRPr>
          </a:p>
        </p:txBody>
      </p:sp>
      <p:graphicFrame>
        <p:nvGraphicFramePr>
          <p:cNvPr id="12" name="Table 3">
            <a:extLst>
              <a:ext uri="{FF2B5EF4-FFF2-40B4-BE49-F238E27FC236}">
                <a16:creationId xmlns:a16="http://schemas.microsoft.com/office/drawing/2014/main" id="{B56FC4A4-64DC-4EF2-BB72-83E116BA7AA8}"/>
              </a:ext>
            </a:extLst>
          </p:cNvPr>
          <p:cNvGraphicFramePr>
            <a:graphicFrameLocks noGrp="1"/>
          </p:cNvGraphicFramePr>
          <p:nvPr>
            <p:extLst>
              <p:ext uri="{D42A27DB-BD31-4B8C-83A1-F6EECF244321}">
                <p14:modId xmlns:p14="http://schemas.microsoft.com/office/powerpoint/2010/main" val="2613790400"/>
              </p:ext>
            </p:extLst>
          </p:nvPr>
        </p:nvGraphicFramePr>
        <p:xfrm>
          <a:off x="747212" y="5264074"/>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lnR w="12700" cap="flat" cmpd="sng" algn="ctr">
                      <a:solidFill>
                        <a:schemeClr val="tx1"/>
                      </a:solidFill>
                      <a:prstDash val="sysDot"/>
                      <a:round/>
                      <a:headEnd type="none" w="med" len="med"/>
                      <a:tailEnd type="none" w="med" len="med"/>
                    </a:lnR>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23979703"/>
                  </a:ext>
                </a:extLst>
              </a:tr>
            </a:tbl>
          </a:graphicData>
        </a:graphic>
      </p:graphicFrame>
      <p:sp>
        <p:nvSpPr>
          <p:cNvPr id="13" name="TextBox 12">
            <a:extLst>
              <a:ext uri="{FF2B5EF4-FFF2-40B4-BE49-F238E27FC236}">
                <a16:creationId xmlns:a16="http://schemas.microsoft.com/office/drawing/2014/main" id="{AF46DBB2-8D38-46D8-92D2-B534DBBC1DB4}"/>
              </a:ext>
            </a:extLst>
          </p:cNvPr>
          <p:cNvSpPr txBox="1"/>
          <p:nvPr/>
        </p:nvSpPr>
        <p:spPr>
          <a:xfrm>
            <a:off x="788172"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4" name="TextBox 13">
            <a:extLst>
              <a:ext uri="{FF2B5EF4-FFF2-40B4-BE49-F238E27FC236}">
                <a16:creationId xmlns:a16="http://schemas.microsoft.com/office/drawing/2014/main" id="{41F40B54-E6F0-47F9-A357-F435030515FB}"/>
              </a:ext>
            </a:extLst>
          </p:cNvPr>
          <p:cNvSpPr txBox="1"/>
          <p:nvPr/>
        </p:nvSpPr>
        <p:spPr>
          <a:xfrm>
            <a:off x="1747491"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5" name="TextBox 14">
            <a:extLst>
              <a:ext uri="{FF2B5EF4-FFF2-40B4-BE49-F238E27FC236}">
                <a16:creationId xmlns:a16="http://schemas.microsoft.com/office/drawing/2014/main" id="{167A42B9-DBBC-494C-B387-F3B6EEA82AD6}"/>
              </a:ext>
            </a:extLst>
          </p:cNvPr>
          <p:cNvSpPr txBox="1"/>
          <p:nvPr/>
        </p:nvSpPr>
        <p:spPr>
          <a:xfrm>
            <a:off x="2687813"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16" name="TextBox 15">
            <a:extLst>
              <a:ext uri="{FF2B5EF4-FFF2-40B4-BE49-F238E27FC236}">
                <a16:creationId xmlns:a16="http://schemas.microsoft.com/office/drawing/2014/main" id="{9261F3FF-8A5B-45F7-861F-66AD515A7EA5}"/>
              </a:ext>
            </a:extLst>
          </p:cNvPr>
          <p:cNvSpPr txBox="1"/>
          <p:nvPr/>
        </p:nvSpPr>
        <p:spPr>
          <a:xfrm>
            <a:off x="3657597"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5" name="Left Brace 4">
            <a:extLst>
              <a:ext uri="{FF2B5EF4-FFF2-40B4-BE49-F238E27FC236}">
                <a16:creationId xmlns:a16="http://schemas.microsoft.com/office/drawing/2014/main" id="{7EF37870-220F-4640-A037-A8A0B9CC739F}"/>
              </a:ext>
            </a:extLst>
          </p:cNvPr>
          <p:cNvSpPr/>
          <p:nvPr/>
        </p:nvSpPr>
        <p:spPr>
          <a:xfrm rot="16200000">
            <a:off x="6369545" y="4102304"/>
            <a:ext cx="228128" cy="3826359"/>
          </a:xfrm>
          <a:prstGeom prst="leftBrace">
            <a:avLst>
              <a:gd name="adj1" fmla="val 152961"/>
              <a:gd name="adj2" fmla="val 5144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6BFDF420-7D92-4ED5-8C33-0C048F76B275}"/>
              </a:ext>
            </a:extLst>
          </p:cNvPr>
          <p:cNvCxnSpPr>
            <a:stCxn id="5" idx="1"/>
            <a:endCxn id="16" idx="2"/>
          </p:cNvCxnSpPr>
          <p:nvPr/>
        </p:nvCxnSpPr>
        <p:spPr>
          <a:xfrm rot="5400000" flipH="1">
            <a:off x="5169355" y="4760118"/>
            <a:ext cx="291307" cy="2447555"/>
          </a:xfrm>
          <a:prstGeom prst="curvedConnector3">
            <a:avLst>
              <a:gd name="adj1" fmla="val -941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1DB384B6-2141-4D7F-A0B4-943F1861B25E}"/>
              </a:ext>
            </a:extLst>
          </p:cNvPr>
          <p:cNvCxnSpPr>
            <a:cxnSpLocks/>
            <a:stCxn id="5" idx="1"/>
            <a:endCxn id="15" idx="2"/>
          </p:cNvCxnSpPr>
          <p:nvPr/>
        </p:nvCxnSpPr>
        <p:spPr>
          <a:xfrm rot="5400000" flipH="1">
            <a:off x="4684463" y="4275226"/>
            <a:ext cx="291307" cy="3417339"/>
          </a:xfrm>
          <a:prstGeom prst="curvedConnector3">
            <a:avLst>
              <a:gd name="adj1" fmla="val -17183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27683"/>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 Table halving example</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213895" y="1148754"/>
            <a:ext cx="8606118" cy="2199924"/>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The motivation is to save space</a:t>
            </a:r>
          </a:p>
          <a:p>
            <a:pPr marL="1182371" lvl="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when with deletes. </a:t>
            </a:r>
          </a:p>
          <a:p>
            <a:pPr marL="54102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When to shrink the table size from m to m/2.</a:t>
            </a:r>
            <a:endParaRPr lang="en-US" altLang="en-US" sz="2800" dirty="0">
              <a:solidFill>
                <a:prstClr val="black"/>
              </a:solidFill>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533A9141-7B6E-4B26-9114-7B79A92DCB82}"/>
              </a:ext>
            </a:extLst>
          </p:cNvPr>
          <p:cNvSpPr txBox="1"/>
          <p:nvPr/>
        </p:nvSpPr>
        <p:spPr>
          <a:xfrm>
            <a:off x="829559" y="3854151"/>
            <a:ext cx="6627043" cy="1708251"/>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If the table is down to 1/4 full, n = m/4, we shrink the table size from m to m/2 </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at Θ(m) cost. </a:t>
            </a:r>
          </a:p>
        </p:txBody>
      </p:sp>
    </p:spTree>
    <p:extLst>
      <p:ext uri="{BB962C8B-B14F-4D97-AF65-F5344CB8AC3E}">
        <p14:creationId xmlns:p14="http://schemas.microsoft.com/office/powerpoint/2010/main" val="49461746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249246" y="1973585"/>
            <a:ext cx="8642365" cy="340102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After any resize (doubling or shrinking), the table is half full</a:t>
            </a:r>
          </a:p>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table doubling still has ≥ m/2 insert operations to charge to, and </a:t>
            </a:r>
          </a:p>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table halving has ≥ m/4 delete operations to charge to. </a:t>
            </a:r>
          </a:p>
        </p:txBody>
      </p:sp>
      <p:sp>
        <p:nvSpPr>
          <p:cNvPr id="5" name="object 7">
            <a:extLst>
              <a:ext uri="{FF2B5EF4-FFF2-40B4-BE49-F238E27FC236}">
                <a16:creationId xmlns:a16="http://schemas.microsoft.com/office/drawing/2014/main" id="{84F2A63A-48E4-4EE0-834C-0B367068E30A}"/>
              </a:ext>
            </a:extLst>
          </p:cNvPr>
          <p:cNvSpPr txBox="1"/>
          <p:nvPr/>
        </p:nvSpPr>
        <p:spPr>
          <a:xfrm>
            <a:off x="177648" y="5782734"/>
            <a:ext cx="8642365" cy="57973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b="1" dirty="0">
                <a:latin typeface="Times New Roman" panose="02020603050405020304" pitchFamily="18" charset="0"/>
                <a:cs typeface="Times New Roman" panose="02020603050405020304" pitchFamily="18" charset="0"/>
              </a:rPr>
              <a:t>So the amortized cost per insert or delete is still Θ(1).</a:t>
            </a:r>
            <a:endParaRPr lang="en-US" altLang="en-US" sz="2774" b="1" dirty="0">
              <a:solidFill>
                <a:prstClr val="black"/>
              </a:solidFill>
              <a:latin typeface="Times New Roman" panose="02020603050405020304" pitchFamily="18" charset="0"/>
              <a:cs typeface="Times New Roman" panose="02020603050405020304" pitchFamily="18" charset="0"/>
            </a:endParaRPr>
          </a:p>
        </p:txBody>
      </p:sp>
      <p:sp>
        <p:nvSpPr>
          <p:cNvPr id="6" name="object 3">
            <a:extLst>
              <a:ext uri="{FF2B5EF4-FFF2-40B4-BE49-F238E27FC236}">
                <a16:creationId xmlns:a16="http://schemas.microsoft.com/office/drawing/2014/main" id="{8AB3EF85-33FA-4B09-9E31-4FBFC8C52CD2}"/>
              </a:ext>
            </a:extLst>
          </p:cNvPr>
          <p:cNvSpPr txBox="1">
            <a:spLocks/>
          </p:cNvSpPr>
          <p:nvPr/>
        </p:nvSpPr>
        <p:spPr bwMode="auto">
          <a:xfrm>
            <a:off x="364880" y="1186284"/>
            <a:ext cx="8779120" cy="58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US" dirty="0"/>
              <a:t>Table doubling/halving</a:t>
            </a:r>
            <a:endParaRPr lang="en-US" kern="0" spc="20" dirty="0"/>
          </a:p>
        </p:txBody>
      </p:sp>
    </p:spTree>
    <p:extLst>
      <p:ext uri="{BB962C8B-B14F-4D97-AF65-F5344CB8AC3E}">
        <p14:creationId xmlns:p14="http://schemas.microsoft.com/office/powerpoint/2010/main" val="236465576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0" y="969644"/>
            <a:ext cx="9072401" cy="2272508"/>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This method defines a potential function Φ that maps a data structure (DS) configuration to a value. </a:t>
            </a:r>
          </a:p>
          <a:p>
            <a:pPr marL="541021" indent="-339711" defTabSz="1811792" fontAlgn="base">
              <a:lnSpc>
                <a:spcPts val="4359"/>
              </a:lnSpc>
              <a:spcBef>
                <a:spcPct val="0"/>
              </a:spcBef>
              <a:spcAft>
                <a:spcPct val="0"/>
              </a:spcAft>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This function Φ is equivalent to the total unused credits stored up by all past operations (the bank account balance). </a:t>
            </a:r>
          </a:p>
        </p:txBody>
      </p:sp>
      <p:sp>
        <p:nvSpPr>
          <p:cNvPr id="6" name="object 7">
            <a:extLst>
              <a:ext uri="{FF2B5EF4-FFF2-40B4-BE49-F238E27FC236}">
                <a16:creationId xmlns:a16="http://schemas.microsoft.com/office/drawing/2014/main" id="{5DC9300E-45EF-4555-800E-003D4A211D59}"/>
              </a:ext>
            </a:extLst>
          </p:cNvPr>
          <p:cNvSpPr txBox="1"/>
          <p:nvPr/>
        </p:nvSpPr>
        <p:spPr>
          <a:xfrm>
            <a:off x="177647" y="3429000"/>
            <a:ext cx="8894754" cy="56774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CA" sz="2400" b="1" dirty="0">
                <a:latin typeface="Times New Roman" panose="02020603050405020304" pitchFamily="18" charset="0"/>
                <a:cs typeface="Times New Roman" panose="02020603050405020304" pitchFamily="18" charset="0"/>
              </a:rPr>
              <a:t>amortized cost of an operation = actual cost of this operation + ΔΦ</a:t>
            </a:r>
          </a:p>
        </p:txBody>
      </p:sp>
      <p:pic>
        <p:nvPicPr>
          <p:cNvPr id="7" name="Picture 6">
            <a:extLst>
              <a:ext uri="{FF2B5EF4-FFF2-40B4-BE49-F238E27FC236}">
                <a16:creationId xmlns:a16="http://schemas.microsoft.com/office/drawing/2014/main" id="{45BC0093-6671-4AC3-B175-598E94E1CE2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60735" y="5587956"/>
            <a:ext cx="8728578" cy="467422"/>
          </a:xfrm>
          <a:prstGeom prst="rect">
            <a:avLst/>
          </a:prstGeom>
        </p:spPr>
      </p:pic>
      <p:sp>
        <p:nvSpPr>
          <p:cNvPr id="11" name="object 7">
            <a:extLst>
              <a:ext uri="{FF2B5EF4-FFF2-40B4-BE49-F238E27FC236}">
                <a16:creationId xmlns:a16="http://schemas.microsoft.com/office/drawing/2014/main" id="{DBD148C2-5CD3-471A-BFCB-43F1D2844615}"/>
              </a:ext>
            </a:extLst>
          </p:cNvPr>
          <p:cNvSpPr txBox="1"/>
          <p:nvPr/>
        </p:nvSpPr>
        <p:spPr>
          <a:xfrm>
            <a:off x="2234153" y="4275274"/>
            <a:ext cx="6890985" cy="56774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CA" sz="2400" dirty="0">
                <a:latin typeface="Times New Roman" panose="02020603050405020304" pitchFamily="18" charset="0"/>
                <a:cs typeface="Times New Roman" panose="02020603050405020304" pitchFamily="18" charset="0"/>
              </a:rPr>
              <a:t>ΔΦ = Φ(DS after operation) – Φ(DS before operation)</a:t>
            </a:r>
          </a:p>
        </p:txBody>
      </p:sp>
    </p:spTree>
    <p:extLst>
      <p:ext uri="{BB962C8B-B14F-4D97-AF65-F5344CB8AC3E}">
        <p14:creationId xmlns:p14="http://schemas.microsoft.com/office/powerpoint/2010/main" val="170600401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bject 2">
            <a:extLst>
              <a:ext uri="{FF2B5EF4-FFF2-40B4-BE49-F238E27FC236}">
                <a16:creationId xmlns:a16="http://schemas.microsoft.com/office/drawing/2014/main" id="{5CC3937B-B8A3-4AD7-B3D0-9D4E89E709BE}"/>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F447ED9A-1CCE-4228-B4CB-1CE8D6C57483}"/>
              </a:ext>
            </a:extLst>
          </p:cNvPr>
          <p:cNvSpPr txBox="1">
            <a:spLocks noGrp="1"/>
          </p:cNvSpPr>
          <p:nvPr>
            <p:ph type="title"/>
          </p:nvPr>
        </p:nvSpPr>
        <p:spPr>
          <a:xfrm>
            <a:off x="195023" y="119923"/>
            <a:ext cx="912827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20" dirty="0"/>
              <a:t>What </a:t>
            </a:r>
            <a:r>
              <a:rPr spc="-79" dirty="0"/>
              <a:t>is </a:t>
            </a:r>
            <a:r>
              <a:rPr spc="-59" dirty="0"/>
              <a:t>Amortized</a:t>
            </a:r>
            <a:r>
              <a:rPr spc="208" dirty="0"/>
              <a:t> </a:t>
            </a:r>
            <a:r>
              <a:rPr spc="-59" dirty="0"/>
              <a:t>Analysis?</a:t>
            </a:r>
          </a:p>
        </p:txBody>
      </p:sp>
      <p:sp>
        <p:nvSpPr>
          <p:cNvPr id="9" name="object 9">
            <a:extLst>
              <a:ext uri="{FF2B5EF4-FFF2-40B4-BE49-F238E27FC236}">
                <a16:creationId xmlns:a16="http://schemas.microsoft.com/office/drawing/2014/main" id="{257EC2EE-477F-4380-A253-4DF938EB2965}"/>
              </a:ext>
            </a:extLst>
          </p:cNvPr>
          <p:cNvSpPr txBox="1"/>
          <p:nvPr/>
        </p:nvSpPr>
        <p:spPr>
          <a:xfrm>
            <a:off x="195022" y="1164232"/>
            <a:ext cx="8672174" cy="2626870"/>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641350" indent="-1714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99"/>
              </a:spcBef>
              <a:spcAft>
                <a:spcPct val="0"/>
              </a:spcAft>
              <a:buFont typeface="Wingdings" panose="05000000000000000000" pitchFamily="2" charset="2"/>
              <a:buChar char="§"/>
            </a:pPr>
            <a:r>
              <a:rPr lang="en-US" altLang="en-US" sz="4755" b="1" dirty="0">
                <a:solidFill>
                  <a:srgbClr val="FF0000"/>
                </a:solidFill>
                <a:latin typeface="Times New Roman" panose="02020603050405020304" pitchFamily="18" charset="0"/>
                <a:cs typeface="Times New Roman" panose="02020603050405020304" pitchFamily="18" charset="0"/>
              </a:rPr>
              <a:t>Amortize</a:t>
            </a:r>
            <a:r>
              <a:rPr lang="en-US" altLang="en-US" sz="4755" b="1" dirty="0">
                <a:solidFill>
                  <a:prstClr val="black"/>
                </a:solidFill>
                <a:latin typeface="Times New Roman" panose="02020603050405020304" pitchFamily="18" charset="0"/>
                <a:cs typeface="Times New Roman" panose="02020603050405020304" pitchFamily="18" charset="0"/>
              </a:rPr>
              <a:t>: </a:t>
            </a:r>
          </a:p>
          <a:p>
            <a:pPr marL="1270771" lvl="1" indent="-339711" defTabSz="1811792" fontAlgn="base">
              <a:lnSpc>
                <a:spcPct val="103000"/>
              </a:lnSpc>
              <a:spcBef>
                <a:spcPts val="99"/>
              </a:spcBef>
              <a:spcAft>
                <a:spcPct val="0"/>
              </a:spcAft>
              <a:buFont typeface="Wingdings" panose="05000000000000000000" pitchFamily="2" charset="2"/>
              <a:buChar char="§"/>
            </a:pPr>
            <a:r>
              <a:rPr lang="en-US" altLang="en-US" sz="3963" dirty="0">
                <a:solidFill>
                  <a:prstClr val="black"/>
                </a:solidFill>
                <a:latin typeface="Times New Roman" panose="02020603050405020304" pitchFamily="18" charset="0"/>
                <a:cs typeface="Times New Roman" panose="02020603050405020304" pitchFamily="18" charset="0"/>
              </a:rPr>
              <a:t>to put money aside at intervals for gradual payment of a  debt. </a:t>
            </a:r>
            <a:r>
              <a:rPr lang="en-US" altLang="en-US" sz="3963" dirty="0">
                <a:solidFill>
                  <a:srgbClr val="0000FF"/>
                </a:solidFill>
                <a:latin typeface="Times New Roman" panose="02020603050405020304" pitchFamily="18" charset="0"/>
                <a:cs typeface="Times New Roman" panose="02020603050405020304" pitchFamily="18" charset="0"/>
              </a:rPr>
              <a:t>(Webster)</a:t>
            </a:r>
            <a:endParaRPr lang="en-US" altLang="en-US" sz="3963"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9" name="TextBox 8">
            <a:extLst>
              <a:ext uri="{FF2B5EF4-FFF2-40B4-BE49-F238E27FC236}">
                <a16:creationId xmlns:a16="http://schemas.microsoft.com/office/drawing/2014/main" id="{7F0BD460-3DD9-4A2B-9E58-62780F5F138B}"/>
              </a:ext>
            </a:extLst>
          </p:cNvPr>
          <p:cNvSpPr txBox="1"/>
          <p:nvPr/>
        </p:nvSpPr>
        <p:spPr>
          <a:xfrm>
            <a:off x="254522" y="3629864"/>
            <a:ext cx="9031508" cy="3021276"/>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In order for the amortized bound to hold, </a:t>
            </a:r>
          </a:p>
          <a:p>
            <a:pPr marL="914400" lvl="1"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Φ should never go below Φ(initial DS) at any point. </a:t>
            </a:r>
          </a:p>
          <a:p>
            <a:pPr marL="457200"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If Φ(initial DS) = 0, which is usually the case, then </a:t>
            </a:r>
          </a:p>
          <a:p>
            <a:pPr marL="914400" lvl="1"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Φ should never go negative (intuitively, we cannot ”owe the bank”).</a:t>
            </a:r>
            <a:endParaRPr lang="en-US" sz="2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BC0093-6671-4AC3-B175-598E94E1CE2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67816"/>
          <a:stretch/>
        </p:blipFill>
        <p:spPr>
          <a:xfrm>
            <a:off x="254522" y="1770851"/>
            <a:ext cx="4091235" cy="680742"/>
          </a:xfrm>
          <a:prstGeom prst="rect">
            <a:avLst/>
          </a:prstGeom>
        </p:spPr>
      </p:pic>
      <p:pic>
        <p:nvPicPr>
          <p:cNvPr id="10" name="Picture 9">
            <a:extLst>
              <a:ext uri="{FF2B5EF4-FFF2-40B4-BE49-F238E27FC236}">
                <a16:creationId xmlns:a16="http://schemas.microsoft.com/office/drawing/2014/main" id="{EFA5FCE5-7AFD-432F-B7D7-6F3A8B4F55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32076" t="1" r="44396" b="-7169"/>
          <a:stretch/>
        </p:blipFill>
        <p:spPr>
          <a:xfrm>
            <a:off x="4862660" y="1125955"/>
            <a:ext cx="2649077" cy="646185"/>
          </a:xfrm>
          <a:prstGeom prst="rect">
            <a:avLst/>
          </a:prstGeom>
        </p:spPr>
      </p:pic>
      <p:pic>
        <p:nvPicPr>
          <p:cNvPr id="11" name="Picture 10">
            <a:extLst>
              <a:ext uri="{FF2B5EF4-FFF2-40B4-BE49-F238E27FC236}">
                <a16:creationId xmlns:a16="http://schemas.microsoft.com/office/drawing/2014/main" id="{E8F5171F-ADD3-4283-B6C0-00FB5409C3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3930" t="1" r="24200" b="-7169"/>
          <a:stretch/>
        </p:blipFill>
        <p:spPr>
          <a:xfrm>
            <a:off x="4664769" y="1873823"/>
            <a:ext cx="2649077" cy="695159"/>
          </a:xfrm>
          <a:prstGeom prst="rect">
            <a:avLst/>
          </a:prstGeom>
        </p:spPr>
      </p:pic>
      <p:pic>
        <p:nvPicPr>
          <p:cNvPr id="12" name="Picture 11">
            <a:extLst>
              <a:ext uri="{FF2B5EF4-FFF2-40B4-BE49-F238E27FC236}">
                <a16:creationId xmlns:a16="http://schemas.microsoft.com/office/drawing/2014/main" id="{6E4CD7DE-7DF4-4D31-A2A6-7134257E80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75338" t="1" r="1704" b="-7169"/>
          <a:stretch/>
        </p:blipFill>
        <p:spPr>
          <a:xfrm>
            <a:off x="4730830" y="2493656"/>
            <a:ext cx="2780907" cy="695159"/>
          </a:xfrm>
          <a:prstGeom prst="rect">
            <a:avLst/>
          </a:prstGeom>
        </p:spPr>
      </p:pic>
      <p:sp>
        <p:nvSpPr>
          <p:cNvPr id="2" name="Double Bracket 1">
            <a:extLst>
              <a:ext uri="{FF2B5EF4-FFF2-40B4-BE49-F238E27FC236}">
                <a16:creationId xmlns:a16="http://schemas.microsoft.com/office/drawing/2014/main" id="{FF9A6BBA-CDEA-402A-A410-A5CD46397A3D}"/>
              </a:ext>
            </a:extLst>
          </p:cNvPr>
          <p:cNvSpPr/>
          <p:nvPr/>
        </p:nvSpPr>
        <p:spPr>
          <a:xfrm>
            <a:off x="4477732" y="914401"/>
            <a:ext cx="3393650" cy="2514600"/>
          </a:xfrm>
          <a:prstGeom prst="bracketPair">
            <a:avLst>
              <a:gd name="adj" fmla="val 3166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5469395"/>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131975" y="1086532"/>
            <a:ext cx="8940426"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US" sz="2800" b="1" dirty="0">
                <a:latin typeface="Times New Roman" panose="02020603050405020304" pitchFamily="18" charset="0"/>
                <a:cs typeface="Times New Roman" panose="02020603050405020304" pitchFamily="18" charset="0"/>
              </a:rPr>
              <a:t>Relation to accounting method</a:t>
            </a:r>
            <a:endParaRPr lang="en-CA" sz="2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0BD460-3DD9-4A2B-9E58-62780F5F138B}"/>
              </a:ext>
            </a:extLst>
          </p:cNvPr>
          <p:cNvSpPr txBox="1"/>
          <p:nvPr/>
        </p:nvSpPr>
        <p:spPr>
          <a:xfrm>
            <a:off x="244468" y="1788110"/>
            <a:ext cx="8899532" cy="3108030"/>
          </a:xfrm>
          <a:prstGeom prst="rect">
            <a:avLst/>
          </a:prstGeom>
          <a:noFill/>
        </p:spPr>
        <p:txBody>
          <a:bodyPr wrap="square">
            <a:spAutoFit/>
          </a:bodyPr>
          <a:lstStyle/>
          <a:p>
            <a:pPr marL="457200" indent="-457200">
              <a:lnSpc>
                <a:spcPct val="20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In accounting method, we specify ΔΦ, </a:t>
            </a:r>
          </a:p>
          <a:p>
            <a:pPr marL="457200" indent="-457200">
              <a:lnSpc>
                <a:spcPct val="20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In potential method, we specify Φ. </a:t>
            </a:r>
          </a:p>
          <a:p>
            <a:pPr marL="457200" indent="-457200">
              <a:lnSpc>
                <a:spcPct val="150000"/>
              </a:lnSpc>
              <a:spcBef>
                <a:spcPts val="600"/>
              </a:spcBef>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One determines the other, so the two methods are equivalent. </a:t>
            </a:r>
            <a:endParaRPr lang="en-US" sz="26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231E04E2-33E5-4718-9514-D2F58EF763FD}"/>
              </a:ext>
            </a:extLst>
          </p:cNvPr>
          <p:cNvSpPr txBox="1"/>
          <p:nvPr/>
        </p:nvSpPr>
        <p:spPr>
          <a:xfrm>
            <a:off x="71599" y="5477432"/>
            <a:ext cx="9000802"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solidFill>
                  <a:srgbClr val="0F06BA"/>
                </a:solidFill>
                <a:latin typeface="Times New Roman" panose="02020603050405020304" pitchFamily="18" charset="0"/>
                <a:cs typeface="Times New Roman" panose="02020603050405020304" pitchFamily="18" charset="0"/>
              </a:rPr>
              <a:t>Find a potential function is a challenging part</a:t>
            </a:r>
            <a:endParaRPr lang="en-CA" sz="2600" dirty="0">
              <a:solidFill>
                <a:srgbClr val="0F06B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05867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4" y="809654"/>
            <a:ext cx="7180867"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Define Φ = 2</a:t>
            </a:r>
            <a:r>
              <a:rPr lang="en-CA" sz="2800" b="1" i="1" dirty="0">
                <a:latin typeface="Times New Roman" panose="02020603050405020304" pitchFamily="18" charset="0"/>
                <a:cs typeface="Times New Roman" panose="02020603050405020304" pitchFamily="18" charset="0"/>
              </a:rPr>
              <a:t>n</a:t>
            </a:r>
            <a:r>
              <a:rPr lang="en-CA" sz="2800" b="1" dirty="0">
                <a:latin typeface="Times New Roman" panose="02020603050405020304" pitchFamily="18" charset="0"/>
                <a:cs typeface="Times New Roman" panose="02020603050405020304" pitchFamily="18" charset="0"/>
              </a:rPr>
              <a:t> – size.</a:t>
            </a:r>
            <a:endParaRPr lang="en-US" sz="2800" b="1" dirty="0">
              <a:latin typeface="Times New Roman" panose="02020603050405020304" pitchFamily="18" charset="0"/>
              <a:cs typeface="Times New Roman" panose="02020603050405020304" pitchFamily="18" charset="0"/>
            </a:endParaRPr>
          </a:p>
        </p:txBody>
      </p:sp>
      <p:graphicFrame>
        <p:nvGraphicFramePr>
          <p:cNvPr id="15" name="Table 3">
            <a:extLst>
              <a:ext uri="{FF2B5EF4-FFF2-40B4-BE49-F238E27FC236}">
                <a16:creationId xmlns:a16="http://schemas.microsoft.com/office/drawing/2014/main" id="{E1A90040-EF61-4B72-B898-439F2C60C9C3}"/>
              </a:ext>
            </a:extLst>
          </p:cNvPr>
          <p:cNvGraphicFramePr>
            <a:graphicFrameLocks noGrp="1"/>
          </p:cNvGraphicFramePr>
          <p:nvPr>
            <p:extLst>
              <p:ext uri="{D42A27DB-BD31-4B8C-83A1-F6EECF244321}">
                <p14:modId xmlns:p14="http://schemas.microsoft.com/office/powerpoint/2010/main" val="1310377445"/>
              </p:ext>
            </p:extLst>
          </p:nvPr>
        </p:nvGraphicFramePr>
        <p:xfrm>
          <a:off x="395911" y="4535664"/>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graphicFrame>
        <p:nvGraphicFramePr>
          <p:cNvPr id="16" name="Table 3">
            <a:extLst>
              <a:ext uri="{FF2B5EF4-FFF2-40B4-BE49-F238E27FC236}">
                <a16:creationId xmlns:a16="http://schemas.microsoft.com/office/drawing/2014/main" id="{F9B96D14-F121-4E96-B0F8-D5E240F20C05}"/>
              </a:ext>
            </a:extLst>
          </p:cNvPr>
          <p:cNvGraphicFramePr>
            <a:graphicFrameLocks noGrp="1"/>
          </p:cNvGraphicFramePr>
          <p:nvPr>
            <p:extLst>
              <p:ext uri="{D42A27DB-BD31-4B8C-83A1-F6EECF244321}">
                <p14:modId xmlns:p14="http://schemas.microsoft.com/office/powerpoint/2010/main" val="948483543"/>
              </p:ext>
            </p:extLst>
          </p:nvPr>
        </p:nvGraphicFramePr>
        <p:xfrm>
          <a:off x="353769" y="2913649"/>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graphicFrame>
        <p:nvGraphicFramePr>
          <p:cNvPr id="17" name="Table 3">
            <a:extLst>
              <a:ext uri="{FF2B5EF4-FFF2-40B4-BE49-F238E27FC236}">
                <a16:creationId xmlns:a16="http://schemas.microsoft.com/office/drawing/2014/main" id="{AA605D47-2C9C-40F2-9F6B-B9408C60760D}"/>
              </a:ext>
            </a:extLst>
          </p:cNvPr>
          <p:cNvGraphicFramePr>
            <a:graphicFrameLocks noGrp="1"/>
          </p:cNvGraphicFramePr>
          <p:nvPr>
            <p:extLst>
              <p:ext uri="{D42A27DB-BD31-4B8C-83A1-F6EECF244321}">
                <p14:modId xmlns:p14="http://schemas.microsoft.com/office/powerpoint/2010/main" val="3377609703"/>
              </p:ext>
            </p:extLst>
          </p:nvPr>
        </p:nvGraphicFramePr>
        <p:xfrm>
          <a:off x="353770" y="2071511"/>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sp>
        <p:nvSpPr>
          <p:cNvPr id="18" name="TextBox 17">
            <a:extLst>
              <a:ext uri="{FF2B5EF4-FFF2-40B4-BE49-F238E27FC236}">
                <a16:creationId xmlns:a16="http://schemas.microsoft.com/office/drawing/2014/main" id="{046A2B13-E3BA-42B9-A441-27033D090DEB}"/>
              </a:ext>
            </a:extLst>
          </p:cNvPr>
          <p:cNvSpPr txBox="1"/>
          <p:nvPr/>
        </p:nvSpPr>
        <p:spPr>
          <a:xfrm>
            <a:off x="386499" y="2101843"/>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22" name="TextBox 21">
            <a:extLst>
              <a:ext uri="{FF2B5EF4-FFF2-40B4-BE49-F238E27FC236}">
                <a16:creationId xmlns:a16="http://schemas.microsoft.com/office/drawing/2014/main" id="{97514D67-029B-4E37-868A-427E020E2098}"/>
              </a:ext>
            </a:extLst>
          </p:cNvPr>
          <p:cNvSpPr txBox="1"/>
          <p:nvPr/>
        </p:nvSpPr>
        <p:spPr>
          <a:xfrm>
            <a:off x="386499" y="2942431"/>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23" name="TextBox 22">
            <a:extLst>
              <a:ext uri="{FF2B5EF4-FFF2-40B4-BE49-F238E27FC236}">
                <a16:creationId xmlns:a16="http://schemas.microsoft.com/office/drawing/2014/main" id="{AFCB472E-C3E6-4CD3-B304-57744A23F834}"/>
              </a:ext>
            </a:extLst>
          </p:cNvPr>
          <p:cNvSpPr txBox="1"/>
          <p:nvPr/>
        </p:nvSpPr>
        <p:spPr>
          <a:xfrm>
            <a:off x="1336375" y="2942431"/>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30" name="TextBox 29">
            <a:extLst>
              <a:ext uri="{FF2B5EF4-FFF2-40B4-BE49-F238E27FC236}">
                <a16:creationId xmlns:a16="http://schemas.microsoft.com/office/drawing/2014/main" id="{DDD03512-425D-4388-A1DD-A15D2B1BD60E}"/>
              </a:ext>
            </a:extLst>
          </p:cNvPr>
          <p:cNvSpPr txBox="1"/>
          <p:nvPr/>
        </p:nvSpPr>
        <p:spPr>
          <a:xfrm>
            <a:off x="386499"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31" name="TextBox 30">
            <a:extLst>
              <a:ext uri="{FF2B5EF4-FFF2-40B4-BE49-F238E27FC236}">
                <a16:creationId xmlns:a16="http://schemas.microsoft.com/office/drawing/2014/main" id="{17FFD497-872D-4534-84C6-76F5650A6D6D}"/>
              </a:ext>
            </a:extLst>
          </p:cNvPr>
          <p:cNvSpPr txBox="1"/>
          <p:nvPr/>
        </p:nvSpPr>
        <p:spPr>
          <a:xfrm>
            <a:off x="1336375" y="4567757"/>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32" name="TextBox 31">
            <a:extLst>
              <a:ext uri="{FF2B5EF4-FFF2-40B4-BE49-F238E27FC236}">
                <a16:creationId xmlns:a16="http://schemas.microsoft.com/office/drawing/2014/main" id="{1BACB50F-E99F-46E1-984A-15DF30BF4416}"/>
              </a:ext>
            </a:extLst>
          </p:cNvPr>
          <p:cNvSpPr txBox="1"/>
          <p:nvPr/>
        </p:nvSpPr>
        <p:spPr>
          <a:xfrm>
            <a:off x="2317732"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c</a:t>
            </a:r>
          </a:p>
        </p:txBody>
      </p:sp>
      <p:sp>
        <p:nvSpPr>
          <p:cNvPr id="33" name="TextBox 32">
            <a:extLst>
              <a:ext uri="{FF2B5EF4-FFF2-40B4-BE49-F238E27FC236}">
                <a16:creationId xmlns:a16="http://schemas.microsoft.com/office/drawing/2014/main" id="{798A03D3-7441-4F90-95BC-16363E206D0C}"/>
              </a:ext>
            </a:extLst>
          </p:cNvPr>
          <p:cNvSpPr txBox="1"/>
          <p:nvPr/>
        </p:nvSpPr>
        <p:spPr>
          <a:xfrm>
            <a:off x="3287441"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d</a:t>
            </a:r>
          </a:p>
        </p:txBody>
      </p:sp>
      <p:sp>
        <p:nvSpPr>
          <p:cNvPr id="48" name="TextBox 47">
            <a:extLst>
              <a:ext uri="{FF2B5EF4-FFF2-40B4-BE49-F238E27FC236}">
                <a16:creationId xmlns:a16="http://schemas.microsoft.com/office/drawing/2014/main" id="{806453A3-C692-4097-9C99-E91C3F55BEE0}"/>
              </a:ext>
            </a:extLst>
          </p:cNvPr>
          <p:cNvSpPr txBox="1"/>
          <p:nvPr/>
        </p:nvSpPr>
        <p:spPr>
          <a:xfrm>
            <a:off x="5976595" y="2092725"/>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1 – 2 = 0</a:t>
            </a:r>
            <a:endParaRPr lang="en-US" sz="2800" b="1" dirty="0">
              <a:latin typeface="Times New Roman" panose="02020603050405020304" pitchFamily="18" charset="0"/>
              <a:cs typeface="Times New Roman" panose="02020603050405020304" pitchFamily="18" charset="0"/>
            </a:endParaRPr>
          </a:p>
        </p:txBody>
      </p:sp>
      <p:graphicFrame>
        <p:nvGraphicFramePr>
          <p:cNvPr id="49" name="Table 3">
            <a:extLst>
              <a:ext uri="{FF2B5EF4-FFF2-40B4-BE49-F238E27FC236}">
                <a16:creationId xmlns:a16="http://schemas.microsoft.com/office/drawing/2014/main" id="{CE080505-55B9-4370-82F3-5D227A165BE2}"/>
              </a:ext>
            </a:extLst>
          </p:cNvPr>
          <p:cNvGraphicFramePr>
            <a:graphicFrameLocks noGrp="1"/>
          </p:cNvGraphicFramePr>
          <p:nvPr>
            <p:extLst>
              <p:ext uri="{D42A27DB-BD31-4B8C-83A1-F6EECF244321}">
                <p14:modId xmlns:p14="http://schemas.microsoft.com/office/powerpoint/2010/main" val="1697547271"/>
              </p:ext>
            </p:extLst>
          </p:nvPr>
        </p:nvGraphicFramePr>
        <p:xfrm>
          <a:off x="395911" y="3727510"/>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sp>
        <p:nvSpPr>
          <p:cNvPr id="50" name="TextBox 49">
            <a:extLst>
              <a:ext uri="{FF2B5EF4-FFF2-40B4-BE49-F238E27FC236}">
                <a16:creationId xmlns:a16="http://schemas.microsoft.com/office/drawing/2014/main" id="{2C07AFF0-657E-4838-AFD3-D291CC7178DC}"/>
              </a:ext>
            </a:extLst>
          </p:cNvPr>
          <p:cNvSpPr txBox="1"/>
          <p:nvPr/>
        </p:nvSpPr>
        <p:spPr>
          <a:xfrm>
            <a:off x="386499" y="3756292"/>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51" name="TextBox 50">
            <a:extLst>
              <a:ext uri="{FF2B5EF4-FFF2-40B4-BE49-F238E27FC236}">
                <a16:creationId xmlns:a16="http://schemas.microsoft.com/office/drawing/2014/main" id="{3C433242-35D6-424C-B972-C147F7449695}"/>
              </a:ext>
            </a:extLst>
          </p:cNvPr>
          <p:cNvSpPr txBox="1"/>
          <p:nvPr/>
        </p:nvSpPr>
        <p:spPr>
          <a:xfrm>
            <a:off x="1336375" y="3756292"/>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52" name="TextBox 51">
            <a:extLst>
              <a:ext uri="{FF2B5EF4-FFF2-40B4-BE49-F238E27FC236}">
                <a16:creationId xmlns:a16="http://schemas.microsoft.com/office/drawing/2014/main" id="{1E992338-BEBE-44BE-BFA8-0ABD2057A514}"/>
              </a:ext>
            </a:extLst>
          </p:cNvPr>
          <p:cNvSpPr txBox="1"/>
          <p:nvPr/>
        </p:nvSpPr>
        <p:spPr>
          <a:xfrm>
            <a:off x="2317732" y="3756292"/>
            <a:ext cx="914400" cy="553998"/>
          </a:xfrm>
          <a:prstGeom prst="rect">
            <a:avLst/>
          </a:prstGeom>
          <a:solidFill>
            <a:srgbClr val="002060"/>
          </a:solidFill>
        </p:spPr>
        <p:txBody>
          <a:bodyPr wrap="square" rtlCol="0">
            <a:spAutoFit/>
          </a:bodyPr>
          <a:lstStyle/>
          <a:p>
            <a:pPr algn="ctr"/>
            <a:r>
              <a:rPr lang="en-US" sz="3000" b="1" dirty="0">
                <a:solidFill>
                  <a:schemeClr val="bg1"/>
                </a:solidFill>
              </a:rPr>
              <a:t>c</a:t>
            </a:r>
          </a:p>
        </p:txBody>
      </p:sp>
      <p:sp>
        <p:nvSpPr>
          <p:cNvPr id="53" name="TextBox 52">
            <a:extLst>
              <a:ext uri="{FF2B5EF4-FFF2-40B4-BE49-F238E27FC236}">
                <a16:creationId xmlns:a16="http://schemas.microsoft.com/office/drawing/2014/main" id="{A7462FAB-BB40-47EC-83F9-FCEF59140885}"/>
              </a:ext>
            </a:extLst>
          </p:cNvPr>
          <p:cNvSpPr txBox="1"/>
          <p:nvPr/>
        </p:nvSpPr>
        <p:spPr>
          <a:xfrm>
            <a:off x="5976595" y="2924256"/>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2 – 4 = 0</a:t>
            </a:r>
            <a:endParaRPr lang="en-US" sz="2800" b="1"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FFAA230-5B2C-451D-9405-2F2DCD3514E7}"/>
              </a:ext>
            </a:extLst>
          </p:cNvPr>
          <p:cNvSpPr txBox="1"/>
          <p:nvPr/>
        </p:nvSpPr>
        <p:spPr>
          <a:xfrm>
            <a:off x="5976595" y="3724810"/>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3 – 4 = 2</a:t>
            </a:r>
            <a:endParaRPr lang="en-US" sz="28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8684F187-CA81-44A2-AE31-F20807D168F7}"/>
              </a:ext>
            </a:extLst>
          </p:cNvPr>
          <p:cNvSpPr txBox="1"/>
          <p:nvPr/>
        </p:nvSpPr>
        <p:spPr>
          <a:xfrm>
            <a:off x="5976595" y="5295515"/>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4 – 8 = 0</a:t>
            </a:r>
            <a:endParaRPr lang="en-US" sz="280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260830" y="6220495"/>
            <a:ext cx="8722914" cy="553998"/>
          </a:xfrm>
          <a:prstGeom prst="rect">
            <a:avLst/>
          </a:prstGeom>
          <a:noFill/>
        </p:spPr>
        <p:txBody>
          <a:bodyPr wrap="square">
            <a:spAutoFit/>
          </a:bodyPr>
          <a:lstStyle/>
          <a:p>
            <a:r>
              <a:rPr lang="en-CA" sz="3000" dirty="0">
                <a:solidFill>
                  <a:srgbClr val="FF0000"/>
                </a:solidFill>
                <a:latin typeface="Times New Roman" panose="02020603050405020304" pitchFamily="18" charset="0"/>
                <a:cs typeface="Times New Roman" panose="02020603050405020304" pitchFamily="18" charset="0"/>
              </a:rPr>
              <a:t>Amortized cost of </a:t>
            </a:r>
            <a:r>
              <a:rPr lang="en-CA" sz="3000" i="1" dirty="0" err="1">
                <a:solidFill>
                  <a:srgbClr val="FF0000"/>
                </a:solidFill>
                <a:latin typeface="Times New Roman" panose="02020603050405020304" pitchFamily="18" charset="0"/>
                <a:cs typeface="Times New Roman" panose="02020603050405020304" pitchFamily="18" charset="0"/>
              </a:rPr>
              <a:t>i</a:t>
            </a:r>
            <a:r>
              <a:rPr lang="en-CA" sz="3000" baseline="30000" dirty="0" err="1">
                <a:solidFill>
                  <a:srgbClr val="FF0000"/>
                </a:solidFill>
                <a:latin typeface="Times New Roman" panose="02020603050405020304" pitchFamily="18" charset="0"/>
                <a:cs typeface="Times New Roman" panose="02020603050405020304" pitchFamily="18" charset="0"/>
              </a:rPr>
              <a:t>th</a:t>
            </a:r>
            <a:r>
              <a:rPr lang="en-CA" sz="3000" dirty="0">
                <a:solidFill>
                  <a:srgbClr val="FF0000"/>
                </a:solidFill>
                <a:latin typeface="Times New Roman" panose="02020603050405020304" pitchFamily="18" charset="0"/>
                <a:cs typeface="Times New Roman" panose="02020603050405020304" pitchFamily="18" charset="0"/>
              </a:rPr>
              <a:t> operation </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c</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Φ(</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Φ(</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i-1</a:t>
            </a:r>
            <a:r>
              <a:rPr lang="en-CA" sz="3000" b="1" dirty="0">
                <a:solidFill>
                  <a:srgbClr val="FF0000"/>
                </a:solidFill>
                <a:latin typeface="Times New Roman" panose="02020603050405020304" pitchFamily="18" charset="0"/>
                <a:cs typeface="Times New Roman" panose="02020603050405020304" pitchFamily="18" charset="0"/>
              </a:rPr>
              <a:t>) </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1B8B87D9-D8AD-46F5-8D43-B676D697B2BD}"/>
              </a:ext>
            </a:extLst>
          </p:cNvPr>
          <p:cNvSpPr/>
          <p:nvPr/>
        </p:nvSpPr>
        <p:spPr>
          <a:xfrm flipV="1">
            <a:off x="247454" y="6061541"/>
            <a:ext cx="5053695" cy="457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13714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30" grpId="0" animBg="1"/>
      <p:bldP spid="31" grpId="0" animBg="1"/>
      <p:bldP spid="32" grpId="0" animBg="1"/>
      <p:bldP spid="33" grpId="0" animBg="1"/>
      <p:bldP spid="48" grpId="0"/>
      <p:bldP spid="50" grpId="0" animBg="1"/>
      <p:bldP spid="51" grpId="0" animBg="1"/>
      <p:bldP spid="52" grpId="0" animBg="1"/>
      <p:bldP spid="53" grpId="0"/>
      <p:bldP spid="54" grpId="0"/>
      <p:bldP spid="55" grpId="0"/>
      <p:bldP spid="56" grpId="0"/>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5" y="918876"/>
            <a:ext cx="3485560"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dirty="0">
                <a:solidFill>
                  <a:srgbClr val="0F06BA"/>
                </a:solidFill>
              </a:rPr>
              <a:t>Φ = 2n – size</a:t>
            </a:r>
            <a:endParaRPr lang="en-US" sz="3200" dirty="0">
              <a:solidFill>
                <a:srgbClr val="0F06BA"/>
              </a:solidFill>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4074737" y="918876"/>
            <a:ext cx="4324546"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i="1" dirty="0">
                <a:solidFill>
                  <a:srgbClr val="0F06BA"/>
                </a:solidFill>
              </a:rPr>
              <a:t>h</a:t>
            </a:r>
            <a:r>
              <a:rPr lang="en-CA" sz="3200" baseline="-25000" dirty="0">
                <a:solidFill>
                  <a:srgbClr val="0F06BA"/>
                </a:solidFill>
              </a:rPr>
              <a:t>i</a:t>
            </a:r>
            <a:r>
              <a:rPr lang="en-CA" sz="3200" dirty="0">
                <a:solidFill>
                  <a:srgbClr val="0F06BA"/>
                </a:solidFill>
              </a:rPr>
              <a:t> = </a:t>
            </a:r>
            <a:r>
              <a:rPr lang="en-CA" sz="3200" i="1" dirty="0">
                <a:solidFill>
                  <a:srgbClr val="0F06BA"/>
                </a:solidFill>
              </a:rPr>
              <a:t>c</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i-1</a:t>
            </a:r>
            <a:r>
              <a:rPr lang="en-CA" sz="3200" dirty="0">
                <a:solidFill>
                  <a:srgbClr val="0F06BA"/>
                </a:solidFill>
              </a:rPr>
              <a:t>) </a:t>
            </a:r>
            <a:endParaRPr lang="en-US" sz="3200" dirty="0">
              <a:solidFill>
                <a:srgbClr val="0F06BA"/>
              </a:solidFill>
            </a:endParaRPr>
          </a:p>
        </p:txBody>
      </p:sp>
      <p:sp>
        <p:nvSpPr>
          <p:cNvPr id="24" name="TextBox 23">
            <a:extLst>
              <a:ext uri="{FF2B5EF4-FFF2-40B4-BE49-F238E27FC236}">
                <a16:creationId xmlns:a16="http://schemas.microsoft.com/office/drawing/2014/main" id="{B94FFF73-0E0F-446C-B6C3-ABD81A8571DC}"/>
              </a:ext>
            </a:extLst>
          </p:cNvPr>
          <p:cNvSpPr txBox="1"/>
          <p:nvPr/>
        </p:nvSpPr>
        <p:spPr>
          <a:xfrm>
            <a:off x="272202" y="2474710"/>
            <a:ext cx="5233050"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+ 2i – size – (2(i-1) – size) </a:t>
            </a:r>
            <a:endParaRPr lang="en-US" sz="28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A7EE470-B474-46D0-826B-2ED864FA902B}"/>
              </a:ext>
            </a:extLst>
          </p:cNvPr>
          <p:cNvSpPr txBox="1"/>
          <p:nvPr/>
        </p:nvSpPr>
        <p:spPr>
          <a:xfrm>
            <a:off x="272202" y="3303483"/>
            <a:ext cx="5233050"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size</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2 – </a:t>
            </a:r>
            <a:r>
              <a:rPr lang="en-CA" sz="2800" b="1" dirty="0">
                <a:solidFill>
                  <a:srgbClr val="FF0000"/>
                </a:solidFill>
                <a:latin typeface="Times New Roman" panose="02020603050405020304" pitchFamily="18" charset="0"/>
                <a:cs typeface="Times New Roman" panose="02020603050405020304" pitchFamily="18" charset="0"/>
              </a:rPr>
              <a:t>size</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B8BE91C-924A-4896-9140-DEF4D76C9853}"/>
              </a:ext>
            </a:extLst>
          </p:cNvPr>
          <p:cNvSpPr txBox="1"/>
          <p:nvPr/>
        </p:nvSpPr>
        <p:spPr>
          <a:xfrm>
            <a:off x="275487" y="3990943"/>
            <a:ext cx="3457527"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 ( – 2 ) </a:t>
            </a:r>
            <a:endParaRPr lang="en-US" sz="2800" b="1" dirty="0">
              <a:latin typeface="Times New Roman" panose="02020603050405020304" pitchFamily="18" charset="0"/>
              <a:cs typeface="Times New Roman" panose="02020603050405020304" pitchFamily="18" charset="0"/>
            </a:endParaRPr>
          </a:p>
        </p:txBody>
      </p:sp>
      <p:sp>
        <p:nvSpPr>
          <p:cNvPr id="37" name="object 3">
            <a:extLst>
              <a:ext uri="{FF2B5EF4-FFF2-40B4-BE49-F238E27FC236}">
                <a16:creationId xmlns:a16="http://schemas.microsoft.com/office/drawing/2014/main" id="{FE92A417-34BA-449F-ABC5-819A4E4546A8}"/>
              </a:ext>
            </a:extLst>
          </p:cNvPr>
          <p:cNvSpPr txBox="1">
            <a:spLocks/>
          </p:cNvSpPr>
          <p:nvPr/>
        </p:nvSpPr>
        <p:spPr bwMode="auto">
          <a:xfrm>
            <a:off x="272202" y="1783270"/>
            <a:ext cx="4512639"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Case 1: Normal operation</a:t>
            </a:r>
            <a:endParaRPr lang="en-CA" sz="2800" kern="0" spc="20" dirty="0"/>
          </a:p>
        </p:txBody>
      </p:sp>
      <p:sp>
        <p:nvSpPr>
          <p:cNvPr id="5" name="Rectangle 4">
            <a:extLst>
              <a:ext uri="{FF2B5EF4-FFF2-40B4-BE49-F238E27FC236}">
                <a16:creationId xmlns:a16="http://schemas.microsoft.com/office/drawing/2014/main" id="{DA3E871C-E3D2-484C-9176-F4584FC70807}"/>
              </a:ext>
            </a:extLst>
          </p:cNvPr>
          <p:cNvSpPr/>
          <p:nvPr/>
        </p:nvSpPr>
        <p:spPr>
          <a:xfrm>
            <a:off x="170921" y="1600218"/>
            <a:ext cx="86490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Half Frame 5">
            <a:extLst>
              <a:ext uri="{FF2B5EF4-FFF2-40B4-BE49-F238E27FC236}">
                <a16:creationId xmlns:a16="http://schemas.microsoft.com/office/drawing/2014/main" id="{46F33D40-7572-4DE8-8933-73E86068534F}"/>
              </a:ext>
            </a:extLst>
          </p:cNvPr>
          <p:cNvSpPr/>
          <p:nvPr/>
        </p:nvSpPr>
        <p:spPr>
          <a:xfrm>
            <a:off x="5185039" y="5792138"/>
            <a:ext cx="2733273" cy="1022756"/>
          </a:xfrm>
          <a:prstGeom prst="halfFrame">
            <a:avLst>
              <a:gd name="adj1" fmla="val 4492"/>
              <a:gd name="adj2" fmla="val 44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1080ACCA-4847-45C8-9BFE-D1E5C4872342}"/>
              </a:ext>
            </a:extLst>
          </p:cNvPr>
          <p:cNvSpPr/>
          <p:nvPr/>
        </p:nvSpPr>
        <p:spPr>
          <a:xfrm flipV="1">
            <a:off x="247454" y="4694657"/>
            <a:ext cx="5053695" cy="457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317A7F6-21C4-455A-972D-294C3F76C5E6}"/>
              </a:ext>
            </a:extLst>
          </p:cNvPr>
          <p:cNvSpPr txBox="1"/>
          <p:nvPr/>
        </p:nvSpPr>
        <p:spPr>
          <a:xfrm>
            <a:off x="1341115" y="5787659"/>
            <a:ext cx="2391899" cy="584775"/>
          </a:xfrm>
          <a:prstGeom prst="rect">
            <a:avLst/>
          </a:prstGeom>
          <a:noFill/>
        </p:spPr>
        <p:txBody>
          <a:bodyPr wrap="square">
            <a:spAutoFit/>
          </a:bodyPr>
          <a:lstStyle/>
          <a:p>
            <a:r>
              <a:rPr lang="en-CA" sz="3200" b="1" i="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h</a:t>
            </a:r>
            <a:r>
              <a:rPr lang="en-CA" sz="3200" b="1" baseline="-25000"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i</a:t>
            </a:r>
            <a:r>
              <a:rPr lang="en-CA" sz="3200" b="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 = 1 + 2</a:t>
            </a:r>
            <a:endParaRPr lang="en-US" sz="3200" b="1" dirty="0">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2D3162F4-31B4-4349-8C87-0B22C2D28620}"/>
              </a:ext>
            </a:extLst>
          </p:cNvPr>
          <p:cNvSpPr txBox="1"/>
          <p:nvPr/>
        </p:nvSpPr>
        <p:spPr>
          <a:xfrm>
            <a:off x="1710820" y="6303516"/>
            <a:ext cx="2022194" cy="584775"/>
          </a:xfrm>
          <a:prstGeom prst="rect">
            <a:avLst/>
          </a:prstGeom>
          <a:noFill/>
        </p:spPr>
        <p:txBody>
          <a:bodyPr wrap="square">
            <a:spAutoFit/>
          </a:bodyPr>
          <a:lstStyle/>
          <a:p>
            <a:r>
              <a:rPr lang="en-CA" sz="3200" b="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 = 3</a:t>
            </a:r>
            <a:endParaRPr lang="en-US" sz="3200" b="1" dirty="0">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5" name="object 3">
            <a:extLst>
              <a:ext uri="{FF2B5EF4-FFF2-40B4-BE49-F238E27FC236}">
                <a16:creationId xmlns:a16="http://schemas.microsoft.com/office/drawing/2014/main" id="{DFC1BE39-4B4F-47ED-941B-3BB255259ED3}"/>
              </a:ext>
            </a:extLst>
          </p:cNvPr>
          <p:cNvSpPr txBox="1">
            <a:spLocks/>
          </p:cNvSpPr>
          <p:nvPr/>
        </p:nvSpPr>
        <p:spPr bwMode="auto">
          <a:xfrm>
            <a:off x="272202" y="5023638"/>
            <a:ext cx="6533951"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For normal operation: </a:t>
            </a:r>
            <a:r>
              <a:rPr lang="en-CA"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c</a:t>
            </a:r>
            <a:r>
              <a:rPr lang="en-CA" sz="2800" b="1" baseline="-25000"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r>
              <a:rPr lang="en-CA"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 = 1</a:t>
            </a:r>
            <a:endParaRPr lang="en-US"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BA740D14-E203-4A3C-894A-5A071C666CD9}"/>
              </a:ext>
            </a:extLst>
          </p:cNvPr>
          <p:cNvSpPr txBox="1"/>
          <p:nvPr/>
        </p:nvSpPr>
        <p:spPr>
          <a:xfrm>
            <a:off x="5673168" y="5918795"/>
            <a:ext cx="2612992" cy="769441"/>
          </a:xfrm>
          <a:prstGeom prst="rect">
            <a:avLst/>
          </a:prstGeom>
          <a:noFill/>
        </p:spPr>
        <p:txBody>
          <a:bodyPr wrap="square">
            <a:spAutoFit/>
          </a:bodyPr>
          <a:lstStyle/>
          <a:p>
            <a:r>
              <a:rPr lang="en-CA"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4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3</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C27B107-DDCE-4EA7-9F2C-B28ACC6F94AC}"/>
              </a:ext>
            </a:extLst>
          </p:cNvPr>
          <p:cNvSpPr txBox="1"/>
          <p:nvPr/>
        </p:nvSpPr>
        <p:spPr>
          <a:xfrm>
            <a:off x="5185039" y="4305838"/>
            <a:ext cx="2103942" cy="646331"/>
          </a:xfrm>
          <a:prstGeom prst="rect">
            <a:avLst/>
          </a:prstGeom>
          <a:solidFill>
            <a:schemeClr val="bg1"/>
          </a:solidFill>
          <a:ln>
            <a:solidFill>
              <a:schemeClr val="tx1"/>
            </a:solidFill>
          </a:ln>
        </p:spPr>
        <p:txBody>
          <a:bodyPr wrap="square">
            <a:spAutoFit/>
          </a:bodyPr>
          <a:lstStyle/>
          <a:p>
            <a:r>
              <a:rPr lang="en-CA" sz="3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3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c</a:t>
            </a:r>
            <a:r>
              <a:rPr lang="en-CA" sz="3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8734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6" grpId="0" animBg="1"/>
      <p:bldP spid="40" grpId="0" animBg="1"/>
      <p:bldP spid="41" grpId="0"/>
      <p:bldP spid="43" grpId="0"/>
      <p:bldP spid="45" grpId="0"/>
      <p:bldP spid="46" grpId="0"/>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4" y="918876"/>
            <a:ext cx="2740843"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dirty="0">
                <a:solidFill>
                  <a:srgbClr val="0F06BA"/>
                </a:solidFill>
              </a:rPr>
              <a:t>Φ = 2n – size</a:t>
            </a:r>
            <a:endParaRPr lang="en-US" sz="3200" dirty="0">
              <a:solidFill>
                <a:srgbClr val="0F06BA"/>
              </a:solidFill>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4128352" y="910594"/>
            <a:ext cx="4324546"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i="1" dirty="0">
                <a:solidFill>
                  <a:srgbClr val="0F06BA"/>
                </a:solidFill>
              </a:rPr>
              <a:t>h</a:t>
            </a:r>
            <a:r>
              <a:rPr lang="en-CA" sz="3200" baseline="-25000" dirty="0">
                <a:solidFill>
                  <a:srgbClr val="0F06BA"/>
                </a:solidFill>
              </a:rPr>
              <a:t>i</a:t>
            </a:r>
            <a:r>
              <a:rPr lang="en-CA" sz="3200" dirty="0">
                <a:solidFill>
                  <a:srgbClr val="0F06BA"/>
                </a:solidFill>
              </a:rPr>
              <a:t> = </a:t>
            </a:r>
            <a:r>
              <a:rPr lang="en-CA" sz="3200" i="1" dirty="0">
                <a:solidFill>
                  <a:srgbClr val="0F06BA"/>
                </a:solidFill>
              </a:rPr>
              <a:t>c</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i-1</a:t>
            </a:r>
            <a:r>
              <a:rPr lang="en-CA" sz="3200" dirty="0">
                <a:solidFill>
                  <a:srgbClr val="0F06BA"/>
                </a:solidFill>
              </a:rPr>
              <a:t>) </a:t>
            </a:r>
            <a:endParaRPr lang="en-US" sz="3200" dirty="0">
              <a:solidFill>
                <a:srgbClr val="0F06BA"/>
              </a:solidFill>
            </a:endParaRPr>
          </a:p>
        </p:txBody>
      </p:sp>
      <p:sp>
        <p:nvSpPr>
          <p:cNvPr id="24" name="TextBox 23">
            <a:extLst>
              <a:ext uri="{FF2B5EF4-FFF2-40B4-BE49-F238E27FC236}">
                <a16:creationId xmlns:a16="http://schemas.microsoft.com/office/drawing/2014/main" id="{B94FFF73-0E0F-446C-B6C3-ABD81A8571DC}"/>
              </a:ext>
            </a:extLst>
          </p:cNvPr>
          <p:cNvSpPr txBox="1"/>
          <p:nvPr/>
        </p:nvSpPr>
        <p:spPr>
          <a:xfrm>
            <a:off x="272202" y="3053221"/>
            <a:ext cx="771230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(2(i-1) – </a:t>
            </a:r>
            <a:r>
              <a:rPr lang="en-CA" sz="2800" b="1" dirty="0" err="1">
                <a:solidFill>
                  <a:srgbClr val="FF0000"/>
                </a:solidFill>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F8BC115-9619-4E83-AF22-726C82F94724}"/>
              </a:ext>
            </a:extLst>
          </p:cNvPr>
          <p:cNvSpPr txBox="1"/>
          <p:nvPr/>
        </p:nvSpPr>
        <p:spPr>
          <a:xfrm>
            <a:off x="4570429" y="1682236"/>
            <a:ext cx="2791365" cy="584775"/>
          </a:xfrm>
          <a:prstGeom prst="rect">
            <a:avLst/>
          </a:prstGeom>
          <a:noFill/>
        </p:spPr>
        <p:txBody>
          <a:bodyPr wrap="square">
            <a:spAutoFit/>
          </a:bodyPr>
          <a:lstStyle/>
          <a:p>
            <a:r>
              <a:rPr lang="en-CA"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c</a:t>
            </a:r>
            <a:r>
              <a:rPr lang="en-CA" sz="3200" b="1" baseline="-25000"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r>
              <a:rPr lang="en-CA"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 = 1 + </a:t>
            </a:r>
            <a:r>
              <a:rPr lang="en-CA" sz="3200" b="1" dirty="0" err="1">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endParaRPr lang="en-US"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37" name="object 3">
            <a:extLst>
              <a:ext uri="{FF2B5EF4-FFF2-40B4-BE49-F238E27FC236}">
                <a16:creationId xmlns:a16="http://schemas.microsoft.com/office/drawing/2014/main" id="{FE92A417-34BA-449F-ABC5-819A4E4546A8}"/>
              </a:ext>
            </a:extLst>
          </p:cNvPr>
          <p:cNvSpPr txBox="1">
            <a:spLocks/>
          </p:cNvSpPr>
          <p:nvPr/>
        </p:nvSpPr>
        <p:spPr bwMode="auto">
          <a:xfrm>
            <a:off x="272202" y="1783270"/>
            <a:ext cx="4512639"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Case 2:  Table doubling</a:t>
            </a:r>
            <a:endParaRPr lang="en-CA" sz="2800" kern="0" spc="20" dirty="0"/>
          </a:p>
        </p:txBody>
      </p:sp>
      <p:sp>
        <p:nvSpPr>
          <p:cNvPr id="38" name="TextBox 37">
            <a:extLst>
              <a:ext uri="{FF2B5EF4-FFF2-40B4-BE49-F238E27FC236}">
                <a16:creationId xmlns:a16="http://schemas.microsoft.com/office/drawing/2014/main" id="{6C27B107-DDCE-4EA7-9F2C-B28ACC6F94AC}"/>
              </a:ext>
            </a:extLst>
          </p:cNvPr>
          <p:cNvSpPr txBox="1"/>
          <p:nvPr/>
        </p:nvSpPr>
        <p:spPr>
          <a:xfrm>
            <a:off x="5373272" y="6011020"/>
            <a:ext cx="2612992" cy="769441"/>
          </a:xfrm>
          <a:prstGeom prst="rect">
            <a:avLst/>
          </a:prstGeom>
          <a:noFill/>
        </p:spPr>
        <p:txBody>
          <a:bodyPr wrap="square">
            <a:spAutoFit/>
          </a:bodyPr>
          <a:lstStyle/>
          <a:p>
            <a:r>
              <a:rPr lang="en-CA"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4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3</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A3E871C-E3D2-484C-9176-F4584FC70807}"/>
              </a:ext>
            </a:extLst>
          </p:cNvPr>
          <p:cNvSpPr/>
          <p:nvPr/>
        </p:nvSpPr>
        <p:spPr>
          <a:xfrm>
            <a:off x="170921" y="1600218"/>
            <a:ext cx="86490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F06BA"/>
              </a:solidFill>
            </a:endParaRPr>
          </a:p>
        </p:txBody>
      </p:sp>
      <p:sp>
        <p:nvSpPr>
          <p:cNvPr id="18" name="TextBox 17">
            <a:extLst>
              <a:ext uri="{FF2B5EF4-FFF2-40B4-BE49-F238E27FC236}">
                <a16:creationId xmlns:a16="http://schemas.microsoft.com/office/drawing/2014/main" id="{0FF65775-5735-4C9D-B4D3-36D52DCFF4E7}"/>
              </a:ext>
            </a:extLst>
          </p:cNvPr>
          <p:cNvSpPr txBox="1"/>
          <p:nvPr/>
        </p:nvSpPr>
        <p:spPr>
          <a:xfrm>
            <a:off x="272202" y="2382964"/>
            <a:ext cx="771230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a:t>
            </a:r>
            <a:r>
              <a:rPr lang="en-CA" sz="2800" b="1" dirty="0">
                <a:solidFill>
                  <a:srgbClr val="FF0000"/>
                </a:solidFill>
                <a:latin typeface="Times New Roman" panose="02020603050405020304" pitchFamily="18" charset="0"/>
                <a:cs typeface="Times New Roman" panose="02020603050405020304" pitchFamily="18" charset="0"/>
              </a:rPr>
              <a:t>?</a:t>
            </a:r>
            <a:r>
              <a:rPr lang="en-CA" sz="2800" b="1" dirty="0">
                <a:latin typeface="Times New Roman" panose="02020603050405020304" pitchFamily="18" charset="0"/>
                <a:cs typeface="Times New Roman" panose="02020603050405020304" pitchFamily="18" charset="0"/>
              </a:rPr>
              <a:t> – (2(i-1) – </a:t>
            </a:r>
            <a:r>
              <a:rPr lang="en-CA" sz="2800" b="1" dirty="0">
                <a:solidFill>
                  <a:srgbClr val="FF0000"/>
                </a:solidFill>
                <a:latin typeface="Times New Roman" panose="02020603050405020304" pitchFamily="18" charset="0"/>
                <a:cs typeface="Times New Roman" panose="02020603050405020304" pitchFamily="18" charset="0"/>
              </a:rPr>
              <a:t>?</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21AC5E7-AE88-4581-BD8C-340AE10A717A}"/>
              </a:ext>
            </a:extLst>
          </p:cNvPr>
          <p:cNvSpPr txBox="1"/>
          <p:nvPr/>
        </p:nvSpPr>
        <p:spPr>
          <a:xfrm>
            <a:off x="272201" y="4539281"/>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2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32A423E-8048-4D55-A21F-D0C5257E4828}"/>
              </a:ext>
            </a:extLst>
          </p:cNvPr>
          <p:cNvSpPr txBox="1"/>
          <p:nvPr/>
        </p:nvSpPr>
        <p:spPr>
          <a:xfrm>
            <a:off x="272202" y="5115855"/>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(2i – 2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 </a:t>
            </a:r>
            <a:endParaRPr lang="en-US" sz="2800" b="1"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4A66595-3D0F-45F0-A474-FF138408AA0C}"/>
              </a:ext>
            </a:extLst>
          </p:cNvPr>
          <p:cNvSpPr/>
          <p:nvPr/>
        </p:nvSpPr>
        <p:spPr>
          <a:xfrm>
            <a:off x="170921" y="3806563"/>
            <a:ext cx="48629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B9FE38F-960E-486C-A376-E97A080477EE}"/>
              </a:ext>
            </a:extLst>
          </p:cNvPr>
          <p:cNvSpPr txBox="1"/>
          <p:nvPr/>
        </p:nvSpPr>
        <p:spPr>
          <a:xfrm>
            <a:off x="272201" y="3902198"/>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2i – (2(i-1)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008268A-E647-4CF0-90C5-18F32A1B54A0}"/>
              </a:ext>
            </a:extLst>
          </p:cNvPr>
          <p:cNvSpPr txBox="1"/>
          <p:nvPr/>
        </p:nvSpPr>
        <p:spPr>
          <a:xfrm>
            <a:off x="272201" y="5690602"/>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(2i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 </a:t>
            </a:r>
            <a:endParaRPr lang="en-US" sz="28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004AC5C-2473-4480-91D7-D449A23E6B0A}"/>
              </a:ext>
            </a:extLst>
          </p:cNvPr>
          <p:cNvSpPr txBox="1"/>
          <p:nvPr/>
        </p:nvSpPr>
        <p:spPr>
          <a:xfrm>
            <a:off x="272201" y="6311877"/>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 </a:t>
            </a:r>
            <a:endParaRPr lang="en-US" sz="2800" b="1" dirty="0">
              <a:latin typeface="Times New Roman" panose="02020603050405020304" pitchFamily="18" charset="0"/>
              <a:cs typeface="Times New Roman" panose="02020603050405020304" pitchFamily="18" charset="0"/>
            </a:endParaRPr>
          </a:p>
        </p:txBody>
      </p:sp>
      <p:sp>
        <p:nvSpPr>
          <p:cNvPr id="28" name="Half Frame 27">
            <a:extLst>
              <a:ext uri="{FF2B5EF4-FFF2-40B4-BE49-F238E27FC236}">
                <a16:creationId xmlns:a16="http://schemas.microsoft.com/office/drawing/2014/main" id="{EC5419BE-EB3C-4512-AC32-BA3E083A8C4A}"/>
              </a:ext>
            </a:extLst>
          </p:cNvPr>
          <p:cNvSpPr/>
          <p:nvPr/>
        </p:nvSpPr>
        <p:spPr>
          <a:xfrm>
            <a:off x="5213019" y="3806563"/>
            <a:ext cx="3921546" cy="2960576"/>
          </a:xfrm>
          <a:prstGeom prst="halfFrame">
            <a:avLst>
              <a:gd name="adj1" fmla="val 2582"/>
              <a:gd name="adj2" fmla="val 258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1088A659-6E53-44C9-9C6C-EF3D7D8762F8}"/>
              </a:ext>
            </a:extLst>
          </p:cNvPr>
          <p:cNvSpPr txBox="1"/>
          <p:nvPr/>
        </p:nvSpPr>
        <p:spPr>
          <a:xfrm>
            <a:off x="5392132" y="3975920"/>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FA14518-C5DB-47EB-B574-DA033A1E716A}"/>
              </a:ext>
            </a:extLst>
          </p:cNvPr>
          <p:cNvSpPr txBox="1"/>
          <p:nvPr/>
        </p:nvSpPr>
        <p:spPr>
          <a:xfrm>
            <a:off x="5373272" y="4655540"/>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EA45E84-B1DC-4E05-AD7E-0D5FFFB05339}"/>
              </a:ext>
            </a:extLst>
          </p:cNvPr>
          <p:cNvSpPr txBox="1"/>
          <p:nvPr/>
        </p:nvSpPr>
        <p:spPr>
          <a:xfrm>
            <a:off x="5373272" y="5389745"/>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+ 2</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357060"/>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38" grpId="0"/>
      <p:bldP spid="18" grpId="0"/>
      <p:bldP spid="19" grpId="0"/>
      <p:bldP spid="20" grpId="0"/>
      <p:bldP spid="22" grpId="0"/>
      <p:bldP spid="23" grpId="0"/>
      <p:bldP spid="27"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7BA5-5FAA-4B3F-86BA-A46922E3ED30}"/>
              </a:ext>
            </a:extLst>
          </p:cNvPr>
          <p:cNvSpPr>
            <a:spLocks noGrp="1"/>
          </p:cNvSpPr>
          <p:nvPr>
            <p:ph type="title"/>
          </p:nvPr>
        </p:nvSpPr>
        <p:spPr>
          <a:xfrm>
            <a:off x="189027" y="1919181"/>
            <a:ext cx="8765946" cy="1231106"/>
          </a:xfrm>
        </p:spPr>
        <p:txBody>
          <a:bodyPr/>
          <a:lstStyle/>
          <a:p>
            <a:r>
              <a:rPr lang="en-US" sz="8000" dirty="0"/>
              <a:t>More Examples</a:t>
            </a:r>
          </a:p>
        </p:txBody>
      </p:sp>
    </p:spTree>
    <p:extLst>
      <p:ext uri="{BB962C8B-B14F-4D97-AF65-F5344CB8AC3E}">
        <p14:creationId xmlns:p14="http://schemas.microsoft.com/office/powerpoint/2010/main" val="60449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 </a:t>
            </a:r>
            <a:r>
              <a:rPr spc="-69" dirty="0"/>
              <a:t>Analysis </a:t>
            </a:r>
            <a:r>
              <a:rPr spc="-79" dirty="0"/>
              <a:t>of </a:t>
            </a:r>
            <a:r>
              <a:rPr spc="-30" dirty="0"/>
              <a:t>Stack </a:t>
            </a:r>
            <a:r>
              <a:rPr spc="-50" dirty="0"/>
              <a:t>with</a:t>
            </a:r>
            <a:r>
              <a:rPr spc="555" dirty="0"/>
              <a:t> </a:t>
            </a:r>
            <a:r>
              <a:rPr spc="20" dirty="0"/>
              <a:t>MultiPop</a:t>
            </a:r>
          </a:p>
        </p:txBody>
      </p:sp>
      <p:sp>
        <p:nvSpPr>
          <p:cNvPr id="7" name="object 7">
            <a:extLst>
              <a:ext uri="{FF2B5EF4-FFF2-40B4-BE49-F238E27FC236}">
                <a16:creationId xmlns:a16="http://schemas.microsoft.com/office/drawing/2014/main" id="{3789B2ED-B873-42C6-BEA5-0E74CD6232CA}"/>
              </a:ext>
            </a:extLst>
          </p:cNvPr>
          <p:cNvSpPr txBox="1"/>
          <p:nvPr/>
        </p:nvSpPr>
        <p:spPr>
          <a:xfrm>
            <a:off x="213895" y="766551"/>
            <a:ext cx="8606118" cy="1745953"/>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ts val="571"/>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Stack data structure has two operations:</a:t>
            </a:r>
          </a:p>
          <a:p>
            <a:pPr marL="905896" lvl="1" indent="-339711" defTabSz="1811792" fontAlgn="base">
              <a:lnSpc>
                <a:spcPts val="4359"/>
              </a:lnSpc>
              <a:spcBef>
                <a:spcPts val="347"/>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Push</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x</a:t>
            </a:r>
            <a:r>
              <a:rPr lang="en-US" altLang="en-US" sz="2774" dirty="0">
                <a:solidFill>
                  <a:prstClr val="black"/>
                </a:solidFill>
                <a:latin typeface="Times New Roman" panose="02020603050405020304" pitchFamily="18" charset="0"/>
                <a:cs typeface="Times New Roman" panose="02020603050405020304" pitchFamily="18" charset="0"/>
              </a:rPr>
              <a:t>) — push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x </a:t>
            </a:r>
            <a:r>
              <a:rPr lang="en-US" altLang="en-US" sz="2774" dirty="0">
                <a:solidFill>
                  <a:prstClr val="black"/>
                </a:solidFill>
                <a:latin typeface="Times New Roman" panose="02020603050405020304" pitchFamily="18" charset="0"/>
                <a:cs typeface="Times New Roman" panose="02020603050405020304" pitchFamily="18" charset="0"/>
              </a:rPr>
              <a:t>onto stack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a:p>
            <a:pPr marL="905896" lvl="1" indent="-339711" defTabSz="1811792" fontAlgn="base">
              <a:lnSpc>
                <a:spcPts val="4359"/>
              </a:lnSpc>
              <a:spcBef>
                <a:spcPct val="0"/>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Pop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 — pop the top element of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p:txBody>
      </p:sp>
      <p:sp>
        <p:nvSpPr>
          <p:cNvPr id="8" name="object 7">
            <a:extLst>
              <a:ext uri="{FF2B5EF4-FFF2-40B4-BE49-F238E27FC236}">
                <a16:creationId xmlns:a16="http://schemas.microsoft.com/office/drawing/2014/main" id="{C73314D9-F3B8-4CBA-91F3-EA13FB44A109}"/>
              </a:ext>
            </a:extLst>
          </p:cNvPr>
          <p:cNvSpPr txBox="1"/>
          <p:nvPr/>
        </p:nvSpPr>
        <p:spPr>
          <a:xfrm>
            <a:off x="213895" y="2581553"/>
            <a:ext cx="8606118" cy="57896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Each of these ops has worst-case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774" dirty="0">
                <a:solidFill>
                  <a:prstClr val="black"/>
                </a:solidFill>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18F60986-156C-40E5-A04F-5E07D1821FC8}"/>
              </a:ext>
            </a:extLst>
          </p:cNvPr>
          <p:cNvSpPr txBox="1"/>
          <p:nvPr/>
        </p:nvSpPr>
        <p:spPr>
          <a:xfrm>
            <a:off x="122547" y="3253167"/>
            <a:ext cx="9046615" cy="1163139"/>
          </a:xfrm>
          <a:prstGeom prst="rect">
            <a:avLst/>
          </a:prstGeom>
          <a:noFill/>
        </p:spPr>
        <p:txBody>
          <a:bodyPr wrap="square">
            <a:spAutoFit/>
          </a:bodyPr>
          <a:lstStyle/>
          <a:p>
            <a:pPr marL="541021" indent="-339711" defTabSz="1811792" fontAlgn="base">
              <a:lnSpc>
                <a:spcPts val="4359"/>
              </a:lnSpc>
              <a:spcBef>
                <a:spcPts val="183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Add a new operation </a:t>
            </a:r>
            <a:r>
              <a:rPr lang="en-US" altLang="en-US" sz="2774" dirty="0" err="1">
                <a:solidFill>
                  <a:srgbClr val="FF0000"/>
                </a:solidFill>
                <a:latin typeface="Times New Roman" panose="02020603050405020304" pitchFamily="18" charset="0"/>
                <a:cs typeface="Times New Roman" panose="02020603050405020304" pitchFamily="18" charset="0"/>
              </a:rPr>
              <a:t>MultiPop</a:t>
            </a:r>
            <a:r>
              <a:rPr lang="en-US" altLang="en-US" sz="2774" dirty="0">
                <a:solidFill>
                  <a:srgbClr val="FF0000"/>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cs typeface="Times New Roman" panose="02020603050405020304" pitchFamily="18" charset="0"/>
              </a:rPr>
              <a:t>): it pops top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elements of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A3B43E76-14B7-4879-91E4-4094C8E0996E}"/>
              </a:ext>
            </a:extLst>
          </p:cNvPr>
          <p:cNvSpPr txBox="1"/>
          <p:nvPr/>
        </p:nvSpPr>
        <p:spPr>
          <a:xfrm>
            <a:off x="1703294" y="4800582"/>
            <a:ext cx="4982489" cy="1727396"/>
          </a:xfrm>
          <a:prstGeom prst="rect">
            <a:avLst/>
          </a:prstGeom>
          <a:noFill/>
        </p:spPr>
        <p:txBody>
          <a:bodyPr wrap="square">
            <a:spAutoFit/>
          </a:bodyPr>
          <a:lstStyle/>
          <a:p>
            <a:pPr defTabSz="1811792" fontAlgn="base">
              <a:lnSpc>
                <a:spcPts val="4359"/>
              </a:lnSpc>
              <a:spcBef>
                <a:spcPct val="0"/>
              </a:spcBef>
              <a:spcAft>
                <a:spcPct val="0"/>
              </a:spcAft>
            </a:pPr>
            <a:r>
              <a:rPr lang="en-US" altLang="en-US" sz="2774" dirty="0" err="1">
                <a:solidFill>
                  <a:srgbClr val="FF0000"/>
                </a:solidFill>
                <a:latin typeface="Times New Roman" panose="02020603050405020304" pitchFamily="18" charset="0"/>
                <a:cs typeface="Times New Roman" panose="02020603050405020304" pitchFamily="18" charset="0"/>
              </a:rPr>
              <a:t>MultiPop</a:t>
            </a:r>
            <a:r>
              <a:rPr lang="en-US" altLang="en-US" sz="2774" dirty="0">
                <a:solidFill>
                  <a:srgbClr val="FF0000"/>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cs typeface="Times New Roman" panose="02020603050405020304" pitchFamily="18" charset="0"/>
              </a:rPr>
              <a:t>)</a:t>
            </a:r>
          </a:p>
          <a:p>
            <a:pPr defTabSz="1811792" fontAlgn="base">
              <a:lnSpc>
                <a:spcPts val="4359"/>
              </a:lnSpc>
              <a:spcBef>
                <a:spcPct val="0"/>
              </a:spcBef>
              <a:spcAft>
                <a:spcPct val="0"/>
              </a:spcAft>
            </a:pPr>
            <a:r>
              <a:rPr lang="en-US" altLang="en-US" sz="2774" dirty="0">
                <a:solidFill>
                  <a:prstClr val="black"/>
                </a:solidFill>
                <a:latin typeface="Times New Roman" panose="02020603050405020304" pitchFamily="18" charset="0"/>
                <a:cs typeface="Times New Roman" panose="02020603050405020304" pitchFamily="18" charset="0"/>
              </a:rPr>
              <a:t>while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and </a:t>
            </a:r>
            <a:r>
              <a:rPr lang="en-US" altLang="en-US" sz="2774"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&gt;  </a:t>
            </a:r>
            <a:r>
              <a:rPr lang="en-US" altLang="en-US" sz="2774" dirty="0">
                <a:solidFill>
                  <a:prstClr val="black"/>
                </a:solidFill>
                <a:latin typeface="Times New Roman" panose="02020603050405020304" pitchFamily="18" charset="0"/>
                <a:cs typeface="Times New Roman" panose="02020603050405020304" pitchFamily="18" charset="0"/>
              </a:rPr>
              <a:t>0 Pop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a:p>
            <a:pPr defTabSz="1811792" fontAlgn="base">
              <a:lnSpc>
                <a:spcPts val="4359"/>
              </a:lnSpc>
              <a:spcBef>
                <a:spcPct val="0"/>
              </a:spcBef>
              <a:spcAft>
                <a:spcPct val="0"/>
              </a:spcAft>
            </a:pP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 </a:t>
            </a:r>
            <a:r>
              <a:rPr lang="en-US" altLang="en-US" sz="2774" dirty="0">
                <a:solidFill>
                  <a:prstClr val="black"/>
                </a:solidFill>
                <a:latin typeface="Times New Roman" panose="02020603050405020304" pitchFamily="18" charset="0"/>
                <a:cs typeface="Times New Roman" panose="02020603050405020304" pitchFamily="18" charset="0"/>
              </a:rPr>
              <a:t>− 1  end</a:t>
            </a:r>
          </a:p>
        </p:txBody>
      </p:sp>
    </p:spTree>
    <p:extLst>
      <p:ext uri="{BB962C8B-B14F-4D97-AF65-F5344CB8AC3E}">
        <p14:creationId xmlns:p14="http://schemas.microsoft.com/office/powerpoint/2010/main" val="2774163633"/>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a:extLst>
              <a:ext uri="{FF2B5EF4-FFF2-40B4-BE49-F238E27FC236}">
                <a16:creationId xmlns:a16="http://schemas.microsoft.com/office/drawing/2014/main" id="{BD978C49-0709-46D9-A74E-CF07B9F61F36}"/>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CB219F2-A169-4471-8F52-E54CF23D1590}"/>
              </a:ext>
            </a:extLst>
          </p:cNvPr>
          <p:cNvSpPr txBox="1">
            <a:spLocks noGrp="1"/>
          </p:cNvSpPr>
          <p:nvPr>
            <p:ph type="title"/>
          </p:nvPr>
        </p:nvSpPr>
        <p:spPr>
          <a:xfrm>
            <a:off x="3147" y="22414"/>
            <a:ext cx="913141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 </a:t>
            </a:r>
            <a:r>
              <a:rPr spc="-69" dirty="0"/>
              <a:t>Analysis </a:t>
            </a:r>
            <a:r>
              <a:rPr spc="-79" dirty="0"/>
              <a:t>of </a:t>
            </a:r>
            <a:r>
              <a:rPr spc="-30" dirty="0"/>
              <a:t>Stack </a:t>
            </a:r>
            <a:r>
              <a:rPr spc="-50" dirty="0"/>
              <a:t>with</a:t>
            </a:r>
            <a:r>
              <a:rPr spc="555" dirty="0"/>
              <a:t> </a:t>
            </a:r>
            <a:r>
              <a:rPr spc="20" dirty="0"/>
              <a:t>MultiPop</a:t>
            </a:r>
          </a:p>
        </p:txBody>
      </p:sp>
      <p:sp>
        <p:nvSpPr>
          <p:cNvPr id="7" name="object 7">
            <a:extLst>
              <a:ext uri="{FF2B5EF4-FFF2-40B4-BE49-F238E27FC236}">
                <a16:creationId xmlns:a16="http://schemas.microsoft.com/office/drawing/2014/main" id="{3000AEAE-DD6E-45A5-A35F-F41F2872C1EB}"/>
              </a:ext>
            </a:extLst>
          </p:cNvPr>
          <p:cNvSpPr txBox="1"/>
          <p:nvPr/>
        </p:nvSpPr>
        <p:spPr>
          <a:xfrm>
            <a:off x="193449" y="1315217"/>
            <a:ext cx="8455133" cy="3336661"/>
          </a:xfrm>
          <a:prstGeom prst="rect">
            <a:avLst/>
          </a:prstGeom>
        </p:spPr>
        <p:txBody>
          <a:bodyPr wrap="square" lIns="0" tIns="22648" rIns="0" bIns="0">
            <a:spAutoFit/>
          </a:bodyPr>
          <a:lstStyle>
            <a:lvl1pPr marL="63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65530" indent="-339711" defTabSz="1811792" fontAlgn="base">
              <a:lnSpc>
                <a:spcPct val="150000"/>
              </a:lnSpc>
              <a:spcBef>
                <a:spcPts val="174"/>
              </a:spcBef>
              <a:spcAft>
                <a:spcPct val="0"/>
              </a:spcAft>
              <a:buFont typeface="Wingdings" panose="05000000000000000000" pitchFamily="2" charset="2"/>
              <a:buChar char="§"/>
            </a:pPr>
            <a:r>
              <a:rPr lang="en-US" altLang="en-US" sz="3170" dirty="0">
                <a:solidFill>
                  <a:srgbClr val="FF0000"/>
                </a:solidFill>
                <a:latin typeface="Times New Roman" panose="02020603050405020304" pitchFamily="18" charset="0"/>
                <a:cs typeface="Times New Roman" panose="02020603050405020304" pitchFamily="18" charset="0"/>
              </a:rPr>
              <a:t>Worst-case complexity of </a:t>
            </a:r>
            <a:r>
              <a:rPr lang="en-US" altLang="en-US" sz="3170"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3170" dirty="0" err="1">
                <a:solidFill>
                  <a:srgbClr val="FF0000"/>
                </a:solidFill>
                <a:latin typeface="Times New Roman" panose="02020603050405020304" pitchFamily="18" charset="0"/>
                <a:cs typeface="Times New Roman" panose="02020603050405020304" pitchFamily="18" charset="0"/>
              </a:rPr>
              <a:t>MultiPop</a:t>
            </a:r>
            <a:r>
              <a:rPr lang="en-US" altLang="en-US" sz="3170" dirty="0">
                <a:solidFill>
                  <a:srgbClr val="FF0000"/>
                </a:solidFill>
                <a:latin typeface="Times New Roman" panose="02020603050405020304" pitchFamily="18" charset="0"/>
                <a:cs typeface="Times New Roman" panose="02020603050405020304" pitchFamily="18" charset="0"/>
              </a:rPr>
              <a:t> Stack ops?</a:t>
            </a:r>
            <a:endParaRPr lang="en-US" altLang="en-US" sz="3170" dirty="0">
              <a:solidFill>
                <a:prstClr val="black"/>
              </a:solidFill>
              <a:latin typeface="Times New Roman" panose="02020603050405020304" pitchFamily="18" charset="0"/>
              <a:cs typeface="Times New Roman" panose="02020603050405020304" pitchFamily="18" charset="0"/>
            </a:endParaRPr>
          </a:p>
          <a:p>
            <a:pPr marL="465530" indent="-339711" defTabSz="1811792" fontAlgn="base">
              <a:lnSpc>
                <a:spcPct val="150000"/>
              </a:lnSpc>
              <a:spcBef>
                <a:spcPts val="1783"/>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Because any single </a:t>
            </a:r>
            <a:r>
              <a:rPr lang="en-US" altLang="en-US" sz="3170" dirty="0" err="1">
                <a:solidFill>
                  <a:prstClr val="black"/>
                </a:solidFill>
                <a:latin typeface="Times New Roman" panose="02020603050405020304" pitchFamily="18" charset="0"/>
                <a:cs typeface="Times New Roman" panose="02020603050405020304" pitchFamily="18" charset="0"/>
              </a:rPr>
              <a:t>MultiPop</a:t>
            </a:r>
            <a:r>
              <a:rPr lang="en-US" altLang="en-US" sz="3170" dirty="0">
                <a:solidFill>
                  <a:prstClr val="black"/>
                </a:solidFill>
                <a:latin typeface="Times New Roman" panose="02020603050405020304" pitchFamily="18" charset="0"/>
                <a:cs typeface="Times New Roman" panose="02020603050405020304" pitchFamily="18" charset="0"/>
              </a:rPr>
              <a:t> can be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Θ</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3170" dirty="0">
                <a:solidFill>
                  <a:prstClr val="black"/>
                </a:solidFill>
                <a:latin typeface="Times New Roman" panose="02020603050405020304" pitchFamily="18" charset="0"/>
                <a:cs typeface="Times New Roman" panose="02020603050405020304" pitchFamily="18" charset="0"/>
              </a:rPr>
              <a:t>), the standard worst-case  bound is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3567" baseline="28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2</a:t>
            </a:r>
            <a:r>
              <a:rPr lang="en-US" altLang="en-US" sz="3170" dirty="0">
                <a:solidFill>
                  <a:prstClr val="black"/>
                </a:solidFill>
                <a:latin typeface="Times New Roman" panose="02020603050405020304" pitchFamily="18" charset="0"/>
                <a:cs typeface="Times New Roman" panose="02020603050405020304" pitchFamily="18" charset="0"/>
              </a:rPr>
              <a:t>).</a:t>
            </a:r>
          </a:p>
          <a:p>
            <a:pPr marL="465530" indent="-339711" defTabSz="1811792" fontAlgn="base">
              <a:lnSpc>
                <a:spcPct val="150000"/>
              </a:lnSpc>
              <a:spcBef>
                <a:spcPts val="1859"/>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But this is overly pessimistic.</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90615649-8F7C-470B-B6B2-D6008F9A258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EC398CE-799C-4095-8B08-7A2C6A2E062C}"/>
              </a:ext>
            </a:extLst>
          </p:cNvPr>
          <p:cNvSpPr txBox="1">
            <a:spLocks noGrp="1"/>
          </p:cNvSpPr>
          <p:nvPr>
            <p:ph type="title"/>
          </p:nvPr>
        </p:nvSpPr>
        <p:spPr>
          <a:xfrm>
            <a:off x="195023" y="79033"/>
            <a:ext cx="869104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a:t>
            </a:r>
            <a:r>
              <a:rPr spc="10" dirty="0"/>
              <a:t> </a:t>
            </a:r>
            <a:r>
              <a:rPr spc="-69" dirty="0"/>
              <a:t>Analysis</a:t>
            </a:r>
          </a:p>
        </p:txBody>
      </p:sp>
      <p:sp>
        <p:nvSpPr>
          <p:cNvPr id="9" name="object 9">
            <a:extLst>
              <a:ext uri="{FF2B5EF4-FFF2-40B4-BE49-F238E27FC236}">
                <a16:creationId xmlns:a16="http://schemas.microsoft.com/office/drawing/2014/main" id="{23E8206F-97C9-4687-B837-CFECE4295BF7}"/>
              </a:ext>
            </a:extLst>
          </p:cNvPr>
          <p:cNvSpPr txBox="1"/>
          <p:nvPr/>
        </p:nvSpPr>
        <p:spPr>
          <a:xfrm>
            <a:off x="116383" y="670988"/>
            <a:ext cx="8908087" cy="6222427"/>
          </a:xfrm>
          <a:prstGeom prst="rect">
            <a:avLst/>
          </a:prstGeom>
        </p:spPr>
        <p:txBody>
          <a:bodyPr wrap="square" lIns="0" tIns="25164"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5164" defTabSz="1811792" fontAlgn="base">
              <a:lnSpc>
                <a:spcPct val="148000"/>
              </a:lnSpc>
              <a:spcBef>
                <a:spcPts val="198"/>
              </a:spcBef>
              <a:spcAft>
                <a:spcPct val="0"/>
              </a:spcAft>
            </a:pPr>
            <a:r>
              <a:rPr lang="en-US" altLang="en-US" sz="2576" b="1" dirty="0">
                <a:solidFill>
                  <a:srgbClr val="FF0000"/>
                </a:solidFill>
                <a:latin typeface="Times New Roman" panose="02020603050405020304" pitchFamily="18" charset="0"/>
                <a:cs typeface="Times New Roman" panose="02020603050405020304" pitchFamily="18" charset="0"/>
              </a:rPr>
              <a:t>Theorem</a:t>
            </a:r>
            <a:r>
              <a:rPr lang="en-US" altLang="en-US" sz="2576" dirty="0">
                <a:solidFill>
                  <a:srgbClr val="FF0000"/>
                </a:solidFill>
                <a:latin typeface="Times New Roman" panose="02020603050405020304" pitchFamily="18" charset="0"/>
                <a:cs typeface="Times New Roman" panose="02020603050405020304" pitchFamily="18" charset="0"/>
              </a:rPr>
              <a:t>: </a:t>
            </a:r>
            <a:br>
              <a:rPr lang="en-US" altLang="en-US" sz="2576" dirty="0">
                <a:solidFill>
                  <a:srgbClr val="FF0000"/>
                </a:solidFill>
                <a:latin typeface="Times New Roman" panose="02020603050405020304" pitchFamily="18" charset="0"/>
                <a:cs typeface="Times New Roman" panose="02020603050405020304" pitchFamily="18" charset="0"/>
              </a:rPr>
            </a:br>
            <a:r>
              <a:rPr lang="en-US" altLang="en-US" sz="2576" dirty="0">
                <a:solidFill>
                  <a:prstClr val="black"/>
                </a:solidFill>
                <a:latin typeface="Times New Roman" panose="02020603050405020304" pitchFamily="18" charset="0"/>
                <a:cs typeface="Times New Roman" panose="02020603050405020304" pitchFamily="18" charset="0"/>
              </a:rPr>
              <a:t>A sequence of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576" dirty="0">
                <a:solidFill>
                  <a:prstClr val="black"/>
                </a:solidFill>
                <a:latin typeface="Times New Roman" panose="02020603050405020304" pitchFamily="18" charset="0"/>
                <a:cs typeface="Times New Roman" panose="02020603050405020304" pitchFamily="18" charset="0"/>
              </a:rPr>
              <a:t>ops, on an initially empty stack, has cost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576" dirty="0">
                <a:solidFill>
                  <a:prstClr val="black"/>
                </a:solidFill>
                <a:latin typeface="Times New Roman" panose="02020603050405020304" pitchFamily="18" charset="0"/>
                <a:cs typeface="Times New Roman" panose="02020603050405020304" pitchFamily="18" charset="0"/>
              </a:rPr>
              <a:t>(</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  </a:t>
            </a:r>
          </a:p>
          <a:p>
            <a:pPr marL="25164" defTabSz="1811792" fontAlgn="base">
              <a:lnSpc>
                <a:spcPct val="148000"/>
              </a:lnSpc>
              <a:spcBef>
                <a:spcPts val="198"/>
              </a:spcBef>
              <a:spcAft>
                <a:spcPct val="0"/>
              </a:spcAft>
            </a:pPr>
            <a:r>
              <a:rPr lang="en-US" altLang="en-US" sz="2576" b="1" dirty="0">
                <a:solidFill>
                  <a:srgbClr val="0000FF"/>
                </a:solidFill>
                <a:latin typeface="Times New Roman" panose="02020603050405020304" pitchFamily="18" charset="0"/>
                <a:cs typeface="Times New Roman" panose="02020603050405020304" pitchFamily="18" charset="0"/>
              </a:rPr>
              <a:t>Proof</a:t>
            </a:r>
            <a:r>
              <a:rPr lang="en-US" altLang="en-US" sz="2576" dirty="0">
                <a:solidFill>
                  <a:srgbClr val="0000FF"/>
                </a:solidFill>
                <a:latin typeface="Times New Roman" panose="02020603050405020304" pitchFamily="18" charset="0"/>
                <a:cs typeface="Times New Roman" panose="02020603050405020304" pitchFamily="18" charset="0"/>
              </a:rPr>
              <a:t>:</a:t>
            </a:r>
            <a:endParaRPr lang="en-US" altLang="en-US" sz="2576"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Each element is popped at most once </a:t>
            </a:r>
          </a:p>
          <a:p>
            <a:pPr marL="905896" lvl="1"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Either by Pop or during a  </a:t>
            </a:r>
            <a:r>
              <a:rPr lang="en-US" altLang="en-US" sz="2576" dirty="0" err="1">
                <a:solidFill>
                  <a:prstClr val="black"/>
                </a:solidFill>
                <a:latin typeface="Times New Roman" panose="02020603050405020304" pitchFamily="18" charset="0"/>
                <a:cs typeface="Times New Roman" panose="02020603050405020304" pitchFamily="18" charset="0"/>
              </a:rPr>
              <a:t>MultiPop</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 of Pops, including </a:t>
            </a:r>
            <a:r>
              <a:rPr lang="en-US" altLang="en-US" sz="2576" dirty="0" err="1">
                <a:solidFill>
                  <a:prstClr val="black"/>
                </a:solidFill>
                <a:latin typeface="Times New Roman" panose="02020603050405020304" pitchFamily="18" charset="0"/>
                <a:cs typeface="Times New Roman" panose="02020603050405020304" pitchFamily="18" charset="0"/>
              </a:rPr>
              <a:t>MultiPops</a:t>
            </a:r>
            <a:r>
              <a:rPr lang="en-US" altLang="en-US" sz="2576" dirty="0">
                <a:solidFill>
                  <a:prstClr val="black"/>
                </a:solidFill>
                <a:latin typeface="Times New Roman" panose="02020603050405020304" pitchFamily="18" charset="0"/>
                <a:cs typeface="Times New Roman" panose="02020603050405020304" pitchFamily="18" charset="0"/>
              </a:rPr>
              <a:t>, is ≤ number of Pushes,  which is at most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ts val="670"/>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 of all operations is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576" dirty="0">
                <a:solidFill>
                  <a:prstClr val="black"/>
                </a:solidFill>
                <a:latin typeface="Times New Roman" panose="02020603050405020304" pitchFamily="18" charset="0"/>
                <a:cs typeface="Times New Roman" panose="02020603050405020304" pitchFamily="18" charset="0"/>
              </a:rPr>
              <a:t>(</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 ≤  2</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ct val="0"/>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Thus, </a:t>
            </a:r>
            <a:r>
              <a:rPr lang="en-US" altLang="en-US" sz="2576" dirty="0">
                <a:solidFill>
                  <a:srgbClr val="FF0000"/>
                </a:solidFill>
                <a:latin typeface="Times New Roman" panose="02020603050405020304" pitchFamily="18" charset="0"/>
                <a:cs typeface="Times New Roman" panose="02020603050405020304" pitchFamily="18" charset="0"/>
              </a:rPr>
              <a:t>amortized cost per operation </a:t>
            </a:r>
            <a:r>
              <a:rPr lang="en-US" altLang="en-US" sz="2576" dirty="0">
                <a:solidFill>
                  <a:prstClr val="black"/>
                </a:solidFill>
                <a:latin typeface="Times New Roman" panose="02020603050405020304" pitchFamily="18" charset="0"/>
                <a:cs typeface="Times New Roman" panose="02020603050405020304" pitchFamily="18" charset="0"/>
              </a:rPr>
              <a:t>for this stack is at most 2.  </a:t>
            </a:r>
          </a:p>
          <a:p>
            <a:pPr marL="905896" lvl="1" indent="-339711" defTabSz="1811792" fontAlgn="base">
              <a:lnSpc>
                <a:spcPct val="150000"/>
              </a:lnSpc>
              <a:spcBef>
                <a:spcPct val="0"/>
              </a:spcBef>
              <a:spcAft>
                <a:spcPct val="0"/>
              </a:spcAft>
              <a:buFont typeface="Wingdings" panose="05000000000000000000" pitchFamily="2" charset="2"/>
              <a:buChar char="§"/>
            </a:pPr>
            <a:r>
              <a:rPr lang="en-US" altLang="en-US" sz="2576" dirty="0">
                <a:solidFill>
                  <a:srgbClr val="0000FF"/>
                </a:solidFill>
                <a:latin typeface="Times New Roman" panose="02020603050405020304" pitchFamily="18" charset="0"/>
                <a:cs typeface="Times New Roman" panose="02020603050405020304" pitchFamily="18" charset="0"/>
              </a:rPr>
              <a:t>This bound holds in worst-case, over any sequence</a:t>
            </a:r>
            <a:r>
              <a:rPr lang="en-US" altLang="en-US" sz="2576"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82027B86-3F4F-40A8-8909-47569CDF734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49E116E1-46F3-47C0-A990-5292788893FF}"/>
              </a:ext>
            </a:extLst>
          </p:cNvPr>
          <p:cNvSpPr txBox="1">
            <a:spLocks noGrp="1"/>
          </p:cNvSpPr>
          <p:nvPr>
            <p:ph type="title"/>
          </p:nvPr>
        </p:nvSpPr>
        <p:spPr>
          <a:xfrm>
            <a:off x="195023" y="50722"/>
            <a:ext cx="8753958"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spc="-129" dirty="0"/>
              <a:t>a </a:t>
            </a:r>
            <a:r>
              <a:rPr spc="-50" dirty="0"/>
              <a:t>Binary</a:t>
            </a:r>
            <a:r>
              <a:rPr spc="654" dirty="0"/>
              <a:t> </a:t>
            </a:r>
            <a:r>
              <a:rPr spc="-79" dirty="0"/>
              <a:t>Counter</a:t>
            </a:r>
          </a:p>
        </p:txBody>
      </p:sp>
      <p:sp>
        <p:nvSpPr>
          <p:cNvPr id="7" name="object 7">
            <a:extLst>
              <a:ext uri="{FF2B5EF4-FFF2-40B4-BE49-F238E27FC236}">
                <a16:creationId xmlns:a16="http://schemas.microsoft.com/office/drawing/2014/main" id="{FF6DC6D7-6E31-4F92-875E-423D6A17D567}"/>
              </a:ext>
            </a:extLst>
          </p:cNvPr>
          <p:cNvSpPr txBox="1"/>
          <p:nvPr/>
        </p:nvSpPr>
        <p:spPr>
          <a:xfrm>
            <a:off x="344434" y="1013249"/>
            <a:ext cx="8146873" cy="5166072"/>
          </a:xfrm>
          <a:prstGeom prst="rect">
            <a:avLst/>
          </a:prstGeom>
        </p:spPr>
        <p:txBody>
          <a:bodyPr wrap="square" lIns="0" tIns="22648" rIns="0" bIns="0">
            <a:spAutoFit/>
          </a:bodyPr>
          <a:lstStyle/>
          <a:p>
            <a:pPr marL="364875" indent="-339711" defTabSz="1811792">
              <a:spcBef>
                <a:spcPts val="178"/>
              </a:spcBef>
              <a:buFont typeface="Wingdings" panose="05000000000000000000" pitchFamily="2" charset="2"/>
              <a:buChar char="§"/>
              <a:defRPr/>
            </a:pPr>
            <a:r>
              <a:rPr sz="2774" spc="-40" dirty="0">
                <a:solidFill>
                  <a:prstClr val="black"/>
                </a:solidFill>
                <a:latin typeface="Times New Roman" panose="02020603050405020304" pitchFamily="18" charset="0"/>
                <a:cs typeface="Times New Roman" panose="02020603050405020304" pitchFamily="18" charset="0"/>
              </a:rPr>
              <a:t>Binary </a:t>
            </a:r>
            <a:r>
              <a:rPr sz="2774" spc="-79" dirty="0">
                <a:solidFill>
                  <a:prstClr val="black"/>
                </a:solidFill>
                <a:latin typeface="Times New Roman" panose="02020603050405020304" pitchFamily="18" charset="0"/>
                <a:cs typeface="Times New Roman" panose="02020603050405020304" pitchFamily="18" charset="0"/>
              </a:rPr>
              <a:t>counter </a:t>
            </a:r>
            <a:r>
              <a:rPr sz="2774" spc="-99" dirty="0">
                <a:solidFill>
                  <a:prstClr val="black"/>
                </a:solidFill>
                <a:latin typeface="Times New Roman" panose="02020603050405020304" pitchFamily="18" charset="0"/>
                <a:cs typeface="Times New Roman" panose="02020603050405020304" pitchFamily="18" charset="0"/>
              </a:rPr>
              <a:t>implemented </a:t>
            </a:r>
            <a:r>
              <a:rPr sz="2774" spc="-129" dirty="0">
                <a:solidFill>
                  <a:prstClr val="black"/>
                </a:solidFill>
                <a:latin typeface="Times New Roman" panose="02020603050405020304" pitchFamily="18" charset="0"/>
                <a:cs typeface="Times New Roman" panose="02020603050405020304" pitchFamily="18" charset="0"/>
              </a:rPr>
              <a:t>as </a:t>
            </a:r>
            <a:r>
              <a:rPr sz="2774" spc="-109" dirty="0">
                <a:solidFill>
                  <a:prstClr val="black"/>
                </a:solidFill>
                <a:latin typeface="Times New Roman" panose="02020603050405020304" pitchFamily="18" charset="0"/>
                <a:cs typeface="Times New Roman" panose="02020603050405020304" pitchFamily="18" charset="0"/>
              </a:rPr>
              <a:t>an array </a:t>
            </a:r>
            <a:r>
              <a:rPr sz="2774" spc="-69" dirty="0">
                <a:solidFill>
                  <a:prstClr val="black"/>
                </a:solidFill>
                <a:latin typeface="Times New Roman" panose="02020603050405020304" pitchFamily="18" charset="0"/>
                <a:cs typeface="Times New Roman" panose="02020603050405020304" pitchFamily="18" charset="0"/>
              </a:rPr>
              <a:t>of bits: </a:t>
            </a:r>
            <a:br>
              <a:rPr lang="en-US" sz="2774" spc="-69" dirty="0">
                <a:solidFill>
                  <a:prstClr val="black"/>
                </a:solidFill>
                <a:latin typeface="Times New Roman" panose="02020603050405020304" pitchFamily="18" charset="0"/>
                <a:cs typeface="Times New Roman" panose="02020603050405020304" pitchFamily="18" charset="0"/>
              </a:rPr>
            </a:br>
            <a:r>
              <a:rPr sz="2774" spc="-20" dirty="0">
                <a:solidFill>
                  <a:prstClr val="black"/>
                </a:solidFill>
                <a:latin typeface="Times New Roman" panose="02020603050405020304" pitchFamily="18" charset="0"/>
                <a:cs typeface="Times New Roman" panose="02020603050405020304" pitchFamily="18" charset="0"/>
              </a:rPr>
              <a:t>A[0 </a:t>
            </a:r>
            <a:r>
              <a:rPr sz="2774" i="1" dirty="0">
                <a:solidFill>
                  <a:prstClr val="black"/>
                </a:solidFill>
                <a:latin typeface="Times New Roman" panose="02020603050405020304" pitchFamily="18" charset="0"/>
                <a:cs typeface="Times New Roman" panose="02020603050405020304" pitchFamily="18" charset="0"/>
              </a:rPr>
              <a:t>· · · </a:t>
            </a:r>
            <a:r>
              <a:rPr sz="2774" spc="-89" dirty="0">
                <a:solidFill>
                  <a:prstClr val="black"/>
                </a:solidFill>
                <a:latin typeface="Times New Roman" panose="02020603050405020304" pitchFamily="18" charset="0"/>
                <a:cs typeface="Times New Roman" panose="02020603050405020304" pitchFamily="18" charset="0"/>
              </a:rPr>
              <a:t>k </a:t>
            </a:r>
            <a:r>
              <a:rPr sz="2774" spc="-99" dirty="0">
                <a:solidFill>
                  <a:prstClr val="black"/>
                </a:solidFill>
                <a:latin typeface="Times New Roman" panose="02020603050405020304" pitchFamily="18" charset="0"/>
                <a:cs typeface="Times New Roman" panose="02020603050405020304" pitchFamily="18" charset="0"/>
              </a:rPr>
              <a:t>−</a:t>
            </a:r>
            <a:r>
              <a:rPr sz="2774" spc="-10" dirty="0">
                <a:solidFill>
                  <a:prstClr val="black"/>
                </a:solidFill>
                <a:latin typeface="Times New Roman" panose="02020603050405020304" pitchFamily="18" charset="0"/>
                <a:cs typeface="Times New Roman" panose="02020603050405020304" pitchFamily="18" charset="0"/>
              </a:rPr>
              <a:t> </a:t>
            </a:r>
            <a:r>
              <a:rPr sz="2774" spc="-99" dirty="0">
                <a:solidFill>
                  <a:prstClr val="black"/>
                </a:solidFill>
                <a:latin typeface="Times New Roman" panose="02020603050405020304" pitchFamily="18" charset="0"/>
                <a:cs typeface="Times New Roman" panose="02020603050405020304" pitchFamily="18" charset="0"/>
              </a:rPr>
              <a:t>1].</a:t>
            </a:r>
            <a:endParaRPr sz="2774" dirty="0">
              <a:solidFill>
                <a:prstClr val="black"/>
              </a:solidFill>
              <a:latin typeface="Times New Roman" panose="02020603050405020304" pitchFamily="18" charset="0"/>
              <a:cs typeface="Times New Roman" panose="02020603050405020304" pitchFamily="18" charset="0"/>
            </a:endParaRPr>
          </a:p>
          <a:p>
            <a:pPr marL="364875" indent="-339711" defTabSz="1811792">
              <a:spcBef>
                <a:spcPts val="1843"/>
              </a:spcBef>
              <a:buFont typeface="Wingdings" panose="05000000000000000000" pitchFamily="2" charset="2"/>
              <a:buChar char="§"/>
              <a:defRPr/>
            </a:pPr>
            <a:r>
              <a:rPr sz="2774" spc="-89" dirty="0">
                <a:solidFill>
                  <a:prstClr val="black"/>
                </a:solidFill>
                <a:latin typeface="Times New Roman" panose="02020603050405020304" pitchFamily="18" charset="0"/>
                <a:cs typeface="Times New Roman" panose="02020603050405020304" pitchFamily="18" charset="0"/>
              </a:rPr>
              <a:t>Consider </a:t>
            </a:r>
            <a:r>
              <a:rPr sz="2774" spc="-79" dirty="0">
                <a:solidFill>
                  <a:prstClr val="black"/>
                </a:solidFill>
                <a:latin typeface="Times New Roman" panose="02020603050405020304" pitchFamily="18" charset="0"/>
                <a:cs typeface="Times New Roman" panose="02020603050405020304" pitchFamily="18" charset="0"/>
              </a:rPr>
              <a:t>incrementing </a:t>
            </a:r>
            <a:r>
              <a:rPr sz="2774" spc="168" dirty="0">
                <a:solidFill>
                  <a:prstClr val="black"/>
                </a:solidFill>
                <a:latin typeface="Times New Roman" panose="02020603050405020304" pitchFamily="18" charset="0"/>
                <a:cs typeface="Times New Roman" panose="02020603050405020304" pitchFamily="18" charset="0"/>
              </a:rPr>
              <a:t>A </a:t>
            </a:r>
            <a:r>
              <a:rPr sz="2774" spc="-59" dirty="0">
                <a:solidFill>
                  <a:prstClr val="black"/>
                </a:solidFill>
                <a:latin typeface="Times New Roman" panose="02020603050405020304" pitchFamily="18" charset="0"/>
                <a:cs typeface="Times New Roman" panose="02020603050405020304" pitchFamily="18" charset="0"/>
              </a:rPr>
              <a:t>starting </a:t>
            </a:r>
            <a:r>
              <a:rPr sz="2774" spc="-79" dirty="0">
                <a:solidFill>
                  <a:prstClr val="black"/>
                </a:solidFill>
                <a:latin typeface="Times New Roman" panose="02020603050405020304" pitchFamily="18" charset="0"/>
                <a:cs typeface="Times New Roman" panose="02020603050405020304" pitchFamily="18" charset="0"/>
              </a:rPr>
              <a:t>from</a:t>
            </a:r>
            <a:r>
              <a:rPr sz="2774" spc="139"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0.</a:t>
            </a:r>
            <a:endParaRPr sz="2774" dirty="0">
              <a:solidFill>
                <a:prstClr val="black"/>
              </a:solidFill>
              <a:latin typeface="Times New Roman" panose="02020603050405020304" pitchFamily="18" charset="0"/>
              <a:cs typeface="Times New Roman" panose="02020603050405020304" pitchFamily="18" charset="0"/>
            </a:endParaRPr>
          </a:p>
          <a:p>
            <a:pPr defTabSz="1811792">
              <a:spcBef>
                <a:spcPts val="50"/>
              </a:spcBef>
              <a:defRPr/>
            </a:pPr>
            <a:endParaRPr sz="2180" dirty="0">
              <a:solidFill>
                <a:prstClr val="black"/>
              </a:solidFill>
              <a:latin typeface="Times New Roman" panose="02020603050405020304" pitchFamily="18" charset="0"/>
              <a:cs typeface="Times New Roman" panose="02020603050405020304" pitchFamily="18" charset="0"/>
            </a:endParaRPr>
          </a:p>
          <a:p>
            <a:pPr marL="573734" defTabSz="1811792">
              <a:defRPr/>
            </a:pPr>
            <a:r>
              <a:rPr sz="2774" b="1" spc="-109" dirty="0">
                <a:solidFill>
                  <a:srgbClr val="FF0000"/>
                </a:solidFill>
                <a:latin typeface="Courier New" panose="02070309020205020404" pitchFamily="49" charset="0"/>
                <a:cs typeface="Courier New" panose="02070309020205020404" pitchFamily="49" charset="0"/>
              </a:rPr>
              <a:t>Increment</a:t>
            </a:r>
            <a:r>
              <a:rPr sz="2774" b="1" spc="20" dirty="0">
                <a:solidFill>
                  <a:srgbClr val="FF0000"/>
                </a:solidFill>
                <a:latin typeface="Courier New" panose="02070309020205020404" pitchFamily="49" charset="0"/>
                <a:cs typeface="Courier New" panose="02070309020205020404" pitchFamily="49" charset="0"/>
              </a:rPr>
              <a:t> </a:t>
            </a:r>
            <a:r>
              <a:rPr sz="2774" b="1" spc="139" dirty="0">
                <a:solidFill>
                  <a:prstClr val="black"/>
                </a:solidFill>
                <a:latin typeface="Courier New" panose="02070309020205020404" pitchFamily="49" charset="0"/>
                <a:cs typeface="Courier New" panose="02070309020205020404" pitchFamily="49" charset="0"/>
              </a:rPr>
              <a:t>(A)</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178" dirty="0">
                <a:solidFill>
                  <a:prstClr val="black"/>
                </a:solidFill>
                <a:latin typeface="Courier New" panose="02070309020205020404" pitchFamily="49" charset="0"/>
                <a:cs typeface="Courier New" panose="02070309020205020404" pitchFamily="49" charset="0"/>
              </a:rPr>
              <a:t>i </a:t>
            </a:r>
            <a:r>
              <a:rPr sz="2774" b="1" spc="-99" dirty="0">
                <a:solidFill>
                  <a:prstClr val="black"/>
                </a:solidFill>
                <a:latin typeface="Courier New" panose="02070309020205020404" pitchFamily="49" charset="0"/>
                <a:cs typeface="Courier New" panose="02070309020205020404" pitchFamily="49" charset="0"/>
              </a:rPr>
              <a:t>=</a:t>
            </a:r>
            <a:r>
              <a:rPr sz="2774" b="1" spc="-454"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0;</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79" dirty="0">
                <a:solidFill>
                  <a:prstClr val="black"/>
                </a:solidFill>
                <a:latin typeface="Courier New" panose="02070309020205020404" pitchFamily="49" charset="0"/>
                <a:cs typeface="Courier New" panose="02070309020205020404" pitchFamily="49" charset="0"/>
              </a:rPr>
              <a:t>while </a:t>
            </a:r>
            <a:r>
              <a:rPr sz="2774" b="1" spc="178" dirty="0">
                <a:solidFill>
                  <a:prstClr val="black"/>
                </a:solidFill>
                <a:latin typeface="Courier New" panose="02070309020205020404" pitchFamily="49" charset="0"/>
                <a:cs typeface="Courier New" panose="02070309020205020404" pitchFamily="49" charset="0"/>
              </a:rPr>
              <a:t>i </a:t>
            </a:r>
            <a:r>
              <a:rPr sz="2774" b="1" i="1" spc="-59" dirty="0">
                <a:solidFill>
                  <a:prstClr val="black"/>
                </a:solidFill>
                <a:latin typeface="Courier New" panose="02070309020205020404" pitchFamily="49" charset="0"/>
                <a:cs typeface="Courier New" panose="02070309020205020404" pitchFamily="49" charset="0"/>
              </a:rPr>
              <a:t>6</a:t>
            </a:r>
            <a:r>
              <a:rPr sz="2774" b="1" spc="-59" dirty="0">
                <a:solidFill>
                  <a:prstClr val="black"/>
                </a:solidFill>
                <a:latin typeface="Courier New" panose="02070309020205020404" pitchFamily="49" charset="0"/>
                <a:cs typeface="Courier New" panose="02070309020205020404" pitchFamily="49" charset="0"/>
              </a:rPr>
              <a:t>= </a:t>
            </a:r>
            <a:r>
              <a:rPr sz="2774" b="1" spc="-89" dirty="0">
                <a:solidFill>
                  <a:prstClr val="black"/>
                </a:solidFill>
                <a:latin typeface="Courier New" panose="02070309020205020404" pitchFamily="49" charset="0"/>
                <a:cs typeface="Courier New" panose="02070309020205020404" pitchFamily="49" charset="0"/>
              </a:rPr>
              <a:t>k </a:t>
            </a:r>
            <a:r>
              <a:rPr sz="2774" b="1" spc="-99" dirty="0">
                <a:solidFill>
                  <a:prstClr val="black"/>
                </a:solidFill>
                <a:latin typeface="Courier New" panose="02070309020205020404" pitchFamily="49" charset="0"/>
                <a:cs typeface="Courier New" panose="02070309020205020404" pitchFamily="49" charset="0"/>
              </a:rPr>
              <a:t>and </a:t>
            </a:r>
            <a:r>
              <a:rPr sz="2774" b="1" spc="30" dirty="0">
                <a:solidFill>
                  <a:prstClr val="black"/>
                </a:solidFill>
                <a:latin typeface="Courier New" panose="02070309020205020404" pitchFamily="49" charset="0"/>
                <a:cs typeface="Courier New" panose="02070309020205020404" pitchFamily="49" charset="0"/>
              </a:rPr>
              <a:t>A[i] </a:t>
            </a:r>
            <a:r>
              <a:rPr sz="2774" b="1" spc="-99" dirty="0">
                <a:solidFill>
                  <a:prstClr val="black"/>
                </a:solidFill>
                <a:latin typeface="Courier New" panose="02070309020205020404" pitchFamily="49" charset="0"/>
                <a:cs typeface="Courier New" panose="02070309020205020404" pitchFamily="49" charset="0"/>
              </a:rPr>
              <a:t>=</a:t>
            </a:r>
            <a:r>
              <a:rPr sz="2774" b="1" spc="-337" dirty="0">
                <a:solidFill>
                  <a:prstClr val="black"/>
                </a:solidFill>
                <a:latin typeface="Courier New" panose="02070309020205020404" pitchFamily="49" charset="0"/>
                <a:cs typeface="Courier New" panose="02070309020205020404" pitchFamily="49" charset="0"/>
              </a:rPr>
              <a:t> </a:t>
            </a:r>
            <a:r>
              <a:rPr sz="2774" b="1" spc="-10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marL="1306000" defTabSz="1811792">
              <a:spcBef>
                <a:spcPts val="69"/>
              </a:spcBef>
              <a:tabLst>
                <a:tab pos="2662328" algn="l"/>
              </a:tabLst>
              <a:defRPr/>
            </a:pPr>
            <a:r>
              <a:rPr sz="2774" b="1" spc="30" dirty="0">
                <a:solidFill>
                  <a:prstClr val="black"/>
                </a:solidFill>
                <a:latin typeface="Courier New" panose="02070309020205020404" pitchFamily="49" charset="0"/>
                <a:cs typeface="Courier New" panose="02070309020205020404" pitchFamily="49" charset="0"/>
              </a:rPr>
              <a:t>A[i]</a:t>
            </a:r>
            <a:r>
              <a:rPr sz="2774" b="1" spc="-99" dirty="0">
                <a:solidFill>
                  <a:prstClr val="black"/>
                </a:solidFill>
                <a:latin typeface="Courier New" panose="02070309020205020404" pitchFamily="49" charset="0"/>
                <a:cs typeface="Courier New" panose="02070309020205020404" pitchFamily="49" charset="0"/>
              </a:rPr>
              <a:t> =</a:t>
            </a:r>
            <a:r>
              <a:rPr sz="2774" b="1" spc="-79"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0;	</a:t>
            </a:r>
            <a:r>
              <a:rPr sz="2774" b="1" spc="178" dirty="0">
                <a:solidFill>
                  <a:prstClr val="black"/>
                </a:solidFill>
                <a:latin typeface="Courier New" panose="02070309020205020404" pitchFamily="49" charset="0"/>
                <a:cs typeface="Courier New" panose="02070309020205020404" pitchFamily="49" charset="0"/>
              </a:rPr>
              <a:t>i</a:t>
            </a:r>
            <a:r>
              <a:rPr sz="2774" b="1" spc="-178" dirty="0">
                <a:solidFill>
                  <a:prstClr val="black"/>
                </a:solidFill>
                <a:latin typeface="Courier New" panose="02070309020205020404" pitchFamily="49" charset="0"/>
                <a:cs typeface="Courier New" panose="02070309020205020404" pitchFamily="49" charset="0"/>
              </a:rPr>
              <a:t> </a:t>
            </a:r>
            <a:r>
              <a:rPr sz="2774" b="1" spc="-99" dirty="0">
                <a:solidFill>
                  <a:prstClr val="black"/>
                </a:solidFill>
                <a:latin typeface="Courier New" panose="02070309020205020404" pitchFamily="49" charset="0"/>
                <a:cs typeface="Courier New" panose="02070309020205020404" pitchFamily="49" charset="0"/>
              </a:rPr>
              <a:t>= </a:t>
            </a:r>
            <a:r>
              <a:rPr sz="2774" b="1" spc="178" dirty="0">
                <a:solidFill>
                  <a:prstClr val="black"/>
                </a:solidFill>
                <a:latin typeface="Courier New" panose="02070309020205020404" pitchFamily="49" charset="0"/>
                <a:cs typeface="Courier New" panose="02070309020205020404" pitchFamily="49" charset="0"/>
              </a:rPr>
              <a:t>i</a:t>
            </a:r>
            <a:r>
              <a:rPr sz="2774" b="1" spc="-287" dirty="0">
                <a:solidFill>
                  <a:prstClr val="black"/>
                </a:solidFill>
                <a:latin typeface="Courier New" panose="02070309020205020404" pitchFamily="49" charset="0"/>
                <a:cs typeface="Courier New" panose="02070309020205020404" pitchFamily="49" charset="0"/>
              </a:rPr>
              <a:t> </a:t>
            </a:r>
            <a:r>
              <a:rPr sz="2774" b="1" spc="-99" dirty="0">
                <a:solidFill>
                  <a:prstClr val="black"/>
                </a:solidFill>
                <a:latin typeface="Courier New" panose="02070309020205020404" pitchFamily="49" charset="0"/>
                <a:cs typeface="Courier New" panose="02070309020205020404" pitchFamily="49" charset="0"/>
              </a:rPr>
              <a:t>+</a:t>
            </a:r>
            <a:r>
              <a:rPr sz="2774" b="1" spc="-218"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10" dirty="0">
                <a:solidFill>
                  <a:prstClr val="black"/>
                </a:solidFill>
                <a:latin typeface="Courier New" panose="02070309020205020404" pitchFamily="49" charset="0"/>
                <a:cs typeface="Courier New" panose="02070309020205020404" pitchFamily="49" charset="0"/>
              </a:rPr>
              <a:t>if </a:t>
            </a:r>
            <a:r>
              <a:rPr sz="2774" b="1" spc="178" dirty="0">
                <a:solidFill>
                  <a:prstClr val="black"/>
                </a:solidFill>
                <a:latin typeface="Courier New" panose="02070309020205020404" pitchFamily="49" charset="0"/>
                <a:cs typeface="Courier New" panose="02070309020205020404" pitchFamily="49" charset="0"/>
              </a:rPr>
              <a:t>i </a:t>
            </a:r>
            <a:r>
              <a:rPr sz="2774" b="1" spc="-159" dirty="0">
                <a:solidFill>
                  <a:prstClr val="black"/>
                </a:solidFill>
                <a:latin typeface="Courier New" panose="02070309020205020404" pitchFamily="49" charset="0"/>
                <a:cs typeface="Courier New" panose="02070309020205020404" pitchFamily="49" charset="0"/>
              </a:rPr>
              <a:t>&lt; </a:t>
            </a:r>
            <a:r>
              <a:rPr sz="2774" b="1" spc="-89" dirty="0">
                <a:solidFill>
                  <a:prstClr val="black"/>
                </a:solidFill>
                <a:latin typeface="Courier New" panose="02070309020205020404" pitchFamily="49" charset="0"/>
                <a:cs typeface="Courier New" panose="02070309020205020404" pitchFamily="49" charset="0"/>
              </a:rPr>
              <a:t>k then </a:t>
            </a:r>
            <a:r>
              <a:rPr sz="2774" b="1" spc="30" dirty="0">
                <a:solidFill>
                  <a:prstClr val="black"/>
                </a:solidFill>
                <a:latin typeface="Courier New" panose="02070309020205020404" pitchFamily="49" charset="0"/>
                <a:cs typeface="Courier New" panose="02070309020205020404" pitchFamily="49" charset="0"/>
              </a:rPr>
              <a:t>A[i] </a:t>
            </a:r>
            <a:r>
              <a:rPr sz="2774" b="1" spc="-99" dirty="0">
                <a:solidFill>
                  <a:prstClr val="black"/>
                </a:solidFill>
                <a:latin typeface="Courier New" panose="02070309020205020404" pitchFamily="49" charset="0"/>
                <a:cs typeface="Courier New" panose="02070309020205020404" pitchFamily="49" charset="0"/>
              </a:rPr>
              <a:t>=</a:t>
            </a:r>
            <a:r>
              <a:rPr sz="2774" b="1" spc="-376"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defTabSz="1811792">
              <a:defRPr/>
            </a:pPr>
            <a:endParaRPr sz="2774" dirty="0">
              <a:solidFill>
                <a:prstClr val="black"/>
              </a:solidFill>
              <a:latin typeface="Times New Roman" panose="02020603050405020304" pitchFamily="18" charset="0"/>
              <a:cs typeface="Times New Roman" panose="02020603050405020304" pitchFamily="18" charset="0"/>
            </a:endParaRPr>
          </a:p>
          <a:p>
            <a:pPr marL="364875" indent="-339711" defTabSz="1811792">
              <a:spcBef>
                <a:spcPts val="1902"/>
              </a:spcBef>
              <a:buFont typeface="Wingdings" panose="05000000000000000000" pitchFamily="2" charset="2"/>
              <a:buChar char="§"/>
              <a:defRPr/>
            </a:pPr>
            <a:r>
              <a:rPr sz="2774" spc="-40" dirty="0">
                <a:solidFill>
                  <a:srgbClr val="0000FF"/>
                </a:solidFill>
                <a:latin typeface="Times New Roman" panose="02020603050405020304" pitchFamily="18" charset="0"/>
                <a:cs typeface="Times New Roman" panose="02020603050405020304" pitchFamily="18" charset="0"/>
              </a:rPr>
              <a:t>Cost </a:t>
            </a:r>
            <a:r>
              <a:rPr sz="2774" spc="-69" dirty="0">
                <a:solidFill>
                  <a:prstClr val="black"/>
                </a:solidFill>
                <a:latin typeface="Times New Roman" panose="02020603050405020304" pitchFamily="18" charset="0"/>
                <a:cs typeface="Times New Roman" panose="02020603050405020304" pitchFamily="18" charset="0"/>
              </a:rPr>
              <a:t>of </a:t>
            </a:r>
            <a:r>
              <a:rPr sz="2774" spc="-109" dirty="0">
                <a:solidFill>
                  <a:prstClr val="black"/>
                </a:solidFill>
                <a:latin typeface="Times New Roman" panose="02020603050405020304" pitchFamily="18" charset="0"/>
                <a:cs typeface="Times New Roman" panose="02020603050405020304" pitchFamily="18" charset="0"/>
              </a:rPr>
              <a:t>Increment </a:t>
            </a:r>
            <a:r>
              <a:rPr sz="2774" spc="-69" dirty="0">
                <a:solidFill>
                  <a:prstClr val="black"/>
                </a:solidFill>
                <a:latin typeface="Times New Roman" panose="02020603050405020304" pitchFamily="18" charset="0"/>
                <a:cs typeface="Times New Roman" panose="02020603050405020304" pitchFamily="18" charset="0"/>
              </a:rPr>
              <a:t>is </a:t>
            </a:r>
            <a:r>
              <a:rPr sz="2774" spc="-99" dirty="0">
                <a:solidFill>
                  <a:srgbClr val="0000FF"/>
                </a:solidFill>
                <a:latin typeface="Times New Roman" panose="02020603050405020304" pitchFamily="18" charset="0"/>
                <a:cs typeface="Times New Roman" panose="02020603050405020304" pitchFamily="18" charset="0"/>
              </a:rPr>
              <a:t>number </a:t>
            </a:r>
            <a:r>
              <a:rPr sz="2774" spc="-69" dirty="0">
                <a:solidFill>
                  <a:srgbClr val="0000FF"/>
                </a:solidFill>
                <a:latin typeface="Times New Roman" panose="02020603050405020304" pitchFamily="18" charset="0"/>
                <a:cs typeface="Times New Roman" panose="02020603050405020304" pitchFamily="18" charset="0"/>
              </a:rPr>
              <a:t>of </a:t>
            </a:r>
            <a:r>
              <a:rPr sz="2774" spc="-50" dirty="0">
                <a:solidFill>
                  <a:srgbClr val="0000FF"/>
                </a:solidFill>
                <a:latin typeface="Times New Roman" panose="02020603050405020304" pitchFamily="18" charset="0"/>
                <a:cs typeface="Times New Roman" panose="02020603050405020304" pitchFamily="18" charset="0"/>
              </a:rPr>
              <a:t>bits</a:t>
            </a:r>
            <a:r>
              <a:rPr sz="2774" spc="59" dirty="0">
                <a:solidFill>
                  <a:srgbClr val="0000FF"/>
                </a:solidFill>
                <a:latin typeface="Times New Roman" panose="02020603050405020304" pitchFamily="18" charset="0"/>
                <a:cs typeface="Times New Roman" panose="02020603050405020304" pitchFamily="18" charset="0"/>
              </a:rPr>
              <a:t> </a:t>
            </a:r>
            <a:r>
              <a:rPr sz="2774" spc="-59" dirty="0">
                <a:solidFill>
                  <a:srgbClr val="0000FF"/>
                </a:solidFill>
                <a:latin typeface="Times New Roman" panose="02020603050405020304" pitchFamily="18" charset="0"/>
                <a:cs typeface="Times New Roman" panose="02020603050405020304" pitchFamily="18" charset="0"/>
              </a:rPr>
              <a:t>flipped</a:t>
            </a:r>
            <a:r>
              <a:rPr sz="2774" spc="-59" dirty="0">
                <a:solidFill>
                  <a:prstClr val="black"/>
                </a:solidFill>
                <a:latin typeface="Times New Roman" panose="02020603050405020304" pitchFamily="18" charset="0"/>
                <a:cs typeface="Times New Roman" panose="02020603050405020304" pitchFamily="18" charset="0"/>
              </a:rPr>
              <a:t>.</a:t>
            </a:r>
            <a:endParaRPr sz="2774"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6B504635-57F3-4A16-BB9C-C9A91F4EB95A}"/>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0F92C53C-EB3E-4106-A9BD-79C9A31F90FB}"/>
              </a:ext>
            </a:extLst>
          </p:cNvPr>
          <p:cNvSpPr txBox="1">
            <a:spLocks noGrp="1"/>
          </p:cNvSpPr>
          <p:nvPr>
            <p:ph type="title"/>
          </p:nvPr>
        </p:nvSpPr>
        <p:spPr>
          <a:xfrm>
            <a:off x="195023" y="119923"/>
            <a:ext cx="912827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20" dirty="0"/>
              <a:t>What </a:t>
            </a:r>
            <a:r>
              <a:rPr spc="-79" dirty="0"/>
              <a:t>is </a:t>
            </a:r>
            <a:r>
              <a:rPr spc="-59" dirty="0"/>
              <a:t>Amortized</a:t>
            </a:r>
            <a:r>
              <a:rPr spc="208" dirty="0"/>
              <a:t> </a:t>
            </a:r>
            <a:r>
              <a:rPr spc="-59" dirty="0"/>
              <a:t>Analysis?</a:t>
            </a:r>
          </a:p>
        </p:txBody>
      </p:sp>
      <p:sp>
        <p:nvSpPr>
          <p:cNvPr id="9" name="object 9">
            <a:extLst>
              <a:ext uri="{FF2B5EF4-FFF2-40B4-BE49-F238E27FC236}">
                <a16:creationId xmlns:a16="http://schemas.microsoft.com/office/drawing/2014/main" id="{DD24A098-4B44-413C-A87A-B5D22DE83CF8}"/>
              </a:ext>
            </a:extLst>
          </p:cNvPr>
          <p:cNvSpPr txBox="1"/>
          <p:nvPr/>
        </p:nvSpPr>
        <p:spPr>
          <a:xfrm>
            <a:off x="195022" y="1013249"/>
            <a:ext cx="8672174" cy="5358067"/>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Data structures typically undergo a </a:t>
            </a:r>
            <a:r>
              <a:rPr lang="en-US" altLang="en-US" sz="3170" dirty="0">
                <a:solidFill>
                  <a:srgbClr val="0000FF"/>
                </a:solidFill>
                <a:latin typeface="Times New Roman" panose="02020603050405020304" pitchFamily="18" charset="0"/>
                <a:cs typeface="Times New Roman" panose="02020603050405020304" pitchFamily="18" charset="0"/>
              </a:rPr>
              <a:t>sequence </a:t>
            </a:r>
            <a:r>
              <a:rPr lang="en-US" altLang="en-US" sz="3170" dirty="0">
                <a:solidFill>
                  <a:prstClr val="black"/>
                </a:solidFill>
                <a:latin typeface="Times New Roman" panose="02020603050405020304" pitchFamily="18" charset="0"/>
                <a:cs typeface="Times New Roman" panose="02020603050405020304" pitchFamily="18" charset="0"/>
              </a:rPr>
              <a:t>of operations, not just a  single operation.</a:t>
            </a: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160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Average case </a:t>
            </a:r>
            <a:r>
              <a:rPr lang="en-US" altLang="en-US" sz="3170" dirty="0">
                <a:solidFill>
                  <a:prstClr val="black"/>
                </a:solidFill>
                <a:latin typeface="Times New Roman" panose="02020603050405020304" pitchFamily="18" charset="0"/>
                <a:cs typeface="Times New Roman" panose="02020603050405020304" pitchFamily="18" charset="0"/>
              </a:rPr>
              <a:t>analysis makes unrealistic assumptions about input,  often hard to justify.</a:t>
            </a: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10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Worst-case analysis </a:t>
            </a:r>
            <a:r>
              <a:rPr lang="en-US" altLang="en-US" sz="3170" dirty="0">
                <a:solidFill>
                  <a:prstClr val="black"/>
                </a:solidFill>
                <a:latin typeface="Times New Roman" panose="02020603050405020304" pitchFamily="18" charset="0"/>
                <a:cs typeface="Times New Roman" panose="02020603050405020304" pitchFamily="18" charset="0"/>
              </a:rPr>
              <a:t>simply adds up the worst possible times of the  individual operations. </a:t>
            </a:r>
          </a:p>
          <a:p>
            <a:pPr marL="923675" lvl="1"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Can be unduly pessimistic.</a:t>
            </a:r>
            <a:endParaRPr lang="en-US" altLang="en-US" sz="317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317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spcBef>
                <a:spcPts val="670"/>
              </a:spcBef>
              <a:spcAft>
                <a:spcPct val="0"/>
              </a:spcAft>
              <a:buFont typeface="Wingdings" panose="05000000000000000000" pitchFamily="2" charset="2"/>
              <a:buChar char="§"/>
            </a:pPr>
            <a:r>
              <a:rPr lang="en-US" altLang="en-US" sz="3170" dirty="0">
                <a:solidFill>
                  <a:srgbClr val="FF0000"/>
                </a:solidFill>
                <a:latin typeface="Times New Roman" panose="02020603050405020304" pitchFamily="18" charset="0"/>
                <a:cs typeface="Times New Roman" panose="02020603050405020304" pitchFamily="18" charset="0"/>
              </a:rPr>
              <a:t>Amortized analysis </a:t>
            </a:r>
            <a:r>
              <a:rPr lang="en-US" altLang="en-US" sz="3170" dirty="0">
                <a:solidFill>
                  <a:prstClr val="black"/>
                </a:solidFill>
                <a:latin typeface="Times New Roman" panose="02020603050405020304" pitchFamily="18" charset="0"/>
                <a:cs typeface="Times New Roman" panose="02020603050405020304" pitchFamily="18" charset="0"/>
              </a:rPr>
              <a:t>offer a nice balance.</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C08D6DF2-D747-4F1C-B8D2-E16EA4071A77}"/>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B6E5DCF0-4A4A-4FDE-AAA4-8798DC02AF2C}"/>
              </a:ext>
            </a:extLst>
          </p:cNvPr>
          <p:cNvSpPr txBox="1">
            <a:spLocks noGrp="1"/>
          </p:cNvSpPr>
          <p:nvPr>
            <p:ph type="title"/>
          </p:nvPr>
        </p:nvSpPr>
        <p:spPr>
          <a:xfrm>
            <a:off x="125821" y="44431"/>
            <a:ext cx="8835741"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spc="-129" dirty="0"/>
              <a:t>a </a:t>
            </a:r>
            <a:r>
              <a:rPr spc="-50" dirty="0"/>
              <a:t>Binary</a:t>
            </a:r>
            <a:r>
              <a:rPr spc="654" dirty="0"/>
              <a:t> </a:t>
            </a:r>
            <a:r>
              <a:rPr spc="-79" dirty="0"/>
              <a:t>Counter</a:t>
            </a:r>
          </a:p>
        </p:txBody>
      </p:sp>
      <p:sp>
        <p:nvSpPr>
          <p:cNvPr id="7" name="object 7">
            <a:extLst>
              <a:ext uri="{FF2B5EF4-FFF2-40B4-BE49-F238E27FC236}">
                <a16:creationId xmlns:a16="http://schemas.microsoft.com/office/drawing/2014/main" id="{50D7D2F6-B5DB-4E70-A391-581F0EA3B526}"/>
              </a:ext>
            </a:extLst>
          </p:cNvPr>
          <p:cNvSpPr txBox="1"/>
          <p:nvPr/>
        </p:nvSpPr>
        <p:spPr>
          <a:xfrm>
            <a:off x="193450" y="1013248"/>
            <a:ext cx="8768113" cy="4721914"/>
          </a:xfrm>
          <a:prstGeom prst="rect">
            <a:avLst/>
          </a:prstGeom>
        </p:spPr>
        <p:txBody>
          <a:bodyPr wrap="square" lIns="0" tIns="184956" rIns="0" bIns="0">
            <a:spAutoFit/>
          </a:bodyPr>
          <a:lstStyle>
            <a:lvl1pPr marL="196850" indent="-184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90039" indent="-364875" defTabSz="1811792" fontAlgn="base">
              <a:spcBef>
                <a:spcPts val="1462"/>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Binary counter bit sequence:</a:t>
            </a:r>
          </a:p>
          <a:p>
            <a:pPr marL="996486" lvl="1" indent="-566185" defTabSz="1811792" fontAlgn="base">
              <a:lnSpc>
                <a:spcPct val="103000"/>
              </a:lnSpc>
              <a:spcBef>
                <a:spcPts val="1189"/>
              </a:spcBef>
              <a:spcAft>
                <a:spcPct val="0"/>
              </a:spcAft>
            </a:pPr>
            <a:r>
              <a:rPr lang="en-US" altLang="en-US" sz="3170" dirty="0">
                <a:solidFill>
                  <a:srgbClr val="FF0000"/>
                </a:solidFill>
                <a:latin typeface="Times New Roman" panose="02020603050405020304" pitchFamily="18" charset="0"/>
                <a:cs typeface="Times New Roman" panose="02020603050405020304" pitchFamily="18" charset="0"/>
              </a:rPr>
              <a:t>Value	Bits	Cost  </a:t>
            </a:r>
            <a:r>
              <a:rPr lang="en-US" altLang="en-US" sz="3170" dirty="0">
                <a:solidFill>
                  <a:prstClr val="black"/>
                </a:solidFill>
                <a:latin typeface="Times New Roman" panose="02020603050405020304" pitchFamily="18" charset="0"/>
                <a:cs typeface="Times New Roman" panose="02020603050405020304" pitchFamily="18" charset="0"/>
              </a:rPr>
              <a:t>0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000	0</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1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001	1</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2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010	2</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3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011	1</a:t>
            </a:r>
          </a:p>
          <a:p>
            <a:pPr marL="390039" indent="-364875" defTabSz="1811792" fontAlgn="base">
              <a:spcBef>
                <a:spcPts val="99"/>
              </a:spcBef>
              <a:spcAft>
                <a:spcPct val="0"/>
              </a:spcAft>
            </a:pPr>
            <a:endParaRPr lang="en-US" altLang="en-US" sz="1189" dirty="0">
              <a:solidFill>
                <a:prstClr val="black"/>
              </a:solidFill>
              <a:latin typeface="Times New Roman" panose="02020603050405020304" pitchFamily="18" charset="0"/>
              <a:cs typeface="Times New Roman" panose="02020603050405020304" pitchFamily="18" charset="0"/>
            </a:endParaRPr>
          </a:p>
          <a:p>
            <a:pPr marL="390039" indent="-364875" defTabSz="1811792" fontAlgn="base">
              <a:spcBef>
                <a:spcPct val="0"/>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In the worst-case, a single increment can flip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 </a:t>
            </a:r>
            <a:r>
              <a:rPr lang="en-US" altLang="en-US" sz="3170" dirty="0">
                <a:solidFill>
                  <a:prstClr val="black"/>
                </a:solidFill>
                <a:latin typeface="Times New Roman" panose="02020603050405020304" pitchFamily="18" charset="0"/>
                <a:cs typeface="Times New Roman" panose="02020603050405020304" pitchFamily="18" charset="0"/>
              </a:rPr>
              <a:t>bits.</a:t>
            </a:r>
          </a:p>
          <a:p>
            <a:pPr marL="390039" indent="-364875" defTabSz="1811792" fontAlgn="base">
              <a:lnSpc>
                <a:spcPct val="103000"/>
              </a:lnSpc>
              <a:spcBef>
                <a:spcPts val="1783"/>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There are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3170" dirty="0">
                <a:solidFill>
                  <a:prstClr val="black"/>
                </a:solidFill>
                <a:latin typeface="Times New Roman" panose="02020603050405020304" pitchFamily="18" charset="0"/>
                <a:cs typeface="Times New Roman" panose="02020603050405020304" pitchFamily="18" charset="0"/>
              </a:rPr>
              <a:t>increments, so by standard worst-case analysis, the cost  is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nk</a:t>
            </a:r>
            <a:r>
              <a:rPr lang="en-US" altLang="en-US" sz="3170"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a:extLst>
              <a:ext uri="{FF2B5EF4-FFF2-40B4-BE49-F238E27FC236}">
                <a16:creationId xmlns:a16="http://schemas.microsoft.com/office/drawing/2014/main" id="{20A7560D-BB46-493B-8A8A-933E16EF8E28}"/>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1DAD79FC-C164-49B5-9DA9-7E8A2141CC3F}"/>
              </a:ext>
            </a:extLst>
          </p:cNvPr>
          <p:cNvSpPr txBox="1">
            <a:spLocks noGrp="1"/>
          </p:cNvSpPr>
          <p:nvPr>
            <p:ph type="title"/>
          </p:nvPr>
        </p:nvSpPr>
        <p:spPr>
          <a:xfrm>
            <a:off x="195022" y="31849"/>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Binary </a:t>
            </a:r>
            <a:r>
              <a:rPr spc="-79" dirty="0"/>
              <a:t>Counter</a:t>
            </a:r>
            <a:r>
              <a:rPr spc="119" dirty="0"/>
              <a:t> </a:t>
            </a:r>
            <a:r>
              <a:rPr spc="-69" dirty="0"/>
              <a:t>Analysis</a:t>
            </a:r>
          </a:p>
        </p:txBody>
      </p:sp>
      <p:sp>
        <p:nvSpPr>
          <p:cNvPr id="6" name="object 6">
            <a:extLst>
              <a:ext uri="{FF2B5EF4-FFF2-40B4-BE49-F238E27FC236}">
                <a16:creationId xmlns:a16="http://schemas.microsoft.com/office/drawing/2014/main" id="{C5D8C633-264C-4FA0-993B-05003239CAB4}"/>
              </a:ext>
            </a:extLst>
          </p:cNvPr>
          <p:cNvSpPr txBox="1"/>
          <p:nvPr/>
        </p:nvSpPr>
        <p:spPr>
          <a:xfrm>
            <a:off x="195022" y="803782"/>
            <a:ext cx="8832594" cy="815650"/>
          </a:xfrm>
          <a:prstGeom prst="rect">
            <a:avLst/>
          </a:prstGeom>
        </p:spPr>
        <p:txBody>
          <a:bodyPr wrap="square" lIns="0" tIns="22648" rIns="0" bIns="0">
            <a:spAutoFit/>
          </a:bodyPr>
          <a:lstStyle/>
          <a:p>
            <a:pPr marL="25164" defTabSz="1811792">
              <a:spcBef>
                <a:spcPts val="178"/>
              </a:spcBef>
              <a:defRPr/>
            </a:pPr>
            <a:r>
              <a:rPr lang="en-US" sz="2576" spc="-99" dirty="0">
                <a:solidFill>
                  <a:srgbClr val="FF0000"/>
                </a:solidFill>
                <a:latin typeface="Times New Roman" panose="02020603050405020304" pitchFamily="18" charset="0"/>
                <a:cs typeface="Times New Roman" panose="02020603050405020304" pitchFamily="18" charset="0"/>
              </a:rPr>
              <a:t>Theorem: </a:t>
            </a:r>
            <a:r>
              <a:rPr lang="en-US" sz="2576" spc="-50" dirty="0">
                <a:solidFill>
                  <a:prstClr val="black"/>
                </a:solidFill>
                <a:latin typeface="Times New Roman" panose="02020603050405020304" pitchFamily="18" charset="0"/>
                <a:cs typeface="Times New Roman" panose="02020603050405020304" pitchFamily="18" charset="0"/>
              </a:rPr>
              <a:t>Starting with </a:t>
            </a:r>
            <a:r>
              <a:rPr lang="en-US" sz="2576" spc="-89" dirty="0">
                <a:solidFill>
                  <a:prstClr val="black"/>
                </a:solidFill>
                <a:latin typeface="Times New Roman" panose="02020603050405020304" pitchFamily="18" charset="0"/>
                <a:cs typeface="Times New Roman" panose="02020603050405020304" pitchFamily="18" charset="0"/>
              </a:rPr>
              <a:t>0, </a:t>
            </a:r>
            <a:r>
              <a:rPr lang="en-US" sz="2576" spc="-109" dirty="0">
                <a:solidFill>
                  <a:prstClr val="black"/>
                </a:solidFill>
                <a:latin typeface="Times New Roman" panose="02020603050405020304" pitchFamily="18" charset="0"/>
                <a:cs typeface="Times New Roman" panose="02020603050405020304" pitchFamily="18" charset="0"/>
              </a:rPr>
              <a:t>worst-case </a:t>
            </a:r>
            <a:r>
              <a:rPr lang="en-US" sz="2576" spc="-69" dirty="0">
                <a:solidFill>
                  <a:prstClr val="black"/>
                </a:solidFill>
                <a:latin typeface="Times New Roman" panose="02020603050405020304" pitchFamily="18" charset="0"/>
                <a:cs typeface="Times New Roman" panose="02020603050405020304" pitchFamily="18" charset="0"/>
              </a:rPr>
              <a:t>cost of </a:t>
            </a:r>
            <a:r>
              <a:rPr lang="en-US" sz="2576" spc="50" dirty="0">
                <a:solidFill>
                  <a:prstClr val="black"/>
                </a:solidFill>
                <a:latin typeface="Times New Roman" panose="02020603050405020304" pitchFamily="18" charset="0"/>
                <a:cs typeface="Times New Roman" panose="02020603050405020304" pitchFamily="18" charset="0"/>
              </a:rPr>
              <a:t>n </a:t>
            </a:r>
            <a:r>
              <a:rPr lang="en-US" sz="2576" spc="-89" dirty="0">
                <a:solidFill>
                  <a:prstClr val="black"/>
                </a:solidFill>
                <a:latin typeface="Times New Roman" panose="02020603050405020304" pitchFamily="18" charset="0"/>
                <a:cs typeface="Times New Roman" panose="02020603050405020304" pitchFamily="18" charset="0"/>
              </a:rPr>
              <a:t>increments </a:t>
            </a:r>
            <a:r>
              <a:rPr lang="en-US" sz="2576" spc="-69" dirty="0">
                <a:solidFill>
                  <a:prstClr val="black"/>
                </a:solidFill>
                <a:latin typeface="Times New Roman" panose="02020603050405020304" pitchFamily="18" charset="0"/>
                <a:cs typeface="Times New Roman" panose="02020603050405020304" pitchFamily="18" charset="0"/>
              </a:rPr>
              <a:t>is</a:t>
            </a:r>
            <a:r>
              <a:rPr lang="en-US" sz="2576" spc="535" dirty="0">
                <a:solidFill>
                  <a:prstClr val="black"/>
                </a:solidFill>
                <a:latin typeface="Times New Roman" panose="02020603050405020304" pitchFamily="18" charset="0"/>
                <a:cs typeface="Times New Roman" panose="02020603050405020304" pitchFamily="18" charset="0"/>
              </a:rPr>
              <a:t> </a:t>
            </a:r>
            <a:r>
              <a:rPr lang="en-US" sz="2576" spc="50" dirty="0">
                <a:solidFill>
                  <a:prstClr val="black"/>
                </a:solidFill>
                <a:latin typeface="Times New Roman" panose="02020603050405020304" pitchFamily="18" charset="0"/>
                <a:cs typeface="Times New Roman" panose="02020603050405020304" pitchFamily="18" charset="0"/>
              </a:rPr>
              <a:t>O(n).</a:t>
            </a:r>
            <a:endParaRPr lang="en-US" sz="2576" dirty="0">
              <a:solidFill>
                <a:prstClr val="black"/>
              </a:solidFill>
              <a:latin typeface="Times New Roman" panose="02020603050405020304" pitchFamily="18" charset="0"/>
              <a:cs typeface="Times New Roman" panose="02020603050405020304" pitchFamily="18" charset="0"/>
            </a:endParaRPr>
          </a:p>
          <a:p>
            <a:pPr marL="25164" defTabSz="1811792">
              <a:defRPr/>
            </a:pPr>
            <a:r>
              <a:rPr lang="en-US" sz="2576" spc="-40" dirty="0">
                <a:solidFill>
                  <a:srgbClr val="0000FF"/>
                </a:solidFill>
                <a:latin typeface="Times New Roman" panose="02020603050405020304" pitchFamily="18" charset="0"/>
                <a:cs typeface="Times New Roman" panose="02020603050405020304" pitchFamily="18" charset="0"/>
              </a:rPr>
              <a:t>Proof:</a:t>
            </a:r>
            <a:endParaRPr lang="en-US" sz="2576" dirty="0">
              <a:solidFill>
                <a:prstClr val="black"/>
              </a:solidFill>
              <a:latin typeface="Times New Roman" panose="02020603050405020304" pitchFamily="18" charset="0"/>
              <a:cs typeface="Times New Roman" panose="02020603050405020304" pitchFamily="18" charset="0"/>
            </a:endParaRPr>
          </a:p>
        </p:txBody>
      </p:sp>
      <p:sp>
        <p:nvSpPr>
          <p:cNvPr id="22" name="object 22">
            <a:extLst>
              <a:ext uri="{FF2B5EF4-FFF2-40B4-BE49-F238E27FC236}">
                <a16:creationId xmlns:a16="http://schemas.microsoft.com/office/drawing/2014/main" id="{6F54F46B-9350-4A92-9400-7550A77CE5E7}"/>
              </a:ext>
            </a:extLst>
          </p:cNvPr>
          <p:cNvSpPr txBox="1"/>
          <p:nvPr/>
        </p:nvSpPr>
        <p:spPr>
          <a:xfrm>
            <a:off x="797387" y="6297707"/>
            <a:ext cx="4504372" cy="424411"/>
          </a:xfrm>
          <a:prstGeom prst="rect">
            <a:avLst/>
          </a:prstGeom>
        </p:spPr>
        <p:txBody>
          <a:bodyPr lIns="0" tIns="88074" rIns="0" bIns="0">
            <a:spAutoFit/>
          </a:bodyPr>
          <a:lstStyle/>
          <a:p>
            <a:pPr marL="25164" defTabSz="1811792">
              <a:spcBef>
                <a:spcPts val="684"/>
              </a:spcBef>
              <a:defRPr/>
            </a:pPr>
            <a:r>
              <a:rPr sz="2180" spc="-50" dirty="0">
                <a:solidFill>
                  <a:srgbClr val="0000FF"/>
                </a:solidFill>
                <a:latin typeface="Tahoma"/>
                <a:cs typeface="Tahoma"/>
              </a:rPr>
              <a:t>Amortized </a:t>
            </a:r>
            <a:r>
              <a:rPr sz="2180" spc="-69" dirty="0">
                <a:solidFill>
                  <a:srgbClr val="0000FF"/>
                </a:solidFill>
                <a:latin typeface="Tahoma"/>
                <a:cs typeface="Tahoma"/>
              </a:rPr>
              <a:t>cost </a:t>
            </a:r>
            <a:r>
              <a:rPr sz="2180" spc="-89" dirty="0">
                <a:solidFill>
                  <a:srgbClr val="0000FF"/>
                </a:solidFill>
                <a:latin typeface="Tahoma"/>
                <a:cs typeface="Tahoma"/>
              </a:rPr>
              <a:t>per increment </a:t>
            </a:r>
            <a:r>
              <a:rPr sz="2180" spc="-69" dirty="0">
                <a:solidFill>
                  <a:srgbClr val="0000FF"/>
                </a:solidFill>
                <a:latin typeface="Tahoma"/>
                <a:cs typeface="Tahoma"/>
              </a:rPr>
              <a:t>is</a:t>
            </a:r>
            <a:r>
              <a:rPr sz="2180" spc="476" dirty="0">
                <a:solidFill>
                  <a:srgbClr val="0000FF"/>
                </a:solidFill>
                <a:latin typeface="Tahoma"/>
                <a:cs typeface="Tahoma"/>
              </a:rPr>
              <a:t> </a:t>
            </a:r>
            <a:r>
              <a:rPr sz="2180" spc="-89" dirty="0">
                <a:solidFill>
                  <a:srgbClr val="0000FF"/>
                </a:solidFill>
                <a:latin typeface="Tahoma"/>
                <a:cs typeface="Tahoma"/>
              </a:rPr>
              <a:t>2.</a:t>
            </a:r>
            <a:endParaRPr sz="2180" dirty="0">
              <a:solidFill>
                <a:prstClr val="black"/>
              </a:solidFill>
              <a:latin typeface="Tahoma"/>
              <a:cs typeface="Tahoma"/>
            </a:endParaRPr>
          </a:p>
        </p:txBody>
      </p:sp>
      <p:sp>
        <p:nvSpPr>
          <p:cNvPr id="23" name="TextBox 22">
            <a:extLst>
              <a:ext uri="{FF2B5EF4-FFF2-40B4-BE49-F238E27FC236}">
                <a16:creationId xmlns:a16="http://schemas.microsoft.com/office/drawing/2014/main" id="{559B17DF-97D0-4100-86D7-E2A7A05E2BD9}"/>
              </a:ext>
            </a:extLst>
          </p:cNvPr>
          <p:cNvSpPr txBox="1"/>
          <p:nvPr/>
        </p:nvSpPr>
        <p:spPr>
          <a:xfrm>
            <a:off x="518710" y="5230022"/>
            <a:ext cx="4572671" cy="535211"/>
          </a:xfrm>
          <a:prstGeom prst="rect">
            <a:avLst/>
          </a:prstGeom>
          <a:noFill/>
        </p:spPr>
        <p:txBody>
          <a:bodyPr wrap="square">
            <a:spAutoFit/>
          </a:bodyPr>
          <a:lstStyle/>
          <a:p>
            <a:pPr marL="566185" indent="-566185" defTabSz="1811792" fontAlgn="base">
              <a:lnSpc>
                <a:spcPts val="3840"/>
              </a:lnSpc>
              <a:spcBef>
                <a:spcPts val="297"/>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479D972-6D91-439E-BA8C-4CED5DD49CF3}"/>
                  </a:ext>
                </a:extLst>
              </p:cNvPr>
              <p:cNvSpPr txBox="1"/>
              <p:nvPr/>
            </p:nvSpPr>
            <p:spPr>
              <a:xfrm>
                <a:off x="495418" y="1627978"/>
                <a:ext cx="8532199" cy="3381182"/>
              </a:xfrm>
              <a:prstGeom prst="rect">
                <a:avLst/>
              </a:prstGeom>
              <a:noFill/>
            </p:spPr>
            <p:txBody>
              <a:bodyPr wrap="square">
                <a:spAutoFit/>
              </a:bodyPr>
              <a:lstStyle/>
              <a:p>
                <a:pPr indent="-339711" defTabSz="1811792">
                  <a:spcBef>
                    <a:spcPts val="644"/>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40" dirty="0">
                    <a:solidFill>
                      <a:prstClr val="black"/>
                    </a:solidFill>
                    <a:latin typeface="Times New Roman" panose="02020603050405020304" pitchFamily="18" charset="0"/>
                    <a:cs typeface="Times New Roman" panose="02020603050405020304" pitchFamily="18" charset="0"/>
                  </a:rPr>
                  <a:t>A[0]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119" dirty="0">
                    <a:solidFill>
                      <a:prstClr val="black"/>
                    </a:solidFill>
                    <a:latin typeface="Times New Roman" panose="02020603050405020304" pitchFamily="18" charset="0"/>
                    <a:cs typeface="Times New Roman" panose="02020603050405020304" pitchFamily="18" charset="0"/>
                  </a:rPr>
                  <a:t>each</a:t>
                </a:r>
                <a:r>
                  <a:rPr lang="en-US" sz="2576" spc="159"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endParaRPr lang="en-US" sz="2576" dirty="0">
                  <a:solidFill>
                    <a:prstClr val="black"/>
                  </a:solidFill>
                  <a:latin typeface="Times New Roman" panose="02020603050405020304" pitchFamily="18" charset="0"/>
                  <a:cs typeface="Times New Roman" panose="02020603050405020304" pitchFamily="18" charset="0"/>
                </a:endParaRPr>
              </a:p>
              <a:p>
                <a:pPr indent="-339711" defTabSz="1811792">
                  <a:spcBef>
                    <a:spcPts val="1228"/>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40" dirty="0">
                    <a:solidFill>
                      <a:prstClr val="black"/>
                    </a:solidFill>
                    <a:latin typeface="Times New Roman" panose="02020603050405020304" pitchFamily="18" charset="0"/>
                    <a:cs typeface="Times New Roman" panose="02020603050405020304" pitchFamily="18" charset="0"/>
                  </a:rPr>
                  <a:t>A[1]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129" dirty="0">
                    <a:solidFill>
                      <a:prstClr val="black"/>
                    </a:solidFill>
                    <a:latin typeface="Times New Roman" panose="02020603050405020304" pitchFamily="18" charset="0"/>
                    <a:cs typeface="Times New Roman" panose="02020603050405020304" pitchFamily="18" charset="0"/>
                  </a:rPr>
                  <a:t>every </a:t>
                </a:r>
                <a:r>
                  <a:rPr lang="en-US" sz="2576" spc="-79" dirty="0">
                    <a:solidFill>
                      <a:prstClr val="black"/>
                    </a:solidFill>
                    <a:latin typeface="Times New Roman" panose="02020603050405020304" pitchFamily="18" charset="0"/>
                    <a:cs typeface="Times New Roman" panose="02020603050405020304" pitchFamily="18" charset="0"/>
                  </a:rPr>
                  <a:t>other</a:t>
                </a:r>
                <a:r>
                  <a:rPr lang="en-US" sz="2576" spc="-238"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p>
              <a:p>
                <a:pPr indent="-339711" defTabSz="1811792">
                  <a:spcBef>
                    <a:spcPts val="1228"/>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30" dirty="0">
                    <a:solidFill>
                      <a:prstClr val="black"/>
                    </a:solidFill>
                    <a:latin typeface="Times New Roman" panose="02020603050405020304" pitchFamily="18" charset="0"/>
                    <a:cs typeface="Times New Roman" panose="02020603050405020304" pitchFamily="18" charset="0"/>
                  </a:rPr>
                  <a:t>A[i]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79" dirty="0">
                    <a:solidFill>
                      <a:prstClr val="black"/>
                    </a:solidFill>
                    <a:latin typeface="Times New Roman" panose="02020603050405020304" pitchFamily="18" charset="0"/>
                    <a:cs typeface="Times New Roman" panose="02020603050405020304" pitchFamily="18" charset="0"/>
                  </a:rPr>
                  <a:t>during </a:t>
                </a:r>
                <a:r>
                  <a:rPr lang="en-US" sz="2576" spc="-129" dirty="0">
                    <a:solidFill>
                      <a:prstClr val="black"/>
                    </a:solidFill>
                    <a:latin typeface="Times New Roman" panose="02020603050405020304" pitchFamily="18" charset="0"/>
                    <a:cs typeface="Times New Roman" panose="02020603050405020304" pitchFamily="18" charset="0"/>
                  </a:rPr>
                  <a:t>every </a:t>
                </a:r>
                <a14:m>
                  <m:oMath xmlns:m="http://schemas.openxmlformats.org/officeDocument/2006/math">
                    <m:r>
                      <a:rPr lang="en-US" sz="2576" i="1" spc="-129">
                        <a:solidFill>
                          <a:prstClr val="black"/>
                        </a:solidFill>
                        <a:latin typeface="Cambria Math" panose="02040503050406030204" pitchFamily="18" charset="0"/>
                        <a:cs typeface="Tahoma"/>
                      </a:rPr>
                      <m:t> </m:t>
                    </m:r>
                    <m:f>
                      <m:fPr>
                        <m:ctrlPr>
                          <a:rPr lang="ar-AE" sz="2576" i="1" spc="-129">
                            <a:solidFill>
                              <a:prstClr val="black"/>
                            </a:solidFill>
                            <a:latin typeface="Cambria Math" panose="02040503050406030204" pitchFamily="18" charset="0"/>
                            <a:cs typeface="Tahoma"/>
                          </a:rPr>
                        </m:ctrlPr>
                      </m:fPr>
                      <m:num>
                        <m:r>
                          <a:rPr lang="ar-AE" sz="2576" i="1" spc="-129">
                            <a:solidFill>
                              <a:prstClr val="black"/>
                            </a:solidFill>
                            <a:latin typeface="Cambria Math" panose="02040503050406030204" pitchFamily="18" charset="0"/>
                            <a:cs typeface="Tahoma"/>
                          </a:rPr>
                          <m:t>1</m:t>
                        </m:r>
                      </m:num>
                      <m:den>
                        <m:sSup>
                          <m:sSupPr>
                            <m:ctrlPr>
                              <a:rPr lang="ar-AE" sz="2576" i="1" spc="-129">
                                <a:solidFill>
                                  <a:prstClr val="black"/>
                                </a:solidFill>
                                <a:latin typeface="Cambria Math" panose="02040503050406030204" pitchFamily="18" charset="0"/>
                                <a:cs typeface="Tahoma"/>
                              </a:rPr>
                            </m:ctrlPr>
                          </m:sSupPr>
                          <m:e>
                            <m:r>
                              <a:rPr lang="en-US" sz="2576" i="1" spc="-129">
                                <a:solidFill>
                                  <a:prstClr val="black"/>
                                </a:solidFill>
                                <a:latin typeface="Cambria Math" panose="02040503050406030204" pitchFamily="18" charset="0"/>
                                <a:cs typeface="Tahoma"/>
                              </a:rPr>
                              <m:t>2</m:t>
                            </m:r>
                          </m:e>
                          <m:sup>
                            <m:r>
                              <a:rPr lang="en-US" sz="2576" i="1" spc="-129">
                                <a:solidFill>
                                  <a:prstClr val="black"/>
                                </a:solidFill>
                                <a:latin typeface="Cambria Math" panose="02040503050406030204" pitchFamily="18" charset="0"/>
                                <a:cs typeface="Tahoma"/>
                              </a:rPr>
                              <m:t>𝑖</m:t>
                            </m:r>
                          </m:sup>
                        </m:sSup>
                      </m:den>
                    </m:f>
                    <m:r>
                      <a:rPr lang="ar-AE" sz="2576" i="1" spc="-129">
                        <a:solidFill>
                          <a:prstClr val="black"/>
                        </a:solidFill>
                        <a:latin typeface="Cambria Math" panose="02040503050406030204" pitchFamily="18" charset="0"/>
                        <a:cs typeface="Tahoma"/>
                      </a:rPr>
                      <m:t>𝑡</m:t>
                    </m:r>
                    <m:r>
                      <a:rPr lang="en-US" sz="2576" i="1" spc="-129">
                        <a:solidFill>
                          <a:prstClr val="black"/>
                        </a:solidFill>
                        <a:latin typeface="Cambria Math" panose="02040503050406030204" pitchFamily="18" charset="0"/>
                        <a:cs typeface="Tahoma"/>
                      </a:rPr>
                      <m:t>h</m:t>
                    </m:r>
                  </m:oMath>
                </a14:m>
                <a:r>
                  <a:rPr lang="ar-AE" sz="2576" spc="-129" dirty="0">
                    <a:solidFill>
                      <a:prstClr val="black"/>
                    </a:solidFill>
                    <a:latin typeface="Times New Roman" panose="02020603050405020304" pitchFamily="18" charset="0"/>
                    <a:cs typeface="Times New Roman" panose="02020603050405020304" pitchFamily="18" charset="0"/>
                  </a:rPr>
                  <a:t> </a:t>
                </a:r>
                <a:r>
                  <a:rPr lang="en-US" sz="2576" spc="-357"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p>
              <a:p>
                <a:pPr indent="-339711" defTabSz="1811792">
                  <a:spcBef>
                    <a:spcPts val="1228"/>
                  </a:spcBef>
                  <a:buFont typeface="Wingdings" panose="05000000000000000000" pitchFamily="2" charset="2"/>
                  <a:buChar char="§"/>
                  <a:defRPr/>
                </a:pPr>
                <a:r>
                  <a:rPr lang="en-US" sz="2576" spc="-50" dirty="0">
                    <a:solidFill>
                      <a:prstClr val="black"/>
                    </a:solidFill>
                    <a:latin typeface="Times New Roman" panose="02020603050405020304" pitchFamily="18" charset="0"/>
                    <a:cs typeface="Times New Roman" panose="02020603050405020304" pitchFamily="18" charset="0"/>
                  </a:rPr>
                  <a:t>During </a:t>
                </a:r>
                <a:r>
                  <a:rPr lang="en-US" sz="2576" spc="50" dirty="0">
                    <a:solidFill>
                      <a:prstClr val="black"/>
                    </a:solidFill>
                    <a:latin typeface="Times New Roman" panose="02020603050405020304" pitchFamily="18" charset="0"/>
                    <a:cs typeface="Times New Roman" panose="02020603050405020304" pitchFamily="18" charset="0"/>
                  </a:rPr>
                  <a:t>n </a:t>
                </a:r>
                <a:r>
                  <a:rPr lang="en-US" sz="2576" spc="-89" dirty="0">
                    <a:solidFill>
                      <a:prstClr val="black"/>
                    </a:solidFill>
                    <a:latin typeface="Times New Roman" panose="02020603050405020304" pitchFamily="18" charset="0"/>
                    <a:cs typeface="Times New Roman" panose="02020603050405020304" pitchFamily="18" charset="0"/>
                  </a:rPr>
                  <a:t>increments, </a:t>
                </a:r>
                <a:r>
                  <a:rPr lang="en-US" sz="2576" spc="-10" dirty="0">
                    <a:solidFill>
                      <a:prstClr val="black"/>
                    </a:solidFill>
                    <a:latin typeface="Times New Roman" panose="02020603050405020304" pitchFamily="18" charset="0"/>
                    <a:cs typeface="Times New Roman" panose="02020603050405020304" pitchFamily="18" charset="0"/>
                  </a:rPr>
                  <a:t>bit </a:t>
                </a:r>
                <a:r>
                  <a:rPr lang="en-US" sz="2576" spc="30" dirty="0">
                    <a:solidFill>
                      <a:prstClr val="black"/>
                    </a:solidFill>
                    <a:latin typeface="Times New Roman" panose="02020603050405020304" pitchFamily="18" charset="0"/>
                    <a:cs typeface="Times New Roman" panose="02020603050405020304" pitchFamily="18" charset="0"/>
                  </a:rPr>
                  <a:t>A[i] </a:t>
                </a:r>
                <a:r>
                  <a:rPr lang="en-US" sz="2576" spc="-59" dirty="0">
                    <a:solidFill>
                      <a:prstClr val="black"/>
                    </a:solidFill>
                    <a:latin typeface="Times New Roman" panose="02020603050405020304" pitchFamily="18" charset="0"/>
                    <a:cs typeface="Times New Roman" panose="02020603050405020304" pitchFamily="18" charset="0"/>
                  </a:rPr>
                  <a:t>flips </a:t>
                </a:r>
                <a14:m>
                  <m:oMath xmlns:m="http://schemas.openxmlformats.org/officeDocument/2006/math">
                    <m:f>
                      <m:fPr>
                        <m:ctrlPr>
                          <a:rPr lang="ar-AE" sz="2576" i="1" spc="-129">
                            <a:solidFill>
                              <a:prstClr val="black"/>
                            </a:solidFill>
                            <a:latin typeface="Cambria Math" panose="02040503050406030204" pitchFamily="18" charset="0"/>
                            <a:cs typeface="Tahoma"/>
                          </a:rPr>
                        </m:ctrlPr>
                      </m:fPr>
                      <m:num>
                        <m:r>
                          <a:rPr lang="ar-AE" sz="2576" i="1" spc="-129">
                            <a:solidFill>
                              <a:prstClr val="black"/>
                            </a:solidFill>
                            <a:latin typeface="Cambria Math" panose="02040503050406030204" pitchFamily="18" charset="0"/>
                            <a:cs typeface="Tahoma"/>
                          </a:rPr>
                          <m:t>𝑛</m:t>
                        </m:r>
                      </m:num>
                      <m:den>
                        <m:sSup>
                          <m:sSupPr>
                            <m:ctrlPr>
                              <a:rPr lang="ar-AE" sz="2576" i="1" spc="-129">
                                <a:solidFill>
                                  <a:prstClr val="black"/>
                                </a:solidFill>
                                <a:latin typeface="Cambria Math" panose="02040503050406030204" pitchFamily="18" charset="0"/>
                                <a:cs typeface="Tahoma"/>
                              </a:rPr>
                            </m:ctrlPr>
                          </m:sSupPr>
                          <m:e>
                            <m:r>
                              <a:rPr lang="ar-AE" sz="2576" i="1" spc="-129">
                                <a:solidFill>
                                  <a:prstClr val="black"/>
                                </a:solidFill>
                                <a:latin typeface="Cambria Math" panose="02040503050406030204" pitchFamily="18" charset="0"/>
                                <a:cs typeface="Tahoma"/>
                              </a:rPr>
                              <m:t>2</m:t>
                            </m:r>
                          </m:e>
                          <m:sup>
                            <m:r>
                              <a:rPr lang="ar-AE" sz="2576" i="1" spc="-129">
                                <a:solidFill>
                                  <a:prstClr val="black"/>
                                </a:solidFill>
                                <a:latin typeface="Cambria Math" panose="02040503050406030204" pitchFamily="18" charset="0"/>
                                <a:cs typeface="Tahoma"/>
                              </a:rPr>
                              <m:t>𝑖</m:t>
                            </m:r>
                          </m:sup>
                        </m:sSup>
                      </m:den>
                    </m:f>
                  </m:oMath>
                </a14:m>
                <a:r>
                  <a:rPr lang="ar-AE" sz="2576" spc="-59"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times.</a:t>
                </a:r>
              </a:p>
              <a:p>
                <a:pPr indent="-339711" defTabSz="1811792">
                  <a:spcBef>
                    <a:spcPts val="1228"/>
                  </a:spcBef>
                  <a:buFont typeface="Wingdings" panose="05000000000000000000" pitchFamily="2" charset="2"/>
                  <a:buChar char="§"/>
                  <a:defRPr/>
                </a:pPr>
                <a:r>
                  <a:rPr lang="en-US" altLang="en-US" sz="2576" dirty="0">
                    <a:solidFill>
                      <a:prstClr val="black"/>
                    </a:solidFill>
                    <a:latin typeface="Times New Roman" panose="02020603050405020304" pitchFamily="18" charset="0"/>
                    <a:cs typeface="Times New Roman" panose="02020603050405020304" pitchFamily="18" charset="0"/>
                  </a:rPr>
                  <a:t>Assume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 </a:t>
                </a:r>
                <a:r>
                  <a:rPr lang="en-US" altLang="en-US" sz="2576" dirty="0">
                    <a:solidFill>
                      <a:prstClr val="black"/>
                    </a:solidFill>
                    <a:latin typeface="Times New Roman" panose="02020603050405020304" pitchFamily="18" charset="0"/>
                    <a:cs typeface="Times New Roman" panose="02020603050405020304" pitchFamily="18" charset="0"/>
                  </a:rPr>
                  <a:t>2</a:t>
                </a:r>
                <a:r>
                  <a:rPr lang="en-US" altLang="en-US" sz="2576" baseline="28000" dirty="0">
                    <a:solidFill>
                      <a:prstClr val="black"/>
                    </a:solidFill>
                    <a:latin typeface="Times New Roman" panose="02020603050405020304" pitchFamily="18" charset="0"/>
                    <a:cs typeface="Times New Roman" panose="02020603050405020304" pitchFamily="18" charset="0"/>
                  </a:rPr>
                  <a:t>k</a:t>
                </a:r>
                <a:r>
                  <a:rPr lang="en-US" altLang="en-US" sz="2576" dirty="0">
                    <a:solidFill>
                      <a:prstClr val="black"/>
                    </a:solidFill>
                    <a:latin typeface="Times New Roman" panose="02020603050405020304" pitchFamily="18" charset="0"/>
                    <a:cs typeface="Times New Roman" panose="02020603050405020304" pitchFamily="18" charset="0"/>
                  </a:rPr>
                  <a:t>; otherwise, the counter resets, and restart analysis.  </a:t>
                </a:r>
                <a:endParaRPr lang="en-US" sz="2576"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D479D972-6D91-439E-BA8C-4CED5DD49CF3}"/>
                  </a:ext>
                </a:extLst>
              </p:cNvPr>
              <p:cNvSpPr txBox="1">
                <a:spLocks noRot="1" noChangeAspect="1" noMove="1" noResize="1" noEditPoints="1" noAdjustHandles="1" noChangeArrowheads="1" noChangeShapeType="1" noTextEdit="1"/>
              </p:cNvSpPr>
              <p:nvPr/>
            </p:nvSpPr>
            <p:spPr>
              <a:xfrm>
                <a:off x="495418" y="1627978"/>
                <a:ext cx="8532199" cy="3381182"/>
              </a:xfrm>
              <a:prstGeom prst="rect">
                <a:avLst/>
              </a:prstGeom>
              <a:blipFill>
                <a:blip r:embed="rId2"/>
                <a:stretch>
                  <a:fillRect l="-1286" t="-1622" b="-378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78D36AF-9C2D-4F0E-813C-59F96FE4F2C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911171" y="5029738"/>
            <a:ext cx="4000018" cy="1067684"/>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299A5406-4823-44E6-B96F-362F425A5D60}"/>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9527238-CF4D-4778-8AF7-2493C0543E21}"/>
              </a:ext>
            </a:extLst>
          </p:cNvPr>
          <p:cNvSpPr txBox="1">
            <a:spLocks noGrp="1"/>
          </p:cNvSpPr>
          <p:nvPr>
            <p:ph type="title"/>
          </p:nvPr>
        </p:nvSpPr>
        <p:spPr>
          <a:xfrm>
            <a:off x="1" y="119922"/>
            <a:ext cx="9134563"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59" dirty="0"/>
              <a:t>Method: </a:t>
            </a:r>
            <a:r>
              <a:rPr spc="-109" dirty="0"/>
              <a:t>Second </a:t>
            </a:r>
            <a:r>
              <a:rPr spc="-30" dirty="0"/>
              <a:t>Method </a:t>
            </a:r>
            <a:r>
              <a:rPr spc="-79" dirty="0"/>
              <a:t>of</a:t>
            </a:r>
            <a:r>
              <a:rPr spc="119" dirty="0"/>
              <a:t> </a:t>
            </a:r>
            <a:r>
              <a:rPr spc="-69" dirty="0"/>
              <a:t>Analysis</a:t>
            </a:r>
          </a:p>
        </p:txBody>
      </p:sp>
      <p:sp>
        <p:nvSpPr>
          <p:cNvPr id="9" name="object 9">
            <a:extLst>
              <a:ext uri="{FF2B5EF4-FFF2-40B4-BE49-F238E27FC236}">
                <a16:creationId xmlns:a16="http://schemas.microsoft.com/office/drawing/2014/main" id="{848C0A70-C0EE-48ED-B8C1-EE5AEE3691D0}"/>
              </a:ext>
            </a:extLst>
          </p:cNvPr>
          <p:cNvSpPr txBox="1"/>
          <p:nvPr/>
        </p:nvSpPr>
        <p:spPr>
          <a:xfrm>
            <a:off x="113239" y="815082"/>
            <a:ext cx="8908087" cy="5747853"/>
          </a:xfrm>
          <a:prstGeom prst="rect">
            <a:avLst/>
          </a:prstGeom>
        </p:spPr>
        <p:txBody>
          <a:bodyPr wrap="square" lIns="0" tIns="1384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99"/>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Assign different charges to different operations, some more, some less  than true cost.</a:t>
            </a:r>
            <a:endParaRPr lang="en-US" altLang="en-US" sz="2774"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These (amortized) charges are artificial, but make the accounting for  the total cost easier.</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When an operation’s amortized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&gt; </a:t>
            </a:r>
            <a:r>
              <a:rPr lang="en-US" altLang="en-US" sz="2774" dirty="0">
                <a:solidFill>
                  <a:prstClr val="black"/>
                </a:solidFill>
                <a:latin typeface="Times New Roman" panose="02020603050405020304" pitchFamily="18" charset="0"/>
                <a:cs typeface="Times New Roman" panose="02020603050405020304" pitchFamily="18" charset="0"/>
              </a:rPr>
              <a:t>true cost, the data structure  accrues </a:t>
            </a:r>
            <a:r>
              <a:rPr lang="en-US" altLang="en-US" sz="2774" dirty="0">
                <a:solidFill>
                  <a:srgbClr val="FF0000"/>
                </a:solidFill>
                <a:latin typeface="Times New Roman" panose="02020603050405020304" pitchFamily="18" charset="0"/>
                <a:cs typeface="Times New Roman" panose="02020603050405020304" pitchFamily="18" charset="0"/>
              </a:rPr>
              <a:t>credit</a:t>
            </a:r>
            <a:r>
              <a:rPr lang="en-US" altLang="en-US" sz="2774"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These credits help pay for operations for which amortized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&lt; </a:t>
            </a:r>
            <a:r>
              <a:rPr lang="en-US" altLang="en-US" sz="2774" dirty="0">
                <a:solidFill>
                  <a:prstClr val="black"/>
                </a:solidFill>
                <a:latin typeface="Times New Roman" panose="02020603050405020304" pitchFamily="18" charset="0"/>
                <a:cs typeface="Times New Roman" panose="02020603050405020304" pitchFamily="18" charset="0"/>
              </a:rPr>
              <a:t>true  cost.</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 accounting method makes the first real use of the amortization  principle: the aggregate method doesn’t really assign varying costs to  individual operations.</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a:extLst>
              <a:ext uri="{FF2B5EF4-FFF2-40B4-BE49-F238E27FC236}">
                <a16:creationId xmlns:a16="http://schemas.microsoft.com/office/drawing/2014/main" id="{7D2B44F2-A2EC-4AC1-8696-8E543C2CE23D}"/>
              </a:ext>
            </a:extLst>
          </p:cNvPr>
          <p:cNvSpPr>
            <a:spLocks/>
          </p:cNvSpPr>
          <p:nvPr/>
        </p:nvSpPr>
        <p:spPr bwMode="auto">
          <a:xfrm>
            <a:off x="6292" y="16123"/>
            <a:ext cx="9131419" cy="695157"/>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16DE2F83-8DE7-458D-9D83-535D4FCF6A18}"/>
              </a:ext>
            </a:extLst>
          </p:cNvPr>
          <p:cNvSpPr txBox="1">
            <a:spLocks noGrp="1"/>
          </p:cNvSpPr>
          <p:nvPr>
            <p:ph type="title"/>
          </p:nvPr>
        </p:nvSpPr>
        <p:spPr>
          <a:xfrm>
            <a:off x="195023" y="119923"/>
            <a:ext cx="8753958"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a:t>
            </a:r>
            <a:r>
              <a:rPr spc="-30" dirty="0"/>
              <a:t> Method</a:t>
            </a:r>
          </a:p>
        </p:txBody>
      </p:sp>
      <p:sp>
        <p:nvSpPr>
          <p:cNvPr id="7" name="object 7">
            <a:extLst>
              <a:ext uri="{FF2B5EF4-FFF2-40B4-BE49-F238E27FC236}">
                <a16:creationId xmlns:a16="http://schemas.microsoft.com/office/drawing/2014/main" id="{410E4D2F-2AF0-46AF-9173-41358B0F2DF7}"/>
              </a:ext>
            </a:extLst>
          </p:cNvPr>
          <p:cNvSpPr txBox="1"/>
          <p:nvPr/>
        </p:nvSpPr>
        <p:spPr>
          <a:xfrm>
            <a:off x="195023" y="956145"/>
            <a:ext cx="8844877" cy="2503035"/>
          </a:xfrm>
          <a:prstGeom prst="rect">
            <a:avLst/>
          </a:prstGeom>
        </p:spPr>
        <p:txBody>
          <a:bodyPr wrap="square" lIns="0" tIns="22648" rIns="0" bIns="0">
            <a:spAutoFit/>
          </a:bodyPr>
          <a:lstStyle>
            <a:lvl1pPr marL="50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40366" indent="-339711" defTabSz="1811792" fontAlgn="base">
              <a:spcBef>
                <a:spcPts val="17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The key is to choose the amortized costs carefully.</a:t>
            </a:r>
          </a:p>
          <a:p>
            <a:pPr marL="440366" indent="-339711" defTabSz="1811792" fontAlgn="base">
              <a:lnSpc>
                <a:spcPct val="103000"/>
              </a:lnSpc>
              <a:spcBef>
                <a:spcPts val="1783"/>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Suppose the actual cost of the </a:t>
            </a:r>
            <a:r>
              <a:rPr lang="en-US" altLang="en-US" sz="2576"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dirty="0" err="1">
                <a:solidFill>
                  <a:prstClr val="black"/>
                </a:solidFill>
                <a:latin typeface="Times New Roman" panose="02020603050405020304" pitchFamily="18" charset="0"/>
                <a:cs typeface="Times New Roman" panose="02020603050405020304" pitchFamily="18" charset="0"/>
              </a:rPr>
              <a:t>th</a:t>
            </a:r>
            <a:r>
              <a:rPr lang="en-US" altLang="en-US" sz="2576" dirty="0">
                <a:solidFill>
                  <a:prstClr val="black"/>
                </a:solidFill>
                <a:latin typeface="Times New Roman" panose="02020603050405020304" pitchFamily="18" charset="0"/>
                <a:cs typeface="Times New Roman" panose="02020603050405020304" pitchFamily="18" charset="0"/>
              </a:rPr>
              <a:t> operation is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aseline="-14000" dirty="0">
                <a:solidFill>
                  <a:prstClr val="black"/>
                </a:solidFill>
                <a:latin typeface="Times New Roman" panose="02020603050405020304" pitchFamily="18" charset="0"/>
                <a:cs typeface="Times New Roman" panose="02020603050405020304" pitchFamily="18" charset="0"/>
              </a:rPr>
              <a:t>i</a:t>
            </a:r>
            <a:r>
              <a:rPr lang="en-US" altLang="en-US" sz="2576" dirty="0">
                <a:solidFill>
                  <a:prstClr val="black"/>
                </a:solidFill>
                <a:latin typeface="Times New Roman" panose="02020603050405020304" pitchFamily="18" charset="0"/>
                <a:cs typeface="Times New Roman" panose="02020603050405020304" pitchFamily="18" charset="0"/>
              </a:rPr>
              <a:t>, and we use some  other cost </a:t>
            </a:r>
            <a:r>
              <a:rPr lang="en-US" altLang="en-US" sz="2576" dirty="0" err="1">
                <a:solidFill>
                  <a:prstClr val="black"/>
                </a:solidFill>
                <a:latin typeface="Times New Roman" panose="02020603050405020304" pitchFamily="18" charset="0"/>
                <a:cs typeface="Times New Roman" panose="02020603050405020304" pitchFamily="18" charset="0"/>
              </a:rPr>
              <a:t>Ĉ</a:t>
            </a:r>
            <a:r>
              <a:rPr lang="en-US" altLang="en-US" sz="2576" baseline="-25000" dirty="0" err="1">
                <a:solidFill>
                  <a:prstClr val="black"/>
                </a:solidFill>
                <a:latin typeface="Times New Roman" panose="02020603050405020304" pitchFamily="18" charset="0"/>
                <a:cs typeface="Times New Roman" panose="02020603050405020304" pitchFamily="18" charset="0"/>
              </a:rPr>
              <a:t>i</a:t>
            </a:r>
            <a:r>
              <a:rPr lang="en-US" altLang="en-US" sz="2576" dirty="0">
                <a:solidFill>
                  <a:prstClr val="black"/>
                </a:solidFill>
                <a:latin typeface="Times New Roman" panose="02020603050405020304" pitchFamily="18" charset="0"/>
                <a:cs typeface="Times New Roman" panose="02020603050405020304" pitchFamily="18" charset="0"/>
              </a:rPr>
              <a:t> as its amortized cost.</a:t>
            </a:r>
          </a:p>
          <a:p>
            <a:pPr marL="440366" indent="-339711" defTabSz="1811792" fontAlgn="base">
              <a:spcBef>
                <a:spcPts val="1859"/>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Then, we have to make sure that, </a:t>
            </a:r>
            <a:r>
              <a:rPr lang="en-US" altLang="en-US" sz="2576" dirty="0">
                <a:solidFill>
                  <a:srgbClr val="0000FF"/>
                </a:solidFill>
                <a:latin typeface="Times New Roman" panose="02020603050405020304" pitchFamily="18" charset="0"/>
                <a:cs typeface="Times New Roman" panose="02020603050405020304" pitchFamily="18" charset="0"/>
              </a:rPr>
              <a:t>for any possible sequence of </a:t>
            </a:r>
            <a:r>
              <a:rPr lang="en-US" altLang="en-US" sz="2576"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576" dirty="0">
                <a:solidFill>
                  <a:srgbClr val="0000FF"/>
                </a:solidFill>
                <a:latin typeface="Times New Roman" panose="02020603050405020304" pitchFamily="18" charset="0"/>
                <a:cs typeface="Times New Roman" panose="02020603050405020304" pitchFamily="18" charset="0"/>
              </a:rPr>
              <a:t>operations</a:t>
            </a:r>
            <a:r>
              <a:rPr lang="en-US" altLang="en-US" sz="2576" dirty="0">
                <a:solidFill>
                  <a:prstClr val="black"/>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6" name="object 16">
                <a:extLst>
                  <a:ext uri="{FF2B5EF4-FFF2-40B4-BE49-F238E27FC236}">
                    <a16:creationId xmlns:a16="http://schemas.microsoft.com/office/drawing/2014/main" id="{637E5F2D-F59B-4D97-BDA7-388625D7B459}"/>
                  </a:ext>
                </a:extLst>
              </p:cNvPr>
              <p:cNvSpPr txBox="1"/>
              <p:nvPr/>
            </p:nvSpPr>
            <p:spPr>
              <a:xfrm>
                <a:off x="195021" y="4971943"/>
                <a:ext cx="8753958" cy="963261"/>
              </a:xfrm>
              <a:prstGeom prst="rect">
                <a:avLst/>
              </a:prstGeom>
            </p:spPr>
            <p:txBody>
              <a:bodyPr wrap="square" lIns="0" tIns="137144" rIns="0" bIns="0">
                <a:spAutoFit/>
              </a:bodyPr>
              <a:lstStyle/>
              <a:p>
                <a:pPr marL="440366" indent="-339711" defTabSz="1811792">
                  <a:spcBef>
                    <a:spcPts val="1189"/>
                  </a:spcBef>
                  <a:buFont typeface="Wingdings" panose="05000000000000000000" pitchFamily="2" charset="2"/>
                  <a:buChar char="§"/>
                  <a:defRPr/>
                </a:pPr>
                <a:r>
                  <a:rPr lang="en-US" sz="2576" spc="-40" dirty="0">
                    <a:solidFill>
                      <a:prstClr val="black"/>
                    </a:solidFill>
                    <a:latin typeface="Times New Roman" panose="02020603050405020304" pitchFamily="18" charset="0"/>
                    <a:cs typeface="Times New Roman" panose="02020603050405020304" pitchFamily="18" charset="0"/>
                  </a:rPr>
                  <a:t>The</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20" dirty="0">
                    <a:solidFill>
                      <a:prstClr val="black"/>
                    </a:solidFill>
                    <a:latin typeface="Times New Roman" panose="02020603050405020304" pitchFamily="18" charset="0"/>
                    <a:cs typeface="Times New Roman" panose="02020603050405020304" pitchFamily="18" charset="0"/>
                  </a:rPr>
                  <a:t>total</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59" dirty="0">
                    <a:solidFill>
                      <a:srgbClr val="0000FF"/>
                    </a:solidFill>
                    <a:latin typeface="Times New Roman" panose="02020603050405020304" pitchFamily="18" charset="0"/>
                    <a:cs typeface="Times New Roman" panose="02020603050405020304" pitchFamily="18" charset="0"/>
                  </a:rPr>
                  <a:t>credit</a:t>
                </a:r>
                <a:r>
                  <a:rPr lang="en-US" sz="2576" spc="40" dirty="0">
                    <a:solidFill>
                      <a:srgbClr val="0000FF"/>
                    </a:solidFill>
                    <a:latin typeface="Times New Roman" panose="02020603050405020304" pitchFamily="18" charset="0"/>
                    <a:cs typeface="Times New Roman" panose="02020603050405020304" pitchFamily="18" charset="0"/>
                  </a:rPr>
                  <a:t> </a:t>
                </a:r>
                <a:r>
                  <a:rPr lang="en-US" sz="2576" spc="-89" dirty="0">
                    <a:solidFill>
                      <a:prstClr val="black"/>
                    </a:solidFill>
                    <a:latin typeface="Times New Roman" panose="02020603050405020304" pitchFamily="18" charset="0"/>
                    <a:cs typeface="Times New Roman" panose="02020603050405020304" pitchFamily="18" charset="0"/>
                  </a:rPr>
                  <a:t>accrued</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119" dirty="0">
                    <a:solidFill>
                      <a:prstClr val="black"/>
                    </a:solidFill>
                    <a:latin typeface="Times New Roman" panose="02020603050405020304" pitchFamily="18" charset="0"/>
                    <a:cs typeface="Times New Roman" panose="02020603050405020304" pitchFamily="18" charset="0"/>
                  </a:rPr>
                  <a:t>by</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the</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data</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structure</a:t>
                </a:r>
                <a:r>
                  <a:rPr lang="en-US" sz="2576" spc="50" dirty="0">
                    <a:solidFill>
                      <a:prstClr val="black"/>
                    </a:solidFill>
                    <a:latin typeface="Times New Roman" panose="02020603050405020304" pitchFamily="18" charset="0"/>
                    <a:cs typeface="Times New Roman" panose="02020603050405020304" pitchFamily="18" charset="0"/>
                  </a:rPr>
                  <a:t> </a:t>
                </a:r>
                <a:r>
                  <a:rPr lang="en-US" sz="2576" spc="-30" dirty="0">
                    <a:solidFill>
                      <a:prstClr val="black"/>
                    </a:solidFill>
                    <a:latin typeface="Times New Roman" panose="02020603050405020304" pitchFamily="18" charset="0"/>
                    <a:cs typeface="Times New Roman" panose="02020603050405020304" pitchFamily="18" charset="0"/>
                  </a:rPr>
                  <a:t>at</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99" dirty="0">
                    <a:solidFill>
                      <a:prstClr val="black"/>
                    </a:solidFill>
                    <a:latin typeface="Times New Roman" panose="02020603050405020304" pitchFamily="18" charset="0"/>
                    <a:cs typeface="Times New Roman" panose="02020603050405020304" pitchFamily="18" charset="0"/>
                  </a:rPr>
                  <a:t>any</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40" dirty="0">
                    <a:solidFill>
                      <a:prstClr val="black"/>
                    </a:solidFill>
                    <a:latin typeface="Times New Roman" panose="02020603050405020304" pitchFamily="18" charset="0"/>
                    <a:cs typeface="Times New Roman" panose="02020603050405020304" pitchFamily="18" charset="0"/>
                  </a:rPr>
                  <a:t>point</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is</a:t>
                </a:r>
                <a:endParaRPr lang="en-US" sz="2576" dirty="0">
                  <a:solidFill>
                    <a:prstClr val="black"/>
                  </a:solidFill>
                  <a:latin typeface="Times New Roman" panose="02020603050405020304" pitchFamily="18" charset="0"/>
                  <a:cs typeface="Times New Roman" panose="02020603050405020304" pitchFamily="18" charset="0"/>
                </a:endParaRPr>
              </a:p>
              <a:p>
                <a:pPr marL="100655" defTabSz="1811792">
                  <a:spcBef>
                    <a:spcPts val="69"/>
                  </a:spcBef>
                  <a:defRPr/>
                </a:pPr>
                <a:r>
                  <a:rPr lang="en-US" sz="2576" spc="476" dirty="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nary>
                      <m:naryPr>
                        <m:chr m:val="∑"/>
                        <m:subHide m:val="on"/>
                        <m:supHide m:val="on"/>
                        <m:ctrlPr>
                          <a:rPr lang="ar-AE" sz="2576" i="1" spc="476">
                            <a:solidFill>
                              <a:prstClr val="black"/>
                            </a:solidFill>
                            <a:latin typeface="Cambria Math" panose="02040503050406030204" pitchFamily="18" charset="0"/>
                            <a:cs typeface="Lucida Sans Unicode"/>
                          </a:rPr>
                        </m:ctrlPr>
                      </m:naryPr>
                      <m:sub/>
                      <m:sup/>
                      <m:e>
                        <m:r>
                          <m:rPr>
                            <m:nor/>
                          </m:rPr>
                          <a:rPr lang="en-US" altLang="en-US" sz="2576" dirty="0">
                            <a:solidFill>
                              <a:prstClr val="black"/>
                            </a:solidFill>
                            <a:latin typeface="Times New Roman" panose="02020603050405020304" pitchFamily="18" charset="0"/>
                            <a:cs typeface="Times New Roman" panose="02020603050405020304" pitchFamily="18" charset="0"/>
                          </a:rPr>
                          <m:t>Ĉ</m:t>
                        </m:r>
                        <m:r>
                          <m:rPr>
                            <m:nor/>
                          </m:rPr>
                          <a:rPr lang="en-US" altLang="en-US" sz="2576" baseline="-25000" dirty="0">
                            <a:solidFill>
                              <a:prstClr val="black"/>
                            </a:solidFill>
                            <a:latin typeface="Times New Roman" panose="02020603050405020304" pitchFamily="18" charset="0"/>
                            <a:cs typeface="Times New Roman" panose="02020603050405020304" pitchFamily="18" charset="0"/>
                          </a:rPr>
                          <m:t>i</m:t>
                        </m:r>
                      </m:e>
                    </m:nary>
                    <m:r>
                      <a:rPr lang="ar-AE" sz="2576" i="1" spc="476">
                        <a:solidFill>
                          <a:prstClr val="black"/>
                        </a:solidFill>
                        <a:latin typeface="Cambria Math" panose="02040503050406030204" pitchFamily="18" charset="0"/>
                        <a:cs typeface="Lucida Sans Unicode"/>
                      </a:rPr>
                      <m:t>−</m:t>
                    </m:r>
                    <m:nary>
                      <m:naryPr>
                        <m:chr m:val="∑"/>
                        <m:subHide m:val="on"/>
                        <m:supHide m:val="on"/>
                        <m:ctrlPr>
                          <a:rPr lang="ar-AE" sz="2576" i="1" spc="476">
                            <a:solidFill>
                              <a:prstClr val="black"/>
                            </a:solidFill>
                            <a:latin typeface="Cambria Math" panose="02040503050406030204" pitchFamily="18" charset="0"/>
                          </a:rPr>
                        </m:ctrlPr>
                      </m:naryPr>
                      <m:sub/>
                      <m:sup/>
                      <m:e>
                        <m:r>
                          <m:rPr>
                            <m:nor/>
                          </m:rPr>
                          <a:rPr lang="en-US" altLang="en-US" sz="2576" dirty="0">
                            <a:solidFill>
                              <a:prstClr val="black"/>
                            </a:solidFill>
                            <a:latin typeface="Times New Roman" panose="02020603050405020304" pitchFamily="18" charset="0"/>
                            <a:cs typeface="Times New Roman" panose="02020603050405020304" pitchFamily="18" charset="0"/>
                          </a:rPr>
                          <m:t>C</m:t>
                        </m:r>
                        <m:r>
                          <m:rPr>
                            <m:nor/>
                          </m:rPr>
                          <a:rPr lang="en-US" altLang="en-US" sz="2576" baseline="-25000" dirty="0">
                            <a:solidFill>
                              <a:prstClr val="black"/>
                            </a:solidFill>
                            <a:latin typeface="Times New Roman" panose="02020603050405020304" pitchFamily="18" charset="0"/>
                            <a:cs typeface="Times New Roman" panose="02020603050405020304" pitchFamily="18" charset="0"/>
                          </a:rPr>
                          <m:t>i</m:t>
                        </m:r>
                      </m:e>
                    </m:nary>
                  </m:oMath>
                </a14:m>
                <a:r>
                  <a:rPr lang="ar-AE" sz="2576" spc="109" dirty="0">
                    <a:solidFill>
                      <a:prstClr val="black"/>
                    </a:solidFill>
                    <a:latin typeface="Times New Roman" panose="02020603050405020304" pitchFamily="18" charset="0"/>
                    <a:cs typeface="Times New Roman" panose="02020603050405020304" pitchFamily="18" charset="0"/>
                  </a:rPr>
                  <a:t>,</a:t>
                </a:r>
                <a:r>
                  <a:rPr lang="en-US" sz="2576" spc="109" dirty="0">
                    <a:solidFill>
                      <a:prstClr val="black"/>
                    </a:solidFill>
                    <a:latin typeface="Times New Roman" panose="02020603050405020304" pitchFamily="18" charset="0"/>
                    <a:cs typeface="Times New Roman" panose="02020603050405020304" pitchFamily="18" charset="0"/>
                  </a:rPr>
                  <a:t>)  </a:t>
                </a:r>
                <a:r>
                  <a:rPr lang="en-US" sz="2576" spc="-99" dirty="0">
                    <a:solidFill>
                      <a:prstClr val="black"/>
                    </a:solidFill>
                    <a:latin typeface="Times New Roman" panose="02020603050405020304" pitchFamily="18" charset="0"/>
                    <a:cs typeface="Times New Roman" panose="02020603050405020304" pitchFamily="18" charset="0"/>
                  </a:rPr>
                  <a:t>and </a:t>
                </a:r>
                <a:r>
                  <a:rPr lang="en-US" sz="2576" spc="-208" dirty="0">
                    <a:solidFill>
                      <a:prstClr val="black"/>
                    </a:solidFill>
                    <a:latin typeface="Times New Roman" panose="02020603050405020304" pitchFamily="18" charset="0"/>
                    <a:cs typeface="Times New Roman" panose="02020603050405020304" pitchFamily="18" charset="0"/>
                  </a:rPr>
                  <a:t>we </a:t>
                </a:r>
                <a:r>
                  <a:rPr lang="en-US" sz="2576" spc="-59" dirty="0">
                    <a:solidFill>
                      <a:prstClr val="black"/>
                    </a:solidFill>
                    <a:latin typeface="Times New Roman" panose="02020603050405020304" pitchFamily="18" charset="0"/>
                    <a:cs typeface="Times New Roman" panose="02020603050405020304" pitchFamily="18" charset="0"/>
                  </a:rPr>
                  <a:t>better </a:t>
                </a:r>
                <a:r>
                  <a:rPr lang="en-US" sz="2576" spc="-129" dirty="0">
                    <a:solidFill>
                      <a:prstClr val="black"/>
                    </a:solidFill>
                    <a:latin typeface="Times New Roman" panose="02020603050405020304" pitchFamily="18" charset="0"/>
                    <a:cs typeface="Times New Roman" panose="02020603050405020304" pitchFamily="18" charset="0"/>
                  </a:rPr>
                  <a:t>make sure </a:t>
                </a:r>
                <a:r>
                  <a:rPr lang="en-US" sz="2576" spc="-50" dirty="0">
                    <a:solidFill>
                      <a:prstClr val="black"/>
                    </a:solidFill>
                    <a:latin typeface="Times New Roman" panose="02020603050405020304" pitchFamily="18" charset="0"/>
                    <a:cs typeface="Times New Roman" panose="02020603050405020304" pitchFamily="18" charset="0"/>
                  </a:rPr>
                  <a:t>this </a:t>
                </a:r>
                <a:r>
                  <a:rPr lang="en-US" sz="2576" spc="-69" dirty="0">
                    <a:solidFill>
                      <a:prstClr val="black"/>
                    </a:solidFill>
                    <a:latin typeface="Times New Roman" panose="02020603050405020304" pitchFamily="18" charset="0"/>
                    <a:cs typeface="Times New Roman" panose="02020603050405020304" pitchFamily="18" charset="0"/>
                  </a:rPr>
                  <a:t>is </a:t>
                </a:r>
                <a:r>
                  <a:rPr lang="en-US" sz="2576" spc="-129" dirty="0">
                    <a:solidFill>
                      <a:srgbClr val="FF0000"/>
                    </a:solidFill>
                    <a:latin typeface="Times New Roman" panose="02020603050405020304" pitchFamily="18" charset="0"/>
                    <a:cs typeface="Times New Roman" panose="02020603050405020304" pitchFamily="18" charset="0"/>
                  </a:rPr>
                  <a:t>never</a:t>
                </a:r>
                <a:r>
                  <a:rPr lang="en-US" sz="2576" spc="-258" dirty="0">
                    <a:solidFill>
                      <a:srgbClr val="FF0000"/>
                    </a:solidFill>
                    <a:latin typeface="Times New Roman" panose="02020603050405020304" pitchFamily="18" charset="0"/>
                    <a:cs typeface="Times New Roman" panose="02020603050405020304" pitchFamily="18" charset="0"/>
                  </a:rPr>
                  <a:t> </a:t>
                </a:r>
                <a:r>
                  <a:rPr lang="en-US" sz="2576" spc="-89" dirty="0">
                    <a:solidFill>
                      <a:srgbClr val="FF0000"/>
                    </a:solidFill>
                    <a:latin typeface="Times New Roman" panose="02020603050405020304" pitchFamily="18" charset="0"/>
                    <a:cs typeface="Times New Roman" panose="02020603050405020304" pitchFamily="18" charset="0"/>
                  </a:rPr>
                  <a:t>negative</a:t>
                </a:r>
                <a:r>
                  <a:rPr lang="en-US" sz="2576" spc="-89" dirty="0">
                    <a:solidFill>
                      <a:prstClr val="black"/>
                    </a:solidFill>
                    <a:latin typeface="Times New Roman" panose="02020603050405020304" pitchFamily="18" charset="0"/>
                    <a:cs typeface="Times New Roman" panose="02020603050405020304" pitchFamily="18" charset="0"/>
                  </a:rPr>
                  <a:t>.</a:t>
                </a:r>
                <a:endParaRPr sz="2576"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6" name="object 16">
                <a:extLst>
                  <a:ext uri="{FF2B5EF4-FFF2-40B4-BE49-F238E27FC236}">
                    <a16:creationId xmlns:a16="http://schemas.microsoft.com/office/drawing/2014/main" id="{637E5F2D-F59B-4D97-BDA7-388625D7B459}"/>
                  </a:ext>
                </a:extLst>
              </p:cNvPr>
              <p:cNvSpPr txBox="1">
                <a:spLocks noRot="1" noChangeAspect="1" noMove="1" noResize="1" noEditPoints="1" noAdjustHandles="1" noChangeArrowheads="1" noChangeShapeType="1" noTextEdit="1"/>
              </p:cNvSpPr>
              <p:nvPr/>
            </p:nvSpPr>
            <p:spPr>
              <a:xfrm>
                <a:off x="195021" y="4971943"/>
                <a:ext cx="8753958" cy="963261"/>
              </a:xfrm>
              <a:prstGeom prst="rect">
                <a:avLst/>
              </a:prstGeom>
              <a:blipFill>
                <a:blip r:embed="rId2"/>
                <a:stretch>
                  <a:fillRect l="-1114" b="-20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191F39-56AF-4CBE-A90A-F799B9E3C485}"/>
                  </a:ext>
                </a:extLst>
              </p:cNvPr>
              <p:cNvSpPr txBox="1"/>
              <p:nvPr/>
            </p:nvSpPr>
            <p:spPr>
              <a:xfrm>
                <a:off x="1854279" y="3678568"/>
                <a:ext cx="4572671" cy="966162"/>
              </a:xfrm>
              <a:prstGeom prst="rect">
                <a:avLst/>
              </a:prstGeom>
              <a:noFill/>
            </p:spPr>
            <p:txBody>
              <a:bodyPr wrap="square">
                <a:spAutoFit/>
              </a:bodyPr>
              <a:lstStyle/>
              <a:p>
                <a:pPr defTabSz="1811792"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nary>
                        <m:naryPr>
                          <m:chr m:val="∑"/>
                          <m:ctrlPr>
                            <a:rPr lang="ar-AE" sz="2080" i="1" spc="476">
                              <a:solidFill>
                                <a:prstClr val="black"/>
                              </a:solidFill>
                              <a:latin typeface="Cambria Math" panose="02040503050406030204" pitchFamily="18" charset="0"/>
                            </a:rPr>
                          </m:ctrlPr>
                        </m:naryPr>
                        <m:sub>
                          <m:r>
                            <m:rPr>
                              <m:brk m:alnAt="23"/>
                            </m:rPr>
                            <a:rPr lang="en-US" sz="2080" i="1" spc="476">
                              <a:solidFill>
                                <a:prstClr val="black"/>
                              </a:solidFill>
                              <a:latin typeface="Cambria Math" panose="02040503050406030204" pitchFamily="18" charset="0"/>
                            </a:rPr>
                            <m:t>𝑖</m:t>
                          </m:r>
                          <m:r>
                            <a:rPr lang="en-US" sz="2080" i="1" spc="476">
                              <a:solidFill>
                                <a:prstClr val="black"/>
                              </a:solidFill>
                              <a:latin typeface="Cambria Math" panose="02040503050406030204" pitchFamily="18" charset="0"/>
                            </a:rPr>
                            <m:t>=</m:t>
                          </m:r>
                          <m:r>
                            <m:rPr>
                              <m:brk m:alnAt="23"/>
                            </m:rPr>
                            <a:rPr lang="en-US" sz="2080" i="1" spc="476">
                              <a:solidFill>
                                <a:prstClr val="black"/>
                              </a:solidFill>
                              <a:latin typeface="Cambria Math" panose="02040503050406030204" pitchFamily="18" charset="0"/>
                            </a:rPr>
                            <m:t>1</m:t>
                          </m:r>
                        </m:sub>
                        <m:sup>
                          <m:r>
                            <a:rPr lang="en-US" sz="2080" i="1" spc="476">
                              <a:solidFill>
                                <a:prstClr val="black"/>
                              </a:solidFill>
                              <a:latin typeface="Cambria Math" panose="02040503050406030204" pitchFamily="18" charset="0"/>
                            </a:rPr>
                            <m:t>𝑛</m:t>
                          </m:r>
                        </m:sup>
                        <m:e>
                          <m:sSub>
                            <m:sSubPr>
                              <m:ctrlPr>
                                <a:rPr lang="ar-AE" sz="2080" i="1" spc="476">
                                  <a:solidFill>
                                    <a:prstClr val="black"/>
                                  </a:solidFill>
                                  <a:latin typeface="Cambria Math" panose="02040503050406030204" pitchFamily="18" charset="0"/>
                                </a:rPr>
                              </m:ctrlPr>
                            </m:sSubPr>
                            <m:e>
                              <m:r>
                                <m:rPr>
                                  <m:nor/>
                                </m:rPr>
                                <a:rPr lang="en-US" altLang="en-US" sz="2080" dirty="0">
                                  <a:solidFill>
                                    <a:prstClr val="black"/>
                                  </a:solidFill>
                                  <a:latin typeface="Times New Roman" panose="02020603050405020304" pitchFamily="18" charset="0"/>
                                  <a:cs typeface="Times New Roman" panose="02020603050405020304" pitchFamily="18" charset="0"/>
                                </a:rPr>
                                <m:t>Ĉ</m:t>
                              </m:r>
                            </m:e>
                            <m:sub>
                              <m:r>
                                <a:rPr lang="en-US" sz="2080" i="1" spc="476">
                                  <a:solidFill>
                                    <a:prstClr val="black"/>
                                  </a:solidFill>
                                  <a:latin typeface="Cambria Math" panose="02040503050406030204" pitchFamily="18" charset="0"/>
                                </a:rPr>
                                <m:t>𝑖</m:t>
                              </m:r>
                            </m:sub>
                          </m:sSub>
                          <m:r>
                            <m:rPr>
                              <m:brk m:alnAt="23"/>
                            </m:rPr>
                            <a:rPr lang="ar-AE" sz="2080" i="1" spc="476">
                              <a:solidFill>
                                <a:prstClr val="black"/>
                              </a:solidFill>
                              <a:latin typeface="Cambria Math" panose="02040503050406030204" pitchFamily="18" charset="0"/>
                              <a:ea typeface="Cambria Math" panose="02040503050406030204" pitchFamily="18" charset="0"/>
                            </a:rPr>
                            <m:t>≥</m:t>
                          </m:r>
                          <m:nary>
                            <m:naryPr>
                              <m:chr m:val="∑"/>
                              <m:ctrlPr>
                                <a:rPr lang="ar-AE" sz="2080" i="1" spc="476">
                                  <a:solidFill>
                                    <a:prstClr val="black"/>
                                  </a:solidFill>
                                  <a:latin typeface="Cambria Math" panose="02040503050406030204" pitchFamily="18" charset="0"/>
                                  <a:ea typeface="Cambria Math" panose="02040503050406030204" pitchFamily="18" charset="0"/>
                                </a:rPr>
                              </m:ctrlPr>
                            </m:naryPr>
                            <m:sub>
                              <m:r>
                                <m:rPr>
                                  <m:brk m:alnAt="23"/>
                                </m:rPr>
                                <a:rPr lang="en-US" sz="2080" i="1" spc="476">
                                  <a:solidFill>
                                    <a:prstClr val="black"/>
                                  </a:solidFill>
                                  <a:latin typeface="Cambria Math" panose="02040503050406030204" pitchFamily="18" charset="0"/>
                                  <a:ea typeface="Cambria Math" panose="02040503050406030204" pitchFamily="18" charset="0"/>
                                </a:rPr>
                                <m:t>𝑖</m:t>
                              </m:r>
                              <m:r>
                                <a:rPr lang="en-US" sz="2080" i="1" spc="476">
                                  <a:solidFill>
                                    <a:prstClr val="black"/>
                                  </a:solidFill>
                                  <a:latin typeface="Cambria Math" panose="02040503050406030204" pitchFamily="18" charset="0"/>
                                  <a:ea typeface="Cambria Math" panose="02040503050406030204" pitchFamily="18" charset="0"/>
                                </a:rPr>
                                <m:t>=</m:t>
                              </m:r>
                              <m:r>
                                <m:rPr>
                                  <m:brk m:alnAt="23"/>
                                </m:rPr>
                                <a:rPr lang="en-US" sz="2080" i="1" spc="476">
                                  <a:solidFill>
                                    <a:prstClr val="black"/>
                                  </a:solidFill>
                                  <a:latin typeface="Cambria Math" panose="02040503050406030204" pitchFamily="18" charset="0"/>
                                  <a:ea typeface="Cambria Math" panose="02040503050406030204" pitchFamily="18" charset="0"/>
                                </a:rPr>
                                <m:t>1</m:t>
                              </m:r>
                            </m:sub>
                            <m:sup>
                              <m:r>
                                <a:rPr lang="en-US" sz="2080" i="1" spc="476">
                                  <a:solidFill>
                                    <a:prstClr val="black"/>
                                  </a:solidFill>
                                  <a:latin typeface="Cambria Math" panose="02040503050406030204" pitchFamily="18" charset="0"/>
                                  <a:ea typeface="Cambria Math" panose="02040503050406030204" pitchFamily="18" charset="0"/>
                                </a:rPr>
                                <m:t>𝑛</m:t>
                              </m:r>
                            </m:sup>
                            <m:e>
                              <m:sSub>
                                <m:sSubPr>
                                  <m:ctrlPr>
                                    <a:rPr lang="ar-AE" sz="2080" i="1" spc="476">
                                      <a:solidFill>
                                        <a:prstClr val="black"/>
                                      </a:solidFill>
                                      <a:latin typeface="Cambria Math" panose="02040503050406030204" pitchFamily="18" charset="0"/>
                                      <a:ea typeface="Cambria Math" panose="02040503050406030204" pitchFamily="18" charset="0"/>
                                    </a:rPr>
                                  </m:ctrlPr>
                                </m:sSubPr>
                                <m:e>
                                  <m:r>
                                    <a:rPr lang="en-US" sz="2080" i="1" spc="476">
                                      <a:solidFill>
                                        <a:prstClr val="black"/>
                                      </a:solidFill>
                                      <a:latin typeface="Cambria Math" panose="02040503050406030204" pitchFamily="18" charset="0"/>
                                      <a:ea typeface="Cambria Math" panose="02040503050406030204" pitchFamily="18" charset="0"/>
                                    </a:rPr>
                                    <m:t>𝐶</m:t>
                                  </m:r>
                                </m:e>
                                <m:sub>
                                  <m:r>
                                    <a:rPr lang="en-US" sz="2080" i="1" spc="476">
                                      <a:solidFill>
                                        <a:prstClr val="black"/>
                                      </a:solidFill>
                                      <a:latin typeface="Cambria Math" panose="02040503050406030204" pitchFamily="18" charset="0"/>
                                      <a:ea typeface="Cambria Math" panose="02040503050406030204" pitchFamily="18" charset="0"/>
                                    </a:rPr>
                                    <m:t>𝑖</m:t>
                                  </m:r>
                                </m:sub>
                              </m:sSub>
                            </m:e>
                          </m:nary>
                        </m:e>
                      </m:nary>
                    </m:oMath>
                  </m:oMathPara>
                </a14:m>
                <a:endParaRPr lang="en-US" sz="2080" dirty="0">
                  <a:solidFill>
                    <a:prstClr val="black"/>
                  </a:solidFill>
                  <a:latin typeface="Calibri" panose="020F0502020204030204" pitchFamily="34" charset="0"/>
                </a:endParaRPr>
              </a:p>
            </p:txBody>
          </p:sp>
        </mc:Choice>
        <mc:Fallback xmlns="">
          <p:sp>
            <p:nvSpPr>
              <p:cNvPr id="18" name="TextBox 17">
                <a:extLst>
                  <a:ext uri="{FF2B5EF4-FFF2-40B4-BE49-F238E27FC236}">
                    <a16:creationId xmlns:a16="http://schemas.microsoft.com/office/drawing/2014/main" id="{08191F39-56AF-4CBE-A90A-F799B9E3C485}"/>
                  </a:ext>
                </a:extLst>
              </p:cNvPr>
              <p:cNvSpPr txBox="1">
                <a:spLocks noRot="1" noChangeAspect="1" noMove="1" noResize="1" noEditPoints="1" noAdjustHandles="1" noChangeArrowheads="1" noChangeShapeType="1" noTextEdit="1"/>
              </p:cNvSpPr>
              <p:nvPr/>
            </p:nvSpPr>
            <p:spPr>
              <a:xfrm>
                <a:off x="1854279" y="3678568"/>
                <a:ext cx="4572671" cy="966162"/>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AFBE2C1E-8D33-4688-9CBB-F01D87B5B10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6D541F21-91BA-48C7-8876-7ECD344E02DA}"/>
              </a:ext>
            </a:extLst>
          </p:cNvPr>
          <p:cNvSpPr txBox="1">
            <a:spLocks noGrp="1"/>
          </p:cNvSpPr>
          <p:nvPr>
            <p:ph type="title"/>
          </p:nvPr>
        </p:nvSpPr>
        <p:spPr>
          <a:xfrm>
            <a:off x="195022" y="63304"/>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30" dirty="0"/>
              <a:t>Method </a:t>
            </a:r>
            <a:r>
              <a:rPr spc="-69" dirty="0"/>
              <a:t>Analysis </a:t>
            </a:r>
            <a:r>
              <a:rPr spc="-79" dirty="0"/>
              <a:t>of</a:t>
            </a:r>
            <a:r>
              <a:rPr spc="376" dirty="0"/>
              <a:t> </a:t>
            </a:r>
            <a:r>
              <a:rPr spc="-30" dirty="0"/>
              <a:t>Stack</a:t>
            </a:r>
          </a:p>
        </p:txBody>
      </p:sp>
      <p:sp>
        <p:nvSpPr>
          <p:cNvPr id="14340" name="object 4">
            <a:extLst>
              <a:ext uri="{FF2B5EF4-FFF2-40B4-BE49-F238E27FC236}">
                <a16:creationId xmlns:a16="http://schemas.microsoft.com/office/drawing/2014/main" id="{0E2A5AC0-068A-4545-BA4A-7962130BE7DA}"/>
              </a:ext>
            </a:extLst>
          </p:cNvPr>
          <p:cNvSpPr>
            <a:spLocks noChangeArrowheads="1"/>
          </p:cNvSpPr>
          <p:nvPr/>
        </p:nvSpPr>
        <p:spPr bwMode="auto">
          <a:xfrm>
            <a:off x="563049" y="1343528"/>
            <a:ext cx="128965" cy="12896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14341" name="object 5">
            <a:extLst>
              <a:ext uri="{FF2B5EF4-FFF2-40B4-BE49-F238E27FC236}">
                <a16:creationId xmlns:a16="http://schemas.microsoft.com/office/drawing/2014/main" id="{FE29E2CC-2195-4C38-93F2-0BB474CFB43F}"/>
              </a:ext>
            </a:extLst>
          </p:cNvPr>
          <p:cNvSpPr>
            <a:spLocks noChangeArrowheads="1"/>
          </p:cNvSpPr>
          <p:nvPr/>
        </p:nvSpPr>
        <p:spPr bwMode="auto">
          <a:xfrm>
            <a:off x="563049" y="3240269"/>
            <a:ext cx="128965" cy="12896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14342" name="object 6">
            <a:extLst>
              <a:ext uri="{FF2B5EF4-FFF2-40B4-BE49-F238E27FC236}">
                <a16:creationId xmlns:a16="http://schemas.microsoft.com/office/drawing/2014/main" id="{54A496D2-BEF3-4F46-934E-22ECE29AA0A8}"/>
              </a:ext>
            </a:extLst>
          </p:cNvPr>
          <p:cNvSpPr>
            <a:spLocks noChangeArrowheads="1"/>
          </p:cNvSpPr>
          <p:nvPr/>
        </p:nvSpPr>
        <p:spPr bwMode="auto">
          <a:xfrm>
            <a:off x="563049" y="4835045"/>
            <a:ext cx="128965" cy="12896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7" name="object 7">
            <a:extLst>
              <a:ext uri="{FF2B5EF4-FFF2-40B4-BE49-F238E27FC236}">
                <a16:creationId xmlns:a16="http://schemas.microsoft.com/office/drawing/2014/main" id="{F11E7BB2-F34E-48A1-B20B-23A02DFED433}"/>
              </a:ext>
            </a:extLst>
          </p:cNvPr>
          <p:cNvSpPr txBox="1"/>
          <p:nvPr/>
        </p:nvSpPr>
        <p:spPr>
          <a:xfrm>
            <a:off x="701451" y="1047849"/>
            <a:ext cx="8194055" cy="5005483"/>
          </a:xfrm>
          <a:prstGeom prst="rect">
            <a:avLst/>
          </a:prstGeom>
        </p:spPr>
        <p:txBody>
          <a:bodyPr lIns="0" tIns="154759" rIns="0" bIns="0">
            <a:spAutoFit/>
          </a:bodyPr>
          <a:lstStyle>
            <a:lvl1pPr marL="63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25819" defTabSz="1811792" fontAlgn="base">
              <a:spcBef>
                <a:spcPts val="1215"/>
              </a:spcBef>
              <a:spcAft>
                <a:spcPct val="0"/>
              </a:spcAft>
            </a:pPr>
            <a:r>
              <a:rPr lang="en-US" altLang="en-US" sz="2180" dirty="0">
                <a:solidFill>
                  <a:prstClr val="black"/>
                </a:solidFill>
                <a:latin typeface="Tahoma" panose="020B0604030504040204" pitchFamily="34" charset="0"/>
                <a:cs typeface="Tahoma" panose="020B0604030504040204" pitchFamily="34" charset="0"/>
              </a:rPr>
              <a:t>The actual costs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Tahoma" panose="020B0604030504040204" pitchFamily="34" charset="0"/>
                <a:cs typeface="Tahoma" panose="020B0604030504040204" pitchFamily="34" charset="0"/>
              </a:rPr>
              <a:t>of operations in the stack example are:</a:t>
            </a:r>
          </a:p>
          <a:p>
            <a:pPr marL="465530" indent="-339711" defTabSz="1811792" fontAlgn="base">
              <a:lnSpc>
                <a:spcPts val="2378"/>
              </a:lnSpc>
              <a:spcBef>
                <a:spcPts val="941"/>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1 for Push</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1 for Pop</a:t>
            </a:r>
          </a:p>
          <a:p>
            <a:pPr marL="465530" indent="-339711" defTabSz="1811792" fontAlgn="base">
              <a:lnSpc>
                <a:spcPts val="2378"/>
              </a:lnSpc>
              <a:spcBef>
                <a:spcPts val="75"/>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min</a:t>
            </a:r>
            <a:r>
              <a:rPr lang="en-US" altLang="en-US" sz="1981" dirty="0">
                <a:solidFill>
                  <a:prstClr val="black"/>
                </a:solidFill>
                <a:latin typeface="Lucida Sans Unicode" panose="020B0602030504020204" pitchFamily="34" charset="0"/>
                <a:cs typeface="Lucida Sans Unicode" panose="020B0602030504020204" pitchFamily="34" charset="0"/>
              </a:rPr>
              <a:t>(</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k</a:t>
            </a:r>
            <a:r>
              <a:rPr lang="en-US" altLang="en-US" sz="1981" dirty="0">
                <a:solidFill>
                  <a:prstClr val="black"/>
                </a:solidFill>
                <a:latin typeface="Tahoma" panose="020B0604030504040204" pitchFamily="34" charset="0"/>
                <a:cs typeface="Tahoma" panose="020B0604030504040204" pitchFamily="34" charset="0"/>
              </a:rPr>
              <a:t>, </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s</a:t>
            </a:r>
            <a:r>
              <a:rPr lang="en-US" altLang="en-US" sz="1981" dirty="0">
                <a:solidFill>
                  <a:prstClr val="black"/>
                </a:solidFill>
                <a:latin typeface="Lucida Sans Unicode" panose="020B0602030504020204" pitchFamily="34" charset="0"/>
                <a:cs typeface="Lucida Sans Unicode" panose="020B0602030504020204" pitchFamily="34" charset="0"/>
              </a:rPr>
              <a:t>) </a:t>
            </a:r>
            <a:r>
              <a:rPr lang="en-US" altLang="en-US" sz="1981" dirty="0">
                <a:solidFill>
                  <a:prstClr val="black"/>
                </a:solidFill>
                <a:latin typeface="Tahoma" panose="020B0604030504040204" pitchFamily="34" charset="0"/>
                <a:cs typeface="Tahoma" panose="020B0604030504040204" pitchFamily="34" charset="0"/>
              </a:rPr>
              <a:t>for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 where </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altLang="en-US" sz="1981" dirty="0">
                <a:solidFill>
                  <a:prstClr val="black"/>
                </a:solidFill>
                <a:latin typeface="Tahoma" panose="020B0604030504040204" pitchFamily="34" charset="0"/>
                <a:cs typeface="Tahoma" panose="020B0604030504040204" pitchFamily="34" charset="0"/>
              </a:rPr>
              <a:t>is the stack size when the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 is  called.</a:t>
            </a:r>
          </a:p>
          <a:p>
            <a:pPr marL="125819" defTabSz="1811792" fontAlgn="base">
              <a:spcBef>
                <a:spcPct val="0"/>
              </a:spcBef>
              <a:spcAft>
                <a:spcPct val="0"/>
              </a:spcAft>
            </a:pPr>
            <a:endParaRPr lang="en-US" altLang="en-US" sz="1387" dirty="0">
              <a:solidFill>
                <a:prstClr val="black"/>
              </a:solidFill>
              <a:latin typeface="Tahoma" panose="020B0604030504040204" pitchFamily="34" charset="0"/>
              <a:cs typeface="Tahoma" panose="020B0604030504040204" pitchFamily="34" charset="0"/>
            </a:endParaRPr>
          </a:p>
          <a:p>
            <a:pPr marL="125819" defTabSz="1811792" fontAlgn="base">
              <a:spcBef>
                <a:spcPct val="0"/>
              </a:spcBef>
              <a:spcAft>
                <a:spcPct val="0"/>
              </a:spcAft>
            </a:pPr>
            <a:r>
              <a:rPr lang="en-US" altLang="en-US" sz="2180" dirty="0">
                <a:solidFill>
                  <a:prstClr val="black"/>
                </a:solidFill>
                <a:latin typeface="Tahoma" panose="020B0604030504040204" pitchFamily="34" charset="0"/>
                <a:cs typeface="Tahoma" panose="020B0604030504040204" pitchFamily="34" charset="0"/>
              </a:rPr>
              <a:t>Let us assign the following </a:t>
            </a:r>
            <a:r>
              <a:rPr lang="en-US" altLang="en-US" sz="2180" dirty="0">
                <a:solidFill>
                  <a:srgbClr val="0000FF"/>
                </a:solidFill>
                <a:latin typeface="Tahoma" panose="020B0604030504040204" pitchFamily="34" charset="0"/>
                <a:cs typeface="Tahoma" panose="020B0604030504040204" pitchFamily="34" charset="0"/>
              </a:rPr>
              <a:t>amortized </a:t>
            </a:r>
            <a:r>
              <a:rPr lang="en-US" altLang="en-US" sz="2180" dirty="0">
                <a:solidFill>
                  <a:prstClr val="black"/>
                </a:solidFill>
                <a:latin typeface="Tahoma" panose="020B0604030504040204" pitchFamily="34" charset="0"/>
                <a:cs typeface="Tahoma" panose="020B0604030504040204" pitchFamily="34" charset="0"/>
              </a:rPr>
              <a:t>costs (</a:t>
            </a:r>
            <a:r>
              <a:rPr lang="en-US" altLang="en-US" sz="2180" dirty="0" err="1">
                <a:solidFill>
                  <a:prstClr val="black"/>
                </a:solidFill>
                <a:latin typeface="Times New Roman" panose="02020603050405020304" pitchFamily="18" charset="0"/>
                <a:cs typeface="Times New Roman" panose="02020603050405020304" pitchFamily="18" charset="0"/>
              </a:rPr>
              <a:t>Ĉ</a:t>
            </a:r>
            <a:r>
              <a:rPr lang="en-US" altLang="en-US" sz="2180" baseline="-25000" dirty="0" err="1">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Tahoma" panose="020B0604030504040204" pitchFamily="34" charset="0"/>
                <a:cs typeface="Tahoma" panose="020B0604030504040204" pitchFamily="34" charset="0"/>
              </a:rPr>
              <a:t>) to these ops:</a:t>
            </a:r>
          </a:p>
          <a:p>
            <a:pPr marL="465530" indent="-339711" defTabSz="1811792" fontAlgn="base">
              <a:lnSpc>
                <a:spcPts val="2378"/>
              </a:lnSpc>
              <a:spcBef>
                <a:spcPts val="941"/>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2 for Push</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0 for Pop</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0 for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a:t>
            </a:r>
          </a:p>
          <a:p>
            <a:pPr marL="125819" defTabSz="1811792" fontAlgn="base">
              <a:spcBef>
                <a:spcPts val="26"/>
              </a:spcBef>
              <a:spcAft>
                <a:spcPct val="0"/>
              </a:spcAft>
            </a:pPr>
            <a:endParaRPr lang="en-US" altLang="en-US" sz="1387" dirty="0">
              <a:solidFill>
                <a:prstClr val="black"/>
              </a:solidFill>
              <a:latin typeface="Tahoma" panose="020B0604030504040204" pitchFamily="34" charset="0"/>
              <a:cs typeface="Tahoma" panose="020B0604030504040204" pitchFamily="34" charset="0"/>
            </a:endParaRPr>
          </a:p>
          <a:p>
            <a:pPr marL="125819" defTabSz="1811792" fontAlgn="base">
              <a:lnSpc>
                <a:spcPct val="103000"/>
              </a:lnSpc>
              <a:spcBef>
                <a:spcPct val="0"/>
              </a:spcBef>
              <a:spcAft>
                <a:spcPct val="0"/>
              </a:spcAft>
            </a:pPr>
            <a:r>
              <a:rPr lang="en-US" altLang="en-US" sz="2180" dirty="0">
                <a:solidFill>
                  <a:prstClr val="black"/>
                </a:solidFill>
                <a:latin typeface="Tahoma" panose="020B0604030504040204" pitchFamily="34" charset="0"/>
                <a:cs typeface="Tahoma" panose="020B0604030504040204" pitchFamily="34" charset="0"/>
              </a:rPr>
              <a:t>The amortized cost of </a:t>
            </a:r>
            <a:r>
              <a:rPr lang="en-US" altLang="en-US" sz="2180" dirty="0" err="1">
                <a:solidFill>
                  <a:prstClr val="black"/>
                </a:solidFill>
                <a:latin typeface="Tahoma" panose="020B0604030504040204" pitchFamily="34" charset="0"/>
                <a:cs typeface="Tahoma" panose="020B0604030504040204" pitchFamily="34" charset="0"/>
              </a:rPr>
              <a:t>MultiPop</a:t>
            </a:r>
            <a:r>
              <a:rPr lang="en-US" altLang="en-US" sz="2180" dirty="0">
                <a:solidFill>
                  <a:prstClr val="black"/>
                </a:solidFill>
                <a:latin typeface="Tahoma" panose="020B0604030504040204" pitchFamily="34" charset="0"/>
                <a:cs typeface="Tahoma" panose="020B0604030504040204" pitchFamily="34" charset="0"/>
              </a:rPr>
              <a:t> is a constant (in fact, 0), even  though it’s real cost if variable. The intuition is that the credit  accrued through Push operations will be enough to pay for the actual  cost of </a:t>
            </a:r>
            <a:r>
              <a:rPr lang="en-US" altLang="en-US" sz="2180" dirty="0" err="1">
                <a:solidFill>
                  <a:prstClr val="black"/>
                </a:solidFill>
                <a:latin typeface="Tahoma" panose="020B0604030504040204" pitchFamily="34" charset="0"/>
                <a:cs typeface="Tahoma" panose="020B0604030504040204" pitchFamily="34" charset="0"/>
              </a:rPr>
              <a:t>MultiPop</a:t>
            </a:r>
            <a:r>
              <a:rPr lang="en-US" altLang="en-US" sz="2180" dirty="0">
                <a:solidFill>
                  <a:prstClr val="black"/>
                </a:solidFill>
                <a:latin typeface="Tahoma" panose="020B0604030504040204" pitchFamily="34" charset="0"/>
                <a:cs typeface="Tahoma" panose="020B0604030504040204" pitchFamily="34" charset="0"/>
              </a:rPr>
              <a:t>.</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2">
            <a:extLst>
              <a:ext uri="{FF2B5EF4-FFF2-40B4-BE49-F238E27FC236}">
                <a16:creationId xmlns:a16="http://schemas.microsoft.com/office/drawing/2014/main" id="{316211D8-F048-4B2B-B8C7-90F8EC59AFE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B99069E8-75A0-4DDF-AC46-3372F2664CD6}"/>
              </a:ext>
            </a:extLst>
          </p:cNvPr>
          <p:cNvSpPr txBox="1">
            <a:spLocks noGrp="1"/>
          </p:cNvSpPr>
          <p:nvPr>
            <p:ph type="title"/>
          </p:nvPr>
        </p:nvSpPr>
        <p:spPr>
          <a:xfrm>
            <a:off x="195023" y="41287"/>
            <a:ext cx="869104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30" dirty="0"/>
              <a:t>Method </a:t>
            </a:r>
            <a:r>
              <a:rPr spc="-69" dirty="0"/>
              <a:t>Analysis </a:t>
            </a:r>
            <a:r>
              <a:rPr spc="-79" dirty="0"/>
              <a:t>of</a:t>
            </a:r>
            <a:r>
              <a:rPr spc="376" dirty="0"/>
              <a:t> </a:t>
            </a:r>
            <a:r>
              <a:rPr spc="-30" dirty="0"/>
              <a:t>Stack</a:t>
            </a:r>
          </a:p>
        </p:txBody>
      </p:sp>
      <p:sp>
        <p:nvSpPr>
          <p:cNvPr id="11" name="object 11">
            <a:extLst>
              <a:ext uri="{FF2B5EF4-FFF2-40B4-BE49-F238E27FC236}">
                <a16:creationId xmlns:a16="http://schemas.microsoft.com/office/drawing/2014/main" id="{CD4EF319-A67F-4D73-8E04-D852C314A268}"/>
              </a:ext>
            </a:extLst>
          </p:cNvPr>
          <p:cNvSpPr txBox="1"/>
          <p:nvPr/>
        </p:nvSpPr>
        <p:spPr>
          <a:xfrm>
            <a:off x="344435" y="950338"/>
            <a:ext cx="8541636" cy="5488468"/>
          </a:xfrm>
          <a:prstGeom prst="rect">
            <a:avLst/>
          </a:prstGeom>
        </p:spPr>
        <p:txBody>
          <a:bodyPr wrap="square" lIns="0" tIns="22648"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spcBef>
                <a:spcPts val="17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Think of stack as a bank, where each deposit and withdrawal costs $1.</a:t>
            </a:r>
          </a:p>
          <a:p>
            <a:pPr marL="364875" indent="-339711" defTabSz="1811792" fontAlgn="base">
              <a:lnSpc>
                <a:spcPct val="103000"/>
              </a:lnSpc>
              <a:spcBef>
                <a:spcPts val="173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When an item is Pushed onto the stack, we use $1 for the Push  operation, and leave the second dollar (of its amortized cost) with the  item in the bank.</a:t>
            </a:r>
          </a:p>
          <a:p>
            <a:pPr marL="364875" indent="-339711" defTabSz="1811792" fontAlgn="base">
              <a:spcBef>
                <a:spcPts val="1833"/>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This second (spare) dollar will be used to pay for the item’s Pop.</a:t>
            </a:r>
          </a:p>
          <a:p>
            <a:pPr marL="364875" indent="-339711" defTabSz="1811792" fontAlgn="base">
              <a:lnSpc>
                <a:spcPct val="103000"/>
              </a:lnSpc>
              <a:spcBef>
                <a:spcPts val="173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The item may be popped either through a single Pop or a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but since each item in the stack has a spare dollar allocated to it, the  Pop and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can be entirely paid using that credit.</a:t>
            </a:r>
          </a:p>
          <a:p>
            <a:pPr marL="364875" indent="-339711" defTabSz="1811792" fontAlgn="base">
              <a:spcBef>
                <a:spcPts val="180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The amortized cost of Pop and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is therefore 0.</a:t>
            </a:r>
          </a:p>
          <a:p>
            <a:pPr marL="364875" indent="-339711" defTabSz="1811792" fontAlgn="base">
              <a:lnSpc>
                <a:spcPct val="103000"/>
              </a:lnSpc>
              <a:spcBef>
                <a:spcPts val="175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Thus, for any sequence of </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180" dirty="0">
                <a:solidFill>
                  <a:prstClr val="black"/>
                </a:solidFill>
                <a:latin typeface="Times New Roman" panose="02020603050405020304" pitchFamily="18" charset="0"/>
                <a:cs typeface="Times New Roman" panose="02020603050405020304" pitchFamily="18" charset="0"/>
              </a:rPr>
              <a:t>Push, Pop,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the total  amortized cost is </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180" dirty="0">
                <a:solidFill>
                  <a:prstClr val="black"/>
                </a:solidFill>
                <a:latin typeface="Times New Roman" panose="02020603050405020304" pitchFamily="18" charset="0"/>
                <a:cs typeface="Times New Roman" panose="02020603050405020304" pitchFamily="18" charset="0"/>
              </a:rPr>
              <a:t>(</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180" dirty="0">
                <a:solidFill>
                  <a:prstClr val="black"/>
                </a:solidFill>
                <a:latin typeface="Times New Roman" panose="02020603050405020304" pitchFamily="18" charset="0"/>
                <a:cs typeface="Times New Roman" panose="02020603050405020304" pitchFamily="18" charset="0"/>
              </a:rPr>
              <a:t>), and it is an upper bound on the actual cost.</a:t>
            </a:r>
          </a:p>
          <a:p>
            <a:pPr marL="364875" indent="-339711" defTabSz="1811792" fontAlgn="base">
              <a:spcBef>
                <a:spcPts val="180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Similar analysis for the Binary Counter.</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13BAC08D-DA7D-493F-B39A-541D951196A1}"/>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0FF5B4D-EE52-44D5-A79F-4AA72805672B}"/>
              </a:ext>
            </a:extLst>
          </p:cNvPr>
          <p:cNvSpPr txBox="1">
            <a:spLocks noGrp="1"/>
          </p:cNvSpPr>
          <p:nvPr>
            <p:ph type="title"/>
          </p:nvPr>
        </p:nvSpPr>
        <p:spPr>
          <a:xfrm>
            <a:off x="69202" y="50721"/>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30" dirty="0"/>
              <a:t>Potential </a:t>
            </a:r>
            <a:r>
              <a:rPr spc="-59" dirty="0"/>
              <a:t>Method: </a:t>
            </a:r>
            <a:r>
              <a:rPr dirty="0"/>
              <a:t>Third </a:t>
            </a:r>
            <a:r>
              <a:rPr spc="-30" dirty="0"/>
              <a:t>Method </a:t>
            </a:r>
            <a:r>
              <a:rPr spc="-79" dirty="0"/>
              <a:t>of</a:t>
            </a:r>
            <a:r>
              <a:rPr spc="-69" dirty="0"/>
              <a:t> Analysis</a:t>
            </a:r>
          </a:p>
        </p:txBody>
      </p:sp>
      <p:sp>
        <p:nvSpPr>
          <p:cNvPr id="9" name="object 9">
            <a:extLst>
              <a:ext uri="{FF2B5EF4-FFF2-40B4-BE49-F238E27FC236}">
                <a16:creationId xmlns:a16="http://schemas.microsoft.com/office/drawing/2014/main" id="{D92541BF-EB8A-43C9-9B23-EFA02D415910}"/>
              </a:ext>
            </a:extLst>
          </p:cNvPr>
          <p:cNvSpPr txBox="1"/>
          <p:nvPr/>
        </p:nvSpPr>
        <p:spPr>
          <a:xfrm>
            <a:off x="193449" y="1013248"/>
            <a:ext cx="8708347" cy="5278923"/>
          </a:xfrm>
          <a:prstGeom prst="rect">
            <a:avLst/>
          </a:prstGeom>
        </p:spPr>
        <p:txBody>
          <a:bodyPr wrap="square" lIns="0" tIns="22648" rIns="0" bIns="0">
            <a:spAutoFit/>
          </a:bodyPr>
          <a:lstStyle>
            <a:lvl1pPr marL="76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90694" indent="-339711" defTabSz="1811792" fontAlgn="base">
              <a:spcBef>
                <a:spcPts val="174"/>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Keep track of the </a:t>
            </a:r>
            <a:r>
              <a:rPr lang="en-US" altLang="en-US" sz="2576" b="1" dirty="0">
                <a:solidFill>
                  <a:srgbClr val="0000FF"/>
                </a:solidFill>
                <a:latin typeface="Times New Roman" panose="02020603050405020304" pitchFamily="18" charset="0"/>
                <a:cs typeface="Times New Roman" panose="02020603050405020304" pitchFamily="18" charset="0"/>
              </a:rPr>
              <a:t>potential energy </a:t>
            </a:r>
            <a:r>
              <a:rPr lang="en-US" altLang="en-US" sz="2576" b="1" dirty="0">
                <a:solidFill>
                  <a:prstClr val="black"/>
                </a:solidFill>
                <a:latin typeface="Times New Roman" panose="02020603050405020304" pitchFamily="18" charset="0"/>
                <a:cs typeface="Times New Roman" panose="02020603050405020304" pitchFamily="18" charset="0"/>
              </a:rPr>
              <a:t>of the data structure.</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Start with initial data structure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576" b="1" dirty="0">
                <a:solidFill>
                  <a:prstClr val="black"/>
                </a:solidFill>
                <a:latin typeface="Times New Roman" panose="02020603050405020304" pitchFamily="18" charset="0"/>
                <a:cs typeface="Times New Roman" panose="02020603050405020304" pitchFamily="18" charset="0"/>
              </a:rPr>
              <a:t>, and perform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576" b="1" dirty="0">
                <a:solidFill>
                  <a:prstClr val="black"/>
                </a:solidFill>
                <a:latin typeface="Times New Roman" panose="02020603050405020304" pitchFamily="18" charset="0"/>
                <a:cs typeface="Times New Roman" panose="02020603050405020304" pitchFamily="18" charset="0"/>
              </a:rPr>
              <a:t>updates.  </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Let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be the </a:t>
            </a:r>
            <a:r>
              <a:rPr lang="en-US" altLang="en-US" sz="2576" b="1" dirty="0">
                <a:solidFill>
                  <a:srgbClr val="FF0000"/>
                </a:solidFill>
                <a:latin typeface="Times New Roman" panose="02020603050405020304" pitchFamily="18" charset="0"/>
                <a:cs typeface="Times New Roman" panose="02020603050405020304" pitchFamily="18" charset="0"/>
              </a:rPr>
              <a:t>actual </a:t>
            </a:r>
            <a:r>
              <a:rPr lang="en-US" altLang="en-US" sz="2576" b="1" dirty="0">
                <a:solidFill>
                  <a:prstClr val="black"/>
                </a:solidFill>
                <a:latin typeface="Times New Roman" panose="02020603050405020304" pitchFamily="18" charset="0"/>
                <a:cs typeface="Times New Roman" panose="02020603050405020304" pitchFamily="18" charset="0"/>
              </a:rPr>
              <a:t>cost of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err="1">
                <a:solidFill>
                  <a:prstClr val="black"/>
                </a:solidFill>
                <a:latin typeface="Times New Roman" panose="02020603050405020304" pitchFamily="18" charset="0"/>
                <a:cs typeface="Times New Roman" panose="02020603050405020304" pitchFamily="18" charset="0"/>
              </a:rPr>
              <a:t>th</a:t>
            </a:r>
            <a:r>
              <a:rPr lang="en-US" altLang="en-US" sz="2576" b="1" dirty="0">
                <a:solidFill>
                  <a:prstClr val="black"/>
                </a:solidFill>
                <a:latin typeface="Times New Roman" panose="02020603050405020304" pitchFamily="18" charset="0"/>
                <a:cs typeface="Times New Roman" panose="02020603050405020304" pitchFamily="18" charset="0"/>
              </a:rPr>
              <a:t> op;</a:t>
            </a:r>
            <a:br>
              <a:rPr lang="en-US" altLang="en-US" sz="2576" b="1" dirty="0">
                <a:solidFill>
                  <a:prstClr val="black"/>
                </a:solidFill>
                <a:latin typeface="Times New Roman" panose="02020603050405020304" pitchFamily="18" charset="0"/>
                <a:cs typeface="Times New Roman" panose="02020603050405020304" pitchFamily="18" charset="0"/>
              </a:rPr>
            </a:br>
            <a:r>
              <a:rPr lang="en-US" altLang="en-US" sz="2576" b="1" dirty="0">
                <a:solidFill>
                  <a:prstClr val="black"/>
                </a:solidFill>
                <a:latin typeface="Times New Roman" panose="02020603050405020304" pitchFamily="18" charset="0"/>
                <a:cs typeface="Times New Roman" panose="02020603050405020304" pitchFamily="18" charset="0"/>
              </a:rPr>
              <a:t>let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be data structure state after op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a:solidFill>
                  <a:prstClr val="black"/>
                </a:solidFill>
                <a:latin typeface="Times New Roman" panose="02020603050405020304" pitchFamily="18" charset="0"/>
                <a:cs typeface="Times New Roman" panose="02020603050405020304" pitchFamily="18" charset="0"/>
              </a:rPr>
              <a:t>.</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Function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 </a:t>
            </a:r>
            <a:r>
              <a:rPr lang="en-US" altLang="en-US" sz="2576" b="1" dirty="0">
                <a:solidFill>
                  <a:prstClr val="black"/>
                </a:solidFill>
                <a:latin typeface="Times New Roman" panose="02020603050405020304" pitchFamily="18" charset="0"/>
                <a:cs typeface="Times New Roman" panose="02020603050405020304" pitchFamily="18" charset="0"/>
              </a:rPr>
              <a:t>measures potential of data structure.  </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srgbClr val="FF0000"/>
                </a:solidFill>
                <a:latin typeface="Times New Roman" panose="02020603050405020304" pitchFamily="18" charset="0"/>
                <a:cs typeface="Times New Roman" panose="02020603050405020304" pitchFamily="18" charset="0"/>
              </a:rPr>
              <a:t>Define </a:t>
            </a:r>
            <a:r>
              <a:rPr lang="en-US" altLang="en-US" sz="2576" b="1" dirty="0">
                <a:solidFill>
                  <a:srgbClr val="0000FF"/>
                </a:solidFill>
                <a:latin typeface="Times New Roman" panose="02020603050405020304" pitchFamily="18" charset="0"/>
                <a:cs typeface="Times New Roman" panose="02020603050405020304" pitchFamily="18" charset="0"/>
              </a:rPr>
              <a:t>amortized cost </a:t>
            </a:r>
            <a:r>
              <a:rPr lang="en-US" altLang="en-US" sz="2576" b="1" dirty="0">
                <a:solidFill>
                  <a:prstClr val="black"/>
                </a:solidFill>
                <a:latin typeface="Times New Roman" panose="02020603050405020304" pitchFamily="18" charset="0"/>
                <a:cs typeface="Times New Roman" panose="02020603050405020304" pitchFamily="18" charset="0"/>
              </a:rPr>
              <a:t>of operation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576" b="1" dirty="0">
                <a:solidFill>
                  <a:prstClr val="black"/>
                </a:solidFill>
                <a:latin typeface="Times New Roman" panose="02020603050405020304" pitchFamily="18" charset="0"/>
                <a:cs typeface="Times New Roman" panose="02020603050405020304" pitchFamily="18" charset="0"/>
              </a:rPr>
              <a:t>as</a:t>
            </a:r>
          </a:p>
          <a:p>
            <a:pPr marL="490694" indent="-339711" defTabSz="1811792" fontAlgn="base">
              <a:spcBef>
                <a:spcPct val="0"/>
              </a:spcBef>
              <a:spcAft>
                <a:spcPct val="0"/>
              </a:spcAft>
              <a:buFont typeface="Wingdings" panose="05000000000000000000" pitchFamily="2" charset="2"/>
              <a:buChar char="§"/>
            </a:pPr>
            <a:endParaRPr lang="en-US" altLang="en-US" sz="2576" b="1" dirty="0">
              <a:solidFill>
                <a:prstClr val="black"/>
              </a:solidFill>
              <a:latin typeface="Times New Roman" panose="02020603050405020304" pitchFamily="18" charset="0"/>
              <a:cs typeface="Times New Roman" panose="02020603050405020304" pitchFamily="18" charset="0"/>
            </a:endParaRPr>
          </a:p>
          <a:p>
            <a:pPr marL="490694" indent="-339711" defTabSz="1811792" fontAlgn="base">
              <a:spcBef>
                <a:spcPct val="0"/>
              </a:spcBef>
              <a:spcAft>
                <a:spcPct val="0"/>
              </a:spcAft>
              <a:buFont typeface="Wingdings" panose="05000000000000000000" pitchFamily="2" charset="2"/>
              <a:buChar char="§"/>
            </a:pPr>
            <a:r>
              <a:rPr lang="en-US" altLang="en-US" sz="2576" b="1" dirty="0" err="1">
                <a:solidFill>
                  <a:prstClr val="black"/>
                </a:solidFill>
                <a:latin typeface="Times New Roman" panose="02020603050405020304" pitchFamily="18" charset="0"/>
                <a:cs typeface="Times New Roman" panose="02020603050405020304" pitchFamily="18" charset="0"/>
              </a:rPr>
              <a:t>Ĉ</a:t>
            </a:r>
            <a:r>
              <a:rPr lang="en-US" altLang="en-US" sz="2576" b="1" baseline="-25000" dirty="0" err="1">
                <a:solidFill>
                  <a:prstClr val="black"/>
                </a:solidFill>
                <a:latin typeface="Times New Roman" panose="02020603050405020304" pitchFamily="18" charset="0"/>
                <a:cs typeface="Times New Roman" panose="02020603050405020304" pitchFamily="18" charset="0"/>
              </a:rPr>
              <a:t>i</a:t>
            </a:r>
            <a:r>
              <a:rPr lang="en-US" altLang="en-US" sz="2576" b="1" baseline="-14000"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576" b="1" dirty="0">
                <a:solidFill>
                  <a:prstClr val="black"/>
                </a:solidFill>
                <a:latin typeface="Times New Roman" panose="02020603050405020304" pitchFamily="18" charset="0"/>
                <a:cs typeface="Times New Roman" panose="02020603050405020304" pitchFamily="18" charset="0"/>
              </a:rPr>
              <a:t>(</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a:t>
            </a:r>
            <a:r>
              <a:rPr lang="en-US" altLang="en-US" sz="2576" b="1" dirty="0">
                <a:solidFill>
                  <a:prstClr val="black"/>
                </a:solidFill>
                <a:latin typeface="Times New Roman" panose="02020603050405020304" pitchFamily="18" charset="0"/>
                <a:cs typeface="Times New Roman" panose="02020603050405020304" pitchFamily="18" charset="0"/>
              </a:rPr>
              <a:t>) −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576" b="1" dirty="0">
                <a:solidFill>
                  <a:prstClr val="black"/>
                </a:solidFill>
                <a:latin typeface="Times New Roman" panose="02020603050405020304" pitchFamily="18" charset="0"/>
                <a:cs typeface="Times New Roman" panose="02020603050405020304" pitchFamily="18" charset="0"/>
              </a:rPr>
              <a:t>(</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a:t>
            </a:r>
            <a:r>
              <a:rPr lang="en-US" altLang="en-US" sz="2576"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576" b="1"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3FECB33E-4EBF-4317-9B85-B34503BD33D2}"/>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9EC68308-055E-40A7-912E-1EAF5F59E89C}"/>
              </a:ext>
            </a:extLst>
          </p:cNvPr>
          <p:cNvSpPr txBox="1">
            <a:spLocks noGrp="1"/>
          </p:cNvSpPr>
          <p:nvPr>
            <p:ph type="title"/>
          </p:nvPr>
        </p:nvSpPr>
        <p:spPr>
          <a:xfrm>
            <a:off x="195023" y="60160"/>
            <a:ext cx="8703629"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a:t>
            </a:r>
            <a:r>
              <a:rPr spc="-50" dirty="0"/>
              <a:t> </a:t>
            </a:r>
            <a:r>
              <a:rPr spc="-30" dirty="0"/>
              <a:t>Method</a:t>
            </a:r>
          </a:p>
        </p:txBody>
      </p:sp>
      <p:sp>
        <p:nvSpPr>
          <p:cNvPr id="5" name="object 5">
            <a:extLst>
              <a:ext uri="{FF2B5EF4-FFF2-40B4-BE49-F238E27FC236}">
                <a16:creationId xmlns:a16="http://schemas.microsoft.com/office/drawing/2014/main" id="{F0D178DD-05ED-4D14-BA1F-E3F188DF33B4}"/>
              </a:ext>
            </a:extLst>
          </p:cNvPr>
          <p:cNvSpPr txBox="1"/>
          <p:nvPr/>
        </p:nvSpPr>
        <p:spPr>
          <a:xfrm>
            <a:off x="195023" y="1073014"/>
            <a:ext cx="8703629" cy="676144"/>
          </a:xfrm>
          <a:prstGeom prst="rect">
            <a:avLst/>
          </a:prstGeom>
        </p:spPr>
        <p:txBody>
          <a:bodyPr wrap="square" lIns="0" tIns="13840" rIns="0" bIns="0">
            <a:spAutoFit/>
          </a:bodyPr>
          <a:lstStyle>
            <a:lvl1pPr marL="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15202" indent="-339711" defTabSz="1811792" fontAlgn="base">
              <a:lnSpc>
                <a:spcPct val="103000"/>
              </a:lnSpc>
              <a:spcBef>
                <a:spcPts val="99"/>
              </a:spcBef>
              <a:spcAft>
                <a:spcPct val="0"/>
              </a:spcAft>
              <a:buFont typeface="Wingdings" panose="05000000000000000000" pitchFamily="2" charset="2"/>
              <a:buChar char="§"/>
            </a:pPr>
            <a:r>
              <a:rPr lang="en-US" altLang="en-US" sz="2180" dirty="0">
                <a:solidFill>
                  <a:prstClr val="black"/>
                </a:solidFill>
                <a:latin typeface="Tahoma" panose="020B0604030504040204" pitchFamily="34" charset="0"/>
                <a:cs typeface="Tahoma" panose="020B0604030504040204" pitchFamily="34" charset="0"/>
              </a:rPr>
              <a:t>Since </a:t>
            </a:r>
            <a:r>
              <a:rPr lang="en-US" altLang="en-US" sz="2180" dirty="0" err="1">
                <a:solidFill>
                  <a:prstClr val="black"/>
                </a:solidFill>
                <a:latin typeface="Times New Roman" panose="02020603050405020304" pitchFamily="18" charset="0"/>
                <a:cs typeface="Times New Roman" panose="02020603050405020304" pitchFamily="18" charset="0"/>
              </a:rPr>
              <a:t>Ĉ</a:t>
            </a:r>
            <a:r>
              <a:rPr lang="en-US" altLang="en-US" sz="2180" baseline="-25000" dirty="0" err="1">
                <a:solidFill>
                  <a:prstClr val="black"/>
                </a:solidFill>
                <a:latin typeface="Times New Roman" panose="02020603050405020304" pitchFamily="18" charset="0"/>
                <a:cs typeface="Times New Roman" panose="02020603050405020304" pitchFamily="18" charset="0"/>
              </a:rPr>
              <a:t>i</a:t>
            </a:r>
            <a:r>
              <a:rPr lang="en-US" altLang="en-US" sz="2180" baseline="-25000" dirty="0">
                <a:solidFill>
                  <a:prstClr val="black"/>
                </a:solidFill>
                <a:latin typeface="Times New Roman" panose="02020603050405020304" pitchFamily="18" charset="0"/>
                <a:cs typeface="Times New Roman" panose="02020603050405020304" pitchFamily="18" charset="0"/>
              </a:rPr>
              <a:t> </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aseline="-14000" dirty="0">
                <a:solidFill>
                  <a:prstClr val="black"/>
                </a:solidFill>
                <a:latin typeface="Times New Roman" panose="02020603050405020304" pitchFamily="18" charset="0"/>
                <a:cs typeface="Times New Roman" panose="02020603050405020304" pitchFamily="18" charset="0"/>
              </a:rPr>
              <a:t>i </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378" baseline="-14000" dirty="0">
                <a:solidFill>
                  <a:prstClr val="black"/>
                </a:solidFill>
                <a:latin typeface="Verdana" panose="020B0604030504040204" pitchFamily="34" charset="0"/>
                <a:ea typeface="Verdana" panose="020B0604030504040204" pitchFamily="34" charset="0"/>
                <a:cs typeface="Verdana" panose="020B0604030504040204" pitchFamily="34" charset="0"/>
              </a:rPr>
              <a:t>−1</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Tahoma" panose="020B0604030504040204" pitchFamily="34" charset="0"/>
                <a:cs typeface="Tahoma" panose="020B0604030504040204" pitchFamily="34" charset="0"/>
              </a:rPr>
              <a:t>, by adding them up over the  sequence, we get</a:t>
            </a:r>
          </a:p>
        </p:txBody>
      </p:sp>
      <p:sp>
        <p:nvSpPr>
          <p:cNvPr id="15" name="object 15">
            <a:extLst>
              <a:ext uri="{FF2B5EF4-FFF2-40B4-BE49-F238E27FC236}">
                <a16:creationId xmlns:a16="http://schemas.microsoft.com/office/drawing/2014/main" id="{9DCE76EB-7CA9-42A4-92E1-492C83E76A9F}"/>
              </a:ext>
            </a:extLst>
          </p:cNvPr>
          <p:cNvSpPr txBox="1"/>
          <p:nvPr/>
        </p:nvSpPr>
        <p:spPr>
          <a:xfrm>
            <a:off x="174808" y="3045460"/>
            <a:ext cx="5626194" cy="473960"/>
          </a:xfrm>
          <a:prstGeom prst="rect">
            <a:avLst/>
          </a:prstGeom>
        </p:spPr>
        <p:txBody>
          <a:bodyPr wrap="square" lIns="0" tIns="137144" rIns="0" bIns="0">
            <a:spAutoFit/>
          </a:bodyPr>
          <a:lstStyle/>
          <a:p>
            <a:pPr marL="364875" indent="-339711" defTabSz="1811792">
              <a:spcBef>
                <a:spcPts val="1189"/>
              </a:spcBef>
              <a:buFont typeface="Wingdings" panose="05000000000000000000" pitchFamily="2" charset="2"/>
              <a:buChar char="§"/>
              <a:defRPr/>
            </a:pPr>
            <a:r>
              <a:rPr sz="2180" spc="-59" dirty="0">
                <a:solidFill>
                  <a:prstClr val="black"/>
                </a:solidFill>
                <a:latin typeface="Tahoma"/>
                <a:cs typeface="Tahoma"/>
              </a:rPr>
              <a:t>Rewriting, </a:t>
            </a:r>
            <a:r>
              <a:rPr sz="2180" spc="-198" dirty="0">
                <a:solidFill>
                  <a:prstClr val="black"/>
                </a:solidFill>
                <a:latin typeface="Tahoma"/>
                <a:cs typeface="Tahoma"/>
              </a:rPr>
              <a:t>we </a:t>
            </a:r>
            <a:r>
              <a:rPr sz="2180" spc="-89" dirty="0">
                <a:solidFill>
                  <a:prstClr val="black"/>
                </a:solidFill>
                <a:latin typeface="Tahoma"/>
                <a:cs typeface="Tahoma"/>
              </a:rPr>
              <a:t>get </a:t>
            </a:r>
            <a:r>
              <a:rPr sz="2180" spc="-79" dirty="0">
                <a:solidFill>
                  <a:prstClr val="black"/>
                </a:solidFill>
                <a:latin typeface="Tahoma"/>
                <a:cs typeface="Tahoma"/>
              </a:rPr>
              <a:t>the </a:t>
            </a:r>
            <a:r>
              <a:rPr sz="2180" spc="-20" dirty="0">
                <a:solidFill>
                  <a:prstClr val="black"/>
                </a:solidFill>
                <a:latin typeface="Tahoma"/>
                <a:cs typeface="Tahoma"/>
              </a:rPr>
              <a:t>total </a:t>
            </a:r>
            <a:r>
              <a:rPr sz="2180" spc="-50" dirty="0">
                <a:solidFill>
                  <a:prstClr val="black"/>
                </a:solidFill>
                <a:latin typeface="Tahoma"/>
                <a:cs typeface="Tahoma"/>
              </a:rPr>
              <a:t>actual </a:t>
            </a:r>
            <a:r>
              <a:rPr sz="2180" spc="-69" dirty="0">
                <a:solidFill>
                  <a:prstClr val="black"/>
                </a:solidFill>
                <a:latin typeface="Tahoma"/>
                <a:cs typeface="Tahoma"/>
              </a:rPr>
              <a:t>cost</a:t>
            </a:r>
            <a:r>
              <a:rPr sz="2180" spc="198" dirty="0">
                <a:solidFill>
                  <a:prstClr val="black"/>
                </a:solidFill>
                <a:latin typeface="Tahoma"/>
                <a:cs typeface="Tahoma"/>
              </a:rPr>
              <a:t> </a:t>
            </a:r>
            <a:r>
              <a:rPr sz="2180" spc="-129" dirty="0">
                <a:solidFill>
                  <a:prstClr val="black"/>
                </a:solidFill>
                <a:latin typeface="Tahoma"/>
                <a:cs typeface="Tahoma"/>
              </a:rPr>
              <a:t>as</a:t>
            </a:r>
            <a:endParaRPr sz="2180" dirty="0">
              <a:solidFill>
                <a:prstClr val="black"/>
              </a:solidFill>
              <a:latin typeface="Tahoma"/>
              <a:cs typeface="Tahoma"/>
            </a:endParaRPr>
          </a:p>
        </p:txBody>
      </p:sp>
      <p:sp>
        <p:nvSpPr>
          <p:cNvPr id="23" name="object 23">
            <a:extLst>
              <a:ext uri="{FF2B5EF4-FFF2-40B4-BE49-F238E27FC236}">
                <a16:creationId xmlns:a16="http://schemas.microsoft.com/office/drawing/2014/main" id="{39647D60-67D8-424B-989E-70567EB0DC86}"/>
              </a:ext>
            </a:extLst>
          </p:cNvPr>
          <p:cNvSpPr txBox="1"/>
          <p:nvPr/>
        </p:nvSpPr>
        <p:spPr>
          <a:xfrm>
            <a:off x="183566" y="5039183"/>
            <a:ext cx="7094699" cy="484124"/>
          </a:xfrm>
          <a:prstGeom prst="rect">
            <a:avLst/>
          </a:prstGeom>
        </p:spPr>
        <p:txBody>
          <a:bodyPr wrap="square" lIns="0" tIns="147210" rIns="0" bIns="0">
            <a:spAutoFit/>
          </a:bodyPr>
          <a:lstStyle>
            <a:lvl1pPr>
              <a:tabLst>
                <a:tab pos="619125" algn="l"/>
              </a:tabLst>
              <a:defRPr>
                <a:solidFill>
                  <a:schemeClr val="tx1"/>
                </a:solidFill>
                <a:latin typeface="Calibri" panose="020F0502020204030204" pitchFamily="34" charset="0"/>
              </a:defRPr>
            </a:lvl1pPr>
            <a:lvl2pPr marL="742950" indent="-285750">
              <a:tabLst>
                <a:tab pos="619125" algn="l"/>
              </a:tabLst>
              <a:defRPr>
                <a:solidFill>
                  <a:schemeClr val="tx1"/>
                </a:solidFill>
                <a:latin typeface="Calibri" panose="020F0502020204030204" pitchFamily="34" charset="0"/>
              </a:defRPr>
            </a:lvl2pPr>
            <a:lvl3pPr marL="1143000" indent="-228600">
              <a:tabLst>
                <a:tab pos="619125" algn="l"/>
              </a:tabLst>
              <a:defRPr>
                <a:solidFill>
                  <a:schemeClr val="tx1"/>
                </a:solidFill>
                <a:latin typeface="Calibri" panose="020F0502020204030204" pitchFamily="34" charset="0"/>
              </a:defRPr>
            </a:lvl3pPr>
            <a:lvl4pPr marL="1600200" indent="-228600">
              <a:tabLst>
                <a:tab pos="619125" algn="l"/>
              </a:tabLst>
              <a:defRPr>
                <a:solidFill>
                  <a:schemeClr val="tx1"/>
                </a:solidFill>
                <a:latin typeface="Calibri" panose="020F0502020204030204" pitchFamily="34" charset="0"/>
              </a:defRPr>
            </a:lvl4pPr>
            <a:lvl5pPr marL="2057400" indent="-228600">
              <a:tabLst>
                <a:tab pos="619125" algn="l"/>
              </a:tabLst>
              <a:defRPr>
                <a:solidFill>
                  <a:schemeClr val="tx1"/>
                </a:solidFill>
                <a:latin typeface="Calibri" panose="020F0502020204030204" pitchFamily="34" charset="0"/>
              </a:defRPr>
            </a:lvl5pPr>
            <a:lvl6pPr marL="2514600" indent="-228600" fontAlgn="base">
              <a:spcBef>
                <a:spcPct val="0"/>
              </a:spcBef>
              <a:spcAft>
                <a:spcPct val="0"/>
              </a:spcAft>
              <a:tabLst>
                <a:tab pos="619125" algn="l"/>
              </a:tabLst>
              <a:defRPr>
                <a:solidFill>
                  <a:schemeClr val="tx1"/>
                </a:solidFill>
                <a:latin typeface="Calibri" panose="020F0502020204030204" pitchFamily="34" charset="0"/>
              </a:defRPr>
            </a:lvl6pPr>
            <a:lvl7pPr marL="2971800" indent="-228600" fontAlgn="base">
              <a:spcBef>
                <a:spcPct val="0"/>
              </a:spcBef>
              <a:spcAft>
                <a:spcPct val="0"/>
              </a:spcAft>
              <a:tabLst>
                <a:tab pos="619125" algn="l"/>
              </a:tabLst>
              <a:defRPr>
                <a:solidFill>
                  <a:schemeClr val="tx1"/>
                </a:solidFill>
                <a:latin typeface="Calibri" panose="020F0502020204030204" pitchFamily="34" charset="0"/>
              </a:defRPr>
            </a:lvl7pPr>
            <a:lvl8pPr marL="3429000" indent="-228600" fontAlgn="base">
              <a:spcBef>
                <a:spcPct val="0"/>
              </a:spcBef>
              <a:spcAft>
                <a:spcPct val="0"/>
              </a:spcAft>
              <a:tabLst>
                <a:tab pos="619125" algn="l"/>
              </a:tabLst>
              <a:defRPr>
                <a:solidFill>
                  <a:schemeClr val="tx1"/>
                </a:solidFill>
                <a:latin typeface="Calibri" panose="020F0502020204030204" pitchFamily="34" charset="0"/>
              </a:defRPr>
            </a:lvl8pPr>
            <a:lvl9pPr marL="3886200" indent="-228600" fontAlgn="base">
              <a:spcBef>
                <a:spcPct val="0"/>
              </a:spcBef>
              <a:spcAft>
                <a:spcPct val="0"/>
              </a:spcAft>
              <a:tabLst>
                <a:tab pos="619125" algn="l"/>
              </a:tabLst>
              <a:defRPr>
                <a:solidFill>
                  <a:schemeClr val="tx1"/>
                </a:solidFill>
                <a:latin typeface="Calibri" panose="020F0502020204030204" pitchFamily="34" charset="0"/>
              </a:defRPr>
            </a:lvl9pPr>
          </a:lstStyle>
          <a:p>
            <a:pPr marL="339711" indent="-339711" defTabSz="1811792" fontAlgn="base">
              <a:spcBef>
                <a:spcPts val="1314"/>
              </a:spcBef>
              <a:spcAft>
                <a:spcPct val="0"/>
              </a:spcAft>
              <a:buFont typeface="Wingdings" panose="05000000000000000000" pitchFamily="2" charset="2"/>
              <a:buChar char="§"/>
              <a:tabLst>
                <a:tab pos="1226734" algn="l"/>
              </a:tabLst>
            </a:pPr>
            <a:r>
              <a:rPr lang="en-US" altLang="en-US" sz="2180" dirty="0">
                <a:solidFill>
                  <a:prstClr val="black"/>
                </a:solidFill>
                <a:latin typeface="Tahoma" panose="020B0604030504040204" pitchFamily="34" charset="0"/>
                <a:cs typeface="Tahoma" panose="020B0604030504040204" pitchFamily="34" charset="0"/>
              </a:rPr>
              <a:t>Suppose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&gt;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0000" dirty="0">
                <a:solidFill>
                  <a:prstClr val="black"/>
                </a:solidFill>
                <a:latin typeface="Verdana" panose="020B0604030504040204" pitchFamily="34" charset="0"/>
                <a:ea typeface="Verdana" panose="020B0604030504040204" pitchFamily="34" charset="0"/>
                <a:cs typeface="Verdana" panose="020B0604030504040204" pitchFamily="34" charset="0"/>
              </a:rPr>
              <a:t>0</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Tahoma" panose="020B0604030504040204" pitchFamily="34" charset="0"/>
                <a:cs typeface="Tahoma" panose="020B0604030504040204" pitchFamily="34" charset="0"/>
              </a:rPr>
              <a:t>, for all </a:t>
            </a:r>
            <a:r>
              <a:rPr lang="en-US" altLang="en-US" sz="2180" dirty="0" err="1">
                <a:solidFill>
                  <a:prstClr val="black"/>
                </a:solidFill>
                <a:latin typeface="Verdana" panose="020B0604030504040204" pitchFamily="34" charset="0"/>
                <a:ea typeface="Verdana" panose="020B0604030504040204" pitchFamily="34" charset="0"/>
                <a:cs typeface="Verdana" panose="020B0604030504040204" pitchFamily="34" charset="0"/>
              </a:rPr>
              <a:t>i</a:t>
            </a:r>
            <a:r>
              <a:rPr lang="en-US" altLang="en-US" sz="2180" dirty="0">
                <a:solidFill>
                  <a:prstClr val="black"/>
                </a:solidFill>
                <a:latin typeface="Tahoma" panose="020B0604030504040204" pitchFamily="34" charset="0"/>
                <a:cs typeface="Tahoma" panose="020B0604030504040204" pitchFamily="34" charset="0"/>
              </a:rPr>
              <a:t>, then</a:t>
            </a:r>
          </a:p>
        </p:txBody>
      </p:sp>
      <p:pic>
        <p:nvPicPr>
          <p:cNvPr id="4" name="Picture 3">
            <a:extLst>
              <a:ext uri="{FF2B5EF4-FFF2-40B4-BE49-F238E27FC236}">
                <a16:creationId xmlns:a16="http://schemas.microsoft.com/office/drawing/2014/main" id="{201428D0-22FA-46FA-A77A-F491B580C8E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403" y="5609195"/>
            <a:ext cx="2717721" cy="1086601"/>
          </a:xfrm>
          <a:prstGeom prst="rect">
            <a:avLst/>
          </a:prstGeom>
        </p:spPr>
      </p:pic>
      <p:pic>
        <p:nvPicPr>
          <p:cNvPr id="33" name="Picture 32">
            <a:extLst>
              <a:ext uri="{FF2B5EF4-FFF2-40B4-BE49-F238E27FC236}">
                <a16:creationId xmlns:a16="http://schemas.microsoft.com/office/drawing/2014/main" id="{F0AD067E-074D-425A-90BB-588B94F71F5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95530" y="1747357"/>
            <a:ext cx="6137188" cy="1231055"/>
          </a:xfrm>
          <a:prstGeom prst="rect">
            <a:avLst/>
          </a:prstGeom>
        </p:spPr>
      </p:pic>
      <p:pic>
        <p:nvPicPr>
          <p:cNvPr id="34" name="Picture 33">
            <a:extLst>
              <a:ext uri="{FF2B5EF4-FFF2-40B4-BE49-F238E27FC236}">
                <a16:creationId xmlns:a16="http://schemas.microsoft.com/office/drawing/2014/main" id="{A3D8373A-CB03-4D7A-8352-56527AAC5838}"/>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44432" y="3626101"/>
            <a:ext cx="7548701" cy="1327128"/>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B5056753-2884-479D-9DC7-499DFEA7BD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FA109269-A09A-4B8F-8794-3D1881E2A483}"/>
              </a:ext>
            </a:extLst>
          </p:cNvPr>
          <p:cNvSpPr txBox="1">
            <a:spLocks noGrp="1"/>
          </p:cNvSpPr>
          <p:nvPr>
            <p:ph type="title"/>
          </p:nvPr>
        </p:nvSpPr>
        <p:spPr>
          <a:xfrm>
            <a:off x="195022" y="119923"/>
            <a:ext cx="6943715"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a:t>
            </a:r>
            <a:r>
              <a:rPr spc="-50" dirty="0"/>
              <a:t> </a:t>
            </a:r>
            <a:r>
              <a:rPr spc="-30" dirty="0"/>
              <a:t>Method</a:t>
            </a:r>
          </a:p>
        </p:txBody>
      </p:sp>
      <p:sp>
        <p:nvSpPr>
          <p:cNvPr id="2" name="Text Placeholder 1">
            <a:extLst>
              <a:ext uri="{FF2B5EF4-FFF2-40B4-BE49-F238E27FC236}">
                <a16:creationId xmlns:a16="http://schemas.microsoft.com/office/drawing/2014/main" id="{E62329D9-3759-4B14-96A4-C28D43292B22}"/>
              </a:ext>
            </a:extLst>
          </p:cNvPr>
          <p:cNvSpPr>
            <a:spLocks noGrp="1"/>
          </p:cNvSpPr>
          <p:nvPr>
            <p:ph type="body" idx="1"/>
          </p:nvPr>
        </p:nvSpPr>
        <p:spPr>
          <a:xfrm>
            <a:off x="247073" y="1149289"/>
            <a:ext cx="8459554" cy="426912"/>
          </a:xfrm>
        </p:spPr>
        <p:txBody>
          <a:bodyPr/>
          <a:lstStyle/>
          <a:p>
            <a:pPr marL="566185" indent="-566185">
              <a:buFont typeface="Wingdings" panose="05000000000000000000" pitchFamily="2" charset="2"/>
              <a:buChar char="§"/>
            </a:pPr>
            <a:r>
              <a:rPr lang="en-CA" sz="2774" dirty="0"/>
              <a:t>Actual cost of operations is</a:t>
            </a:r>
            <a:endParaRPr lang="en-US" sz="2774" dirty="0"/>
          </a:p>
        </p:txBody>
      </p:sp>
      <p:sp>
        <p:nvSpPr>
          <p:cNvPr id="25" name="Text Placeholder 1">
            <a:extLst>
              <a:ext uri="{FF2B5EF4-FFF2-40B4-BE49-F238E27FC236}">
                <a16:creationId xmlns:a16="http://schemas.microsoft.com/office/drawing/2014/main" id="{54F45CFC-4689-4987-9F46-8A3322F64B50}"/>
              </a:ext>
            </a:extLst>
          </p:cNvPr>
          <p:cNvSpPr txBox="1">
            <a:spLocks/>
          </p:cNvSpPr>
          <p:nvPr/>
        </p:nvSpPr>
        <p:spPr bwMode="auto">
          <a:xfrm>
            <a:off x="247072" y="3730970"/>
            <a:ext cx="8765947" cy="265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1600" b="0" i="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66185" indent="-566185" defTabSz="1811792">
              <a:lnSpc>
                <a:spcPct val="150000"/>
              </a:lnSpc>
              <a:buFont typeface="Wingdings" panose="05000000000000000000" pitchFamily="2" charset="2"/>
              <a:buChar char="§"/>
            </a:pPr>
            <a:r>
              <a:rPr lang="en-CA" sz="2774" kern="0" dirty="0">
                <a:solidFill>
                  <a:prstClr val="black"/>
                </a:solidFill>
              </a:rPr>
              <a:t>The last term is non-positive (Φ(Di)  ≥  Φ(D0)). </a:t>
            </a:r>
          </a:p>
          <a:p>
            <a:pPr marL="566185" indent="-566185" defTabSz="1811792">
              <a:lnSpc>
                <a:spcPct val="150000"/>
              </a:lnSpc>
              <a:buFont typeface="Wingdings" panose="05000000000000000000" pitchFamily="2" charset="2"/>
              <a:buChar char="§"/>
            </a:pPr>
            <a:r>
              <a:rPr lang="en-CA" sz="2774" kern="0" dirty="0">
                <a:solidFill>
                  <a:prstClr val="black"/>
                </a:solidFill>
              </a:rPr>
              <a:t>So, amortized cost is an upper bound on actual total cost. </a:t>
            </a:r>
          </a:p>
          <a:p>
            <a:pPr marL="566185" indent="-566185" defTabSz="1811792">
              <a:lnSpc>
                <a:spcPct val="150000"/>
              </a:lnSpc>
              <a:buFont typeface="Wingdings" panose="05000000000000000000" pitchFamily="2" charset="2"/>
              <a:buChar char="§"/>
            </a:pPr>
            <a:r>
              <a:rPr lang="en-CA" sz="2774" kern="0" dirty="0">
                <a:solidFill>
                  <a:prstClr val="black"/>
                </a:solidFill>
              </a:rPr>
              <a:t>The most creative part of the analysis is often the choice of Φ.</a:t>
            </a:r>
            <a:endParaRPr lang="en-US" sz="2774" kern="0" dirty="0">
              <a:solidFill>
                <a:prstClr val="black"/>
              </a:solidFill>
            </a:endParaRPr>
          </a:p>
        </p:txBody>
      </p:sp>
      <p:pic>
        <p:nvPicPr>
          <p:cNvPr id="13" name="Picture 12">
            <a:extLst>
              <a:ext uri="{FF2B5EF4-FFF2-40B4-BE49-F238E27FC236}">
                <a16:creationId xmlns:a16="http://schemas.microsoft.com/office/drawing/2014/main" id="{32C713D2-2010-4018-BF35-579482EDBAD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22682" y="2107885"/>
            <a:ext cx="5888396" cy="1019146"/>
          </a:xfrm>
          <a:prstGeom prst="rect">
            <a:avLst/>
          </a:prstGeom>
        </p:spPr>
      </p:pic>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8BE6BAC6-D9BF-4DAD-A07A-F73AE2B4ADBC}"/>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7B847949-41C7-4909-96C5-41CE095EA069}"/>
              </a:ext>
            </a:extLst>
          </p:cNvPr>
          <p:cNvSpPr txBox="1">
            <a:spLocks noGrp="1"/>
          </p:cNvSpPr>
          <p:nvPr>
            <p:ph type="title"/>
          </p:nvPr>
        </p:nvSpPr>
        <p:spPr>
          <a:xfrm>
            <a:off x="40067" y="38139"/>
            <a:ext cx="9359467"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 Method </a:t>
            </a:r>
            <a:r>
              <a:rPr spc="-69" dirty="0"/>
              <a:t>Analysis </a:t>
            </a:r>
            <a:r>
              <a:rPr spc="-79" dirty="0"/>
              <a:t>of </a:t>
            </a:r>
            <a:r>
              <a:rPr spc="20" dirty="0"/>
              <a:t>MultiPop</a:t>
            </a:r>
            <a:r>
              <a:rPr spc="515" dirty="0"/>
              <a:t> </a:t>
            </a:r>
            <a:r>
              <a:rPr spc="-30" dirty="0"/>
              <a:t>Stack</a:t>
            </a:r>
          </a:p>
        </p:txBody>
      </p:sp>
      <p:sp>
        <p:nvSpPr>
          <p:cNvPr id="10" name="object 10">
            <a:extLst>
              <a:ext uri="{FF2B5EF4-FFF2-40B4-BE49-F238E27FC236}">
                <a16:creationId xmlns:a16="http://schemas.microsoft.com/office/drawing/2014/main" id="{9208CE0C-4597-4683-B8E8-207A364E8F01}"/>
              </a:ext>
            </a:extLst>
          </p:cNvPr>
          <p:cNvSpPr txBox="1"/>
          <p:nvPr/>
        </p:nvSpPr>
        <p:spPr>
          <a:xfrm>
            <a:off x="118480" y="770745"/>
            <a:ext cx="8892659" cy="6108446"/>
          </a:xfrm>
          <a:prstGeom prst="rect">
            <a:avLst/>
          </a:prstGeom>
        </p:spPr>
        <p:txBody>
          <a:bodyPr wrap="square" lIns="0" tIns="22648" rIns="0" bIns="0">
            <a:spAutoFit/>
          </a:bodyPr>
          <a:lstStyle>
            <a:lvl1pPr marL="114300">
              <a:tabLst>
                <a:tab pos="781050" algn="l"/>
              </a:tabLst>
              <a:defRPr>
                <a:solidFill>
                  <a:schemeClr val="tx1"/>
                </a:solidFill>
                <a:latin typeface="Calibri" panose="020F0502020204030204" pitchFamily="34" charset="0"/>
              </a:defRPr>
            </a:lvl1pPr>
            <a:lvl2pPr marL="742950" indent="-285750">
              <a:tabLst>
                <a:tab pos="781050" algn="l"/>
              </a:tabLst>
              <a:defRPr>
                <a:solidFill>
                  <a:schemeClr val="tx1"/>
                </a:solidFill>
                <a:latin typeface="Calibri" panose="020F0502020204030204" pitchFamily="34" charset="0"/>
              </a:defRPr>
            </a:lvl2pPr>
            <a:lvl3pPr marL="1143000" indent="-228600">
              <a:tabLst>
                <a:tab pos="781050" algn="l"/>
              </a:tabLst>
              <a:defRPr>
                <a:solidFill>
                  <a:schemeClr val="tx1"/>
                </a:solidFill>
                <a:latin typeface="Calibri" panose="020F0502020204030204" pitchFamily="34" charset="0"/>
              </a:defRPr>
            </a:lvl3pPr>
            <a:lvl4pPr marL="1600200" indent="-228600">
              <a:tabLst>
                <a:tab pos="781050" algn="l"/>
              </a:tabLst>
              <a:defRPr>
                <a:solidFill>
                  <a:schemeClr val="tx1"/>
                </a:solidFill>
                <a:latin typeface="Calibri" panose="020F0502020204030204" pitchFamily="34" charset="0"/>
              </a:defRPr>
            </a:lvl4pPr>
            <a:lvl5pPr marL="2057400" indent="-228600">
              <a:tabLst>
                <a:tab pos="781050" algn="l"/>
              </a:tabLst>
              <a:defRPr>
                <a:solidFill>
                  <a:schemeClr val="tx1"/>
                </a:solidFill>
                <a:latin typeface="Calibri" panose="020F0502020204030204" pitchFamily="34" charset="0"/>
              </a:defRPr>
            </a:lvl5pPr>
            <a:lvl6pPr marL="2514600" indent="-228600" fontAlgn="base">
              <a:spcBef>
                <a:spcPct val="0"/>
              </a:spcBef>
              <a:spcAft>
                <a:spcPct val="0"/>
              </a:spcAft>
              <a:tabLst>
                <a:tab pos="781050" algn="l"/>
              </a:tabLst>
              <a:defRPr>
                <a:solidFill>
                  <a:schemeClr val="tx1"/>
                </a:solidFill>
                <a:latin typeface="Calibri" panose="020F0502020204030204" pitchFamily="34" charset="0"/>
              </a:defRPr>
            </a:lvl6pPr>
            <a:lvl7pPr marL="2971800" indent="-228600" fontAlgn="base">
              <a:spcBef>
                <a:spcPct val="0"/>
              </a:spcBef>
              <a:spcAft>
                <a:spcPct val="0"/>
              </a:spcAft>
              <a:tabLst>
                <a:tab pos="781050" algn="l"/>
              </a:tabLst>
              <a:defRPr>
                <a:solidFill>
                  <a:schemeClr val="tx1"/>
                </a:solidFill>
                <a:latin typeface="Calibri" panose="020F0502020204030204" pitchFamily="34" charset="0"/>
              </a:defRPr>
            </a:lvl7pPr>
            <a:lvl8pPr marL="3429000" indent="-228600" fontAlgn="base">
              <a:spcBef>
                <a:spcPct val="0"/>
              </a:spcBef>
              <a:spcAft>
                <a:spcPct val="0"/>
              </a:spcAft>
              <a:tabLst>
                <a:tab pos="781050" algn="l"/>
              </a:tabLst>
              <a:defRPr>
                <a:solidFill>
                  <a:schemeClr val="tx1"/>
                </a:solidFill>
                <a:latin typeface="Calibri" panose="020F0502020204030204" pitchFamily="34" charset="0"/>
              </a:defRPr>
            </a:lvl8pPr>
            <a:lvl9pPr marL="3886200" indent="-228600" fontAlgn="base">
              <a:spcBef>
                <a:spcPct val="0"/>
              </a:spcBef>
              <a:spcAft>
                <a:spcPct val="0"/>
              </a:spcAft>
              <a:tabLst>
                <a:tab pos="781050" algn="l"/>
              </a:tabLst>
              <a:defRPr>
                <a:solidFill>
                  <a:schemeClr val="tx1"/>
                </a:solidFill>
                <a:latin typeface="Calibri" panose="020F0502020204030204" pitchFamily="34" charset="0"/>
              </a:defRPr>
            </a:lvl9pPr>
          </a:lstStyle>
          <a:p>
            <a:pPr marL="566185" indent="-339711" defTabSz="1811792" fontAlgn="base">
              <a:spcBef>
                <a:spcPts val="174"/>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Let </a:t>
            </a:r>
            <a:r>
              <a:rPr lang="en-US" altLang="en-US" sz="2378" b="1"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Φ </a:t>
            </a:r>
            <a:r>
              <a:rPr lang="en-US" altLang="en-US" sz="2378" b="1" dirty="0">
                <a:solidFill>
                  <a:srgbClr val="FF0000"/>
                </a:solidFill>
                <a:latin typeface="Times New Roman" panose="02020603050405020304" pitchFamily="18" charset="0"/>
                <a:cs typeface="Times New Roman" panose="02020603050405020304" pitchFamily="18" charset="0"/>
              </a:rPr>
              <a:t>= number of items on stack.</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lnSpc>
                <a:spcPct val="171000"/>
              </a:lnSpc>
              <a:spcBef>
                <a:spcPct val="0"/>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Clearly,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378" b="1" dirty="0">
                <a:solidFill>
                  <a:prstClr val="black"/>
                </a:solidFill>
                <a:latin typeface="Times New Roman" panose="02020603050405020304" pitchFamily="18" charset="0"/>
                <a:cs typeface="Times New Roman" panose="02020603050405020304" pitchFamily="18" charset="0"/>
              </a:rPr>
              <a:t>) = 0, and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&gt;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378" b="1" dirty="0">
                <a:solidFill>
                  <a:prstClr val="black"/>
                </a:solidFill>
                <a:latin typeface="Times New Roman" panose="02020603050405020304" pitchFamily="18" charset="0"/>
                <a:cs typeface="Times New Roman" panose="02020603050405020304" pitchFamily="18" charset="0"/>
              </a:rPr>
              <a:t>) = 0.  </a:t>
            </a:r>
          </a:p>
          <a:p>
            <a:pPr marL="566185" indent="-339711" defTabSz="1811792" fontAlgn="base">
              <a:lnSpc>
                <a:spcPct val="171000"/>
              </a:lnSpc>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Push:</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1 + 1 = 2</a:t>
            </a: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Pop:</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1 − 1 = 0</a:t>
            </a: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a:t>
            </a:r>
            <a:r>
              <a:rPr lang="en-US" altLang="en-US" sz="2378" b="1" dirty="0" err="1">
                <a:solidFill>
                  <a:srgbClr val="0000FF"/>
                </a:solidFill>
                <a:latin typeface="Times New Roman" panose="02020603050405020304" pitchFamily="18" charset="0"/>
                <a:cs typeface="Times New Roman" panose="02020603050405020304" pitchFamily="18" charset="0"/>
              </a:rPr>
              <a:t>MultiPop</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srgbClr val="0000FF"/>
                </a:solidFill>
                <a:latin typeface="Times New Roman" panose="02020603050405020304" pitchFamily="18" charset="0"/>
                <a:cs typeface="Times New Roman" panose="02020603050405020304" pitchFamily="18" charset="0"/>
              </a:rPr>
              <a:t>):</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min(</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prstClr val="black"/>
                </a:solidFill>
                <a:latin typeface="Times New Roman" panose="02020603050405020304" pitchFamily="18" charset="0"/>
                <a:cs typeface="Times New Roman" panose="02020603050405020304" pitchFamily="18" charset="0"/>
              </a:rPr>
              <a:t>) − min(</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prstClr val="black"/>
                </a:solidFill>
                <a:latin typeface="Times New Roman" panose="02020603050405020304" pitchFamily="18" charset="0"/>
                <a:cs typeface="Times New Roman" panose="02020603050405020304" pitchFamily="18" charset="0"/>
              </a:rPr>
              <a:t>) = 0.</a:t>
            </a: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Thus, amortized cost per operation is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378" b="1" dirty="0">
                <a:solidFill>
                  <a:prstClr val="black"/>
                </a:solidFill>
                <a:latin typeface="Times New Roman" panose="02020603050405020304" pitchFamily="18" charset="0"/>
                <a:cs typeface="Times New Roman" panose="02020603050405020304" pitchFamily="18" charset="0"/>
              </a:rPr>
              <a:t>(1).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4C866569-9E9B-4FD7-8DAA-F94E8268F2D9}"/>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29BDCC90-08C0-49F3-928A-62C4693DB07C}"/>
              </a:ext>
            </a:extLst>
          </p:cNvPr>
          <p:cNvSpPr txBox="1">
            <a:spLocks noGrp="1"/>
          </p:cNvSpPr>
          <p:nvPr>
            <p:ph type="title"/>
          </p:nvPr>
        </p:nvSpPr>
        <p:spPr>
          <a:xfrm>
            <a:off x="195022" y="119923"/>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Why </a:t>
            </a:r>
            <a:r>
              <a:rPr spc="-59" dirty="0"/>
              <a:t>Amortized</a:t>
            </a:r>
            <a:r>
              <a:rPr spc="119" dirty="0"/>
              <a:t> </a:t>
            </a:r>
            <a:r>
              <a:rPr spc="-59" dirty="0"/>
              <a:t>Analysis?</a:t>
            </a:r>
          </a:p>
        </p:txBody>
      </p:sp>
      <mc:AlternateContent xmlns:mc="http://schemas.openxmlformats.org/markup-compatibility/2006" xmlns:a14="http://schemas.microsoft.com/office/drawing/2010/main">
        <mc:Choice Requires="a14">
          <p:sp>
            <p:nvSpPr>
              <p:cNvPr id="6" name="object 6">
                <a:extLst>
                  <a:ext uri="{FF2B5EF4-FFF2-40B4-BE49-F238E27FC236}">
                    <a16:creationId xmlns:a16="http://schemas.microsoft.com/office/drawing/2014/main" id="{77EAAAF7-82A0-42CC-9D61-64055B1D11AA}"/>
                  </a:ext>
                </a:extLst>
              </p:cNvPr>
              <p:cNvSpPr txBox="1"/>
              <p:nvPr/>
            </p:nvSpPr>
            <p:spPr>
              <a:xfrm>
                <a:off x="333426" y="1069867"/>
                <a:ext cx="8474006" cy="3524488"/>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50000"/>
                  </a:lnSpc>
                  <a:spcBef>
                    <a:spcPts val="99"/>
                  </a:spcBef>
                  <a:spcAft>
                    <a:spcPct val="0"/>
                  </a:spcAft>
                  <a:buFont typeface="Wingdings" panose="05000000000000000000" pitchFamily="2" charset="2"/>
                  <a:buChar char="§"/>
                </a:pPr>
                <a:r>
                  <a:rPr lang="en-US" altLang="en-US" sz="2774" dirty="0">
                    <a:solidFill>
                      <a:srgbClr val="FF0000"/>
                    </a:solidFill>
                    <a:latin typeface="Times New Roman" panose="02020603050405020304" pitchFamily="18" charset="0"/>
                    <a:cs typeface="Times New Roman" panose="02020603050405020304" pitchFamily="18" charset="0"/>
                  </a:rPr>
                  <a:t>Amortized analysis</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dirty="0">
                    <a:solidFill>
                      <a:srgbClr val="0000FF"/>
                    </a:solidFill>
                    <a:latin typeface="Times New Roman" panose="02020603050405020304" pitchFamily="18" charset="0"/>
                    <a:cs typeface="Times New Roman" panose="02020603050405020304" pitchFamily="18" charset="0"/>
                  </a:rPr>
                  <a:t>average runtime per operation over a worst-case  sequence of operations.</a:t>
                </a:r>
                <a:endParaRPr lang="en-US" altLang="en-US" sz="2774"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50000"/>
                  </a:lnSpc>
                  <a:spcBef>
                    <a:spcPts val="670"/>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If T(n) is total cost over a </a:t>
                </a:r>
                <a:r>
                  <a:rPr lang="en-US" altLang="en-US" sz="2774" dirty="0">
                    <a:solidFill>
                      <a:srgbClr val="0000FF"/>
                    </a:solidFill>
                    <a:latin typeface="Times New Roman" panose="02020603050405020304" pitchFamily="18" charset="0"/>
                    <a:cs typeface="Times New Roman" panose="02020603050405020304" pitchFamily="18" charset="0"/>
                  </a:rPr>
                  <a:t>worst-case </a:t>
                </a:r>
                <a:r>
                  <a:rPr lang="en-US" altLang="en-US" sz="2774" dirty="0">
                    <a:solidFill>
                      <a:prstClr val="black"/>
                    </a:solidFill>
                    <a:latin typeface="Times New Roman" panose="02020603050405020304" pitchFamily="18" charset="0"/>
                    <a:cs typeface="Times New Roman" panose="02020603050405020304" pitchFamily="18" charset="0"/>
                  </a:rPr>
                  <a:t>sequence of n operations, then </a:t>
                </a:r>
                <a:br>
                  <a:rPr lang="en-US" altLang="en-US" sz="2774" dirty="0">
                    <a:solidFill>
                      <a:prstClr val="black"/>
                    </a:solidFill>
                    <a:latin typeface="Times New Roman" panose="02020603050405020304" pitchFamily="18" charset="0"/>
                    <a:cs typeface="Times New Roman" panose="02020603050405020304" pitchFamily="18" charset="0"/>
                  </a:rPr>
                </a:b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b="1" dirty="0">
                    <a:solidFill>
                      <a:srgbClr val="FF0000"/>
                    </a:solidFill>
                    <a:latin typeface="Times New Roman" panose="02020603050405020304" pitchFamily="18" charset="0"/>
                    <a:cs typeface="Times New Roman" panose="02020603050405020304" pitchFamily="18" charset="0"/>
                  </a:rPr>
                  <a:t>Amortized cost per operation </a:t>
                </a:r>
                <a14:m>
                  <m:oMath xmlns:m="http://schemas.openxmlformats.org/officeDocument/2006/math">
                    <m:r>
                      <a:rPr lang="en-CA" altLang="en-US" sz="2774" b="1" i="1">
                        <a:solidFill>
                          <a:srgbClr val="FF0000"/>
                        </a:solidFill>
                        <a:latin typeface="Cambria Math" panose="02040503050406030204" pitchFamily="18" charset="0"/>
                        <a:cs typeface="Times New Roman" panose="02020603050405020304" pitchFamily="18" charset="0"/>
                      </a:rPr>
                      <m:t>=</m:t>
                    </m:r>
                    <m:f>
                      <m:fPr>
                        <m:ctrlPr>
                          <a:rPr lang="en-CA" altLang="en-US" sz="2774" b="1" i="1">
                            <a:solidFill>
                              <a:srgbClr val="FF0000"/>
                            </a:solidFill>
                            <a:latin typeface="Cambria Math" panose="02040503050406030204" pitchFamily="18" charset="0"/>
                            <a:cs typeface="Times New Roman" panose="02020603050405020304" pitchFamily="18" charset="0"/>
                          </a:rPr>
                        </m:ctrlPr>
                      </m:fPr>
                      <m:num>
                        <m:r>
                          <a:rPr lang="en-US" altLang="en-US" sz="2774" b="1" i="1">
                            <a:solidFill>
                              <a:srgbClr val="FF0000"/>
                            </a:solidFill>
                            <a:latin typeface="Cambria Math" panose="02040503050406030204" pitchFamily="18" charset="0"/>
                            <a:cs typeface="Times New Roman" panose="02020603050405020304" pitchFamily="18" charset="0"/>
                          </a:rPr>
                          <m:t>𝑻</m:t>
                        </m:r>
                        <m:r>
                          <a:rPr lang="en-US" altLang="en-US" sz="2774" b="1" i="1">
                            <a:solidFill>
                              <a:srgbClr val="FF0000"/>
                            </a:solidFill>
                            <a:latin typeface="Cambria Math" panose="02040503050406030204" pitchFamily="18" charset="0"/>
                            <a:cs typeface="Times New Roman" panose="02020603050405020304" pitchFamily="18" charset="0"/>
                          </a:rPr>
                          <m:t>(</m:t>
                        </m:r>
                        <m:r>
                          <a:rPr lang="en-US" altLang="en-US" sz="2774" b="1" i="1">
                            <a:solidFill>
                              <a:srgbClr val="FF0000"/>
                            </a:solidFill>
                            <a:latin typeface="Cambria Math" panose="02040503050406030204" pitchFamily="18" charset="0"/>
                            <a:cs typeface="Times New Roman" panose="02020603050405020304" pitchFamily="18" charset="0"/>
                          </a:rPr>
                          <m:t>𝒏</m:t>
                        </m:r>
                        <m:r>
                          <a:rPr lang="en-US" altLang="en-US" sz="2774" b="1" i="1">
                            <a:solidFill>
                              <a:srgbClr val="FF0000"/>
                            </a:solidFill>
                            <a:latin typeface="Cambria Math" panose="02040503050406030204" pitchFamily="18" charset="0"/>
                            <a:cs typeface="Times New Roman" panose="02020603050405020304" pitchFamily="18" charset="0"/>
                          </a:rPr>
                          <m:t>)</m:t>
                        </m:r>
                      </m:num>
                      <m:den>
                        <m:r>
                          <a:rPr lang="en-US" altLang="en-US" sz="2774" b="1" i="1">
                            <a:solidFill>
                              <a:srgbClr val="FF0000"/>
                            </a:solidFill>
                            <a:latin typeface="Cambria Math" panose="02040503050406030204" pitchFamily="18" charset="0"/>
                            <a:cs typeface="Times New Roman" panose="02020603050405020304" pitchFamily="18" charset="0"/>
                          </a:rPr>
                          <m:t>𝒏</m:t>
                        </m:r>
                      </m:den>
                    </m:f>
                  </m:oMath>
                </a14:m>
                <a:endParaRPr lang="en-US" altLang="en-US" sz="2774" b="1"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6" name="object 6">
                <a:extLst>
                  <a:ext uri="{FF2B5EF4-FFF2-40B4-BE49-F238E27FC236}">
                    <a16:creationId xmlns:a16="http://schemas.microsoft.com/office/drawing/2014/main" id="{77EAAAF7-82A0-42CC-9D61-64055B1D11AA}"/>
                  </a:ext>
                </a:extLst>
              </p:cNvPr>
              <p:cNvSpPr txBox="1">
                <a:spLocks noRot="1" noChangeAspect="1" noMove="1" noResize="1" noEditPoints="1" noAdjustHandles="1" noChangeArrowheads="1" noChangeShapeType="1" noTextEdit="1"/>
              </p:cNvSpPr>
              <p:nvPr/>
            </p:nvSpPr>
            <p:spPr>
              <a:xfrm>
                <a:off x="333426" y="1069867"/>
                <a:ext cx="8474006" cy="3524488"/>
              </a:xfrm>
              <a:prstGeom prst="rect">
                <a:avLst/>
              </a:prstGeom>
              <a:blipFill>
                <a:blip r:embed="rId2"/>
                <a:stretch>
                  <a:fillRect l="-2086" r="-3453" b="-2422"/>
                </a:stretch>
              </a:blipFill>
            </p:spPr>
            <p:txBody>
              <a:bodyPr/>
              <a:lstStyle/>
              <a:p>
                <a:r>
                  <a:rPr lang="en-US">
                    <a:noFill/>
                  </a:rPr>
                  <a:t> </a:t>
                </a:r>
              </a:p>
            </p:txBody>
          </p:sp>
        </mc:Fallback>
      </mc:AlternateContent>
      <p:sp>
        <p:nvSpPr>
          <p:cNvPr id="12" name="object 12">
            <a:extLst>
              <a:ext uri="{FF2B5EF4-FFF2-40B4-BE49-F238E27FC236}">
                <a16:creationId xmlns:a16="http://schemas.microsoft.com/office/drawing/2014/main" id="{2BFA8939-59AE-4996-A9BC-41CD8326FCD3}"/>
              </a:ext>
            </a:extLst>
          </p:cNvPr>
          <p:cNvSpPr txBox="1"/>
          <p:nvPr/>
        </p:nvSpPr>
        <p:spPr>
          <a:xfrm>
            <a:off x="380608" y="4746970"/>
            <a:ext cx="8618700" cy="1054123"/>
          </a:xfrm>
          <a:prstGeom prst="rect">
            <a:avLst/>
          </a:prstGeom>
        </p:spPr>
        <p:txBody>
          <a:bodyPr lIns="0" tIns="109462" rIns="0" bIns="0">
            <a:spAutoFit/>
          </a:bodyPr>
          <a:lstStyle/>
          <a:p>
            <a:pPr marL="591349" indent="-566185" defTabSz="1811792">
              <a:spcBef>
                <a:spcPts val="860"/>
              </a:spcBef>
              <a:buFont typeface="Wingdings" panose="05000000000000000000" pitchFamily="2" charset="2"/>
              <a:buChar char="§"/>
              <a:defRPr/>
            </a:pPr>
            <a:r>
              <a:rPr sz="2774" spc="-69" dirty="0">
                <a:solidFill>
                  <a:prstClr val="black"/>
                </a:solidFill>
                <a:latin typeface="Times New Roman" panose="02020603050405020304" pitchFamily="18" charset="0"/>
                <a:cs typeface="Times New Roman" panose="02020603050405020304" pitchFamily="18" charset="0"/>
              </a:rPr>
              <a:t>Results </a:t>
            </a:r>
            <a:r>
              <a:rPr sz="2774" spc="-139" dirty="0">
                <a:solidFill>
                  <a:prstClr val="black"/>
                </a:solidFill>
                <a:latin typeface="Times New Roman" panose="02020603050405020304" pitchFamily="18" charset="0"/>
                <a:cs typeface="Times New Roman" panose="02020603050405020304" pitchFamily="18" charset="0"/>
              </a:rPr>
              <a:t>are </a:t>
            </a:r>
            <a:r>
              <a:rPr sz="2774" spc="-50" dirty="0">
                <a:solidFill>
                  <a:prstClr val="black"/>
                </a:solidFill>
                <a:latin typeface="Times New Roman" panose="02020603050405020304" pitchFamily="18" charset="0"/>
                <a:cs typeface="Times New Roman" panose="02020603050405020304" pitchFamily="18" charset="0"/>
              </a:rPr>
              <a:t>both realistic </a:t>
            </a:r>
            <a:r>
              <a:rPr sz="2774" spc="-99" dirty="0">
                <a:solidFill>
                  <a:prstClr val="black"/>
                </a:solidFill>
                <a:latin typeface="Times New Roman" panose="02020603050405020304" pitchFamily="18" charset="0"/>
                <a:cs typeface="Times New Roman" panose="02020603050405020304" pitchFamily="18" charset="0"/>
              </a:rPr>
              <a:t>and</a:t>
            </a:r>
            <a:r>
              <a:rPr sz="2774" spc="-59" dirty="0">
                <a:solidFill>
                  <a:prstClr val="black"/>
                </a:solidFill>
                <a:latin typeface="Times New Roman" panose="02020603050405020304" pitchFamily="18" charset="0"/>
                <a:cs typeface="Times New Roman" panose="02020603050405020304" pitchFamily="18" charset="0"/>
              </a:rPr>
              <a:t> </a:t>
            </a:r>
            <a:r>
              <a:rPr sz="2774" spc="-79" dirty="0">
                <a:solidFill>
                  <a:prstClr val="black"/>
                </a:solidFill>
                <a:latin typeface="Times New Roman" panose="02020603050405020304" pitchFamily="18" charset="0"/>
                <a:cs typeface="Times New Roman" panose="02020603050405020304" pitchFamily="18" charset="0"/>
              </a:rPr>
              <a:t>robust.</a:t>
            </a:r>
            <a:endParaRPr sz="2774" dirty="0">
              <a:solidFill>
                <a:prstClr val="black"/>
              </a:solidFill>
              <a:latin typeface="Times New Roman" panose="02020603050405020304" pitchFamily="18" charset="0"/>
              <a:cs typeface="Times New Roman" panose="02020603050405020304" pitchFamily="18" charset="0"/>
            </a:endParaRPr>
          </a:p>
          <a:p>
            <a:pPr marL="591349" indent="-566185" defTabSz="1811792">
              <a:spcBef>
                <a:spcPts val="662"/>
              </a:spcBef>
              <a:buFont typeface="Wingdings" panose="05000000000000000000" pitchFamily="2" charset="2"/>
              <a:buChar char="§"/>
              <a:defRPr/>
            </a:pPr>
            <a:r>
              <a:rPr sz="2774" spc="-40" dirty="0">
                <a:solidFill>
                  <a:srgbClr val="0000FF"/>
                </a:solidFill>
                <a:latin typeface="Times New Roman" panose="02020603050405020304" pitchFamily="18" charset="0"/>
                <a:cs typeface="Times New Roman" panose="02020603050405020304" pitchFamily="18" charset="0"/>
              </a:rPr>
              <a:t>Only</a:t>
            </a:r>
            <a:r>
              <a:rPr sz="2774" spc="40" dirty="0">
                <a:solidFill>
                  <a:srgbClr val="0000FF"/>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an</a:t>
            </a:r>
            <a:r>
              <a:rPr sz="2774" spc="50"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analysis</a:t>
            </a:r>
            <a:r>
              <a:rPr sz="2774" spc="50"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technique,</a:t>
            </a:r>
            <a:r>
              <a:rPr sz="2774" spc="40" dirty="0">
                <a:solidFill>
                  <a:prstClr val="black"/>
                </a:solidFill>
                <a:latin typeface="Times New Roman" panose="02020603050405020304" pitchFamily="18" charset="0"/>
                <a:cs typeface="Times New Roman" panose="02020603050405020304" pitchFamily="18" charset="0"/>
              </a:rPr>
              <a:t> </a:t>
            </a:r>
            <a:r>
              <a:rPr sz="2774" spc="-59" dirty="0">
                <a:solidFill>
                  <a:prstClr val="black"/>
                </a:solidFill>
                <a:latin typeface="Times New Roman" panose="02020603050405020304" pitchFamily="18" charset="0"/>
                <a:cs typeface="Times New Roman" panose="02020603050405020304" pitchFamily="18" charset="0"/>
              </a:rPr>
              <a:t>not</a:t>
            </a:r>
            <a:r>
              <a:rPr sz="2774" spc="50" dirty="0">
                <a:solidFill>
                  <a:prstClr val="black"/>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a</a:t>
            </a:r>
            <a:r>
              <a:rPr sz="2774" spc="50" dirty="0">
                <a:solidFill>
                  <a:prstClr val="black"/>
                </a:solidFill>
                <a:latin typeface="Times New Roman" panose="02020603050405020304" pitchFamily="18" charset="0"/>
                <a:cs typeface="Times New Roman" panose="02020603050405020304" pitchFamily="18" charset="0"/>
              </a:rPr>
              <a:t> </a:t>
            </a:r>
            <a:r>
              <a:rPr sz="2774" spc="-69" dirty="0">
                <a:solidFill>
                  <a:prstClr val="black"/>
                </a:solidFill>
                <a:latin typeface="Times New Roman" panose="02020603050405020304" pitchFamily="18" charset="0"/>
                <a:cs typeface="Times New Roman" panose="02020603050405020304" pitchFamily="18" charset="0"/>
              </a:rPr>
              <a:t>algorithm</a:t>
            </a:r>
            <a:r>
              <a:rPr sz="2774" spc="50" dirty="0">
                <a:solidFill>
                  <a:prstClr val="black"/>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design</a:t>
            </a:r>
            <a:r>
              <a:rPr sz="2774" spc="50" dirty="0">
                <a:solidFill>
                  <a:prstClr val="black"/>
                </a:solidFill>
                <a:latin typeface="Times New Roman" panose="02020603050405020304" pitchFamily="18" charset="0"/>
                <a:cs typeface="Times New Roman" panose="02020603050405020304" pitchFamily="18" charset="0"/>
              </a:rPr>
              <a:t> </a:t>
            </a:r>
            <a:r>
              <a:rPr sz="2774" spc="-79" dirty="0">
                <a:solidFill>
                  <a:prstClr val="black"/>
                </a:solidFill>
                <a:latin typeface="Times New Roman" panose="02020603050405020304" pitchFamily="18" charset="0"/>
                <a:cs typeface="Times New Roman" panose="02020603050405020304" pitchFamily="18" charset="0"/>
              </a:rPr>
              <a:t>method.</a:t>
            </a:r>
            <a:endParaRPr sz="2774"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92CF70EC-FE5D-40E4-927D-488A0612CD80}"/>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5C136CC7-3B20-4187-AD64-BF8A1CBECDE6}"/>
              </a:ext>
            </a:extLst>
          </p:cNvPr>
          <p:cNvSpPr txBox="1">
            <a:spLocks noGrp="1"/>
          </p:cNvSpPr>
          <p:nvPr>
            <p:ph type="title"/>
          </p:nvPr>
        </p:nvSpPr>
        <p:spPr>
          <a:xfrm>
            <a:off x="42464" y="52013"/>
            <a:ext cx="8908087"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 Method </a:t>
            </a:r>
            <a:r>
              <a:rPr spc="-69" dirty="0"/>
              <a:t>Analysis </a:t>
            </a:r>
            <a:r>
              <a:rPr spc="-79" dirty="0"/>
              <a:t>of </a:t>
            </a:r>
            <a:r>
              <a:rPr spc="-50" dirty="0"/>
              <a:t>Binary</a:t>
            </a:r>
            <a:r>
              <a:rPr spc="515" dirty="0"/>
              <a:t> </a:t>
            </a:r>
            <a:r>
              <a:rPr spc="-79" dirty="0"/>
              <a:t>Counter</a:t>
            </a:r>
          </a:p>
        </p:txBody>
      </p:sp>
      <p:sp>
        <p:nvSpPr>
          <p:cNvPr id="10" name="object 10">
            <a:extLst>
              <a:ext uri="{FF2B5EF4-FFF2-40B4-BE49-F238E27FC236}">
                <a16:creationId xmlns:a16="http://schemas.microsoft.com/office/drawing/2014/main" id="{7F1D525A-2108-4079-ACEF-1619BAB97E2A}"/>
              </a:ext>
            </a:extLst>
          </p:cNvPr>
          <p:cNvSpPr txBox="1"/>
          <p:nvPr/>
        </p:nvSpPr>
        <p:spPr>
          <a:xfrm>
            <a:off x="117956" y="834551"/>
            <a:ext cx="8931529" cy="2752823"/>
          </a:xfrm>
          <a:prstGeom prst="rect">
            <a:avLst/>
          </a:prstGeom>
        </p:spPr>
        <p:txBody>
          <a:bodyPr wrap="square" lIns="0" tIns="25164" rIns="0" bIns="0">
            <a:spAutoFit/>
          </a:bodyPr>
          <a:lstStyle>
            <a:lvl1pPr marL="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15202" indent="-339711" defTabSz="1811792" fontAlgn="base">
              <a:lnSpc>
                <a:spcPct val="125000"/>
              </a:lnSpc>
              <a:spcBef>
                <a:spcPts val="198"/>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Let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be the </a:t>
            </a:r>
            <a:r>
              <a:rPr lang="en-US" altLang="en-US" sz="2378" b="1" dirty="0">
                <a:solidFill>
                  <a:srgbClr val="FF0000"/>
                </a:solidFill>
                <a:latin typeface="Times New Roman" panose="02020603050405020304" pitchFamily="18" charset="0"/>
                <a:cs typeface="Times New Roman" panose="02020603050405020304" pitchFamily="18" charset="0"/>
              </a:rPr>
              <a:t>number of 1’s in the counter after </a:t>
            </a:r>
            <a:r>
              <a:rPr lang="en-US" altLang="en-US" sz="2378" b="1" dirty="0" err="1">
                <a:solidFill>
                  <a:srgbClr val="FF0000"/>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err="1">
                <a:solidFill>
                  <a:srgbClr val="FF0000"/>
                </a:solidFill>
                <a:latin typeface="Times New Roman" panose="02020603050405020304" pitchFamily="18" charset="0"/>
                <a:cs typeface="Times New Roman" panose="02020603050405020304" pitchFamily="18" charset="0"/>
              </a:rPr>
              <a:t>th</a:t>
            </a:r>
            <a:r>
              <a:rPr lang="en-US" altLang="en-US" sz="2378" b="1" dirty="0">
                <a:solidFill>
                  <a:srgbClr val="FF0000"/>
                </a:solidFill>
                <a:latin typeface="Times New Roman" panose="02020603050405020304" pitchFamily="18" charset="0"/>
                <a:cs typeface="Times New Roman" panose="02020603050405020304" pitchFamily="18" charset="0"/>
              </a:rPr>
              <a:t> op.  </a:t>
            </a:r>
          </a:p>
          <a:p>
            <a:pPr marL="415202" indent="-339711" defTabSz="1811792" fontAlgn="base">
              <a:lnSpc>
                <a:spcPct val="125000"/>
              </a:lnSpc>
              <a:spcBef>
                <a:spcPts val="198"/>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Clearly,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&gt; 0, for all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Suppose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err="1">
                <a:solidFill>
                  <a:prstClr val="black"/>
                </a:solidFill>
                <a:latin typeface="Times New Roman" panose="02020603050405020304" pitchFamily="18" charset="0"/>
                <a:cs typeface="Times New Roman" panose="02020603050405020304" pitchFamily="18" charset="0"/>
              </a:rPr>
              <a:t>th</a:t>
            </a:r>
            <a:r>
              <a:rPr lang="en-US" altLang="en-US" sz="2378" b="1" dirty="0">
                <a:solidFill>
                  <a:prstClr val="black"/>
                </a:solidFill>
                <a:latin typeface="Times New Roman" panose="02020603050405020304" pitchFamily="18" charset="0"/>
                <a:cs typeface="Times New Roman" panose="02020603050405020304" pitchFamily="18" charset="0"/>
              </a:rPr>
              <a:t> Increment </a:t>
            </a:r>
            <a:r>
              <a:rPr lang="en-US" altLang="en-US" sz="2378" b="1" dirty="0">
                <a:solidFill>
                  <a:srgbClr val="0000FF"/>
                </a:solidFill>
                <a:latin typeface="Times New Roman" panose="02020603050405020304" pitchFamily="18" charset="0"/>
                <a:cs typeface="Times New Roman" panose="02020603050405020304" pitchFamily="18" charset="0"/>
              </a:rPr>
              <a:t>resets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bits.  </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srgbClr val="0000FF"/>
                </a:solidFill>
                <a:latin typeface="Times New Roman" panose="02020603050405020304" pitchFamily="18" charset="0"/>
                <a:cs typeface="Times New Roman" panose="02020603050405020304" pitchFamily="18" charset="0"/>
              </a:rPr>
              <a:t>Actual cost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+ 1.</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If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−1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b</a:t>
            </a:r>
            <a:r>
              <a:rPr lang="en-US" altLang="en-US" sz="2378" b="1" baseline="-14000" dirty="0">
                <a:solidFill>
                  <a:srgbClr val="0000FF"/>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then </a:t>
            </a:r>
            <a:r>
              <a:rPr lang="en-US" altLang="en-US" sz="2378" b="1" dirty="0" err="1">
                <a:solidFill>
                  <a:srgbClr val="0000FF"/>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b</a:t>
            </a:r>
            <a:r>
              <a:rPr lang="en-US" altLang="en-US" sz="2378" b="1" baseline="-14000" dirty="0">
                <a:solidFill>
                  <a:srgbClr val="0000FF"/>
                </a:solidFill>
                <a:latin typeface="Times New Roman" panose="02020603050405020304" pitchFamily="18" charset="0"/>
                <a:cs typeface="Times New Roman" panose="02020603050405020304" pitchFamily="18" charset="0"/>
              </a:rPr>
              <a:t>i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err="1">
                <a:solidFill>
                  <a:srgbClr val="0000FF"/>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cs typeface="Times New Roman" panose="02020603050405020304" pitchFamily="18" charset="0"/>
              </a:rPr>
              <a:t>+ 1</a:t>
            </a:r>
            <a:r>
              <a:rPr lang="en-US" altLang="en-US" sz="2378" b="1" dirty="0">
                <a:solidFill>
                  <a:prstClr val="black"/>
                </a:solidFill>
                <a:latin typeface="Times New Roman" panose="02020603050405020304" pitchFamily="18" charset="0"/>
                <a:cs typeface="Times New Roman" panose="02020603050405020304" pitchFamily="18" charset="0"/>
              </a:rPr>
              <a:t>.  </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srgbClr val="FF0000"/>
                </a:solidFill>
                <a:latin typeface="Times New Roman" panose="02020603050405020304" pitchFamily="18" charset="0"/>
                <a:cs typeface="Times New Roman" panose="02020603050405020304" pitchFamily="18" charset="0"/>
              </a:rPr>
              <a:t>Amortized cost</a:t>
            </a:r>
            <a:endParaRPr lang="en-US" altLang="en-US" sz="2378" b="1" dirty="0">
              <a:solidFill>
                <a:prstClr val="black"/>
              </a:solidFill>
              <a:latin typeface="Times New Roman" panose="02020603050405020304" pitchFamily="18" charset="0"/>
              <a:cs typeface="Times New Roman" panose="02020603050405020304" pitchFamily="18" charset="0"/>
            </a:endParaRPr>
          </a:p>
        </p:txBody>
      </p:sp>
      <p:sp>
        <p:nvSpPr>
          <p:cNvPr id="11" name="object 11">
            <a:extLst>
              <a:ext uri="{FF2B5EF4-FFF2-40B4-BE49-F238E27FC236}">
                <a16:creationId xmlns:a16="http://schemas.microsoft.com/office/drawing/2014/main" id="{38C0AD2E-DB6C-45C2-8605-AA2AEDFBD440}"/>
              </a:ext>
            </a:extLst>
          </p:cNvPr>
          <p:cNvSpPr txBox="1"/>
          <p:nvPr/>
        </p:nvSpPr>
        <p:spPr>
          <a:xfrm>
            <a:off x="2129434" y="3881954"/>
            <a:ext cx="4908568" cy="1287383"/>
          </a:xfrm>
          <a:prstGeom prst="rect">
            <a:avLst/>
          </a:prstGeom>
        </p:spPr>
        <p:txBody>
          <a:bodyPr wrap="square" lIns="0" tIns="22648" rIns="0" bIns="0">
            <a:spAutoFit/>
          </a:bodyPr>
          <a:lstStyle/>
          <a:p>
            <a:pPr marL="75491" defTabSz="1811792">
              <a:spcBef>
                <a:spcPts val="178"/>
              </a:spcBef>
              <a:defRPr/>
            </a:pPr>
            <a:r>
              <a:rPr lang="en-US" altLang="en-US" sz="2378" b="1" dirty="0" err="1">
                <a:solidFill>
                  <a:prstClr val="black"/>
                </a:solidFill>
                <a:latin typeface="Times New Roman" panose="02020603050405020304" pitchFamily="18" charset="0"/>
                <a:cs typeface="Times New Roman" panose="02020603050405020304" pitchFamily="18" charset="0"/>
              </a:rPr>
              <a:t>Ĉ</a:t>
            </a:r>
            <a:r>
              <a:rPr lang="en-US" altLang="en-US" sz="2378" b="1" baseline="-25000" dirty="0" err="1">
                <a:solidFill>
                  <a:prstClr val="black"/>
                </a:solidFill>
                <a:latin typeface="Times New Roman" panose="02020603050405020304" pitchFamily="18" charset="0"/>
                <a:cs typeface="Times New Roman" panose="02020603050405020304" pitchFamily="18" charset="0"/>
              </a:rPr>
              <a:t>i</a:t>
            </a:r>
            <a:r>
              <a:rPr lang="en-US" altLang="en-US" sz="2378" b="1" baseline="-25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Verdana" panose="020B0604030504040204" pitchFamily="34" charset="0"/>
                <a:ea typeface="Verdana" panose="020B0604030504040204" pitchFamily="34" charset="0"/>
                <a:cs typeface="Verdana" panose="020B0604030504040204" pitchFamily="34" charset="0"/>
              </a:rPr>
              <a:t>−1</a:t>
            </a:r>
            <a:r>
              <a:rPr lang="en-US" altLang="en-US" sz="2378" b="1" dirty="0">
                <a:solidFill>
                  <a:prstClr val="black"/>
                </a:solidFill>
                <a:latin typeface="Lucida Sans Unicode" panose="020B0602030504020204" pitchFamily="34" charset="0"/>
                <a:cs typeface="Lucida Sans Unicode" panose="020B0602030504020204" pitchFamily="34" charset="0"/>
              </a:rPr>
              <a:t>)</a:t>
            </a:r>
          </a:p>
          <a:p>
            <a:pPr defTabSz="1811792" fontAlgn="base">
              <a:spcBef>
                <a:spcPts val="670"/>
              </a:spcBef>
              <a:spcAft>
                <a:spcPct val="0"/>
              </a:spcAft>
            </a:pP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Tahoma" panose="020B0604030504040204" pitchFamily="34" charset="0"/>
                <a:cs typeface="Tahoma" panose="020B0604030504040204" pitchFamily="34" charset="0"/>
              </a:rPr>
              <a:t>1</a:t>
            </a: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b</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Tahoma" panose="020B0604030504040204" pitchFamily="34" charset="0"/>
                <a:cs typeface="Tahoma" panose="020B0604030504040204" pitchFamily="34" charset="0"/>
              </a:rPr>
              <a:t>1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b</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Lucida Sans Unicode" panose="020B0602030504020204" pitchFamily="34" charset="0"/>
                <a:cs typeface="Lucida Sans Unicode" panose="020B0602030504020204" pitchFamily="34" charset="0"/>
              </a:rPr>
              <a:t>)</a:t>
            </a:r>
          </a:p>
          <a:p>
            <a:pPr defTabSz="1811792" fontAlgn="base">
              <a:spcBef>
                <a:spcPts val="644"/>
              </a:spcBef>
              <a:spcAft>
                <a:spcPct val="0"/>
              </a:spcAft>
            </a:pP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a:solidFill>
                  <a:prstClr val="black"/>
                </a:solidFill>
                <a:latin typeface="Tahoma" panose="020B0604030504040204" pitchFamily="34" charset="0"/>
                <a:cs typeface="Tahoma" panose="020B0604030504040204" pitchFamily="34" charset="0"/>
              </a:rPr>
              <a:t>2</a:t>
            </a:r>
          </a:p>
        </p:txBody>
      </p:sp>
      <mc:AlternateContent xmlns:mc="http://schemas.openxmlformats.org/markup-compatibility/2006" xmlns:a14="http://schemas.microsoft.com/office/drawing/2010/main">
        <mc:Choice Requires="a14">
          <p:sp>
            <p:nvSpPr>
              <p:cNvPr id="13" name="object 13">
                <a:extLst>
                  <a:ext uri="{FF2B5EF4-FFF2-40B4-BE49-F238E27FC236}">
                    <a16:creationId xmlns:a16="http://schemas.microsoft.com/office/drawing/2014/main" id="{C8020DEE-6F01-44D8-903A-3FC1918FBB89}"/>
                  </a:ext>
                </a:extLst>
              </p:cNvPr>
              <p:cNvSpPr txBox="1"/>
              <p:nvPr/>
            </p:nvSpPr>
            <p:spPr>
              <a:xfrm>
                <a:off x="116383" y="6023450"/>
                <a:ext cx="4454045" cy="407142"/>
              </a:xfrm>
              <a:prstGeom prst="rect">
                <a:avLst/>
              </a:prstGeom>
            </p:spPr>
            <p:txBody>
              <a:bodyPr wrap="square" lIns="0" tIns="22648" rIns="0" bIns="0">
                <a:spAutoFit/>
              </a:bodyPr>
              <a:lstStyle/>
              <a:p>
                <a:pPr marL="364875" indent="-339711" defTabSz="1811792">
                  <a:spcBef>
                    <a:spcPts val="178"/>
                  </a:spcBef>
                  <a:buFont typeface="Wingdings" panose="05000000000000000000" pitchFamily="2" charset="2"/>
                  <a:buChar char="§"/>
                  <a:tabLst>
                    <a:tab pos="1790403" algn="l"/>
                  </a:tabLst>
                  <a:defRPr/>
                </a:pPr>
                <a:r>
                  <a:rPr lang="en-US" sz="2378" b="1" spc="10" dirty="0">
                    <a:solidFill>
                      <a:srgbClr val="002060"/>
                    </a:solidFill>
                    <a:latin typeface="Tahoma"/>
                    <a:cs typeface="Tahoma"/>
                  </a:rPr>
                  <a:t>T</a:t>
                </a:r>
                <a:r>
                  <a:rPr lang="en-US" sz="2378" b="1" spc="-40" dirty="0">
                    <a:solidFill>
                      <a:srgbClr val="002060"/>
                    </a:solidFill>
                    <a:latin typeface="Tahoma"/>
                    <a:cs typeface="Tahoma"/>
                  </a:rPr>
                  <a:t>otal</a:t>
                </a:r>
                <a:r>
                  <a:rPr lang="en-US" sz="2378" b="1" spc="30" dirty="0">
                    <a:solidFill>
                      <a:srgbClr val="002060"/>
                    </a:solidFill>
                    <a:latin typeface="Tahoma"/>
                    <a:cs typeface="Tahoma"/>
                  </a:rPr>
                  <a:t> </a:t>
                </a:r>
                <a:r>
                  <a:rPr lang="en-US" sz="2378" b="1" spc="-69" dirty="0">
                    <a:solidFill>
                      <a:srgbClr val="002060"/>
                    </a:solidFill>
                    <a:latin typeface="Tahoma"/>
                    <a:cs typeface="Tahoma"/>
                  </a:rPr>
                  <a:t>cost</a:t>
                </a:r>
                <a:r>
                  <a:rPr lang="en-US" sz="2378" b="1" spc="40" dirty="0">
                    <a:solidFill>
                      <a:srgbClr val="002060"/>
                    </a:solidFill>
                    <a:latin typeface="Tahoma"/>
                    <a:cs typeface="Tahoma"/>
                  </a:rPr>
                  <a:t> </a:t>
                </a:r>
                <a:r>
                  <a:rPr lang="en-US" sz="2378" b="1" spc="-69" dirty="0">
                    <a:solidFill>
                      <a:srgbClr val="002060"/>
                    </a:solidFill>
                    <a:latin typeface="Tahoma"/>
                    <a:cs typeface="Tahoma"/>
                  </a:rPr>
                  <a:t>is </a:t>
                </a:r>
                <a14:m>
                  <m:oMath xmlns:m="http://schemas.openxmlformats.org/officeDocument/2006/math">
                    <m:r>
                      <a:rPr lang="en-US" sz="2378" b="1" i="1" spc="-69">
                        <a:solidFill>
                          <a:srgbClr val="002060"/>
                        </a:solidFill>
                        <a:latin typeface="Cambria Math" panose="02040503050406030204" pitchFamily="18" charset="0"/>
                        <a:ea typeface="Cambria Math" panose="02040503050406030204" pitchFamily="18" charset="0"/>
                        <a:cs typeface="Tahoma"/>
                      </a:rPr>
                      <m:t>≤</m:t>
                    </m:r>
                    <m:nary>
                      <m:naryPr>
                        <m:chr m:val="∑"/>
                        <m:subHide m:val="on"/>
                        <m:supHide m:val="on"/>
                        <m:ctrlPr>
                          <a:rPr lang="ar-AE" sz="2378" b="1" i="1" spc="-69">
                            <a:solidFill>
                              <a:srgbClr val="002060"/>
                            </a:solidFill>
                            <a:latin typeface="Cambria Math" panose="02040503050406030204" pitchFamily="18" charset="0"/>
                            <a:ea typeface="Cambria Math" panose="02040503050406030204" pitchFamily="18" charset="0"/>
                            <a:cs typeface="Tahoma"/>
                          </a:rPr>
                        </m:ctrlPr>
                      </m:naryPr>
                      <m:sub/>
                      <m:sup/>
                      <m:e>
                        <m:r>
                          <m:rPr>
                            <m:nor/>
                          </m:rPr>
                          <a:rPr lang="en-US" altLang="en-US" sz="2378" b="1" dirty="0">
                            <a:solidFill>
                              <a:srgbClr val="002060"/>
                            </a:solidFill>
                            <a:latin typeface="Times New Roman" panose="02020603050405020304" pitchFamily="18" charset="0"/>
                            <a:cs typeface="Times New Roman" panose="02020603050405020304" pitchFamily="18" charset="0"/>
                          </a:rPr>
                          <m:t>Ĉ</m:t>
                        </m:r>
                        <m:r>
                          <m:rPr>
                            <m:nor/>
                          </m:rPr>
                          <a:rPr lang="en-US" altLang="en-US" sz="2378" b="1" baseline="-25000" dirty="0">
                            <a:solidFill>
                              <a:srgbClr val="002060"/>
                            </a:solidFill>
                            <a:latin typeface="Times New Roman" panose="02020603050405020304" pitchFamily="18" charset="0"/>
                            <a:cs typeface="Times New Roman" panose="02020603050405020304" pitchFamily="18" charset="0"/>
                          </a:rPr>
                          <m:t>i</m:t>
                        </m:r>
                      </m:e>
                    </m:nary>
                    <m:r>
                      <a:rPr lang="ar-AE" sz="2378" b="1" i="1" spc="-69">
                        <a:solidFill>
                          <a:srgbClr val="002060"/>
                        </a:solidFill>
                        <a:latin typeface="Cambria Math" panose="02040503050406030204" pitchFamily="18" charset="0"/>
                        <a:ea typeface="Cambria Math" panose="02040503050406030204" pitchFamily="18" charset="0"/>
                        <a:cs typeface="Tahoma"/>
                      </a:rPr>
                      <m:t>=</m:t>
                    </m:r>
                    <m:r>
                      <a:rPr lang="ar-AE" sz="2378" b="1" i="1" spc="-69">
                        <a:solidFill>
                          <a:srgbClr val="002060"/>
                        </a:solidFill>
                        <a:latin typeface="Cambria Math" panose="02040503050406030204" pitchFamily="18" charset="0"/>
                        <a:ea typeface="Cambria Math" panose="02040503050406030204" pitchFamily="18" charset="0"/>
                        <a:cs typeface="Tahoma"/>
                      </a:rPr>
                      <m:t>𝟐</m:t>
                    </m:r>
                    <m:r>
                      <a:rPr lang="ar-AE" sz="2378" b="1" i="1" spc="-69">
                        <a:solidFill>
                          <a:srgbClr val="002060"/>
                        </a:solidFill>
                        <a:latin typeface="Cambria Math" panose="02040503050406030204" pitchFamily="18" charset="0"/>
                        <a:ea typeface="Cambria Math" panose="02040503050406030204" pitchFamily="18" charset="0"/>
                        <a:cs typeface="Tahoma"/>
                      </a:rPr>
                      <m:t>𝒏</m:t>
                    </m:r>
                  </m:oMath>
                </a14:m>
                <a:endParaRPr lang="ar-AE" sz="2378" b="1" dirty="0">
                  <a:solidFill>
                    <a:srgbClr val="002060"/>
                  </a:solidFill>
                  <a:latin typeface="Lucida Sans Unicode"/>
                  <a:cs typeface="Lucida Sans Unicode"/>
                </a:endParaRPr>
              </a:p>
            </p:txBody>
          </p:sp>
        </mc:Choice>
        <mc:Fallback xmlns="">
          <p:sp>
            <p:nvSpPr>
              <p:cNvPr id="13" name="object 13">
                <a:extLst>
                  <a:ext uri="{FF2B5EF4-FFF2-40B4-BE49-F238E27FC236}">
                    <a16:creationId xmlns:a16="http://schemas.microsoft.com/office/drawing/2014/main" id="{C8020DEE-6F01-44D8-903A-3FC1918FBB89}"/>
                  </a:ext>
                </a:extLst>
              </p:cNvPr>
              <p:cNvSpPr txBox="1">
                <a:spLocks noRot="1" noChangeAspect="1" noMove="1" noResize="1" noEditPoints="1" noAdjustHandles="1" noChangeArrowheads="1" noChangeShapeType="1" noTextEdit="1"/>
              </p:cNvSpPr>
              <p:nvPr/>
            </p:nvSpPr>
            <p:spPr>
              <a:xfrm>
                <a:off x="116383" y="6023450"/>
                <a:ext cx="4454045" cy="407142"/>
              </a:xfrm>
              <a:prstGeom prst="rect">
                <a:avLst/>
              </a:prstGeom>
              <a:blipFill>
                <a:blip r:embed="rId2"/>
                <a:stretch>
                  <a:fillRect l="-3283" t="-153731" b="-228358"/>
                </a:stretch>
              </a:blipFill>
            </p:spPr>
            <p:txBody>
              <a:bodyPr/>
              <a:lstStyle/>
              <a:p>
                <a:r>
                  <a:rPr lang="en-US">
                    <a:noFill/>
                  </a:rPr>
                  <a:t> </a:t>
                </a:r>
              </a:p>
            </p:txBody>
          </p:sp>
        </mc:Fallback>
      </mc:AlternateContent>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43A1FD10-1D6B-4E20-82F1-0CA280F4B2F1}"/>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22A4F235-50C7-4CA1-B463-DD5284FED00D}"/>
              </a:ext>
            </a:extLst>
          </p:cNvPr>
          <p:cNvSpPr txBox="1">
            <a:spLocks noGrp="1"/>
          </p:cNvSpPr>
          <p:nvPr>
            <p:ph type="title"/>
          </p:nvPr>
        </p:nvSpPr>
        <p:spPr>
          <a:xfrm>
            <a:off x="195023" y="101050"/>
            <a:ext cx="893954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spc="-59"/>
              <a:t>Amortized </a:t>
            </a:r>
            <a:r>
              <a:rPr lang="en-US" spc="-79"/>
              <a:t>Analysis: </a:t>
            </a:r>
            <a:r>
              <a:rPr lang="en-US" spc="-129"/>
              <a:t>3</a:t>
            </a:r>
            <a:r>
              <a:rPr lang="en-US" spc="-238"/>
              <a:t> </a:t>
            </a:r>
            <a:r>
              <a:rPr lang="en-US" spc="-50"/>
              <a:t>Methods</a:t>
            </a:r>
            <a:endParaRPr spc="-50" dirty="0"/>
          </a:p>
        </p:txBody>
      </p:sp>
      <p:sp>
        <p:nvSpPr>
          <p:cNvPr id="5124" name="TextBox 16">
            <a:extLst>
              <a:ext uri="{FF2B5EF4-FFF2-40B4-BE49-F238E27FC236}">
                <a16:creationId xmlns:a16="http://schemas.microsoft.com/office/drawing/2014/main" id="{B5586E0B-D336-481D-8868-C72E9CCB2A9B}"/>
              </a:ext>
            </a:extLst>
          </p:cNvPr>
          <p:cNvSpPr txBox="1">
            <a:spLocks noChangeArrowheads="1"/>
          </p:cNvSpPr>
          <p:nvPr/>
        </p:nvSpPr>
        <p:spPr bwMode="auto">
          <a:xfrm>
            <a:off x="195023" y="1475356"/>
            <a:ext cx="8817002" cy="390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r>
              <a:rPr lang="en-CA" altLang="en-US" sz="3170" dirty="0">
                <a:solidFill>
                  <a:prstClr val="black"/>
                </a:solidFill>
                <a:latin typeface="Times New Roman" panose="02020603050405020304" pitchFamily="18" charset="0"/>
                <a:cs typeface="Times New Roman" panose="02020603050405020304" pitchFamily="18" charset="0"/>
              </a:rPr>
              <a:t>We will discuss 4 different methods for amortized analysis:</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Aggregate Method </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Accounting Method</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Charging Method</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Potential Method</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lang="en-US" dirty="0"/>
              <a:t>Table doubling</a:t>
            </a:r>
            <a:endParaRPr spc="20" dirty="0"/>
          </a:p>
        </p:txBody>
      </p:sp>
      <p:sp>
        <p:nvSpPr>
          <p:cNvPr id="7" name="object 7">
            <a:extLst>
              <a:ext uri="{FF2B5EF4-FFF2-40B4-BE49-F238E27FC236}">
                <a16:creationId xmlns:a16="http://schemas.microsoft.com/office/drawing/2014/main" id="{3789B2ED-B873-42C6-BEA5-0E74CD6232CA}"/>
              </a:ext>
            </a:extLst>
          </p:cNvPr>
          <p:cNvSpPr txBox="1"/>
          <p:nvPr/>
        </p:nvSpPr>
        <p:spPr>
          <a:xfrm>
            <a:off x="213895" y="1039928"/>
            <a:ext cx="8606118" cy="4026834"/>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We want to store n elements in a table of size m = Θ(n). </a:t>
            </a:r>
          </a:p>
          <a:p>
            <a:pPr marL="1182371" lvl="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One idea is to double m whenever n becomes larger than m (due to insertions). </a:t>
            </a:r>
          </a:p>
          <a:p>
            <a:pPr marL="1182371" lvl="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The cost to double a table of size m is clearly </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Θ(m) = Θ(n), which is also the worse case cost of an insertion.</a:t>
            </a:r>
            <a:endParaRPr lang="en-US" alt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499159"/>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Table doubling</a:t>
            </a:r>
            <a:endParaRPr spc="20" dirty="0"/>
          </a:p>
        </p:txBody>
      </p:sp>
      <p:graphicFrame>
        <p:nvGraphicFramePr>
          <p:cNvPr id="11" name="Table 3">
            <a:extLst>
              <a:ext uri="{FF2B5EF4-FFF2-40B4-BE49-F238E27FC236}">
                <a16:creationId xmlns:a16="http://schemas.microsoft.com/office/drawing/2014/main" id="{4B925E52-34BE-40B5-8FFC-314D0DF133A0}"/>
              </a:ext>
            </a:extLst>
          </p:cNvPr>
          <p:cNvGraphicFramePr>
            <a:graphicFrameLocks noGrp="1"/>
          </p:cNvGraphicFramePr>
          <p:nvPr>
            <p:extLst>
              <p:ext uri="{D42A27DB-BD31-4B8C-83A1-F6EECF244321}">
                <p14:modId xmlns:p14="http://schemas.microsoft.com/office/powerpoint/2010/main" val="2652471825"/>
              </p:ext>
            </p:extLst>
          </p:nvPr>
        </p:nvGraphicFramePr>
        <p:xfrm>
          <a:off x="485761" y="5461796"/>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3" name="Table 3">
            <a:extLst>
              <a:ext uri="{FF2B5EF4-FFF2-40B4-BE49-F238E27FC236}">
                <a16:creationId xmlns:a16="http://schemas.microsoft.com/office/drawing/2014/main" id="{BE9DA694-8875-4089-93AD-A34D6E4AD34E}"/>
              </a:ext>
            </a:extLst>
          </p:cNvPr>
          <p:cNvGraphicFramePr>
            <a:graphicFrameLocks noGrp="1"/>
          </p:cNvGraphicFramePr>
          <p:nvPr>
            <p:extLst>
              <p:ext uri="{D42A27DB-BD31-4B8C-83A1-F6EECF244321}">
                <p14:modId xmlns:p14="http://schemas.microsoft.com/office/powerpoint/2010/main" val="3850152804"/>
              </p:ext>
            </p:extLst>
          </p:nvPr>
        </p:nvGraphicFramePr>
        <p:xfrm>
          <a:off x="485760" y="4073484"/>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4" name="Table 3">
            <a:extLst>
              <a:ext uri="{FF2B5EF4-FFF2-40B4-BE49-F238E27FC236}">
                <a16:creationId xmlns:a16="http://schemas.microsoft.com/office/drawing/2014/main" id="{13F3C5B4-3F23-4C2C-B024-43DFC04F4092}"/>
              </a:ext>
            </a:extLst>
          </p:cNvPr>
          <p:cNvGraphicFramePr>
            <a:graphicFrameLocks noGrp="1"/>
          </p:cNvGraphicFramePr>
          <p:nvPr>
            <p:extLst>
              <p:ext uri="{D42A27DB-BD31-4B8C-83A1-F6EECF244321}">
                <p14:modId xmlns:p14="http://schemas.microsoft.com/office/powerpoint/2010/main" val="1752103782"/>
              </p:ext>
            </p:extLst>
          </p:nvPr>
        </p:nvGraphicFramePr>
        <p:xfrm>
          <a:off x="485759" y="2733316"/>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5" name="Table 3">
            <a:extLst>
              <a:ext uri="{FF2B5EF4-FFF2-40B4-BE49-F238E27FC236}">
                <a16:creationId xmlns:a16="http://schemas.microsoft.com/office/drawing/2014/main" id="{F2FFF8A9-1A6D-4800-ABC8-DCB622415461}"/>
              </a:ext>
            </a:extLst>
          </p:cNvPr>
          <p:cNvGraphicFramePr>
            <a:graphicFrameLocks noGrp="1"/>
          </p:cNvGraphicFramePr>
          <p:nvPr>
            <p:extLst>
              <p:ext uri="{D42A27DB-BD31-4B8C-83A1-F6EECF244321}">
                <p14:modId xmlns:p14="http://schemas.microsoft.com/office/powerpoint/2010/main" val="3299029545"/>
              </p:ext>
            </p:extLst>
          </p:nvPr>
        </p:nvGraphicFramePr>
        <p:xfrm>
          <a:off x="485762" y="1518814"/>
          <a:ext cx="956197"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tblGrid>
              <a:tr h="637346">
                <a:tc>
                  <a:txBody>
                    <a:bodyPr/>
                    <a:lstStyle/>
                    <a:p>
                      <a:endParaRPr lang="en-US" dirty="0"/>
                    </a:p>
                  </a:txBody>
                  <a:tcPr/>
                </a:tc>
                <a:extLst>
                  <a:ext uri="{0D108BD9-81ED-4DB2-BD59-A6C34878D82A}">
                    <a16:rowId xmlns:a16="http://schemas.microsoft.com/office/drawing/2014/main" val="3923979703"/>
                  </a:ext>
                </a:extLst>
              </a:tr>
            </a:tbl>
          </a:graphicData>
        </a:graphic>
      </p:graphicFrame>
      <p:sp>
        <p:nvSpPr>
          <p:cNvPr id="4" name="TextBox 3">
            <a:extLst>
              <a:ext uri="{FF2B5EF4-FFF2-40B4-BE49-F238E27FC236}">
                <a16:creationId xmlns:a16="http://schemas.microsoft.com/office/drawing/2014/main" id="{A28C8061-1203-485E-BA16-0E5FBDCE9578}"/>
              </a:ext>
            </a:extLst>
          </p:cNvPr>
          <p:cNvSpPr txBox="1"/>
          <p:nvPr/>
        </p:nvSpPr>
        <p:spPr>
          <a:xfrm>
            <a:off x="527901" y="1563576"/>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5" name="Arrow: Down 4">
            <a:extLst>
              <a:ext uri="{FF2B5EF4-FFF2-40B4-BE49-F238E27FC236}">
                <a16:creationId xmlns:a16="http://schemas.microsoft.com/office/drawing/2014/main" id="{4F8D1F8A-EA91-48B2-83B5-1B329807C9A3}"/>
              </a:ext>
            </a:extLst>
          </p:cNvPr>
          <p:cNvSpPr/>
          <p:nvPr/>
        </p:nvSpPr>
        <p:spPr>
          <a:xfrm>
            <a:off x="782425" y="2215628"/>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17442B-201C-4386-8F9E-287BC4C69D11}"/>
              </a:ext>
            </a:extLst>
          </p:cNvPr>
          <p:cNvSpPr txBox="1"/>
          <p:nvPr/>
        </p:nvSpPr>
        <p:spPr>
          <a:xfrm>
            <a:off x="527901" y="2773075"/>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7" name="TextBox 16">
            <a:extLst>
              <a:ext uri="{FF2B5EF4-FFF2-40B4-BE49-F238E27FC236}">
                <a16:creationId xmlns:a16="http://schemas.microsoft.com/office/drawing/2014/main" id="{674A1AFB-043C-4B31-92BA-D49554E49F94}"/>
              </a:ext>
            </a:extLst>
          </p:cNvPr>
          <p:cNvSpPr txBox="1"/>
          <p:nvPr/>
        </p:nvSpPr>
        <p:spPr>
          <a:xfrm>
            <a:off x="1487220" y="2782502"/>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8" name="Arrow: Down 17">
            <a:extLst>
              <a:ext uri="{FF2B5EF4-FFF2-40B4-BE49-F238E27FC236}">
                <a16:creationId xmlns:a16="http://schemas.microsoft.com/office/drawing/2014/main" id="{2E58B21C-BBA5-4E0F-8F83-DCAD48A66B64}"/>
              </a:ext>
            </a:extLst>
          </p:cNvPr>
          <p:cNvSpPr/>
          <p:nvPr/>
        </p:nvSpPr>
        <p:spPr>
          <a:xfrm>
            <a:off x="782425" y="351703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091C27E8-104C-4660-A8CD-83D8CF0949A3}"/>
              </a:ext>
            </a:extLst>
          </p:cNvPr>
          <p:cNvSpPr/>
          <p:nvPr/>
        </p:nvSpPr>
        <p:spPr>
          <a:xfrm>
            <a:off x="1788878" y="351703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BB7314-014C-4036-901F-293A3FABACF3}"/>
              </a:ext>
            </a:extLst>
          </p:cNvPr>
          <p:cNvSpPr txBox="1"/>
          <p:nvPr/>
        </p:nvSpPr>
        <p:spPr>
          <a:xfrm>
            <a:off x="527901"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1" name="TextBox 20">
            <a:extLst>
              <a:ext uri="{FF2B5EF4-FFF2-40B4-BE49-F238E27FC236}">
                <a16:creationId xmlns:a16="http://schemas.microsoft.com/office/drawing/2014/main" id="{E74D767C-C2F4-47BE-854E-439BCDC7B611}"/>
              </a:ext>
            </a:extLst>
          </p:cNvPr>
          <p:cNvSpPr txBox="1"/>
          <p:nvPr/>
        </p:nvSpPr>
        <p:spPr>
          <a:xfrm>
            <a:off x="1487220"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22" name="TextBox 21">
            <a:extLst>
              <a:ext uri="{FF2B5EF4-FFF2-40B4-BE49-F238E27FC236}">
                <a16:creationId xmlns:a16="http://schemas.microsoft.com/office/drawing/2014/main" id="{EA242C6F-6C52-4115-ACAF-BBCC87387FD1}"/>
              </a:ext>
            </a:extLst>
          </p:cNvPr>
          <p:cNvSpPr txBox="1"/>
          <p:nvPr/>
        </p:nvSpPr>
        <p:spPr>
          <a:xfrm>
            <a:off x="2427542"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23" name="TextBox 22">
            <a:extLst>
              <a:ext uri="{FF2B5EF4-FFF2-40B4-BE49-F238E27FC236}">
                <a16:creationId xmlns:a16="http://schemas.microsoft.com/office/drawing/2014/main" id="{92113E54-5FF4-4C43-BCF8-B2B0EB7D1196}"/>
              </a:ext>
            </a:extLst>
          </p:cNvPr>
          <p:cNvSpPr txBox="1"/>
          <p:nvPr/>
        </p:nvSpPr>
        <p:spPr>
          <a:xfrm>
            <a:off x="3397326"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24" name="Arrow: Down 23">
            <a:extLst>
              <a:ext uri="{FF2B5EF4-FFF2-40B4-BE49-F238E27FC236}">
                <a16:creationId xmlns:a16="http://schemas.microsoft.com/office/drawing/2014/main" id="{7ECDDDCB-90F5-4D57-8D43-86E3E64C9853}"/>
              </a:ext>
            </a:extLst>
          </p:cNvPr>
          <p:cNvSpPr/>
          <p:nvPr/>
        </p:nvSpPr>
        <p:spPr>
          <a:xfrm>
            <a:off x="782425"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8458B5E-5273-4EA5-8652-2F15989D4549}"/>
              </a:ext>
            </a:extLst>
          </p:cNvPr>
          <p:cNvSpPr/>
          <p:nvPr/>
        </p:nvSpPr>
        <p:spPr>
          <a:xfrm>
            <a:off x="1788878"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6739C1F-0DE3-464B-A132-DCC91B1081CE}"/>
              </a:ext>
            </a:extLst>
          </p:cNvPr>
          <p:cNvSpPr/>
          <p:nvPr/>
        </p:nvSpPr>
        <p:spPr>
          <a:xfrm>
            <a:off x="2686640"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ACFC5615-8B9A-4C04-9684-0E9231910A81}"/>
              </a:ext>
            </a:extLst>
          </p:cNvPr>
          <p:cNvSpPr/>
          <p:nvPr/>
        </p:nvSpPr>
        <p:spPr>
          <a:xfrm>
            <a:off x="3693093"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E34C6F-9037-4932-84F0-D83B34959AB0}"/>
              </a:ext>
            </a:extLst>
          </p:cNvPr>
          <p:cNvSpPr txBox="1"/>
          <p:nvPr/>
        </p:nvSpPr>
        <p:spPr>
          <a:xfrm>
            <a:off x="526721"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9" name="TextBox 28">
            <a:extLst>
              <a:ext uri="{FF2B5EF4-FFF2-40B4-BE49-F238E27FC236}">
                <a16:creationId xmlns:a16="http://schemas.microsoft.com/office/drawing/2014/main" id="{F6F49A27-93EA-4662-8299-7DF2E3EFFD41}"/>
              </a:ext>
            </a:extLst>
          </p:cNvPr>
          <p:cNvSpPr txBox="1"/>
          <p:nvPr/>
        </p:nvSpPr>
        <p:spPr>
          <a:xfrm>
            <a:off x="1486040"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30" name="TextBox 29">
            <a:extLst>
              <a:ext uri="{FF2B5EF4-FFF2-40B4-BE49-F238E27FC236}">
                <a16:creationId xmlns:a16="http://schemas.microsoft.com/office/drawing/2014/main" id="{3EA23363-F348-4037-B828-198AB1CC97D1}"/>
              </a:ext>
            </a:extLst>
          </p:cNvPr>
          <p:cNvSpPr txBox="1"/>
          <p:nvPr/>
        </p:nvSpPr>
        <p:spPr>
          <a:xfrm>
            <a:off x="2426362"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31" name="TextBox 30">
            <a:extLst>
              <a:ext uri="{FF2B5EF4-FFF2-40B4-BE49-F238E27FC236}">
                <a16:creationId xmlns:a16="http://schemas.microsoft.com/office/drawing/2014/main" id="{1B179EE9-AC3C-4002-89C9-939D4F99A5CA}"/>
              </a:ext>
            </a:extLst>
          </p:cNvPr>
          <p:cNvSpPr txBox="1"/>
          <p:nvPr/>
        </p:nvSpPr>
        <p:spPr>
          <a:xfrm>
            <a:off x="3396146"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Tree>
    <p:extLst>
      <p:ext uri="{BB962C8B-B14F-4D97-AF65-F5344CB8AC3E}">
        <p14:creationId xmlns:p14="http://schemas.microsoft.com/office/powerpoint/2010/main" val="265835070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lang="en-US" dirty="0"/>
              <a:t>Table doubling</a:t>
            </a:r>
            <a:endParaRPr spc="20" dirty="0"/>
          </a:p>
        </p:txBody>
      </p:sp>
      <p:graphicFrame>
        <p:nvGraphicFramePr>
          <p:cNvPr id="10" name="Table 3">
            <a:extLst>
              <a:ext uri="{FF2B5EF4-FFF2-40B4-BE49-F238E27FC236}">
                <a16:creationId xmlns:a16="http://schemas.microsoft.com/office/drawing/2014/main" id="{13985B74-A621-41F0-B394-B0837F05DBBC}"/>
              </a:ext>
            </a:extLst>
          </p:cNvPr>
          <p:cNvGraphicFramePr>
            <a:graphicFrameLocks noGrp="1"/>
          </p:cNvGraphicFramePr>
          <p:nvPr>
            <p:extLst>
              <p:ext uri="{D42A27DB-BD31-4B8C-83A1-F6EECF244321}">
                <p14:modId xmlns:p14="http://schemas.microsoft.com/office/powerpoint/2010/main" val="3948167758"/>
              </p:ext>
            </p:extLst>
          </p:nvPr>
        </p:nvGraphicFramePr>
        <p:xfrm>
          <a:off x="40893" y="2502293"/>
          <a:ext cx="8914560" cy="457200"/>
        </p:xfrm>
        <a:graphic>
          <a:graphicData uri="http://schemas.openxmlformats.org/drawingml/2006/table">
            <a:tbl>
              <a:tblPr firstRow="1" bandRow="1">
                <a:tableStyleId>{5C22544A-7EE6-4342-B048-85BDC9FD1C3A}</a:tableStyleId>
              </a:tblPr>
              <a:tblGrid>
                <a:gridCol w="278580">
                  <a:extLst>
                    <a:ext uri="{9D8B030D-6E8A-4147-A177-3AD203B41FA5}">
                      <a16:colId xmlns:a16="http://schemas.microsoft.com/office/drawing/2014/main" val="442517923"/>
                    </a:ext>
                  </a:extLst>
                </a:gridCol>
                <a:gridCol w="278580">
                  <a:extLst>
                    <a:ext uri="{9D8B030D-6E8A-4147-A177-3AD203B41FA5}">
                      <a16:colId xmlns:a16="http://schemas.microsoft.com/office/drawing/2014/main" val="154188527"/>
                    </a:ext>
                  </a:extLst>
                </a:gridCol>
                <a:gridCol w="278580">
                  <a:extLst>
                    <a:ext uri="{9D8B030D-6E8A-4147-A177-3AD203B41FA5}">
                      <a16:colId xmlns:a16="http://schemas.microsoft.com/office/drawing/2014/main" val="2421168222"/>
                    </a:ext>
                  </a:extLst>
                </a:gridCol>
                <a:gridCol w="278580">
                  <a:extLst>
                    <a:ext uri="{9D8B030D-6E8A-4147-A177-3AD203B41FA5}">
                      <a16:colId xmlns:a16="http://schemas.microsoft.com/office/drawing/2014/main" val="79037708"/>
                    </a:ext>
                  </a:extLst>
                </a:gridCol>
                <a:gridCol w="278580">
                  <a:extLst>
                    <a:ext uri="{9D8B030D-6E8A-4147-A177-3AD203B41FA5}">
                      <a16:colId xmlns:a16="http://schemas.microsoft.com/office/drawing/2014/main" val="1522054271"/>
                    </a:ext>
                  </a:extLst>
                </a:gridCol>
                <a:gridCol w="278580">
                  <a:extLst>
                    <a:ext uri="{9D8B030D-6E8A-4147-A177-3AD203B41FA5}">
                      <a16:colId xmlns:a16="http://schemas.microsoft.com/office/drawing/2014/main" val="2165445037"/>
                    </a:ext>
                  </a:extLst>
                </a:gridCol>
                <a:gridCol w="278580">
                  <a:extLst>
                    <a:ext uri="{9D8B030D-6E8A-4147-A177-3AD203B41FA5}">
                      <a16:colId xmlns:a16="http://schemas.microsoft.com/office/drawing/2014/main" val="847213013"/>
                    </a:ext>
                  </a:extLst>
                </a:gridCol>
                <a:gridCol w="278580">
                  <a:extLst>
                    <a:ext uri="{9D8B030D-6E8A-4147-A177-3AD203B41FA5}">
                      <a16:colId xmlns:a16="http://schemas.microsoft.com/office/drawing/2014/main" val="2718099894"/>
                    </a:ext>
                  </a:extLst>
                </a:gridCol>
                <a:gridCol w="278580">
                  <a:extLst>
                    <a:ext uri="{9D8B030D-6E8A-4147-A177-3AD203B41FA5}">
                      <a16:colId xmlns:a16="http://schemas.microsoft.com/office/drawing/2014/main" val="1784191365"/>
                    </a:ext>
                  </a:extLst>
                </a:gridCol>
                <a:gridCol w="278580">
                  <a:extLst>
                    <a:ext uri="{9D8B030D-6E8A-4147-A177-3AD203B41FA5}">
                      <a16:colId xmlns:a16="http://schemas.microsoft.com/office/drawing/2014/main" val="932532086"/>
                    </a:ext>
                  </a:extLst>
                </a:gridCol>
                <a:gridCol w="278580">
                  <a:extLst>
                    <a:ext uri="{9D8B030D-6E8A-4147-A177-3AD203B41FA5}">
                      <a16:colId xmlns:a16="http://schemas.microsoft.com/office/drawing/2014/main" val="2490040939"/>
                    </a:ext>
                  </a:extLst>
                </a:gridCol>
                <a:gridCol w="278580">
                  <a:extLst>
                    <a:ext uri="{9D8B030D-6E8A-4147-A177-3AD203B41FA5}">
                      <a16:colId xmlns:a16="http://schemas.microsoft.com/office/drawing/2014/main" val="409485505"/>
                    </a:ext>
                  </a:extLst>
                </a:gridCol>
                <a:gridCol w="278580">
                  <a:extLst>
                    <a:ext uri="{9D8B030D-6E8A-4147-A177-3AD203B41FA5}">
                      <a16:colId xmlns:a16="http://schemas.microsoft.com/office/drawing/2014/main" val="817186592"/>
                    </a:ext>
                  </a:extLst>
                </a:gridCol>
                <a:gridCol w="278580">
                  <a:extLst>
                    <a:ext uri="{9D8B030D-6E8A-4147-A177-3AD203B41FA5}">
                      <a16:colId xmlns:a16="http://schemas.microsoft.com/office/drawing/2014/main" val="3633422193"/>
                    </a:ext>
                  </a:extLst>
                </a:gridCol>
                <a:gridCol w="278580">
                  <a:extLst>
                    <a:ext uri="{9D8B030D-6E8A-4147-A177-3AD203B41FA5}">
                      <a16:colId xmlns:a16="http://schemas.microsoft.com/office/drawing/2014/main" val="4044516951"/>
                    </a:ext>
                  </a:extLst>
                </a:gridCol>
                <a:gridCol w="278580">
                  <a:extLst>
                    <a:ext uri="{9D8B030D-6E8A-4147-A177-3AD203B41FA5}">
                      <a16:colId xmlns:a16="http://schemas.microsoft.com/office/drawing/2014/main" val="3553452053"/>
                    </a:ext>
                  </a:extLst>
                </a:gridCol>
                <a:gridCol w="278580">
                  <a:extLst>
                    <a:ext uri="{9D8B030D-6E8A-4147-A177-3AD203B41FA5}">
                      <a16:colId xmlns:a16="http://schemas.microsoft.com/office/drawing/2014/main" val="135542616"/>
                    </a:ext>
                  </a:extLst>
                </a:gridCol>
                <a:gridCol w="278580">
                  <a:extLst>
                    <a:ext uri="{9D8B030D-6E8A-4147-A177-3AD203B41FA5}">
                      <a16:colId xmlns:a16="http://schemas.microsoft.com/office/drawing/2014/main" val="773108071"/>
                    </a:ext>
                  </a:extLst>
                </a:gridCol>
                <a:gridCol w="278580">
                  <a:extLst>
                    <a:ext uri="{9D8B030D-6E8A-4147-A177-3AD203B41FA5}">
                      <a16:colId xmlns:a16="http://schemas.microsoft.com/office/drawing/2014/main" val="3038011183"/>
                    </a:ext>
                  </a:extLst>
                </a:gridCol>
                <a:gridCol w="278580">
                  <a:extLst>
                    <a:ext uri="{9D8B030D-6E8A-4147-A177-3AD203B41FA5}">
                      <a16:colId xmlns:a16="http://schemas.microsoft.com/office/drawing/2014/main" val="2868572368"/>
                    </a:ext>
                  </a:extLst>
                </a:gridCol>
                <a:gridCol w="278580">
                  <a:extLst>
                    <a:ext uri="{9D8B030D-6E8A-4147-A177-3AD203B41FA5}">
                      <a16:colId xmlns:a16="http://schemas.microsoft.com/office/drawing/2014/main" val="515783678"/>
                    </a:ext>
                  </a:extLst>
                </a:gridCol>
                <a:gridCol w="278580">
                  <a:extLst>
                    <a:ext uri="{9D8B030D-6E8A-4147-A177-3AD203B41FA5}">
                      <a16:colId xmlns:a16="http://schemas.microsoft.com/office/drawing/2014/main" val="587372857"/>
                    </a:ext>
                  </a:extLst>
                </a:gridCol>
                <a:gridCol w="278580">
                  <a:extLst>
                    <a:ext uri="{9D8B030D-6E8A-4147-A177-3AD203B41FA5}">
                      <a16:colId xmlns:a16="http://schemas.microsoft.com/office/drawing/2014/main" val="2206814521"/>
                    </a:ext>
                  </a:extLst>
                </a:gridCol>
                <a:gridCol w="278580">
                  <a:extLst>
                    <a:ext uri="{9D8B030D-6E8A-4147-A177-3AD203B41FA5}">
                      <a16:colId xmlns:a16="http://schemas.microsoft.com/office/drawing/2014/main" val="666460299"/>
                    </a:ext>
                  </a:extLst>
                </a:gridCol>
                <a:gridCol w="278580">
                  <a:extLst>
                    <a:ext uri="{9D8B030D-6E8A-4147-A177-3AD203B41FA5}">
                      <a16:colId xmlns:a16="http://schemas.microsoft.com/office/drawing/2014/main" val="2725187800"/>
                    </a:ext>
                  </a:extLst>
                </a:gridCol>
                <a:gridCol w="278580">
                  <a:extLst>
                    <a:ext uri="{9D8B030D-6E8A-4147-A177-3AD203B41FA5}">
                      <a16:colId xmlns:a16="http://schemas.microsoft.com/office/drawing/2014/main" val="2827760481"/>
                    </a:ext>
                  </a:extLst>
                </a:gridCol>
                <a:gridCol w="278580">
                  <a:extLst>
                    <a:ext uri="{9D8B030D-6E8A-4147-A177-3AD203B41FA5}">
                      <a16:colId xmlns:a16="http://schemas.microsoft.com/office/drawing/2014/main" val="2058720275"/>
                    </a:ext>
                  </a:extLst>
                </a:gridCol>
                <a:gridCol w="278580">
                  <a:extLst>
                    <a:ext uri="{9D8B030D-6E8A-4147-A177-3AD203B41FA5}">
                      <a16:colId xmlns:a16="http://schemas.microsoft.com/office/drawing/2014/main" val="2158301692"/>
                    </a:ext>
                  </a:extLst>
                </a:gridCol>
                <a:gridCol w="278580">
                  <a:extLst>
                    <a:ext uri="{9D8B030D-6E8A-4147-A177-3AD203B41FA5}">
                      <a16:colId xmlns:a16="http://schemas.microsoft.com/office/drawing/2014/main" val="1724465888"/>
                    </a:ext>
                  </a:extLst>
                </a:gridCol>
                <a:gridCol w="278580">
                  <a:extLst>
                    <a:ext uri="{9D8B030D-6E8A-4147-A177-3AD203B41FA5}">
                      <a16:colId xmlns:a16="http://schemas.microsoft.com/office/drawing/2014/main" val="60214722"/>
                    </a:ext>
                  </a:extLst>
                </a:gridCol>
                <a:gridCol w="278580">
                  <a:extLst>
                    <a:ext uri="{9D8B030D-6E8A-4147-A177-3AD203B41FA5}">
                      <a16:colId xmlns:a16="http://schemas.microsoft.com/office/drawing/2014/main" val="1154330283"/>
                    </a:ext>
                  </a:extLst>
                </a:gridCol>
                <a:gridCol w="278580">
                  <a:extLst>
                    <a:ext uri="{9D8B030D-6E8A-4147-A177-3AD203B41FA5}">
                      <a16:colId xmlns:a16="http://schemas.microsoft.com/office/drawing/2014/main" val="3912807209"/>
                    </a:ext>
                  </a:extLst>
                </a:gridCol>
              </a:tblGrid>
              <a:tr h="370840">
                <a:tc>
                  <a:txBody>
                    <a:bodyPr/>
                    <a:lstStyle/>
                    <a:p>
                      <a:pPr algn="ctr"/>
                      <a:r>
                        <a:rPr lang="en-US" sz="2400" b="1" dirty="0">
                          <a:latin typeface="Consolas" panose="020B0609020204030204" pitchFamily="49" charset="0"/>
                          <a:cs typeface="Arial" panose="020B0604020202020204" pitchFamily="34" charset="0"/>
                        </a:rPr>
                        <a:t>a</a:t>
                      </a:r>
                    </a:p>
                  </a:txBody>
                  <a:tcPr/>
                </a:tc>
                <a:tc>
                  <a:txBody>
                    <a:bodyPr/>
                    <a:lstStyle/>
                    <a:p>
                      <a:pPr algn="ctr"/>
                      <a:r>
                        <a:rPr lang="en-US" sz="2400" b="1" dirty="0">
                          <a:latin typeface="Consolas" panose="020B0609020204030204" pitchFamily="49" charset="0"/>
                          <a:cs typeface="Arial" panose="020B0604020202020204" pitchFamily="34" charset="0"/>
                        </a:rPr>
                        <a:t>b</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c</a:t>
                      </a:r>
                    </a:p>
                  </a:txBody>
                  <a:tcPr/>
                </a:tc>
                <a:tc>
                  <a:txBody>
                    <a:bodyPr/>
                    <a:lstStyle/>
                    <a:p>
                      <a:pPr algn="ctr"/>
                      <a:r>
                        <a:rPr lang="en-US" sz="2400" b="1" dirty="0">
                          <a:latin typeface="Consolas" panose="020B0609020204030204" pitchFamily="49" charset="0"/>
                          <a:cs typeface="Arial" panose="020B0604020202020204" pitchFamily="34" charset="0"/>
                        </a:rPr>
                        <a:t>d</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e</a:t>
                      </a:r>
                    </a:p>
                  </a:txBody>
                  <a:tcPr/>
                </a:tc>
                <a:tc>
                  <a:txBody>
                    <a:bodyPr/>
                    <a:lstStyle/>
                    <a:p>
                      <a:pPr algn="ctr"/>
                      <a:r>
                        <a:rPr lang="en-US" sz="2400" b="1" dirty="0">
                          <a:latin typeface="Consolas" panose="020B0609020204030204" pitchFamily="49" charset="0"/>
                          <a:cs typeface="Arial" panose="020B0604020202020204" pitchFamily="34" charset="0"/>
                        </a:rPr>
                        <a:t>f</a:t>
                      </a:r>
                    </a:p>
                  </a:txBody>
                  <a:tcPr/>
                </a:tc>
                <a:tc>
                  <a:txBody>
                    <a:bodyPr/>
                    <a:lstStyle/>
                    <a:p>
                      <a:pPr algn="ctr"/>
                      <a:r>
                        <a:rPr lang="en-US" sz="2400" b="1" dirty="0">
                          <a:latin typeface="Consolas" panose="020B0609020204030204" pitchFamily="49" charset="0"/>
                          <a:cs typeface="Arial" panose="020B0604020202020204" pitchFamily="34" charset="0"/>
                        </a:rPr>
                        <a:t>g</a:t>
                      </a:r>
                    </a:p>
                  </a:txBody>
                  <a:tcPr/>
                </a:tc>
                <a:tc>
                  <a:txBody>
                    <a:bodyPr/>
                    <a:lstStyle/>
                    <a:p>
                      <a:pPr algn="ctr"/>
                      <a:r>
                        <a:rPr lang="en-US" sz="2400" b="1" dirty="0">
                          <a:latin typeface="Consolas" panose="020B0609020204030204" pitchFamily="49" charset="0"/>
                          <a:cs typeface="Arial" panose="020B0604020202020204" pitchFamily="34" charset="0"/>
                        </a:rPr>
                        <a:t>h</a:t>
                      </a:r>
                    </a:p>
                  </a:txBody>
                  <a:tcPr>
                    <a:solidFill>
                      <a:srgbClr val="FF0000"/>
                    </a:solidFill>
                  </a:tcPr>
                </a:tc>
                <a:tc>
                  <a:txBody>
                    <a:bodyPr/>
                    <a:lstStyle/>
                    <a:p>
                      <a:pPr algn="ctr"/>
                      <a:r>
                        <a:rPr lang="en-US" sz="2400" b="1" dirty="0" err="1">
                          <a:latin typeface="Consolas" panose="020B0609020204030204" pitchFamily="49" charset="0"/>
                          <a:cs typeface="Arial" panose="020B0604020202020204" pitchFamily="34" charset="0"/>
                        </a:rPr>
                        <a:t>i</a:t>
                      </a:r>
                      <a:endParaRPr lang="en-US" sz="2400" b="1" dirty="0">
                        <a:latin typeface="Consolas" panose="020B0609020204030204" pitchFamily="49" charset="0"/>
                        <a:cs typeface="Arial" panose="020B0604020202020204" pitchFamily="34" charset="0"/>
                      </a:endParaRPr>
                    </a:p>
                  </a:txBody>
                  <a:tcPr/>
                </a:tc>
                <a:tc>
                  <a:txBody>
                    <a:bodyPr/>
                    <a:lstStyle/>
                    <a:p>
                      <a:pPr algn="ctr"/>
                      <a:r>
                        <a:rPr lang="en-US" sz="2400" b="1" dirty="0">
                          <a:latin typeface="Consolas" panose="020B0609020204030204" pitchFamily="49" charset="0"/>
                          <a:cs typeface="Arial" panose="020B0604020202020204" pitchFamily="34" charset="0"/>
                        </a:rPr>
                        <a:t>j</a:t>
                      </a:r>
                    </a:p>
                  </a:txBody>
                  <a:tcPr/>
                </a:tc>
                <a:tc>
                  <a:txBody>
                    <a:bodyPr/>
                    <a:lstStyle/>
                    <a:p>
                      <a:pPr algn="ctr"/>
                      <a:r>
                        <a:rPr lang="en-US" sz="2400" b="1" dirty="0">
                          <a:latin typeface="Consolas" panose="020B0609020204030204" pitchFamily="49" charset="0"/>
                          <a:cs typeface="Arial" panose="020B0604020202020204" pitchFamily="34" charset="0"/>
                        </a:rPr>
                        <a:t>k</a:t>
                      </a:r>
                    </a:p>
                  </a:txBody>
                  <a:tcPr/>
                </a:tc>
                <a:tc>
                  <a:txBody>
                    <a:bodyPr/>
                    <a:lstStyle/>
                    <a:p>
                      <a:pPr algn="ctr"/>
                      <a:r>
                        <a:rPr lang="en-US" sz="2400" b="1" dirty="0">
                          <a:latin typeface="Consolas" panose="020B0609020204030204" pitchFamily="49" charset="0"/>
                          <a:cs typeface="Arial" panose="020B0604020202020204" pitchFamily="34" charset="0"/>
                        </a:rPr>
                        <a:t>l</a:t>
                      </a:r>
                    </a:p>
                  </a:txBody>
                  <a:tcPr/>
                </a:tc>
                <a:tc>
                  <a:txBody>
                    <a:bodyPr/>
                    <a:lstStyle/>
                    <a:p>
                      <a:pPr algn="ctr"/>
                      <a:r>
                        <a:rPr lang="en-US" sz="2400" b="1" dirty="0">
                          <a:latin typeface="Consolas" panose="020B0609020204030204" pitchFamily="49" charset="0"/>
                          <a:cs typeface="Arial" panose="020B0604020202020204" pitchFamily="34" charset="0"/>
                        </a:rPr>
                        <a:t>m</a:t>
                      </a:r>
                    </a:p>
                  </a:txBody>
                  <a:tcPr/>
                </a:tc>
                <a:tc>
                  <a:txBody>
                    <a:bodyPr/>
                    <a:lstStyle/>
                    <a:p>
                      <a:pPr algn="ctr"/>
                      <a:r>
                        <a:rPr lang="en-US" sz="2400" b="1" dirty="0">
                          <a:latin typeface="Consolas" panose="020B0609020204030204" pitchFamily="49" charset="0"/>
                          <a:cs typeface="Arial" panose="020B0604020202020204" pitchFamily="34" charset="0"/>
                        </a:rPr>
                        <a:t>n</a:t>
                      </a:r>
                    </a:p>
                  </a:txBody>
                  <a:tcPr/>
                </a:tc>
                <a:tc>
                  <a:txBody>
                    <a:bodyPr/>
                    <a:lstStyle/>
                    <a:p>
                      <a:pPr algn="ctr"/>
                      <a:r>
                        <a:rPr lang="en-US" sz="2400" b="1" dirty="0">
                          <a:latin typeface="Consolas" panose="020B0609020204030204" pitchFamily="49" charset="0"/>
                          <a:cs typeface="Arial" panose="020B0604020202020204" pitchFamily="34" charset="0"/>
                        </a:rPr>
                        <a:t>o</a:t>
                      </a:r>
                    </a:p>
                  </a:txBody>
                  <a:tcPr/>
                </a:tc>
                <a:tc>
                  <a:txBody>
                    <a:bodyPr/>
                    <a:lstStyle/>
                    <a:p>
                      <a:pPr algn="ctr"/>
                      <a:r>
                        <a:rPr lang="en-US" sz="2400" b="1" dirty="0">
                          <a:latin typeface="Consolas" panose="020B0609020204030204" pitchFamily="49" charset="0"/>
                          <a:cs typeface="Arial" panose="020B0604020202020204" pitchFamily="34" charset="0"/>
                        </a:rPr>
                        <a:t>p</a:t>
                      </a:r>
                    </a:p>
                  </a:txBody>
                  <a:tcPr/>
                </a:tc>
                <a:tc>
                  <a:txBody>
                    <a:bodyPr/>
                    <a:lstStyle/>
                    <a:p>
                      <a:pPr algn="ctr"/>
                      <a:r>
                        <a:rPr lang="en-US" sz="2400" b="1" dirty="0">
                          <a:latin typeface="Consolas" panose="020B0609020204030204" pitchFamily="49" charset="0"/>
                          <a:cs typeface="Arial" panose="020B0604020202020204" pitchFamily="34" charset="0"/>
                        </a:rPr>
                        <a:t>q</a:t>
                      </a:r>
                    </a:p>
                  </a:txBody>
                  <a:tcPr/>
                </a:tc>
                <a:tc>
                  <a:txBody>
                    <a:bodyPr/>
                    <a:lstStyle/>
                    <a:p>
                      <a:pPr algn="ctr"/>
                      <a:r>
                        <a:rPr lang="en-US" sz="2400" b="1" dirty="0">
                          <a:latin typeface="Consolas" panose="020B0609020204030204" pitchFamily="49" charset="0"/>
                          <a:cs typeface="Arial" panose="020B0604020202020204" pitchFamily="34" charset="0"/>
                        </a:rPr>
                        <a:t>r</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s</a:t>
                      </a:r>
                    </a:p>
                  </a:txBody>
                  <a:tcPr/>
                </a:tc>
                <a:tc>
                  <a:txBody>
                    <a:bodyPr/>
                    <a:lstStyle/>
                    <a:p>
                      <a:pPr algn="ctr"/>
                      <a:r>
                        <a:rPr lang="en-US" sz="2400" b="1" dirty="0">
                          <a:latin typeface="Consolas" panose="020B0609020204030204" pitchFamily="49" charset="0"/>
                          <a:cs typeface="Arial" panose="020B0604020202020204" pitchFamily="34" charset="0"/>
                        </a:rPr>
                        <a:t>t</a:t>
                      </a:r>
                    </a:p>
                  </a:txBody>
                  <a:tcPr/>
                </a:tc>
                <a:tc>
                  <a:txBody>
                    <a:bodyPr/>
                    <a:lstStyle/>
                    <a:p>
                      <a:pPr algn="ctr"/>
                      <a:r>
                        <a:rPr lang="en-US" sz="2400" b="1" dirty="0">
                          <a:latin typeface="Consolas" panose="020B0609020204030204" pitchFamily="49" charset="0"/>
                          <a:cs typeface="Arial" panose="020B0604020202020204" pitchFamily="34" charset="0"/>
                        </a:rPr>
                        <a:t>u</a:t>
                      </a:r>
                    </a:p>
                  </a:txBody>
                  <a:tcPr/>
                </a:tc>
                <a:tc>
                  <a:txBody>
                    <a:bodyPr/>
                    <a:lstStyle/>
                    <a:p>
                      <a:pPr algn="ctr"/>
                      <a:r>
                        <a:rPr lang="en-US" sz="2400" b="1" dirty="0">
                          <a:latin typeface="Consolas" panose="020B0609020204030204" pitchFamily="49" charset="0"/>
                          <a:cs typeface="Arial" panose="020B0604020202020204" pitchFamily="34" charset="0"/>
                        </a:rPr>
                        <a:t>v</a:t>
                      </a:r>
                    </a:p>
                  </a:txBody>
                  <a:tcPr/>
                </a:tc>
                <a:tc>
                  <a:txBody>
                    <a:bodyPr/>
                    <a:lstStyle/>
                    <a:p>
                      <a:pPr algn="ctr"/>
                      <a:r>
                        <a:rPr lang="en-US" sz="2400" b="1" dirty="0">
                          <a:latin typeface="Consolas" panose="020B0609020204030204" pitchFamily="49" charset="0"/>
                          <a:cs typeface="Arial" panose="020B0604020202020204" pitchFamily="34" charset="0"/>
                        </a:rPr>
                        <a:t>w</a:t>
                      </a:r>
                    </a:p>
                  </a:txBody>
                  <a:tcPr/>
                </a:tc>
                <a:tc>
                  <a:txBody>
                    <a:bodyPr/>
                    <a:lstStyle/>
                    <a:p>
                      <a:pPr algn="ctr"/>
                      <a:r>
                        <a:rPr lang="en-US" sz="2400" b="1" dirty="0">
                          <a:latin typeface="Consolas" panose="020B0609020204030204" pitchFamily="49" charset="0"/>
                          <a:cs typeface="Arial" panose="020B0604020202020204" pitchFamily="34" charset="0"/>
                        </a:rPr>
                        <a:t>x</a:t>
                      </a:r>
                    </a:p>
                  </a:txBody>
                  <a:tcPr/>
                </a:tc>
                <a:tc>
                  <a:txBody>
                    <a:bodyPr/>
                    <a:lstStyle/>
                    <a:p>
                      <a:pPr algn="ctr"/>
                      <a:r>
                        <a:rPr lang="en-US" sz="2400" b="1" dirty="0">
                          <a:latin typeface="Consolas" panose="020B0609020204030204" pitchFamily="49" charset="0"/>
                          <a:cs typeface="Arial" panose="020B0604020202020204" pitchFamily="34" charset="0"/>
                        </a:rPr>
                        <a:t>y</a:t>
                      </a:r>
                    </a:p>
                  </a:txBody>
                  <a:tcPr/>
                </a:tc>
                <a:tc>
                  <a:txBody>
                    <a:bodyPr/>
                    <a:lstStyle/>
                    <a:p>
                      <a:pPr algn="ctr"/>
                      <a:r>
                        <a:rPr lang="en-US" sz="2400" b="1" dirty="0">
                          <a:latin typeface="Consolas" panose="020B0609020204030204" pitchFamily="49" charset="0"/>
                          <a:cs typeface="Arial" panose="020B0604020202020204" pitchFamily="34" charset="0"/>
                        </a:rPr>
                        <a:t>z</a:t>
                      </a:r>
                    </a:p>
                  </a:txBody>
                  <a:tcPr/>
                </a:tc>
                <a:tc>
                  <a:txBody>
                    <a:bodyPr/>
                    <a:lstStyle/>
                    <a:p>
                      <a:pPr algn="ctr"/>
                      <a:r>
                        <a:rPr lang="en-US" sz="2400" b="1" dirty="0">
                          <a:latin typeface="Consolas" panose="020B0609020204030204" pitchFamily="49" charset="0"/>
                          <a:cs typeface="Arial" panose="020B0604020202020204" pitchFamily="34" charset="0"/>
                        </a:rPr>
                        <a:t>A</a:t>
                      </a:r>
                    </a:p>
                  </a:txBody>
                  <a:tcPr/>
                </a:tc>
                <a:tc>
                  <a:txBody>
                    <a:bodyPr/>
                    <a:lstStyle/>
                    <a:p>
                      <a:pPr algn="ctr"/>
                      <a:r>
                        <a:rPr lang="en-US" sz="2400" b="1" dirty="0">
                          <a:latin typeface="Consolas" panose="020B0609020204030204" pitchFamily="49" charset="0"/>
                          <a:cs typeface="Arial" panose="020B0604020202020204" pitchFamily="34" charset="0"/>
                        </a:rPr>
                        <a:t>B</a:t>
                      </a:r>
                    </a:p>
                  </a:txBody>
                  <a:tcPr/>
                </a:tc>
                <a:tc>
                  <a:txBody>
                    <a:bodyPr/>
                    <a:lstStyle/>
                    <a:p>
                      <a:pPr algn="ctr"/>
                      <a:r>
                        <a:rPr lang="en-US" sz="2400" b="1" dirty="0">
                          <a:latin typeface="Consolas" panose="020B0609020204030204" pitchFamily="49" charset="0"/>
                          <a:cs typeface="Arial" panose="020B0604020202020204" pitchFamily="34" charset="0"/>
                        </a:rPr>
                        <a:t>C</a:t>
                      </a:r>
                    </a:p>
                  </a:txBody>
                  <a:tcPr/>
                </a:tc>
                <a:tc>
                  <a:txBody>
                    <a:bodyPr/>
                    <a:lstStyle/>
                    <a:p>
                      <a:pPr algn="ctr"/>
                      <a:r>
                        <a:rPr lang="en-US" sz="2400" b="1" dirty="0">
                          <a:latin typeface="Consolas" panose="020B0609020204030204" pitchFamily="49" charset="0"/>
                          <a:cs typeface="Arial" panose="020B0604020202020204" pitchFamily="34" charset="0"/>
                        </a:rPr>
                        <a:t>D</a:t>
                      </a:r>
                    </a:p>
                  </a:txBody>
                  <a:tcPr/>
                </a:tc>
                <a:tc>
                  <a:txBody>
                    <a:bodyPr/>
                    <a:lstStyle/>
                    <a:p>
                      <a:pPr algn="ctr"/>
                      <a:r>
                        <a:rPr lang="en-US" sz="2400" b="1" dirty="0">
                          <a:latin typeface="Consolas" panose="020B0609020204030204" pitchFamily="49" charset="0"/>
                          <a:cs typeface="Arial" panose="020B0604020202020204" pitchFamily="34" charset="0"/>
                        </a:rPr>
                        <a:t>E</a:t>
                      </a:r>
                    </a:p>
                  </a:txBody>
                  <a:tcPr/>
                </a:tc>
                <a:tc>
                  <a:txBody>
                    <a:bodyPr/>
                    <a:lstStyle/>
                    <a:p>
                      <a:pPr algn="ctr"/>
                      <a:r>
                        <a:rPr lang="en-US" sz="2400" b="1" dirty="0">
                          <a:latin typeface="Consolas" panose="020B0609020204030204" pitchFamily="49" charset="0"/>
                          <a:cs typeface="Arial" panose="020B0604020202020204" pitchFamily="34" charset="0"/>
                        </a:rPr>
                        <a:t>F</a:t>
                      </a:r>
                    </a:p>
                  </a:txBody>
                  <a:tcPr>
                    <a:solidFill>
                      <a:srgbClr val="FF0000"/>
                    </a:solidFill>
                  </a:tcPr>
                </a:tc>
                <a:extLst>
                  <a:ext uri="{0D108BD9-81ED-4DB2-BD59-A6C34878D82A}">
                    <a16:rowId xmlns:a16="http://schemas.microsoft.com/office/drawing/2014/main" val="3923979703"/>
                  </a:ext>
                </a:extLst>
              </a:tr>
            </a:tbl>
          </a:graphicData>
        </a:graphic>
      </p:graphicFrame>
      <p:graphicFrame>
        <p:nvGraphicFramePr>
          <p:cNvPr id="12" name="Table 3">
            <a:extLst>
              <a:ext uri="{FF2B5EF4-FFF2-40B4-BE49-F238E27FC236}">
                <a16:creationId xmlns:a16="http://schemas.microsoft.com/office/drawing/2014/main" id="{7E83B006-3791-47E9-9242-63073794EE6C}"/>
              </a:ext>
            </a:extLst>
          </p:cNvPr>
          <p:cNvGraphicFramePr>
            <a:graphicFrameLocks noGrp="1"/>
          </p:cNvGraphicFramePr>
          <p:nvPr>
            <p:extLst>
              <p:ext uri="{D42A27DB-BD31-4B8C-83A1-F6EECF244321}">
                <p14:modId xmlns:p14="http://schemas.microsoft.com/office/powerpoint/2010/main" val="2534823982"/>
              </p:ext>
            </p:extLst>
          </p:nvPr>
        </p:nvGraphicFramePr>
        <p:xfrm>
          <a:off x="40893" y="3045868"/>
          <a:ext cx="8914560" cy="457200"/>
        </p:xfrm>
        <a:graphic>
          <a:graphicData uri="http://schemas.openxmlformats.org/drawingml/2006/table">
            <a:tbl>
              <a:tblPr firstRow="1" bandRow="1">
                <a:tableStyleId>{5C22544A-7EE6-4342-B048-85BDC9FD1C3A}</a:tableStyleId>
              </a:tblPr>
              <a:tblGrid>
                <a:gridCol w="278580">
                  <a:extLst>
                    <a:ext uri="{9D8B030D-6E8A-4147-A177-3AD203B41FA5}">
                      <a16:colId xmlns:a16="http://schemas.microsoft.com/office/drawing/2014/main" val="442517923"/>
                    </a:ext>
                  </a:extLst>
                </a:gridCol>
                <a:gridCol w="278580">
                  <a:extLst>
                    <a:ext uri="{9D8B030D-6E8A-4147-A177-3AD203B41FA5}">
                      <a16:colId xmlns:a16="http://schemas.microsoft.com/office/drawing/2014/main" val="154188527"/>
                    </a:ext>
                  </a:extLst>
                </a:gridCol>
                <a:gridCol w="278580">
                  <a:extLst>
                    <a:ext uri="{9D8B030D-6E8A-4147-A177-3AD203B41FA5}">
                      <a16:colId xmlns:a16="http://schemas.microsoft.com/office/drawing/2014/main" val="2421168222"/>
                    </a:ext>
                  </a:extLst>
                </a:gridCol>
                <a:gridCol w="278580">
                  <a:extLst>
                    <a:ext uri="{9D8B030D-6E8A-4147-A177-3AD203B41FA5}">
                      <a16:colId xmlns:a16="http://schemas.microsoft.com/office/drawing/2014/main" val="79037708"/>
                    </a:ext>
                  </a:extLst>
                </a:gridCol>
                <a:gridCol w="278580">
                  <a:extLst>
                    <a:ext uri="{9D8B030D-6E8A-4147-A177-3AD203B41FA5}">
                      <a16:colId xmlns:a16="http://schemas.microsoft.com/office/drawing/2014/main" val="1522054271"/>
                    </a:ext>
                  </a:extLst>
                </a:gridCol>
                <a:gridCol w="278580">
                  <a:extLst>
                    <a:ext uri="{9D8B030D-6E8A-4147-A177-3AD203B41FA5}">
                      <a16:colId xmlns:a16="http://schemas.microsoft.com/office/drawing/2014/main" val="2165445037"/>
                    </a:ext>
                  </a:extLst>
                </a:gridCol>
                <a:gridCol w="278580">
                  <a:extLst>
                    <a:ext uri="{9D8B030D-6E8A-4147-A177-3AD203B41FA5}">
                      <a16:colId xmlns:a16="http://schemas.microsoft.com/office/drawing/2014/main" val="847213013"/>
                    </a:ext>
                  </a:extLst>
                </a:gridCol>
                <a:gridCol w="278580">
                  <a:extLst>
                    <a:ext uri="{9D8B030D-6E8A-4147-A177-3AD203B41FA5}">
                      <a16:colId xmlns:a16="http://schemas.microsoft.com/office/drawing/2014/main" val="2718099894"/>
                    </a:ext>
                  </a:extLst>
                </a:gridCol>
                <a:gridCol w="278580">
                  <a:extLst>
                    <a:ext uri="{9D8B030D-6E8A-4147-A177-3AD203B41FA5}">
                      <a16:colId xmlns:a16="http://schemas.microsoft.com/office/drawing/2014/main" val="1784191365"/>
                    </a:ext>
                  </a:extLst>
                </a:gridCol>
                <a:gridCol w="278580">
                  <a:extLst>
                    <a:ext uri="{9D8B030D-6E8A-4147-A177-3AD203B41FA5}">
                      <a16:colId xmlns:a16="http://schemas.microsoft.com/office/drawing/2014/main" val="932532086"/>
                    </a:ext>
                  </a:extLst>
                </a:gridCol>
                <a:gridCol w="278580">
                  <a:extLst>
                    <a:ext uri="{9D8B030D-6E8A-4147-A177-3AD203B41FA5}">
                      <a16:colId xmlns:a16="http://schemas.microsoft.com/office/drawing/2014/main" val="2490040939"/>
                    </a:ext>
                  </a:extLst>
                </a:gridCol>
                <a:gridCol w="278580">
                  <a:extLst>
                    <a:ext uri="{9D8B030D-6E8A-4147-A177-3AD203B41FA5}">
                      <a16:colId xmlns:a16="http://schemas.microsoft.com/office/drawing/2014/main" val="409485505"/>
                    </a:ext>
                  </a:extLst>
                </a:gridCol>
                <a:gridCol w="278580">
                  <a:extLst>
                    <a:ext uri="{9D8B030D-6E8A-4147-A177-3AD203B41FA5}">
                      <a16:colId xmlns:a16="http://schemas.microsoft.com/office/drawing/2014/main" val="817186592"/>
                    </a:ext>
                  </a:extLst>
                </a:gridCol>
                <a:gridCol w="278580">
                  <a:extLst>
                    <a:ext uri="{9D8B030D-6E8A-4147-A177-3AD203B41FA5}">
                      <a16:colId xmlns:a16="http://schemas.microsoft.com/office/drawing/2014/main" val="3633422193"/>
                    </a:ext>
                  </a:extLst>
                </a:gridCol>
                <a:gridCol w="278580">
                  <a:extLst>
                    <a:ext uri="{9D8B030D-6E8A-4147-A177-3AD203B41FA5}">
                      <a16:colId xmlns:a16="http://schemas.microsoft.com/office/drawing/2014/main" val="4044516951"/>
                    </a:ext>
                  </a:extLst>
                </a:gridCol>
                <a:gridCol w="278580">
                  <a:extLst>
                    <a:ext uri="{9D8B030D-6E8A-4147-A177-3AD203B41FA5}">
                      <a16:colId xmlns:a16="http://schemas.microsoft.com/office/drawing/2014/main" val="3553452053"/>
                    </a:ext>
                  </a:extLst>
                </a:gridCol>
                <a:gridCol w="278580">
                  <a:extLst>
                    <a:ext uri="{9D8B030D-6E8A-4147-A177-3AD203B41FA5}">
                      <a16:colId xmlns:a16="http://schemas.microsoft.com/office/drawing/2014/main" val="135542616"/>
                    </a:ext>
                  </a:extLst>
                </a:gridCol>
                <a:gridCol w="278580">
                  <a:extLst>
                    <a:ext uri="{9D8B030D-6E8A-4147-A177-3AD203B41FA5}">
                      <a16:colId xmlns:a16="http://schemas.microsoft.com/office/drawing/2014/main" val="773108071"/>
                    </a:ext>
                  </a:extLst>
                </a:gridCol>
                <a:gridCol w="278580">
                  <a:extLst>
                    <a:ext uri="{9D8B030D-6E8A-4147-A177-3AD203B41FA5}">
                      <a16:colId xmlns:a16="http://schemas.microsoft.com/office/drawing/2014/main" val="3038011183"/>
                    </a:ext>
                  </a:extLst>
                </a:gridCol>
                <a:gridCol w="278580">
                  <a:extLst>
                    <a:ext uri="{9D8B030D-6E8A-4147-A177-3AD203B41FA5}">
                      <a16:colId xmlns:a16="http://schemas.microsoft.com/office/drawing/2014/main" val="2868572368"/>
                    </a:ext>
                  </a:extLst>
                </a:gridCol>
                <a:gridCol w="278580">
                  <a:extLst>
                    <a:ext uri="{9D8B030D-6E8A-4147-A177-3AD203B41FA5}">
                      <a16:colId xmlns:a16="http://schemas.microsoft.com/office/drawing/2014/main" val="515783678"/>
                    </a:ext>
                  </a:extLst>
                </a:gridCol>
                <a:gridCol w="278580">
                  <a:extLst>
                    <a:ext uri="{9D8B030D-6E8A-4147-A177-3AD203B41FA5}">
                      <a16:colId xmlns:a16="http://schemas.microsoft.com/office/drawing/2014/main" val="587372857"/>
                    </a:ext>
                  </a:extLst>
                </a:gridCol>
                <a:gridCol w="278580">
                  <a:extLst>
                    <a:ext uri="{9D8B030D-6E8A-4147-A177-3AD203B41FA5}">
                      <a16:colId xmlns:a16="http://schemas.microsoft.com/office/drawing/2014/main" val="2206814521"/>
                    </a:ext>
                  </a:extLst>
                </a:gridCol>
                <a:gridCol w="278580">
                  <a:extLst>
                    <a:ext uri="{9D8B030D-6E8A-4147-A177-3AD203B41FA5}">
                      <a16:colId xmlns:a16="http://schemas.microsoft.com/office/drawing/2014/main" val="666460299"/>
                    </a:ext>
                  </a:extLst>
                </a:gridCol>
                <a:gridCol w="278580">
                  <a:extLst>
                    <a:ext uri="{9D8B030D-6E8A-4147-A177-3AD203B41FA5}">
                      <a16:colId xmlns:a16="http://schemas.microsoft.com/office/drawing/2014/main" val="2725187800"/>
                    </a:ext>
                  </a:extLst>
                </a:gridCol>
                <a:gridCol w="278580">
                  <a:extLst>
                    <a:ext uri="{9D8B030D-6E8A-4147-A177-3AD203B41FA5}">
                      <a16:colId xmlns:a16="http://schemas.microsoft.com/office/drawing/2014/main" val="2827760481"/>
                    </a:ext>
                  </a:extLst>
                </a:gridCol>
                <a:gridCol w="278580">
                  <a:extLst>
                    <a:ext uri="{9D8B030D-6E8A-4147-A177-3AD203B41FA5}">
                      <a16:colId xmlns:a16="http://schemas.microsoft.com/office/drawing/2014/main" val="2058720275"/>
                    </a:ext>
                  </a:extLst>
                </a:gridCol>
                <a:gridCol w="278580">
                  <a:extLst>
                    <a:ext uri="{9D8B030D-6E8A-4147-A177-3AD203B41FA5}">
                      <a16:colId xmlns:a16="http://schemas.microsoft.com/office/drawing/2014/main" val="2158301692"/>
                    </a:ext>
                  </a:extLst>
                </a:gridCol>
                <a:gridCol w="278580">
                  <a:extLst>
                    <a:ext uri="{9D8B030D-6E8A-4147-A177-3AD203B41FA5}">
                      <a16:colId xmlns:a16="http://schemas.microsoft.com/office/drawing/2014/main" val="1724465888"/>
                    </a:ext>
                  </a:extLst>
                </a:gridCol>
                <a:gridCol w="278580">
                  <a:extLst>
                    <a:ext uri="{9D8B030D-6E8A-4147-A177-3AD203B41FA5}">
                      <a16:colId xmlns:a16="http://schemas.microsoft.com/office/drawing/2014/main" val="60214722"/>
                    </a:ext>
                  </a:extLst>
                </a:gridCol>
                <a:gridCol w="278580">
                  <a:extLst>
                    <a:ext uri="{9D8B030D-6E8A-4147-A177-3AD203B41FA5}">
                      <a16:colId xmlns:a16="http://schemas.microsoft.com/office/drawing/2014/main" val="1154330283"/>
                    </a:ext>
                  </a:extLst>
                </a:gridCol>
                <a:gridCol w="278580">
                  <a:extLst>
                    <a:ext uri="{9D8B030D-6E8A-4147-A177-3AD203B41FA5}">
                      <a16:colId xmlns:a16="http://schemas.microsoft.com/office/drawing/2014/main" val="3912807209"/>
                    </a:ext>
                  </a:extLst>
                </a:gridCol>
              </a:tblGrid>
              <a:tr h="370840">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extLst>
                  <a:ext uri="{0D108BD9-81ED-4DB2-BD59-A6C34878D82A}">
                    <a16:rowId xmlns:a16="http://schemas.microsoft.com/office/drawing/2014/main" val="3080279862"/>
                  </a:ext>
                </a:extLst>
              </a:tr>
            </a:tbl>
          </a:graphicData>
        </a:graphic>
      </p:graphicFrame>
      <p:grpSp>
        <p:nvGrpSpPr>
          <p:cNvPr id="7" name="Group 6">
            <a:extLst>
              <a:ext uri="{FF2B5EF4-FFF2-40B4-BE49-F238E27FC236}">
                <a16:creationId xmlns:a16="http://schemas.microsoft.com/office/drawing/2014/main" id="{2D691032-C5BF-4A40-B6F8-9C67356BC29A}"/>
              </a:ext>
            </a:extLst>
          </p:cNvPr>
          <p:cNvGrpSpPr/>
          <p:nvPr/>
        </p:nvGrpSpPr>
        <p:grpSpPr>
          <a:xfrm>
            <a:off x="236197" y="3043038"/>
            <a:ext cx="373886" cy="1650791"/>
            <a:chOff x="176751" y="3429000"/>
            <a:chExt cx="782425" cy="1164212"/>
          </a:xfrm>
        </p:grpSpPr>
        <p:sp>
          <p:nvSpPr>
            <p:cNvPr id="6" name="Arrow: Up 5">
              <a:extLst>
                <a:ext uri="{FF2B5EF4-FFF2-40B4-BE49-F238E27FC236}">
                  <a16:creationId xmlns:a16="http://schemas.microsoft.com/office/drawing/2014/main" id="{4A6FC147-9D90-4839-8487-4443B91A93DD}"/>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7C912A-5570-43B1-A3CA-7CF7F4A623D6}"/>
                </a:ext>
              </a:extLst>
            </p:cNvPr>
            <p:cNvSpPr/>
            <p:nvPr/>
          </p:nvSpPr>
          <p:spPr>
            <a:xfrm>
              <a:off x="176751" y="4361032"/>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2</a:t>
              </a:r>
            </a:p>
          </p:txBody>
        </p:sp>
      </p:grpSp>
      <p:grpSp>
        <p:nvGrpSpPr>
          <p:cNvPr id="20" name="Group 19">
            <a:extLst>
              <a:ext uri="{FF2B5EF4-FFF2-40B4-BE49-F238E27FC236}">
                <a16:creationId xmlns:a16="http://schemas.microsoft.com/office/drawing/2014/main" id="{C8E3BA00-D2C6-4A39-A470-9EA32674C072}"/>
              </a:ext>
            </a:extLst>
          </p:cNvPr>
          <p:cNvGrpSpPr/>
          <p:nvPr/>
        </p:nvGrpSpPr>
        <p:grpSpPr>
          <a:xfrm>
            <a:off x="801211" y="3043038"/>
            <a:ext cx="373886" cy="1650791"/>
            <a:chOff x="176751" y="3429000"/>
            <a:chExt cx="782425" cy="1164212"/>
          </a:xfrm>
        </p:grpSpPr>
        <p:sp>
          <p:nvSpPr>
            <p:cNvPr id="21" name="Arrow: Up 20">
              <a:extLst>
                <a:ext uri="{FF2B5EF4-FFF2-40B4-BE49-F238E27FC236}">
                  <a16:creationId xmlns:a16="http://schemas.microsoft.com/office/drawing/2014/main" id="{C5B42E78-279C-4753-A6BE-F24CE1A8C577}"/>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C57D09-CBEC-4CB8-8810-60F0D89B47FD}"/>
                </a:ext>
              </a:extLst>
            </p:cNvPr>
            <p:cNvSpPr/>
            <p:nvPr/>
          </p:nvSpPr>
          <p:spPr>
            <a:xfrm>
              <a:off x="176751" y="4361032"/>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4</a:t>
              </a:r>
            </a:p>
          </p:txBody>
        </p:sp>
      </p:grpSp>
      <p:grpSp>
        <p:nvGrpSpPr>
          <p:cNvPr id="23" name="Group 22">
            <a:extLst>
              <a:ext uri="{FF2B5EF4-FFF2-40B4-BE49-F238E27FC236}">
                <a16:creationId xmlns:a16="http://schemas.microsoft.com/office/drawing/2014/main" id="{DE3D7120-3218-4EBF-BA3E-320FD653905A}"/>
              </a:ext>
            </a:extLst>
          </p:cNvPr>
          <p:cNvGrpSpPr/>
          <p:nvPr/>
        </p:nvGrpSpPr>
        <p:grpSpPr>
          <a:xfrm>
            <a:off x="1921455" y="3043039"/>
            <a:ext cx="373886" cy="1650790"/>
            <a:chOff x="179109" y="3429000"/>
            <a:chExt cx="782425" cy="1164211"/>
          </a:xfrm>
        </p:grpSpPr>
        <p:sp>
          <p:nvSpPr>
            <p:cNvPr id="24" name="Arrow: Up 23">
              <a:extLst>
                <a:ext uri="{FF2B5EF4-FFF2-40B4-BE49-F238E27FC236}">
                  <a16:creationId xmlns:a16="http://schemas.microsoft.com/office/drawing/2014/main" id="{C1BCF5C2-7D35-4875-8B57-3F6C73A4468C}"/>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726F8D3-09A7-42BE-BC16-4F9BE9C98365}"/>
                </a:ext>
              </a:extLst>
            </p:cNvPr>
            <p:cNvSpPr/>
            <p:nvPr/>
          </p:nvSpPr>
          <p:spPr>
            <a:xfrm>
              <a:off x="179109" y="4361031"/>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8</a:t>
              </a:r>
            </a:p>
          </p:txBody>
        </p:sp>
      </p:grpSp>
      <p:grpSp>
        <p:nvGrpSpPr>
          <p:cNvPr id="26" name="Group 25">
            <a:extLst>
              <a:ext uri="{FF2B5EF4-FFF2-40B4-BE49-F238E27FC236}">
                <a16:creationId xmlns:a16="http://schemas.microsoft.com/office/drawing/2014/main" id="{17BA6615-EA02-4176-BD30-B5BAE45AC7C7}"/>
              </a:ext>
            </a:extLst>
          </p:cNvPr>
          <p:cNvGrpSpPr/>
          <p:nvPr/>
        </p:nvGrpSpPr>
        <p:grpSpPr>
          <a:xfrm>
            <a:off x="4647237" y="3043038"/>
            <a:ext cx="510619" cy="1650791"/>
            <a:chOff x="179109" y="3429000"/>
            <a:chExt cx="782425" cy="1164212"/>
          </a:xfrm>
        </p:grpSpPr>
        <p:sp>
          <p:nvSpPr>
            <p:cNvPr id="27" name="Arrow: Up 26">
              <a:extLst>
                <a:ext uri="{FF2B5EF4-FFF2-40B4-BE49-F238E27FC236}">
                  <a16:creationId xmlns:a16="http://schemas.microsoft.com/office/drawing/2014/main" id="{8385D406-8DEB-4F0C-A80E-8183C22FD708}"/>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C3C928-6FBD-4045-9C96-222E555A9A42}"/>
                </a:ext>
              </a:extLst>
            </p:cNvPr>
            <p:cNvSpPr/>
            <p:nvPr/>
          </p:nvSpPr>
          <p:spPr>
            <a:xfrm>
              <a:off x="179109" y="4361031"/>
              <a:ext cx="782425" cy="232181"/>
            </a:xfrm>
            <a:prstGeom prst="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3200" dirty="0"/>
                <a:t>16</a:t>
              </a:r>
            </a:p>
          </p:txBody>
        </p:sp>
      </p:grpSp>
      <p:grpSp>
        <p:nvGrpSpPr>
          <p:cNvPr id="29" name="Group 28">
            <a:extLst>
              <a:ext uri="{FF2B5EF4-FFF2-40B4-BE49-F238E27FC236}">
                <a16:creationId xmlns:a16="http://schemas.microsoft.com/office/drawing/2014/main" id="{310B98DD-BE28-4F1B-94C8-E49B318F2E20}"/>
              </a:ext>
            </a:extLst>
          </p:cNvPr>
          <p:cNvGrpSpPr/>
          <p:nvPr/>
        </p:nvGrpSpPr>
        <p:grpSpPr>
          <a:xfrm>
            <a:off x="8550112" y="3043038"/>
            <a:ext cx="510619" cy="1650791"/>
            <a:chOff x="179109" y="3429000"/>
            <a:chExt cx="782425" cy="1164212"/>
          </a:xfrm>
        </p:grpSpPr>
        <p:sp>
          <p:nvSpPr>
            <p:cNvPr id="30" name="Arrow: Up 29">
              <a:extLst>
                <a:ext uri="{FF2B5EF4-FFF2-40B4-BE49-F238E27FC236}">
                  <a16:creationId xmlns:a16="http://schemas.microsoft.com/office/drawing/2014/main" id="{532C4535-0A76-490F-83F6-4A53347E41BB}"/>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F6218A3-FBB0-434A-8EC3-7FE640CF72BB}"/>
                </a:ext>
              </a:extLst>
            </p:cNvPr>
            <p:cNvSpPr/>
            <p:nvPr/>
          </p:nvSpPr>
          <p:spPr>
            <a:xfrm>
              <a:off x="179109" y="4361031"/>
              <a:ext cx="782425" cy="232181"/>
            </a:xfrm>
            <a:prstGeom prst="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3200" dirty="0"/>
                <a:t>32</a:t>
              </a:r>
            </a:p>
          </p:txBody>
        </p:sp>
      </p:grpSp>
      <p:sp>
        <p:nvSpPr>
          <p:cNvPr id="33" name="TextBox 32">
            <a:extLst>
              <a:ext uri="{FF2B5EF4-FFF2-40B4-BE49-F238E27FC236}">
                <a16:creationId xmlns:a16="http://schemas.microsoft.com/office/drawing/2014/main" id="{8F639655-58E6-4DCB-817C-4FAE85612326}"/>
              </a:ext>
            </a:extLst>
          </p:cNvPr>
          <p:cNvSpPr txBox="1"/>
          <p:nvPr/>
        </p:nvSpPr>
        <p:spPr>
          <a:xfrm>
            <a:off x="131046" y="1229590"/>
            <a:ext cx="8600550" cy="523220"/>
          </a:xfrm>
          <a:prstGeom prst="rect">
            <a:avLst/>
          </a:prstGeom>
          <a:noFill/>
        </p:spPr>
        <p:txBody>
          <a:bodyPr wrap="square">
            <a:spAutoFit/>
          </a:bodyPr>
          <a:lstStyle/>
          <a:p>
            <a:r>
              <a:rPr lang="en-CA" sz="2800" dirty="0">
                <a:latin typeface="Times New Roman" panose="02020603050405020304" pitchFamily="18" charset="0"/>
                <a:cs typeface="Times New Roman" panose="02020603050405020304" pitchFamily="18" charset="0"/>
              </a:rPr>
              <a:t>But what is the total cost of n insertions? It is at most</a:t>
            </a:r>
            <a:endParaRPr lang="en-US" sz="28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E970110-F049-4E55-A5EF-207903610355}"/>
              </a:ext>
            </a:extLst>
          </p:cNvPr>
          <p:cNvSpPr txBox="1"/>
          <p:nvPr/>
        </p:nvSpPr>
        <p:spPr>
          <a:xfrm>
            <a:off x="131045" y="5366800"/>
            <a:ext cx="7363263" cy="523220"/>
          </a:xfrm>
          <a:prstGeom prst="rect">
            <a:avLst/>
          </a:prstGeom>
          <a:noFill/>
        </p:spPr>
        <p:txBody>
          <a:bodyPr wrap="square">
            <a:spAutoFit/>
          </a:bodyPr>
          <a:lstStyle/>
          <a:p>
            <a:r>
              <a:rPr lang="pt-BR" sz="2800" dirty="0">
                <a:latin typeface="Consolas" panose="020B0609020204030204" pitchFamily="49" charset="0"/>
              </a:rPr>
              <a:t>2</a:t>
            </a:r>
            <a:r>
              <a:rPr lang="pt-BR" sz="2800" baseline="30000" dirty="0">
                <a:latin typeface="Consolas" panose="020B0609020204030204" pitchFamily="49" charset="0"/>
              </a:rPr>
              <a:t>0</a:t>
            </a:r>
            <a:r>
              <a:rPr lang="pt-BR" sz="2800" dirty="0">
                <a:latin typeface="Consolas" panose="020B0609020204030204" pitchFamily="49" charset="0"/>
              </a:rPr>
              <a:t> + 2</a:t>
            </a:r>
            <a:r>
              <a:rPr lang="pt-BR" sz="2800" baseline="30000" dirty="0">
                <a:latin typeface="Consolas" panose="020B0609020204030204" pitchFamily="49" charset="0"/>
              </a:rPr>
              <a:t>1</a:t>
            </a:r>
            <a:r>
              <a:rPr lang="pt-BR" sz="2800" dirty="0">
                <a:latin typeface="Consolas" panose="020B0609020204030204" pitchFamily="49" charset="0"/>
              </a:rPr>
              <a:t> + 2</a:t>
            </a:r>
            <a:r>
              <a:rPr lang="pt-BR" sz="2800" baseline="30000" dirty="0">
                <a:latin typeface="Consolas" panose="020B0609020204030204" pitchFamily="49" charset="0"/>
              </a:rPr>
              <a:t>2</a:t>
            </a:r>
            <a:r>
              <a:rPr lang="pt-BR" sz="2800" dirty="0">
                <a:latin typeface="Consolas" panose="020B0609020204030204" pitchFamily="49" charset="0"/>
              </a:rPr>
              <a:t> + ··· + 2</a:t>
            </a:r>
            <a:r>
              <a:rPr lang="pt-BR" sz="2800" baseline="30000" dirty="0">
                <a:latin typeface="Consolas" panose="020B0609020204030204" pitchFamily="49" charset="0"/>
              </a:rPr>
              <a:t>lg n </a:t>
            </a:r>
            <a:r>
              <a:rPr lang="pt-BR" sz="2800" dirty="0">
                <a:latin typeface="Consolas" panose="020B0609020204030204" pitchFamily="49" charset="0"/>
              </a:rPr>
              <a:t>= Θ(n).</a:t>
            </a:r>
            <a:endParaRPr lang="en-US" sz="2800" dirty="0">
              <a:latin typeface="Consolas" panose="020B0609020204030204" pitchFamily="49" charset="0"/>
            </a:endParaRPr>
          </a:p>
        </p:txBody>
      </p:sp>
      <p:sp>
        <p:nvSpPr>
          <p:cNvPr id="39" name="TextBox 38">
            <a:extLst>
              <a:ext uri="{FF2B5EF4-FFF2-40B4-BE49-F238E27FC236}">
                <a16:creationId xmlns:a16="http://schemas.microsoft.com/office/drawing/2014/main" id="{6CD64A6B-4ED0-4A56-BC7E-05F33845AE1C}"/>
              </a:ext>
            </a:extLst>
          </p:cNvPr>
          <p:cNvSpPr txBox="1"/>
          <p:nvPr/>
        </p:nvSpPr>
        <p:spPr>
          <a:xfrm>
            <a:off x="334238" y="6016825"/>
            <a:ext cx="8397358" cy="707886"/>
          </a:xfrm>
          <a:prstGeom prst="rect">
            <a:avLst/>
          </a:prstGeom>
          <a:noFill/>
        </p:spPr>
        <p:txBody>
          <a:bodyPr wrap="square">
            <a:spAutoFit/>
          </a:bodyPr>
          <a:lstStyle/>
          <a:p>
            <a:r>
              <a:rPr lang="en-CA" sz="2000" dirty="0">
                <a:latin typeface="Consolas" panose="020B0609020204030204" pitchFamily="49" charset="0"/>
              </a:rPr>
              <a:t>In this case, we say each insertion has:</a:t>
            </a:r>
          </a:p>
          <a:p>
            <a:r>
              <a:rPr lang="en-CA" sz="2000" dirty="0">
                <a:latin typeface="Consolas" panose="020B0609020204030204" pitchFamily="49" charset="0"/>
              </a:rPr>
              <a:t>Θ(n)/n = Θ(1) amortized cost.</a:t>
            </a:r>
            <a:endParaRPr lang="en-US" sz="2000" dirty="0">
              <a:latin typeface="Consolas" panose="020B0609020204030204" pitchFamily="49" charset="0"/>
            </a:endParaRPr>
          </a:p>
        </p:txBody>
      </p:sp>
    </p:spTree>
    <p:extLst>
      <p:ext uri="{BB962C8B-B14F-4D97-AF65-F5344CB8AC3E}">
        <p14:creationId xmlns:p14="http://schemas.microsoft.com/office/powerpoint/2010/main" val="210123064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Aggregate Method</a:t>
            </a:r>
            <a:endParaRPr spc="20" dirty="0"/>
          </a:p>
        </p:txBody>
      </p:sp>
      <p:sp>
        <p:nvSpPr>
          <p:cNvPr id="33" name="TextBox 32">
            <a:extLst>
              <a:ext uri="{FF2B5EF4-FFF2-40B4-BE49-F238E27FC236}">
                <a16:creationId xmlns:a16="http://schemas.microsoft.com/office/drawing/2014/main" id="{8F639655-58E6-4DCB-817C-4FAE85612326}"/>
              </a:ext>
            </a:extLst>
          </p:cNvPr>
          <p:cNvSpPr txBox="1"/>
          <p:nvPr/>
        </p:nvSpPr>
        <p:spPr>
          <a:xfrm>
            <a:off x="131046" y="1229590"/>
            <a:ext cx="8600550" cy="1687963"/>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The method we used in the above analysis is the aggregate method: just add up the cost of all the operations and then divide by the number of operations.</a:t>
            </a:r>
            <a:endParaRPr lang="en-US" sz="2400"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74E24D9B-35EE-41CB-AE32-E4D7FD3EBF1D}"/>
              </a:ext>
            </a:extLst>
          </p:cNvPr>
          <p:cNvGrpSpPr/>
          <p:nvPr/>
        </p:nvGrpSpPr>
        <p:grpSpPr>
          <a:xfrm>
            <a:off x="564140" y="3420231"/>
            <a:ext cx="7732625" cy="842172"/>
            <a:chOff x="370840" y="3287020"/>
            <a:chExt cx="7732625" cy="842172"/>
          </a:xfrm>
        </p:grpSpPr>
        <p:sp>
          <p:nvSpPr>
            <p:cNvPr id="34" name="TextBox 33">
              <a:extLst>
                <a:ext uri="{FF2B5EF4-FFF2-40B4-BE49-F238E27FC236}">
                  <a16:creationId xmlns:a16="http://schemas.microsoft.com/office/drawing/2014/main" id="{4254AC98-5934-4C5A-81AF-D71CEDD300BD}"/>
                </a:ext>
              </a:extLst>
            </p:cNvPr>
            <p:cNvSpPr txBox="1"/>
            <p:nvPr/>
          </p:nvSpPr>
          <p:spPr>
            <a:xfrm>
              <a:off x="370840" y="3479194"/>
              <a:ext cx="419867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amortized cost per operation = </a:t>
              </a:r>
            </a:p>
          </p:txBody>
        </p:sp>
        <p:sp>
          <p:nvSpPr>
            <p:cNvPr id="35" name="TextBox 34">
              <a:extLst>
                <a:ext uri="{FF2B5EF4-FFF2-40B4-BE49-F238E27FC236}">
                  <a16:creationId xmlns:a16="http://schemas.microsoft.com/office/drawing/2014/main" id="{0ADFF187-EBF1-45F7-9D3B-C063D9CB9FEA}"/>
                </a:ext>
              </a:extLst>
            </p:cNvPr>
            <p:cNvSpPr txBox="1"/>
            <p:nvPr/>
          </p:nvSpPr>
          <p:spPr>
            <a:xfrm>
              <a:off x="4532917" y="3287020"/>
              <a:ext cx="3570548" cy="461665"/>
            </a:xfrm>
            <a:prstGeom prst="rect">
              <a:avLst/>
            </a:prstGeom>
            <a:noFill/>
          </p:spPr>
          <p:txBody>
            <a:bodyPr wrap="square">
              <a:spAutoFit/>
            </a:bodyPr>
            <a:lstStyle/>
            <a:p>
              <a:r>
                <a:rPr lang="en-CA" sz="2400" b="1" dirty="0">
                  <a:latin typeface="Times New Roman" panose="02020603050405020304" pitchFamily="18" charset="0"/>
                  <a:cs typeface="Times New Roman" panose="02020603050405020304" pitchFamily="18" charset="0"/>
                </a:rPr>
                <a:t>total cost of </a:t>
              </a:r>
              <a:r>
                <a:rPr lang="en-CA" sz="2400" b="1" i="1" dirty="0">
                  <a:latin typeface="Times New Roman" panose="02020603050405020304" pitchFamily="18" charset="0"/>
                  <a:cs typeface="Times New Roman" panose="02020603050405020304" pitchFamily="18" charset="0"/>
                </a:rPr>
                <a:t>k</a:t>
              </a:r>
              <a:r>
                <a:rPr lang="en-CA" sz="2400" b="1" dirty="0">
                  <a:latin typeface="Times New Roman" panose="02020603050405020304" pitchFamily="18" charset="0"/>
                  <a:cs typeface="Times New Roman" panose="02020603050405020304" pitchFamily="18" charset="0"/>
                </a:rPr>
                <a:t> operations</a:t>
              </a:r>
              <a:endParaRPr lang="en-US" sz="24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C9CBE60-4A18-4A96-BF30-0B0B0809713B}"/>
                </a:ext>
              </a:extLst>
            </p:cNvPr>
            <p:cNvSpPr txBox="1"/>
            <p:nvPr/>
          </p:nvSpPr>
          <p:spPr>
            <a:xfrm>
              <a:off x="4532917" y="3667527"/>
              <a:ext cx="3570548" cy="461665"/>
            </a:xfrm>
            <a:prstGeom prst="rect">
              <a:avLst/>
            </a:prstGeom>
            <a:noFill/>
          </p:spPr>
          <p:txBody>
            <a:bodyPr wrap="square">
              <a:spAutoFit/>
            </a:bodyPr>
            <a:lstStyle/>
            <a:p>
              <a:pPr algn="ctr"/>
              <a:r>
                <a:rPr lang="en-US" sz="2400" b="1" i="1" dirty="0">
                  <a:latin typeface="Times New Roman" panose="02020603050405020304" pitchFamily="18" charset="0"/>
                  <a:cs typeface="Times New Roman" panose="02020603050405020304" pitchFamily="18" charset="0"/>
                </a:rPr>
                <a:t>k</a:t>
              </a:r>
            </a:p>
          </p:txBody>
        </p:sp>
        <p:cxnSp>
          <p:nvCxnSpPr>
            <p:cNvPr id="13" name="Straight Connector 12">
              <a:extLst>
                <a:ext uri="{FF2B5EF4-FFF2-40B4-BE49-F238E27FC236}">
                  <a16:creationId xmlns:a16="http://schemas.microsoft.com/office/drawing/2014/main" id="{DEA0D997-AEAB-49C3-A204-59B12A6820DC}"/>
                </a:ext>
              </a:extLst>
            </p:cNvPr>
            <p:cNvCxnSpPr>
              <a:cxnSpLocks/>
            </p:cNvCxnSpPr>
            <p:nvPr/>
          </p:nvCxnSpPr>
          <p:spPr>
            <a:xfrm>
              <a:off x="4606121" y="3722761"/>
              <a:ext cx="3265260" cy="25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491A76F4-C869-4645-87A3-420557A7975D}"/>
              </a:ext>
            </a:extLst>
          </p:cNvPr>
          <p:cNvSpPr txBox="1"/>
          <p:nvPr/>
        </p:nvSpPr>
        <p:spPr>
          <a:xfrm>
            <a:off x="182084" y="4968174"/>
            <a:ext cx="8496738" cy="1133965"/>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Aggregate method is the simplest method. Because it’s simple, it may not be able to analyze more complicated algorithms.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132201"/>
      </p:ext>
    </p:extLst>
  </p:cSld>
  <p:clrMapOvr>
    <a:masterClrMapping/>
  </p:clrMapOvr>
  <p:transition>
    <p:cut/>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8487</TotalTime>
  <Words>3097</Words>
  <Application>Microsoft Office PowerPoint</Application>
  <PresentationFormat>On-screen Show (4:3)</PresentationFormat>
  <Paragraphs>418</Paragraphs>
  <Slides>40</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Arial</vt:lpstr>
      <vt:lpstr>Calibri</vt:lpstr>
      <vt:lpstr>Cambria Math</vt:lpstr>
      <vt:lpstr>Consolas</vt:lpstr>
      <vt:lpstr>Courier New</vt:lpstr>
      <vt:lpstr>Lucida Sans Unicode</vt:lpstr>
      <vt:lpstr>Segoe UI</vt:lpstr>
      <vt:lpstr>Segoe UI Light</vt:lpstr>
      <vt:lpstr>Tahoma</vt:lpstr>
      <vt:lpstr>Times New Roman</vt:lpstr>
      <vt:lpstr>Verdana</vt:lpstr>
      <vt:lpstr>Wingdings</vt:lpstr>
      <vt:lpstr>WelcomeDoc</vt:lpstr>
      <vt:lpstr>Office Theme</vt:lpstr>
      <vt:lpstr>ECEG-5193: Algorithm Analysis and Design</vt:lpstr>
      <vt:lpstr>What is Amortized Analysis?</vt:lpstr>
      <vt:lpstr>What is Amortized Analysis?</vt:lpstr>
      <vt:lpstr>Why Amortized Analysis?</vt:lpstr>
      <vt:lpstr>Amortized Analysis: 3 Methods</vt:lpstr>
      <vt:lpstr>Amortized Analysis of Table doubling</vt:lpstr>
      <vt:lpstr>Table doubling</vt:lpstr>
      <vt:lpstr>Amortized Analysis of Table doubling</vt:lpstr>
      <vt:lpstr>Aggregate Method</vt:lpstr>
      <vt:lpstr>Amortized Bound Definition</vt:lpstr>
      <vt:lpstr>Amortized Bound Definition</vt:lpstr>
      <vt:lpstr>Accounting Method</vt:lpstr>
      <vt:lpstr>Accounting Method: Table doubling example</vt:lpstr>
      <vt:lpstr>Accounting Method</vt:lpstr>
      <vt:lpstr>Charging Method</vt:lpstr>
      <vt:lpstr>Charging Method: Table doubling example</vt:lpstr>
      <vt:lpstr>Charging Method: Table halving example</vt:lpstr>
      <vt:lpstr>Charging Method</vt:lpstr>
      <vt:lpstr>Potential Method</vt:lpstr>
      <vt:lpstr>Potential Method</vt:lpstr>
      <vt:lpstr>Potential Method</vt:lpstr>
      <vt:lpstr>Potential Method: Table doubling</vt:lpstr>
      <vt:lpstr>Potential Method: Table doubling</vt:lpstr>
      <vt:lpstr>Potential Method: Table doubling</vt:lpstr>
      <vt:lpstr>More Examples</vt:lpstr>
      <vt:lpstr>Amortized Analysis of Stack with MultiPop</vt:lpstr>
      <vt:lpstr>Amortized Analysis of Stack with MultiPop</vt:lpstr>
      <vt:lpstr>Amortized Analysis</vt:lpstr>
      <vt:lpstr>Amortized Analysis of a Binary Counter</vt:lpstr>
      <vt:lpstr>Amortized Analysis of a Binary Counter</vt:lpstr>
      <vt:lpstr>Binary Counter Analysis</vt:lpstr>
      <vt:lpstr>Accounting Method: Second Method of Analysis</vt:lpstr>
      <vt:lpstr>Accounting Method</vt:lpstr>
      <vt:lpstr>Accounting Method Analysis of Stack</vt:lpstr>
      <vt:lpstr>Accounting Method Analysis of Stack</vt:lpstr>
      <vt:lpstr>Potential Method: Third Method of Analysis</vt:lpstr>
      <vt:lpstr>Potential Method</vt:lpstr>
      <vt:lpstr>Potential Method</vt:lpstr>
      <vt:lpstr>Potential Method Analysis of MultiPop Stack</vt:lpstr>
      <vt:lpstr>Potential Method Analysis of Binary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tmik</cp:lastModifiedBy>
  <cp:revision>248</cp:revision>
  <dcterms:created xsi:type="dcterms:W3CDTF">2021-10-24T06:23:43Z</dcterms:created>
  <dcterms:modified xsi:type="dcterms:W3CDTF">2023-01-04T07:23:51Z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