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6" r:id="rId5"/>
    <p:sldMasterId id="2147483738" r:id="rId6"/>
    <p:sldMasterId id="2147483750" r:id="rId7"/>
  </p:sldMasterIdLst>
  <p:notesMasterIdLst>
    <p:notesMasterId r:id="rId80"/>
  </p:notesMasterIdLst>
  <p:handoutMasterIdLst>
    <p:handoutMasterId r:id="rId81"/>
  </p:handoutMasterIdLst>
  <p:sldIdLst>
    <p:sldId id="256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606" r:id="rId33"/>
    <p:sldId id="607" r:id="rId34"/>
    <p:sldId id="288" r:id="rId35"/>
    <p:sldId id="289" r:id="rId36"/>
    <p:sldId id="608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286" r:id="rId63"/>
    <p:sldId id="287" r:id="rId64"/>
    <p:sldId id="592" r:id="rId65"/>
    <p:sldId id="593" r:id="rId66"/>
    <p:sldId id="293" r:id="rId67"/>
    <p:sldId id="594" r:id="rId68"/>
    <p:sldId id="595" r:id="rId69"/>
    <p:sldId id="596" r:id="rId70"/>
    <p:sldId id="597" r:id="rId71"/>
    <p:sldId id="598" r:id="rId72"/>
    <p:sldId id="599" r:id="rId73"/>
    <p:sldId id="290" r:id="rId74"/>
    <p:sldId id="600" r:id="rId75"/>
    <p:sldId id="601" r:id="rId76"/>
    <p:sldId id="602" r:id="rId77"/>
    <p:sldId id="603" r:id="rId78"/>
    <p:sldId id="60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duction" id="{764D3BD0-F5C4-4832-B0FD-DC7B3D2D426C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Six Degrees of Separation" id="{5F876AEF-E39F-4C4D-A2D2-B7415624904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606"/>
            <p14:sldId id="607"/>
            <p14:sldId id="288"/>
            <p14:sldId id="289"/>
          </p14:sldIdLst>
        </p14:section>
        <p14:section name="Background" id="{8F650D7C-8C0F-4A0B-98AD-9A54E05E6964}">
          <p14:sldIdLst>
            <p14:sldId id="608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Types of Graphs" id="{96246478-1C5C-4647-A7A1-1EE6B3549F3A}">
          <p14:sldIdLst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Representing Graphs" id="{D3DDF1EA-63EC-4AEB-892B-51985BF9A04B}">
          <p14:sldIdLst>
            <p14:sldId id="286"/>
            <p14:sldId id="287"/>
            <p14:sldId id="592"/>
            <p14:sldId id="593"/>
            <p14:sldId id="293"/>
            <p14:sldId id="594"/>
            <p14:sldId id="595"/>
            <p14:sldId id="596"/>
            <p14:sldId id="597"/>
            <p14:sldId id="598"/>
            <p14:sldId id="599"/>
            <p14:sldId id="290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viewProps" Target="view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61" Type="http://schemas.openxmlformats.org/officeDocument/2006/relationships/slide" Target="slides/slide54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Bayesian network (also known as a Bayes network, or decision network) is a probabilistic graphical model that represents a set of variables and their</a:t>
            </a:r>
          </a:p>
          <a:p>
            <a:r>
              <a:rPr lang="en-CA" dirty="0"/>
              <a:t>conditional dependencies via a directed acyclic graph (DAG).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 degree(v) = 2 |E|    (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handshaking lemma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7955-27CE-49A4-A001-125DF3254B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4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7866-FA26-4549-AF85-DD27CAFEC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297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675E-B599-4CB6-808A-3423AF1E32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54C5-1265-4A1F-BB31-52179E0E30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44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7688-3A0E-4AE0-8293-54CF52A2B4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28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866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0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11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275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7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4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12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25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635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369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2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0617" y="2246427"/>
            <a:ext cx="77827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0617" y="3537345"/>
            <a:ext cx="7782765" cy="446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2" b="0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984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947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bk object 17"/>
          <p:cNvSpPr/>
          <p:nvPr/>
        </p:nvSpPr>
        <p:spPr>
          <a:xfrm>
            <a:off x="2072947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bk object 18"/>
          <p:cNvSpPr/>
          <p:nvPr/>
        </p:nvSpPr>
        <p:spPr>
          <a:xfrm>
            <a:off x="2072947" y="2481309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bk object 19"/>
          <p:cNvSpPr/>
          <p:nvPr/>
        </p:nvSpPr>
        <p:spPr>
          <a:xfrm>
            <a:off x="2694831" y="3103716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bk object 20"/>
          <p:cNvSpPr/>
          <p:nvPr/>
        </p:nvSpPr>
        <p:spPr>
          <a:xfrm>
            <a:off x="2072947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bk object 21"/>
          <p:cNvSpPr/>
          <p:nvPr/>
        </p:nvSpPr>
        <p:spPr>
          <a:xfrm>
            <a:off x="2072947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bk object 22"/>
          <p:cNvSpPr/>
          <p:nvPr/>
        </p:nvSpPr>
        <p:spPr>
          <a:xfrm>
            <a:off x="2072947" y="3726123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bk object 23"/>
          <p:cNvSpPr/>
          <p:nvPr/>
        </p:nvSpPr>
        <p:spPr>
          <a:xfrm>
            <a:off x="2694831" y="4348530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bk object 24"/>
          <p:cNvSpPr/>
          <p:nvPr/>
        </p:nvSpPr>
        <p:spPr>
          <a:xfrm>
            <a:off x="829179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bk object 25"/>
          <p:cNvSpPr/>
          <p:nvPr/>
        </p:nvSpPr>
        <p:spPr>
          <a:xfrm>
            <a:off x="829179" y="3734440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bk object 26"/>
          <p:cNvSpPr/>
          <p:nvPr/>
        </p:nvSpPr>
        <p:spPr>
          <a:xfrm>
            <a:off x="829179" y="3726123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bk object 27"/>
          <p:cNvSpPr/>
          <p:nvPr/>
        </p:nvSpPr>
        <p:spPr>
          <a:xfrm>
            <a:off x="1451063" y="4348530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bk object 28"/>
          <p:cNvSpPr/>
          <p:nvPr/>
        </p:nvSpPr>
        <p:spPr>
          <a:xfrm>
            <a:off x="829179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bk object 29"/>
          <p:cNvSpPr/>
          <p:nvPr/>
        </p:nvSpPr>
        <p:spPr>
          <a:xfrm>
            <a:off x="829179" y="2489627"/>
            <a:ext cx="621884" cy="622407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bk object 30"/>
          <p:cNvSpPr/>
          <p:nvPr/>
        </p:nvSpPr>
        <p:spPr>
          <a:xfrm>
            <a:off x="829179" y="2481309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bk object 31"/>
          <p:cNvSpPr/>
          <p:nvPr/>
        </p:nvSpPr>
        <p:spPr>
          <a:xfrm>
            <a:off x="1451063" y="3103716"/>
            <a:ext cx="0" cy="16713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329"/>
                </a:moveTo>
                <a:lnTo>
                  <a:pt x="0" y="0"/>
                </a:lnTo>
                <a:lnTo>
                  <a:pt x="0" y="18329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8877" y="1583678"/>
            <a:ext cx="5576228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B2B2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86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46597"/>
          </a:xfrm>
        </p:spPr>
        <p:txBody>
          <a:bodyPr lIns="0" tIns="0" rIns="0" bIns="0"/>
          <a:lstStyle>
            <a:lvl1pPr>
              <a:defRPr sz="2902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65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650" y="368609"/>
            <a:ext cx="8667750" cy="679141"/>
          </a:xfrm>
        </p:spPr>
        <p:txBody>
          <a:bodyPr lIns="0" tIns="0" rIns="0" bIns="0"/>
          <a:lstStyle>
            <a:lvl1pPr algn="ctr">
              <a:defRPr sz="3200" b="1" i="0">
                <a:solidFill>
                  <a:srgbClr val="191919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0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2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9F479-485B-443F-AD8E-11699A9396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3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5E4-AC67-4654-AC8E-9F5CCE29F2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8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E5A1-DB41-44CB-B164-E49979FD9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29D4-634F-49BD-98C5-E2B7B13CB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2971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160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349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537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726" indent="-228594" algn="l" defTabSz="914377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832006AA-857C-4D24-B43E-1006A3494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39ABD1D5-9F31-4A1F-8F8C-EBA040051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DDE5097-7C57-42ED-836B-8DDAC92B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0BF1575B-BDF4-48A5-93AD-CC8B058B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789" y="844859"/>
            <a:ext cx="649523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91919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8877" y="1583678"/>
            <a:ext cx="557622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2B2B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03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spectmagazine.co.uk/wp-content/uploads/2009/09/163_tay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42" y="620042"/>
            <a:ext cx="8673484" cy="2387600"/>
          </a:xfrm>
        </p:spPr>
        <p:txBody>
          <a:bodyPr anchor="ctr" anchorCtr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1942" y="3303449"/>
            <a:ext cx="8700116" cy="113779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Algorithms of Graph Problems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21942" y="5032857"/>
            <a:ext cx="8700116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cap="small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for fundamental graph problems</a:t>
            </a:r>
            <a:endParaRPr lang="en-US" sz="2000" cap="small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87" y="384070"/>
            <a:ext cx="892205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089" y="1757973"/>
            <a:ext cx="111708" cy="11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9366" y="1757973"/>
            <a:ext cx="110557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3202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5214" y="1757973"/>
            <a:ext cx="111709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1493" y="1757973"/>
            <a:ext cx="110556" cy="111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5328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5214" y="4660100"/>
            <a:ext cx="111709" cy="1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41493" y="4660100"/>
            <a:ext cx="110556" cy="1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45328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03089" y="4660100"/>
            <a:ext cx="111708" cy="1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9366" y="4660100"/>
            <a:ext cx="110557" cy="111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43202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481" y="384070"/>
            <a:ext cx="691039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5147" y="3213643"/>
            <a:ext cx="1087721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spc="25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39" spc="2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39" spc="39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39" spc="63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5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8358" y="1453942"/>
            <a:ext cx="5389662" cy="39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481" y="384070"/>
            <a:ext cx="6910399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6242" y="3213643"/>
            <a:ext cx="1024957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spc="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39" spc="77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39" spc="168" dirty="0">
                <a:solidFill>
                  <a:srgbClr val="FF0000"/>
                </a:solidFill>
                <a:latin typeface="Arial"/>
                <a:cs typeface="Arial"/>
              </a:rPr>
              <a:t>ges</a:t>
            </a:r>
            <a:endParaRPr sz="253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2126" y="1453942"/>
            <a:ext cx="4145894" cy="39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6743" y="5569353"/>
            <a:ext cx="6427863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829178">
              <a:lnSpc>
                <a:spcPts val="3364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graph consists 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set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nodes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7466" algn="ctr" defTabSz="829178">
              <a:lnSpc>
                <a:spcPts val="3449"/>
              </a:lnSpc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connected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by </a:t>
            </a:r>
            <a:r>
              <a:rPr sz="2902" b="1" dirty="0">
                <a:solidFill>
                  <a:srgbClr val="0000FF"/>
                </a:solidFill>
                <a:latin typeface="DejaVu Serif"/>
                <a:cs typeface="DejaVu Serif"/>
              </a:rPr>
              <a:t>edges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3431" y="2697710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7713" y="1532"/>
                </a:lnTo>
                <a:lnTo>
                  <a:pt x="590669" y="6072"/>
                </a:lnTo>
                <a:lnTo>
                  <a:pt x="544755" y="13528"/>
                </a:lnTo>
                <a:lnTo>
                  <a:pt x="500062" y="23812"/>
                </a:lnTo>
                <a:lnTo>
                  <a:pt x="456679" y="36834"/>
                </a:lnTo>
                <a:lnTo>
                  <a:pt x="414694" y="52506"/>
                </a:lnTo>
                <a:lnTo>
                  <a:pt x="374198" y="70738"/>
                </a:lnTo>
                <a:lnTo>
                  <a:pt x="335279" y="91439"/>
                </a:lnTo>
                <a:lnTo>
                  <a:pt x="298028" y="114523"/>
                </a:lnTo>
                <a:lnTo>
                  <a:pt x="262532" y="139898"/>
                </a:lnTo>
                <a:lnTo>
                  <a:pt x="228882" y="167476"/>
                </a:lnTo>
                <a:lnTo>
                  <a:pt x="197167" y="197167"/>
                </a:lnTo>
                <a:lnTo>
                  <a:pt x="167476" y="228882"/>
                </a:lnTo>
                <a:lnTo>
                  <a:pt x="139898" y="262532"/>
                </a:lnTo>
                <a:lnTo>
                  <a:pt x="114523" y="298028"/>
                </a:lnTo>
                <a:lnTo>
                  <a:pt x="91439" y="335279"/>
                </a:lnTo>
                <a:lnTo>
                  <a:pt x="70738" y="374198"/>
                </a:lnTo>
                <a:lnTo>
                  <a:pt x="52506" y="414694"/>
                </a:lnTo>
                <a:lnTo>
                  <a:pt x="36834" y="456679"/>
                </a:lnTo>
                <a:lnTo>
                  <a:pt x="23812" y="500062"/>
                </a:lnTo>
                <a:lnTo>
                  <a:pt x="13528" y="544755"/>
                </a:lnTo>
                <a:lnTo>
                  <a:pt x="6072" y="590669"/>
                </a:lnTo>
                <a:lnTo>
                  <a:pt x="1532" y="637713"/>
                </a:lnTo>
                <a:lnTo>
                  <a:pt x="0" y="685800"/>
                </a:lnTo>
                <a:lnTo>
                  <a:pt x="1532" y="733886"/>
                </a:lnTo>
                <a:lnTo>
                  <a:pt x="6072" y="780930"/>
                </a:lnTo>
                <a:lnTo>
                  <a:pt x="13528" y="826844"/>
                </a:lnTo>
                <a:lnTo>
                  <a:pt x="23812" y="871537"/>
                </a:lnTo>
                <a:lnTo>
                  <a:pt x="36834" y="914920"/>
                </a:lnTo>
                <a:lnTo>
                  <a:pt x="52506" y="956905"/>
                </a:lnTo>
                <a:lnTo>
                  <a:pt x="70738" y="997401"/>
                </a:lnTo>
                <a:lnTo>
                  <a:pt x="91440" y="1036320"/>
                </a:lnTo>
                <a:lnTo>
                  <a:pt x="114523" y="1073571"/>
                </a:lnTo>
                <a:lnTo>
                  <a:pt x="139898" y="1109067"/>
                </a:lnTo>
                <a:lnTo>
                  <a:pt x="167476" y="1142717"/>
                </a:lnTo>
                <a:lnTo>
                  <a:pt x="197167" y="1174432"/>
                </a:lnTo>
                <a:lnTo>
                  <a:pt x="228882" y="1204123"/>
                </a:lnTo>
                <a:lnTo>
                  <a:pt x="262532" y="1231701"/>
                </a:lnTo>
                <a:lnTo>
                  <a:pt x="298028" y="1257076"/>
                </a:lnTo>
                <a:lnTo>
                  <a:pt x="335280" y="1280160"/>
                </a:lnTo>
                <a:lnTo>
                  <a:pt x="374198" y="1300861"/>
                </a:lnTo>
                <a:lnTo>
                  <a:pt x="414694" y="1319093"/>
                </a:lnTo>
                <a:lnTo>
                  <a:pt x="456679" y="1334765"/>
                </a:lnTo>
                <a:lnTo>
                  <a:pt x="500062" y="1347787"/>
                </a:lnTo>
                <a:lnTo>
                  <a:pt x="544755" y="1358071"/>
                </a:lnTo>
                <a:lnTo>
                  <a:pt x="590669" y="1365527"/>
                </a:lnTo>
                <a:lnTo>
                  <a:pt x="637713" y="1370067"/>
                </a:lnTo>
                <a:lnTo>
                  <a:pt x="685800" y="1371600"/>
                </a:lnTo>
                <a:lnTo>
                  <a:pt x="733886" y="1370067"/>
                </a:lnTo>
                <a:lnTo>
                  <a:pt x="780930" y="1365527"/>
                </a:lnTo>
                <a:lnTo>
                  <a:pt x="826844" y="1358071"/>
                </a:lnTo>
                <a:lnTo>
                  <a:pt x="871537" y="1347787"/>
                </a:lnTo>
                <a:lnTo>
                  <a:pt x="914920" y="1334765"/>
                </a:lnTo>
                <a:lnTo>
                  <a:pt x="956905" y="1319093"/>
                </a:lnTo>
                <a:lnTo>
                  <a:pt x="997401" y="1300861"/>
                </a:lnTo>
                <a:lnTo>
                  <a:pt x="1036320" y="1280160"/>
                </a:lnTo>
                <a:lnTo>
                  <a:pt x="1073571" y="1257076"/>
                </a:lnTo>
                <a:lnTo>
                  <a:pt x="1109067" y="1231701"/>
                </a:lnTo>
                <a:lnTo>
                  <a:pt x="1142717" y="1204123"/>
                </a:lnTo>
                <a:lnTo>
                  <a:pt x="1174432" y="1174432"/>
                </a:lnTo>
                <a:lnTo>
                  <a:pt x="1204123" y="1142717"/>
                </a:lnTo>
                <a:lnTo>
                  <a:pt x="1231701" y="1109067"/>
                </a:lnTo>
                <a:lnTo>
                  <a:pt x="1257076" y="1073571"/>
                </a:lnTo>
                <a:lnTo>
                  <a:pt x="1280160" y="1036320"/>
                </a:lnTo>
                <a:lnTo>
                  <a:pt x="1300861" y="997401"/>
                </a:lnTo>
                <a:lnTo>
                  <a:pt x="1319093" y="956905"/>
                </a:lnTo>
                <a:lnTo>
                  <a:pt x="1334765" y="914920"/>
                </a:lnTo>
                <a:lnTo>
                  <a:pt x="1347787" y="871537"/>
                </a:lnTo>
                <a:lnTo>
                  <a:pt x="1358071" y="826844"/>
                </a:lnTo>
                <a:lnTo>
                  <a:pt x="1365527" y="780930"/>
                </a:lnTo>
                <a:lnTo>
                  <a:pt x="1370067" y="733886"/>
                </a:lnTo>
                <a:lnTo>
                  <a:pt x="1371600" y="685800"/>
                </a:lnTo>
                <a:lnTo>
                  <a:pt x="1370067" y="637713"/>
                </a:lnTo>
                <a:lnTo>
                  <a:pt x="1365527" y="590669"/>
                </a:lnTo>
                <a:lnTo>
                  <a:pt x="1358071" y="544755"/>
                </a:lnTo>
                <a:lnTo>
                  <a:pt x="1347787" y="500062"/>
                </a:lnTo>
                <a:lnTo>
                  <a:pt x="1334765" y="456679"/>
                </a:lnTo>
                <a:lnTo>
                  <a:pt x="1319093" y="414694"/>
                </a:lnTo>
                <a:lnTo>
                  <a:pt x="1300861" y="374198"/>
                </a:lnTo>
                <a:lnTo>
                  <a:pt x="1280159" y="335279"/>
                </a:lnTo>
                <a:lnTo>
                  <a:pt x="1257076" y="298028"/>
                </a:lnTo>
                <a:lnTo>
                  <a:pt x="1231701" y="262532"/>
                </a:lnTo>
                <a:lnTo>
                  <a:pt x="1204123" y="228882"/>
                </a:lnTo>
                <a:lnTo>
                  <a:pt x="1174432" y="197167"/>
                </a:lnTo>
                <a:lnTo>
                  <a:pt x="1142717" y="167476"/>
                </a:lnTo>
                <a:lnTo>
                  <a:pt x="1109067" y="139898"/>
                </a:lnTo>
                <a:lnTo>
                  <a:pt x="1073571" y="114523"/>
                </a:lnTo>
                <a:lnTo>
                  <a:pt x="1036319" y="91439"/>
                </a:lnTo>
                <a:lnTo>
                  <a:pt x="997401" y="70738"/>
                </a:lnTo>
                <a:lnTo>
                  <a:pt x="956905" y="52506"/>
                </a:lnTo>
                <a:lnTo>
                  <a:pt x="914920" y="36834"/>
                </a:lnTo>
                <a:lnTo>
                  <a:pt x="871537" y="23812"/>
                </a:lnTo>
                <a:lnTo>
                  <a:pt x="826844" y="13528"/>
                </a:lnTo>
                <a:lnTo>
                  <a:pt x="780930" y="6072"/>
                </a:lnTo>
                <a:lnTo>
                  <a:pt x="733886" y="1532"/>
                </a:lnTo>
                <a:lnTo>
                  <a:pt x="685800" y="0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3431" y="2697710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733886" y="1532"/>
                </a:lnTo>
                <a:lnTo>
                  <a:pt x="780930" y="6072"/>
                </a:lnTo>
                <a:lnTo>
                  <a:pt x="826844" y="13528"/>
                </a:lnTo>
                <a:lnTo>
                  <a:pt x="871537" y="23812"/>
                </a:lnTo>
                <a:lnTo>
                  <a:pt x="914920" y="36834"/>
                </a:lnTo>
                <a:lnTo>
                  <a:pt x="956905" y="52506"/>
                </a:lnTo>
                <a:lnTo>
                  <a:pt x="997401" y="70738"/>
                </a:lnTo>
                <a:lnTo>
                  <a:pt x="1036319" y="91439"/>
                </a:lnTo>
                <a:lnTo>
                  <a:pt x="1073571" y="114523"/>
                </a:lnTo>
                <a:lnTo>
                  <a:pt x="1109067" y="139898"/>
                </a:lnTo>
                <a:lnTo>
                  <a:pt x="1142717" y="167476"/>
                </a:lnTo>
                <a:lnTo>
                  <a:pt x="1174432" y="197167"/>
                </a:lnTo>
                <a:lnTo>
                  <a:pt x="1204123" y="228882"/>
                </a:lnTo>
                <a:lnTo>
                  <a:pt x="1231701" y="262532"/>
                </a:lnTo>
                <a:lnTo>
                  <a:pt x="1257076" y="298028"/>
                </a:lnTo>
                <a:lnTo>
                  <a:pt x="1280159" y="335279"/>
                </a:lnTo>
                <a:lnTo>
                  <a:pt x="1300861" y="374198"/>
                </a:lnTo>
                <a:lnTo>
                  <a:pt x="1319093" y="414694"/>
                </a:lnTo>
                <a:lnTo>
                  <a:pt x="1334765" y="456679"/>
                </a:lnTo>
                <a:lnTo>
                  <a:pt x="1347787" y="500062"/>
                </a:lnTo>
                <a:lnTo>
                  <a:pt x="1358071" y="544755"/>
                </a:lnTo>
                <a:lnTo>
                  <a:pt x="1365527" y="590669"/>
                </a:lnTo>
                <a:lnTo>
                  <a:pt x="1370067" y="637713"/>
                </a:lnTo>
                <a:lnTo>
                  <a:pt x="1371600" y="685800"/>
                </a:lnTo>
                <a:lnTo>
                  <a:pt x="1370067" y="733886"/>
                </a:lnTo>
                <a:lnTo>
                  <a:pt x="1365527" y="780930"/>
                </a:lnTo>
                <a:lnTo>
                  <a:pt x="1358071" y="826844"/>
                </a:lnTo>
                <a:lnTo>
                  <a:pt x="1347787" y="871537"/>
                </a:lnTo>
                <a:lnTo>
                  <a:pt x="1334765" y="914920"/>
                </a:lnTo>
                <a:lnTo>
                  <a:pt x="1319093" y="956905"/>
                </a:lnTo>
                <a:lnTo>
                  <a:pt x="1300861" y="997401"/>
                </a:lnTo>
                <a:lnTo>
                  <a:pt x="1280160" y="1036320"/>
                </a:lnTo>
                <a:lnTo>
                  <a:pt x="1257076" y="1073571"/>
                </a:lnTo>
                <a:lnTo>
                  <a:pt x="1231701" y="1109067"/>
                </a:lnTo>
                <a:lnTo>
                  <a:pt x="1204123" y="1142717"/>
                </a:lnTo>
                <a:lnTo>
                  <a:pt x="1174432" y="1174432"/>
                </a:lnTo>
                <a:lnTo>
                  <a:pt x="1142717" y="1204123"/>
                </a:lnTo>
                <a:lnTo>
                  <a:pt x="1109067" y="1231701"/>
                </a:lnTo>
                <a:lnTo>
                  <a:pt x="1073571" y="1257076"/>
                </a:lnTo>
                <a:lnTo>
                  <a:pt x="1036320" y="1280160"/>
                </a:lnTo>
                <a:lnTo>
                  <a:pt x="997401" y="1300861"/>
                </a:lnTo>
                <a:lnTo>
                  <a:pt x="956905" y="1319093"/>
                </a:lnTo>
                <a:lnTo>
                  <a:pt x="914920" y="1334765"/>
                </a:lnTo>
                <a:lnTo>
                  <a:pt x="871537" y="1347787"/>
                </a:lnTo>
                <a:lnTo>
                  <a:pt x="826844" y="1358071"/>
                </a:lnTo>
                <a:lnTo>
                  <a:pt x="780930" y="1365527"/>
                </a:lnTo>
                <a:lnTo>
                  <a:pt x="733886" y="1370067"/>
                </a:lnTo>
                <a:lnTo>
                  <a:pt x="685800" y="1371600"/>
                </a:lnTo>
                <a:lnTo>
                  <a:pt x="637713" y="1370067"/>
                </a:lnTo>
                <a:lnTo>
                  <a:pt x="590669" y="1365527"/>
                </a:lnTo>
                <a:lnTo>
                  <a:pt x="544755" y="1358071"/>
                </a:lnTo>
                <a:lnTo>
                  <a:pt x="500062" y="1347787"/>
                </a:lnTo>
                <a:lnTo>
                  <a:pt x="456679" y="1334765"/>
                </a:lnTo>
                <a:lnTo>
                  <a:pt x="414694" y="1319093"/>
                </a:lnTo>
                <a:lnTo>
                  <a:pt x="374198" y="1300861"/>
                </a:lnTo>
                <a:lnTo>
                  <a:pt x="335280" y="1280159"/>
                </a:lnTo>
                <a:lnTo>
                  <a:pt x="298028" y="1257076"/>
                </a:lnTo>
                <a:lnTo>
                  <a:pt x="262532" y="1231701"/>
                </a:lnTo>
                <a:lnTo>
                  <a:pt x="228882" y="1204123"/>
                </a:lnTo>
                <a:lnTo>
                  <a:pt x="197167" y="1174432"/>
                </a:lnTo>
                <a:lnTo>
                  <a:pt x="167476" y="1142717"/>
                </a:lnTo>
                <a:lnTo>
                  <a:pt x="139898" y="1109067"/>
                </a:lnTo>
                <a:lnTo>
                  <a:pt x="114523" y="1073571"/>
                </a:lnTo>
                <a:lnTo>
                  <a:pt x="91440" y="1036319"/>
                </a:lnTo>
                <a:lnTo>
                  <a:pt x="70738" y="997401"/>
                </a:lnTo>
                <a:lnTo>
                  <a:pt x="52506" y="956905"/>
                </a:lnTo>
                <a:lnTo>
                  <a:pt x="36834" y="914920"/>
                </a:lnTo>
                <a:lnTo>
                  <a:pt x="23812" y="871537"/>
                </a:lnTo>
                <a:lnTo>
                  <a:pt x="13528" y="826844"/>
                </a:lnTo>
                <a:lnTo>
                  <a:pt x="6072" y="780930"/>
                </a:lnTo>
                <a:lnTo>
                  <a:pt x="1532" y="733886"/>
                </a:lnTo>
                <a:lnTo>
                  <a:pt x="0" y="685800"/>
                </a:lnTo>
                <a:lnTo>
                  <a:pt x="1532" y="637713"/>
                </a:lnTo>
                <a:lnTo>
                  <a:pt x="6072" y="590669"/>
                </a:lnTo>
                <a:lnTo>
                  <a:pt x="13528" y="544755"/>
                </a:lnTo>
                <a:lnTo>
                  <a:pt x="23812" y="500062"/>
                </a:lnTo>
                <a:lnTo>
                  <a:pt x="36834" y="456679"/>
                </a:lnTo>
                <a:lnTo>
                  <a:pt x="52506" y="414694"/>
                </a:lnTo>
                <a:lnTo>
                  <a:pt x="70738" y="374198"/>
                </a:lnTo>
                <a:lnTo>
                  <a:pt x="91439" y="335279"/>
                </a:lnTo>
                <a:lnTo>
                  <a:pt x="114523" y="298028"/>
                </a:lnTo>
                <a:lnTo>
                  <a:pt x="139898" y="262532"/>
                </a:lnTo>
                <a:lnTo>
                  <a:pt x="167476" y="228882"/>
                </a:lnTo>
                <a:lnTo>
                  <a:pt x="197167" y="197167"/>
                </a:lnTo>
                <a:lnTo>
                  <a:pt x="228882" y="167476"/>
                </a:lnTo>
                <a:lnTo>
                  <a:pt x="262532" y="139898"/>
                </a:lnTo>
                <a:lnTo>
                  <a:pt x="298028" y="114523"/>
                </a:lnTo>
                <a:lnTo>
                  <a:pt x="335279" y="91439"/>
                </a:lnTo>
                <a:lnTo>
                  <a:pt x="374198" y="70738"/>
                </a:lnTo>
                <a:lnTo>
                  <a:pt x="414694" y="52506"/>
                </a:lnTo>
                <a:lnTo>
                  <a:pt x="456679" y="36834"/>
                </a:lnTo>
                <a:lnTo>
                  <a:pt x="500062" y="23812"/>
                </a:lnTo>
                <a:lnTo>
                  <a:pt x="544755" y="13528"/>
                </a:lnTo>
                <a:lnTo>
                  <a:pt x="590669" y="6072"/>
                </a:lnTo>
                <a:lnTo>
                  <a:pt x="637713" y="1532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3769" y="1039353"/>
            <a:ext cx="3938599" cy="559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86984" y="3062779"/>
            <a:ext cx="133589" cy="133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0057" y="3062779"/>
            <a:ext cx="133589" cy="133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3277" y="3637447"/>
            <a:ext cx="684073" cy="16699"/>
          </a:xfrm>
          <a:custGeom>
            <a:avLst/>
            <a:gdLst/>
            <a:ahLst/>
            <a:cxnLst/>
            <a:rect l="l" t="t" r="r" b="b"/>
            <a:pathLst>
              <a:path w="754379" h="18414">
                <a:moveTo>
                  <a:pt x="0" y="0"/>
                </a:moveTo>
                <a:lnTo>
                  <a:pt x="48853" y="4504"/>
                </a:lnTo>
                <a:lnTo>
                  <a:pt x="98323" y="8365"/>
                </a:lnTo>
                <a:lnTo>
                  <a:pt x="148315" y="11582"/>
                </a:lnTo>
                <a:lnTo>
                  <a:pt x="198734" y="14156"/>
                </a:lnTo>
                <a:lnTo>
                  <a:pt x="249484" y="16086"/>
                </a:lnTo>
                <a:lnTo>
                  <a:pt x="300471" y="17373"/>
                </a:lnTo>
                <a:lnTo>
                  <a:pt x="351601" y="18017"/>
                </a:lnTo>
                <a:lnTo>
                  <a:pt x="402778" y="18017"/>
                </a:lnTo>
                <a:lnTo>
                  <a:pt x="453908" y="17373"/>
                </a:lnTo>
                <a:lnTo>
                  <a:pt x="504895" y="16086"/>
                </a:lnTo>
                <a:lnTo>
                  <a:pt x="555645" y="14156"/>
                </a:lnTo>
                <a:lnTo>
                  <a:pt x="606064" y="11582"/>
                </a:lnTo>
                <a:lnTo>
                  <a:pt x="656056" y="8365"/>
                </a:lnTo>
                <a:lnTo>
                  <a:pt x="705526" y="4504"/>
                </a:lnTo>
                <a:lnTo>
                  <a:pt x="754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3431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7199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4252" y="53925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7713" y="1532"/>
                </a:lnTo>
                <a:lnTo>
                  <a:pt x="590669" y="6072"/>
                </a:lnTo>
                <a:lnTo>
                  <a:pt x="544755" y="13528"/>
                </a:lnTo>
                <a:lnTo>
                  <a:pt x="500062" y="23812"/>
                </a:lnTo>
                <a:lnTo>
                  <a:pt x="456679" y="36834"/>
                </a:lnTo>
                <a:lnTo>
                  <a:pt x="414694" y="52506"/>
                </a:lnTo>
                <a:lnTo>
                  <a:pt x="374198" y="70738"/>
                </a:lnTo>
                <a:lnTo>
                  <a:pt x="335279" y="91440"/>
                </a:lnTo>
                <a:lnTo>
                  <a:pt x="298028" y="114523"/>
                </a:lnTo>
                <a:lnTo>
                  <a:pt x="262532" y="139898"/>
                </a:lnTo>
                <a:lnTo>
                  <a:pt x="228882" y="167476"/>
                </a:lnTo>
                <a:lnTo>
                  <a:pt x="197167" y="197167"/>
                </a:lnTo>
                <a:lnTo>
                  <a:pt x="167476" y="228882"/>
                </a:lnTo>
                <a:lnTo>
                  <a:pt x="139898" y="262532"/>
                </a:lnTo>
                <a:lnTo>
                  <a:pt x="114523" y="298028"/>
                </a:lnTo>
                <a:lnTo>
                  <a:pt x="91439" y="335280"/>
                </a:lnTo>
                <a:lnTo>
                  <a:pt x="70738" y="374198"/>
                </a:lnTo>
                <a:lnTo>
                  <a:pt x="52506" y="414694"/>
                </a:lnTo>
                <a:lnTo>
                  <a:pt x="36834" y="456679"/>
                </a:lnTo>
                <a:lnTo>
                  <a:pt x="23812" y="500062"/>
                </a:lnTo>
                <a:lnTo>
                  <a:pt x="13528" y="544755"/>
                </a:lnTo>
                <a:lnTo>
                  <a:pt x="6072" y="590669"/>
                </a:lnTo>
                <a:lnTo>
                  <a:pt x="1532" y="637713"/>
                </a:lnTo>
                <a:lnTo>
                  <a:pt x="0" y="685800"/>
                </a:lnTo>
                <a:lnTo>
                  <a:pt x="1532" y="733886"/>
                </a:lnTo>
                <a:lnTo>
                  <a:pt x="6072" y="780930"/>
                </a:lnTo>
                <a:lnTo>
                  <a:pt x="13528" y="826844"/>
                </a:lnTo>
                <a:lnTo>
                  <a:pt x="23812" y="871537"/>
                </a:lnTo>
                <a:lnTo>
                  <a:pt x="36834" y="914920"/>
                </a:lnTo>
                <a:lnTo>
                  <a:pt x="52506" y="956905"/>
                </a:lnTo>
                <a:lnTo>
                  <a:pt x="70738" y="997401"/>
                </a:lnTo>
                <a:lnTo>
                  <a:pt x="91440" y="1036320"/>
                </a:lnTo>
                <a:lnTo>
                  <a:pt x="114523" y="1073571"/>
                </a:lnTo>
                <a:lnTo>
                  <a:pt x="139898" y="1109067"/>
                </a:lnTo>
                <a:lnTo>
                  <a:pt x="167476" y="1142717"/>
                </a:lnTo>
                <a:lnTo>
                  <a:pt x="197167" y="1174432"/>
                </a:lnTo>
                <a:lnTo>
                  <a:pt x="228882" y="1204123"/>
                </a:lnTo>
                <a:lnTo>
                  <a:pt x="262532" y="1231701"/>
                </a:lnTo>
                <a:lnTo>
                  <a:pt x="298028" y="1257076"/>
                </a:lnTo>
                <a:lnTo>
                  <a:pt x="335280" y="1280160"/>
                </a:lnTo>
                <a:lnTo>
                  <a:pt x="374198" y="1300861"/>
                </a:lnTo>
                <a:lnTo>
                  <a:pt x="414694" y="1319093"/>
                </a:lnTo>
                <a:lnTo>
                  <a:pt x="456679" y="1334765"/>
                </a:lnTo>
                <a:lnTo>
                  <a:pt x="500062" y="1347787"/>
                </a:lnTo>
                <a:lnTo>
                  <a:pt x="544755" y="1358071"/>
                </a:lnTo>
                <a:lnTo>
                  <a:pt x="590669" y="1365527"/>
                </a:lnTo>
                <a:lnTo>
                  <a:pt x="637713" y="1370067"/>
                </a:lnTo>
                <a:lnTo>
                  <a:pt x="685800" y="1371600"/>
                </a:lnTo>
                <a:lnTo>
                  <a:pt x="733886" y="1370067"/>
                </a:lnTo>
                <a:lnTo>
                  <a:pt x="780930" y="1365527"/>
                </a:lnTo>
                <a:lnTo>
                  <a:pt x="826844" y="1358071"/>
                </a:lnTo>
                <a:lnTo>
                  <a:pt x="871537" y="1347787"/>
                </a:lnTo>
                <a:lnTo>
                  <a:pt x="914920" y="1334765"/>
                </a:lnTo>
                <a:lnTo>
                  <a:pt x="956905" y="1319093"/>
                </a:lnTo>
                <a:lnTo>
                  <a:pt x="997401" y="1300861"/>
                </a:lnTo>
                <a:lnTo>
                  <a:pt x="1036320" y="1280160"/>
                </a:lnTo>
                <a:lnTo>
                  <a:pt x="1073571" y="1257076"/>
                </a:lnTo>
                <a:lnTo>
                  <a:pt x="1109067" y="1231701"/>
                </a:lnTo>
                <a:lnTo>
                  <a:pt x="1142717" y="1204123"/>
                </a:lnTo>
                <a:lnTo>
                  <a:pt x="1174432" y="1174432"/>
                </a:lnTo>
                <a:lnTo>
                  <a:pt x="1204123" y="1142717"/>
                </a:lnTo>
                <a:lnTo>
                  <a:pt x="1231701" y="1109067"/>
                </a:lnTo>
                <a:lnTo>
                  <a:pt x="1257076" y="1073571"/>
                </a:lnTo>
                <a:lnTo>
                  <a:pt x="1280160" y="1036320"/>
                </a:lnTo>
                <a:lnTo>
                  <a:pt x="1300861" y="997401"/>
                </a:lnTo>
                <a:lnTo>
                  <a:pt x="1319093" y="956905"/>
                </a:lnTo>
                <a:lnTo>
                  <a:pt x="1334765" y="914920"/>
                </a:lnTo>
                <a:lnTo>
                  <a:pt x="1347787" y="871537"/>
                </a:lnTo>
                <a:lnTo>
                  <a:pt x="1358071" y="826844"/>
                </a:lnTo>
                <a:lnTo>
                  <a:pt x="1365527" y="780930"/>
                </a:lnTo>
                <a:lnTo>
                  <a:pt x="1370067" y="733886"/>
                </a:lnTo>
                <a:lnTo>
                  <a:pt x="1371600" y="685800"/>
                </a:lnTo>
                <a:lnTo>
                  <a:pt x="1370067" y="637713"/>
                </a:lnTo>
                <a:lnTo>
                  <a:pt x="1365527" y="590669"/>
                </a:lnTo>
                <a:lnTo>
                  <a:pt x="1358071" y="544755"/>
                </a:lnTo>
                <a:lnTo>
                  <a:pt x="1347787" y="500062"/>
                </a:lnTo>
                <a:lnTo>
                  <a:pt x="1334765" y="456679"/>
                </a:lnTo>
                <a:lnTo>
                  <a:pt x="1319093" y="414694"/>
                </a:lnTo>
                <a:lnTo>
                  <a:pt x="1300861" y="374198"/>
                </a:lnTo>
                <a:lnTo>
                  <a:pt x="1280159" y="335280"/>
                </a:lnTo>
                <a:lnTo>
                  <a:pt x="1257076" y="298028"/>
                </a:lnTo>
                <a:lnTo>
                  <a:pt x="1231701" y="262532"/>
                </a:lnTo>
                <a:lnTo>
                  <a:pt x="1204123" y="228882"/>
                </a:lnTo>
                <a:lnTo>
                  <a:pt x="1174432" y="197167"/>
                </a:lnTo>
                <a:lnTo>
                  <a:pt x="1142717" y="167476"/>
                </a:lnTo>
                <a:lnTo>
                  <a:pt x="1109067" y="139898"/>
                </a:lnTo>
                <a:lnTo>
                  <a:pt x="1073571" y="114523"/>
                </a:lnTo>
                <a:lnTo>
                  <a:pt x="1036319" y="91440"/>
                </a:lnTo>
                <a:lnTo>
                  <a:pt x="997401" y="70738"/>
                </a:lnTo>
                <a:lnTo>
                  <a:pt x="956905" y="52506"/>
                </a:lnTo>
                <a:lnTo>
                  <a:pt x="914920" y="36834"/>
                </a:lnTo>
                <a:lnTo>
                  <a:pt x="871537" y="23812"/>
                </a:lnTo>
                <a:lnTo>
                  <a:pt x="826844" y="13528"/>
                </a:lnTo>
                <a:lnTo>
                  <a:pt x="780930" y="6072"/>
                </a:lnTo>
                <a:lnTo>
                  <a:pt x="733886" y="1532"/>
                </a:lnTo>
                <a:lnTo>
                  <a:pt x="6858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4252" y="53925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733886" y="1532"/>
                </a:lnTo>
                <a:lnTo>
                  <a:pt x="780930" y="6072"/>
                </a:lnTo>
                <a:lnTo>
                  <a:pt x="826844" y="13528"/>
                </a:lnTo>
                <a:lnTo>
                  <a:pt x="871537" y="23812"/>
                </a:lnTo>
                <a:lnTo>
                  <a:pt x="914920" y="36834"/>
                </a:lnTo>
                <a:lnTo>
                  <a:pt x="956905" y="52506"/>
                </a:lnTo>
                <a:lnTo>
                  <a:pt x="997401" y="70738"/>
                </a:lnTo>
                <a:lnTo>
                  <a:pt x="1036319" y="91440"/>
                </a:lnTo>
                <a:lnTo>
                  <a:pt x="1073571" y="114523"/>
                </a:lnTo>
                <a:lnTo>
                  <a:pt x="1109067" y="139898"/>
                </a:lnTo>
                <a:lnTo>
                  <a:pt x="1142717" y="167476"/>
                </a:lnTo>
                <a:lnTo>
                  <a:pt x="1174432" y="197167"/>
                </a:lnTo>
                <a:lnTo>
                  <a:pt x="1204123" y="228882"/>
                </a:lnTo>
                <a:lnTo>
                  <a:pt x="1231701" y="262532"/>
                </a:lnTo>
                <a:lnTo>
                  <a:pt x="1257076" y="298028"/>
                </a:lnTo>
                <a:lnTo>
                  <a:pt x="1280159" y="335280"/>
                </a:lnTo>
                <a:lnTo>
                  <a:pt x="1300861" y="374198"/>
                </a:lnTo>
                <a:lnTo>
                  <a:pt x="1319093" y="414694"/>
                </a:lnTo>
                <a:lnTo>
                  <a:pt x="1334765" y="456679"/>
                </a:lnTo>
                <a:lnTo>
                  <a:pt x="1347787" y="500062"/>
                </a:lnTo>
                <a:lnTo>
                  <a:pt x="1358071" y="544755"/>
                </a:lnTo>
                <a:lnTo>
                  <a:pt x="1365527" y="590669"/>
                </a:lnTo>
                <a:lnTo>
                  <a:pt x="1370067" y="637713"/>
                </a:lnTo>
                <a:lnTo>
                  <a:pt x="1371600" y="685800"/>
                </a:lnTo>
                <a:lnTo>
                  <a:pt x="1370067" y="733886"/>
                </a:lnTo>
                <a:lnTo>
                  <a:pt x="1365527" y="780930"/>
                </a:lnTo>
                <a:lnTo>
                  <a:pt x="1358071" y="826844"/>
                </a:lnTo>
                <a:lnTo>
                  <a:pt x="1347787" y="871537"/>
                </a:lnTo>
                <a:lnTo>
                  <a:pt x="1334765" y="914920"/>
                </a:lnTo>
                <a:lnTo>
                  <a:pt x="1319093" y="956905"/>
                </a:lnTo>
                <a:lnTo>
                  <a:pt x="1300861" y="997401"/>
                </a:lnTo>
                <a:lnTo>
                  <a:pt x="1280160" y="1036319"/>
                </a:lnTo>
                <a:lnTo>
                  <a:pt x="1257076" y="1073571"/>
                </a:lnTo>
                <a:lnTo>
                  <a:pt x="1231701" y="1109067"/>
                </a:lnTo>
                <a:lnTo>
                  <a:pt x="1204123" y="1142717"/>
                </a:lnTo>
                <a:lnTo>
                  <a:pt x="1174432" y="1174432"/>
                </a:lnTo>
                <a:lnTo>
                  <a:pt x="1142717" y="1204123"/>
                </a:lnTo>
                <a:lnTo>
                  <a:pt x="1109067" y="1231701"/>
                </a:lnTo>
                <a:lnTo>
                  <a:pt x="1073571" y="1257076"/>
                </a:lnTo>
                <a:lnTo>
                  <a:pt x="1036320" y="1280159"/>
                </a:lnTo>
                <a:lnTo>
                  <a:pt x="997401" y="1300861"/>
                </a:lnTo>
                <a:lnTo>
                  <a:pt x="956905" y="1319093"/>
                </a:lnTo>
                <a:lnTo>
                  <a:pt x="914920" y="1334765"/>
                </a:lnTo>
                <a:lnTo>
                  <a:pt x="871537" y="1347787"/>
                </a:lnTo>
                <a:lnTo>
                  <a:pt x="826844" y="1358071"/>
                </a:lnTo>
                <a:lnTo>
                  <a:pt x="780930" y="1365527"/>
                </a:lnTo>
                <a:lnTo>
                  <a:pt x="733886" y="1370067"/>
                </a:lnTo>
                <a:lnTo>
                  <a:pt x="685800" y="1371600"/>
                </a:lnTo>
                <a:lnTo>
                  <a:pt x="637713" y="1370067"/>
                </a:lnTo>
                <a:lnTo>
                  <a:pt x="590669" y="1365527"/>
                </a:lnTo>
                <a:lnTo>
                  <a:pt x="544755" y="1358071"/>
                </a:lnTo>
                <a:lnTo>
                  <a:pt x="500062" y="1347787"/>
                </a:lnTo>
                <a:lnTo>
                  <a:pt x="456679" y="1334765"/>
                </a:lnTo>
                <a:lnTo>
                  <a:pt x="414694" y="1319093"/>
                </a:lnTo>
                <a:lnTo>
                  <a:pt x="374198" y="1300861"/>
                </a:lnTo>
                <a:lnTo>
                  <a:pt x="335280" y="1280160"/>
                </a:lnTo>
                <a:lnTo>
                  <a:pt x="298028" y="1257076"/>
                </a:lnTo>
                <a:lnTo>
                  <a:pt x="262532" y="1231701"/>
                </a:lnTo>
                <a:lnTo>
                  <a:pt x="228882" y="1204123"/>
                </a:lnTo>
                <a:lnTo>
                  <a:pt x="197167" y="1174432"/>
                </a:lnTo>
                <a:lnTo>
                  <a:pt x="167476" y="1142717"/>
                </a:lnTo>
                <a:lnTo>
                  <a:pt x="139898" y="1109067"/>
                </a:lnTo>
                <a:lnTo>
                  <a:pt x="114523" y="1073571"/>
                </a:lnTo>
                <a:lnTo>
                  <a:pt x="91440" y="1036320"/>
                </a:lnTo>
                <a:lnTo>
                  <a:pt x="70738" y="997401"/>
                </a:lnTo>
                <a:lnTo>
                  <a:pt x="52506" y="956905"/>
                </a:lnTo>
                <a:lnTo>
                  <a:pt x="36834" y="914920"/>
                </a:lnTo>
                <a:lnTo>
                  <a:pt x="23812" y="871537"/>
                </a:lnTo>
                <a:lnTo>
                  <a:pt x="13528" y="826844"/>
                </a:lnTo>
                <a:lnTo>
                  <a:pt x="6072" y="780930"/>
                </a:lnTo>
                <a:lnTo>
                  <a:pt x="1532" y="733886"/>
                </a:lnTo>
                <a:lnTo>
                  <a:pt x="0" y="685800"/>
                </a:lnTo>
                <a:lnTo>
                  <a:pt x="1532" y="637713"/>
                </a:lnTo>
                <a:lnTo>
                  <a:pt x="6072" y="590669"/>
                </a:lnTo>
                <a:lnTo>
                  <a:pt x="13528" y="544755"/>
                </a:lnTo>
                <a:lnTo>
                  <a:pt x="23812" y="500062"/>
                </a:lnTo>
                <a:lnTo>
                  <a:pt x="36834" y="456679"/>
                </a:lnTo>
                <a:lnTo>
                  <a:pt x="52506" y="414694"/>
                </a:lnTo>
                <a:lnTo>
                  <a:pt x="70738" y="374198"/>
                </a:lnTo>
                <a:lnTo>
                  <a:pt x="91439" y="335280"/>
                </a:lnTo>
                <a:lnTo>
                  <a:pt x="114523" y="298028"/>
                </a:lnTo>
                <a:lnTo>
                  <a:pt x="139898" y="262532"/>
                </a:lnTo>
                <a:lnTo>
                  <a:pt x="167476" y="228882"/>
                </a:lnTo>
                <a:lnTo>
                  <a:pt x="197167" y="197167"/>
                </a:lnTo>
                <a:lnTo>
                  <a:pt x="228882" y="167476"/>
                </a:lnTo>
                <a:lnTo>
                  <a:pt x="262532" y="139898"/>
                </a:lnTo>
                <a:lnTo>
                  <a:pt x="298028" y="114523"/>
                </a:lnTo>
                <a:lnTo>
                  <a:pt x="335279" y="91440"/>
                </a:lnTo>
                <a:lnTo>
                  <a:pt x="374198" y="70738"/>
                </a:lnTo>
                <a:lnTo>
                  <a:pt x="414694" y="52506"/>
                </a:lnTo>
                <a:lnTo>
                  <a:pt x="456679" y="36834"/>
                </a:lnTo>
                <a:lnTo>
                  <a:pt x="500062" y="23812"/>
                </a:lnTo>
                <a:lnTo>
                  <a:pt x="544755" y="13528"/>
                </a:lnTo>
                <a:lnTo>
                  <a:pt x="590669" y="6072"/>
                </a:lnTo>
                <a:lnTo>
                  <a:pt x="637713" y="1532"/>
                </a:lnTo>
                <a:lnTo>
                  <a:pt x="685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7805" y="5757611"/>
            <a:ext cx="133589" cy="133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0878" y="5757611"/>
            <a:ext cx="133589" cy="133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84099" y="6315002"/>
            <a:ext cx="684073" cy="86373"/>
          </a:xfrm>
          <a:custGeom>
            <a:avLst/>
            <a:gdLst/>
            <a:ahLst/>
            <a:cxnLst/>
            <a:rect l="l" t="t" r="r" b="b"/>
            <a:pathLst>
              <a:path w="754379" h="95250">
                <a:moveTo>
                  <a:pt x="0" y="95249"/>
                </a:moveTo>
                <a:lnTo>
                  <a:pt x="45781" y="72925"/>
                </a:lnTo>
                <a:lnTo>
                  <a:pt x="92109" y="53578"/>
                </a:lnTo>
                <a:lnTo>
                  <a:pt x="138906" y="37207"/>
                </a:lnTo>
                <a:lnTo>
                  <a:pt x="186094" y="23812"/>
                </a:lnTo>
                <a:lnTo>
                  <a:pt x="233595" y="13394"/>
                </a:lnTo>
                <a:lnTo>
                  <a:pt x="281329" y="5953"/>
                </a:lnTo>
                <a:lnTo>
                  <a:pt x="329220" y="1488"/>
                </a:lnTo>
                <a:lnTo>
                  <a:pt x="377189" y="0"/>
                </a:lnTo>
                <a:lnTo>
                  <a:pt x="425159" y="1488"/>
                </a:lnTo>
                <a:lnTo>
                  <a:pt x="473050" y="5953"/>
                </a:lnTo>
                <a:lnTo>
                  <a:pt x="520784" y="13394"/>
                </a:lnTo>
                <a:lnTo>
                  <a:pt x="568285" y="23812"/>
                </a:lnTo>
                <a:lnTo>
                  <a:pt x="615473" y="37207"/>
                </a:lnTo>
                <a:lnTo>
                  <a:pt x="662270" y="53578"/>
                </a:lnTo>
                <a:lnTo>
                  <a:pt x="708598" y="72925"/>
                </a:lnTo>
                <a:lnTo>
                  <a:pt x="754380" y="952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4252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663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50110" y="2101161"/>
            <a:ext cx="1370448" cy="3162396"/>
          </a:xfrm>
          <a:custGeom>
            <a:avLst/>
            <a:gdLst/>
            <a:ahLst/>
            <a:cxnLst/>
            <a:rect l="l" t="t" r="r" b="b"/>
            <a:pathLst>
              <a:path w="1511300" h="3487420">
                <a:moveTo>
                  <a:pt x="1511300" y="0"/>
                </a:moveTo>
                <a:lnTo>
                  <a:pt x="0" y="3487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4831" y="5238222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15239" y="0"/>
                </a:moveTo>
                <a:lnTo>
                  <a:pt x="0" y="170179"/>
                </a:lnTo>
                <a:lnTo>
                  <a:pt x="114300" y="4317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98307" y="3941479"/>
            <a:ext cx="357008" cy="1497128"/>
          </a:xfrm>
          <a:custGeom>
            <a:avLst/>
            <a:gdLst/>
            <a:ahLst/>
            <a:cxnLst/>
            <a:rect l="l" t="t" r="r" b="b"/>
            <a:pathLst>
              <a:path w="393700" h="1651000">
                <a:moveTo>
                  <a:pt x="393700" y="0"/>
                </a:moveTo>
                <a:lnTo>
                  <a:pt x="0" y="1651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2242" y="5420180"/>
            <a:ext cx="95586" cy="154319"/>
          </a:xfrm>
          <a:custGeom>
            <a:avLst/>
            <a:gdLst/>
            <a:ahLst/>
            <a:cxnLst/>
            <a:rect l="l" t="t" r="r" b="b"/>
            <a:pathLst>
              <a:path w="105409" h="170179">
                <a:moveTo>
                  <a:pt x="0" y="0"/>
                </a:moveTo>
                <a:lnTo>
                  <a:pt x="15240" y="170180"/>
                </a:lnTo>
                <a:lnTo>
                  <a:pt x="105409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6014426"/>
            <a:ext cx="2347037" cy="0"/>
          </a:xfrm>
          <a:custGeom>
            <a:avLst/>
            <a:gdLst/>
            <a:ahLst/>
            <a:cxnLst/>
            <a:rect l="l" t="t" r="r" b="b"/>
            <a:pathLst>
              <a:path w="2588260">
                <a:moveTo>
                  <a:pt x="0" y="0"/>
                </a:moveTo>
                <a:lnTo>
                  <a:pt x="2588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56842" y="5964905"/>
            <a:ext cx="147410" cy="99041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1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82368" y="1661237"/>
            <a:ext cx="1520161" cy="1134363"/>
          </a:xfrm>
          <a:custGeom>
            <a:avLst/>
            <a:gdLst/>
            <a:ahLst/>
            <a:cxnLst/>
            <a:rect l="l" t="t" r="r" b="b"/>
            <a:pathLst>
              <a:path w="1676400" h="1250950">
                <a:moveTo>
                  <a:pt x="0" y="0"/>
                </a:moveTo>
                <a:lnTo>
                  <a:pt x="1676400" y="1250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69131" y="2752989"/>
            <a:ext cx="146258" cy="126680"/>
          </a:xfrm>
          <a:custGeom>
            <a:avLst/>
            <a:gdLst/>
            <a:ahLst/>
            <a:cxnLst/>
            <a:rect l="l" t="t" r="r" b="b"/>
            <a:pathLst>
              <a:path w="161290" h="139700">
                <a:moveTo>
                  <a:pt x="63500" y="0"/>
                </a:moveTo>
                <a:lnTo>
                  <a:pt x="0" y="86360"/>
                </a:lnTo>
                <a:lnTo>
                  <a:pt x="161289" y="1397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7537" y="3319594"/>
            <a:ext cx="4005394" cy="0"/>
          </a:xfrm>
          <a:custGeom>
            <a:avLst/>
            <a:gdLst/>
            <a:ahLst/>
            <a:cxnLst/>
            <a:rect l="l" t="t" r="r" b="b"/>
            <a:pathLst>
              <a:path w="4417059">
                <a:moveTo>
                  <a:pt x="0" y="0"/>
                </a:moveTo>
                <a:lnTo>
                  <a:pt x="44170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86021" y="3270074"/>
            <a:ext cx="147410" cy="99041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2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00409" y="2101161"/>
            <a:ext cx="1370448" cy="3162396"/>
          </a:xfrm>
          <a:custGeom>
            <a:avLst/>
            <a:gdLst/>
            <a:ahLst/>
            <a:cxnLst/>
            <a:rect l="l" t="t" r="r" b="b"/>
            <a:pathLst>
              <a:path w="1511300" h="3487420">
                <a:moveTo>
                  <a:pt x="0" y="0"/>
                </a:moveTo>
                <a:lnTo>
                  <a:pt x="1511300" y="34874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2489" y="5238222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99059" y="0"/>
                </a:moveTo>
                <a:lnTo>
                  <a:pt x="0" y="43179"/>
                </a:lnTo>
                <a:lnTo>
                  <a:pt x="114300" y="170179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5577" y="3759520"/>
            <a:ext cx="3555104" cy="1752791"/>
          </a:xfrm>
          <a:custGeom>
            <a:avLst/>
            <a:gdLst/>
            <a:ahLst/>
            <a:cxnLst/>
            <a:rect l="l" t="t" r="r" b="b"/>
            <a:pathLst>
              <a:path w="3920490" h="1932939">
                <a:moveTo>
                  <a:pt x="0" y="0"/>
                </a:moveTo>
                <a:lnTo>
                  <a:pt x="3920490" y="1932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33043" y="5465094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48260" y="0"/>
                </a:moveTo>
                <a:lnTo>
                  <a:pt x="0" y="97789"/>
                </a:lnTo>
                <a:lnTo>
                  <a:pt x="168909" y="120649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60285" y="3759520"/>
            <a:ext cx="3555104" cy="1752791"/>
          </a:xfrm>
          <a:custGeom>
            <a:avLst/>
            <a:gdLst/>
            <a:ahLst/>
            <a:cxnLst/>
            <a:rect l="l" t="t" r="r" b="b"/>
            <a:pathLst>
              <a:path w="3920490" h="1932939">
                <a:moveTo>
                  <a:pt x="3920489" y="0"/>
                </a:moveTo>
                <a:lnTo>
                  <a:pt x="0" y="1932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34757" y="5465094"/>
            <a:ext cx="153168" cy="109406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120650" y="0"/>
                </a:moveTo>
                <a:lnTo>
                  <a:pt x="0" y="120649"/>
                </a:lnTo>
                <a:lnTo>
                  <a:pt x="168910" y="97789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41538" y="343227"/>
            <a:ext cx="7767961" cy="50407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DejaVu Serif"/>
                <a:cs typeface="DejaVu Serif"/>
              </a:rPr>
              <a:t>Some graphs </a:t>
            </a:r>
            <a:r>
              <a:rPr dirty="0">
                <a:latin typeface="DejaVu Serif"/>
                <a:cs typeface="DejaVu Serif"/>
              </a:rPr>
              <a:t>are</a:t>
            </a:r>
            <a:r>
              <a:rPr spc="-32" dirty="0">
                <a:latin typeface="DejaVu Serif"/>
                <a:cs typeface="DejaVu Serif"/>
              </a:rPr>
              <a:t>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directed</a:t>
            </a:r>
            <a:r>
              <a:rPr dirty="0"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0242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30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0242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30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30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0242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715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0492" y="5466844"/>
            <a:ext cx="894822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5894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5894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2368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67" y="5466844"/>
            <a:ext cx="862576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spc="9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1546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5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80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5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40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40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5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800" y="690880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5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1546" y="5335557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5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800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40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5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80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5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1547" y="5335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8020" y="61647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4099" y="5466844"/>
            <a:ext cx="890216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264" spc="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3264" spc="-177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800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6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800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1547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8020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45894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5894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5894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9963" y="2211165"/>
            <a:ext cx="86718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M</a:t>
            </a:r>
            <a:r>
              <a:rPr sz="2539" spc="-14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endParaRPr sz="2539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45894" y="3677199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29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5894" y="3677199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4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5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29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29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45894" y="3677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82368" y="45063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17296" y="3839581"/>
            <a:ext cx="891943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M</a:t>
            </a:r>
            <a:r>
              <a:rPr sz="2902" spc="-163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endParaRPr sz="290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0242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518071" y="1810"/>
                </a:lnTo>
                <a:lnTo>
                  <a:pt x="466272" y="7149"/>
                </a:lnTo>
                <a:lnTo>
                  <a:pt x="416277" y="15875"/>
                </a:lnTo>
                <a:lnTo>
                  <a:pt x="368258" y="27845"/>
                </a:lnTo>
                <a:lnTo>
                  <a:pt x="322386" y="42921"/>
                </a:lnTo>
                <a:lnTo>
                  <a:pt x="278835" y="60960"/>
                </a:lnTo>
                <a:lnTo>
                  <a:pt x="237777" y="81820"/>
                </a:lnTo>
                <a:lnTo>
                  <a:pt x="199384" y="105362"/>
                </a:lnTo>
                <a:lnTo>
                  <a:pt x="163829" y="131445"/>
                </a:lnTo>
                <a:lnTo>
                  <a:pt x="131285" y="159925"/>
                </a:lnTo>
                <a:lnTo>
                  <a:pt x="101924" y="190664"/>
                </a:lnTo>
                <a:lnTo>
                  <a:pt x="75917" y="223520"/>
                </a:lnTo>
                <a:lnTo>
                  <a:pt x="53439" y="258350"/>
                </a:lnTo>
                <a:lnTo>
                  <a:pt x="34661" y="295016"/>
                </a:lnTo>
                <a:lnTo>
                  <a:pt x="19755" y="333375"/>
                </a:lnTo>
                <a:lnTo>
                  <a:pt x="8895" y="373285"/>
                </a:lnTo>
                <a:lnTo>
                  <a:pt x="2252" y="414607"/>
                </a:lnTo>
                <a:lnTo>
                  <a:pt x="0" y="457200"/>
                </a:lnTo>
                <a:lnTo>
                  <a:pt x="2252" y="499792"/>
                </a:lnTo>
                <a:lnTo>
                  <a:pt x="8895" y="541114"/>
                </a:lnTo>
                <a:lnTo>
                  <a:pt x="19755" y="581024"/>
                </a:lnTo>
                <a:lnTo>
                  <a:pt x="34661" y="619383"/>
                </a:lnTo>
                <a:lnTo>
                  <a:pt x="53439" y="656049"/>
                </a:lnTo>
                <a:lnTo>
                  <a:pt x="75917" y="690879"/>
                </a:lnTo>
                <a:lnTo>
                  <a:pt x="101924" y="723735"/>
                </a:lnTo>
                <a:lnTo>
                  <a:pt x="131285" y="754474"/>
                </a:lnTo>
                <a:lnTo>
                  <a:pt x="163830" y="782954"/>
                </a:lnTo>
                <a:lnTo>
                  <a:pt x="199384" y="809037"/>
                </a:lnTo>
                <a:lnTo>
                  <a:pt x="237777" y="832579"/>
                </a:lnTo>
                <a:lnTo>
                  <a:pt x="278835" y="853439"/>
                </a:lnTo>
                <a:lnTo>
                  <a:pt x="322386" y="871478"/>
                </a:lnTo>
                <a:lnTo>
                  <a:pt x="368258" y="886554"/>
                </a:lnTo>
                <a:lnTo>
                  <a:pt x="416277" y="898525"/>
                </a:lnTo>
                <a:lnTo>
                  <a:pt x="466272" y="907250"/>
                </a:lnTo>
                <a:lnTo>
                  <a:pt x="518071" y="912589"/>
                </a:lnTo>
                <a:lnTo>
                  <a:pt x="571500" y="914400"/>
                </a:lnTo>
                <a:lnTo>
                  <a:pt x="624740" y="912589"/>
                </a:lnTo>
                <a:lnTo>
                  <a:pt x="676392" y="907250"/>
                </a:lnTo>
                <a:lnTo>
                  <a:pt x="726281" y="898525"/>
                </a:lnTo>
                <a:lnTo>
                  <a:pt x="774229" y="886554"/>
                </a:lnTo>
                <a:lnTo>
                  <a:pt x="820061" y="871478"/>
                </a:lnTo>
                <a:lnTo>
                  <a:pt x="863599" y="853439"/>
                </a:lnTo>
                <a:lnTo>
                  <a:pt x="904669" y="832579"/>
                </a:lnTo>
                <a:lnTo>
                  <a:pt x="943092" y="809037"/>
                </a:lnTo>
                <a:lnTo>
                  <a:pt x="978693" y="782954"/>
                </a:lnTo>
                <a:lnTo>
                  <a:pt x="1011296" y="754474"/>
                </a:lnTo>
                <a:lnTo>
                  <a:pt x="1040723" y="723735"/>
                </a:lnTo>
                <a:lnTo>
                  <a:pt x="1066799" y="690879"/>
                </a:lnTo>
                <a:lnTo>
                  <a:pt x="1089348" y="656049"/>
                </a:lnTo>
                <a:lnTo>
                  <a:pt x="1108192" y="619383"/>
                </a:lnTo>
                <a:lnTo>
                  <a:pt x="1123156" y="581024"/>
                </a:lnTo>
                <a:lnTo>
                  <a:pt x="1134062" y="541114"/>
                </a:lnTo>
                <a:lnTo>
                  <a:pt x="1140736" y="499792"/>
                </a:lnTo>
                <a:lnTo>
                  <a:pt x="1143000" y="457200"/>
                </a:lnTo>
                <a:lnTo>
                  <a:pt x="1140736" y="414607"/>
                </a:lnTo>
                <a:lnTo>
                  <a:pt x="1134062" y="373285"/>
                </a:lnTo>
                <a:lnTo>
                  <a:pt x="1123156" y="333375"/>
                </a:lnTo>
                <a:lnTo>
                  <a:pt x="1108192" y="295016"/>
                </a:lnTo>
                <a:lnTo>
                  <a:pt x="1089348" y="258350"/>
                </a:lnTo>
                <a:lnTo>
                  <a:pt x="1066800" y="223520"/>
                </a:lnTo>
                <a:lnTo>
                  <a:pt x="1040723" y="190664"/>
                </a:lnTo>
                <a:lnTo>
                  <a:pt x="1011296" y="159925"/>
                </a:lnTo>
                <a:lnTo>
                  <a:pt x="978693" y="131445"/>
                </a:lnTo>
                <a:lnTo>
                  <a:pt x="943092" y="105362"/>
                </a:lnTo>
                <a:lnTo>
                  <a:pt x="904669" y="81820"/>
                </a:lnTo>
                <a:lnTo>
                  <a:pt x="863600" y="60960"/>
                </a:lnTo>
                <a:lnTo>
                  <a:pt x="820061" y="42921"/>
                </a:lnTo>
                <a:lnTo>
                  <a:pt x="774229" y="27845"/>
                </a:lnTo>
                <a:lnTo>
                  <a:pt x="726281" y="15875"/>
                </a:lnTo>
                <a:lnTo>
                  <a:pt x="676392" y="7149"/>
                </a:lnTo>
                <a:lnTo>
                  <a:pt x="624740" y="1810"/>
                </a:lnTo>
                <a:lnTo>
                  <a:pt x="5715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0242" y="2018842"/>
            <a:ext cx="1036474" cy="829179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624740" y="1810"/>
                </a:lnTo>
                <a:lnTo>
                  <a:pt x="676392" y="7149"/>
                </a:lnTo>
                <a:lnTo>
                  <a:pt x="726281" y="15875"/>
                </a:lnTo>
                <a:lnTo>
                  <a:pt x="774229" y="27845"/>
                </a:lnTo>
                <a:lnTo>
                  <a:pt x="820061" y="42921"/>
                </a:lnTo>
                <a:lnTo>
                  <a:pt x="863600" y="60960"/>
                </a:lnTo>
                <a:lnTo>
                  <a:pt x="904669" y="81820"/>
                </a:lnTo>
                <a:lnTo>
                  <a:pt x="943092" y="105362"/>
                </a:lnTo>
                <a:lnTo>
                  <a:pt x="978693" y="131445"/>
                </a:lnTo>
                <a:lnTo>
                  <a:pt x="1011296" y="159925"/>
                </a:lnTo>
                <a:lnTo>
                  <a:pt x="1040723" y="190664"/>
                </a:lnTo>
                <a:lnTo>
                  <a:pt x="1066800" y="223520"/>
                </a:lnTo>
                <a:lnTo>
                  <a:pt x="1089348" y="258350"/>
                </a:lnTo>
                <a:lnTo>
                  <a:pt x="1108192" y="295016"/>
                </a:lnTo>
                <a:lnTo>
                  <a:pt x="1123156" y="333375"/>
                </a:lnTo>
                <a:lnTo>
                  <a:pt x="1134062" y="373285"/>
                </a:lnTo>
                <a:lnTo>
                  <a:pt x="1140736" y="414607"/>
                </a:lnTo>
                <a:lnTo>
                  <a:pt x="1143000" y="457200"/>
                </a:lnTo>
                <a:lnTo>
                  <a:pt x="1140736" y="499792"/>
                </a:lnTo>
                <a:lnTo>
                  <a:pt x="1134062" y="541114"/>
                </a:lnTo>
                <a:lnTo>
                  <a:pt x="1123156" y="581024"/>
                </a:lnTo>
                <a:lnTo>
                  <a:pt x="1108192" y="619383"/>
                </a:lnTo>
                <a:lnTo>
                  <a:pt x="1089348" y="656049"/>
                </a:lnTo>
                <a:lnTo>
                  <a:pt x="1066799" y="690879"/>
                </a:lnTo>
                <a:lnTo>
                  <a:pt x="1040723" y="723735"/>
                </a:lnTo>
                <a:lnTo>
                  <a:pt x="1011296" y="754474"/>
                </a:lnTo>
                <a:lnTo>
                  <a:pt x="978693" y="782954"/>
                </a:lnTo>
                <a:lnTo>
                  <a:pt x="943092" y="809037"/>
                </a:lnTo>
                <a:lnTo>
                  <a:pt x="904669" y="832579"/>
                </a:lnTo>
                <a:lnTo>
                  <a:pt x="863599" y="853439"/>
                </a:lnTo>
                <a:lnTo>
                  <a:pt x="820061" y="871478"/>
                </a:lnTo>
                <a:lnTo>
                  <a:pt x="774229" y="886554"/>
                </a:lnTo>
                <a:lnTo>
                  <a:pt x="726281" y="898525"/>
                </a:lnTo>
                <a:lnTo>
                  <a:pt x="676392" y="907250"/>
                </a:lnTo>
                <a:lnTo>
                  <a:pt x="624740" y="912589"/>
                </a:lnTo>
                <a:lnTo>
                  <a:pt x="571500" y="914400"/>
                </a:lnTo>
                <a:lnTo>
                  <a:pt x="518071" y="912589"/>
                </a:lnTo>
                <a:lnTo>
                  <a:pt x="466272" y="907250"/>
                </a:lnTo>
                <a:lnTo>
                  <a:pt x="416277" y="898524"/>
                </a:lnTo>
                <a:lnTo>
                  <a:pt x="368258" y="886554"/>
                </a:lnTo>
                <a:lnTo>
                  <a:pt x="322386" y="871478"/>
                </a:lnTo>
                <a:lnTo>
                  <a:pt x="278835" y="853439"/>
                </a:lnTo>
                <a:lnTo>
                  <a:pt x="237777" y="832579"/>
                </a:lnTo>
                <a:lnTo>
                  <a:pt x="199384" y="809037"/>
                </a:lnTo>
                <a:lnTo>
                  <a:pt x="163830" y="782954"/>
                </a:lnTo>
                <a:lnTo>
                  <a:pt x="131285" y="754474"/>
                </a:lnTo>
                <a:lnTo>
                  <a:pt x="101924" y="723735"/>
                </a:lnTo>
                <a:lnTo>
                  <a:pt x="75917" y="690879"/>
                </a:lnTo>
                <a:lnTo>
                  <a:pt x="53439" y="656049"/>
                </a:lnTo>
                <a:lnTo>
                  <a:pt x="34661" y="619383"/>
                </a:lnTo>
                <a:lnTo>
                  <a:pt x="19755" y="581024"/>
                </a:lnTo>
                <a:lnTo>
                  <a:pt x="8895" y="541114"/>
                </a:lnTo>
                <a:lnTo>
                  <a:pt x="2252" y="499792"/>
                </a:lnTo>
                <a:lnTo>
                  <a:pt x="0" y="457200"/>
                </a:lnTo>
                <a:lnTo>
                  <a:pt x="2252" y="414607"/>
                </a:lnTo>
                <a:lnTo>
                  <a:pt x="8895" y="373285"/>
                </a:lnTo>
                <a:lnTo>
                  <a:pt x="19755" y="333375"/>
                </a:lnTo>
                <a:lnTo>
                  <a:pt x="34661" y="295016"/>
                </a:lnTo>
                <a:lnTo>
                  <a:pt x="53439" y="258350"/>
                </a:lnTo>
                <a:lnTo>
                  <a:pt x="75917" y="223520"/>
                </a:lnTo>
                <a:lnTo>
                  <a:pt x="101924" y="190664"/>
                </a:lnTo>
                <a:lnTo>
                  <a:pt x="131285" y="159925"/>
                </a:lnTo>
                <a:lnTo>
                  <a:pt x="163830" y="131445"/>
                </a:lnTo>
                <a:lnTo>
                  <a:pt x="199384" y="105362"/>
                </a:lnTo>
                <a:lnTo>
                  <a:pt x="237777" y="81820"/>
                </a:lnTo>
                <a:lnTo>
                  <a:pt x="278835" y="60960"/>
                </a:lnTo>
                <a:lnTo>
                  <a:pt x="322386" y="42921"/>
                </a:lnTo>
                <a:lnTo>
                  <a:pt x="368258" y="27845"/>
                </a:lnTo>
                <a:lnTo>
                  <a:pt x="416277" y="15875"/>
                </a:lnTo>
                <a:lnTo>
                  <a:pt x="466272" y="7149"/>
                </a:lnTo>
                <a:lnTo>
                  <a:pt x="518071" y="1810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0242" y="20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28480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96364" y="2150128"/>
            <a:ext cx="4731502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3744544" algn="l"/>
              </a:tabLst>
            </a:pP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3264" spc="-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N	</a:t>
            </a:r>
            <a:r>
              <a:rPr sz="3264" spc="-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3264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endParaRPr sz="326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98479" y="2848020"/>
            <a:ext cx="0" cy="2487537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2743200"/>
                </a:moveTo>
                <a:lnTo>
                  <a:pt x="0" y="2562860"/>
                </a:lnTo>
                <a:lnTo>
                  <a:pt x="0" y="180339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16715" y="5750147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180339" y="0"/>
                </a:lnTo>
                <a:lnTo>
                  <a:pt x="734060" y="0"/>
                </a:ln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98478" y="6164735"/>
            <a:ext cx="3731305" cy="481593"/>
          </a:xfrm>
          <a:custGeom>
            <a:avLst/>
            <a:gdLst/>
            <a:ahLst/>
            <a:cxnLst/>
            <a:rect l="l" t="t" r="r" b="b"/>
            <a:pathLst>
              <a:path w="4114800" h="203200">
                <a:moveTo>
                  <a:pt x="0" y="0"/>
                </a:moveTo>
                <a:lnTo>
                  <a:pt x="22658" y="33749"/>
                </a:lnTo>
                <a:lnTo>
                  <a:pt x="67839" y="57048"/>
                </a:lnTo>
                <a:lnTo>
                  <a:pt x="110430" y="71622"/>
                </a:lnTo>
                <a:lnTo>
                  <a:pt x="162406" y="85429"/>
                </a:lnTo>
                <a:lnTo>
                  <a:pt x="223260" y="98468"/>
                </a:lnTo>
                <a:lnTo>
                  <a:pt x="292484" y="110741"/>
                </a:lnTo>
                <a:lnTo>
                  <a:pt x="369571" y="122247"/>
                </a:lnTo>
                <a:lnTo>
                  <a:pt x="410905" y="127712"/>
                </a:lnTo>
                <a:lnTo>
                  <a:pt x="454014" y="132985"/>
                </a:lnTo>
                <a:lnTo>
                  <a:pt x="498835" y="138067"/>
                </a:lnTo>
                <a:lnTo>
                  <a:pt x="545305" y="142957"/>
                </a:lnTo>
                <a:lnTo>
                  <a:pt x="593360" y="147655"/>
                </a:lnTo>
                <a:lnTo>
                  <a:pt x="642937" y="152161"/>
                </a:lnTo>
                <a:lnTo>
                  <a:pt x="693973" y="156476"/>
                </a:lnTo>
                <a:lnTo>
                  <a:pt x="746403" y="160599"/>
                </a:lnTo>
                <a:lnTo>
                  <a:pt x="800165" y="164530"/>
                </a:lnTo>
                <a:lnTo>
                  <a:pt x="855196" y="168269"/>
                </a:lnTo>
                <a:lnTo>
                  <a:pt x="911431" y="171817"/>
                </a:lnTo>
                <a:lnTo>
                  <a:pt x="968808" y="175173"/>
                </a:lnTo>
                <a:lnTo>
                  <a:pt x="1027262" y="178337"/>
                </a:lnTo>
                <a:lnTo>
                  <a:pt x="1086731" y="181309"/>
                </a:lnTo>
                <a:lnTo>
                  <a:pt x="1147152" y="184089"/>
                </a:lnTo>
                <a:lnTo>
                  <a:pt x="1208460" y="186678"/>
                </a:lnTo>
                <a:lnTo>
                  <a:pt x="1270592" y="189075"/>
                </a:lnTo>
                <a:lnTo>
                  <a:pt x="1333486" y="191280"/>
                </a:lnTo>
                <a:lnTo>
                  <a:pt x="1397077" y="193294"/>
                </a:lnTo>
                <a:lnTo>
                  <a:pt x="1461302" y="195116"/>
                </a:lnTo>
                <a:lnTo>
                  <a:pt x="1526098" y="196746"/>
                </a:lnTo>
                <a:lnTo>
                  <a:pt x="1591401" y="198184"/>
                </a:lnTo>
                <a:lnTo>
                  <a:pt x="1657148" y="199430"/>
                </a:lnTo>
                <a:lnTo>
                  <a:pt x="1723275" y="200485"/>
                </a:lnTo>
                <a:lnTo>
                  <a:pt x="1789719" y="201348"/>
                </a:lnTo>
                <a:lnTo>
                  <a:pt x="1856417" y="202019"/>
                </a:lnTo>
                <a:lnTo>
                  <a:pt x="1923306" y="202498"/>
                </a:lnTo>
                <a:lnTo>
                  <a:pt x="1990321" y="202786"/>
                </a:lnTo>
                <a:lnTo>
                  <a:pt x="2057400" y="202882"/>
                </a:lnTo>
                <a:lnTo>
                  <a:pt x="2124478" y="202786"/>
                </a:lnTo>
                <a:lnTo>
                  <a:pt x="2191493" y="202498"/>
                </a:lnTo>
                <a:lnTo>
                  <a:pt x="2258382" y="202019"/>
                </a:lnTo>
                <a:lnTo>
                  <a:pt x="2325080" y="201348"/>
                </a:lnTo>
                <a:lnTo>
                  <a:pt x="2391524" y="200485"/>
                </a:lnTo>
                <a:lnTo>
                  <a:pt x="2457651" y="199430"/>
                </a:lnTo>
                <a:lnTo>
                  <a:pt x="2523398" y="198184"/>
                </a:lnTo>
                <a:lnTo>
                  <a:pt x="2588701" y="196746"/>
                </a:lnTo>
                <a:lnTo>
                  <a:pt x="2653497" y="195116"/>
                </a:lnTo>
                <a:lnTo>
                  <a:pt x="2717722" y="193294"/>
                </a:lnTo>
                <a:lnTo>
                  <a:pt x="2781313" y="191280"/>
                </a:lnTo>
                <a:lnTo>
                  <a:pt x="2844207" y="189075"/>
                </a:lnTo>
                <a:lnTo>
                  <a:pt x="2906339" y="186678"/>
                </a:lnTo>
                <a:lnTo>
                  <a:pt x="2967647" y="184089"/>
                </a:lnTo>
                <a:lnTo>
                  <a:pt x="3028068" y="181309"/>
                </a:lnTo>
                <a:lnTo>
                  <a:pt x="3087537" y="178337"/>
                </a:lnTo>
                <a:lnTo>
                  <a:pt x="3145991" y="175173"/>
                </a:lnTo>
                <a:lnTo>
                  <a:pt x="3203368" y="171817"/>
                </a:lnTo>
                <a:lnTo>
                  <a:pt x="3259603" y="168269"/>
                </a:lnTo>
                <a:lnTo>
                  <a:pt x="3314634" y="164530"/>
                </a:lnTo>
                <a:lnTo>
                  <a:pt x="3368396" y="160599"/>
                </a:lnTo>
                <a:lnTo>
                  <a:pt x="3420826" y="156476"/>
                </a:lnTo>
                <a:lnTo>
                  <a:pt x="3471862" y="152161"/>
                </a:lnTo>
                <a:lnTo>
                  <a:pt x="3521439" y="147655"/>
                </a:lnTo>
                <a:lnTo>
                  <a:pt x="3569494" y="142957"/>
                </a:lnTo>
                <a:lnTo>
                  <a:pt x="3615964" y="138067"/>
                </a:lnTo>
                <a:lnTo>
                  <a:pt x="3660785" y="132985"/>
                </a:lnTo>
                <a:lnTo>
                  <a:pt x="3703894" y="127712"/>
                </a:lnTo>
                <a:lnTo>
                  <a:pt x="3745228" y="122247"/>
                </a:lnTo>
                <a:lnTo>
                  <a:pt x="3784723" y="116590"/>
                </a:lnTo>
                <a:lnTo>
                  <a:pt x="3857942" y="104701"/>
                </a:lnTo>
                <a:lnTo>
                  <a:pt x="3923044" y="92044"/>
                </a:lnTo>
                <a:lnTo>
                  <a:pt x="3979522" y="78621"/>
                </a:lnTo>
                <a:lnTo>
                  <a:pt x="4026869" y="64431"/>
                </a:lnTo>
                <a:lnTo>
                  <a:pt x="4064578" y="49474"/>
                </a:lnTo>
                <a:lnTo>
                  <a:pt x="4101959" y="25600"/>
                </a:lnTo>
                <a:lnTo>
                  <a:pt x="4113352" y="8725"/>
                </a:ln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82368" y="5750147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29783" y="2848020"/>
            <a:ext cx="0" cy="2487537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16715" y="2433431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82368" y="2433431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64131" y="2848021"/>
            <a:ext cx="0" cy="82917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64131" y="4506378"/>
            <a:ext cx="0" cy="829179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64698" y="4384304"/>
            <a:ext cx="1133211" cy="1072174"/>
          </a:xfrm>
          <a:custGeom>
            <a:avLst/>
            <a:gdLst/>
            <a:ahLst/>
            <a:cxnLst/>
            <a:rect l="l" t="t" r="r" b="b"/>
            <a:pathLst>
              <a:path w="1249679" h="1182370">
                <a:moveTo>
                  <a:pt x="1249679" y="0"/>
                </a:moveTo>
                <a:lnTo>
                  <a:pt x="0" y="1182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8478" y="1441872"/>
            <a:ext cx="3731305" cy="577258"/>
          </a:xfrm>
          <a:custGeom>
            <a:avLst/>
            <a:gdLst/>
            <a:ahLst/>
            <a:cxnLst/>
            <a:rect l="l" t="t" r="r" b="b"/>
            <a:pathLst>
              <a:path w="4114800" h="203200">
                <a:moveTo>
                  <a:pt x="0" y="202882"/>
                </a:moveTo>
                <a:lnTo>
                  <a:pt x="22658" y="169132"/>
                </a:lnTo>
                <a:lnTo>
                  <a:pt x="67839" y="145833"/>
                </a:lnTo>
                <a:lnTo>
                  <a:pt x="110430" y="131259"/>
                </a:lnTo>
                <a:lnTo>
                  <a:pt x="162406" y="117453"/>
                </a:lnTo>
                <a:lnTo>
                  <a:pt x="223260" y="104413"/>
                </a:lnTo>
                <a:lnTo>
                  <a:pt x="292484" y="92140"/>
                </a:lnTo>
                <a:lnTo>
                  <a:pt x="369571" y="80635"/>
                </a:lnTo>
                <a:lnTo>
                  <a:pt x="410905" y="75170"/>
                </a:lnTo>
                <a:lnTo>
                  <a:pt x="454014" y="69896"/>
                </a:lnTo>
                <a:lnTo>
                  <a:pt x="498835" y="64815"/>
                </a:lnTo>
                <a:lnTo>
                  <a:pt x="545305" y="59925"/>
                </a:lnTo>
                <a:lnTo>
                  <a:pt x="593360" y="55226"/>
                </a:lnTo>
                <a:lnTo>
                  <a:pt x="642937" y="50720"/>
                </a:lnTo>
                <a:lnTo>
                  <a:pt x="693973" y="46406"/>
                </a:lnTo>
                <a:lnTo>
                  <a:pt x="746403" y="42283"/>
                </a:lnTo>
                <a:lnTo>
                  <a:pt x="800165" y="38352"/>
                </a:lnTo>
                <a:lnTo>
                  <a:pt x="855196" y="34612"/>
                </a:lnTo>
                <a:lnTo>
                  <a:pt x="911431" y="31065"/>
                </a:lnTo>
                <a:lnTo>
                  <a:pt x="968808" y="27709"/>
                </a:lnTo>
                <a:lnTo>
                  <a:pt x="1027262" y="24545"/>
                </a:lnTo>
                <a:lnTo>
                  <a:pt x="1086731" y="21573"/>
                </a:lnTo>
                <a:lnTo>
                  <a:pt x="1147152" y="18792"/>
                </a:lnTo>
                <a:lnTo>
                  <a:pt x="1208460" y="16203"/>
                </a:lnTo>
                <a:lnTo>
                  <a:pt x="1270592" y="13806"/>
                </a:lnTo>
                <a:lnTo>
                  <a:pt x="1333486" y="11601"/>
                </a:lnTo>
                <a:lnTo>
                  <a:pt x="1397077" y="9588"/>
                </a:lnTo>
                <a:lnTo>
                  <a:pt x="1461302" y="7766"/>
                </a:lnTo>
                <a:lnTo>
                  <a:pt x="1526098" y="6136"/>
                </a:lnTo>
                <a:lnTo>
                  <a:pt x="1591401" y="4698"/>
                </a:lnTo>
                <a:lnTo>
                  <a:pt x="1657148" y="3451"/>
                </a:lnTo>
                <a:lnTo>
                  <a:pt x="1723275" y="2397"/>
                </a:lnTo>
                <a:lnTo>
                  <a:pt x="1789719" y="1534"/>
                </a:lnTo>
                <a:lnTo>
                  <a:pt x="1856417" y="862"/>
                </a:lnTo>
                <a:lnTo>
                  <a:pt x="1923306" y="383"/>
                </a:lnTo>
                <a:lnTo>
                  <a:pt x="1990321" y="95"/>
                </a:lnTo>
                <a:lnTo>
                  <a:pt x="2057400" y="0"/>
                </a:lnTo>
                <a:lnTo>
                  <a:pt x="2124478" y="95"/>
                </a:lnTo>
                <a:lnTo>
                  <a:pt x="2191493" y="383"/>
                </a:lnTo>
                <a:lnTo>
                  <a:pt x="2258382" y="862"/>
                </a:lnTo>
                <a:lnTo>
                  <a:pt x="2325080" y="1534"/>
                </a:lnTo>
                <a:lnTo>
                  <a:pt x="2391524" y="2397"/>
                </a:lnTo>
                <a:lnTo>
                  <a:pt x="2457651" y="3451"/>
                </a:lnTo>
                <a:lnTo>
                  <a:pt x="2523398" y="4698"/>
                </a:lnTo>
                <a:lnTo>
                  <a:pt x="2588701" y="6136"/>
                </a:lnTo>
                <a:lnTo>
                  <a:pt x="2653497" y="7766"/>
                </a:lnTo>
                <a:lnTo>
                  <a:pt x="2717722" y="9588"/>
                </a:lnTo>
                <a:lnTo>
                  <a:pt x="2781313" y="11601"/>
                </a:lnTo>
                <a:lnTo>
                  <a:pt x="2844207" y="13806"/>
                </a:lnTo>
                <a:lnTo>
                  <a:pt x="2906339" y="16203"/>
                </a:lnTo>
                <a:lnTo>
                  <a:pt x="2967647" y="18792"/>
                </a:lnTo>
                <a:lnTo>
                  <a:pt x="3028068" y="21573"/>
                </a:lnTo>
                <a:lnTo>
                  <a:pt x="3087537" y="24545"/>
                </a:lnTo>
                <a:lnTo>
                  <a:pt x="3145991" y="27709"/>
                </a:lnTo>
                <a:lnTo>
                  <a:pt x="3203368" y="31065"/>
                </a:lnTo>
                <a:lnTo>
                  <a:pt x="3259603" y="34612"/>
                </a:lnTo>
                <a:lnTo>
                  <a:pt x="3314634" y="38352"/>
                </a:lnTo>
                <a:lnTo>
                  <a:pt x="3368396" y="42283"/>
                </a:lnTo>
                <a:lnTo>
                  <a:pt x="3420826" y="46406"/>
                </a:lnTo>
                <a:lnTo>
                  <a:pt x="3471862" y="50720"/>
                </a:lnTo>
                <a:lnTo>
                  <a:pt x="3521439" y="55226"/>
                </a:lnTo>
                <a:lnTo>
                  <a:pt x="3569494" y="59925"/>
                </a:lnTo>
                <a:lnTo>
                  <a:pt x="3615964" y="64815"/>
                </a:lnTo>
                <a:lnTo>
                  <a:pt x="3660785" y="69896"/>
                </a:lnTo>
                <a:lnTo>
                  <a:pt x="3703894" y="75170"/>
                </a:lnTo>
                <a:lnTo>
                  <a:pt x="3745228" y="80635"/>
                </a:lnTo>
                <a:lnTo>
                  <a:pt x="3784723" y="86292"/>
                </a:lnTo>
                <a:lnTo>
                  <a:pt x="3857942" y="98181"/>
                </a:lnTo>
                <a:lnTo>
                  <a:pt x="3923044" y="110837"/>
                </a:lnTo>
                <a:lnTo>
                  <a:pt x="3979522" y="124260"/>
                </a:lnTo>
                <a:lnTo>
                  <a:pt x="4026869" y="138451"/>
                </a:lnTo>
                <a:lnTo>
                  <a:pt x="4064578" y="153408"/>
                </a:lnTo>
                <a:lnTo>
                  <a:pt x="4101959" y="177282"/>
                </a:lnTo>
                <a:lnTo>
                  <a:pt x="4113352" y="194157"/>
                </a:lnTo>
                <a:lnTo>
                  <a:pt x="4114800" y="2028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30351" y="4384304"/>
            <a:ext cx="1133211" cy="1072174"/>
          </a:xfrm>
          <a:custGeom>
            <a:avLst/>
            <a:gdLst/>
            <a:ahLst/>
            <a:cxnLst/>
            <a:rect l="l" t="t" r="r" b="b"/>
            <a:pathLst>
              <a:path w="1249679" h="1182370">
                <a:moveTo>
                  <a:pt x="0" y="0"/>
                </a:moveTo>
                <a:lnTo>
                  <a:pt x="1249680" y="1182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720545" y="511903"/>
            <a:ext cx="5699453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pc="-5" dirty="0">
                <a:latin typeface="DejaVu Serif"/>
                <a:cs typeface="DejaVu Serif"/>
              </a:rPr>
              <a:t>Some graphs are</a:t>
            </a:r>
            <a:r>
              <a:rPr spc="32" dirty="0">
                <a:latin typeface="DejaVu Serif"/>
                <a:cs typeface="DejaVu Serif"/>
              </a:rPr>
              <a:t> </a:t>
            </a:r>
            <a:r>
              <a:rPr b="1" spc="-5" dirty="0">
                <a:solidFill>
                  <a:srgbClr val="0000FF"/>
                </a:solidFill>
                <a:latin typeface="DejaVu Serif"/>
                <a:cs typeface="DejaVu Serif"/>
              </a:rPr>
              <a:t>undirected</a:t>
            </a:r>
            <a:r>
              <a:rPr spc="-5" dirty="0"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03" y="192355"/>
            <a:ext cx="8340630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b="1" spc="-27" dirty="0">
                <a:latin typeface="DejaVu Serif"/>
                <a:cs typeface="DejaVu Serif"/>
              </a:rPr>
              <a:t>Formal</a:t>
            </a:r>
            <a:r>
              <a:rPr lang="en-US" sz="3990" b="1" spc="-27" dirty="0">
                <a:latin typeface="DejaVu Serif"/>
                <a:cs typeface="DejaVu Serif"/>
              </a:rPr>
              <a:t> Definition</a:t>
            </a:r>
            <a:endParaRPr sz="3990" b="1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03" y="1147841"/>
            <a:ext cx="789189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416" indent="-342900" defTabSz="829178">
              <a:spcBef>
                <a:spcPts val="91"/>
              </a:spcBef>
              <a:buFont typeface="Wingdings" panose="05000000000000000000" pitchFamily="2" charset="2"/>
              <a:buChar char="§"/>
            </a:pP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is an ordered pair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=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358" i="1" spc="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)</a:t>
            </a:r>
            <a:r>
              <a:rPr sz="2358" spc="-7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where</a:t>
            </a:r>
            <a:endParaRPr sz="235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061" y="1612188"/>
            <a:ext cx="7500336" cy="935131"/>
          </a:xfrm>
          <a:prstGeom prst="rect">
            <a:avLst/>
          </a:prstGeom>
        </p:spPr>
        <p:txBody>
          <a:bodyPr vert="horz" wrap="square" lIns="0" tIns="135893" rIns="0" bIns="0" rtlCol="0">
            <a:spAutoFit/>
          </a:bodyPr>
          <a:lstStyle/>
          <a:p>
            <a:pPr marL="354416" indent="-342900" defTabSz="829178">
              <a:spcBef>
                <a:spcPts val="1070"/>
              </a:spcBef>
              <a:buFont typeface="Wingdings" panose="05000000000000000000" pitchFamily="2" charset="2"/>
              <a:buChar char="§"/>
            </a:pP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set of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vertices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(nodes) of the</a:t>
            </a:r>
            <a:r>
              <a:rPr sz="2176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54416" indent="-342900" defTabSz="829178">
              <a:spcBef>
                <a:spcPts val="979"/>
              </a:spcBef>
              <a:buFont typeface="Wingdings" panose="05000000000000000000" pitchFamily="2" charset="2"/>
              <a:buChar char="§"/>
            </a:pP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set of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(arcs) of the</a:t>
            </a:r>
            <a:r>
              <a:rPr sz="2176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503" y="2776933"/>
            <a:ext cx="824749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416" indent="-342900" defTabSz="829178">
              <a:spcBef>
                <a:spcPts val="91"/>
              </a:spcBef>
              <a:buFont typeface="Wingdings" panose="05000000000000000000" pitchFamily="2" charset="2"/>
              <a:buChar char="§"/>
            </a:pP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can be 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set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ordered pairs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or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unordered</a:t>
            </a:r>
            <a:r>
              <a:rPr sz="2358" spc="-6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pairs.</a:t>
            </a:r>
            <a:endParaRPr sz="2358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061" y="3205557"/>
            <a:ext cx="7757428" cy="933969"/>
          </a:xfrm>
          <a:prstGeom prst="rect">
            <a:avLst/>
          </a:prstGeom>
        </p:spPr>
        <p:txBody>
          <a:bodyPr vert="horz" wrap="square" lIns="0" tIns="134742" rIns="0" bIns="0" rtlCol="0">
            <a:spAutoFit/>
          </a:bodyPr>
          <a:lstStyle/>
          <a:p>
            <a:pPr marL="354416" indent="-342900" defTabSz="829178">
              <a:spcBef>
                <a:spcPts val="1061"/>
              </a:spcBef>
              <a:buFont typeface="Wingdings" panose="05000000000000000000" pitchFamily="2" charset="2"/>
              <a:buChar char="§"/>
            </a:pP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If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consists of ordered pairs,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is</a:t>
            </a:r>
            <a:r>
              <a:rPr sz="2176" spc="6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directed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54416" indent="-342900" defTabSz="829178">
              <a:spcBef>
                <a:spcPts val="970"/>
              </a:spcBef>
              <a:buFont typeface="Wingdings" panose="05000000000000000000" pitchFamily="2" charset="2"/>
              <a:buChar char="§"/>
            </a:pP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If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consists of unordered pairs,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</a:t>
            </a:r>
            <a:r>
              <a:rPr sz="2176" spc="6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undirected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503" y="4276641"/>
            <a:ext cx="8483254" cy="22514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77449" indent="-342900" defTabSz="829178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undirected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graph, the </a:t>
            </a:r>
            <a:r>
              <a:rPr sz="2176" b="1" spc="-9" dirty="0">
                <a:solidFill>
                  <a:srgbClr val="0000FF"/>
                </a:solidFill>
                <a:latin typeface="DejaVu Serif"/>
                <a:cs typeface="DejaVu Serif"/>
              </a:rPr>
              <a:t>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i="1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(denoted</a:t>
            </a:r>
            <a:r>
              <a:rPr lang="en-US" sz="2176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the number of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incident to</a:t>
            </a:r>
            <a:r>
              <a:rPr sz="2176" spc="7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377449" marR="27639" indent="-342900" defTabSz="829178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In a </a:t>
            </a:r>
            <a:r>
              <a:rPr sz="2176" i="1" spc="-5" dirty="0">
                <a:solidFill>
                  <a:srgbClr val="191919"/>
                </a:solidFill>
                <a:latin typeface="DejaVu Serif"/>
                <a:cs typeface="DejaVu Serif"/>
              </a:rPr>
              <a:t>directed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graph, the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indegree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(denoted  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 </a:t>
            </a:r>
            <a:r>
              <a:rPr sz="1904" b="1" spc="-6" baseline="31746" dirty="0">
                <a:solidFill>
                  <a:srgbClr val="7F007F"/>
                </a:solidFill>
                <a:latin typeface="DejaVu Serif"/>
                <a:cs typeface="DejaVu Serif"/>
              </a:rPr>
              <a:t>-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is the number of </a:t>
            </a:r>
            <a:r>
              <a:rPr sz="2176" spc="-9" dirty="0">
                <a:solidFill>
                  <a:srgbClr val="191919"/>
                </a:solidFill>
                <a:latin typeface="DejaVu Serif"/>
                <a:cs typeface="DejaVu Serif"/>
              </a:rPr>
              <a:t>edges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entering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and the  </a:t>
            </a:r>
            <a:r>
              <a:rPr sz="2176" b="1" spc="-5" dirty="0">
                <a:solidFill>
                  <a:srgbClr val="0000FF"/>
                </a:solidFill>
                <a:latin typeface="DejaVu Serif"/>
                <a:cs typeface="DejaVu Serif"/>
              </a:rPr>
              <a:t>outdegree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(denoted (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deg</a:t>
            </a:r>
            <a:r>
              <a:rPr sz="1904" b="1" spc="-6" baseline="31746" dirty="0">
                <a:solidFill>
                  <a:srgbClr val="7F007F"/>
                </a:solidFill>
                <a:latin typeface="DejaVu Serif"/>
                <a:cs typeface="DejaVu Serif"/>
              </a:rPr>
              <a:t>+</a:t>
            </a:r>
            <a:r>
              <a:rPr sz="2176" b="1" spc="-5" dirty="0">
                <a:solidFill>
                  <a:srgbClr val="7F007F"/>
                </a:solidFill>
                <a:latin typeface="DejaVu Serif"/>
                <a:cs typeface="DejaVu Serif"/>
              </a:rPr>
              <a:t>(v)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176" spc="-5" dirty="0">
                <a:solidFill>
                  <a:srgbClr val="191919"/>
                </a:solidFill>
                <a:latin typeface="DejaVu Serif"/>
                <a:cs typeface="DejaVu Serif"/>
              </a:rPr>
              <a:t>the  number of edges leaving</a:t>
            </a:r>
            <a:r>
              <a:rPr sz="2176" spc="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13" y="2602869"/>
            <a:ext cx="8521612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b="1" dirty="0">
                <a:latin typeface="DejaVu Serif"/>
                <a:cs typeface="DejaVu Serif"/>
              </a:rPr>
              <a:t>An </a:t>
            </a:r>
            <a:r>
              <a:rPr b="1" spc="-5" dirty="0">
                <a:latin typeface="DejaVu Serif"/>
                <a:cs typeface="DejaVu Serif"/>
              </a:rPr>
              <a:t>Application</a:t>
            </a:r>
            <a:r>
              <a:rPr spc="-5" dirty="0">
                <a:latin typeface="DejaVu Serif"/>
                <a:cs typeface="DejaVu Serif"/>
              </a:rPr>
              <a:t>: </a:t>
            </a:r>
            <a:r>
              <a:rPr dirty="0">
                <a:latin typeface="DejaVu Serif"/>
                <a:cs typeface="DejaVu Serif"/>
              </a:rPr>
              <a:t>Six </a:t>
            </a:r>
            <a:r>
              <a:rPr spc="-5" dirty="0">
                <a:latin typeface="DejaVu Serif"/>
                <a:cs typeface="DejaVu Serif"/>
              </a:rPr>
              <a:t>Degrees of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Separation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179" y="506145"/>
            <a:ext cx="7329400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 dirty="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32077" y="5353386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04" y="1878778"/>
            <a:ext cx="8714792" cy="256617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G</a:t>
            </a:r>
            <a:r>
              <a:rPr sz="16600" b="1" spc="-9" dirty="0">
                <a:solidFill>
                  <a:srgbClr val="1A1A1A"/>
                </a:solidFill>
                <a:latin typeface="DejaVu Serif"/>
                <a:cs typeface="DejaVu Serif"/>
              </a:rPr>
              <a:t>r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a</a:t>
            </a: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ph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s</a:t>
            </a:r>
            <a:endParaRPr sz="16600" b="1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14791" y="506145"/>
            <a:ext cx="4506357" cy="175261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811903" algn="ctr" defTabSz="829178">
              <a:spcBef>
                <a:spcPts val="3998"/>
              </a:spcBef>
              <a:tabLst>
                <a:tab pos="2055670" algn="l"/>
                <a:tab pos="3506732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2077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8308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83141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44540" y="506145"/>
            <a:ext cx="4576607" cy="175261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81190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11516" defTabSz="829178">
              <a:spcBef>
                <a:spcPts val="3998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R="4607" algn="r" defTabSz="829178">
              <a:spcBef>
                <a:spcPts val="91"/>
              </a:spcBef>
              <a:tabLst>
                <a:tab pos="1243191" algn="l"/>
                <a:tab pos="2486958" algn="l"/>
                <a:tab pos="3938019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R="4607" algn="r" defTabSz="829178">
              <a:tabLst>
                <a:tab pos="3938019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R="4607" algn="r" defTabSz="829178">
              <a:tabLst>
                <a:tab pos="1243191" algn="l"/>
                <a:tab pos="2694252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9000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21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27657" y="3249027"/>
            <a:ext cx="0" cy="900005"/>
          </a:xfrm>
          <a:custGeom>
            <a:avLst/>
            <a:gdLst/>
            <a:ahLst/>
            <a:cxnLst/>
            <a:rect l="l" t="t" r="r" b="b"/>
            <a:pathLst>
              <a:path h="992504">
                <a:moveTo>
                  <a:pt x="0" y="0"/>
                </a:moveTo>
                <a:lnTo>
                  <a:pt x="0" y="99221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Social</a:t>
            </a:r>
            <a:r>
              <a:rPr sz="3990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91919"/>
                </a:solidFill>
                <a:latin typeface="DejaVu Serif"/>
                <a:cs typeface="DejaVu Serif"/>
              </a:rPr>
              <a:t>Network</a:t>
            </a:r>
            <a:endParaRPr sz="399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9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48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8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179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179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063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773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9179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179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1063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773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0484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0484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2368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0484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368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167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85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60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80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167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385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55315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255315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77199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909" y="4109618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315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55315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77199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1547" y="5392542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20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40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79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59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11547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3431" y="6014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19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39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39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59" y="45719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11547" y="4148773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60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80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39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19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11547" y="41487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33431" y="4770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553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553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771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6909" y="1622081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55315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55315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7719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26909" y="2865850"/>
            <a:ext cx="27639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11547" y="2905005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1547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3431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40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20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15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79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59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20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40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15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334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6715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16715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8599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19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39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80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72947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60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80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39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19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72947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94831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5334" y="3036"/>
                </a:lnTo>
                <a:lnTo>
                  <a:pt x="250031" y="11906"/>
                </a:lnTo>
                <a:lnTo>
                  <a:pt x="207347" y="26253"/>
                </a:lnTo>
                <a:lnTo>
                  <a:pt x="167639" y="45720"/>
                </a:lnTo>
                <a:lnTo>
                  <a:pt x="131266" y="69949"/>
                </a:lnTo>
                <a:lnTo>
                  <a:pt x="98583" y="98583"/>
                </a:lnTo>
                <a:lnTo>
                  <a:pt x="69949" y="131266"/>
                </a:lnTo>
                <a:lnTo>
                  <a:pt x="45719" y="167640"/>
                </a:lnTo>
                <a:lnTo>
                  <a:pt x="26253" y="207347"/>
                </a:lnTo>
                <a:lnTo>
                  <a:pt x="11906" y="250031"/>
                </a:lnTo>
                <a:lnTo>
                  <a:pt x="3036" y="295334"/>
                </a:lnTo>
                <a:lnTo>
                  <a:pt x="0" y="342900"/>
                </a:lnTo>
                <a:lnTo>
                  <a:pt x="3036" y="390465"/>
                </a:lnTo>
                <a:lnTo>
                  <a:pt x="11906" y="435768"/>
                </a:lnTo>
                <a:lnTo>
                  <a:pt x="26253" y="478452"/>
                </a:lnTo>
                <a:lnTo>
                  <a:pt x="45720" y="518160"/>
                </a:lnTo>
                <a:lnTo>
                  <a:pt x="69949" y="554533"/>
                </a:lnTo>
                <a:lnTo>
                  <a:pt x="98583" y="587216"/>
                </a:lnTo>
                <a:lnTo>
                  <a:pt x="131266" y="615850"/>
                </a:lnTo>
                <a:lnTo>
                  <a:pt x="167640" y="640080"/>
                </a:lnTo>
                <a:lnTo>
                  <a:pt x="207347" y="659546"/>
                </a:lnTo>
                <a:lnTo>
                  <a:pt x="250031" y="673893"/>
                </a:lnTo>
                <a:lnTo>
                  <a:pt x="295334" y="682763"/>
                </a:lnTo>
                <a:lnTo>
                  <a:pt x="342900" y="685800"/>
                </a:lnTo>
                <a:lnTo>
                  <a:pt x="390465" y="682763"/>
                </a:lnTo>
                <a:lnTo>
                  <a:pt x="435768" y="673893"/>
                </a:lnTo>
                <a:lnTo>
                  <a:pt x="478452" y="659546"/>
                </a:lnTo>
                <a:lnTo>
                  <a:pt x="518159" y="640080"/>
                </a:lnTo>
                <a:lnTo>
                  <a:pt x="554533" y="615850"/>
                </a:lnTo>
                <a:lnTo>
                  <a:pt x="587216" y="587216"/>
                </a:lnTo>
                <a:lnTo>
                  <a:pt x="615850" y="554533"/>
                </a:lnTo>
                <a:lnTo>
                  <a:pt x="640079" y="518160"/>
                </a:lnTo>
                <a:lnTo>
                  <a:pt x="659546" y="478452"/>
                </a:lnTo>
                <a:lnTo>
                  <a:pt x="673893" y="435768"/>
                </a:lnTo>
                <a:lnTo>
                  <a:pt x="682763" y="390465"/>
                </a:lnTo>
                <a:lnTo>
                  <a:pt x="685800" y="342900"/>
                </a:lnTo>
                <a:lnTo>
                  <a:pt x="682763" y="295334"/>
                </a:lnTo>
                <a:lnTo>
                  <a:pt x="673893" y="250031"/>
                </a:lnTo>
                <a:lnTo>
                  <a:pt x="659546" y="207347"/>
                </a:lnTo>
                <a:lnTo>
                  <a:pt x="640079" y="167640"/>
                </a:lnTo>
                <a:lnTo>
                  <a:pt x="615850" y="131266"/>
                </a:lnTo>
                <a:lnTo>
                  <a:pt x="587216" y="98583"/>
                </a:lnTo>
                <a:lnTo>
                  <a:pt x="554533" y="69949"/>
                </a:lnTo>
                <a:lnTo>
                  <a:pt x="518160" y="45720"/>
                </a:lnTo>
                <a:lnTo>
                  <a:pt x="478452" y="26253"/>
                </a:lnTo>
                <a:lnTo>
                  <a:pt x="435768" y="11906"/>
                </a:lnTo>
                <a:lnTo>
                  <a:pt x="390465" y="3036"/>
                </a:lnTo>
                <a:lnTo>
                  <a:pt x="3429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60484" y="1661237"/>
            <a:ext cx="621884" cy="621884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390465" y="3036"/>
                </a:lnTo>
                <a:lnTo>
                  <a:pt x="435768" y="11906"/>
                </a:lnTo>
                <a:lnTo>
                  <a:pt x="478452" y="26253"/>
                </a:lnTo>
                <a:lnTo>
                  <a:pt x="518159" y="45719"/>
                </a:lnTo>
                <a:lnTo>
                  <a:pt x="554533" y="69949"/>
                </a:lnTo>
                <a:lnTo>
                  <a:pt x="587216" y="98583"/>
                </a:lnTo>
                <a:lnTo>
                  <a:pt x="615850" y="131266"/>
                </a:lnTo>
                <a:lnTo>
                  <a:pt x="640079" y="167639"/>
                </a:lnTo>
                <a:lnTo>
                  <a:pt x="659546" y="207347"/>
                </a:lnTo>
                <a:lnTo>
                  <a:pt x="673893" y="250031"/>
                </a:lnTo>
                <a:lnTo>
                  <a:pt x="682763" y="295334"/>
                </a:lnTo>
                <a:lnTo>
                  <a:pt x="685800" y="342900"/>
                </a:lnTo>
                <a:lnTo>
                  <a:pt x="682763" y="390465"/>
                </a:lnTo>
                <a:lnTo>
                  <a:pt x="673893" y="435768"/>
                </a:lnTo>
                <a:lnTo>
                  <a:pt x="659546" y="478452"/>
                </a:lnTo>
                <a:lnTo>
                  <a:pt x="640080" y="518159"/>
                </a:lnTo>
                <a:lnTo>
                  <a:pt x="615850" y="554533"/>
                </a:lnTo>
                <a:lnTo>
                  <a:pt x="587216" y="587216"/>
                </a:lnTo>
                <a:lnTo>
                  <a:pt x="554533" y="615850"/>
                </a:lnTo>
                <a:lnTo>
                  <a:pt x="518160" y="640079"/>
                </a:lnTo>
                <a:lnTo>
                  <a:pt x="478452" y="659546"/>
                </a:lnTo>
                <a:lnTo>
                  <a:pt x="435768" y="673893"/>
                </a:lnTo>
                <a:lnTo>
                  <a:pt x="390465" y="682763"/>
                </a:lnTo>
                <a:lnTo>
                  <a:pt x="342900" y="685800"/>
                </a:lnTo>
                <a:lnTo>
                  <a:pt x="295334" y="682763"/>
                </a:lnTo>
                <a:lnTo>
                  <a:pt x="250031" y="673893"/>
                </a:lnTo>
                <a:lnTo>
                  <a:pt x="207347" y="659546"/>
                </a:lnTo>
                <a:lnTo>
                  <a:pt x="167640" y="640080"/>
                </a:lnTo>
                <a:lnTo>
                  <a:pt x="131266" y="615850"/>
                </a:lnTo>
                <a:lnTo>
                  <a:pt x="98583" y="587216"/>
                </a:lnTo>
                <a:lnTo>
                  <a:pt x="69949" y="554533"/>
                </a:lnTo>
                <a:lnTo>
                  <a:pt x="45720" y="518160"/>
                </a:lnTo>
                <a:lnTo>
                  <a:pt x="26253" y="478452"/>
                </a:lnTo>
                <a:lnTo>
                  <a:pt x="11906" y="435768"/>
                </a:lnTo>
                <a:lnTo>
                  <a:pt x="3036" y="390465"/>
                </a:lnTo>
                <a:lnTo>
                  <a:pt x="0" y="342900"/>
                </a:lnTo>
                <a:lnTo>
                  <a:pt x="3036" y="295334"/>
                </a:lnTo>
                <a:lnTo>
                  <a:pt x="11906" y="250031"/>
                </a:lnTo>
                <a:lnTo>
                  <a:pt x="26253" y="207347"/>
                </a:lnTo>
                <a:lnTo>
                  <a:pt x="45719" y="167640"/>
                </a:lnTo>
                <a:lnTo>
                  <a:pt x="69949" y="131266"/>
                </a:lnTo>
                <a:lnTo>
                  <a:pt x="98583" y="98583"/>
                </a:lnTo>
                <a:lnTo>
                  <a:pt x="131266" y="69949"/>
                </a:lnTo>
                <a:lnTo>
                  <a:pt x="167639" y="45720"/>
                </a:lnTo>
                <a:lnTo>
                  <a:pt x="207347" y="26253"/>
                </a:lnTo>
                <a:lnTo>
                  <a:pt x="250031" y="11906"/>
                </a:lnTo>
                <a:lnTo>
                  <a:pt x="295334" y="3036"/>
                </a:lnTo>
                <a:lnTo>
                  <a:pt x="342900" y="0"/>
                </a:lnTo>
                <a:close/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60484" y="16612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182368" y="2283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44540" y="1622081"/>
            <a:ext cx="4214992" cy="3193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3	2	2	2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4	3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/>
            <a:endParaRPr sz="4353">
              <a:solidFill>
                <a:prstClr val="black"/>
              </a:solidFill>
              <a:latin typeface="Arial"/>
              <a:cs typeface="Arial"/>
            </a:endParaRPr>
          </a:p>
          <a:p>
            <a:pPr marL="11516" defTabSz="829178">
              <a:tabLst>
                <a:tab pos="1254707" algn="l"/>
                <a:tab pos="2498474" algn="l"/>
                <a:tab pos="3949536" algn="l"/>
              </a:tabLst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	1	1	4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948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8600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3889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51063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60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60083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886459"/>
                </a:moveTo>
                <a:lnTo>
                  <a:pt x="88646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0121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51063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3838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694831" y="3215947"/>
            <a:ext cx="3316715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47620" y="2283121"/>
            <a:ext cx="1023806" cy="1956632"/>
          </a:xfrm>
          <a:custGeom>
            <a:avLst/>
            <a:gdLst/>
            <a:ahLst/>
            <a:cxnLst/>
            <a:rect l="l" t="t" r="r" b="b"/>
            <a:pathLst>
              <a:path w="1129029" h="2157729">
                <a:moveTo>
                  <a:pt x="1129029" y="0"/>
                </a:moveTo>
                <a:lnTo>
                  <a:pt x="0" y="215773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627657" y="228312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762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60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38600" y="5703484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38600" y="4459715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871426" y="4770657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82368" y="5703484"/>
            <a:ext cx="829179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886459"/>
                </a:moveTo>
                <a:lnTo>
                  <a:pt x="886459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42450" y="4679678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886459" y="886459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322489" y="3526889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3431" y="3215947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6257" y="2283121"/>
            <a:ext cx="0" cy="621884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3431" y="1972179"/>
            <a:ext cx="621884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542450" y="3435910"/>
            <a:ext cx="803843" cy="803843"/>
          </a:xfrm>
          <a:custGeom>
            <a:avLst/>
            <a:gdLst/>
            <a:ahLst/>
            <a:cxnLst/>
            <a:rect l="l" t="t" r="r" b="b"/>
            <a:pathLst>
              <a:path w="886459" h="886460">
                <a:moveTo>
                  <a:pt x="0" y="0"/>
                </a:moveTo>
                <a:lnTo>
                  <a:pt x="886459" y="886459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871426" y="2192141"/>
            <a:ext cx="1231100" cy="1956632"/>
          </a:xfrm>
          <a:custGeom>
            <a:avLst/>
            <a:gdLst/>
            <a:ahLst/>
            <a:cxnLst/>
            <a:rect l="l" t="t" r="r" b="b"/>
            <a:pathLst>
              <a:path w="1357629" h="2157729">
                <a:moveTo>
                  <a:pt x="1357629" y="0"/>
                </a:moveTo>
                <a:lnTo>
                  <a:pt x="0" y="2157729"/>
                </a:lnTo>
              </a:path>
            </a:pathLst>
          </a:custGeom>
          <a:ln w="7296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88308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2077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183141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26909" y="5439528"/>
            <a:ext cx="27639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defTabSz="829178">
              <a:lnSpc>
                <a:spcPts val="4171"/>
              </a:lnSpc>
            </a:pPr>
            <a:r>
              <a:rPr sz="3990" b="1" spc="-227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endParaRPr sz="399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791" y="506145"/>
            <a:ext cx="4506357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dirty="0">
                <a:latin typeface="DejaVu Serif"/>
                <a:cs typeface="DejaVu Serif"/>
              </a:rPr>
              <a:t>A </a:t>
            </a:r>
            <a:r>
              <a:rPr sz="3990" spc="-5" dirty="0">
                <a:latin typeface="DejaVu Serif"/>
                <a:cs typeface="DejaVu Serif"/>
              </a:rPr>
              <a:t>Social</a:t>
            </a:r>
            <a:r>
              <a:rPr sz="3990" spc="-82" dirty="0">
                <a:latin typeface="DejaVu Serif"/>
                <a:cs typeface="DejaVu Serif"/>
              </a:rPr>
              <a:t> </a:t>
            </a:r>
            <a:r>
              <a:rPr sz="3990" spc="-5" dirty="0">
                <a:latin typeface="DejaVu Serif"/>
                <a:cs typeface="DejaVu Serif"/>
              </a:rPr>
              <a:t>Network</a:t>
            </a:r>
            <a:endParaRPr sz="3990">
              <a:latin typeface="DejaVu Serif"/>
              <a:cs typeface="DejaVu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9904" y="456336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456336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3572" y="4867394"/>
            <a:ext cx="111709" cy="111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9850" y="4867394"/>
            <a:ext cx="110556" cy="11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3686" y="530732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69904" y="45633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06378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1884" y="1661237"/>
            <a:ext cx="5389662" cy="393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9421" y="508159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3310" y="2697711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530" y="2545694"/>
            <a:ext cx="1962390" cy="2169685"/>
          </a:xfrm>
          <a:custGeom>
            <a:avLst/>
            <a:gdLst/>
            <a:ahLst/>
            <a:cxnLst/>
            <a:rect l="l" t="t" r="r" b="b"/>
            <a:pathLst>
              <a:path w="2164079" h="2392679">
                <a:moveTo>
                  <a:pt x="0" y="0"/>
                </a:moveTo>
                <a:lnTo>
                  <a:pt x="2164080" y="2392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1546" y="5081599"/>
            <a:ext cx="165835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04" y="1878778"/>
            <a:ext cx="8714792" cy="256617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G</a:t>
            </a:r>
            <a:r>
              <a:rPr sz="16600" b="1" spc="-9" dirty="0">
                <a:solidFill>
                  <a:srgbClr val="1A1A1A"/>
                </a:solidFill>
                <a:latin typeface="DejaVu Serif"/>
                <a:cs typeface="DejaVu Serif"/>
              </a:rPr>
              <a:t>r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a</a:t>
            </a:r>
            <a:r>
              <a:rPr sz="16600" b="1" spc="-5" dirty="0">
                <a:solidFill>
                  <a:srgbClr val="1A1A1A"/>
                </a:solidFill>
                <a:latin typeface="DejaVu Serif"/>
                <a:cs typeface="DejaVu Serif"/>
              </a:rPr>
              <a:t>ph</a:t>
            </a:r>
            <a:r>
              <a:rPr sz="16600" b="1" dirty="0">
                <a:solidFill>
                  <a:srgbClr val="1A1A1A"/>
                </a:solidFill>
                <a:latin typeface="DejaVu Serif"/>
                <a:cs typeface="DejaVu Serif"/>
              </a:rPr>
              <a:t>s</a:t>
            </a:r>
            <a:endParaRPr sz="16600" b="1" dirty="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42944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A28212-C857-4F6B-B62E-F46D94C6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69053"/>
            <a:ext cx="7886700" cy="1325563"/>
          </a:xfrm>
        </p:spPr>
        <p:txBody>
          <a:bodyPr/>
          <a:lstStyle/>
          <a:p>
            <a:r>
              <a:rPr lang="en-US" altLang="en-US" dirty="0"/>
              <a:t>Graphs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B661418-0905-40D3-8A36-ED48D433C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0180"/>
            <a:ext cx="8229600" cy="1328737"/>
          </a:xfrm>
        </p:spPr>
        <p:txBody>
          <a:bodyPr/>
          <a:lstStyle/>
          <a:p>
            <a:r>
              <a:rPr lang="en-US" altLang="en-US" dirty="0"/>
              <a:t>A graph is a </a:t>
            </a:r>
            <a:r>
              <a:rPr lang="en-US" altLang="en-US" dirty="0">
                <a:solidFill>
                  <a:srgbClr val="FF0000"/>
                </a:solidFill>
              </a:rPr>
              <a:t>set of vertices V </a:t>
            </a:r>
            <a:r>
              <a:rPr lang="en-US" altLang="en-US" dirty="0"/>
              <a:t>and a </a:t>
            </a:r>
            <a:r>
              <a:rPr lang="en-US" altLang="en-US" dirty="0">
                <a:solidFill>
                  <a:srgbClr val="FF0000"/>
                </a:solidFill>
              </a:rPr>
              <a:t>set of edges (u, v)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E </a:t>
            </a:r>
            <a:r>
              <a:rPr lang="en-US" altLang="en-US" dirty="0">
                <a:cs typeface="Arial" panose="020B0604020202020204" pitchFamily="34" charset="0"/>
              </a:rPr>
              <a:t>where </a:t>
            </a:r>
            <a:r>
              <a:rPr lang="en-US" altLang="en-US" dirty="0" err="1">
                <a:cs typeface="Arial" panose="020B0604020202020204" pitchFamily="34" charset="0"/>
              </a:rPr>
              <a:t>u,v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</a:t>
            </a:r>
            <a:endParaRPr lang="ru-RU" altLang="en-US" dirty="0">
              <a:cs typeface="Arial" panose="020B0604020202020204" pitchFamily="34" charset="0"/>
            </a:endParaRP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3B0E9C48-EB1E-4EB0-AAEC-6BFC42ED856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8"/>
            <a:ext cx="533400" cy="533401"/>
            <a:chOff x="1824" y="2736"/>
            <a:chExt cx="336" cy="336"/>
          </a:xfrm>
        </p:grpSpPr>
        <p:sp>
          <p:nvSpPr>
            <p:cNvPr id="11269" name="Oval 5">
              <a:extLst>
                <a:ext uri="{FF2B5EF4-FFF2-40B4-BE49-F238E27FC236}">
                  <a16:creationId xmlns:a16="http://schemas.microsoft.com/office/drawing/2014/main" id="{2AC261ED-9C30-4577-903E-DB41A651D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8" name="Text Box 4">
              <a:extLst>
                <a:ext uri="{FF2B5EF4-FFF2-40B4-BE49-F238E27FC236}">
                  <a16:creationId xmlns:a16="http://schemas.microsoft.com/office/drawing/2014/main" id="{53BC3F85-590D-4689-9004-3046C400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BD4EDF9E-F930-4F61-B410-0257FCCE96A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86208"/>
            <a:ext cx="533400" cy="533401"/>
            <a:chOff x="1824" y="2736"/>
            <a:chExt cx="336" cy="336"/>
          </a:xfrm>
        </p:grpSpPr>
        <p:sp>
          <p:nvSpPr>
            <p:cNvPr id="11272" name="Oval 8">
              <a:extLst>
                <a:ext uri="{FF2B5EF4-FFF2-40B4-BE49-F238E27FC236}">
                  <a16:creationId xmlns:a16="http://schemas.microsoft.com/office/drawing/2014/main" id="{020BAD22-8D2D-4534-8EFD-203E6251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51F5F3FE-15F5-4990-AA31-85EE018D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07F3AE6F-1964-4CFD-8AEB-46AB012331F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715008"/>
            <a:ext cx="533400" cy="533401"/>
            <a:chOff x="1824" y="2736"/>
            <a:chExt cx="336" cy="336"/>
          </a:xfrm>
        </p:grpSpPr>
        <p:sp>
          <p:nvSpPr>
            <p:cNvPr id="11275" name="Oval 11">
              <a:extLst>
                <a:ext uri="{FF2B5EF4-FFF2-40B4-BE49-F238E27FC236}">
                  <a16:creationId xmlns:a16="http://schemas.microsoft.com/office/drawing/2014/main" id="{FBA64DB8-8760-4A60-BA36-D295624E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6" name="Text Box 12">
              <a:extLst>
                <a:ext uri="{FF2B5EF4-FFF2-40B4-BE49-F238E27FC236}">
                  <a16:creationId xmlns:a16="http://schemas.microsoft.com/office/drawing/2014/main" id="{5682199D-302F-4F1C-8014-3345F7EC5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1277" name="Group 13">
            <a:extLst>
              <a:ext uri="{FF2B5EF4-FFF2-40B4-BE49-F238E27FC236}">
                <a16:creationId xmlns:a16="http://schemas.microsoft.com/office/drawing/2014/main" id="{AD91AE6F-66FF-4A89-A257-0014664CCF5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8"/>
            <a:ext cx="533400" cy="533401"/>
            <a:chOff x="1824" y="2736"/>
            <a:chExt cx="336" cy="336"/>
          </a:xfrm>
        </p:grpSpPr>
        <p:sp>
          <p:nvSpPr>
            <p:cNvPr id="11278" name="Oval 14">
              <a:extLst>
                <a:ext uri="{FF2B5EF4-FFF2-40B4-BE49-F238E27FC236}">
                  <a16:creationId xmlns:a16="http://schemas.microsoft.com/office/drawing/2014/main" id="{323EE8EC-68E2-4A25-99E9-BB05925A2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9" name="Text Box 15">
              <a:extLst>
                <a:ext uri="{FF2B5EF4-FFF2-40B4-BE49-F238E27FC236}">
                  <a16:creationId xmlns:a16="http://schemas.microsoft.com/office/drawing/2014/main" id="{5F7B7066-C908-4308-9CD7-ED08DFE2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1280" name="Group 16">
            <a:extLst>
              <a:ext uri="{FF2B5EF4-FFF2-40B4-BE49-F238E27FC236}">
                <a16:creationId xmlns:a16="http://schemas.microsoft.com/office/drawing/2014/main" id="{31E370E3-B6C2-43D3-9944-019865CEBEE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495808"/>
            <a:ext cx="533400" cy="533401"/>
            <a:chOff x="1824" y="2736"/>
            <a:chExt cx="336" cy="336"/>
          </a:xfrm>
        </p:grpSpPr>
        <p:sp>
          <p:nvSpPr>
            <p:cNvPr id="11281" name="Oval 17">
              <a:extLst>
                <a:ext uri="{FF2B5EF4-FFF2-40B4-BE49-F238E27FC236}">
                  <a16:creationId xmlns:a16="http://schemas.microsoft.com/office/drawing/2014/main" id="{2B41473C-E752-4786-B5C2-FDFB738A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A51B4AEE-CB0F-4BD6-85A5-2AFA8908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1283" name="Group 19">
            <a:extLst>
              <a:ext uri="{FF2B5EF4-FFF2-40B4-BE49-F238E27FC236}">
                <a16:creationId xmlns:a16="http://schemas.microsoft.com/office/drawing/2014/main" id="{AD11DE91-376D-4EC2-99BE-43A4F753837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8"/>
            <a:ext cx="533400" cy="533401"/>
            <a:chOff x="1824" y="2736"/>
            <a:chExt cx="336" cy="336"/>
          </a:xfrm>
        </p:grpSpPr>
        <p:sp>
          <p:nvSpPr>
            <p:cNvPr id="11284" name="Oval 20">
              <a:extLst>
                <a:ext uri="{FF2B5EF4-FFF2-40B4-BE49-F238E27FC236}">
                  <a16:creationId xmlns:a16="http://schemas.microsoft.com/office/drawing/2014/main" id="{A7E4BED6-9A84-4E10-AB88-095BDB6A9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5" name="Text Box 21">
              <a:extLst>
                <a:ext uri="{FF2B5EF4-FFF2-40B4-BE49-F238E27FC236}">
                  <a16:creationId xmlns:a16="http://schemas.microsoft.com/office/drawing/2014/main" id="{B75B2754-E7AC-4E1A-A3CE-B573B762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1286" name="Group 22">
            <a:extLst>
              <a:ext uri="{FF2B5EF4-FFF2-40B4-BE49-F238E27FC236}">
                <a16:creationId xmlns:a16="http://schemas.microsoft.com/office/drawing/2014/main" id="{F4A9489E-CF1E-4036-9569-EA894030E278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5791208"/>
            <a:ext cx="533400" cy="533401"/>
            <a:chOff x="1824" y="2736"/>
            <a:chExt cx="336" cy="336"/>
          </a:xfrm>
        </p:grpSpPr>
        <p:sp>
          <p:nvSpPr>
            <p:cNvPr id="11287" name="Oval 23">
              <a:extLst>
                <a:ext uri="{FF2B5EF4-FFF2-40B4-BE49-F238E27FC236}">
                  <a16:creationId xmlns:a16="http://schemas.microsoft.com/office/drawing/2014/main" id="{6BF208A0-6E6A-4AB1-9B23-93BCA726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8" name="Text Box 24">
              <a:extLst>
                <a:ext uri="{FF2B5EF4-FFF2-40B4-BE49-F238E27FC236}">
                  <a16:creationId xmlns:a16="http://schemas.microsoft.com/office/drawing/2014/main" id="{B7AD00B2-D003-4833-8EA3-B0791BCA7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1289" name="Line 25">
            <a:extLst>
              <a:ext uri="{FF2B5EF4-FFF2-40B4-BE49-F238E27FC236}">
                <a16:creationId xmlns:a16="http://schemas.microsoft.com/office/drawing/2014/main" id="{F0C68A4E-E98A-48CF-8EEA-C7B73F800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5278FC09-F816-409E-8C32-FA6274C73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8352107C-1CDA-43F5-892D-4B85194FCD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1B03B086-E018-4808-8E9D-027979F5E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D6F309A6-D101-445A-BF56-15B483A16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F8AE650-E0A7-4179-8D9C-7F81D136F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B299CCC4-5476-47B8-A404-55AB3D16B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AB411B-863D-4418-94DF-223E003A7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A82050-04B1-4C17-A062-58139939F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Undirected – </a:t>
            </a:r>
            <a:r>
              <a:rPr lang="en-US" altLang="en-US" dirty="0">
                <a:solidFill>
                  <a:srgbClr val="FF0000"/>
                </a:solidFill>
              </a:rPr>
              <a:t>edges do not have a direction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1D81D12A-82DF-4EA0-A9F1-ADE41AAA958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2293" name="Oval 5">
              <a:extLst>
                <a:ext uri="{FF2B5EF4-FFF2-40B4-BE49-F238E27FC236}">
                  <a16:creationId xmlns:a16="http://schemas.microsoft.com/office/drawing/2014/main" id="{9CACE776-8A83-437F-947E-EEB48F3C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4" name="Text Box 6">
              <a:extLst>
                <a:ext uri="{FF2B5EF4-FFF2-40B4-BE49-F238E27FC236}">
                  <a16:creationId xmlns:a16="http://schemas.microsoft.com/office/drawing/2014/main" id="{8B4AF3BA-8F45-45F0-8842-7183F95E9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558A5470-82E2-44F9-AA6C-F6F367C4A1F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2296" name="Oval 8">
              <a:extLst>
                <a:ext uri="{FF2B5EF4-FFF2-40B4-BE49-F238E27FC236}">
                  <a16:creationId xmlns:a16="http://schemas.microsoft.com/office/drawing/2014/main" id="{26BB1ED0-BDF3-49CA-8C51-B2035943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AF4A5C2A-ABF9-4455-B59F-441C63892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EAFCC64C-5618-4FCC-B061-E555D13F36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2299" name="Oval 11">
              <a:extLst>
                <a:ext uri="{FF2B5EF4-FFF2-40B4-BE49-F238E27FC236}">
                  <a16:creationId xmlns:a16="http://schemas.microsoft.com/office/drawing/2014/main" id="{00CCA719-ED26-4EF0-931C-4F70EB86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0" name="Text Box 12">
              <a:extLst>
                <a:ext uri="{FF2B5EF4-FFF2-40B4-BE49-F238E27FC236}">
                  <a16:creationId xmlns:a16="http://schemas.microsoft.com/office/drawing/2014/main" id="{5E8C2886-1589-43CC-B78E-98904382B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D57A40A2-3EAF-415A-8241-5BA22FB6D4D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2302" name="Oval 14">
              <a:extLst>
                <a:ext uri="{FF2B5EF4-FFF2-40B4-BE49-F238E27FC236}">
                  <a16:creationId xmlns:a16="http://schemas.microsoft.com/office/drawing/2014/main" id="{11A941E0-A3B2-440F-BE29-CEC1769D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EA49CD23-9E8B-4D8B-9CA0-3659BED8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2304" name="Group 16">
            <a:extLst>
              <a:ext uri="{FF2B5EF4-FFF2-40B4-BE49-F238E27FC236}">
                <a16:creationId xmlns:a16="http://schemas.microsoft.com/office/drawing/2014/main" id="{E5834763-9537-43B7-9064-AF92C1A054F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8715321E-1D4F-4BCF-9A95-65A883F3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6" name="Text Box 18">
              <a:extLst>
                <a:ext uri="{FF2B5EF4-FFF2-40B4-BE49-F238E27FC236}">
                  <a16:creationId xmlns:a16="http://schemas.microsoft.com/office/drawing/2014/main" id="{536C6921-B9D9-4709-9F9F-1BFA26370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2307" name="Group 19">
            <a:extLst>
              <a:ext uri="{FF2B5EF4-FFF2-40B4-BE49-F238E27FC236}">
                <a16:creationId xmlns:a16="http://schemas.microsoft.com/office/drawing/2014/main" id="{EF43E56B-B203-4415-BBDA-CDD2F7BDFDE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9B17F281-A846-41DF-BA11-5179F367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9" name="Text Box 21">
              <a:extLst>
                <a:ext uri="{FF2B5EF4-FFF2-40B4-BE49-F238E27FC236}">
                  <a16:creationId xmlns:a16="http://schemas.microsoft.com/office/drawing/2014/main" id="{E4EC4AE0-6815-499A-909C-E739F8F6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2310" name="Group 22">
            <a:extLst>
              <a:ext uri="{FF2B5EF4-FFF2-40B4-BE49-F238E27FC236}">
                <a16:creationId xmlns:a16="http://schemas.microsoft.com/office/drawing/2014/main" id="{9B1DABE6-9AF3-4141-BDDA-94CAB476A2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2311" name="Oval 23">
              <a:extLst>
                <a:ext uri="{FF2B5EF4-FFF2-40B4-BE49-F238E27FC236}">
                  <a16:creationId xmlns:a16="http://schemas.microsoft.com/office/drawing/2014/main" id="{B859BF21-D5C2-4F73-89D1-56297A73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id="{816BAF51-5B8E-4329-B022-085235F5A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2313" name="Line 25">
            <a:extLst>
              <a:ext uri="{FF2B5EF4-FFF2-40B4-BE49-F238E27FC236}">
                <a16:creationId xmlns:a16="http://schemas.microsoft.com/office/drawing/2014/main" id="{64286196-C2B9-4175-B6F6-9E25E9614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EEEA0527-E371-4833-BDDF-5F5B76DEC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F8FEBBD5-D8C6-48E3-99C3-C44114FB7E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B6154AFD-0441-4F6E-862A-6BF8CB294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49051795-E05F-4014-982B-E73D7C956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BEAF7CCA-0317-442D-BFC5-420A2B56C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C145F0AD-3E6E-46EF-BC87-7BBDB251D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0C95AF-4F8B-46F1-89D7-A2894E7B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B727049-2BDD-4612-B8C3-6552AFBAF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r>
              <a:rPr lang="en-US" altLang="en-US" dirty="0"/>
              <a:t>Directed – </a:t>
            </a:r>
            <a:r>
              <a:rPr lang="en-US" altLang="en-US" dirty="0">
                <a:solidFill>
                  <a:srgbClr val="FF0000"/>
                </a:solidFill>
              </a:rPr>
              <a:t>edges </a:t>
            </a:r>
            <a:r>
              <a:rPr lang="en-US" altLang="en-US" b="1" dirty="0">
                <a:solidFill>
                  <a:srgbClr val="FF0000"/>
                </a:solidFill>
              </a:rPr>
              <a:t>do</a:t>
            </a:r>
            <a:r>
              <a:rPr lang="en-US" altLang="en-US" dirty="0">
                <a:solidFill>
                  <a:srgbClr val="FF0000"/>
                </a:solidFill>
              </a:rPr>
              <a:t> have a direction</a:t>
            </a: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4D0EAC14-F50F-4C17-9380-6742BABB948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3317" name="Oval 5">
              <a:extLst>
                <a:ext uri="{FF2B5EF4-FFF2-40B4-BE49-F238E27FC236}">
                  <a16:creationId xmlns:a16="http://schemas.microsoft.com/office/drawing/2014/main" id="{642CED38-5E94-4281-9EE0-C8551CBD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49FAAC03-8F26-4E2E-81DD-DA9D94AF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319" name="Group 7">
            <a:extLst>
              <a:ext uri="{FF2B5EF4-FFF2-40B4-BE49-F238E27FC236}">
                <a16:creationId xmlns:a16="http://schemas.microsoft.com/office/drawing/2014/main" id="{B2213643-905A-45BD-8BB6-0E8E38DFFB0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3320" name="Oval 8">
              <a:extLst>
                <a:ext uri="{FF2B5EF4-FFF2-40B4-BE49-F238E27FC236}">
                  <a16:creationId xmlns:a16="http://schemas.microsoft.com/office/drawing/2014/main" id="{1ECFC525-F46A-4E20-8234-B69ABE0C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55D00CCF-4166-4098-988C-A3F450DEC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3322" name="Group 10">
            <a:extLst>
              <a:ext uri="{FF2B5EF4-FFF2-40B4-BE49-F238E27FC236}">
                <a16:creationId xmlns:a16="http://schemas.microsoft.com/office/drawing/2014/main" id="{711B0E2A-B708-40E6-A408-5F6E449E7F9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3323" name="Oval 11">
              <a:extLst>
                <a:ext uri="{FF2B5EF4-FFF2-40B4-BE49-F238E27FC236}">
                  <a16:creationId xmlns:a16="http://schemas.microsoft.com/office/drawing/2014/main" id="{0C82E49C-A8A0-493E-9A3B-AC86F02A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CB0CFBB2-0C1F-4834-A3E1-81DEBFDA6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3325" name="Group 13">
            <a:extLst>
              <a:ext uri="{FF2B5EF4-FFF2-40B4-BE49-F238E27FC236}">
                <a16:creationId xmlns:a16="http://schemas.microsoft.com/office/drawing/2014/main" id="{A2DC9B1B-2E7A-4382-A48B-FA097F25664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3326" name="Oval 14">
              <a:extLst>
                <a:ext uri="{FF2B5EF4-FFF2-40B4-BE49-F238E27FC236}">
                  <a16:creationId xmlns:a16="http://schemas.microsoft.com/office/drawing/2014/main" id="{C1A2876B-55DD-4AD2-BCBC-98FE188A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F9BF7889-72C3-4EDD-9764-B68B867E9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3328" name="Group 16">
            <a:extLst>
              <a:ext uri="{FF2B5EF4-FFF2-40B4-BE49-F238E27FC236}">
                <a16:creationId xmlns:a16="http://schemas.microsoft.com/office/drawing/2014/main" id="{43C903A3-10E9-4ABE-BA07-4320B4DDC5F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3329" name="Oval 17">
              <a:extLst>
                <a:ext uri="{FF2B5EF4-FFF2-40B4-BE49-F238E27FC236}">
                  <a16:creationId xmlns:a16="http://schemas.microsoft.com/office/drawing/2014/main" id="{67AB031E-2131-4BCF-AD0A-67C862D3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12A11EB3-27CB-4966-9AEC-FE64EFDE2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3331" name="Group 19">
            <a:extLst>
              <a:ext uri="{FF2B5EF4-FFF2-40B4-BE49-F238E27FC236}">
                <a16:creationId xmlns:a16="http://schemas.microsoft.com/office/drawing/2014/main" id="{DF56D42D-3C53-42EC-86C5-62E9CA561053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3332" name="Oval 20">
              <a:extLst>
                <a:ext uri="{FF2B5EF4-FFF2-40B4-BE49-F238E27FC236}">
                  <a16:creationId xmlns:a16="http://schemas.microsoft.com/office/drawing/2014/main" id="{8FDEEAF5-5573-4E81-8E6E-99C45BA0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A02898E6-EE09-4274-BB0B-0AB721F5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3334" name="Group 22">
            <a:extLst>
              <a:ext uri="{FF2B5EF4-FFF2-40B4-BE49-F238E27FC236}">
                <a16:creationId xmlns:a16="http://schemas.microsoft.com/office/drawing/2014/main" id="{1F5D80C8-12A4-41F3-A5D6-3C089E1471A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3335" name="Oval 23">
              <a:extLst>
                <a:ext uri="{FF2B5EF4-FFF2-40B4-BE49-F238E27FC236}">
                  <a16:creationId xmlns:a16="http://schemas.microsoft.com/office/drawing/2014/main" id="{A81AA1FA-D236-4875-96DC-A114AA72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1BC9E904-A0CF-49F5-AB7F-5BA57A01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3344" name="Line 32">
            <a:extLst>
              <a:ext uri="{FF2B5EF4-FFF2-40B4-BE49-F238E27FC236}">
                <a16:creationId xmlns:a16="http://schemas.microsoft.com/office/drawing/2014/main" id="{3D5A9FCE-A488-4981-A62B-D1AE3628E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E0839C6A-0599-4A79-8847-AA18E7542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896D90DB-78A4-4FA9-9D14-1BA72CB517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D6094F15-2F73-4F47-AFB1-FAA662AE1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54A6356F-4ACF-4231-9F42-4DB7312B9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id="{FA48FA4E-497B-4205-87D9-601D38492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0" name="Line 38">
            <a:extLst>
              <a:ext uri="{FF2B5EF4-FFF2-40B4-BE49-F238E27FC236}">
                <a16:creationId xmlns:a16="http://schemas.microsoft.com/office/drawing/2014/main" id="{41EDB66D-C931-4BD4-BBEA-4612CDDAA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id="{E18B1235-360C-49D1-B02F-D94B74515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5" name="Freeform 43">
            <a:extLst>
              <a:ext uri="{FF2B5EF4-FFF2-40B4-BE49-F238E27FC236}">
                <a16:creationId xmlns:a16="http://schemas.microsoft.com/office/drawing/2014/main" id="{0C925448-66FE-47AC-9D24-F1547B534FF7}"/>
              </a:ext>
            </a:extLst>
          </p:cNvPr>
          <p:cNvSpPr>
            <a:spLocks/>
          </p:cNvSpPr>
          <p:nvPr/>
        </p:nvSpPr>
        <p:spPr bwMode="auto">
          <a:xfrm>
            <a:off x="4273553" y="2562228"/>
            <a:ext cx="466725" cy="500063"/>
          </a:xfrm>
          <a:custGeom>
            <a:avLst/>
            <a:gdLst>
              <a:gd name="T0" fmla="*/ 97 w 294"/>
              <a:gd name="T1" fmla="*/ 315 h 315"/>
              <a:gd name="T2" fmla="*/ 33 w 294"/>
              <a:gd name="T3" fmla="*/ 260 h 315"/>
              <a:gd name="T4" fmla="*/ 42 w 294"/>
              <a:gd name="T5" fmla="*/ 114 h 315"/>
              <a:gd name="T6" fmla="*/ 270 w 294"/>
              <a:gd name="T7" fmla="*/ 151 h 315"/>
              <a:gd name="T8" fmla="*/ 243 w 294"/>
              <a:gd name="T9" fmla="*/ 26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56" name="Line 44">
            <a:extLst>
              <a:ext uri="{FF2B5EF4-FFF2-40B4-BE49-F238E27FC236}">
                <a16:creationId xmlns:a16="http://schemas.microsoft.com/office/drawing/2014/main" id="{08E17194-8736-4ED6-BF6C-62EBFBF30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8B80678-3365-405E-BE77-5E8662FB2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A54F605-BD68-427C-8FD4-1563B14E0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Weighted – edges have an associated weight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3F599133-A22A-4560-8E49-F777B330B1A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5365" name="Oval 5">
              <a:extLst>
                <a:ext uri="{FF2B5EF4-FFF2-40B4-BE49-F238E27FC236}">
                  <a16:creationId xmlns:a16="http://schemas.microsoft.com/office/drawing/2014/main" id="{E5E097E3-1065-4A04-BFF3-38387EB98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6" name="Text Box 6">
              <a:extLst>
                <a:ext uri="{FF2B5EF4-FFF2-40B4-BE49-F238E27FC236}">
                  <a16:creationId xmlns:a16="http://schemas.microsoft.com/office/drawing/2014/main" id="{6E28B23F-8818-47CE-B440-94FA6BD61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DDCF503B-FFEF-4D8E-91B4-A46CF84D318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5368" name="Oval 8">
              <a:extLst>
                <a:ext uri="{FF2B5EF4-FFF2-40B4-BE49-F238E27FC236}">
                  <a16:creationId xmlns:a16="http://schemas.microsoft.com/office/drawing/2014/main" id="{D117C36A-2BD2-42CC-82F7-FD59E6FD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E852C12A-DE73-47E1-95C3-7E75C4ACF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5370" name="Group 10">
            <a:extLst>
              <a:ext uri="{FF2B5EF4-FFF2-40B4-BE49-F238E27FC236}">
                <a16:creationId xmlns:a16="http://schemas.microsoft.com/office/drawing/2014/main" id="{11AD33D0-5635-49DF-BAEC-0A89CB0793E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198A4013-1117-4370-B881-C322357F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86832D1B-BA61-4BAF-94C6-C946854E2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5373" name="Group 13">
            <a:extLst>
              <a:ext uri="{FF2B5EF4-FFF2-40B4-BE49-F238E27FC236}">
                <a16:creationId xmlns:a16="http://schemas.microsoft.com/office/drawing/2014/main" id="{F482F5EB-F8F6-41FE-B04A-F66B549DFA3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016D50FB-2687-4EA3-BD07-F7CFFD26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881C2D01-E4D8-4B7D-B94C-62392BE3B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5376" name="Group 16">
            <a:extLst>
              <a:ext uri="{FF2B5EF4-FFF2-40B4-BE49-F238E27FC236}">
                <a16:creationId xmlns:a16="http://schemas.microsoft.com/office/drawing/2014/main" id="{505EB8D4-F612-4019-8402-F04D960A48B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7FE7D67-B455-4B03-AF4B-0ECA66C2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66030E84-1AE8-4843-825B-9BE044F2D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5379" name="Group 19">
            <a:extLst>
              <a:ext uri="{FF2B5EF4-FFF2-40B4-BE49-F238E27FC236}">
                <a16:creationId xmlns:a16="http://schemas.microsoft.com/office/drawing/2014/main" id="{0BCE16D8-C3E5-44F8-9226-B9CB663E36FC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B450C6D-E7A1-45C2-A404-D74D35361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87993AD3-BFDC-4ECB-B519-9F200E56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5382" name="Group 22">
            <a:extLst>
              <a:ext uri="{FF2B5EF4-FFF2-40B4-BE49-F238E27FC236}">
                <a16:creationId xmlns:a16="http://schemas.microsoft.com/office/drawing/2014/main" id="{FCFA6AE8-6335-4376-8AEA-1AB81557133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669A65B2-15F5-4830-BD73-0026BD92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C06ED6FF-1C9D-48BE-9A6A-000E424A1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5385" name="Line 25">
            <a:extLst>
              <a:ext uri="{FF2B5EF4-FFF2-40B4-BE49-F238E27FC236}">
                <a16:creationId xmlns:a16="http://schemas.microsoft.com/office/drawing/2014/main" id="{66F9B834-EB7B-465E-9F96-B64529C3E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CD4333D0-9C8D-4AD7-B85B-0FE0567ED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22E95ACB-7725-4696-9A94-4797334737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8" name="Line 28">
            <a:extLst>
              <a:ext uri="{FF2B5EF4-FFF2-40B4-BE49-F238E27FC236}">
                <a16:creationId xmlns:a16="http://schemas.microsoft.com/office/drawing/2014/main" id="{E02D3F52-ADE2-42B9-8335-3B932E086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42D9D10C-DF89-4254-B8B3-E44445506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7A31629C-8A25-4204-90FE-665A3DFF8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EB23B77D-23A1-4FFB-955F-3FA78B6F9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3E2A2C38-ED4B-438B-8A6D-0A5657A1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F0755DAE-1EF1-4264-ACF7-DDC856D4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699CB345-64EF-45FF-963E-FE6661F89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B582F564-9273-4F0E-9564-870A094D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2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C8132A94-A821-494C-A6DC-91A082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B3AFC26B-C658-4A8E-8170-4F78EC41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73F9758B-FE38-4624-8FF1-94C36C9B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CCBB07-13C6-4591-A0FF-6C1A38AB9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2A7CDC-6DAA-46A9-96D0-092860659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Weighted – edges have an associated weight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BEDE428B-C191-4D82-A0E3-793A0CCD0FE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6389" name="Oval 5">
              <a:extLst>
                <a:ext uri="{FF2B5EF4-FFF2-40B4-BE49-F238E27FC236}">
                  <a16:creationId xmlns:a16="http://schemas.microsoft.com/office/drawing/2014/main" id="{BFD3559E-5F7F-4E72-8B06-B1EB2F6BF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B670E051-3098-49F4-9D06-23669A23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FD24AFC3-D65E-474D-A83B-A5F3D50D9AF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6392" name="Oval 8">
              <a:extLst>
                <a:ext uri="{FF2B5EF4-FFF2-40B4-BE49-F238E27FC236}">
                  <a16:creationId xmlns:a16="http://schemas.microsoft.com/office/drawing/2014/main" id="{0368A9F6-DE80-4D39-98E2-0391EE9C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7463AFDE-48E8-4BD6-A9A4-C3D92348D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6394" name="Group 10">
            <a:extLst>
              <a:ext uri="{FF2B5EF4-FFF2-40B4-BE49-F238E27FC236}">
                <a16:creationId xmlns:a16="http://schemas.microsoft.com/office/drawing/2014/main" id="{CE0CCFF0-A505-40E1-A713-9FAD1CEB4D8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867408"/>
            <a:ext cx="533400" cy="533401"/>
            <a:chOff x="1824" y="2736"/>
            <a:chExt cx="336" cy="336"/>
          </a:xfrm>
        </p:grpSpPr>
        <p:sp>
          <p:nvSpPr>
            <p:cNvPr id="16395" name="Oval 11">
              <a:extLst>
                <a:ext uri="{FF2B5EF4-FFF2-40B4-BE49-F238E27FC236}">
                  <a16:creationId xmlns:a16="http://schemas.microsoft.com/office/drawing/2014/main" id="{11413986-5EF9-42C4-BDB6-CE164B1B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Text Box 12">
              <a:extLst>
                <a:ext uri="{FF2B5EF4-FFF2-40B4-BE49-F238E27FC236}">
                  <a16:creationId xmlns:a16="http://schemas.microsoft.com/office/drawing/2014/main" id="{E0297D24-2E6A-46A7-8D68-614006CFA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6397" name="Group 13">
            <a:extLst>
              <a:ext uri="{FF2B5EF4-FFF2-40B4-BE49-F238E27FC236}">
                <a16:creationId xmlns:a16="http://schemas.microsoft.com/office/drawing/2014/main" id="{287F9F47-3749-4C67-8C36-07F7A1226FE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6398" name="Oval 14">
              <a:extLst>
                <a:ext uri="{FF2B5EF4-FFF2-40B4-BE49-F238E27FC236}">
                  <a16:creationId xmlns:a16="http://schemas.microsoft.com/office/drawing/2014/main" id="{DB4E9883-650C-4381-BB66-BA55B2E2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2CD94EC7-9898-4865-A910-A285A00E2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89F74629-ED8B-4603-806E-5A17D9756F8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4FD28C2A-E393-4828-A3C6-580EB39C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2" name="Text Box 18">
              <a:extLst>
                <a:ext uri="{FF2B5EF4-FFF2-40B4-BE49-F238E27FC236}">
                  <a16:creationId xmlns:a16="http://schemas.microsoft.com/office/drawing/2014/main" id="{12758FB3-8B41-460D-9633-29A206DA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6403" name="Group 19">
            <a:extLst>
              <a:ext uri="{FF2B5EF4-FFF2-40B4-BE49-F238E27FC236}">
                <a16:creationId xmlns:a16="http://schemas.microsoft.com/office/drawing/2014/main" id="{41F8B8EC-A9D1-4571-8651-92C6F04443B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91008"/>
            <a:ext cx="533400" cy="533401"/>
            <a:chOff x="1824" y="2736"/>
            <a:chExt cx="336" cy="336"/>
          </a:xfrm>
        </p:grpSpPr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1D27592A-4491-4B95-8815-7AE34420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5" name="Text Box 21">
              <a:extLst>
                <a:ext uri="{FF2B5EF4-FFF2-40B4-BE49-F238E27FC236}">
                  <a16:creationId xmlns:a16="http://schemas.microsoft.com/office/drawing/2014/main" id="{3BD61D21-C019-4B60-B60F-137F0A6F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6406" name="Group 22">
            <a:extLst>
              <a:ext uri="{FF2B5EF4-FFF2-40B4-BE49-F238E27FC236}">
                <a16:creationId xmlns:a16="http://schemas.microsoft.com/office/drawing/2014/main" id="{588725FB-EDF7-423D-8B2E-7CE557DDA92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6407" name="Oval 23">
              <a:extLst>
                <a:ext uri="{FF2B5EF4-FFF2-40B4-BE49-F238E27FC236}">
                  <a16:creationId xmlns:a16="http://schemas.microsoft.com/office/drawing/2014/main" id="{5B52582F-2DDA-4037-B2B6-F41C17F9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8" name="Text Box 24">
              <a:extLst>
                <a:ext uri="{FF2B5EF4-FFF2-40B4-BE49-F238E27FC236}">
                  <a16:creationId xmlns:a16="http://schemas.microsoft.com/office/drawing/2014/main" id="{B93649A6-5E42-480F-B0EE-946788258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6409" name="Line 25">
            <a:extLst>
              <a:ext uri="{FF2B5EF4-FFF2-40B4-BE49-F238E27FC236}">
                <a16:creationId xmlns:a16="http://schemas.microsoft.com/office/drawing/2014/main" id="{2B716480-6682-421C-B0E6-770F8FE65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A3F2BB2B-E633-4001-B0E4-51EB8BB45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EC706B80-BC3E-42E6-8EAF-B419A7762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1D77FDAB-E483-46AD-9D9C-92F83123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FC0BC232-9A63-49B5-9FA7-185168D6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D7E6D901-DB59-4CF5-935A-25B169F83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5" name="Line 31">
            <a:extLst>
              <a:ext uri="{FF2B5EF4-FFF2-40B4-BE49-F238E27FC236}">
                <a16:creationId xmlns:a16="http://schemas.microsoft.com/office/drawing/2014/main" id="{0F068466-A81A-4159-8FC0-CD8F1F22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46CEF1AE-DCD8-45F3-9CBA-6AF4F9EB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528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658C0BD0-645D-4343-9B4F-F61A0111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62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BDF59B10-103D-4438-8DB4-2940306CA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004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CD6D8569-74D3-4B8D-830D-185095F7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86402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8CCF07E5-0153-48DD-8479-BF1BE5FF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24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F1C1ED02-6AAC-4703-869D-1EFD9B20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E513E61C-8FD6-4569-AEDD-325BBD70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864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A8C435-AA31-4FE0-8D1F-FB1D551E5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2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7458FA-6F35-4B27-B7C7-2037C03A3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altLang="en-US" dirty="0"/>
              <a:t> – A path is a list of vertices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there exists an edge (p</a:t>
            </a:r>
            <a:r>
              <a:rPr lang="en-US" altLang="en-US" baseline="-25000" dirty="0"/>
              <a:t>i</a:t>
            </a:r>
            <a:r>
              <a:rPr lang="en-US" altLang="en-US" dirty="0"/>
              <a:t>,p</a:t>
            </a:r>
            <a:r>
              <a:rPr lang="en-US" altLang="en-US" baseline="-25000" dirty="0"/>
              <a:t>i+1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F1A194FF-B124-42D0-ADC4-D26AA3C1746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940AC1AC-D8B1-424C-BA43-686E2D10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E51A5C88-A446-4AE0-ABC5-CBB3F7B17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0487" name="Group 7">
            <a:extLst>
              <a:ext uri="{FF2B5EF4-FFF2-40B4-BE49-F238E27FC236}">
                <a16:creationId xmlns:a16="http://schemas.microsoft.com/office/drawing/2014/main" id="{95CD1DE4-F614-4F15-9A04-70474ED7E3C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543018CE-6E62-4683-9C77-872C05AC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9955DBC3-AC18-44A7-AE83-D314F464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593ECA07-6F6D-4341-8460-3A60FF3558A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EB7B2202-83E7-4ED1-846F-62E2AD6B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AE771752-9068-4EA1-B6E9-45D4F6EDB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0493" name="Group 13">
            <a:extLst>
              <a:ext uri="{FF2B5EF4-FFF2-40B4-BE49-F238E27FC236}">
                <a16:creationId xmlns:a16="http://schemas.microsoft.com/office/drawing/2014/main" id="{0F3C85E3-98C8-4B4C-BBA1-93C1F95BCE7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0076D53A-A654-4A1F-9F16-7E243F98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C9E13AE-1204-4B2C-901B-98D968A9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0496" name="Group 16">
            <a:extLst>
              <a:ext uri="{FF2B5EF4-FFF2-40B4-BE49-F238E27FC236}">
                <a16:creationId xmlns:a16="http://schemas.microsoft.com/office/drawing/2014/main" id="{B6AD7315-AA3C-4DFF-83B3-714E983A26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7BE9253D-9346-41A6-BBB9-CECE96C24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C2F788D2-CD23-47B9-A0D8-EF77073C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0499" name="Group 19">
            <a:extLst>
              <a:ext uri="{FF2B5EF4-FFF2-40B4-BE49-F238E27FC236}">
                <a16:creationId xmlns:a16="http://schemas.microsoft.com/office/drawing/2014/main" id="{8F00D860-5827-4A98-A129-4DD964B3A0B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0500" name="Oval 20">
              <a:extLst>
                <a:ext uri="{FF2B5EF4-FFF2-40B4-BE49-F238E27FC236}">
                  <a16:creationId xmlns:a16="http://schemas.microsoft.com/office/drawing/2014/main" id="{E550D3A8-B427-451A-B3E2-3E472B1E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D526ABE8-4B03-4330-9E74-C9DAB6DEB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0502" name="Group 22">
            <a:extLst>
              <a:ext uri="{FF2B5EF4-FFF2-40B4-BE49-F238E27FC236}">
                <a16:creationId xmlns:a16="http://schemas.microsoft.com/office/drawing/2014/main" id="{DEBE1446-FA54-446D-934C-61E8DC68BA4E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0503" name="Oval 23">
              <a:extLst>
                <a:ext uri="{FF2B5EF4-FFF2-40B4-BE49-F238E27FC236}">
                  <a16:creationId xmlns:a16="http://schemas.microsoft.com/office/drawing/2014/main" id="{5457012F-BDB1-45A3-8E9F-3DE82E53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98CF6F4E-5EB8-4051-AB30-68692C23B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0505" name="Line 25">
            <a:extLst>
              <a:ext uri="{FF2B5EF4-FFF2-40B4-BE49-F238E27FC236}">
                <a16:creationId xmlns:a16="http://schemas.microsoft.com/office/drawing/2014/main" id="{30986742-68C4-4A72-A5B0-D455F6611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F702EB1-9322-40A9-B948-B60AA9F2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E6AC8F90-83D5-4C6D-87C8-10342576B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D4F04F45-3224-47D8-9F93-F8DC78D58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2208E48D-E02C-46E8-A557-EFFF96C42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0162F75B-CDA1-4669-A2CD-B0C9087FE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C22CBBEE-325C-4CB3-BDB1-28D3059BB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D8515B-A905-4494-832E-C89D6FC2A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F403D1-17A8-44D2-9BD2-3F5D3F34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altLang="en-US" dirty="0"/>
              <a:t> – A path is a list of vertices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there exists an edge (p</a:t>
            </a:r>
            <a:r>
              <a:rPr lang="en-US" altLang="en-US" baseline="-25000" dirty="0"/>
              <a:t>i</a:t>
            </a:r>
            <a:r>
              <a:rPr lang="en-US" altLang="en-US" dirty="0"/>
              <a:t>,p</a:t>
            </a:r>
            <a:r>
              <a:rPr lang="en-US" altLang="en-US" baseline="-25000" dirty="0"/>
              <a:t>i+1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B0186E8B-52BF-4825-9F2B-15AEF808707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6629" name="Oval 5">
              <a:extLst>
                <a:ext uri="{FF2B5EF4-FFF2-40B4-BE49-F238E27FC236}">
                  <a16:creationId xmlns:a16="http://schemas.microsoft.com/office/drawing/2014/main" id="{6A047906-890F-4CAD-87AF-AD246A0F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DB189E0A-1FF6-4D90-8691-D6EC121DB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6631" name="Group 7">
            <a:extLst>
              <a:ext uri="{FF2B5EF4-FFF2-40B4-BE49-F238E27FC236}">
                <a16:creationId xmlns:a16="http://schemas.microsoft.com/office/drawing/2014/main" id="{E8B3572D-B803-4435-8BF2-D84DFA5B0C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6632" name="Oval 8">
              <a:extLst>
                <a:ext uri="{FF2B5EF4-FFF2-40B4-BE49-F238E27FC236}">
                  <a16:creationId xmlns:a16="http://schemas.microsoft.com/office/drawing/2014/main" id="{57415802-2BE1-448D-ACAA-597821F3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3824A85F-0520-4FAA-AF3D-844FD7F75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6634" name="Group 10">
            <a:extLst>
              <a:ext uri="{FF2B5EF4-FFF2-40B4-BE49-F238E27FC236}">
                <a16:creationId xmlns:a16="http://schemas.microsoft.com/office/drawing/2014/main" id="{3DD3486B-C8F6-4607-8E24-35A5A52D8E3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6F13B4C9-AAD1-4D5C-9921-694AADF1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614C37B6-4DB0-4198-852F-E0AF38F5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539B8657-84FD-4DDF-BEA3-31FCAF3F92D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6638" name="Oval 14">
              <a:extLst>
                <a:ext uri="{FF2B5EF4-FFF2-40B4-BE49-F238E27FC236}">
                  <a16:creationId xmlns:a16="http://schemas.microsoft.com/office/drawing/2014/main" id="{A84A526A-139E-4C42-A42E-BBFB6714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C5E1C434-8D99-442F-BA50-38A453693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6640" name="Group 16">
            <a:extLst>
              <a:ext uri="{FF2B5EF4-FFF2-40B4-BE49-F238E27FC236}">
                <a16:creationId xmlns:a16="http://schemas.microsoft.com/office/drawing/2014/main" id="{B069C2D6-22F4-4A19-BBBE-0B80BCB601A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6641" name="Oval 17">
              <a:extLst>
                <a:ext uri="{FF2B5EF4-FFF2-40B4-BE49-F238E27FC236}">
                  <a16:creationId xmlns:a16="http://schemas.microsoft.com/office/drawing/2014/main" id="{2CF50F6C-B986-4576-B73D-AC052270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2" name="Text Box 18">
              <a:extLst>
                <a:ext uri="{FF2B5EF4-FFF2-40B4-BE49-F238E27FC236}">
                  <a16:creationId xmlns:a16="http://schemas.microsoft.com/office/drawing/2014/main" id="{B9582818-9673-4B50-B694-DA106E31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26643" name="Group 19">
            <a:extLst>
              <a:ext uri="{FF2B5EF4-FFF2-40B4-BE49-F238E27FC236}">
                <a16:creationId xmlns:a16="http://schemas.microsoft.com/office/drawing/2014/main" id="{5DD8DAA0-468F-478A-A373-6B5A217B602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6644" name="Oval 20">
              <a:extLst>
                <a:ext uri="{FF2B5EF4-FFF2-40B4-BE49-F238E27FC236}">
                  <a16:creationId xmlns:a16="http://schemas.microsoft.com/office/drawing/2014/main" id="{E76EE646-DC3C-400A-96E3-782637A1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B0B4EAF1-8610-46B9-B7D3-A802E4929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6646" name="Group 22">
            <a:extLst>
              <a:ext uri="{FF2B5EF4-FFF2-40B4-BE49-F238E27FC236}">
                <a16:creationId xmlns:a16="http://schemas.microsoft.com/office/drawing/2014/main" id="{D659AF5B-A4CD-4F95-B768-BB82D675235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6647" name="Oval 23">
              <a:extLst>
                <a:ext uri="{FF2B5EF4-FFF2-40B4-BE49-F238E27FC236}">
                  <a16:creationId xmlns:a16="http://schemas.microsoft.com/office/drawing/2014/main" id="{9E884AEF-8373-4727-AE2A-5B8931DE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8" name="Text Box 24">
              <a:extLst>
                <a:ext uri="{FF2B5EF4-FFF2-40B4-BE49-F238E27FC236}">
                  <a16:creationId xmlns:a16="http://schemas.microsoft.com/office/drawing/2014/main" id="{374ADC7A-7321-4962-82FE-13F63D53B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6649" name="Line 25">
            <a:extLst>
              <a:ext uri="{FF2B5EF4-FFF2-40B4-BE49-F238E27FC236}">
                <a16:creationId xmlns:a16="http://schemas.microsoft.com/office/drawing/2014/main" id="{7B7C46CD-882D-45F1-8D34-3A948EC8F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4EF96314-24C2-4DB7-90A4-976E32DED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522" y="4572000"/>
            <a:ext cx="1752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8012F3BC-C983-4FA2-9221-62E45903E4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0693DBA7-3D2B-48A3-A110-D8BFA487C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D754DB34-F7AE-42E2-96F3-0E289D878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55B368A8-5DA9-4939-8BBC-F2BF7B432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1BA120F4-7AFF-409C-9037-9F85E280B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DA97443A-F9F7-424C-8349-CA87CF912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{A, B, D, E, F}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C794EE-2155-472F-9888-EB3F6F482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065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B746500-C7EB-424A-B41A-9AB3E8222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Path – A path is a list of vertices p</a:t>
            </a:r>
            <a:r>
              <a:rPr lang="en-US" altLang="en-US" baseline="-25000"/>
              <a:t>1</a:t>
            </a:r>
            <a:r>
              <a:rPr lang="en-US" altLang="en-US"/>
              <a:t>,p</a:t>
            </a:r>
            <a:r>
              <a:rPr lang="en-US" altLang="en-US" baseline="-25000"/>
              <a:t>2</a:t>
            </a:r>
            <a:r>
              <a:rPr lang="en-US" altLang="en-US"/>
              <a:t>,…p</a:t>
            </a:r>
            <a:r>
              <a:rPr lang="en-US" altLang="en-US" baseline="-25000"/>
              <a:t>k</a:t>
            </a:r>
            <a:r>
              <a:rPr lang="en-US" altLang="en-US"/>
              <a:t> where there exists an edge (p</a:t>
            </a:r>
            <a:r>
              <a:rPr lang="en-US" altLang="en-US" baseline="-25000"/>
              <a:t>i</a:t>
            </a:r>
            <a:r>
              <a:rPr lang="en-US" altLang="en-US"/>
              <a:t>,p</a:t>
            </a:r>
            <a:r>
              <a:rPr lang="en-US" altLang="en-US" baseline="-25000"/>
              <a:t>i+1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DBC93547-C2E5-46D6-9BA5-E0D2B496D35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7653" name="Oval 5">
              <a:extLst>
                <a:ext uri="{FF2B5EF4-FFF2-40B4-BE49-F238E27FC236}">
                  <a16:creationId xmlns:a16="http://schemas.microsoft.com/office/drawing/2014/main" id="{4C3D8F1C-FEF2-407E-87E1-7EC6F204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4" name="Text Box 6">
              <a:extLst>
                <a:ext uri="{FF2B5EF4-FFF2-40B4-BE49-F238E27FC236}">
                  <a16:creationId xmlns:a16="http://schemas.microsoft.com/office/drawing/2014/main" id="{58E465B7-5005-4BD1-A22D-57DE9E087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7655" name="Group 7">
            <a:extLst>
              <a:ext uri="{FF2B5EF4-FFF2-40B4-BE49-F238E27FC236}">
                <a16:creationId xmlns:a16="http://schemas.microsoft.com/office/drawing/2014/main" id="{8C664001-4F39-4D1F-A073-CB4A1D000BB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5F90E49F-97B7-452C-B7B5-711C981C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145B5B64-EE29-4F68-BC52-D5EC13DC6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7658" name="Group 10">
            <a:extLst>
              <a:ext uri="{FF2B5EF4-FFF2-40B4-BE49-F238E27FC236}">
                <a16:creationId xmlns:a16="http://schemas.microsoft.com/office/drawing/2014/main" id="{D2A6C643-BF40-40C0-9ECF-3504CBB4670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4CD6A611-9053-4F5E-9435-976FC9E5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9AD2EFAB-A0FB-4FC6-8019-7E035A839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7661" name="Group 13">
            <a:extLst>
              <a:ext uri="{FF2B5EF4-FFF2-40B4-BE49-F238E27FC236}">
                <a16:creationId xmlns:a16="http://schemas.microsoft.com/office/drawing/2014/main" id="{753E0694-FE8E-4926-8A47-40D6A8844FD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7662" name="Oval 14">
              <a:extLst>
                <a:ext uri="{FF2B5EF4-FFF2-40B4-BE49-F238E27FC236}">
                  <a16:creationId xmlns:a16="http://schemas.microsoft.com/office/drawing/2014/main" id="{D5A54A86-AD7D-48CB-9974-93CAF4C6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3" name="Text Box 15">
              <a:extLst>
                <a:ext uri="{FF2B5EF4-FFF2-40B4-BE49-F238E27FC236}">
                  <a16:creationId xmlns:a16="http://schemas.microsoft.com/office/drawing/2014/main" id="{72C77F7A-B11C-4FC0-884F-EB138701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7664" name="Group 16">
            <a:extLst>
              <a:ext uri="{FF2B5EF4-FFF2-40B4-BE49-F238E27FC236}">
                <a16:creationId xmlns:a16="http://schemas.microsoft.com/office/drawing/2014/main" id="{DF00EB51-C6AE-4C4B-A7AF-CA5684702D6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7665" name="Oval 17">
              <a:extLst>
                <a:ext uri="{FF2B5EF4-FFF2-40B4-BE49-F238E27FC236}">
                  <a16:creationId xmlns:a16="http://schemas.microsoft.com/office/drawing/2014/main" id="{9D4996B2-3BB3-424B-98D7-F085CF93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7666" name="Text Box 18">
              <a:extLst>
                <a:ext uri="{FF2B5EF4-FFF2-40B4-BE49-F238E27FC236}">
                  <a16:creationId xmlns:a16="http://schemas.microsoft.com/office/drawing/2014/main" id="{8A1AAA38-EEA9-4B77-90E5-7E68896F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7667" name="Group 19">
            <a:extLst>
              <a:ext uri="{FF2B5EF4-FFF2-40B4-BE49-F238E27FC236}">
                <a16:creationId xmlns:a16="http://schemas.microsoft.com/office/drawing/2014/main" id="{1DB505E9-B638-48EE-AF1A-60574D4A45A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7668" name="Oval 20">
              <a:extLst>
                <a:ext uri="{FF2B5EF4-FFF2-40B4-BE49-F238E27FC236}">
                  <a16:creationId xmlns:a16="http://schemas.microsoft.com/office/drawing/2014/main" id="{CBD00E5B-46B5-4E63-8031-92D410FDB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9" name="Text Box 21">
              <a:extLst>
                <a:ext uri="{FF2B5EF4-FFF2-40B4-BE49-F238E27FC236}">
                  <a16:creationId xmlns:a16="http://schemas.microsoft.com/office/drawing/2014/main" id="{4FF47E0D-54C8-4A60-A8A9-77ED7BAD1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7670" name="Group 22">
            <a:extLst>
              <a:ext uri="{FF2B5EF4-FFF2-40B4-BE49-F238E27FC236}">
                <a16:creationId xmlns:a16="http://schemas.microsoft.com/office/drawing/2014/main" id="{CBEC6A5F-9B3C-4781-AFFB-652696A0A82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7671" name="Oval 23">
              <a:extLst>
                <a:ext uri="{FF2B5EF4-FFF2-40B4-BE49-F238E27FC236}">
                  <a16:creationId xmlns:a16="http://schemas.microsoft.com/office/drawing/2014/main" id="{D60B0415-F2FE-4829-AEC5-13258F13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72" name="Text Box 24">
              <a:extLst>
                <a:ext uri="{FF2B5EF4-FFF2-40B4-BE49-F238E27FC236}">
                  <a16:creationId xmlns:a16="http://schemas.microsoft.com/office/drawing/2014/main" id="{E3BC2A49-A43E-4F1A-8F3D-7554F984A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7673" name="Line 25">
            <a:extLst>
              <a:ext uri="{FF2B5EF4-FFF2-40B4-BE49-F238E27FC236}">
                <a16:creationId xmlns:a16="http://schemas.microsoft.com/office/drawing/2014/main" id="{5C567364-3A83-4C41-8129-059363254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92F67E0A-BAB0-46B5-973B-A58A25B86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3E6B5100-0C15-4480-84D4-1AE87225B9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880F22F2-2B59-454D-AD0A-1E8C9E421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90881DAA-03B9-4EBE-A332-452E09DF1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3B3DE8B6-521E-49A6-A673-44F8F3D14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01DC1AA9-9638-4DB5-A170-A0ED922DD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E1C0BFD0-E703-4450-90D2-C63AE808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{C, D}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42174E-5994-476D-8FA0-92614D4DE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66867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EC2A75-451B-47FC-8138-56652BAEA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3A42FD45-2F2B-4CD9-B8DC-6050CF4E19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1749" name="Oval 5">
              <a:extLst>
                <a:ext uri="{FF2B5EF4-FFF2-40B4-BE49-F238E27FC236}">
                  <a16:creationId xmlns:a16="http://schemas.microsoft.com/office/drawing/2014/main" id="{F03B2BF3-5C8C-4801-93D1-5386B486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D6771A1B-0265-4968-9A14-282E93BFA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E3C6938C-7FBC-4AA8-B6EA-87243FB9E1D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C13C93C1-DFB2-444B-9B97-F7783693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4190D978-B88B-4357-A4A6-F2C056417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1754" name="Group 10">
            <a:extLst>
              <a:ext uri="{FF2B5EF4-FFF2-40B4-BE49-F238E27FC236}">
                <a16:creationId xmlns:a16="http://schemas.microsoft.com/office/drawing/2014/main" id="{ED5D59C0-647F-42A4-AED0-0E0D25F3127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1755" name="Oval 11">
              <a:extLst>
                <a:ext uri="{FF2B5EF4-FFF2-40B4-BE49-F238E27FC236}">
                  <a16:creationId xmlns:a16="http://schemas.microsoft.com/office/drawing/2014/main" id="{6107B859-6B9E-405F-A813-D37BAB00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E8B3E924-AE89-4740-86F7-7634951D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1757" name="Group 13">
            <a:extLst>
              <a:ext uri="{FF2B5EF4-FFF2-40B4-BE49-F238E27FC236}">
                <a16:creationId xmlns:a16="http://schemas.microsoft.com/office/drawing/2014/main" id="{927B19BA-4AF7-4EE0-90E4-353C55A40FF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1758" name="Oval 14">
              <a:extLst>
                <a:ext uri="{FF2B5EF4-FFF2-40B4-BE49-F238E27FC236}">
                  <a16:creationId xmlns:a16="http://schemas.microsoft.com/office/drawing/2014/main" id="{531EEACA-19CB-41F7-98F7-C24E52E5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1DE17D3F-6D2F-48BA-8F69-E8B63562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1760" name="Group 16">
            <a:extLst>
              <a:ext uri="{FF2B5EF4-FFF2-40B4-BE49-F238E27FC236}">
                <a16:creationId xmlns:a16="http://schemas.microsoft.com/office/drawing/2014/main" id="{16075D5D-839C-4A58-8050-C0F3B884DD2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1761" name="Oval 17">
              <a:extLst>
                <a:ext uri="{FF2B5EF4-FFF2-40B4-BE49-F238E27FC236}">
                  <a16:creationId xmlns:a16="http://schemas.microsoft.com/office/drawing/2014/main" id="{63B0CDA1-5F4C-4E85-83C1-910EF9F72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A6BEFC0B-2E61-4200-983E-211EA2957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1763" name="Group 19">
            <a:extLst>
              <a:ext uri="{FF2B5EF4-FFF2-40B4-BE49-F238E27FC236}">
                <a16:creationId xmlns:a16="http://schemas.microsoft.com/office/drawing/2014/main" id="{44D077D1-7D01-4999-B10C-7B880AFCB76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1764" name="Oval 20">
              <a:extLst>
                <a:ext uri="{FF2B5EF4-FFF2-40B4-BE49-F238E27FC236}">
                  <a16:creationId xmlns:a16="http://schemas.microsoft.com/office/drawing/2014/main" id="{DF1F4B8A-FD83-4706-A996-F7797999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5" name="Text Box 21">
              <a:extLst>
                <a:ext uri="{FF2B5EF4-FFF2-40B4-BE49-F238E27FC236}">
                  <a16:creationId xmlns:a16="http://schemas.microsoft.com/office/drawing/2014/main" id="{AC435EFD-0DD6-4F64-B1D3-242D32EC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1766" name="Group 22">
            <a:extLst>
              <a:ext uri="{FF2B5EF4-FFF2-40B4-BE49-F238E27FC236}">
                <a16:creationId xmlns:a16="http://schemas.microsoft.com/office/drawing/2014/main" id="{FBA2F9B2-9063-4F5B-BD95-C5FAF0E9B28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1767" name="Oval 23">
              <a:extLst>
                <a:ext uri="{FF2B5EF4-FFF2-40B4-BE49-F238E27FC236}">
                  <a16:creationId xmlns:a16="http://schemas.microsoft.com/office/drawing/2014/main" id="{1E9EDA3C-3E05-4EFA-B356-D99A6E5A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8" name="Text Box 24">
              <a:extLst>
                <a:ext uri="{FF2B5EF4-FFF2-40B4-BE49-F238E27FC236}">
                  <a16:creationId xmlns:a16="http://schemas.microsoft.com/office/drawing/2014/main" id="{85B7398C-4254-4E64-A3DF-92D0C2886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1769" name="Line 25">
            <a:extLst>
              <a:ext uri="{FF2B5EF4-FFF2-40B4-BE49-F238E27FC236}">
                <a16:creationId xmlns:a16="http://schemas.microsoft.com/office/drawing/2014/main" id="{663914EC-74AA-4A54-BFA7-7E6F16C5D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0" name="Line 26">
            <a:extLst>
              <a:ext uri="{FF2B5EF4-FFF2-40B4-BE49-F238E27FC236}">
                <a16:creationId xmlns:a16="http://schemas.microsoft.com/office/drawing/2014/main" id="{14909BE9-E5CD-49C7-8D14-EEFFB1791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275FB961-5E24-497C-87F0-A8216DED9C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2" name="Line 28">
            <a:extLst>
              <a:ext uri="{FF2B5EF4-FFF2-40B4-BE49-F238E27FC236}">
                <a16:creationId xmlns:a16="http://schemas.microsoft.com/office/drawing/2014/main" id="{9E3AD8F4-B81A-42FD-A3C4-D102E3EBC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3" name="Line 29">
            <a:extLst>
              <a:ext uri="{FF2B5EF4-FFF2-40B4-BE49-F238E27FC236}">
                <a16:creationId xmlns:a16="http://schemas.microsoft.com/office/drawing/2014/main" id="{0CED3B21-442A-4F18-8C6D-F3A0FCBD9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4" name="Line 30">
            <a:extLst>
              <a:ext uri="{FF2B5EF4-FFF2-40B4-BE49-F238E27FC236}">
                <a16:creationId xmlns:a16="http://schemas.microsoft.com/office/drawing/2014/main" id="{0B3CA591-081A-42B4-BC31-F687CD0E8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C4396492-4D21-436C-8CAC-E2F78C2AC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1063" y="1246648"/>
            <a:ext cx="6517115" cy="476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082" y="217931"/>
            <a:ext cx="5539665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>
                <a:solidFill>
                  <a:srgbClr val="1A1A1A"/>
                </a:solidFill>
                <a:latin typeface="DejaVu Serif"/>
                <a:cs typeface="DejaVu Serif"/>
              </a:rPr>
              <a:t>Chemical</a:t>
            </a:r>
            <a:r>
              <a:rPr sz="3990" spc="-82" dirty="0">
                <a:solidFill>
                  <a:srgbClr val="1A1A1A"/>
                </a:solidFill>
                <a:latin typeface="DejaVu Serif"/>
                <a:cs typeface="DejaVu Serif"/>
              </a:rPr>
              <a:t> </a:t>
            </a:r>
            <a:r>
              <a:rPr sz="3990" spc="-5" dirty="0">
                <a:solidFill>
                  <a:srgbClr val="1A1A1A"/>
                </a:solidFill>
                <a:latin typeface="DejaVu Serif"/>
                <a:cs typeface="DejaVu Serif"/>
              </a:rPr>
              <a:t>Bonds</a:t>
            </a:r>
            <a:endParaRPr sz="3990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33495D-A11B-4AF7-8D8C-7402473E7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73366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E89440-AA4A-43D6-BC7D-61219FAC8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r>
              <a:rPr lang="en-US" altLang="en-US" b="1" dirty="0"/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  <a:endParaRPr lang="en-US" altLang="en-US" dirty="0">
              <a:cs typeface="Arial" panose="020B060402020202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81B0650B-E57D-4122-AAC9-E3F52DC3280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714A56F4-F402-446E-ABF5-F194A380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02" name="Text Box 6">
              <a:extLst>
                <a:ext uri="{FF2B5EF4-FFF2-40B4-BE49-F238E27FC236}">
                  <a16:creationId xmlns:a16="http://schemas.microsoft.com/office/drawing/2014/main" id="{E3E41DF9-0E5B-4401-8DC1-32438AAEA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516E1DF3-AB6E-4598-8F0B-F946030D6DB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29704" name="Oval 8">
              <a:extLst>
                <a:ext uri="{FF2B5EF4-FFF2-40B4-BE49-F238E27FC236}">
                  <a16:creationId xmlns:a16="http://schemas.microsoft.com/office/drawing/2014/main" id="{AB8E78DD-E31B-4308-A882-DD0E38A1D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A37647DA-5172-4648-A1AC-D1B8FB39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9706" name="Group 10">
            <a:extLst>
              <a:ext uri="{FF2B5EF4-FFF2-40B4-BE49-F238E27FC236}">
                <a16:creationId xmlns:a16="http://schemas.microsoft.com/office/drawing/2014/main" id="{DAE1784E-F775-4BDA-AD7A-F40A1AC14F3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5B0563EF-413E-43E3-9590-B56771B3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B513CE9B-70CB-49D1-813F-CB46C67D4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F60F1F66-3A19-48F0-B80B-3B3B3F24FE7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29710" name="Oval 14">
              <a:extLst>
                <a:ext uri="{FF2B5EF4-FFF2-40B4-BE49-F238E27FC236}">
                  <a16:creationId xmlns:a16="http://schemas.microsoft.com/office/drawing/2014/main" id="{C38A9FF0-DE46-404E-91EF-AD6A4BA7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1" name="Text Box 15">
              <a:extLst>
                <a:ext uri="{FF2B5EF4-FFF2-40B4-BE49-F238E27FC236}">
                  <a16:creationId xmlns:a16="http://schemas.microsoft.com/office/drawing/2014/main" id="{A267D35D-DF3A-483D-9E08-86B69B830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9712" name="Group 16">
            <a:extLst>
              <a:ext uri="{FF2B5EF4-FFF2-40B4-BE49-F238E27FC236}">
                <a16:creationId xmlns:a16="http://schemas.microsoft.com/office/drawing/2014/main" id="{80B82FBC-F7FC-43AA-AF63-F7B7970393E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0A992740-8B3A-4912-B367-6AB64FF9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9714" name="Text Box 18">
              <a:extLst>
                <a:ext uri="{FF2B5EF4-FFF2-40B4-BE49-F238E27FC236}">
                  <a16:creationId xmlns:a16="http://schemas.microsoft.com/office/drawing/2014/main" id="{C99E9E76-3244-44D8-9E7E-826ABCBFF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72E51B18-927A-40F8-BFEF-FD87A469295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29716" name="Oval 20">
              <a:extLst>
                <a:ext uri="{FF2B5EF4-FFF2-40B4-BE49-F238E27FC236}">
                  <a16:creationId xmlns:a16="http://schemas.microsoft.com/office/drawing/2014/main" id="{78EDC417-B854-4AD9-B6AD-5D0217FB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Text Box 21">
              <a:extLst>
                <a:ext uri="{FF2B5EF4-FFF2-40B4-BE49-F238E27FC236}">
                  <a16:creationId xmlns:a16="http://schemas.microsoft.com/office/drawing/2014/main" id="{DC95FC48-AB2F-4211-B011-82A26AAE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29718" name="Group 22">
            <a:extLst>
              <a:ext uri="{FF2B5EF4-FFF2-40B4-BE49-F238E27FC236}">
                <a16:creationId xmlns:a16="http://schemas.microsoft.com/office/drawing/2014/main" id="{D7B184B0-32C0-4D03-9A7B-B62C7F844D4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29719" name="Oval 23">
              <a:extLst>
                <a:ext uri="{FF2B5EF4-FFF2-40B4-BE49-F238E27FC236}">
                  <a16:creationId xmlns:a16="http://schemas.microsoft.com/office/drawing/2014/main" id="{D4650EEC-A884-4D80-B0B1-A02AAAF01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20" name="Text Box 24">
              <a:extLst>
                <a:ext uri="{FF2B5EF4-FFF2-40B4-BE49-F238E27FC236}">
                  <a16:creationId xmlns:a16="http://schemas.microsoft.com/office/drawing/2014/main" id="{0F3AB831-EACA-40DE-8CBD-8247ED6BB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29721" name="Line 25">
            <a:extLst>
              <a:ext uri="{FF2B5EF4-FFF2-40B4-BE49-F238E27FC236}">
                <a16:creationId xmlns:a16="http://schemas.microsoft.com/office/drawing/2014/main" id="{018B796A-82F7-47E3-9245-B65EE6B37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BB831FD7-2A3E-4B73-BFED-F11B805D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70AAF675-96AB-4905-A2BC-CEE2F8FB64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32A40F08-02A3-4BFE-8F13-A03133F7F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8B3A9C33-373A-4F71-80A5-B3C94A060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5B32E5CC-8E73-4082-BF3D-04D49F56B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0A95FD9E-A401-4147-B7C6-21F056770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57366997-7972-46A8-BE89-46BB93E6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{A, B, D}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D4A1844-8A19-4766-8A65-23DDC72B5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29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11F6E3C-3620-4E0C-9951-7CF73DE1D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0752" name="Group 32">
            <a:extLst>
              <a:ext uri="{FF2B5EF4-FFF2-40B4-BE49-F238E27FC236}">
                <a16:creationId xmlns:a16="http://schemas.microsoft.com/office/drawing/2014/main" id="{19B0E01B-1A49-497D-9968-0D95204A1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0753" name="Oval 33">
              <a:extLst>
                <a:ext uri="{FF2B5EF4-FFF2-40B4-BE49-F238E27FC236}">
                  <a16:creationId xmlns:a16="http://schemas.microsoft.com/office/drawing/2014/main" id="{83802624-5443-43D9-BF0A-658C7B7A1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4" name="Text Box 34">
              <a:extLst>
                <a:ext uri="{FF2B5EF4-FFF2-40B4-BE49-F238E27FC236}">
                  <a16:creationId xmlns:a16="http://schemas.microsoft.com/office/drawing/2014/main" id="{8E5FA77A-E1C4-49B9-AEA0-2EF9B0939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0755" name="Group 35">
            <a:extLst>
              <a:ext uri="{FF2B5EF4-FFF2-40B4-BE49-F238E27FC236}">
                <a16:creationId xmlns:a16="http://schemas.microsoft.com/office/drawing/2014/main" id="{89D04951-306D-4AA6-90D6-E8515AB3848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0756" name="Oval 36">
              <a:extLst>
                <a:ext uri="{FF2B5EF4-FFF2-40B4-BE49-F238E27FC236}">
                  <a16:creationId xmlns:a16="http://schemas.microsoft.com/office/drawing/2014/main" id="{34CE4F3F-7F7C-47EB-A31A-B4F5EEAB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7" name="Text Box 37">
              <a:extLst>
                <a:ext uri="{FF2B5EF4-FFF2-40B4-BE49-F238E27FC236}">
                  <a16:creationId xmlns:a16="http://schemas.microsoft.com/office/drawing/2014/main" id="{D96259B7-DD4F-4B86-8364-89BF53AE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0758" name="Group 38">
            <a:extLst>
              <a:ext uri="{FF2B5EF4-FFF2-40B4-BE49-F238E27FC236}">
                <a16:creationId xmlns:a16="http://schemas.microsoft.com/office/drawing/2014/main" id="{C6A601FB-2EED-49EF-B218-27BA92DBB9F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0759" name="Oval 39">
              <a:extLst>
                <a:ext uri="{FF2B5EF4-FFF2-40B4-BE49-F238E27FC236}">
                  <a16:creationId xmlns:a16="http://schemas.microsoft.com/office/drawing/2014/main" id="{FA4BBD6B-BCAE-4410-B6D0-B37EDB2A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0" name="Text Box 40">
              <a:extLst>
                <a:ext uri="{FF2B5EF4-FFF2-40B4-BE49-F238E27FC236}">
                  <a16:creationId xmlns:a16="http://schemas.microsoft.com/office/drawing/2014/main" id="{441C5A76-0F26-45C9-ADFA-1A4F5E1F9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0761" name="Group 41">
            <a:extLst>
              <a:ext uri="{FF2B5EF4-FFF2-40B4-BE49-F238E27FC236}">
                <a16:creationId xmlns:a16="http://schemas.microsoft.com/office/drawing/2014/main" id="{4EDB1A95-D7EA-4694-B6D8-9E1078B613C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0762" name="Oval 42">
              <a:extLst>
                <a:ext uri="{FF2B5EF4-FFF2-40B4-BE49-F238E27FC236}">
                  <a16:creationId xmlns:a16="http://schemas.microsoft.com/office/drawing/2014/main" id="{F2239479-0E9B-46FA-A5F3-0A27316C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3" name="Text Box 43">
              <a:extLst>
                <a:ext uri="{FF2B5EF4-FFF2-40B4-BE49-F238E27FC236}">
                  <a16:creationId xmlns:a16="http://schemas.microsoft.com/office/drawing/2014/main" id="{1DF509B5-451D-4EF4-A8D7-C50A17AA4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0764" name="Group 44">
            <a:extLst>
              <a:ext uri="{FF2B5EF4-FFF2-40B4-BE49-F238E27FC236}">
                <a16:creationId xmlns:a16="http://schemas.microsoft.com/office/drawing/2014/main" id="{2A2C71EE-5E89-439B-ADB6-9F091D6730F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0765" name="Oval 45">
              <a:extLst>
                <a:ext uri="{FF2B5EF4-FFF2-40B4-BE49-F238E27FC236}">
                  <a16:creationId xmlns:a16="http://schemas.microsoft.com/office/drawing/2014/main" id="{1D4333F1-4662-4EE6-91F2-16E2CF1C1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6" name="Text Box 46">
              <a:extLst>
                <a:ext uri="{FF2B5EF4-FFF2-40B4-BE49-F238E27FC236}">
                  <a16:creationId xmlns:a16="http://schemas.microsoft.com/office/drawing/2014/main" id="{31AF25EA-6BCD-4D2E-85DE-13BC6C3C7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0767" name="Group 47">
            <a:extLst>
              <a:ext uri="{FF2B5EF4-FFF2-40B4-BE49-F238E27FC236}">
                <a16:creationId xmlns:a16="http://schemas.microsoft.com/office/drawing/2014/main" id="{3CF13043-AB98-4C09-AAA3-7285B25B55C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0768" name="Oval 48">
              <a:extLst>
                <a:ext uri="{FF2B5EF4-FFF2-40B4-BE49-F238E27FC236}">
                  <a16:creationId xmlns:a16="http://schemas.microsoft.com/office/drawing/2014/main" id="{C7D57883-AAB1-47C6-BF68-736989E8C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69" name="Text Box 49">
              <a:extLst>
                <a:ext uri="{FF2B5EF4-FFF2-40B4-BE49-F238E27FC236}">
                  <a16:creationId xmlns:a16="http://schemas.microsoft.com/office/drawing/2014/main" id="{825F6147-EA9A-4E3F-8221-072C1DA82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0770" name="Group 50">
            <a:extLst>
              <a:ext uri="{FF2B5EF4-FFF2-40B4-BE49-F238E27FC236}">
                <a16:creationId xmlns:a16="http://schemas.microsoft.com/office/drawing/2014/main" id="{61E342E9-D50C-4591-96FC-14C5A9CA0DC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0771" name="Oval 51">
              <a:extLst>
                <a:ext uri="{FF2B5EF4-FFF2-40B4-BE49-F238E27FC236}">
                  <a16:creationId xmlns:a16="http://schemas.microsoft.com/office/drawing/2014/main" id="{5EA507D9-442F-446D-BF80-45B77D79F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2" name="Text Box 52">
              <a:extLst>
                <a:ext uri="{FF2B5EF4-FFF2-40B4-BE49-F238E27FC236}">
                  <a16:creationId xmlns:a16="http://schemas.microsoft.com/office/drawing/2014/main" id="{09242B20-7A9D-4A31-AD5A-02750CF03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0773" name="Line 53">
            <a:extLst>
              <a:ext uri="{FF2B5EF4-FFF2-40B4-BE49-F238E27FC236}">
                <a16:creationId xmlns:a16="http://schemas.microsoft.com/office/drawing/2014/main" id="{ECC8A957-09CE-4D1D-A48D-DA902A758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4" name="Line 54">
            <a:extLst>
              <a:ext uri="{FF2B5EF4-FFF2-40B4-BE49-F238E27FC236}">
                <a16:creationId xmlns:a16="http://schemas.microsoft.com/office/drawing/2014/main" id="{A80BD246-679F-4743-832D-26721553F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5" name="Line 55">
            <a:extLst>
              <a:ext uri="{FF2B5EF4-FFF2-40B4-BE49-F238E27FC236}">
                <a16:creationId xmlns:a16="http://schemas.microsoft.com/office/drawing/2014/main" id="{2F960C03-E40D-43F7-B2F1-164D8B19B3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6" name="Line 56">
            <a:extLst>
              <a:ext uri="{FF2B5EF4-FFF2-40B4-BE49-F238E27FC236}">
                <a16:creationId xmlns:a16="http://schemas.microsoft.com/office/drawing/2014/main" id="{0491A9D0-F584-4567-8984-38667CCDC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7" name="Line 57">
            <a:extLst>
              <a:ext uri="{FF2B5EF4-FFF2-40B4-BE49-F238E27FC236}">
                <a16:creationId xmlns:a16="http://schemas.microsoft.com/office/drawing/2014/main" id="{E276CAED-F175-4A6B-8D98-D517F8A0F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8" name="Line 58">
            <a:extLst>
              <a:ext uri="{FF2B5EF4-FFF2-40B4-BE49-F238E27FC236}">
                <a16:creationId xmlns:a16="http://schemas.microsoft.com/office/drawing/2014/main" id="{EB218AAB-EBA7-49D6-ACCC-6B5215AB5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79" name="Line 59">
            <a:extLst>
              <a:ext uri="{FF2B5EF4-FFF2-40B4-BE49-F238E27FC236}">
                <a16:creationId xmlns:a16="http://schemas.microsoft.com/office/drawing/2014/main" id="{5BCC7BEA-2ACB-4745-8CFF-66C5FB3E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F5FF488-68E9-46A6-8D8D-F5B898B35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8274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AFB12C-AC27-44A9-925A-1D78649ED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B7CB7C25-DB97-4A7D-83B3-415AC63CE6A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2773" name="Oval 5">
              <a:extLst>
                <a:ext uri="{FF2B5EF4-FFF2-40B4-BE49-F238E27FC236}">
                  <a16:creationId xmlns:a16="http://schemas.microsoft.com/office/drawing/2014/main" id="{957F0A47-BAB5-425C-9A23-42A4C0DD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CC53CFBB-820D-498E-80D0-D9085662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2775" name="Group 7">
            <a:extLst>
              <a:ext uri="{FF2B5EF4-FFF2-40B4-BE49-F238E27FC236}">
                <a16:creationId xmlns:a16="http://schemas.microsoft.com/office/drawing/2014/main" id="{BF6BA15D-2852-4BBF-A415-26439951E2B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2776" name="Oval 8">
              <a:extLst>
                <a:ext uri="{FF2B5EF4-FFF2-40B4-BE49-F238E27FC236}">
                  <a16:creationId xmlns:a16="http://schemas.microsoft.com/office/drawing/2014/main" id="{8E185155-64AA-447D-946A-AE458FB8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77" name="Text Box 9">
              <a:extLst>
                <a:ext uri="{FF2B5EF4-FFF2-40B4-BE49-F238E27FC236}">
                  <a16:creationId xmlns:a16="http://schemas.microsoft.com/office/drawing/2014/main" id="{0AC1AC65-7EBE-4C26-8C2E-24CB95A41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2778" name="Group 10">
            <a:extLst>
              <a:ext uri="{FF2B5EF4-FFF2-40B4-BE49-F238E27FC236}">
                <a16:creationId xmlns:a16="http://schemas.microsoft.com/office/drawing/2014/main" id="{A587180D-2DE1-41B9-B8F6-BB2B0FF0E8B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2779" name="Oval 11">
              <a:extLst>
                <a:ext uri="{FF2B5EF4-FFF2-40B4-BE49-F238E27FC236}">
                  <a16:creationId xmlns:a16="http://schemas.microsoft.com/office/drawing/2014/main" id="{77EEE686-3A4B-4F69-96B7-57C1C24B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31C9A649-7E3A-4ADB-8C1E-C02D5BB6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2781" name="Group 13">
            <a:extLst>
              <a:ext uri="{FF2B5EF4-FFF2-40B4-BE49-F238E27FC236}">
                <a16:creationId xmlns:a16="http://schemas.microsoft.com/office/drawing/2014/main" id="{8C112294-9F41-4358-8A35-221E3909564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2782" name="Oval 14">
              <a:extLst>
                <a:ext uri="{FF2B5EF4-FFF2-40B4-BE49-F238E27FC236}">
                  <a16:creationId xmlns:a16="http://schemas.microsoft.com/office/drawing/2014/main" id="{A77A94D6-4CE3-4258-BBC6-F90A24FC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B908E0DD-82CC-4ED5-89AA-7CED4FE2A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2784" name="Group 16">
            <a:extLst>
              <a:ext uri="{FF2B5EF4-FFF2-40B4-BE49-F238E27FC236}">
                <a16:creationId xmlns:a16="http://schemas.microsoft.com/office/drawing/2014/main" id="{D08587CD-C9FA-4DDD-B371-1384983422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2785" name="Oval 17">
              <a:extLst>
                <a:ext uri="{FF2B5EF4-FFF2-40B4-BE49-F238E27FC236}">
                  <a16:creationId xmlns:a16="http://schemas.microsoft.com/office/drawing/2014/main" id="{D93D102B-BEF5-422B-B1C0-7442F104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5B58BA43-F76D-4AC9-911F-CB85B661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2787" name="Group 19">
            <a:extLst>
              <a:ext uri="{FF2B5EF4-FFF2-40B4-BE49-F238E27FC236}">
                <a16:creationId xmlns:a16="http://schemas.microsoft.com/office/drawing/2014/main" id="{87DECBCB-C39D-494A-B7E0-FF6EA040C57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2788" name="Oval 20">
              <a:extLst>
                <a:ext uri="{FF2B5EF4-FFF2-40B4-BE49-F238E27FC236}">
                  <a16:creationId xmlns:a16="http://schemas.microsoft.com/office/drawing/2014/main" id="{27353C19-53D7-4978-8FA8-D46AA770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9" name="Text Box 21">
              <a:extLst>
                <a:ext uri="{FF2B5EF4-FFF2-40B4-BE49-F238E27FC236}">
                  <a16:creationId xmlns:a16="http://schemas.microsoft.com/office/drawing/2014/main" id="{B63CC291-BE6C-4251-9509-1D9B98B1B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2790" name="Group 22">
            <a:extLst>
              <a:ext uri="{FF2B5EF4-FFF2-40B4-BE49-F238E27FC236}">
                <a16:creationId xmlns:a16="http://schemas.microsoft.com/office/drawing/2014/main" id="{08F07637-76EE-4CEC-85E6-2BA3E8B7331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2791" name="Oval 23">
              <a:extLst>
                <a:ext uri="{FF2B5EF4-FFF2-40B4-BE49-F238E27FC236}">
                  <a16:creationId xmlns:a16="http://schemas.microsoft.com/office/drawing/2014/main" id="{9285E299-47E7-41D4-8D42-0FA36194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2" name="Text Box 24">
              <a:extLst>
                <a:ext uri="{FF2B5EF4-FFF2-40B4-BE49-F238E27FC236}">
                  <a16:creationId xmlns:a16="http://schemas.microsoft.com/office/drawing/2014/main" id="{A96725FC-AAC6-43A6-888B-8CD4E42F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2793" name="Line 25">
            <a:extLst>
              <a:ext uri="{FF2B5EF4-FFF2-40B4-BE49-F238E27FC236}">
                <a16:creationId xmlns:a16="http://schemas.microsoft.com/office/drawing/2014/main" id="{E544C127-BF12-4B4A-886C-A14B83E806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4" name="Line 26">
            <a:extLst>
              <a:ext uri="{FF2B5EF4-FFF2-40B4-BE49-F238E27FC236}">
                <a16:creationId xmlns:a16="http://schemas.microsoft.com/office/drawing/2014/main" id="{0AF3C04C-B23D-46CE-A03C-D9EADCCBA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9A17641F-F780-4B24-A067-EFE125C4D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53B833A9-C917-4ED3-A04D-9DF63852E4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BF88B359-9F23-464C-A438-A247D951F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2DEBDD99-D451-4225-8084-61D1CB92F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8C35EF78-B442-484D-A19A-78DC1CFE0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00" name="Oval 32">
            <a:extLst>
              <a:ext uri="{FF2B5EF4-FFF2-40B4-BE49-F238E27FC236}">
                <a16:creationId xmlns:a16="http://schemas.microsoft.com/office/drawing/2014/main" id="{B7BC36F2-C3EC-4E17-81BD-DB365FB9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01" name="Text Box 33">
            <a:extLst>
              <a:ext uri="{FF2B5EF4-FFF2-40B4-BE49-F238E27FC236}">
                <a16:creationId xmlns:a16="http://schemas.microsoft.com/office/drawing/2014/main" id="{5D8D5303-667B-4A00-8D5C-79F87A0C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not a cycle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66B43F-2DA8-4CF6-B5C5-59095FDA2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9218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7BDF034-8FBC-4F90-B841-2454FB0E4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altLang="en-US" dirty="0"/>
              <a:t> – A path p</a:t>
            </a:r>
            <a:r>
              <a:rPr lang="en-US" altLang="en-US" baseline="-25000" dirty="0"/>
              <a:t>1</a:t>
            </a:r>
            <a:r>
              <a:rPr lang="en-US" altLang="en-US" dirty="0"/>
              <a:t>,p</a:t>
            </a:r>
            <a:r>
              <a:rPr lang="en-US" altLang="en-US" baseline="-25000" dirty="0"/>
              <a:t>2</a:t>
            </a:r>
            <a:r>
              <a:rPr lang="en-US" altLang="en-US" dirty="0"/>
              <a:t>,…p</a:t>
            </a:r>
            <a:r>
              <a:rPr lang="en-US" altLang="en-US" baseline="-25000" dirty="0"/>
              <a:t>k</a:t>
            </a:r>
            <a:r>
              <a:rPr lang="en-US" altLang="en-US" dirty="0"/>
              <a:t> where p</a:t>
            </a:r>
            <a:r>
              <a:rPr lang="en-US" altLang="en-US" baseline="-25000" dirty="0"/>
              <a:t>1</a:t>
            </a:r>
            <a:r>
              <a:rPr lang="en-US" altLang="en-US" dirty="0"/>
              <a:t> = p</a:t>
            </a:r>
            <a:r>
              <a:rPr lang="en-US" altLang="en-US" baseline="-25000" dirty="0"/>
              <a:t>k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674D2C8C-4E2F-4E02-A23F-C657100AE95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B0826E92-C44A-45EF-AFC9-811BDB611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ECC0367E-4968-41ED-A88D-159F66FFB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89942B6F-E078-44C9-993B-19AB29C6197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C7B5880B-4B9F-4513-A7F2-729359997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0B515DDD-7D33-48E2-BC94-E93A48372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3802" name="Group 10">
            <a:extLst>
              <a:ext uri="{FF2B5EF4-FFF2-40B4-BE49-F238E27FC236}">
                <a16:creationId xmlns:a16="http://schemas.microsoft.com/office/drawing/2014/main" id="{A5664E8F-7378-4A6A-ADA7-0C4AC9C8568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AD17C18D-79D4-486A-AAE3-47ADA3C9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18950291-CE51-401E-A3ED-216CC9986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3805" name="Group 13">
            <a:extLst>
              <a:ext uri="{FF2B5EF4-FFF2-40B4-BE49-F238E27FC236}">
                <a16:creationId xmlns:a16="http://schemas.microsoft.com/office/drawing/2014/main" id="{650053D9-EFE2-4568-8553-B7A666A24D4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0F797135-C29E-4063-9E6E-15F26686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7D66E6DE-074C-41C6-9FB1-35AEA5560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3808" name="Group 16">
            <a:extLst>
              <a:ext uri="{FF2B5EF4-FFF2-40B4-BE49-F238E27FC236}">
                <a16:creationId xmlns:a16="http://schemas.microsoft.com/office/drawing/2014/main" id="{75F82740-0575-4A04-9D51-58A1DB556F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404420C1-434F-41BC-80B1-D181885C6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69CAB70A-ECF2-4602-9E13-693EF6CCA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3811" name="Group 19">
            <a:extLst>
              <a:ext uri="{FF2B5EF4-FFF2-40B4-BE49-F238E27FC236}">
                <a16:creationId xmlns:a16="http://schemas.microsoft.com/office/drawing/2014/main" id="{D95D2FE8-7144-415B-A38C-7CFB1F95489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3812" name="Oval 20">
              <a:extLst>
                <a:ext uri="{FF2B5EF4-FFF2-40B4-BE49-F238E27FC236}">
                  <a16:creationId xmlns:a16="http://schemas.microsoft.com/office/drawing/2014/main" id="{9B6EF39E-EB75-4EEF-B72C-7014DC04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3" name="Text Box 21">
              <a:extLst>
                <a:ext uri="{FF2B5EF4-FFF2-40B4-BE49-F238E27FC236}">
                  <a16:creationId xmlns:a16="http://schemas.microsoft.com/office/drawing/2014/main" id="{E508FE78-FA0F-496E-9314-E837312CE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3814" name="Group 22">
            <a:extLst>
              <a:ext uri="{FF2B5EF4-FFF2-40B4-BE49-F238E27FC236}">
                <a16:creationId xmlns:a16="http://schemas.microsoft.com/office/drawing/2014/main" id="{12A9B68F-0603-446B-AB0E-F632CD17C0C4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3815" name="Oval 23">
              <a:extLst>
                <a:ext uri="{FF2B5EF4-FFF2-40B4-BE49-F238E27FC236}">
                  <a16:creationId xmlns:a16="http://schemas.microsoft.com/office/drawing/2014/main" id="{6254A1A8-68D8-48F9-AF63-2CBCD605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6" name="Text Box 24">
              <a:extLst>
                <a:ext uri="{FF2B5EF4-FFF2-40B4-BE49-F238E27FC236}">
                  <a16:creationId xmlns:a16="http://schemas.microsoft.com/office/drawing/2014/main" id="{E9906E2C-0577-4DD4-83D8-86991FDF5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3818" name="Line 26">
            <a:extLst>
              <a:ext uri="{FF2B5EF4-FFF2-40B4-BE49-F238E27FC236}">
                <a16:creationId xmlns:a16="http://schemas.microsoft.com/office/drawing/2014/main" id="{2B63485A-E167-4BAB-A5C9-DEF10EDC7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id="{5C484E2F-0CC6-44AF-A0AF-DE3042C96D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B95B5BB9-C90D-4393-8911-AC881555C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D7595CFA-66F1-4A51-887A-6FD4CA720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73CEA080-247E-4658-AC46-BB86337F67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4D1C6095-B0BD-4FC3-ACE2-BED0BAE99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4" name="Oval 32">
            <a:extLst>
              <a:ext uri="{FF2B5EF4-FFF2-40B4-BE49-F238E27FC236}">
                <a16:creationId xmlns:a16="http://schemas.microsoft.com/office/drawing/2014/main" id="{FB13C234-A6F9-4071-8D97-F655471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25" name="Text Box 33">
            <a:extLst>
              <a:ext uri="{FF2B5EF4-FFF2-40B4-BE49-F238E27FC236}">
                <a16:creationId xmlns:a16="http://schemas.microsoft.com/office/drawing/2014/main" id="{DFB13664-FDB4-4DE2-8DCB-160BF846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cycle</a:t>
            </a:r>
          </a:p>
        </p:txBody>
      </p:sp>
      <p:sp>
        <p:nvSpPr>
          <p:cNvPr id="33826" name="Line 34">
            <a:extLst>
              <a:ext uri="{FF2B5EF4-FFF2-40B4-BE49-F238E27FC236}">
                <a16:creationId xmlns:a16="http://schemas.microsoft.com/office/drawing/2014/main" id="{DAD1E51C-2541-4667-B2B1-22C79104C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834E5C0-B0CD-4702-9DF0-A2DA017C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3018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FA330AD-6F52-4EAA-86D0-F9ED59D4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  <a:r>
              <a:rPr lang="en-US" altLang="en-US" dirty="0"/>
              <a:t> – every pair of vertices is connected by a path</a:t>
            </a:r>
            <a:endParaRPr lang="en-US" altLang="en-US" baseline="-25000" dirty="0"/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91865785-F8A3-4637-8B5F-A6F8069907C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4821" name="Oval 5">
              <a:extLst>
                <a:ext uri="{FF2B5EF4-FFF2-40B4-BE49-F238E27FC236}">
                  <a16:creationId xmlns:a16="http://schemas.microsoft.com/office/drawing/2014/main" id="{8564286F-C725-42B9-AE17-624D888B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E6FDF349-38C0-4802-A10B-B28B76E41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35BA1CC7-D0E6-49B1-B414-35BBBEEF1C3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4824" name="Oval 8">
              <a:extLst>
                <a:ext uri="{FF2B5EF4-FFF2-40B4-BE49-F238E27FC236}">
                  <a16:creationId xmlns:a16="http://schemas.microsoft.com/office/drawing/2014/main" id="{63965895-D7DF-4B19-B9A4-7901EEE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FF2AE56F-6161-42DF-BBE1-41DC3288C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4826" name="Group 10">
            <a:extLst>
              <a:ext uri="{FF2B5EF4-FFF2-40B4-BE49-F238E27FC236}">
                <a16:creationId xmlns:a16="http://schemas.microsoft.com/office/drawing/2014/main" id="{8B59C943-C650-4F55-B29E-34D1B25385E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4827" name="Oval 11">
              <a:extLst>
                <a:ext uri="{FF2B5EF4-FFF2-40B4-BE49-F238E27FC236}">
                  <a16:creationId xmlns:a16="http://schemas.microsoft.com/office/drawing/2014/main" id="{4C1A2A21-710A-4967-9A87-0B9D3615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23482342-A538-47BB-AE65-3E5A97C82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4829" name="Group 13">
            <a:extLst>
              <a:ext uri="{FF2B5EF4-FFF2-40B4-BE49-F238E27FC236}">
                <a16:creationId xmlns:a16="http://schemas.microsoft.com/office/drawing/2014/main" id="{44708A03-4B3B-47F3-A936-573709763C6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4830" name="Oval 14">
              <a:extLst>
                <a:ext uri="{FF2B5EF4-FFF2-40B4-BE49-F238E27FC236}">
                  <a16:creationId xmlns:a16="http://schemas.microsoft.com/office/drawing/2014/main" id="{07EDEAFA-E294-4F36-A03A-E243B1CA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1" name="Text Box 15">
              <a:extLst>
                <a:ext uri="{FF2B5EF4-FFF2-40B4-BE49-F238E27FC236}">
                  <a16:creationId xmlns:a16="http://schemas.microsoft.com/office/drawing/2014/main" id="{3C8E8DCF-892C-4CAA-AE6C-13DEAD7FF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4832" name="Group 16">
            <a:extLst>
              <a:ext uri="{FF2B5EF4-FFF2-40B4-BE49-F238E27FC236}">
                <a16:creationId xmlns:a16="http://schemas.microsoft.com/office/drawing/2014/main" id="{6B757D2C-1EC0-485B-8F6C-9C124E3B06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4833" name="Oval 17">
              <a:extLst>
                <a:ext uri="{FF2B5EF4-FFF2-40B4-BE49-F238E27FC236}">
                  <a16:creationId xmlns:a16="http://schemas.microsoft.com/office/drawing/2014/main" id="{635CE2FA-92E2-471D-B48F-D5FB133A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2BAF7582-6285-4D0A-BBF3-0B6AABFE0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4835" name="Group 19">
            <a:extLst>
              <a:ext uri="{FF2B5EF4-FFF2-40B4-BE49-F238E27FC236}">
                <a16:creationId xmlns:a16="http://schemas.microsoft.com/office/drawing/2014/main" id="{F71F30A0-816E-4613-9E8C-2107A8B3ED1D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2EA227B-556F-4370-B63B-B0FD2820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52BF7256-4167-4086-A182-70A66BFB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4838" name="Group 22">
            <a:extLst>
              <a:ext uri="{FF2B5EF4-FFF2-40B4-BE49-F238E27FC236}">
                <a16:creationId xmlns:a16="http://schemas.microsoft.com/office/drawing/2014/main" id="{8A7842E3-1B95-4818-966B-F888B81379A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4839" name="Oval 23">
              <a:extLst>
                <a:ext uri="{FF2B5EF4-FFF2-40B4-BE49-F238E27FC236}">
                  <a16:creationId xmlns:a16="http://schemas.microsoft.com/office/drawing/2014/main" id="{A2D10C0B-C30D-458E-A59B-B8E9DE5A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5BEA2745-C652-496A-A5DA-CE7CDE907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4841" name="Line 25">
            <a:extLst>
              <a:ext uri="{FF2B5EF4-FFF2-40B4-BE49-F238E27FC236}">
                <a16:creationId xmlns:a16="http://schemas.microsoft.com/office/drawing/2014/main" id="{38B9D525-7BCA-4F04-96B8-FF7A9FF47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2C9143FF-ECBB-4B9A-8713-CCFB2FB27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13A58F08-59AC-4149-9ADD-A1BE6629EA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98F9976E-B2D5-499A-A8B4-9FA5D131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00C47700-97F5-4A4A-A932-6F293E17F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F019A6A0-FB2B-4341-821D-DC4FED755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BE834645-8D4E-4702-9C2A-E9C755230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5C5CEC3C-E7B3-40E4-A82D-2B9916E7F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2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8" grpId="0"/>
      <p:bldP spid="3484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1CF3FD8-33E5-4A08-8C57-13FEE2238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-5319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31C03FC-D5D1-42D0-A483-A0F2BD89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Connected</a:t>
            </a:r>
            <a:r>
              <a:rPr lang="en-US" altLang="en-US" dirty="0"/>
              <a:t> (undirected graphs) – every pair of vertices is connected by a path</a:t>
            </a:r>
            <a:endParaRPr lang="en-US" altLang="en-US" baseline="-25000" dirty="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C90F7EEB-1577-4D8C-94B4-939259BE33A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6869" name="Oval 5">
              <a:extLst>
                <a:ext uri="{FF2B5EF4-FFF2-40B4-BE49-F238E27FC236}">
                  <a16:creationId xmlns:a16="http://schemas.microsoft.com/office/drawing/2014/main" id="{9D31D516-EC0B-47BE-8913-5E57AE51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id="{BAD86D0C-AD65-4B4A-9FEC-586F881AA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B6A24510-7823-4446-9BD7-497E3C7AE4A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6872" name="Oval 8">
              <a:extLst>
                <a:ext uri="{FF2B5EF4-FFF2-40B4-BE49-F238E27FC236}">
                  <a16:creationId xmlns:a16="http://schemas.microsoft.com/office/drawing/2014/main" id="{2368A164-2EF8-45FF-9A7C-792AF7673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3" name="Text Box 9">
              <a:extLst>
                <a:ext uri="{FF2B5EF4-FFF2-40B4-BE49-F238E27FC236}">
                  <a16:creationId xmlns:a16="http://schemas.microsoft.com/office/drawing/2014/main" id="{698FF47D-6FBB-4569-A329-A4B0956BE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162938BC-E5F1-474F-B751-54E89057245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6875" name="Oval 11">
              <a:extLst>
                <a:ext uri="{FF2B5EF4-FFF2-40B4-BE49-F238E27FC236}">
                  <a16:creationId xmlns:a16="http://schemas.microsoft.com/office/drawing/2014/main" id="{0C6C3F81-B6CC-484A-BE41-C30B2FBF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6" name="Text Box 12">
              <a:extLst>
                <a:ext uri="{FF2B5EF4-FFF2-40B4-BE49-F238E27FC236}">
                  <a16:creationId xmlns:a16="http://schemas.microsoft.com/office/drawing/2014/main" id="{EA3BD9A7-0792-4A77-BBA6-F5B8FCA9F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6877" name="Group 13">
            <a:extLst>
              <a:ext uri="{FF2B5EF4-FFF2-40B4-BE49-F238E27FC236}">
                <a16:creationId xmlns:a16="http://schemas.microsoft.com/office/drawing/2014/main" id="{405CD40B-2CCC-4DB7-A424-FF9F50D9E2B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6878" name="Oval 14">
              <a:extLst>
                <a:ext uri="{FF2B5EF4-FFF2-40B4-BE49-F238E27FC236}">
                  <a16:creationId xmlns:a16="http://schemas.microsoft.com/office/drawing/2014/main" id="{B95F0D9E-7E45-4F6D-8993-6650B6BC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79" name="Text Box 15">
              <a:extLst>
                <a:ext uri="{FF2B5EF4-FFF2-40B4-BE49-F238E27FC236}">
                  <a16:creationId xmlns:a16="http://schemas.microsoft.com/office/drawing/2014/main" id="{2012BC26-F5CC-44F9-A4C8-33FF166FB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6880" name="Group 16">
            <a:extLst>
              <a:ext uri="{FF2B5EF4-FFF2-40B4-BE49-F238E27FC236}">
                <a16:creationId xmlns:a16="http://schemas.microsoft.com/office/drawing/2014/main" id="{6FFF15D3-2106-4A47-AA47-41F313BFE10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6881" name="Oval 17">
              <a:extLst>
                <a:ext uri="{FF2B5EF4-FFF2-40B4-BE49-F238E27FC236}">
                  <a16:creationId xmlns:a16="http://schemas.microsoft.com/office/drawing/2014/main" id="{69F43AA3-C3A4-4DB4-9A99-57B03BAD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5EB993D9-AAED-433B-A39A-82A88ADD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6883" name="Group 19">
            <a:extLst>
              <a:ext uri="{FF2B5EF4-FFF2-40B4-BE49-F238E27FC236}">
                <a16:creationId xmlns:a16="http://schemas.microsoft.com/office/drawing/2014/main" id="{614F1403-78A3-4ADB-AD5F-36AF9D75AAC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6884" name="Oval 20">
              <a:extLst>
                <a:ext uri="{FF2B5EF4-FFF2-40B4-BE49-F238E27FC236}">
                  <a16:creationId xmlns:a16="http://schemas.microsoft.com/office/drawing/2014/main" id="{14BFD38A-D141-4D6B-8565-C348473A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5" name="Text Box 21">
              <a:extLst>
                <a:ext uri="{FF2B5EF4-FFF2-40B4-BE49-F238E27FC236}">
                  <a16:creationId xmlns:a16="http://schemas.microsoft.com/office/drawing/2014/main" id="{DB971C7D-3EAE-477B-BA69-84088CAA0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6886" name="Group 22">
            <a:extLst>
              <a:ext uri="{FF2B5EF4-FFF2-40B4-BE49-F238E27FC236}">
                <a16:creationId xmlns:a16="http://schemas.microsoft.com/office/drawing/2014/main" id="{BF89E016-4636-44CD-AE67-E6E8627ADE7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6887" name="Oval 23">
              <a:extLst>
                <a:ext uri="{FF2B5EF4-FFF2-40B4-BE49-F238E27FC236}">
                  <a16:creationId xmlns:a16="http://schemas.microsoft.com/office/drawing/2014/main" id="{42ABAFD8-CBEB-47CE-A90A-FF595D9D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88" name="Text Box 24">
              <a:extLst>
                <a:ext uri="{FF2B5EF4-FFF2-40B4-BE49-F238E27FC236}">
                  <a16:creationId xmlns:a16="http://schemas.microsoft.com/office/drawing/2014/main" id="{4B81FB75-56EC-47F3-BF48-E19D3FD70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6889" name="Line 25">
            <a:extLst>
              <a:ext uri="{FF2B5EF4-FFF2-40B4-BE49-F238E27FC236}">
                <a16:creationId xmlns:a16="http://schemas.microsoft.com/office/drawing/2014/main" id="{4510A133-2A50-441E-B5E4-CD7CC2CA6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0" name="Line 26">
            <a:extLst>
              <a:ext uri="{FF2B5EF4-FFF2-40B4-BE49-F238E27FC236}">
                <a16:creationId xmlns:a16="http://schemas.microsoft.com/office/drawing/2014/main" id="{D7ABF797-6229-4068-A559-B3D146DC7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1" name="Line 27">
            <a:extLst>
              <a:ext uri="{FF2B5EF4-FFF2-40B4-BE49-F238E27FC236}">
                <a16:creationId xmlns:a16="http://schemas.microsoft.com/office/drawing/2014/main" id="{A7B62CE0-621E-4760-AF73-0FDA6D4388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2" name="Line 28">
            <a:extLst>
              <a:ext uri="{FF2B5EF4-FFF2-40B4-BE49-F238E27FC236}">
                <a16:creationId xmlns:a16="http://schemas.microsoft.com/office/drawing/2014/main" id="{DB6D8C63-95D1-4820-9641-CEB2C3FD6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4" name="Line 30">
            <a:extLst>
              <a:ext uri="{FF2B5EF4-FFF2-40B4-BE49-F238E27FC236}">
                <a16:creationId xmlns:a16="http://schemas.microsoft.com/office/drawing/2014/main" id="{46230CAC-8FB3-44B8-AFCA-CD70DFD99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5" name="Line 31">
            <a:extLst>
              <a:ext uri="{FF2B5EF4-FFF2-40B4-BE49-F238E27FC236}">
                <a16:creationId xmlns:a16="http://schemas.microsoft.com/office/drawing/2014/main" id="{7168AC73-D594-4E25-9913-FBD4939DE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065A874F-C411-4B2C-B4E5-E958FE95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2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44ADFD8-1CAF-442A-A95D-4195B98F4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4EA5D-60F5-4DEC-9616-D87AF8C20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7D4E024-D24B-4481-B0F0-88E58C06651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7893" name="Oval 5">
              <a:extLst>
                <a:ext uri="{FF2B5EF4-FFF2-40B4-BE49-F238E27FC236}">
                  <a16:creationId xmlns:a16="http://schemas.microsoft.com/office/drawing/2014/main" id="{5544B1DD-1EA0-4B90-97F9-FE662C908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4" name="Text Box 6">
              <a:extLst>
                <a:ext uri="{FF2B5EF4-FFF2-40B4-BE49-F238E27FC236}">
                  <a16:creationId xmlns:a16="http://schemas.microsoft.com/office/drawing/2014/main" id="{03C41168-4389-4EBB-9D7F-F14603DD2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7895" name="Group 7">
            <a:extLst>
              <a:ext uri="{FF2B5EF4-FFF2-40B4-BE49-F238E27FC236}">
                <a16:creationId xmlns:a16="http://schemas.microsoft.com/office/drawing/2014/main" id="{AF0D21C7-1297-4521-AEC5-1FA90B4A7D8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7896" name="Oval 8">
              <a:extLst>
                <a:ext uri="{FF2B5EF4-FFF2-40B4-BE49-F238E27FC236}">
                  <a16:creationId xmlns:a16="http://schemas.microsoft.com/office/drawing/2014/main" id="{625564E2-F5C1-42BC-B75D-E6B0639E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897" name="Text Box 9">
              <a:extLst>
                <a:ext uri="{FF2B5EF4-FFF2-40B4-BE49-F238E27FC236}">
                  <a16:creationId xmlns:a16="http://schemas.microsoft.com/office/drawing/2014/main" id="{790B4E5E-23CC-4BA5-9E75-80CCFF5F0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7898" name="Group 10">
            <a:extLst>
              <a:ext uri="{FF2B5EF4-FFF2-40B4-BE49-F238E27FC236}">
                <a16:creationId xmlns:a16="http://schemas.microsoft.com/office/drawing/2014/main" id="{D6BEFA32-A644-4BDF-8942-4A493C63698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6019808"/>
            <a:ext cx="533400" cy="533401"/>
            <a:chOff x="1824" y="2736"/>
            <a:chExt cx="336" cy="336"/>
          </a:xfrm>
        </p:grpSpPr>
        <p:sp>
          <p:nvSpPr>
            <p:cNvPr id="37899" name="Oval 11">
              <a:extLst>
                <a:ext uri="{FF2B5EF4-FFF2-40B4-BE49-F238E27FC236}">
                  <a16:creationId xmlns:a16="http://schemas.microsoft.com/office/drawing/2014/main" id="{3779DEB7-FBD2-4B4D-8030-31739DFC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0" name="Text Box 12">
              <a:extLst>
                <a:ext uri="{FF2B5EF4-FFF2-40B4-BE49-F238E27FC236}">
                  <a16:creationId xmlns:a16="http://schemas.microsoft.com/office/drawing/2014/main" id="{722B5AB7-3941-4B2C-889C-0F63709EF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7901" name="Group 13">
            <a:extLst>
              <a:ext uri="{FF2B5EF4-FFF2-40B4-BE49-F238E27FC236}">
                <a16:creationId xmlns:a16="http://schemas.microsoft.com/office/drawing/2014/main" id="{7E8297AB-42BF-4825-B3B9-C85BAF3D596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7902" name="Oval 14">
              <a:extLst>
                <a:ext uri="{FF2B5EF4-FFF2-40B4-BE49-F238E27FC236}">
                  <a16:creationId xmlns:a16="http://schemas.microsoft.com/office/drawing/2014/main" id="{0F87B356-4B5F-4E95-84E9-D0C8E6FD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3" name="Text Box 15">
              <a:extLst>
                <a:ext uri="{FF2B5EF4-FFF2-40B4-BE49-F238E27FC236}">
                  <a16:creationId xmlns:a16="http://schemas.microsoft.com/office/drawing/2014/main" id="{5DA21158-E35B-4CAE-AAE7-63DA5D52B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7904" name="Group 16">
            <a:extLst>
              <a:ext uri="{FF2B5EF4-FFF2-40B4-BE49-F238E27FC236}">
                <a16:creationId xmlns:a16="http://schemas.microsoft.com/office/drawing/2014/main" id="{9AD176F9-AF02-413C-8DBB-F6D945F195B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7905" name="Oval 17">
              <a:extLst>
                <a:ext uri="{FF2B5EF4-FFF2-40B4-BE49-F238E27FC236}">
                  <a16:creationId xmlns:a16="http://schemas.microsoft.com/office/drawing/2014/main" id="{226601AE-63B3-4469-9132-5ABAC4EC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6" name="Text Box 18">
              <a:extLst>
                <a:ext uri="{FF2B5EF4-FFF2-40B4-BE49-F238E27FC236}">
                  <a16:creationId xmlns:a16="http://schemas.microsoft.com/office/drawing/2014/main" id="{6049D8FF-E2F3-4A97-B3FE-6A956FEF2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7907" name="Group 19">
            <a:extLst>
              <a:ext uri="{FF2B5EF4-FFF2-40B4-BE49-F238E27FC236}">
                <a16:creationId xmlns:a16="http://schemas.microsoft.com/office/drawing/2014/main" id="{7FBF1D68-96F6-4851-A8FF-6D754F63D0EC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7908" name="Oval 20">
              <a:extLst>
                <a:ext uri="{FF2B5EF4-FFF2-40B4-BE49-F238E27FC236}">
                  <a16:creationId xmlns:a16="http://schemas.microsoft.com/office/drawing/2014/main" id="{C9C6F22B-25B9-4172-BCF8-8169D4617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09" name="Text Box 21">
              <a:extLst>
                <a:ext uri="{FF2B5EF4-FFF2-40B4-BE49-F238E27FC236}">
                  <a16:creationId xmlns:a16="http://schemas.microsoft.com/office/drawing/2014/main" id="{D885499C-C10C-464D-AD3C-6D2BEC1B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7910" name="Group 22">
            <a:extLst>
              <a:ext uri="{FF2B5EF4-FFF2-40B4-BE49-F238E27FC236}">
                <a16:creationId xmlns:a16="http://schemas.microsoft.com/office/drawing/2014/main" id="{3204B674-7DE4-46DF-8817-4288F6512EF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7911" name="Oval 23">
              <a:extLst>
                <a:ext uri="{FF2B5EF4-FFF2-40B4-BE49-F238E27FC236}">
                  <a16:creationId xmlns:a16="http://schemas.microsoft.com/office/drawing/2014/main" id="{F63EF3FE-1516-473B-96D8-7D23E387B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12" name="Text Box 24">
              <a:extLst>
                <a:ext uri="{FF2B5EF4-FFF2-40B4-BE49-F238E27FC236}">
                  <a16:creationId xmlns:a16="http://schemas.microsoft.com/office/drawing/2014/main" id="{2DD3A63D-EA1E-42EA-AE5B-145303AFE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7913" name="Line 25">
            <a:extLst>
              <a:ext uri="{FF2B5EF4-FFF2-40B4-BE49-F238E27FC236}">
                <a16:creationId xmlns:a16="http://schemas.microsoft.com/office/drawing/2014/main" id="{348C359E-647A-4157-9FBC-B0D3F470A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98709CD5-F4AE-42C7-8CDF-A9D0CE857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5" name="Line 27">
            <a:extLst>
              <a:ext uri="{FF2B5EF4-FFF2-40B4-BE49-F238E27FC236}">
                <a16:creationId xmlns:a16="http://schemas.microsoft.com/office/drawing/2014/main" id="{D4D940AF-5940-4BDA-A570-FF9A305FA4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6" name="Line 28">
            <a:extLst>
              <a:ext uri="{FF2B5EF4-FFF2-40B4-BE49-F238E27FC236}">
                <a16:creationId xmlns:a16="http://schemas.microsoft.com/office/drawing/2014/main" id="{BD4B83BF-ECC2-4FC2-AFC8-464D4AA4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7" name="Line 29">
            <a:extLst>
              <a:ext uri="{FF2B5EF4-FFF2-40B4-BE49-F238E27FC236}">
                <a16:creationId xmlns:a16="http://schemas.microsoft.com/office/drawing/2014/main" id="{2F951129-22B1-4968-BB48-C5769966A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C8A3932A-645D-40D2-96C0-6FFA65413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9" name="Line 31">
            <a:extLst>
              <a:ext uri="{FF2B5EF4-FFF2-40B4-BE49-F238E27FC236}">
                <a16:creationId xmlns:a16="http://schemas.microsoft.com/office/drawing/2014/main" id="{AB8F8279-7BBB-442A-90D3-476A19B16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20" name="Text Box 32">
            <a:extLst>
              <a:ext uri="{FF2B5EF4-FFF2-40B4-BE49-F238E27FC236}">
                <a16:creationId xmlns:a16="http://schemas.microsoft.com/office/drawing/2014/main" id="{9A092750-4D30-4EEC-A67A-964D9BEA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2BC3D98-2ECA-4EA1-943B-D4000C8B6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8422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8015B10-96EE-4ACE-A898-85E0C46BF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ED4C3D54-F151-41F1-A660-DC0CFE6FF07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8917" name="Oval 5">
              <a:extLst>
                <a:ext uri="{FF2B5EF4-FFF2-40B4-BE49-F238E27FC236}">
                  <a16:creationId xmlns:a16="http://schemas.microsoft.com/office/drawing/2014/main" id="{1CB657D6-8A24-4F4D-9FB3-BE5CDD35C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3992546C-FBBC-4E58-B910-378ABBF2D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77C68849-6B4F-49B6-B84B-59545D22C6E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8920" name="Oval 8">
              <a:extLst>
                <a:ext uri="{FF2B5EF4-FFF2-40B4-BE49-F238E27FC236}">
                  <a16:creationId xmlns:a16="http://schemas.microsoft.com/office/drawing/2014/main" id="{3B57ADF8-EA08-452F-AB33-EE7B5E29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5E72D5E2-E84B-4AE8-986F-5ED91F123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45F50DA7-7041-4C1C-8235-330817298B5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8926" name="Oval 14">
              <a:extLst>
                <a:ext uri="{FF2B5EF4-FFF2-40B4-BE49-F238E27FC236}">
                  <a16:creationId xmlns:a16="http://schemas.microsoft.com/office/drawing/2014/main" id="{64790D47-1C58-444F-8CFB-12E581DA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27" name="Text Box 15">
              <a:extLst>
                <a:ext uri="{FF2B5EF4-FFF2-40B4-BE49-F238E27FC236}">
                  <a16:creationId xmlns:a16="http://schemas.microsoft.com/office/drawing/2014/main" id="{0382581C-6506-4C41-9528-0B76D4D9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219AC2EB-3EDC-4745-B10F-4F3BFDD1728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8929" name="Oval 17">
              <a:extLst>
                <a:ext uri="{FF2B5EF4-FFF2-40B4-BE49-F238E27FC236}">
                  <a16:creationId xmlns:a16="http://schemas.microsoft.com/office/drawing/2014/main" id="{31199B2E-C01A-4BF1-A7C4-BB6567E5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84A11EFB-5D3D-4E15-944B-0F80F8405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8931" name="Group 19">
            <a:extLst>
              <a:ext uri="{FF2B5EF4-FFF2-40B4-BE49-F238E27FC236}">
                <a16:creationId xmlns:a16="http://schemas.microsoft.com/office/drawing/2014/main" id="{DC389525-28E7-4447-9A79-B48F6524DD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C680EF41-DCCE-416D-A6D8-BF7E0EEE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C9EBBA0B-6EFD-4F07-AF75-9323BCFB0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8934" name="Group 22">
            <a:extLst>
              <a:ext uri="{FF2B5EF4-FFF2-40B4-BE49-F238E27FC236}">
                <a16:creationId xmlns:a16="http://schemas.microsoft.com/office/drawing/2014/main" id="{6C61D796-276F-4499-896D-9FC687C69D0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8935" name="Oval 23">
              <a:extLst>
                <a:ext uri="{FF2B5EF4-FFF2-40B4-BE49-F238E27FC236}">
                  <a16:creationId xmlns:a16="http://schemas.microsoft.com/office/drawing/2014/main" id="{5F68796F-CE7E-402E-A9FD-99BC0BEF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36" name="Text Box 24">
              <a:extLst>
                <a:ext uri="{FF2B5EF4-FFF2-40B4-BE49-F238E27FC236}">
                  <a16:creationId xmlns:a16="http://schemas.microsoft.com/office/drawing/2014/main" id="{5257F292-6BA1-4256-8DF0-31570B29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8938" name="Line 26">
            <a:extLst>
              <a:ext uri="{FF2B5EF4-FFF2-40B4-BE49-F238E27FC236}">
                <a16:creationId xmlns:a16="http://schemas.microsoft.com/office/drawing/2014/main" id="{B9EB3C42-75B0-4076-93E7-F02E0C02F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DE824835-DAB9-4AD0-BF23-A67475B124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1" name="Line 29">
            <a:extLst>
              <a:ext uri="{FF2B5EF4-FFF2-40B4-BE49-F238E27FC236}">
                <a16:creationId xmlns:a16="http://schemas.microsoft.com/office/drawing/2014/main" id="{BFA8CF11-2FE5-44B7-8D2C-1C8BA1F5A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2" name="Line 30">
            <a:extLst>
              <a:ext uri="{FF2B5EF4-FFF2-40B4-BE49-F238E27FC236}">
                <a16:creationId xmlns:a16="http://schemas.microsoft.com/office/drawing/2014/main" id="{229D9DF3-155D-49C6-81D0-16E0583F4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3" name="Line 31">
            <a:extLst>
              <a:ext uri="{FF2B5EF4-FFF2-40B4-BE49-F238E27FC236}">
                <a16:creationId xmlns:a16="http://schemas.microsoft.com/office/drawing/2014/main" id="{0DD8D464-A804-4E8A-B492-AA9D3F51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276A21B9-24E9-4196-88E1-006C5A7E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not strongly connected</a:t>
            </a:r>
          </a:p>
        </p:txBody>
      </p:sp>
      <p:sp>
        <p:nvSpPr>
          <p:cNvPr id="38945" name="Line 33">
            <a:extLst>
              <a:ext uri="{FF2B5EF4-FFF2-40B4-BE49-F238E27FC236}">
                <a16:creationId xmlns:a16="http://schemas.microsoft.com/office/drawing/2014/main" id="{68125382-E95A-4D9B-A3A5-12DEE2079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D59A6CAD-91C5-4A85-91E7-7FBE5BFC8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C7A7809-A9D9-48B1-9E2B-27A1BF2E6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en-US" dirty="0"/>
              <a:t>Terminology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64ED6A0-D214-4851-A6CB-62A889352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Strongly connected </a:t>
            </a:r>
            <a:r>
              <a:rPr lang="en-US" altLang="en-US" dirty="0"/>
              <a:t>(directed graphs) – </a:t>
            </a:r>
            <a:br>
              <a:rPr lang="en-US" altLang="en-US" dirty="0"/>
            </a:br>
            <a:r>
              <a:rPr lang="en-US" altLang="en-US" dirty="0"/>
              <a:t>Every two vertices are reachable by a path</a:t>
            </a:r>
            <a:endParaRPr lang="en-US" altLang="en-US" baseline="-25000" dirty="0"/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15E4420A-31A9-4A9E-8AEA-A50F780E357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200408"/>
            <a:ext cx="533400" cy="533401"/>
            <a:chOff x="1824" y="2736"/>
            <a:chExt cx="336" cy="336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17AE009D-568A-4D55-BC0F-EE0BA7C4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FDE86275-BDBA-4116-967B-7BF00B5F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9943" name="Group 7">
            <a:extLst>
              <a:ext uri="{FF2B5EF4-FFF2-40B4-BE49-F238E27FC236}">
                <a16:creationId xmlns:a16="http://schemas.microsoft.com/office/drawing/2014/main" id="{DEEB9E22-4DC9-481F-B1AF-2F8DE09C632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91008"/>
            <a:ext cx="533400" cy="533401"/>
            <a:chOff x="1824" y="2736"/>
            <a:chExt cx="336" cy="336"/>
          </a:xfrm>
        </p:grpSpPr>
        <p:sp>
          <p:nvSpPr>
            <p:cNvPr id="39944" name="Oval 8">
              <a:extLst>
                <a:ext uri="{FF2B5EF4-FFF2-40B4-BE49-F238E27FC236}">
                  <a16:creationId xmlns:a16="http://schemas.microsoft.com/office/drawing/2014/main" id="{31ECF1B6-1D77-4A49-9882-59B8F30C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8D23C91A-6B91-4409-B339-B829542A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9946" name="Group 10">
            <a:extLst>
              <a:ext uri="{FF2B5EF4-FFF2-40B4-BE49-F238E27FC236}">
                <a16:creationId xmlns:a16="http://schemas.microsoft.com/office/drawing/2014/main" id="{447CAD11-113D-4F3A-97D3-5FC68183DF4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57808"/>
            <a:ext cx="533400" cy="533401"/>
            <a:chOff x="1824" y="2736"/>
            <a:chExt cx="336" cy="336"/>
          </a:xfrm>
        </p:grpSpPr>
        <p:sp>
          <p:nvSpPr>
            <p:cNvPr id="39947" name="Oval 11">
              <a:extLst>
                <a:ext uri="{FF2B5EF4-FFF2-40B4-BE49-F238E27FC236}">
                  <a16:creationId xmlns:a16="http://schemas.microsoft.com/office/drawing/2014/main" id="{E6633209-9C94-4403-B341-5F213BCF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8" name="Text Box 12">
              <a:extLst>
                <a:ext uri="{FF2B5EF4-FFF2-40B4-BE49-F238E27FC236}">
                  <a16:creationId xmlns:a16="http://schemas.microsoft.com/office/drawing/2014/main" id="{9D2747FA-98A3-4C53-A25B-57ABA10D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9949" name="Group 13">
            <a:extLst>
              <a:ext uri="{FF2B5EF4-FFF2-40B4-BE49-F238E27FC236}">
                <a16:creationId xmlns:a16="http://schemas.microsoft.com/office/drawing/2014/main" id="{8391B7A6-BF09-4000-B928-58A44ABFC0E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800608"/>
            <a:ext cx="533400" cy="533401"/>
            <a:chOff x="1824" y="2736"/>
            <a:chExt cx="336" cy="336"/>
          </a:xfrm>
        </p:grpSpPr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327490A2-63B6-4FE8-BDFF-46C1CD7B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1" name="Text Box 15">
              <a:extLst>
                <a:ext uri="{FF2B5EF4-FFF2-40B4-BE49-F238E27FC236}">
                  <a16:creationId xmlns:a16="http://schemas.microsoft.com/office/drawing/2014/main" id="{5B0B5240-F7F8-49A2-BB60-3596A54C5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7DD29C3C-558E-435C-AA75-688C3C71562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8"/>
            <a:ext cx="533400" cy="533401"/>
            <a:chOff x="1824" y="2736"/>
            <a:chExt cx="336" cy="336"/>
          </a:xfrm>
        </p:grpSpPr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A5915BE8-D320-413E-807D-EECE09FDF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4" name="Text Box 18">
              <a:extLst>
                <a:ext uri="{FF2B5EF4-FFF2-40B4-BE49-F238E27FC236}">
                  <a16:creationId xmlns:a16="http://schemas.microsoft.com/office/drawing/2014/main" id="{489BE42C-3B2B-4587-8C1F-EA63AF3D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39955" name="Group 19">
            <a:extLst>
              <a:ext uri="{FF2B5EF4-FFF2-40B4-BE49-F238E27FC236}">
                <a16:creationId xmlns:a16="http://schemas.microsoft.com/office/drawing/2014/main" id="{BB9A532E-1703-41C2-B313-C90B4EE78D6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96008"/>
            <a:ext cx="533400" cy="533401"/>
            <a:chOff x="1824" y="2736"/>
            <a:chExt cx="336" cy="336"/>
          </a:xfrm>
        </p:grpSpPr>
        <p:sp>
          <p:nvSpPr>
            <p:cNvPr id="39956" name="Oval 20">
              <a:extLst>
                <a:ext uri="{FF2B5EF4-FFF2-40B4-BE49-F238E27FC236}">
                  <a16:creationId xmlns:a16="http://schemas.microsoft.com/office/drawing/2014/main" id="{2EA8AB53-6EB0-4D2C-B18D-B370DA50A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57" name="Text Box 21">
              <a:extLst>
                <a:ext uri="{FF2B5EF4-FFF2-40B4-BE49-F238E27FC236}">
                  <a16:creationId xmlns:a16="http://schemas.microsoft.com/office/drawing/2014/main" id="{E80DA238-0BE2-45AC-931E-91972EA3A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39958" name="Line 22">
            <a:extLst>
              <a:ext uri="{FF2B5EF4-FFF2-40B4-BE49-F238E27FC236}">
                <a16:creationId xmlns:a16="http://schemas.microsoft.com/office/drawing/2014/main" id="{F05C8175-1D62-4088-85B4-0E1ED5BA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B8973284-9091-43C8-8AF3-857BFA45F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7F528E6D-73AD-4D26-A1E0-F48AA6C32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5E939934-2B63-4765-AE9E-073A44BCB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4AFD18B7-8B30-4C26-AB5F-DFC91AA60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8E9D3F75-0CD4-40F7-BC48-82E72B03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3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strongly connected</a:t>
            </a:r>
          </a:p>
        </p:txBody>
      </p:sp>
      <p:sp>
        <p:nvSpPr>
          <p:cNvPr id="39964" name="Line 28">
            <a:extLst>
              <a:ext uri="{FF2B5EF4-FFF2-40B4-BE49-F238E27FC236}">
                <a16:creationId xmlns:a16="http://schemas.microsoft.com/office/drawing/2014/main" id="{9A3C708F-8D6E-4833-8A6F-8DBBA39DD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5" name="Line 29">
            <a:extLst>
              <a:ext uri="{FF2B5EF4-FFF2-40B4-BE49-F238E27FC236}">
                <a16:creationId xmlns:a16="http://schemas.microsoft.com/office/drawing/2014/main" id="{5C5391C2-4BDB-4D46-8063-A81202761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66" name="Line 30">
            <a:extLst>
              <a:ext uri="{FF2B5EF4-FFF2-40B4-BE49-F238E27FC236}">
                <a16:creationId xmlns:a16="http://schemas.microsoft.com/office/drawing/2014/main" id="{FE99F303-D90A-4B60-834A-6CD9D39E93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EF0873A-FAA4-4795-9D19-1294A2BFC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 dirty="0"/>
              <a:t>Different types of graphs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873B47B-7B9D-4993-913F-96B8EA4B7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0248831F-3935-4753-B151-76E36698566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BCD28D9F-B2CF-481D-8B25-BA9CDF6E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2A26EB6C-0A6C-40DF-B390-4667009C5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7D72F08B-F24A-420E-82FD-3CB9A2C6B24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E0C62F89-2F39-4CFD-99EB-E156E9B5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31DF0489-9E73-46FC-9874-89133D350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7418" name="Group 10">
            <a:extLst>
              <a:ext uri="{FF2B5EF4-FFF2-40B4-BE49-F238E27FC236}">
                <a16:creationId xmlns:a16="http://schemas.microsoft.com/office/drawing/2014/main" id="{CDFACA66-5A1B-4BD0-A71B-A9B54F95659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AA7FA8F-245D-4FDF-980F-7F6721B1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6CA6FDD8-9149-4418-BAF8-45845CB1C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7421" name="Group 13">
            <a:extLst>
              <a:ext uri="{FF2B5EF4-FFF2-40B4-BE49-F238E27FC236}">
                <a16:creationId xmlns:a16="http://schemas.microsoft.com/office/drawing/2014/main" id="{32434CFE-9DDE-4C23-9525-869A6140265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42D5F1EA-3A82-45F7-A00E-9C3F9F1E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B1B1D061-8A41-47D7-A7D8-60760CF45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7424" name="Group 16">
            <a:extLst>
              <a:ext uri="{FF2B5EF4-FFF2-40B4-BE49-F238E27FC236}">
                <a16:creationId xmlns:a16="http://schemas.microsoft.com/office/drawing/2014/main" id="{E05C088C-9BFE-4F79-BFF1-B216F4F111F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B92AB78B-0C88-48D5-9DFC-B800F450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A1DEC137-14EB-4FC3-B269-68A271611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7427" name="Group 19">
            <a:extLst>
              <a:ext uri="{FF2B5EF4-FFF2-40B4-BE49-F238E27FC236}">
                <a16:creationId xmlns:a16="http://schemas.microsoft.com/office/drawing/2014/main" id="{37AE580E-A0CC-46BA-A5DF-8BAC9B0A4F3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17428" name="Oval 20">
              <a:extLst>
                <a:ext uri="{FF2B5EF4-FFF2-40B4-BE49-F238E27FC236}">
                  <a16:creationId xmlns:a16="http://schemas.microsoft.com/office/drawing/2014/main" id="{ED98C08C-7D32-4AB6-AF42-E74667B8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9" name="Text Box 21">
              <a:extLst>
                <a:ext uri="{FF2B5EF4-FFF2-40B4-BE49-F238E27FC236}">
                  <a16:creationId xmlns:a16="http://schemas.microsoft.com/office/drawing/2014/main" id="{3033068E-1C6E-40D0-AA2C-53D7F2A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7430" name="Group 22">
            <a:extLst>
              <a:ext uri="{FF2B5EF4-FFF2-40B4-BE49-F238E27FC236}">
                <a16:creationId xmlns:a16="http://schemas.microsoft.com/office/drawing/2014/main" id="{5D5362D6-3CA0-48CE-A8B5-14DD5A379C33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7431" name="Oval 23">
              <a:extLst>
                <a:ext uri="{FF2B5EF4-FFF2-40B4-BE49-F238E27FC236}">
                  <a16:creationId xmlns:a16="http://schemas.microsoft.com/office/drawing/2014/main" id="{936D68C9-869E-47BD-880E-3E25F8BAA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2" name="Text Box 24">
              <a:extLst>
                <a:ext uri="{FF2B5EF4-FFF2-40B4-BE49-F238E27FC236}">
                  <a16:creationId xmlns:a16="http://schemas.microsoft.com/office/drawing/2014/main" id="{901803BF-88EA-4015-80FA-8BF3D0AE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7433" name="Line 25">
            <a:extLst>
              <a:ext uri="{FF2B5EF4-FFF2-40B4-BE49-F238E27FC236}">
                <a16:creationId xmlns:a16="http://schemas.microsoft.com/office/drawing/2014/main" id="{18A763DC-3323-49DC-A2DF-3C76181AF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B9E78158-DF85-474B-A712-27C83A8D0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A3D0F5BF-2D8F-486E-9208-9160C23B9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0568B3C3-F52D-4A4A-A0F0-6909492A9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E77BDAF1-B65F-4C29-A4AB-7E62B3602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DB045DC3-CA84-47EE-BD32-EEAD89517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E0611DEE-FE00-496A-8129-FF2D5BEEA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7440" name="Group 32">
            <a:extLst>
              <a:ext uri="{FF2B5EF4-FFF2-40B4-BE49-F238E27FC236}">
                <a16:creationId xmlns:a16="http://schemas.microsoft.com/office/drawing/2014/main" id="{A3ED33C3-6FB4-4DD0-8A68-9EC095C7FBBF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17441" name="Oval 33">
              <a:extLst>
                <a:ext uri="{FF2B5EF4-FFF2-40B4-BE49-F238E27FC236}">
                  <a16:creationId xmlns:a16="http://schemas.microsoft.com/office/drawing/2014/main" id="{CECF2A98-BA00-4B18-BBB3-AAFE44534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42" name="Text Box 34">
              <a:extLst>
                <a:ext uri="{FF2B5EF4-FFF2-40B4-BE49-F238E27FC236}">
                  <a16:creationId xmlns:a16="http://schemas.microsoft.com/office/drawing/2014/main" id="{898CFC8F-635A-46E7-B4CB-B90DF97FA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404" y="139923"/>
            <a:ext cx="8363669" cy="664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A61F505-17FD-485D-B9DE-D588D1F3C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9505950-143A-4498-BD73-5BA16A1E7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FE4918B5-E305-446E-BA68-6AFE3A11359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41989" name="Oval 5">
              <a:extLst>
                <a:ext uri="{FF2B5EF4-FFF2-40B4-BE49-F238E27FC236}">
                  <a16:creationId xmlns:a16="http://schemas.microsoft.com/office/drawing/2014/main" id="{70DF4788-4824-4300-9EE5-2F3D5A9D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0" name="Text Box 6">
              <a:extLst>
                <a:ext uri="{FF2B5EF4-FFF2-40B4-BE49-F238E27FC236}">
                  <a16:creationId xmlns:a16="http://schemas.microsoft.com/office/drawing/2014/main" id="{D0C51F44-92D9-443D-A649-2656ED5C1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5AF75B44-03C4-4C17-A2FE-09A1EF1695C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41992" name="Oval 8">
              <a:extLst>
                <a:ext uri="{FF2B5EF4-FFF2-40B4-BE49-F238E27FC236}">
                  <a16:creationId xmlns:a16="http://schemas.microsoft.com/office/drawing/2014/main" id="{45662FE3-7524-46E8-B013-216D5376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A608AD5C-11B8-40C4-A836-5CFE25451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1994" name="Group 10">
            <a:extLst>
              <a:ext uri="{FF2B5EF4-FFF2-40B4-BE49-F238E27FC236}">
                <a16:creationId xmlns:a16="http://schemas.microsoft.com/office/drawing/2014/main" id="{4F04F02D-90A9-4E96-B99F-2542A807EB4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81408"/>
            <a:ext cx="533400" cy="533401"/>
            <a:chOff x="1824" y="2736"/>
            <a:chExt cx="336" cy="336"/>
          </a:xfrm>
        </p:grpSpPr>
        <p:sp>
          <p:nvSpPr>
            <p:cNvPr id="41995" name="Oval 11">
              <a:extLst>
                <a:ext uri="{FF2B5EF4-FFF2-40B4-BE49-F238E27FC236}">
                  <a16:creationId xmlns:a16="http://schemas.microsoft.com/office/drawing/2014/main" id="{9CB5CD61-7674-4861-A90F-5BD816A2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6" name="Text Box 12">
              <a:extLst>
                <a:ext uri="{FF2B5EF4-FFF2-40B4-BE49-F238E27FC236}">
                  <a16:creationId xmlns:a16="http://schemas.microsoft.com/office/drawing/2014/main" id="{7328604B-538E-4F68-AD53-6684AE57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1997" name="Group 13">
            <a:extLst>
              <a:ext uri="{FF2B5EF4-FFF2-40B4-BE49-F238E27FC236}">
                <a16:creationId xmlns:a16="http://schemas.microsoft.com/office/drawing/2014/main" id="{5B0369B2-56E0-4200-A183-CA4EE610578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7401B0E4-C097-45D2-A917-2372F125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AA572DBB-45EA-4060-AD57-35F3F4B05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2000" name="Group 16">
            <a:extLst>
              <a:ext uri="{FF2B5EF4-FFF2-40B4-BE49-F238E27FC236}">
                <a16:creationId xmlns:a16="http://schemas.microsoft.com/office/drawing/2014/main" id="{43850CDC-E900-46FA-B318-B38739017BD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42001" name="Oval 17">
              <a:extLst>
                <a:ext uri="{FF2B5EF4-FFF2-40B4-BE49-F238E27FC236}">
                  <a16:creationId xmlns:a16="http://schemas.microsoft.com/office/drawing/2014/main" id="{F944211C-A610-4D65-A064-0496EFF1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2" name="Text Box 18">
              <a:extLst>
                <a:ext uri="{FF2B5EF4-FFF2-40B4-BE49-F238E27FC236}">
                  <a16:creationId xmlns:a16="http://schemas.microsoft.com/office/drawing/2014/main" id="{62D94876-EAD7-4584-8CCF-DE2605940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2003" name="Group 19">
            <a:extLst>
              <a:ext uri="{FF2B5EF4-FFF2-40B4-BE49-F238E27FC236}">
                <a16:creationId xmlns:a16="http://schemas.microsoft.com/office/drawing/2014/main" id="{599487B5-4119-437D-AEC4-E3449EC92B6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42004" name="Oval 20">
              <a:extLst>
                <a:ext uri="{FF2B5EF4-FFF2-40B4-BE49-F238E27FC236}">
                  <a16:creationId xmlns:a16="http://schemas.microsoft.com/office/drawing/2014/main" id="{01AFD2BF-0077-489E-843C-13781775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9BE15914-8018-4EB3-AADC-4FA670D73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5FA9CF92-C5A0-4F9A-A4AB-62A27D6D03A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42007" name="Oval 23">
              <a:extLst>
                <a:ext uri="{FF2B5EF4-FFF2-40B4-BE49-F238E27FC236}">
                  <a16:creationId xmlns:a16="http://schemas.microsoft.com/office/drawing/2014/main" id="{78157AA3-C63B-48A7-B7BE-D67FFEDE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4BA5E83D-6378-4966-9043-C9184AE5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42009" name="Line 25">
            <a:extLst>
              <a:ext uri="{FF2B5EF4-FFF2-40B4-BE49-F238E27FC236}">
                <a16:creationId xmlns:a16="http://schemas.microsoft.com/office/drawing/2014/main" id="{90E89E82-6D91-4CDD-BB75-4FE256270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03D648ED-F4DE-4B41-B5B4-2AD29CD73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1" name="Line 27">
            <a:extLst>
              <a:ext uri="{FF2B5EF4-FFF2-40B4-BE49-F238E27FC236}">
                <a16:creationId xmlns:a16="http://schemas.microsoft.com/office/drawing/2014/main" id="{E0EE59D3-7E64-4C4D-A0BB-7B12CB430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DEC06196-0916-47C1-BBE3-584E14348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CD27E0D1-2AFC-4F2D-A091-90E6E4435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6C4A323B-35FE-48A1-B6ED-3B6B544A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2016" name="Group 32">
            <a:extLst>
              <a:ext uri="{FF2B5EF4-FFF2-40B4-BE49-F238E27FC236}">
                <a16:creationId xmlns:a16="http://schemas.microsoft.com/office/drawing/2014/main" id="{E6B4E81D-8B8B-4116-9CAC-BD534A293BA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42017" name="Oval 33">
              <a:extLst>
                <a:ext uri="{FF2B5EF4-FFF2-40B4-BE49-F238E27FC236}">
                  <a16:creationId xmlns:a16="http://schemas.microsoft.com/office/drawing/2014/main" id="{B86E76FF-F746-4C6C-91BD-EE3BC11F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8" name="Text Box 34">
              <a:extLst>
                <a:ext uri="{FF2B5EF4-FFF2-40B4-BE49-F238E27FC236}">
                  <a16:creationId xmlns:a16="http://schemas.microsoft.com/office/drawing/2014/main" id="{51BFED59-48A5-4DB9-93F5-392FE38F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42019" name="Line 35">
            <a:extLst>
              <a:ext uri="{FF2B5EF4-FFF2-40B4-BE49-F238E27FC236}">
                <a16:creationId xmlns:a16="http://schemas.microsoft.com/office/drawing/2014/main" id="{ECBBBF68-8AB0-4B41-9F6C-13D23D68A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20" name="Text Box 36">
            <a:extLst>
              <a:ext uri="{FF2B5EF4-FFF2-40B4-BE49-F238E27FC236}">
                <a16:creationId xmlns:a16="http://schemas.microsoft.com/office/drawing/2014/main" id="{6EEDEB6C-FD94-47C3-82BB-64B6D709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1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need to specify root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F5DD08-F504-4E49-A447-005D433C6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590ED02-2906-4EFB-98F4-B4981A58D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Tree – connected, undirected graph without any cycles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D3C7509B-5C5C-49F0-BA28-BE66DC46FF2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8"/>
            <a:ext cx="533400" cy="533401"/>
            <a:chOff x="1824" y="2736"/>
            <a:chExt cx="336" cy="336"/>
          </a:xfrm>
        </p:grpSpPr>
        <p:sp>
          <p:nvSpPr>
            <p:cNvPr id="43013" name="Oval 5">
              <a:extLst>
                <a:ext uri="{FF2B5EF4-FFF2-40B4-BE49-F238E27FC236}">
                  <a16:creationId xmlns:a16="http://schemas.microsoft.com/office/drawing/2014/main" id="{9C3F61F0-70C8-4C65-B97B-B45C4DE5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4" name="Text Box 6">
              <a:extLst>
                <a:ext uri="{FF2B5EF4-FFF2-40B4-BE49-F238E27FC236}">
                  <a16:creationId xmlns:a16="http://schemas.microsoft.com/office/drawing/2014/main" id="{13795D69-B286-4CD6-A9C2-28B8EF41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3015" name="Group 7">
            <a:extLst>
              <a:ext uri="{FF2B5EF4-FFF2-40B4-BE49-F238E27FC236}">
                <a16:creationId xmlns:a16="http://schemas.microsoft.com/office/drawing/2014/main" id="{A5AE2E5D-BAD1-4808-93D6-289667F772C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43016" name="Oval 8">
              <a:extLst>
                <a:ext uri="{FF2B5EF4-FFF2-40B4-BE49-F238E27FC236}">
                  <a16:creationId xmlns:a16="http://schemas.microsoft.com/office/drawing/2014/main" id="{B3F77659-02D3-4009-95A3-FD4EF07F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47948CC3-FB15-432D-A56E-034C50F31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3018" name="Group 10">
            <a:extLst>
              <a:ext uri="{FF2B5EF4-FFF2-40B4-BE49-F238E27FC236}">
                <a16:creationId xmlns:a16="http://schemas.microsoft.com/office/drawing/2014/main" id="{85231C5F-346E-4950-A7D7-091F059DA75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43019" name="Oval 11">
              <a:extLst>
                <a:ext uri="{FF2B5EF4-FFF2-40B4-BE49-F238E27FC236}">
                  <a16:creationId xmlns:a16="http://schemas.microsoft.com/office/drawing/2014/main" id="{03BEEE3B-30A0-4C3D-93C7-34E7550FD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CECB97B4-7BBA-4C0C-8D2B-E5938E405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3021" name="Group 13">
            <a:extLst>
              <a:ext uri="{FF2B5EF4-FFF2-40B4-BE49-F238E27FC236}">
                <a16:creationId xmlns:a16="http://schemas.microsoft.com/office/drawing/2014/main" id="{737D2C19-7C1C-4CE0-B7A4-763FD7207C7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id="{20D7AF81-2114-44F4-9D38-15F68F3F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3E50EF32-F957-42E8-A8B0-B3FB22A8A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3024" name="Group 16">
            <a:extLst>
              <a:ext uri="{FF2B5EF4-FFF2-40B4-BE49-F238E27FC236}">
                <a16:creationId xmlns:a16="http://schemas.microsoft.com/office/drawing/2014/main" id="{28831CB3-8F65-4C33-B25A-A4A82523575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43025" name="Oval 17">
              <a:extLst>
                <a:ext uri="{FF2B5EF4-FFF2-40B4-BE49-F238E27FC236}">
                  <a16:creationId xmlns:a16="http://schemas.microsoft.com/office/drawing/2014/main" id="{AB875CB2-7551-446F-B84B-B07498D2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DF3FEF78-9370-4312-8AD3-8DAA2666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3027" name="Group 19">
            <a:extLst>
              <a:ext uri="{FF2B5EF4-FFF2-40B4-BE49-F238E27FC236}">
                <a16:creationId xmlns:a16="http://schemas.microsoft.com/office/drawing/2014/main" id="{F49CF280-033F-4030-8AB9-D0D4B02EEE2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514608"/>
            <a:ext cx="533400" cy="533401"/>
            <a:chOff x="1824" y="2736"/>
            <a:chExt cx="336" cy="336"/>
          </a:xfrm>
        </p:grpSpPr>
        <p:sp>
          <p:nvSpPr>
            <p:cNvPr id="43028" name="Oval 20">
              <a:extLst>
                <a:ext uri="{FF2B5EF4-FFF2-40B4-BE49-F238E27FC236}">
                  <a16:creationId xmlns:a16="http://schemas.microsoft.com/office/drawing/2014/main" id="{8898B29D-39AD-4FA2-8418-A3C0AA64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9D734F45-6AB3-4211-A36B-8183057EB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43030" name="Group 22">
            <a:extLst>
              <a:ext uri="{FF2B5EF4-FFF2-40B4-BE49-F238E27FC236}">
                <a16:creationId xmlns:a16="http://schemas.microsoft.com/office/drawing/2014/main" id="{85391C5E-51A0-494E-B81C-5206339B364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43031" name="Oval 23">
              <a:extLst>
                <a:ext uri="{FF2B5EF4-FFF2-40B4-BE49-F238E27FC236}">
                  <a16:creationId xmlns:a16="http://schemas.microsoft.com/office/drawing/2014/main" id="{E4EAD598-3690-4480-9CDF-D07989670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8AC64522-D9D4-41FB-ACAD-83787687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43034" name="Line 26">
            <a:extLst>
              <a:ext uri="{FF2B5EF4-FFF2-40B4-BE49-F238E27FC236}">
                <a16:creationId xmlns:a16="http://schemas.microsoft.com/office/drawing/2014/main" id="{9472A2D9-AD57-4559-9034-681D8E32B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BDC3F684-1A13-4C7B-8970-28125E746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2AD1D222-5857-4641-996A-ED14478F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FAD5B366-2941-4887-B99F-CDA7F4FC4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8" name="Line 30">
            <a:extLst>
              <a:ext uri="{FF2B5EF4-FFF2-40B4-BE49-F238E27FC236}">
                <a16:creationId xmlns:a16="http://schemas.microsoft.com/office/drawing/2014/main" id="{A8E0D572-A0DB-4CEE-9CF1-AAA123794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39" name="Line 31">
            <a:extLst>
              <a:ext uri="{FF2B5EF4-FFF2-40B4-BE49-F238E27FC236}">
                <a16:creationId xmlns:a16="http://schemas.microsoft.com/office/drawing/2014/main" id="{32BEC4E7-E704-4670-B90D-7F045FCB6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040" name="Group 32">
            <a:extLst>
              <a:ext uri="{FF2B5EF4-FFF2-40B4-BE49-F238E27FC236}">
                <a16:creationId xmlns:a16="http://schemas.microsoft.com/office/drawing/2014/main" id="{126112A9-588A-4C11-9ED1-B53E4FA0D08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43041" name="Oval 33">
              <a:extLst>
                <a:ext uri="{FF2B5EF4-FFF2-40B4-BE49-F238E27FC236}">
                  <a16:creationId xmlns:a16="http://schemas.microsoft.com/office/drawing/2014/main" id="{64DA92E7-360D-4659-886C-4428F37EE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42" name="Text Box 34">
              <a:extLst>
                <a:ext uri="{FF2B5EF4-FFF2-40B4-BE49-F238E27FC236}">
                  <a16:creationId xmlns:a16="http://schemas.microsoft.com/office/drawing/2014/main" id="{4859DD1F-ADD7-4B49-A738-6DDCC6DF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43043" name="Line 35">
            <a:extLst>
              <a:ext uri="{FF2B5EF4-FFF2-40B4-BE49-F238E27FC236}">
                <a16:creationId xmlns:a16="http://schemas.microsoft.com/office/drawing/2014/main" id="{D32D7586-DF2B-4165-8331-E36F0A6EA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FAED32-B846-4572-8B3F-9DCF1091E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7B1F96C-FE83-4ED4-ABE1-D9C072BB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altLang="en-US"/>
              <a:t>DAG – directed, acyclic graph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5730778D-2145-46DC-B863-263D83B9F38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9C13223A-7EC5-4D79-92CC-A033EEE7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D1A4C33E-0934-4A98-B67B-30552F454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9463" name="Group 7">
            <a:extLst>
              <a:ext uri="{FF2B5EF4-FFF2-40B4-BE49-F238E27FC236}">
                <a16:creationId xmlns:a16="http://schemas.microsoft.com/office/drawing/2014/main" id="{269F1AF7-D344-4977-B196-FA7624D494F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7A53C002-E7AD-4EC7-9335-EDEA4035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6903BB72-1A42-44F6-A2AF-993EDC393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9466" name="Group 10">
            <a:extLst>
              <a:ext uri="{FF2B5EF4-FFF2-40B4-BE49-F238E27FC236}">
                <a16:creationId xmlns:a16="http://schemas.microsoft.com/office/drawing/2014/main" id="{3B90C438-1645-4CDC-BD36-E637F63BE2D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4A840AD3-071B-4DDC-BC3D-B774C098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07FB183-9771-4F73-8F8A-20CBFCD41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9469" name="Group 13">
            <a:extLst>
              <a:ext uri="{FF2B5EF4-FFF2-40B4-BE49-F238E27FC236}">
                <a16:creationId xmlns:a16="http://schemas.microsoft.com/office/drawing/2014/main" id="{3AA481F2-0037-4E13-B7DD-22E6874F14E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8"/>
            <a:ext cx="533400" cy="533401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E92E469F-EE73-46A1-A8EE-0A8A58A9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7ACE471A-0DC4-486C-9072-889E6B98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9472" name="Group 16">
            <a:extLst>
              <a:ext uri="{FF2B5EF4-FFF2-40B4-BE49-F238E27FC236}">
                <a16:creationId xmlns:a16="http://schemas.microsoft.com/office/drawing/2014/main" id="{9AFA9769-92D0-4F29-9F74-129C07E4667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8"/>
            <a:ext cx="533400" cy="533401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65837A38-3028-45AF-AEA4-F5810E60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E59AC1D8-758C-43A2-81D3-C98B9A5F0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9475" name="Group 19">
            <a:extLst>
              <a:ext uri="{FF2B5EF4-FFF2-40B4-BE49-F238E27FC236}">
                <a16:creationId xmlns:a16="http://schemas.microsoft.com/office/drawing/2014/main" id="{3636B9DC-AC59-4E6B-BCEA-C49105D44CC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286008"/>
            <a:ext cx="533400" cy="533401"/>
            <a:chOff x="1824" y="2736"/>
            <a:chExt cx="336" cy="336"/>
          </a:xfrm>
        </p:grpSpPr>
        <p:sp>
          <p:nvSpPr>
            <p:cNvPr id="19476" name="Oval 20">
              <a:extLst>
                <a:ext uri="{FF2B5EF4-FFF2-40B4-BE49-F238E27FC236}">
                  <a16:creationId xmlns:a16="http://schemas.microsoft.com/office/drawing/2014/main" id="{D50865D4-6AF6-4F03-B5A1-56AB12C2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7" name="Text Box 21">
              <a:extLst>
                <a:ext uri="{FF2B5EF4-FFF2-40B4-BE49-F238E27FC236}">
                  <a16:creationId xmlns:a16="http://schemas.microsoft.com/office/drawing/2014/main" id="{BBE3C510-0CD7-44FB-9D8C-5B1DCFFDD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9478" name="Group 22">
            <a:extLst>
              <a:ext uri="{FF2B5EF4-FFF2-40B4-BE49-F238E27FC236}">
                <a16:creationId xmlns:a16="http://schemas.microsoft.com/office/drawing/2014/main" id="{9017D452-D0F3-4DDF-B705-B7F299F9E168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943608"/>
            <a:ext cx="533400" cy="533401"/>
            <a:chOff x="1824" y="2736"/>
            <a:chExt cx="336" cy="336"/>
          </a:xfrm>
        </p:grpSpPr>
        <p:sp>
          <p:nvSpPr>
            <p:cNvPr id="19479" name="Oval 23">
              <a:extLst>
                <a:ext uri="{FF2B5EF4-FFF2-40B4-BE49-F238E27FC236}">
                  <a16:creationId xmlns:a16="http://schemas.microsoft.com/office/drawing/2014/main" id="{F19EF9EA-B48B-471E-949C-34E3C168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0" name="Text Box 24">
              <a:extLst>
                <a:ext uri="{FF2B5EF4-FFF2-40B4-BE49-F238E27FC236}">
                  <a16:creationId xmlns:a16="http://schemas.microsoft.com/office/drawing/2014/main" id="{1FE6A44F-9FBD-4127-A169-B82F1B74E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19488" name="Group 32">
            <a:extLst>
              <a:ext uri="{FF2B5EF4-FFF2-40B4-BE49-F238E27FC236}">
                <a16:creationId xmlns:a16="http://schemas.microsoft.com/office/drawing/2014/main" id="{43DBF86F-ABB1-4ACF-94C8-252EC043A02E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8"/>
            <a:ext cx="533400" cy="533401"/>
            <a:chOff x="1824" y="2736"/>
            <a:chExt cx="336" cy="336"/>
          </a:xfrm>
        </p:grpSpPr>
        <p:sp>
          <p:nvSpPr>
            <p:cNvPr id="19489" name="Oval 33">
              <a:extLst>
                <a:ext uri="{FF2B5EF4-FFF2-40B4-BE49-F238E27FC236}">
                  <a16:creationId xmlns:a16="http://schemas.microsoft.com/office/drawing/2014/main" id="{F88BC53A-2523-4F3E-B38E-2B92586D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90" name="Text Box 34">
              <a:extLst>
                <a:ext uri="{FF2B5EF4-FFF2-40B4-BE49-F238E27FC236}">
                  <a16:creationId xmlns:a16="http://schemas.microsoft.com/office/drawing/2014/main" id="{CD6B3BE7-77F1-43EC-B27B-39E422CEF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19492" name="Line 36">
            <a:extLst>
              <a:ext uri="{FF2B5EF4-FFF2-40B4-BE49-F238E27FC236}">
                <a16:creationId xmlns:a16="http://schemas.microsoft.com/office/drawing/2014/main" id="{77866970-7B74-4373-95CB-323EA9A91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7C22D248-0823-4DD5-ABAA-EC3D3CB8D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5" name="Line 39">
            <a:extLst>
              <a:ext uri="{FF2B5EF4-FFF2-40B4-BE49-F238E27FC236}">
                <a16:creationId xmlns:a16="http://schemas.microsoft.com/office/drawing/2014/main" id="{CD551598-EC38-4495-A805-2821C680E7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id="{0E6CB824-40B1-4343-8CFA-AFCB77380F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7" name="Line 41">
            <a:extLst>
              <a:ext uri="{FF2B5EF4-FFF2-40B4-BE49-F238E27FC236}">
                <a16:creationId xmlns:a16="http://schemas.microsoft.com/office/drawing/2014/main" id="{890B4B90-04FB-49D2-8226-CD986669D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8" name="Line 42">
            <a:extLst>
              <a:ext uri="{FF2B5EF4-FFF2-40B4-BE49-F238E27FC236}">
                <a16:creationId xmlns:a16="http://schemas.microsoft.com/office/drawing/2014/main" id="{ED879EBB-E6DB-407F-8A4C-3C1D3749D5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id="{202CCEF6-FC04-4371-8AF7-8D1B0C1C1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00" name="Line 44">
            <a:extLst>
              <a:ext uri="{FF2B5EF4-FFF2-40B4-BE49-F238E27FC236}">
                <a16:creationId xmlns:a16="http://schemas.microsoft.com/office/drawing/2014/main" id="{AECAB08A-6B6E-46E8-AECD-C24E0919E9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C90293-C571-4569-A0C6-714202F93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3"/>
          </a:xfrm>
        </p:spPr>
        <p:txBody>
          <a:bodyPr/>
          <a:lstStyle/>
          <a:p>
            <a:r>
              <a:rPr lang="en-US" altLang="en-US"/>
              <a:t>Different types of graphs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0ABAC3-B6C9-4501-87D2-3D32DA98B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Complete graph – an edge exists between every node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700D94D4-14D5-460F-A5C5-7070402D674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048008"/>
            <a:ext cx="533400" cy="533401"/>
            <a:chOff x="1824" y="2736"/>
            <a:chExt cx="336" cy="336"/>
          </a:xfrm>
        </p:grpSpPr>
        <p:sp>
          <p:nvSpPr>
            <p:cNvPr id="21509" name="Oval 5">
              <a:extLst>
                <a:ext uri="{FF2B5EF4-FFF2-40B4-BE49-F238E27FC236}">
                  <a16:creationId xmlns:a16="http://schemas.microsoft.com/office/drawing/2014/main" id="{29A7BFF7-9B70-4A13-9B7D-AEEE76B4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0" name="Text Box 6">
              <a:extLst>
                <a:ext uri="{FF2B5EF4-FFF2-40B4-BE49-F238E27FC236}">
                  <a16:creationId xmlns:a16="http://schemas.microsoft.com/office/drawing/2014/main" id="{917A1E51-F4C1-4DB4-AA35-31A3AC21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1511" name="Group 7">
            <a:extLst>
              <a:ext uri="{FF2B5EF4-FFF2-40B4-BE49-F238E27FC236}">
                <a16:creationId xmlns:a16="http://schemas.microsoft.com/office/drawing/2014/main" id="{623ACBC2-D41A-438F-9D1E-4B98852124E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8"/>
            <a:ext cx="533400" cy="533401"/>
            <a:chOff x="1824" y="2736"/>
            <a:chExt cx="336" cy="336"/>
          </a:xfrm>
        </p:grpSpPr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10EF708A-D5E3-4106-8F58-872744424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4191A686-228D-4176-90ED-8D56C767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1514" name="Group 10">
            <a:extLst>
              <a:ext uri="{FF2B5EF4-FFF2-40B4-BE49-F238E27FC236}">
                <a16:creationId xmlns:a16="http://schemas.microsoft.com/office/drawing/2014/main" id="{89A3336D-C206-41F8-8FEB-E664C1B3113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91208"/>
            <a:ext cx="533400" cy="533401"/>
            <a:chOff x="1824" y="2736"/>
            <a:chExt cx="336" cy="336"/>
          </a:xfrm>
        </p:grpSpPr>
        <p:sp>
          <p:nvSpPr>
            <p:cNvPr id="21515" name="Oval 11">
              <a:extLst>
                <a:ext uri="{FF2B5EF4-FFF2-40B4-BE49-F238E27FC236}">
                  <a16:creationId xmlns:a16="http://schemas.microsoft.com/office/drawing/2014/main" id="{BDA0DD8B-C796-40DF-819A-B32C2B8E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6" name="Text Box 12">
              <a:extLst>
                <a:ext uri="{FF2B5EF4-FFF2-40B4-BE49-F238E27FC236}">
                  <a16:creationId xmlns:a16="http://schemas.microsoft.com/office/drawing/2014/main" id="{CA501E31-9B2A-4274-80C0-B3AE753A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1520" name="Group 16">
            <a:extLst>
              <a:ext uri="{FF2B5EF4-FFF2-40B4-BE49-F238E27FC236}">
                <a16:creationId xmlns:a16="http://schemas.microsoft.com/office/drawing/2014/main" id="{4BF823A3-6282-4EE0-8D02-51EAD6571AE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953008"/>
            <a:ext cx="533400" cy="533401"/>
            <a:chOff x="1824" y="2736"/>
            <a:chExt cx="336" cy="336"/>
          </a:xfrm>
        </p:grpSpPr>
        <p:sp>
          <p:nvSpPr>
            <p:cNvPr id="21521" name="Oval 17">
              <a:extLst>
                <a:ext uri="{FF2B5EF4-FFF2-40B4-BE49-F238E27FC236}">
                  <a16:creationId xmlns:a16="http://schemas.microsoft.com/office/drawing/2014/main" id="{BA37F00A-D4DA-4D41-AFE3-F36F2BFE8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293BADFE-AFE5-4420-B9C4-26A37347E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21523" name="Group 19">
            <a:extLst>
              <a:ext uri="{FF2B5EF4-FFF2-40B4-BE49-F238E27FC236}">
                <a16:creationId xmlns:a16="http://schemas.microsoft.com/office/drawing/2014/main" id="{11E8F3CA-B78D-4EAB-A74D-3EBC31C8D4E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657608"/>
            <a:ext cx="533400" cy="533401"/>
            <a:chOff x="1824" y="2736"/>
            <a:chExt cx="336" cy="336"/>
          </a:xfrm>
        </p:grpSpPr>
        <p:sp>
          <p:nvSpPr>
            <p:cNvPr id="21524" name="Oval 20">
              <a:extLst>
                <a:ext uri="{FF2B5EF4-FFF2-40B4-BE49-F238E27FC236}">
                  <a16:creationId xmlns:a16="http://schemas.microsoft.com/office/drawing/2014/main" id="{63383C59-77DB-4748-928D-1E6FA2A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307FB068-38F2-451C-99DC-1ACA389E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21529" name="Line 25">
            <a:extLst>
              <a:ext uri="{FF2B5EF4-FFF2-40B4-BE49-F238E27FC236}">
                <a16:creationId xmlns:a16="http://schemas.microsoft.com/office/drawing/2014/main" id="{76D3D07C-6A6C-454C-A23F-8200C0611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287A14F9-1689-48FF-8044-5EA9C0EF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E1CAE5E7-EFFC-4609-BFB3-48EAA6CBF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BEADC8D3-9FFC-4846-A47C-79327431C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EAA5850A-1B10-48EF-BEBA-8BFB40F3F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75DC3909-F5A4-4B60-972D-833BE117F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CE140000-4AAA-4DC7-AA04-351A62995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0D39EC36-74B2-4A8F-A683-8E06BA59F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2E78FE28-7F1E-4F8C-9CFB-CDD0FBB32F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6" name="Line 42">
            <a:extLst>
              <a:ext uri="{FF2B5EF4-FFF2-40B4-BE49-F238E27FC236}">
                <a16:creationId xmlns:a16="http://schemas.microsoft.com/office/drawing/2014/main" id="{7F739BEB-F28D-4AD4-A444-AC0D6CAE0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19CE36-1B3C-4952-B79F-BC820732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382"/>
            <a:ext cx="8260672" cy="859636"/>
          </a:xfrm>
        </p:spPr>
        <p:txBody>
          <a:bodyPr/>
          <a:lstStyle/>
          <a:p>
            <a:pPr algn="ctr"/>
            <a:r>
              <a:rPr lang="en-US" altLang="en-US" sz="4800" dirty="0"/>
              <a:t>Different types of graphs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37F2E1-B8CB-4577-BD4F-A8C4C179D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4237" y="978227"/>
            <a:ext cx="8815526" cy="19008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Bipartite graph </a:t>
            </a:r>
            <a:r>
              <a:rPr lang="en-US" altLang="en-US" sz="2400" dirty="0"/>
              <a:t>– a graph where every vertex can be </a:t>
            </a:r>
            <a:r>
              <a:rPr lang="en-US" altLang="en-US" sz="2400" b="1" dirty="0">
                <a:solidFill>
                  <a:srgbClr val="FF0000"/>
                </a:solidFill>
              </a:rPr>
              <a:t>partitioned into two sets X and Y</a:t>
            </a:r>
            <a:r>
              <a:rPr lang="en-US" altLang="en-US" sz="2400" dirty="0"/>
              <a:t> such that all edges connect a vertex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X </a:t>
            </a:r>
            <a:r>
              <a:rPr lang="en-US" altLang="en-US" sz="2400" dirty="0">
                <a:cs typeface="Arial" panose="020B0604020202020204" pitchFamily="34" charset="0"/>
              </a:rPr>
              <a:t>and a vertex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BD3A8-3E3E-4EFB-8DEE-09A9E9DA73C7}"/>
              </a:ext>
            </a:extLst>
          </p:cNvPr>
          <p:cNvGrpSpPr/>
          <p:nvPr/>
        </p:nvGrpSpPr>
        <p:grpSpPr>
          <a:xfrm>
            <a:off x="2895600" y="3336486"/>
            <a:ext cx="3352800" cy="3217415"/>
            <a:chOff x="2743200" y="3030994"/>
            <a:chExt cx="3352800" cy="3217415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D3700B8E-306A-4C30-BAC9-4DCBCDB7F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030994"/>
              <a:ext cx="533400" cy="533401"/>
              <a:chOff x="1824" y="2736"/>
              <a:chExt cx="336" cy="336"/>
            </a:xfrm>
          </p:grpSpPr>
          <p:sp>
            <p:nvSpPr>
              <p:cNvPr id="23557" name="Oval 5">
                <a:extLst>
                  <a:ext uri="{FF2B5EF4-FFF2-40B4-BE49-F238E27FC236}">
                    <a16:creationId xmlns:a16="http://schemas.microsoft.com/office/drawing/2014/main" id="{5BDF098F-734B-4B91-B941-68BCBEDA7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58" name="Text Box 6">
                <a:extLst>
                  <a:ext uri="{FF2B5EF4-FFF2-40B4-BE49-F238E27FC236}">
                    <a16:creationId xmlns:a16="http://schemas.microsoft.com/office/drawing/2014/main" id="{231DEDFB-6258-42A7-8601-FE54543D3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3559" name="Group 7">
              <a:extLst>
                <a:ext uri="{FF2B5EF4-FFF2-40B4-BE49-F238E27FC236}">
                  <a16:creationId xmlns:a16="http://schemas.microsoft.com/office/drawing/2014/main" id="{C41692C0-1E23-4FC1-8AE8-7D54F6A94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810008"/>
              <a:ext cx="533400" cy="533401"/>
              <a:chOff x="1824" y="2736"/>
              <a:chExt cx="336" cy="336"/>
            </a:xfrm>
          </p:grpSpPr>
          <p:sp>
            <p:nvSpPr>
              <p:cNvPr id="23560" name="Oval 8">
                <a:extLst>
                  <a:ext uri="{FF2B5EF4-FFF2-40B4-BE49-F238E27FC236}">
                    <a16:creationId xmlns:a16="http://schemas.microsoft.com/office/drawing/2014/main" id="{EC323D87-D64B-4EBA-A6C8-2FE7D368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Text Box 9">
                <a:extLst>
                  <a:ext uri="{FF2B5EF4-FFF2-40B4-BE49-F238E27FC236}">
                    <a16:creationId xmlns:a16="http://schemas.microsoft.com/office/drawing/2014/main" id="{6A5A9A13-D00C-4BBC-B6E7-26A8AF1D5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3562" name="Group 10">
              <a:extLst>
                <a:ext uri="{FF2B5EF4-FFF2-40B4-BE49-F238E27FC236}">
                  <a16:creationId xmlns:a16="http://schemas.microsoft.com/office/drawing/2014/main" id="{D55E30A6-AD0C-4419-88C7-AB58E2626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642291"/>
              <a:ext cx="533400" cy="533401"/>
              <a:chOff x="1824" y="2736"/>
              <a:chExt cx="336" cy="336"/>
            </a:xfrm>
          </p:grpSpPr>
          <p:sp>
            <p:nvSpPr>
              <p:cNvPr id="23563" name="Oval 11">
                <a:extLst>
                  <a:ext uri="{FF2B5EF4-FFF2-40B4-BE49-F238E27FC236}">
                    <a16:creationId xmlns:a16="http://schemas.microsoft.com/office/drawing/2014/main" id="{4336CFE6-5C20-4293-817B-884CFA992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4" name="Text Box 12">
                <a:extLst>
                  <a:ext uri="{FF2B5EF4-FFF2-40B4-BE49-F238E27FC236}">
                    <a16:creationId xmlns:a16="http://schemas.microsoft.com/office/drawing/2014/main" id="{7B1CA865-EA39-4BE4-9688-1332B9153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3565" name="Group 13">
              <a:extLst>
                <a:ext uri="{FF2B5EF4-FFF2-40B4-BE49-F238E27FC236}">
                  <a16:creationId xmlns:a16="http://schemas.microsoft.com/office/drawing/2014/main" id="{455D59A7-8853-4292-B0E8-68E41475B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276608"/>
              <a:ext cx="533400" cy="533401"/>
              <a:chOff x="1824" y="2736"/>
              <a:chExt cx="336" cy="336"/>
            </a:xfrm>
          </p:grpSpPr>
          <p:sp>
            <p:nvSpPr>
              <p:cNvPr id="23566" name="Oval 14">
                <a:extLst>
                  <a:ext uri="{FF2B5EF4-FFF2-40B4-BE49-F238E27FC236}">
                    <a16:creationId xmlns:a16="http://schemas.microsoft.com/office/drawing/2014/main" id="{5F3FA335-93F7-4B7D-9EDE-9F6F48907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67" name="Text Box 15">
                <a:extLst>
                  <a:ext uri="{FF2B5EF4-FFF2-40B4-BE49-F238E27FC236}">
                    <a16:creationId xmlns:a16="http://schemas.microsoft.com/office/drawing/2014/main" id="{FA3B25B4-3550-4730-93EF-30525A79D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3FF65027-7FE3-44FE-AB5B-CCBAE9F5C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5638065"/>
              <a:ext cx="533400" cy="533401"/>
              <a:chOff x="1824" y="2736"/>
              <a:chExt cx="336" cy="336"/>
            </a:xfrm>
          </p:grpSpPr>
          <p:sp>
            <p:nvSpPr>
              <p:cNvPr id="23569" name="Oval 17">
                <a:extLst>
                  <a:ext uri="{FF2B5EF4-FFF2-40B4-BE49-F238E27FC236}">
                    <a16:creationId xmlns:a16="http://schemas.microsoft.com/office/drawing/2014/main" id="{D14277DF-285E-43B3-A3AC-B31DA38DC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0" name="Text Box 18">
                <a:extLst>
                  <a:ext uri="{FF2B5EF4-FFF2-40B4-BE49-F238E27FC236}">
                    <a16:creationId xmlns:a16="http://schemas.microsoft.com/office/drawing/2014/main" id="{B525259C-E4C1-4F72-BD2F-A91F04FC2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23571" name="Group 19">
              <a:extLst>
                <a:ext uri="{FF2B5EF4-FFF2-40B4-BE49-F238E27FC236}">
                  <a16:creationId xmlns:a16="http://schemas.microsoft.com/office/drawing/2014/main" id="{87CB9346-305F-45F4-B646-1460AAA2E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4572008"/>
              <a:ext cx="533400" cy="533401"/>
              <a:chOff x="1824" y="2736"/>
              <a:chExt cx="336" cy="336"/>
            </a:xfrm>
          </p:grpSpPr>
          <p:sp>
            <p:nvSpPr>
              <p:cNvPr id="23572" name="Oval 20">
                <a:extLst>
                  <a:ext uri="{FF2B5EF4-FFF2-40B4-BE49-F238E27FC236}">
                    <a16:creationId xmlns:a16="http://schemas.microsoft.com/office/drawing/2014/main" id="{FE54F92D-7251-461D-AD1E-59F78922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3" name="Text Box 21">
                <a:extLst>
                  <a:ext uri="{FF2B5EF4-FFF2-40B4-BE49-F238E27FC236}">
                    <a16:creationId xmlns:a16="http://schemas.microsoft.com/office/drawing/2014/main" id="{B19B707D-5D67-4A66-BDDB-ADF7C7DC4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23574" name="Group 22">
              <a:extLst>
                <a:ext uri="{FF2B5EF4-FFF2-40B4-BE49-F238E27FC236}">
                  <a16:creationId xmlns:a16="http://schemas.microsoft.com/office/drawing/2014/main" id="{D78FCBAF-0E2F-4445-96EF-5F9AB8139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715008"/>
              <a:ext cx="533400" cy="533401"/>
              <a:chOff x="1824" y="2736"/>
              <a:chExt cx="336" cy="336"/>
            </a:xfrm>
          </p:grpSpPr>
          <p:sp>
            <p:nvSpPr>
              <p:cNvPr id="23575" name="Oval 23">
                <a:extLst>
                  <a:ext uri="{FF2B5EF4-FFF2-40B4-BE49-F238E27FC236}">
                    <a16:creationId xmlns:a16="http://schemas.microsoft.com/office/drawing/2014/main" id="{593AA9C7-B11C-4EEA-8BAC-995E3C1AE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7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576" name="Text Box 24">
                <a:extLst>
                  <a:ext uri="{FF2B5EF4-FFF2-40B4-BE49-F238E27FC236}">
                    <a16:creationId xmlns:a16="http://schemas.microsoft.com/office/drawing/2014/main" id="{5D0AFC30-B643-41ED-A8BD-D4C5D28B3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377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sp>
          <p:nvSpPr>
            <p:cNvPr id="23588" name="Line 36">
              <a:extLst>
                <a:ext uri="{FF2B5EF4-FFF2-40B4-BE49-F238E27FC236}">
                  <a16:creationId xmlns:a16="http://schemas.microsoft.com/office/drawing/2014/main" id="{958BD041-884C-4D75-85F8-34C606F77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4876800"/>
              <a:ext cx="2286000" cy="984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89" name="Line 37">
              <a:extLst>
                <a:ext uri="{FF2B5EF4-FFF2-40B4-BE49-F238E27FC236}">
                  <a16:creationId xmlns:a16="http://schemas.microsoft.com/office/drawing/2014/main" id="{E4267C2C-3BC2-4AC9-A490-E1705CCFA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28456"/>
              <a:ext cx="2209800" cy="915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0" name="Line 38">
              <a:extLst>
                <a:ext uri="{FF2B5EF4-FFF2-40B4-BE49-F238E27FC236}">
                  <a16:creationId xmlns:a16="http://schemas.microsoft.com/office/drawing/2014/main" id="{F5A8F272-4EFB-4159-B474-F8689C0E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3733799"/>
              <a:ext cx="2362200" cy="105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1" name="Line 39">
              <a:extLst>
                <a:ext uri="{FF2B5EF4-FFF2-40B4-BE49-F238E27FC236}">
                  <a16:creationId xmlns:a16="http://schemas.microsoft.com/office/drawing/2014/main" id="{CAF906A3-4A78-40A5-81CA-9E38C66EE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114800"/>
              <a:ext cx="2286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2" name="Line 40">
              <a:extLst>
                <a:ext uri="{FF2B5EF4-FFF2-40B4-BE49-F238E27FC236}">
                  <a16:creationId xmlns:a16="http://schemas.microsoft.com/office/drawing/2014/main" id="{75E99EDC-A04B-4C4B-8190-97EA35257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271426"/>
              <a:ext cx="2209800" cy="216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93" name="Line 41">
              <a:extLst>
                <a:ext uri="{FF2B5EF4-FFF2-40B4-BE49-F238E27FC236}">
                  <a16:creationId xmlns:a16="http://schemas.microsoft.com/office/drawing/2014/main" id="{20D09EBE-52DB-4E8B-BC44-403B4C051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267200"/>
              <a:ext cx="2362200" cy="151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3321B73-6981-4913-A473-0D24651A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08" y="97654"/>
            <a:ext cx="8417696" cy="7368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Graphs in real life problems?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60D4BE-B991-4572-ADD8-E1A83587F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108" y="1066900"/>
            <a:ext cx="8673482" cy="5289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Transportation networks (flights, roads, etc.)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Communication networks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Web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Social networks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Circuit design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Bayesian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9E0A301-A578-44DA-AC6A-9C8989F30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Graphs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726CC53-2C42-47C2-95C6-D4304C6EE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921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We will typically express running times in terms of |E| and |V| (often dropping the |’s)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If |E| </a:t>
            </a:r>
            <a:r>
              <a:rPr lang="en-US" altLang="en-US" dirty="0">
                <a:sym typeface="Symbol" panose="05050102010706020507" pitchFamily="18" charset="2"/>
              </a:rPr>
              <a:t> |V|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the graph is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dense</a:t>
            </a: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/>
              <a:t>If |E| </a:t>
            </a:r>
            <a:r>
              <a:rPr lang="en-US" altLang="en-US" dirty="0">
                <a:sym typeface="Symbol" panose="05050102010706020507" pitchFamily="18" charset="2"/>
              </a:rPr>
              <a:t> |V| the graph is </a:t>
            </a:r>
            <a:r>
              <a:rPr lang="en-US" altLang="en-US" i="1" dirty="0">
                <a:solidFill>
                  <a:schemeClr val="tx2"/>
                </a:solidFill>
                <a:sym typeface="Symbol" panose="05050102010706020507" pitchFamily="18" charset="2"/>
              </a:rPr>
              <a:t>sparse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If you know you are dealing with </a:t>
            </a:r>
            <a:r>
              <a:rPr lang="en-US" altLang="en-US" dirty="0">
                <a:solidFill>
                  <a:srgbClr val="FF0000"/>
                </a:solidFill>
              </a:rPr>
              <a:t>dense or sparse graphs</a:t>
            </a:r>
            <a:r>
              <a:rPr lang="en-US" altLang="en-US" dirty="0"/>
              <a:t>, different </a:t>
            </a:r>
            <a:r>
              <a:rPr lang="en-US" altLang="en-US" dirty="0">
                <a:solidFill>
                  <a:srgbClr val="FF0000"/>
                </a:solidFill>
              </a:rPr>
              <a:t>data structures </a:t>
            </a:r>
            <a:r>
              <a:rPr lang="en-US" altLang="en-US" dirty="0"/>
              <a:t>may make sense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099D8-1553-46DE-AEE6-DE29EBD2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Graphs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786E31-8AFE-4274-A372-448531C2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3999"/>
            <a:ext cx="8607972" cy="5202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Assume V = {1, 2, …, </a:t>
            </a:r>
            <a:r>
              <a:rPr lang="en-US" altLang="en-US" i="1" dirty="0"/>
              <a:t>n</a:t>
            </a:r>
            <a:r>
              <a:rPr lang="en-US" altLang="en-US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matrix</a:t>
            </a:r>
            <a:r>
              <a:rPr lang="en-US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/>
              <a:t>represents the graph as a </a:t>
            </a:r>
            <a:br>
              <a:rPr lang="en-US" altLang="en-US" dirty="0"/>
            </a:b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x </a:t>
            </a:r>
            <a:r>
              <a:rPr lang="en-US" altLang="en-US" b="1" i="1" dirty="0"/>
              <a:t>n</a:t>
            </a:r>
            <a:r>
              <a:rPr lang="en-US" altLang="en-US" dirty="0"/>
              <a:t> matrix A: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A[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] 	= 1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dirty="0"/>
              <a:t>E   (or weight of edge)</a:t>
            </a:r>
            <a:br>
              <a:rPr lang="en-US" altLang="en-US" dirty="0"/>
            </a:br>
            <a:r>
              <a:rPr lang="en-US" altLang="en-US" dirty="0"/>
              <a:t>		= 0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 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list</a:t>
            </a:r>
            <a:r>
              <a:rPr lang="en-US" altLang="en-US" dirty="0"/>
              <a:t>: for each vertex </a:t>
            </a:r>
            <a:r>
              <a:rPr lang="en-US" altLang="en-US" i="1" dirty="0"/>
              <a:t>v </a:t>
            </a:r>
            <a:r>
              <a:rPr lang="en-US" altLang="en-US" dirty="0">
                <a:sym typeface="Symbol" panose="05050102010706020507" pitchFamily="18" charset="2"/>
              </a:rPr>
              <a:t> V, store a list of vertices adjacent to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48F72E-8C04-4ED7-8064-00E79C75F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7625"/>
            <a:ext cx="7886700" cy="1023641"/>
          </a:xfrm>
        </p:spPr>
        <p:txBody>
          <a:bodyPr/>
          <a:lstStyle/>
          <a:p>
            <a:r>
              <a:rPr lang="en-US" altLang="en-US" dirty="0"/>
              <a:t>Representing graphs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56B2D9C-13AC-4ED8-84D8-4BB508A5D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42318"/>
            <a:ext cx="8229600" cy="171040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list </a:t>
            </a:r>
            <a:r>
              <a:rPr lang="en-US" altLang="en-US" dirty="0"/>
              <a:t>– Each vertex u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/>
              <a:t> such that there exists an edge (</a:t>
            </a:r>
            <a:r>
              <a:rPr lang="en-US" altLang="en-US" dirty="0" err="1"/>
              <a:t>u,v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1CB36F79-6322-48C1-98D9-C5382596703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14341" name="Oval 5">
              <a:extLst>
                <a:ext uri="{FF2B5EF4-FFF2-40B4-BE49-F238E27FC236}">
                  <a16:creationId xmlns:a16="http://schemas.microsoft.com/office/drawing/2014/main" id="{D942F198-6993-482D-850E-BFF78EE04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D95CE04C-605D-4180-B51F-2400F665D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2807EF7E-72BC-44F8-928B-B4E4C0639C7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14344" name="Oval 8">
              <a:extLst>
                <a:ext uri="{FF2B5EF4-FFF2-40B4-BE49-F238E27FC236}">
                  <a16:creationId xmlns:a16="http://schemas.microsoft.com/office/drawing/2014/main" id="{747CBFA3-7DCE-497C-825A-E1C09B96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5" name="Text Box 9">
              <a:extLst>
                <a:ext uri="{FF2B5EF4-FFF2-40B4-BE49-F238E27FC236}">
                  <a16:creationId xmlns:a16="http://schemas.microsoft.com/office/drawing/2014/main" id="{74B341FC-F9A5-4C45-A0CC-5F00DBFFF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8AF65AAD-5F11-4E05-A81C-C20E0EC002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A38A1E05-8D23-4425-800B-D79FF9D8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9636A106-3C43-4C40-9C8B-FD63B7D1E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09954B89-C3C1-450C-B953-399CD80070C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14350" name="Oval 14">
              <a:extLst>
                <a:ext uri="{FF2B5EF4-FFF2-40B4-BE49-F238E27FC236}">
                  <a16:creationId xmlns:a16="http://schemas.microsoft.com/office/drawing/2014/main" id="{1AD28626-A4FD-4AA8-837E-C8D6FE41B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1" name="Text Box 15">
              <a:extLst>
                <a:ext uri="{FF2B5EF4-FFF2-40B4-BE49-F238E27FC236}">
                  <a16:creationId xmlns:a16="http://schemas.microsoft.com/office/drawing/2014/main" id="{BDCA63B0-8364-407A-99AF-89B8DCB44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6F8C41-43E7-40EA-8EAD-A1CB133FED2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14353" name="Oval 17">
              <a:extLst>
                <a:ext uri="{FF2B5EF4-FFF2-40B4-BE49-F238E27FC236}">
                  <a16:creationId xmlns:a16="http://schemas.microsoft.com/office/drawing/2014/main" id="{6A6AE171-0991-4FDE-B5EE-D162483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54" name="Text Box 18">
              <a:extLst>
                <a:ext uri="{FF2B5EF4-FFF2-40B4-BE49-F238E27FC236}">
                  <a16:creationId xmlns:a16="http://schemas.microsoft.com/office/drawing/2014/main" id="{65884123-A6D6-44D6-9861-288A50CC5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4368" name="Line 32">
            <a:extLst>
              <a:ext uri="{FF2B5EF4-FFF2-40B4-BE49-F238E27FC236}">
                <a16:creationId xmlns:a16="http://schemas.microsoft.com/office/drawing/2014/main" id="{3B7069E3-F0D3-4C54-BE60-CC8CE939E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68D2FE8D-2375-4FEC-A1E8-3F2AB015B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040EB962-27CC-4047-8071-ECE266D8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390673F2-152F-4103-93DA-CE99100537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737810E9-E74D-404C-9932-3BC20815D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F3C8D2F3-A8C8-40DF-A109-B9FCF987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14376" name="Text Box 40">
            <a:extLst>
              <a:ext uri="{FF2B5EF4-FFF2-40B4-BE49-F238E27FC236}">
                <a16:creationId xmlns:a16="http://schemas.microsoft.com/office/drawing/2014/main" id="{7EF77FD3-8717-4B48-A8FF-851515F3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E3898272-D60D-4138-9955-ABA2B0C8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D2B33527-2BA2-4318-8AE3-0654C2E80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D799E205-F47D-40E1-868C-797BA9A2D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0" name="Text Box 44">
            <a:extLst>
              <a:ext uri="{FF2B5EF4-FFF2-40B4-BE49-F238E27FC236}">
                <a16:creationId xmlns:a16="http://schemas.microsoft.com/office/drawing/2014/main" id="{EE826AF9-C9C1-42CF-94AA-31B07B0D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89D35C01-9E86-4477-A0C6-E81BD798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12A73942-4076-4A7E-855C-8859229A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83" name="Line 47">
            <a:extLst>
              <a:ext uri="{FF2B5EF4-FFF2-40B4-BE49-F238E27FC236}">
                <a16:creationId xmlns:a16="http://schemas.microsoft.com/office/drawing/2014/main" id="{DA8E75DC-9480-433D-9BC9-27C76492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4B5F07F9-2BEA-4AD4-83AE-300F1E139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85" name="Text Box 49">
            <a:extLst>
              <a:ext uri="{FF2B5EF4-FFF2-40B4-BE49-F238E27FC236}">
                <a16:creationId xmlns:a16="http://schemas.microsoft.com/office/drawing/2014/main" id="{9BDAB28E-74E4-45FD-B68F-7B6DB4E7D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14386" name="Text Box 50">
            <a:extLst>
              <a:ext uri="{FF2B5EF4-FFF2-40B4-BE49-F238E27FC236}">
                <a16:creationId xmlns:a16="http://schemas.microsoft.com/office/drawing/2014/main" id="{03A9557B-0B3C-4CD3-8588-490694699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A4377D3A-B4C0-40DA-BFBC-C2A00ACA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808546B6-D682-413A-9562-24FD2D1F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14391" name="Text Box 55">
            <a:extLst>
              <a:ext uri="{FF2B5EF4-FFF2-40B4-BE49-F238E27FC236}">
                <a16:creationId xmlns:a16="http://schemas.microsoft.com/office/drawing/2014/main" id="{B30BA79B-1D3F-4056-BBC8-59ADC919D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B8150379-5556-402F-B370-F06BA19A4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4AF2D0C6-4C9B-4205-A0EB-272D8E5BA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19130E7B-27A9-40EB-9349-8873A5055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5" name="Text Box 59">
            <a:extLst>
              <a:ext uri="{FF2B5EF4-FFF2-40B4-BE49-F238E27FC236}">
                <a16:creationId xmlns:a16="http://schemas.microsoft.com/office/drawing/2014/main" id="{5A2846AE-CFFD-4B47-9E9E-916204CE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4864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396" name="Text Box 60">
            <a:extLst>
              <a:ext uri="{FF2B5EF4-FFF2-40B4-BE49-F238E27FC236}">
                <a16:creationId xmlns:a16="http://schemas.microsoft.com/office/drawing/2014/main" id="{BC41A16B-5FD0-4D7A-9232-04C5F69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4864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57E7B0E1-29FA-445C-89BE-DEBEBA43D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DE309BB0-7EA9-46A1-A123-E9CBE65F4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00" name="Text Box 64">
            <a:extLst>
              <a:ext uri="{FF2B5EF4-FFF2-40B4-BE49-F238E27FC236}">
                <a16:creationId xmlns:a16="http://schemas.microsoft.com/office/drawing/2014/main" id="{F95644DA-4074-4D0C-869C-C84A46FC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14401" name="Text Box 65">
            <a:extLst>
              <a:ext uri="{FF2B5EF4-FFF2-40B4-BE49-F238E27FC236}">
                <a16:creationId xmlns:a16="http://schemas.microsoft.com/office/drawing/2014/main" id="{95803787-C73C-443D-884E-3FC4FB58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3B873AC5-8A1A-43B0-B18E-3EA98E466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80" grpId="0" animBg="1"/>
      <p:bldP spid="14381" grpId="0" animBg="1"/>
      <p:bldP spid="14382" grpId="0" animBg="1"/>
      <p:bldP spid="14385" grpId="0" animBg="1"/>
      <p:bldP spid="14386" grpId="0" animBg="1"/>
      <p:bldP spid="14390" grpId="0" animBg="1"/>
      <p:bldP spid="14391" grpId="0" animBg="1"/>
      <p:bldP spid="14392" grpId="0" animBg="1"/>
      <p:bldP spid="14395" grpId="0" animBg="1"/>
      <p:bldP spid="14396" grpId="0" animBg="1"/>
      <p:bldP spid="14400" grpId="0" animBg="1"/>
      <p:bldP spid="1440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0788951-A48B-49B3-AC7C-E50BC6E2B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38245"/>
            <a:ext cx="7886700" cy="1325563"/>
          </a:xfrm>
        </p:spPr>
        <p:txBody>
          <a:bodyPr/>
          <a:lstStyle/>
          <a:p>
            <a:r>
              <a:rPr lang="en-US" altLang="en-US" dirty="0"/>
              <a:t>Representing graphs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9475706-1FED-4E28-9B47-4CDC5EA0A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5504"/>
            <a:ext cx="8229600" cy="1404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Adjacency list </a:t>
            </a:r>
            <a:r>
              <a:rPr lang="en-US" altLang="en-US" dirty="0"/>
              <a:t>– Each vertex u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V contains an adjacency list of the set of vertices v</a:t>
            </a:r>
            <a:r>
              <a:rPr lang="en-US" altLang="en-US" dirty="0"/>
              <a:t> such that there exists an edge (</a:t>
            </a:r>
            <a:r>
              <a:rPr lang="en-US" altLang="en-US" dirty="0" err="1"/>
              <a:t>u,v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cs typeface="Arial" panose="020B0604020202020204" pitchFamily="34" charset="0"/>
              </a:rPr>
              <a:t> E</a:t>
            </a:r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F75A4B35-1EE3-4083-ABB1-3AFEC002564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4037" name="Oval 5">
              <a:extLst>
                <a:ext uri="{FF2B5EF4-FFF2-40B4-BE49-F238E27FC236}">
                  <a16:creationId xmlns:a16="http://schemas.microsoft.com/office/drawing/2014/main" id="{C1C72123-9986-48C1-9324-53A056AE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38" name="Text Box 6">
              <a:extLst>
                <a:ext uri="{FF2B5EF4-FFF2-40B4-BE49-F238E27FC236}">
                  <a16:creationId xmlns:a16="http://schemas.microsoft.com/office/drawing/2014/main" id="{C15F2C9F-D65D-495B-B1BE-E8744925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B3618170-86AE-4F37-978E-82CC4A9B79E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2CAD681E-7928-48A9-B016-6EF93748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1" name="Text Box 9">
              <a:extLst>
                <a:ext uri="{FF2B5EF4-FFF2-40B4-BE49-F238E27FC236}">
                  <a16:creationId xmlns:a16="http://schemas.microsoft.com/office/drawing/2014/main" id="{A05721EC-C884-4B3F-9153-B6286D61B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4042" name="Group 10">
            <a:extLst>
              <a:ext uri="{FF2B5EF4-FFF2-40B4-BE49-F238E27FC236}">
                <a16:creationId xmlns:a16="http://schemas.microsoft.com/office/drawing/2014/main" id="{F0020C5F-5B05-4853-BD95-E68FE9F2A93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4043" name="Oval 11">
              <a:extLst>
                <a:ext uri="{FF2B5EF4-FFF2-40B4-BE49-F238E27FC236}">
                  <a16:creationId xmlns:a16="http://schemas.microsoft.com/office/drawing/2014/main" id="{43C79BA0-3795-4E8A-9B4B-A7E88791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4" name="Text Box 12">
              <a:extLst>
                <a:ext uri="{FF2B5EF4-FFF2-40B4-BE49-F238E27FC236}">
                  <a16:creationId xmlns:a16="http://schemas.microsoft.com/office/drawing/2014/main" id="{8ED23D8B-7E2E-44CD-9C65-BF2256D8C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4045" name="Group 13">
            <a:extLst>
              <a:ext uri="{FF2B5EF4-FFF2-40B4-BE49-F238E27FC236}">
                <a16:creationId xmlns:a16="http://schemas.microsoft.com/office/drawing/2014/main" id="{F4A057D9-546B-4368-A221-FA3166B0758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id="{B51D720D-D8C0-443D-A3B1-851C80695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7" name="Text Box 15">
              <a:extLst>
                <a:ext uri="{FF2B5EF4-FFF2-40B4-BE49-F238E27FC236}">
                  <a16:creationId xmlns:a16="http://schemas.microsoft.com/office/drawing/2014/main" id="{EAE88C54-47EC-4F28-B145-4ECA584F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4048" name="Group 16">
            <a:extLst>
              <a:ext uri="{FF2B5EF4-FFF2-40B4-BE49-F238E27FC236}">
                <a16:creationId xmlns:a16="http://schemas.microsoft.com/office/drawing/2014/main" id="{1C462AB4-9AA2-40AA-9BA8-8E7E60BD447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4049" name="Oval 17">
              <a:extLst>
                <a:ext uri="{FF2B5EF4-FFF2-40B4-BE49-F238E27FC236}">
                  <a16:creationId xmlns:a16="http://schemas.microsoft.com/office/drawing/2014/main" id="{9FDC772E-4A61-4B1D-AAAA-C814D39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0" name="Text Box 18">
              <a:extLst>
                <a:ext uri="{FF2B5EF4-FFF2-40B4-BE49-F238E27FC236}">
                  <a16:creationId xmlns:a16="http://schemas.microsoft.com/office/drawing/2014/main" id="{346139F9-02E9-43E8-90E2-D8C1C240A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4056" name="Text Box 24">
            <a:extLst>
              <a:ext uri="{FF2B5EF4-FFF2-40B4-BE49-F238E27FC236}">
                <a16:creationId xmlns:a16="http://schemas.microsoft.com/office/drawing/2014/main" id="{EA8B1A5F-FADA-4DD2-AC96-96A822D0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5B106262-B160-4721-91F6-D9308848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48003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A07DF43B-B3EE-4632-AAF8-4618B1DC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43E4AFB5-752B-4282-A315-FE1F7A0B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C84060DC-DE4C-4265-A32D-309C1F594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38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386A44D7-36BD-4C8A-868E-670E73C33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38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4068" name="Line 36">
            <a:extLst>
              <a:ext uri="{FF2B5EF4-FFF2-40B4-BE49-F238E27FC236}">
                <a16:creationId xmlns:a16="http://schemas.microsoft.com/office/drawing/2014/main" id="{E311B7E5-34D2-4809-B719-5FC12977A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9" name="Text Box 37">
            <a:extLst>
              <a:ext uri="{FF2B5EF4-FFF2-40B4-BE49-F238E27FC236}">
                <a16:creationId xmlns:a16="http://schemas.microsoft.com/office/drawing/2014/main" id="{DF071B36-31FC-422D-8307-CB0E50C3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76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5592FA7F-65E5-47BC-A8C3-9D73CAB6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5545591D-AC79-4D5A-B600-6559E9A4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78DDA5F8-6041-4C4E-A7FD-27B53E46D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73" name="Line 41">
            <a:extLst>
              <a:ext uri="{FF2B5EF4-FFF2-40B4-BE49-F238E27FC236}">
                <a16:creationId xmlns:a16="http://schemas.microsoft.com/office/drawing/2014/main" id="{9C5A2DFD-5BF5-4EA8-88CC-C7C27D36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78" name="Text Box 46">
            <a:extLst>
              <a:ext uri="{FF2B5EF4-FFF2-40B4-BE49-F238E27FC236}">
                <a16:creationId xmlns:a16="http://schemas.microsoft.com/office/drawing/2014/main" id="{335F788B-E46F-4ED6-A2F9-D8AED615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E010E1B2-BC44-48C0-B31E-01FFBAB6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62678"/>
            <a:ext cx="4572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4080" name="Line 48">
            <a:extLst>
              <a:ext uri="{FF2B5EF4-FFF2-40B4-BE49-F238E27FC236}">
                <a16:creationId xmlns:a16="http://schemas.microsoft.com/office/drawing/2014/main" id="{6C599405-9784-4271-AE4A-BFBC4367F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1" name="Line 49">
            <a:extLst>
              <a:ext uri="{FF2B5EF4-FFF2-40B4-BE49-F238E27FC236}">
                <a16:creationId xmlns:a16="http://schemas.microsoft.com/office/drawing/2014/main" id="{606B921B-0C34-4E25-9035-36B58951BC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2" name="Line 50">
            <a:extLst>
              <a:ext uri="{FF2B5EF4-FFF2-40B4-BE49-F238E27FC236}">
                <a16:creationId xmlns:a16="http://schemas.microsoft.com/office/drawing/2014/main" id="{E2EC6C15-3A6D-4ABE-9DB7-AB9A5C2F7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3" name="Line 51">
            <a:extLst>
              <a:ext uri="{FF2B5EF4-FFF2-40B4-BE49-F238E27FC236}">
                <a16:creationId xmlns:a16="http://schemas.microsoft.com/office/drawing/2014/main" id="{AC18B183-E62D-417D-9F9E-6676B93758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4" name="Line 52">
            <a:extLst>
              <a:ext uri="{FF2B5EF4-FFF2-40B4-BE49-F238E27FC236}">
                <a16:creationId xmlns:a16="http://schemas.microsoft.com/office/drawing/2014/main" id="{46D39A42-8959-4FE4-BA58-87214ED3F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85" name="Line 53">
            <a:extLst>
              <a:ext uri="{FF2B5EF4-FFF2-40B4-BE49-F238E27FC236}">
                <a16:creationId xmlns:a16="http://schemas.microsoft.com/office/drawing/2014/main" id="{C5185DE2-061F-4A85-93C3-3F20D9647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61" grpId="0" animBg="1"/>
      <p:bldP spid="44066" grpId="0" animBg="1"/>
      <p:bldP spid="44067" grpId="0" animBg="1"/>
      <p:bldP spid="44069" grpId="0" animBg="1"/>
      <p:bldP spid="44070" grpId="0" animBg="1"/>
      <p:bldP spid="44071" grpId="0" animBg="1"/>
      <p:bldP spid="44078" grpId="0" animBg="1"/>
      <p:bldP spid="440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9"/>
            <a:ext cx="9139393" cy="685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283" y="6640916"/>
            <a:ext cx="5224403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sz="1088" spc="-5" dirty="0">
                <a:solidFill>
                  <a:srgbClr val="BFBFBF"/>
                </a:solidFill>
                <a:latin typeface="DejaVu Serif"/>
                <a:cs typeface="DejaVu Serif"/>
                <a:hlinkClick r:id="rId3"/>
              </a:rPr>
              <a:t>http://www.prospectmagazine.co.uk/wp-content/uploads/2009/09/163_tayl</a:t>
            </a:r>
            <a:endParaRPr sz="108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CE7FA3-E6F3-4479-B6F8-4E0FCD933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Graphs: Adjacency List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E2941B-1D50-46AE-AAB1-2C2EB4542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altLang="en-US" dirty="0"/>
              <a:t>How much storage is required?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solidFill>
                  <a:schemeClr val="tx2"/>
                </a:solidFill>
              </a:rPr>
              <a:t>degree</a:t>
            </a:r>
            <a:r>
              <a:rPr lang="en-US" altLang="en-US" dirty="0"/>
              <a:t> of a vertex </a:t>
            </a:r>
            <a:r>
              <a:rPr lang="en-US" altLang="en-US" i="1" dirty="0"/>
              <a:t>v</a:t>
            </a:r>
            <a:r>
              <a:rPr lang="en-US" altLang="en-US" dirty="0"/>
              <a:t> = # incident edges</a:t>
            </a:r>
          </a:p>
          <a:p>
            <a:pPr lvl="2"/>
            <a:r>
              <a:rPr lang="en-US" altLang="en-US" dirty="0"/>
              <a:t>Directed graphs have in-degree, out-degree</a:t>
            </a:r>
          </a:p>
          <a:p>
            <a:pPr lvl="1"/>
            <a:r>
              <a:rPr lang="en-US" altLang="en-US" dirty="0"/>
              <a:t>For directed graphs, # of items in adjacency lists is</a:t>
            </a:r>
            <a:br>
              <a:rPr lang="en-US" altLang="en-US" dirty="0"/>
            </a:br>
            <a:r>
              <a:rPr lang="en-US" altLang="en-US" dirty="0"/>
              <a:t> 		</a:t>
            </a:r>
            <a:r>
              <a:rPr lang="en-US" altLang="en-US" dirty="0">
                <a:sym typeface="Symbol" panose="05050102010706020507" pitchFamily="18" charset="2"/>
              </a:rPr>
              <a:t> out-degree(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 = |E|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takes (V + E) storage    (</a:t>
            </a:r>
            <a:r>
              <a:rPr lang="en-US" altLang="en-US" i="1" dirty="0">
                <a:solidFill>
                  <a:schemeClr val="accent1"/>
                </a:solidFill>
                <a:sym typeface="Symbol" panose="05050102010706020507" pitchFamily="18" charset="2"/>
              </a:rPr>
              <a:t>Why?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For undirected graphs, # items in adj lists is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  degree(v) = 2 |E|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also (V + E) storage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So: Adjacency lists take O(V+E) storage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7FD6E-2BD6-4067-BB51-AF5DED9C9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3138"/>
            <a:ext cx="7886700" cy="1106054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E4B388F-8EAA-4DAB-8DD5-45708F05C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matrix </a:t>
            </a:r>
            <a:r>
              <a:rPr lang="en-US" altLang="en-US" sz="2600" dirty="0"/>
              <a:t>– A |</a:t>
            </a:r>
            <a:r>
              <a:rPr lang="en-US" altLang="en-US" sz="2600" dirty="0" err="1"/>
              <a:t>V|x|V</a:t>
            </a:r>
            <a:r>
              <a:rPr lang="en-US" altLang="en-US" sz="2600" dirty="0"/>
              <a:t>| matrix A such that:</a:t>
            </a:r>
            <a:endParaRPr lang="en-US" altLang="en-US" sz="2600" dirty="0">
              <a:cs typeface="Arial" panose="020B0604020202020204" pitchFamily="34" charset="0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F192E0B6-E018-422F-B1C1-84B5BF0EF2F7}"/>
              </a:ext>
            </a:extLst>
          </p:cNvPr>
          <p:cNvGrpSpPr>
            <a:grpSpLocks/>
          </p:cNvGrpSpPr>
          <p:nvPr/>
        </p:nvGrpSpPr>
        <p:grpSpPr bwMode="auto">
          <a:xfrm>
            <a:off x="1870841" y="3810008"/>
            <a:ext cx="533400" cy="533401"/>
            <a:chOff x="1824" y="2736"/>
            <a:chExt cx="336" cy="336"/>
          </a:xfrm>
        </p:grpSpPr>
        <p:sp>
          <p:nvSpPr>
            <p:cNvPr id="25605" name="Oval 5">
              <a:extLst>
                <a:ext uri="{FF2B5EF4-FFF2-40B4-BE49-F238E27FC236}">
                  <a16:creationId xmlns:a16="http://schemas.microsoft.com/office/drawing/2014/main" id="{EFECDA49-44BE-4298-B506-C3D43E5C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DD84F668-5BA1-4B4C-A83F-26DCCA26E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9F568E2A-C932-4D03-8C42-F9C5AC71EA89}"/>
              </a:ext>
            </a:extLst>
          </p:cNvPr>
          <p:cNvGrpSpPr>
            <a:grpSpLocks/>
          </p:cNvGrpSpPr>
          <p:nvPr/>
        </p:nvGrpSpPr>
        <p:grpSpPr bwMode="auto">
          <a:xfrm>
            <a:off x="804041" y="4572008"/>
            <a:ext cx="533400" cy="533401"/>
            <a:chOff x="1824" y="2736"/>
            <a:chExt cx="336" cy="336"/>
          </a:xfrm>
        </p:grpSpPr>
        <p:sp>
          <p:nvSpPr>
            <p:cNvPr id="25608" name="Oval 8">
              <a:extLst>
                <a:ext uri="{FF2B5EF4-FFF2-40B4-BE49-F238E27FC236}">
                  <a16:creationId xmlns:a16="http://schemas.microsoft.com/office/drawing/2014/main" id="{CF6B414F-E1CF-4F1A-A65F-65B41C1C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188AFFCA-FE9D-4D98-B42E-0C40BCB49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5610" name="Group 10">
            <a:extLst>
              <a:ext uri="{FF2B5EF4-FFF2-40B4-BE49-F238E27FC236}">
                <a16:creationId xmlns:a16="http://schemas.microsoft.com/office/drawing/2014/main" id="{B6194198-9B3F-422B-AAC6-83C6E4A6A9CC}"/>
              </a:ext>
            </a:extLst>
          </p:cNvPr>
          <p:cNvGrpSpPr>
            <a:grpSpLocks/>
          </p:cNvGrpSpPr>
          <p:nvPr/>
        </p:nvGrpSpPr>
        <p:grpSpPr bwMode="auto">
          <a:xfrm>
            <a:off x="1642241" y="6019808"/>
            <a:ext cx="533400" cy="533401"/>
            <a:chOff x="1824" y="2736"/>
            <a:chExt cx="336" cy="336"/>
          </a:xfrm>
        </p:grpSpPr>
        <p:sp>
          <p:nvSpPr>
            <p:cNvPr id="25611" name="Oval 11">
              <a:extLst>
                <a:ext uri="{FF2B5EF4-FFF2-40B4-BE49-F238E27FC236}">
                  <a16:creationId xmlns:a16="http://schemas.microsoft.com/office/drawing/2014/main" id="{7348B4A6-C837-442D-96A1-22271C80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2" name="Text Box 12">
              <a:extLst>
                <a:ext uri="{FF2B5EF4-FFF2-40B4-BE49-F238E27FC236}">
                  <a16:creationId xmlns:a16="http://schemas.microsoft.com/office/drawing/2014/main" id="{1AB6F661-C361-45CC-A72C-97913001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25613" name="Group 13">
            <a:extLst>
              <a:ext uri="{FF2B5EF4-FFF2-40B4-BE49-F238E27FC236}">
                <a16:creationId xmlns:a16="http://schemas.microsoft.com/office/drawing/2014/main" id="{9A17F094-2F0A-4D9C-B1CA-D39CBBB2370C}"/>
              </a:ext>
            </a:extLst>
          </p:cNvPr>
          <p:cNvGrpSpPr>
            <a:grpSpLocks/>
          </p:cNvGrpSpPr>
          <p:nvPr/>
        </p:nvGrpSpPr>
        <p:grpSpPr bwMode="auto">
          <a:xfrm>
            <a:off x="3242441" y="5105408"/>
            <a:ext cx="533400" cy="533401"/>
            <a:chOff x="1824" y="2736"/>
            <a:chExt cx="336" cy="336"/>
          </a:xfrm>
        </p:grpSpPr>
        <p:sp>
          <p:nvSpPr>
            <p:cNvPr id="25614" name="Oval 14">
              <a:extLst>
                <a:ext uri="{FF2B5EF4-FFF2-40B4-BE49-F238E27FC236}">
                  <a16:creationId xmlns:a16="http://schemas.microsoft.com/office/drawing/2014/main" id="{71A266A8-E6C9-4911-B9FB-9C2FDF3B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A02BA20D-E3E4-415E-8BB3-89B98B1E2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25616" name="Group 16">
            <a:extLst>
              <a:ext uri="{FF2B5EF4-FFF2-40B4-BE49-F238E27FC236}">
                <a16:creationId xmlns:a16="http://schemas.microsoft.com/office/drawing/2014/main" id="{A508A604-57CF-4C8F-8F93-04D353670BFF}"/>
              </a:ext>
            </a:extLst>
          </p:cNvPr>
          <p:cNvGrpSpPr>
            <a:grpSpLocks/>
          </p:cNvGrpSpPr>
          <p:nvPr/>
        </p:nvGrpSpPr>
        <p:grpSpPr bwMode="auto">
          <a:xfrm>
            <a:off x="1947041" y="4876808"/>
            <a:ext cx="533400" cy="533401"/>
            <a:chOff x="1824" y="2736"/>
            <a:chExt cx="336" cy="336"/>
          </a:xfrm>
        </p:grpSpPr>
        <p:sp>
          <p:nvSpPr>
            <p:cNvPr id="25617" name="Oval 17">
              <a:extLst>
                <a:ext uri="{FF2B5EF4-FFF2-40B4-BE49-F238E27FC236}">
                  <a16:creationId xmlns:a16="http://schemas.microsoft.com/office/drawing/2014/main" id="{FF4CAD54-E25A-4E3B-99A6-DCB8EEDC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8" name="Text Box 18">
              <a:extLst>
                <a:ext uri="{FF2B5EF4-FFF2-40B4-BE49-F238E27FC236}">
                  <a16:creationId xmlns:a16="http://schemas.microsoft.com/office/drawing/2014/main" id="{0E9A8B92-81C8-4A04-88F4-6AB0E885A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5619" name="Line 19">
            <a:extLst>
              <a:ext uri="{FF2B5EF4-FFF2-40B4-BE49-F238E27FC236}">
                <a16:creationId xmlns:a16="http://schemas.microsoft.com/office/drawing/2014/main" id="{EBDE730C-E116-49C2-9E02-D9073C45C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1241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687B1A09-EA1B-4E79-B6C7-526D5A6CE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441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1" name="Line 21">
            <a:extLst>
              <a:ext uri="{FF2B5EF4-FFF2-40B4-BE49-F238E27FC236}">
                <a16:creationId xmlns:a16="http://schemas.microsoft.com/office/drawing/2014/main" id="{AB998CED-0AE0-45B2-834A-7A240F8FD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841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DFE73312-620E-447E-BD6E-E2FD33B1E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3241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2FBA56E2-BE13-420E-9802-0486638F3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0441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49" name="Text Box 49">
            <a:extLst>
              <a:ext uri="{FF2B5EF4-FFF2-40B4-BE49-F238E27FC236}">
                <a16:creationId xmlns:a16="http://schemas.microsoft.com/office/drawing/2014/main" id="{189F94CE-F3FC-4262-9C6E-2A97A122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89063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25650" name="Text Box 50">
            <a:extLst>
              <a:ext uri="{FF2B5EF4-FFF2-40B4-BE49-F238E27FC236}">
                <a16:creationId xmlns:a16="http://schemas.microsoft.com/office/drawing/2014/main" id="{2FC816C1-FAF0-4008-A46D-8868101C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98664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graphicFrame>
        <p:nvGraphicFramePr>
          <p:cNvPr id="25652" name="Object 52">
            <a:extLst>
              <a:ext uri="{FF2B5EF4-FFF2-40B4-BE49-F238E27FC236}">
                <a16:creationId xmlns:a16="http://schemas.microsoft.com/office/drawing/2014/main" id="{22C6B89B-BB49-4566-8CC4-CE4D137BC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535963"/>
              </p:ext>
            </p:extLst>
          </p:nvPr>
        </p:nvGraphicFramePr>
        <p:xfrm>
          <a:off x="3242441" y="1905000"/>
          <a:ext cx="3268092" cy="114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25652" name="Object 52">
                        <a:extLst>
                          <a:ext uri="{FF2B5EF4-FFF2-40B4-BE49-F238E27FC236}">
                            <a16:creationId xmlns:a16="http://schemas.microsoft.com/office/drawing/2014/main" id="{22C6B89B-BB49-4566-8CC4-CE4D137BC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41" y="1905000"/>
                        <a:ext cx="3268092" cy="1143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8BB20C5-A2F3-4972-A16C-C5A77A52E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76272"/>
            <a:ext cx="7886700" cy="854065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0E3F4D1D-3CA7-4853-A2A3-AD5BD75A8F5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7530C88A-EDF4-426F-9F98-A55BD593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2" name="Text Box 6">
              <a:extLst>
                <a:ext uri="{FF2B5EF4-FFF2-40B4-BE49-F238E27FC236}">
                  <a16:creationId xmlns:a16="http://schemas.microsoft.com/office/drawing/2014/main" id="{5050C3A4-D15A-44DD-ABB6-32FF0728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9B295C24-36B1-4A18-BF5C-6F9EB03A963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5064" name="Oval 8">
              <a:extLst>
                <a:ext uri="{FF2B5EF4-FFF2-40B4-BE49-F238E27FC236}">
                  <a16:creationId xmlns:a16="http://schemas.microsoft.com/office/drawing/2014/main" id="{7C382DC0-5559-4106-B485-995113D8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5" name="Text Box 9">
              <a:extLst>
                <a:ext uri="{FF2B5EF4-FFF2-40B4-BE49-F238E27FC236}">
                  <a16:creationId xmlns:a16="http://schemas.microsoft.com/office/drawing/2014/main" id="{625E9F46-0D20-463C-A19F-AFBF80B02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5066" name="Group 10">
            <a:extLst>
              <a:ext uri="{FF2B5EF4-FFF2-40B4-BE49-F238E27FC236}">
                <a16:creationId xmlns:a16="http://schemas.microsoft.com/office/drawing/2014/main" id="{188B5ACE-F64F-4EB8-A95D-C9FA2B3D37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D5573AC1-97FA-4A89-9610-42048EA6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B47F1964-5C4D-4829-A9D2-0CC00157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63D644C8-B564-417B-89BC-3747EBA1635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5070" name="Oval 14">
              <a:extLst>
                <a:ext uri="{FF2B5EF4-FFF2-40B4-BE49-F238E27FC236}">
                  <a16:creationId xmlns:a16="http://schemas.microsoft.com/office/drawing/2014/main" id="{176D4BB3-3AE0-4626-8F45-2D82215A5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1" name="Text Box 15">
              <a:extLst>
                <a:ext uri="{FF2B5EF4-FFF2-40B4-BE49-F238E27FC236}">
                  <a16:creationId xmlns:a16="http://schemas.microsoft.com/office/drawing/2014/main" id="{B96FF379-CC4C-4A64-A4B9-8D6FC107D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5072" name="Group 16">
            <a:extLst>
              <a:ext uri="{FF2B5EF4-FFF2-40B4-BE49-F238E27FC236}">
                <a16:creationId xmlns:a16="http://schemas.microsoft.com/office/drawing/2014/main" id="{1A2ABD69-98C5-4CA3-820E-364FAF71A9D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5073" name="Oval 17">
              <a:extLst>
                <a:ext uri="{FF2B5EF4-FFF2-40B4-BE49-F238E27FC236}">
                  <a16:creationId xmlns:a16="http://schemas.microsoft.com/office/drawing/2014/main" id="{7A6A9EC8-D4A4-4F64-A037-0704BDE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8C3439D2-233F-47D4-B63A-A97957FF3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5075" name="Line 19">
            <a:extLst>
              <a:ext uri="{FF2B5EF4-FFF2-40B4-BE49-F238E27FC236}">
                <a16:creationId xmlns:a16="http://schemas.microsoft.com/office/drawing/2014/main" id="{0DDB2198-E443-4745-B24B-FD63B3611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267208"/>
            <a:ext cx="685800" cy="3809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A8C1F33D-3366-40B5-8194-318051301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CF73BBD6-B3DE-4E04-81F9-4AA19A6288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4343396"/>
            <a:ext cx="76200" cy="5334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FD96C497-535E-45B1-8B8D-49A220370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1EC78122-DFDE-455F-833A-9B455ABDF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6357A526-E8BE-447A-9FC5-CE9DFDE2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21D8933B-8EFF-425F-ABE1-E160A99F2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5082" name="Rectangle 26">
            <a:extLst>
              <a:ext uri="{FF2B5EF4-FFF2-40B4-BE49-F238E27FC236}">
                <a16:creationId xmlns:a16="http://schemas.microsoft.com/office/drawing/2014/main" id="{7D68F60A-A59C-4737-9DD4-78C22F10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85" name="Rectangle 29">
            <a:extLst>
              <a:ext uri="{FF2B5EF4-FFF2-40B4-BE49-F238E27FC236}">
                <a16:creationId xmlns:a16="http://schemas.microsoft.com/office/drawing/2014/main" id="{56CBB37C-2791-4AA8-A9AB-D84C87BC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600">
                <a:solidFill>
                  <a:srgbClr val="000000"/>
                </a:solidFill>
              </a:rPr>
              <a:t>Adjacency matrix – A |V|x|V| matrix A such that:</a:t>
            </a:r>
            <a:endParaRPr lang="en-US" altLang="en-US" sz="2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5086" name="Object 30">
            <a:extLst>
              <a:ext uri="{FF2B5EF4-FFF2-40B4-BE49-F238E27FC236}">
                <a16:creationId xmlns:a16="http://schemas.microsoft.com/office/drawing/2014/main" id="{007744E4-54B3-49EE-976A-9E9B59356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45086" name="Object 30">
                        <a:extLst>
                          <a:ext uri="{FF2B5EF4-FFF2-40B4-BE49-F238E27FC236}">
                            <a16:creationId xmlns:a16="http://schemas.microsoft.com/office/drawing/2014/main" id="{007744E4-54B3-49EE-976A-9E9B59356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62481BA-6AE3-44A7-9AE0-2A588762E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0799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78AD85B9-3333-420A-9931-FE67B1B3F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/>
              <a:t>Adjacency matrix – A |V|x|V| matrix A such that: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CB3B4983-46BF-4126-BE7A-110EA9A56DD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7109" name="Oval 5">
              <a:extLst>
                <a:ext uri="{FF2B5EF4-FFF2-40B4-BE49-F238E27FC236}">
                  <a16:creationId xmlns:a16="http://schemas.microsoft.com/office/drawing/2014/main" id="{674EF833-3013-4124-BE4A-7BB21395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0" name="Text Box 6">
              <a:extLst>
                <a:ext uri="{FF2B5EF4-FFF2-40B4-BE49-F238E27FC236}">
                  <a16:creationId xmlns:a16="http://schemas.microsoft.com/office/drawing/2014/main" id="{EB004DBE-6B76-4206-92BE-1E7040674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7111" name="Group 7">
            <a:extLst>
              <a:ext uri="{FF2B5EF4-FFF2-40B4-BE49-F238E27FC236}">
                <a16:creationId xmlns:a16="http://schemas.microsoft.com/office/drawing/2014/main" id="{A0604306-FABF-499D-90C0-96523475086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7112" name="Oval 8">
              <a:extLst>
                <a:ext uri="{FF2B5EF4-FFF2-40B4-BE49-F238E27FC236}">
                  <a16:creationId xmlns:a16="http://schemas.microsoft.com/office/drawing/2014/main" id="{13184871-96F6-4D98-91EE-4466315A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09482287-BE80-472C-AF45-67F47104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7114" name="Group 10">
            <a:extLst>
              <a:ext uri="{FF2B5EF4-FFF2-40B4-BE49-F238E27FC236}">
                <a16:creationId xmlns:a16="http://schemas.microsoft.com/office/drawing/2014/main" id="{6B6188E4-7DF8-46D7-98D9-9D80159AEEF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7115" name="Oval 11">
              <a:extLst>
                <a:ext uri="{FF2B5EF4-FFF2-40B4-BE49-F238E27FC236}">
                  <a16:creationId xmlns:a16="http://schemas.microsoft.com/office/drawing/2014/main" id="{150A7688-5F95-4BA1-8AFC-927DC42A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38E6A51C-30FD-4746-BB51-CCDAF6A9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7117" name="Group 13">
            <a:extLst>
              <a:ext uri="{FF2B5EF4-FFF2-40B4-BE49-F238E27FC236}">
                <a16:creationId xmlns:a16="http://schemas.microsoft.com/office/drawing/2014/main" id="{143B9101-82AC-4BA6-9B7A-3FAD32E258F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id="{7EA85E8F-897B-4FB3-849D-A15A5E2F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545355FE-6E32-4E15-8854-D0E22E2C9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7120" name="Group 16">
            <a:extLst>
              <a:ext uri="{FF2B5EF4-FFF2-40B4-BE49-F238E27FC236}">
                <a16:creationId xmlns:a16="http://schemas.microsoft.com/office/drawing/2014/main" id="{FCCE0AF6-2A69-4DCC-A1F6-10C4F99B2F4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7121" name="Oval 17">
              <a:extLst>
                <a:ext uri="{FF2B5EF4-FFF2-40B4-BE49-F238E27FC236}">
                  <a16:creationId xmlns:a16="http://schemas.microsoft.com/office/drawing/2014/main" id="{C6BBCD63-0102-4FE9-9734-B91756B8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2" name="Text Box 18">
              <a:extLst>
                <a:ext uri="{FF2B5EF4-FFF2-40B4-BE49-F238E27FC236}">
                  <a16:creationId xmlns:a16="http://schemas.microsoft.com/office/drawing/2014/main" id="{37045563-295C-4950-80B7-B61AC14F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7123" name="Line 19">
            <a:extLst>
              <a:ext uri="{FF2B5EF4-FFF2-40B4-BE49-F238E27FC236}">
                <a16:creationId xmlns:a16="http://schemas.microsoft.com/office/drawing/2014/main" id="{04D02E29-C289-4ACD-8A00-0ABC4DF1F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205296"/>
            <a:ext cx="666750" cy="4429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69A6B252-602F-435E-A9E8-4233066FC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4948246"/>
            <a:ext cx="666750" cy="157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127EFCC2-8AE4-444F-B77F-CD77C975F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084C45EE-79B1-40F3-9E27-1C663C74A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5CC4DBA7-C198-478B-8302-AE609D5CB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9D11E2F-8376-4B5E-93E5-F8FD615C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B6590D33-2A34-4198-8754-1B548DF4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0   0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47A099D3-BC8C-4F57-869D-2583DC21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7133" name="Object 29">
            <a:extLst>
              <a:ext uri="{FF2B5EF4-FFF2-40B4-BE49-F238E27FC236}">
                <a16:creationId xmlns:a16="http://schemas.microsoft.com/office/drawing/2014/main" id="{B2B1646C-7C17-40CA-B803-231D2621C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47133" name="Object 29">
                        <a:extLst>
                          <a:ext uri="{FF2B5EF4-FFF2-40B4-BE49-F238E27FC236}">
                            <a16:creationId xmlns:a16="http://schemas.microsoft.com/office/drawing/2014/main" id="{B2B1646C-7C17-40CA-B803-231D2621C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8A56F39-57D0-4017-BB1E-0EAB2B0B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7514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D326C63B-E00C-4197-8180-18E0DA924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/>
              <a:t>Adjacency matrix – A |V|x|V| matrix A such that: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126C1B85-E4AC-4CAB-A96D-E662E92C41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8133" name="Oval 5">
              <a:extLst>
                <a:ext uri="{FF2B5EF4-FFF2-40B4-BE49-F238E27FC236}">
                  <a16:creationId xmlns:a16="http://schemas.microsoft.com/office/drawing/2014/main" id="{88BB32F5-C213-4AC3-8872-A987E355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4" name="Text Box 6">
              <a:extLst>
                <a:ext uri="{FF2B5EF4-FFF2-40B4-BE49-F238E27FC236}">
                  <a16:creationId xmlns:a16="http://schemas.microsoft.com/office/drawing/2014/main" id="{3B86E1F0-4909-445F-A1A0-EFEEB89BB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F6B16D46-F461-49DE-B955-BCF01F6A231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12D0C5D8-DC56-426E-9232-19B2E006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83DBF3CE-9B9B-4070-96CD-8628DA1BE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B0F36A24-EB8D-4A18-8FAA-BCB5258CAF1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8139" name="Oval 11">
              <a:extLst>
                <a:ext uri="{FF2B5EF4-FFF2-40B4-BE49-F238E27FC236}">
                  <a16:creationId xmlns:a16="http://schemas.microsoft.com/office/drawing/2014/main" id="{45ED287A-22EE-4360-8113-02C7C0915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280E2351-3235-4957-BDFC-EEFBDBE1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8141" name="Group 13">
            <a:extLst>
              <a:ext uri="{FF2B5EF4-FFF2-40B4-BE49-F238E27FC236}">
                <a16:creationId xmlns:a16="http://schemas.microsoft.com/office/drawing/2014/main" id="{DAB26E0B-294F-45F9-9049-01C064E57A9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8142" name="Oval 14">
              <a:extLst>
                <a:ext uri="{FF2B5EF4-FFF2-40B4-BE49-F238E27FC236}">
                  <a16:creationId xmlns:a16="http://schemas.microsoft.com/office/drawing/2014/main" id="{ADD7C12B-73E5-4D3A-AA14-E795EBC8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C2AD0F75-0806-4806-878A-4C9D2C86C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8144" name="Group 16">
            <a:extLst>
              <a:ext uri="{FF2B5EF4-FFF2-40B4-BE49-F238E27FC236}">
                <a16:creationId xmlns:a16="http://schemas.microsoft.com/office/drawing/2014/main" id="{72F26514-318D-4B26-B0B4-D07A999F798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8145" name="Oval 17">
              <a:extLst>
                <a:ext uri="{FF2B5EF4-FFF2-40B4-BE49-F238E27FC236}">
                  <a16:creationId xmlns:a16="http://schemas.microsoft.com/office/drawing/2014/main" id="{E6D459D8-9452-4914-84B8-C550D36E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6" name="Text Box 18">
              <a:extLst>
                <a:ext uri="{FF2B5EF4-FFF2-40B4-BE49-F238E27FC236}">
                  <a16:creationId xmlns:a16="http://schemas.microsoft.com/office/drawing/2014/main" id="{A4469A86-2292-4696-BB10-86AC5D97B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8147" name="Line 19">
            <a:extLst>
              <a:ext uri="{FF2B5EF4-FFF2-40B4-BE49-F238E27FC236}">
                <a16:creationId xmlns:a16="http://schemas.microsoft.com/office/drawing/2014/main" id="{CFD53382-442E-4D2F-BDA7-878DBC843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A42D0A92-8AA6-452E-8875-753BB540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26B111D-D896-48E4-A977-BFA37FAE1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0061AA70-D08B-4A05-9287-F5493D8D7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E44C40FE-EC79-4A41-A6C2-01B37489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0D7DE20C-0873-48BB-982C-46E7149C5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51D5F117-B85C-44A3-9909-32E8D95F8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1  1   1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 </a:t>
            </a: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AB485045-DF61-4F13-9D1E-7DE563B3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8157" name="Object 29">
            <a:extLst>
              <a:ext uri="{FF2B5EF4-FFF2-40B4-BE49-F238E27FC236}">
                <a16:creationId xmlns:a16="http://schemas.microsoft.com/office/drawing/2014/main" id="{8BED499E-8E20-4E86-85AF-B7E769A6A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48157" name="Object 29">
                        <a:extLst>
                          <a:ext uri="{FF2B5EF4-FFF2-40B4-BE49-F238E27FC236}">
                            <a16:creationId xmlns:a16="http://schemas.microsoft.com/office/drawing/2014/main" id="{8BED499E-8E20-4E86-85AF-B7E769A6A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3D5498A-6325-4E2A-898E-CC333ED6E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578"/>
            <a:ext cx="7886700" cy="1325563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FD014651-B0CD-4CCA-AB9A-DC8233ACE07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8"/>
            <a:ext cx="533400" cy="533401"/>
            <a:chOff x="1824" y="2736"/>
            <a:chExt cx="336" cy="336"/>
          </a:xfrm>
        </p:grpSpPr>
        <p:sp>
          <p:nvSpPr>
            <p:cNvPr id="49157" name="Oval 5">
              <a:extLst>
                <a:ext uri="{FF2B5EF4-FFF2-40B4-BE49-F238E27FC236}">
                  <a16:creationId xmlns:a16="http://schemas.microsoft.com/office/drawing/2014/main" id="{6BA9995D-2067-4DD9-9DCF-C3C9D488C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A52A8DB2-4DC9-49D7-B5ED-6F070B83A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618BA9A0-B348-4496-B77E-0E94033893F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572008"/>
            <a:ext cx="533400" cy="533401"/>
            <a:chOff x="1824" y="2736"/>
            <a:chExt cx="336" cy="336"/>
          </a:xfrm>
        </p:grpSpPr>
        <p:sp>
          <p:nvSpPr>
            <p:cNvPr id="49160" name="Oval 8">
              <a:extLst>
                <a:ext uri="{FF2B5EF4-FFF2-40B4-BE49-F238E27FC236}">
                  <a16:creationId xmlns:a16="http://schemas.microsoft.com/office/drawing/2014/main" id="{F2F3B517-65C1-4EA5-B831-BD577711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4EF89B2-B34B-4CA0-91C6-F3347448F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9162" name="Group 10">
            <a:extLst>
              <a:ext uri="{FF2B5EF4-FFF2-40B4-BE49-F238E27FC236}">
                <a16:creationId xmlns:a16="http://schemas.microsoft.com/office/drawing/2014/main" id="{8AF1F12D-A63D-4708-A341-95FD81668FA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19808"/>
            <a:ext cx="533400" cy="533401"/>
            <a:chOff x="1824" y="2736"/>
            <a:chExt cx="336" cy="336"/>
          </a:xfrm>
        </p:grpSpPr>
        <p:sp>
          <p:nvSpPr>
            <p:cNvPr id="49163" name="Oval 11">
              <a:extLst>
                <a:ext uri="{FF2B5EF4-FFF2-40B4-BE49-F238E27FC236}">
                  <a16:creationId xmlns:a16="http://schemas.microsoft.com/office/drawing/2014/main" id="{A0B6C068-3CCE-4802-B0D2-B8441363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D14F9F79-4551-41AD-85A6-9EE994EF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9165" name="Group 13">
            <a:extLst>
              <a:ext uri="{FF2B5EF4-FFF2-40B4-BE49-F238E27FC236}">
                <a16:creationId xmlns:a16="http://schemas.microsoft.com/office/drawing/2014/main" id="{E9389BC6-0458-47ED-95E3-BB42AF997D0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105408"/>
            <a:ext cx="533400" cy="533401"/>
            <a:chOff x="1824" y="2736"/>
            <a:chExt cx="336" cy="336"/>
          </a:xfrm>
        </p:grpSpPr>
        <p:sp>
          <p:nvSpPr>
            <p:cNvPr id="49166" name="Oval 14">
              <a:extLst>
                <a:ext uri="{FF2B5EF4-FFF2-40B4-BE49-F238E27FC236}">
                  <a16:creationId xmlns:a16="http://schemas.microsoft.com/office/drawing/2014/main" id="{0885B252-FDE4-4974-88C4-8F5615E9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67" name="Text Box 15">
              <a:extLst>
                <a:ext uri="{FF2B5EF4-FFF2-40B4-BE49-F238E27FC236}">
                  <a16:creationId xmlns:a16="http://schemas.microsoft.com/office/drawing/2014/main" id="{572C2057-DE0C-4F06-92C7-B068E9601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9168" name="Group 16">
            <a:extLst>
              <a:ext uri="{FF2B5EF4-FFF2-40B4-BE49-F238E27FC236}">
                <a16:creationId xmlns:a16="http://schemas.microsoft.com/office/drawing/2014/main" id="{0627B660-E7F3-4F25-997B-E5E7615A1D3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8"/>
            <a:ext cx="533400" cy="533401"/>
            <a:chOff x="1824" y="2736"/>
            <a:chExt cx="336" cy="336"/>
          </a:xfrm>
        </p:grpSpPr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E4563887-5E60-4849-84EF-A9D752E4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70" name="Text Box 18">
              <a:extLst>
                <a:ext uri="{FF2B5EF4-FFF2-40B4-BE49-F238E27FC236}">
                  <a16:creationId xmlns:a16="http://schemas.microsoft.com/office/drawing/2014/main" id="{8FAF39DD-2D19-4E6D-A7AE-104B1D270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9171" name="Line 19">
            <a:extLst>
              <a:ext uri="{FF2B5EF4-FFF2-40B4-BE49-F238E27FC236}">
                <a16:creationId xmlns:a16="http://schemas.microsoft.com/office/drawing/2014/main" id="{95A84024-B2BD-4E4B-BDDD-7C1EB95A3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EAF55804-0EE7-4B71-94F0-4CC667FF8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3AD852AB-78AA-4DD1-8F13-D5F04253D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87A0B09F-443C-41C4-BF6A-CB8937453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6334E3E1-9D72-4D27-A99C-D712B02C3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CF3924AB-CAC5-425C-8C20-7A9C5211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7A8CCEA4-9F1F-44A9-A99D-867431A3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1  1   1  0   1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sp>
        <p:nvSpPr>
          <p:cNvPr id="49178" name="Line 26">
            <a:extLst>
              <a:ext uri="{FF2B5EF4-FFF2-40B4-BE49-F238E27FC236}">
                <a16:creationId xmlns:a16="http://schemas.microsoft.com/office/drawing/2014/main" id="{088A698C-01AF-4893-AE12-47C911DD1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131CDF29-AEC2-4D78-A04B-BAB484C9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2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Is it always symmetric?</a:t>
            </a:r>
          </a:p>
        </p:txBody>
      </p:sp>
      <p:sp>
        <p:nvSpPr>
          <p:cNvPr id="49181" name="Rectangle 29">
            <a:extLst>
              <a:ext uri="{FF2B5EF4-FFF2-40B4-BE49-F238E27FC236}">
                <a16:creationId xmlns:a16="http://schemas.microsoft.com/office/drawing/2014/main" id="{5CC9C4D5-9D43-4CEB-83D9-1876B114A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600">
                <a:solidFill>
                  <a:srgbClr val="000000"/>
                </a:solidFill>
              </a:rPr>
              <a:t>Adjacency matrix – A |V|x|V| matrix A such that:</a:t>
            </a:r>
            <a:endParaRPr lang="en-US" altLang="en-US" sz="2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9182" name="Object 30">
            <a:extLst>
              <a:ext uri="{FF2B5EF4-FFF2-40B4-BE49-F238E27FC236}">
                <a16:creationId xmlns:a16="http://schemas.microsoft.com/office/drawing/2014/main" id="{08B69B2C-882D-44C1-964D-67202172C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057402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49182" name="Object 30">
                        <a:extLst>
                          <a:ext uri="{FF2B5EF4-FFF2-40B4-BE49-F238E27FC236}">
                            <a16:creationId xmlns:a16="http://schemas.microsoft.com/office/drawing/2014/main" id="{08B69B2C-882D-44C1-964D-67202172C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2"/>
                        <a:ext cx="2514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BFBF8E7-AB0F-4F4B-AC84-76BD4A840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1386"/>
            <a:ext cx="7886700" cy="1027132"/>
          </a:xfrm>
        </p:spPr>
        <p:txBody>
          <a:bodyPr/>
          <a:lstStyle/>
          <a:p>
            <a:pPr algn="ctr"/>
            <a:r>
              <a:rPr lang="en-US" altLang="en-US" dirty="0"/>
              <a:t>Representing graphs</a:t>
            </a:r>
          </a:p>
        </p:txBody>
      </p:sp>
      <p:sp>
        <p:nvSpPr>
          <p:cNvPr id="50224" name="Rectangle 48">
            <a:extLst>
              <a:ext uri="{FF2B5EF4-FFF2-40B4-BE49-F238E27FC236}">
                <a16:creationId xmlns:a16="http://schemas.microsoft.com/office/drawing/2014/main" id="{33617161-2665-4D3E-9A88-38346AA59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3271"/>
            <a:ext cx="8229600" cy="609600"/>
          </a:xfrm>
          <a:noFill/>
          <a:ln/>
        </p:spPr>
        <p:txBody>
          <a:bodyPr/>
          <a:lstStyle/>
          <a:p>
            <a:r>
              <a:rPr lang="en-US" altLang="en-US" sz="2600" dirty="0"/>
              <a:t>Adjacency matrix – A |</a:t>
            </a:r>
            <a:r>
              <a:rPr lang="en-US" altLang="en-US" sz="2600" dirty="0" err="1"/>
              <a:t>V|x|V</a:t>
            </a:r>
            <a:r>
              <a:rPr lang="en-US" altLang="en-US" sz="2600" dirty="0"/>
              <a:t>| matrix A such that:</a:t>
            </a: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59487B06-B176-4A2A-A289-0FFE6E67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1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A60F66AB-1BC7-4AE6-88F8-453F420E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2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0  1   0  0   0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1  0   0  0   0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0  0   0  1   0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1  1   0  0   0</a:t>
            </a:r>
            <a:b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0  0   0   1  0</a:t>
            </a:r>
          </a:p>
        </p:txBody>
      </p:sp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D17A60F5-13DD-4F3D-B49D-1A5C9212047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58002"/>
            <a:ext cx="533400" cy="533401"/>
            <a:chOff x="1824" y="2736"/>
            <a:chExt cx="336" cy="336"/>
          </a:xfrm>
        </p:grpSpPr>
        <p:sp>
          <p:nvSpPr>
            <p:cNvPr id="50203" name="Oval 27">
              <a:extLst>
                <a:ext uri="{FF2B5EF4-FFF2-40B4-BE49-F238E27FC236}">
                  <a16:creationId xmlns:a16="http://schemas.microsoft.com/office/drawing/2014/main" id="{DAD5A5B2-C2A9-4FC8-B184-43EA28F2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2B171D31-D711-4CE5-9B76-63F4BEDAA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0205" name="Group 29">
            <a:extLst>
              <a:ext uri="{FF2B5EF4-FFF2-40B4-BE49-F238E27FC236}">
                <a16:creationId xmlns:a16="http://schemas.microsoft.com/office/drawing/2014/main" id="{60F050F6-C62F-4F9D-921F-66C5B072F40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20002"/>
            <a:ext cx="533400" cy="533401"/>
            <a:chOff x="1824" y="2736"/>
            <a:chExt cx="336" cy="336"/>
          </a:xfrm>
        </p:grpSpPr>
        <p:sp>
          <p:nvSpPr>
            <p:cNvPr id="50206" name="Oval 30">
              <a:extLst>
                <a:ext uri="{FF2B5EF4-FFF2-40B4-BE49-F238E27FC236}">
                  <a16:creationId xmlns:a16="http://schemas.microsoft.com/office/drawing/2014/main" id="{9A08E656-8E59-4BB9-9423-E4611343F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B9CB1869-B79E-40CD-AA86-51493FED4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0208" name="Group 32">
            <a:extLst>
              <a:ext uri="{FF2B5EF4-FFF2-40B4-BE49-F238E27FC236}">
                <a16:creationId xmlns:a16="http://schemas.microsoft.com/office/drawing/2014/main" id="{D1B6973A-65E0-4584-A363-F93F5764FE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67802"/>
            <a:ext cx="533400" cy="533401"/>
            <a:chOff x="1824" y="2736"/>
            <a:chExt cx="336" cy="336"/>
          </a:xfrm>
        </p:grpSpPr>
        <p:sp>
          <p:nvSpPr>
            <p:cNvPr id="50209" name="Oval 33">
              <a:extLst>
                <a:ext uri="{FF2B5EF4-FFF2-40B4-BE49-F238E27FC236}">
                  <a16:creationId xmlns:a16="http://schemas.microsoft.com/office/drawing/2014/main" id="{DECA63FA-CBF9-48B6-99A1-062B5A4B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0" name="Text Box 34">
              <a:extLst>
                <a:ext uri="{FF2B5EF4-FFF2-40B4-BE49-F238E27FC236}">
                  <a16:creationId xmlns:a16="http://schemas.microsoft.com/office/drawing/2014/main" id="{95A9834F-0DE3-4900-8605-5429827CA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0211" name="Group 35">
            <a:extLst>
              <a:ext uri="{FF2B5EF4-FFF2-40B4-BE49-F238E27FC236}">
                <a16:creationId xmlns:a16="http://schemas.microsoft.com/office/drawing/2014/main" id="{5CBBE317-D734-4F7B-A99E-C0EE855A68D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553402"/>
            <a:ext cx="533400" cy="533401"/>
            <a:chOff x="1824" y="2736"/>
            <a:chExt cx="336" cy="336"/>
          </a:xfrm>
        </p:grpSpPr>
        <p:sp>
          <p:nvSpPr>
            <p:cNvPr id="50212" name="Oval 36">
              <a:extLst>
                <a:ext uri="{FF2B5EF4-FFF2-40B4-BE49-F238E27FC236}">
                  <a16:creationId xmlns:a16="http://schemas.microsoft.com/office/drawing/2014/main" id="{7478112D-0F3B-4B7B-A68E-340F4C97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3" name="Text Box 37">
              <a:extLst>
                <a:ext uri="{FF2B5EF4-FFF2-40B4-BE49-F238E27FC236}">
                  <a16:creationId xmlns:a16="http://schemas.microsoft.com/office/drawing/2014/main" id="{8DAFA00D-6C8B-45C5-AA52-9365EDF2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0214" name="Group 38">
            <a:extLst>
              <a:ext uri="{FF2B5EF4-FFF2-40B4-BE49-F238E27FC236}">
                <a16:creationId xmlns:a16="http://schemas.microsoft.com/office/drawing/2014/main" id="{E5053C67-EB5F-454E-9773-DAE0874DE1A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24802"/>
            <a:ext cx="533400" cy="533401"/>
            <a:chOff x="1824" y="2736"/>
            <a:chExt cx="336" cy="336"/>
          </a:xfrm>
        </p:grpSpPr>
        <p:sp>
          <p:nvSpPr>
            <p:cNvPr id="50215" name="Oval 39">
              <a:extLst>
                <a:ext uri="{FF2B5EF4-FFF2-40B4-BE49-F238E27FC236}">
                  <a16:creationId xmlns:a16="http://schemas.microsoft.com/office/drawing/2014/main" id="{9B1409A0-75D5-4657-9405-55487FC9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6" name="Text Box 40">
              <a:extLst>
                <a:ext uri="{FF2B5EF4-FFF2-40B4-BE49-F238E27FC236}">
                  <a16:creationId xmlns:a16="http://schemas.microsoft.com/office/drawing/2014/main" id="{153F3774-23C1-4248-A92D-CA5F7A18B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0217" name="Line 41">
            <a:extLst>
              <a:ext uri="{FF2B5EF4-FFF2-40B4-BE49-F238E27FC236}">
                <a16:creationId xmlns:a16="http://schemas.microsoft.com/office/drawing/2014/main" id="{902B2CD8-68C4-4EF9-A4D6-A0123D0EB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638994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B09DFD7B-0513-43EC-B998-4C1EBDB2DE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79139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5342EDC5-7E10-4C17-BF97-E0494F83A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600" y="4324794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F701D764-11A5-4851-93A9-A77EED816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858194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406C692E-748E-42E7-ABBF-792D7D16E6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4553394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DEBDA6A1-3127-484C-9003-E1AC7FB0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225" name="Object 49">
            <a:extLst>
              <a:ext uri="{FF2B5EF4-FFF2-40B4-BE49-F238E27FC236}">
                <a16:creationId xmlns:a16="http://schemas.microsoft.com/office/drawing/2014/main" id="{E3969D08-3C96-4C64-9FDB-F4974DA20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53087"/>
              </p:ext>
            </p:extLst>
          </p:nvPr>
        </p:nvGraphicFramePr>
        <p:xfrm>
          <a:off x="2286000" y="1696682"/>
          <a:ext cx="3545976" cy="124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3">
                  <p:embed/>
                </p:oleObj>
              </mc:Choice>
              <mc:Fallback>
                <p:oleObj name="Equation" r:id="rId2" imgW="1307880" imgH="457200" progId="Equation.3">
                  <p:embed/>
                  <p:pic>
                    <p:nvPicPr>
                      <p:cNvPr id="50225" name="Object 49">
                        <a:extLst>
                          <a:ext uri="{FF2B5EF4-FFF2-40B4-BE49-F238E27FC236}">
                            <a16:creationId xmlns:a16="http://schemas.microsoft.com/office/drawing/2014/main" id="{E3969D08-3C96-4C64-9FDB-F4974DA20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96682"/>
                        <a:ext cx="3545976" cy="124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42C2DD4-85C5-4CB4-A1A1-E9EC1C5AD4C9}"/>
              </a:ext>
            </a:extLst>
          </p:cNvPr>
          <p:cNvSpPr txBox="1"/>
          <p:nvPr/>
        </p:nvSpPr>
        <p:spPr>
          <a:xfrm>
            <a:off x="3677307" y="6384782"/>
            <a:ext cx="5466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graph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 matrix is symmetric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49BF99A-DFF5-4AB1-9A4E-9520C6E6E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336323" name="Rectangle 3">
            <a:extLst>
              <a:ext uri="{FF2B5EF4-FFF2-40B4-BE49-F238E27FC236}">
                <a16:creationId xmlns:a16="http://schemas.microsoft.com/office/drawing/2014/main" id="{07D9C26B-FB04-4FAB-AF83-4FACD3F11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altLang="en-US" i="1" dirty="0">
                <a:solidFill>
                  <a:schemeClr val="accent1"/>
                </a:solidFill>
              </a:rPr>
              <a:t>: How much storage does the adjacency matrix require?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A: O(V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/>
              <a:t>Not memory efficient for large graphs.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Time:</a:t>
            </a:r>
            <a:r>
              <a:rPr lang="en-US" altLang="en-US" sz="2800" b="1" i="1" dirty="0"/>
              <a:t> </a:t>
            </a:r>
            <a:r>
              <a:rPr lang="en-US" altLang="en-US" sz="2800" i="1" dirty="0"/>
              <a:t>to list all vertices adjacent to u: </a:t>
            </a:r>
            <a:r>
              <a:rPr lang="en-US" altLang="en-US" sz="2800" i="1" dirty="0">
                <a:sym typeface="Symbol" panose="05050102010706020507" pitchFamily="18" charset="2"/>
              </a:rPr>
              <a:t></a:t>
            </a:r>
            <a:r>
              <a:rPr lang="en-US" altLang="en-US" sz="2800" i="1" dirty="0">
                <a:latin typeface="RMTMI" charset="-95"/>
              </a:rPr>
              <a:t>(|</a:t>
            </a:r>
            <a:r>
              <a:rPr lang="en-US" altLang="en-US" sz="2800" i="1" dirty="0"/>
              <a:t>V|</a:t>
            </a:r>
            <a:r>
              <a:rPr lang="en-US" altLang="en-US" sz="2800" i="1" dirty="0">
                <a:latin typeface="RMTMI" charset="-95"/>
              </a:rPr>
              <a:t>)</a:t>
            </a:r>
            <a:r>
              <a:rPr lang="en-US" altLang="en-US" sz="28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rgbClr val="CC3300"/>
                </a:solidFill>
              </a:rPr>
              <a:t>Time:</a:t>
            </a:r>
            <a:r>
              <a:rPr lang="en-US" altLang="en-US" sz="2800" b="1" i="1" dirty="0"/>
              <a:t> </a:t>
            </a:r>
            <a:r>
              <a:rPr lang="en-US" altLang="en-US" sz="2800" i="1" dirty="0"/>
              <a:t>to determine if </a:t>
            </a:r>
            <a:r>
              <a:rPr lang="en-US" altLang="en-US" sz="2800" i="1" dirty="0">
                <a:latin typeface="RMTMI" charset="-95"/>
              </a:rPr>
              <a:t>(</a:t>
            </a:r>
            <a:r>
              <a:rPr lang="en-US" altLang="en-US" sz="2800" i="1" dirty="0"/>
              <a:t>u</a:t>
            </a:r>
            <a:r>
              <a:rPr lang="en-US" altLang="en-US" sz="2800" i="1" dirty="0">
                <a:latin typeface="RMTMI" charset="-95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i="1" dirty="0">
                <a:latin typeface="RMTMI" charset="-95"/>
              </a:rPr>
              <a:t>) </a:t>
            </a:r>
            <a:r>
              <a:rPr lang="en-US" altLang="en-US" sz="2800" i="1" dirty="0">
                <a:sym typeface="Symbol" panose="05050102010706020507" pitchFamily="18" charset="2"/>
              </a:rPr>
              <a:t></a:t>
            </a:r>
            <a:r>
              <a:rPr lang="en-US" altLang="en-US" sz="2800" i="1" dirty="0">
                <a:latin typeface="MTSYN" charset="-127"/>
              </a:rPr>
              <a:t> </a:t>
            </a:r>
            <a:r>
              <a:rPr lang="en-US" altLang="en-US" sz="2800" i="1" dirty="0"/>
              <a:t>E: </a:t>
            </a:r>
            <a:r>
              <a:rPr lang="en-US" altLang="en-US" sz="2800" i="1" dirty="0">
                <a:sym typeface="Symbol" panose="05050102010706020507" pitchFamily="18" charset="2"/>
              </a:rPr>
              <a:t></a:t>
            </a:r>
            <a:r>
              <a:rPr lang="en-US" altLang="en-US" sz="2800" i="1" dirty="0">
                <a:latin typeface="RMTMI" charset="-95"/>
              </a:rPr>
              <a:t>(</a:t>
            </a:r>
            <a:r>
              <a:rPr lang="en-US" altLang="en-US" sz="2800" i="1" dirty="0"/>
              <a:t>1</a:t>
            </a:r>
            <a:r>
              <a:rPr lang="en-US" altLang="en-US" sz="2800" i="1" dirty="0">
                <a:latin typeface="RMTMI" charset="-95"/>
              </a:rPr>
              <a:t>)</a:t>
            </a:r>
            <a:r>
              <a:rPr lang="en-US" altLang="en-US" sz="2800" i="1" dirty="0"/>
              <a:t>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CB08351-E52C-4B24-B2AB-BBD2304C9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069354" cy="74677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dirty="0"/>
              <a:t>Adjacency List vs. Adjacency Matrix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52294196-1EE2-4A97-BFD3-E26DAC464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669" y="2306216"/>
            <a:ext cx="3962400" cy="304800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Sparse graphs (e.g. web)</a:t>
            </a:r>
          </a:p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Space efficient</a:t>
            </a:r>
          </a:p>
          <a:p>
            <a:pPr marL="342891" indent="-342891" defTabSz="914377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400" dirty="0">
                <a:solidFill>
                  <a:srgbClr val="000000"/>
                </a:solidFill>
              </a:rPr>
              <a:t>Must traverse the adjacency list to discover is an edge exists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154DF3D-D259-41DB-9E8B-CCD55692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36915"/>
            <a:ext cx="2895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Adjacency list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CBC18BFB-5C00-49C4-8031-BA3C7F27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36915"/>
            <a:ext cx="335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Adjacency matrix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A34E09C-E4BB-4BF0-978F-CCF1BFC9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9" y="2159802"/>
            <a:ext cx="4116355" cy="36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graphs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 lookup to discover if an edge exists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marL="342891" indent="-342891" defTabSz="914377" fontAlgn="base">
              <a:lnSpc>
                <a:spcPct val="150000"/>
              </a:lnSpc>
              <a:spcAft>
                <a:spcPct val="0"/>
              </a:spcAft>
              <a:buClr>
                <a:srgbClr val="330066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non-weighted graphs, only requires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6A364BCB-3AC9-4DEC-9DF6-B3CF2F43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122714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0A20A455-42BF-4000-A88D-FFC70446C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55" y="2122714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AD4348BA-17A8-4A9F-8EF8-3E155E78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1" y="6265472"/>
            <a:ext cx="5458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Can we get the best of both worlds?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uiExpand="1" build="p"/>
      <p:bldP spid="51207" grpId="0"/>
      <p:bldP spid="512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7AAF3E9-9CEF-4FBF-B853-4C3F8D668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0502"/>
            <a:ext cx="7886700" cy="1325563"/>
          </a:xfrm>
        </p:spPr>
        <p:txBody>
          <a:bodyPr/>
          <a:lstStyle/>
          <a:p>
            <a:r>
              <a:rPr lang="en-US" altLang="en-US"/>
              <a:t>Sparse adjacency matrix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2634F8-3A20-4A07-B053-A9FEC0527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1066800"/>
          </a:xfrm>
        </p:spPr>
        <p:txBody>
          <a:bodyPr/>
          <a:lstStyle/>
          <a:p>
            <a:r>
              <a:rPr lang="en-US" altLang="en-US" sz="2600"/>
              <a:t>Rather than using an adjacency list, use an adjacency hashtable</a:t>
            </a:r>
          </a:p>
          <a:p>
            <a:endParaRPr lang="en-US" altLang="en-US" sz="2600"/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A2F1D508-7825-43E3-9C63-2FCBF147FF5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8"/>
            <a:ext cx="533400" cy="533401"/>
            <a:chOff x="1824" y="2736"/>
            <a:chExt cx="336" cy="336"/>
          </a:xfrm>
        </p:grpSpPr>
        <p:sp>
          <p:nvSpPr>
            <p:cNvPr id="52229" name="Oval 5">
              <a:extLst>
                <a:ext uri="{FF2B5EF4-FFF2-40B4-BE49-F238E27FC236}">
                  <a16:creationId xmlns:a16="http://schemas.microsoft.com/office/drawing/2014/main" id="{DCD86B09-E995-4843-A10E-2F77FA04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0" name="Text Box 6">
              <a:extLst>
                <a:ext uri="{FF2B5EF4-FFF2-40B4-BE49-F238E27FC236}">
                  <a16:creationId xmlns:a16="http://schemas.microsoft.com/office/drawing/2014/main" id="{E8B08682-E72A-4F66-8AEC-D70345DBB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2231" name="Group 7">
            <a:extLst>
              <a:ext uri="{FF2B5EF4-FFF2-40B4-BE49-F238E27FC236}">
                <a16:creationId xmlns:a16="http://schemas.microsoft.com/office/drawing/2014/main" id="{784A3978-1327-4CFA-8958-B1FA77A7A1F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8"/>
            <a:ext cx="533400" cy="533401"/>
            <a:chOff x="1824" y="2736"/>
            <a:chExt cx="336" cy="336"/>
          </a:xfrm>
        </p:grpSpPr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11037C42-C8D2-479B-B0CD-9C0FCC18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6C34ADA2-6905-4F31-A277-3B4EC026A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65CEDFB7-C7C9-4856-8E51-A344F442B28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8"/>
            <a:ext cx="533400" cy="533401"/>
            <a:chOff x="1824" y="2736"/>
            <a:chExt cx="336" cy="336"/>
          </a:xfrm>
        </p:grpSpPr>
        <p:sp>
          <p:nvSpPr>
            <p:cNvPr id="52235" name="Oval 11">
              <a:extLst>
                <a:ext uri="{FF2B5EF4-FFF2-40B4-BE49-F238E27FC236}">
                  <a16:creationId xmlns:a16="http://schemas.microsoft.com/office/drawing/2014/main" id="{153A035D-FEFC-45A9-A27C-D189E2C8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6" name="Text Box 12">
              <a:extLst>
                <a:ext uri="{FF2B5EF4-FFF2-40B4-BE49-F238E27FC236}">
                  <a16:creationId xmlns:a16="http://schemas.microsoft.com/office/drawing/2014/main" id="{EEFDEF2D-63B7-4260-AC8C-50BB00B24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2237" name="Group 13">
            <a:extLst>
              <a:ext uri="{FF2B5EF4-FFF2-40B4-BE49-F238E27FC236}">
                <a16:creationId xmlns:a16="http://schemas.microsoft.com/office/drawing/2014/main" id="{BC1B1F6C-E0F3-4E25-9494-0432BFCBDA9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8"/>
            <a:ext cx="533400" cy="533401"/>
            <a:chOff x="1824" y="2736"/>
            <a:chExt cx="336" cy="336"/>
          </a:xfrm>
        </p:grpSpPr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360C6A2E-3CFE-4DEF-9D01-4AC104D5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9" name="Text Box 15">
              <a:extLst>
                <a:ext uri="{FF2B5EF4-FFF2-40B4-BE49-F238E27FC236}">
                  <a16:creationId xmlns:a16="http://schemas.microsoft.com/office/drawing/2014/main" id="{8E6DBA55-5540-4998-BE64-F69243910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2240" name="Group 16">
            <a:extLst>
              <a:ext uri="{FF2B5EF4-FFF2-40B4-BE49-F238E27FC236}">
                <a16:creationId xmlns:a16="http://schemas.microsoft.com/office/drawing/2014/main" id="{6733D440-F397-42F8-B8C0-63FBFDC5E04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8"/>
            <a:ext cx="533400" cy="533401"/>
            <a:chOff x="1824" y="2736"/>
            <a:chExt cx="336" cy="336"/>
          </a:xfrm>
        </p:grpSpPr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id="{64991BB3-9571-4956-B9C5-1841B1C8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42" name="Text Box 18">
              <a:extLst>
                <a:ext uri="{FF2B5EF4-FFF2-40B4-BE49-F238E27FC236}">
                  <a16:creationId xmlns:a16="http://schemas.microsoft.com/office/drawing/2014/main" id="{958BA4B6-2959-4505-83AF-30B91527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2243" name="Line 19">
            <a:extLst>
              <a:ext uri="{FF2B5EF4-FFF2-40B4-BE49-F238E27FC236}">
                <a16:creationId xmlns:a16="http://schemas.microsoft.com/office/drawing/2014/main" id="{7B2B7CAA-871C-4858-8910-DCDAF48A3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CC44817A-17FC-4838-8F0D-E46DCDB33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FBADAE31-A948-433F-95BE-E9983F4A5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B57F2F25-D834-43A8-86F7-FE53C8D2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1C65DA09-20ED-4CEA-930D-6E6F5CEF1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CEE118A3-C9E2-4B55-94CE-7C3FE0390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678A6A97-0A95-4C7E-96A2-2138280B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52250" name="Text Box 26">
            <a:extLst>
              <a:ext uri="{FF2B5EF4-FFF2-40B4-BE49-F238E27FC236}">
                <a16:creationId xmlns:a16="http://schemas.microsoft.com/office/drawing/2014/main" id="{C17E5C81-A886-43D3-BE25-1B90404D3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401C74AE-E1D9-4E7B-893D-E13D14F1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1257548C-6DB3-45D0-8F4F-8130F229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F5EC4821-9A93-4E3E-9465-75531D1A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[B,D]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DD79F649-2013-4E25-B16C-C5335FAC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[A,D]</a:t>
            </a:r>
          </a:p>
        </p:txBody>
      </p:sp>
      <p:sp>
        <p:nvSpPr>
          <p:cNvPr id="52256" name="Text Box 32">
            <a:extLst>
              <a:ext uri="{FF2B5EF4-FFF2-40B4-BE49-F238E27FC236}">
                <a16:creationId xmlns:a16="http://schemas.microsoft.com/office/drawing/2014/main" id="{51B70A72-AA49-4786-9632-A3BDD01D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CD7B26EF-91FE-4FA7-B010-BCA569DA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8"/>
            <a:ext cx="3048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[A,B,C,E]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88B2FA74-86DC-43F9-B765-648C8EF7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79"/>
            <a:ext cx="9139393" cy="685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2EDB36E-871E-421A-A30B-BDCBBB2D1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84141"/>
            <a:ext cx="7886700" cy="1325563"/>
          </a:xfrm>
        </p:spPr>
        <p:txBody>
          <a:bodyPr/>
          <a:lstStyle/>
          <a:p>
            <a:r>
              <a:rPr lang="en-US" altLang="en-US" dirty="0"/>
              <a:t>Sparse adjacency matrix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35C6C99-FE65-44AC-85FE-E6D08B820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1600200"/>
          </a:xfrm>
        </p:spPr>
        <p:txBody>
          <a:bodyPr/>
          <a:lstStyle/>
          <a:p>
            <a:r>
              <a:rPr lang="en-US" altLang="en-US" sz="2600"/>
              <a:t>Constant time lookup</a:t>
            </a:r>
          </a:p>
          <a:p>
            <a:r>
              <a:rPr lang="en-US" altLang="en-US" sz="2600"/>
              <a:t>Space efficient</a:t>
            </a:r>
          </a:p>
          <a:p>
            <a:r>
              <a:rPr lang="en-US" altLang="en-US" sz="2600"/>
              <a:t>Not good for dense graphs</a:t>
            </a:r>
          </a:p>
          <a:p>
            <a:endParaRPr lang="en-US" altLang="en-US" sz="2600"/>
          </a:p>
          <a:p>
            <a:endParaRPr lang="en-US" altLang="en-US" sz="260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7A8E6F47-770C-40C3-8EF9-E9DA04DB81C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8"/>
            <a:ext cx="533400" cy="533401"/>
            <a:chOff x="1824" y="2736"/>
            <a:chExt cx="336" cy="336"/>
          </a:xfrm>
        </p:grpSpPr>
        <p:sp>
          <p:nvSpPr>
            <p:cNvPr id="53253" name="Oval 5">
              <a:extLst>
                <a:ext uri="{FF2B5EF4-FFF2-40B4-BE49-F238E27FC236}">
                  <a16:creationId xmlns:a16="http://schemas.microsoft.com/office/drawing/2014/main" id="{0CB73E04-9094-49A8-9F65-C996F3D67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60089FC7-1A98-4252-9B77-A9DF427A5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9086C707-13AB-4BEF-A694-D6D4FC843FB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8"/>
            <a:ext cx="533400" cy="533401"/>
            <a:chOff x="1824" y="2736"/>
            <a:chExt cx="336" cy="336"/>
          </a:xfrm>
        </p:grpSpPr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8DDB6A3A-AA36-45EC-9642-6481EADEE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7" name="Text Box 9">
              <a:extLst>
                <a:ext uri="{FF2B5EF4-FFF2-40B4-BE49-F238E27FC236}">
                  <a16:creationId xmlns:a16="http://schemas.microsoft.com/office/drawing/2014/main" id="{CF623091-706D-4D04-8B3C-FC215E405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88546267-08EC-4F08-95CC-3DD9DC09E31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6172208"/>
            <a:ext cx="533400" cy="533401"/>
            <a:chOff x="1824" y="2736"/>
            <a:chExt cx="336" cy="336"/>
          </a:xfrm>
        </p:grpSpPr>
        <p:sp>
          <p:nvSpPr>
            <p:cNvPr id="53259" name="Oval 11">
              <a:extLst>
                <a:ext uri="{FF2B5EF4-FFF2-40B4-BE49-F238E27FC236}">
                  <a16:creationId xmlns:a16="http://schemas.microsoft.com/office/drawing/2014/main" id="{AFFCDAF9-6B80-4001-B5C8-9E5FC779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0" name="Text Box 12">
              <a:extLst>
                <a:ext uri="{FF2B5EF4-FFF2-40B4-BE49-F238E27FC236}">
                  <a16:creationId xmlns:a16="http://schemas.microsoft.com/office/drawing/2014/main" id="{602D43E9-DD00-4FCF-8CDC-A612A963F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3261" name="Group 13">
            <a:extLst>
              <a:ext uri="{FF2B5EF4-FFF2-40B4-BE49-F238E27FC236}">
                <a16:creationId xmlns:a16="http://schemas.microsoft.com/office/drawing/2014/main" id="{F32115A7-0EC2-4FDE-9668-F79ADAF2C1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57808"/>
            <a:ext cx="533400" cy="533401"/>
            <a:chOff x="1824" y="2736"/>
            <a:chExt cx="336" cy="336"/>
          </a:xfrm>
        </p:grpSpPr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1C9D183C-1BE6-4764-AD98-36CAEE619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3" name="Text Box 15">
              <a:extLst>
                <a:ext uri="{FF2B5EF4-FFF2-40B4-BE49-F238E27FC236}">
                  <a16:creationId xmlns:a16="http://schemas.microsoft.com/office/drawing/2014/main" id="{CD0D6896-47CF-49B3-B551-3FD124F05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B51DF8D0-E436-4C86-BC61-5137C76C3A4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29208"/>
            <a:ext cx="533400" cy="533401"/>
            <a:chOff x="1824" y="2736"/>
            <a:chExt cx="336" cy="336"/>
          </a:xfrm>
        </p:grpSpPr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620AC875-2EB8-4038-BF80-0B00F07C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075D1E3C-DB96-439F-9CCB-172A593A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3267" name="Line 19">
            <a:extLst>
              <a:ext uri="{FF2B5EF4-FFF2-40B4-BE49-F238E27FC236}">
                <a16:creationId xmlns:a16="http://schemas.microsoft.com/office/drawing/2014/main" id="{A2505C63-95FB-4421-A236-F0B079008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C1E3B54E-088F-4CBA-8800-87C3A4341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A646AF79-50BE-4109-8180-284CAA70C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C8CB3AE2-1733-4E56-BF77-D416EC73E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562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62F7132F-0FD1-4CBF-A0E5-A421FEDA4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6D87842D-70CD-4DAA-8576-CE45EE15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7242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50C5429F-791B-4411-8F1F-136E2702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338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AF4E1AA-8E6D-4DBC-97D1-273D849A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434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630428EE-25A2-42BF-A471-A112709A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530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086F39BF-EC7E-4CE2-BD3C-36B2E738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626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E: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ACB2515B-E653-4631-92DA-EDC69E07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242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[B,D]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328EA65D-BCCC-46C6-BEFD-874B97C0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3878"/>
            <a:ext cx="2362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[A,D]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3BF14A2E-8875-4216-98E1-1C1DAF437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34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4AA12E0A-D771-4902-9490-48E20552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53078"/>
            <a:ext cx="3048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[A,B,C,E]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070D49DC-AFC7-42B3-A2E0-5005C6B2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162678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hashtable [D]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FF315D6-22A3-4803-9994-82A92998B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45" y="119617"/>
            <a:ext cx="7886700" cy="1096964"/>
          </a:xfrm>
        </p:spPr>
        <p:txBody>
          <a:bodyPr/>
          <a:lstStyle/>
          <a:p>
            <a:r>
              <a:rPr lang="en-US" altLang="en-US" sz="4800" dirty="0"/>
              <a:t>Weighted graphs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1172F91-B83C-43DB-A873-2C90D17072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45" y="1242537"/>
            <a:ext cx="7886700" cy="145042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Adjacency list</a:t>
            </a:r>
          </a:p>
          <a:p>
            <a:pPr lvl="1"/>
            <a:r>
              <a:rPr lang="en-US" altLang="en-US" dirty="0"/>
              <a:t>store the weight as an additional field in the list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3CD4585A-CABF-4077-8761-D4C9719755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8"/>
            <a:ext cx="533400" cy="533401"/>
            <a:chOff x="1824" y="2736"/>
            <a:chExt cx="336" cy="336"/>
          </a:xfrm>
        </p:grpSpPr>
        <p:sp>
          <p:nvSpPr>
            <p:cNvPr id="54277" name="Oval 5">
              <a:extLst>
                <a:ext uri="{FF2B5EF4-FFF2-40B4-BE49-F238E27FC236}">
                  <a16:creationId xmlns:a16="http://schemas.microsoft.com/office/drawing/2014/main" id="{5E19C1DF-B326-49AF-BF48-C65B2195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78" name="Text Box 6">
              <a:extLst>
                <a:ext uri="{FF2B5EF4-FFF2-40B4-BE49-F238E27FC236}">
                  <a16:creationId xmlns:a16="http://schemas.microsoft.com/office/drawing/2014/main" id="{9F070CE8-12B2-49AE-B001-3AB1B3D82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4279" name="Group 7">
            <a:extLst>
              <a:ext uri="{FF2B5EF4-FFF2-40B4-BE49-F238E27FC236}">
                <a16:creationId xmlns:a16="http://schemas.microsoft.com/office/drawing/2014/main" id="{5CF91FEC-3B5F-484B-8DDA-F89191B311E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8"/>
            <a:ext cx="533400" cy="533401"/>
            <a:chOff x="1824" y="2736"/>
            <a:chExt cx="336" cy="336"/>
          </a:xfrm>
        </p:grpSpPr>
        <p:sp>
          <p:nvSpPr>
            <p:cNvPr id="54280" name="Oval 8">
              <a:extLst>
                <a:ext uri="{FF2B5EF4-FFF2-40B4-BE49-F238E27FC236}">
                  <a16:creationId xmlns:a16="http://schemas.microsoft.com/office/drawing/2014/main" id="{6C3C38DA-442F-4164-8033-D5E9F9336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1" name="Text Box 9">
              <a:extLst>
                <a:ext uri="{FF2B5EF4-FFF2-40B4-BE49-F238E27FC236}">
                  <a16:creationId xmlns:a16="http://schemas.microsoft.com/office/drawing/2014/main" id="{63729963-B159-40F6-B28B-5D07C84E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5D0E59BC-26C6-47B8-89DB-56D1597F8D9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8"/>
            <a:ext cx="533400" cy="533401"/>
            <a:chOff x="1824" y="2736"/>
            <a:chExt cx="336" cy="336"/>
          </a:xfrm>
        </p:grpSpPr>
        <p:sp>
          <p:nvSpPr>
            <p:cNvPr id="54283" name="Oval 11">
              <a:extLst>
                <a:ext uri="{FF2B5EF4-FFF2-40B4-BE49-F238E27FC236}">
                  <a16:creationId xmlns:a16="http://schemas.microsoft.com/office/drawing/2014/main" id="{80447303-A674-4D61-8B12-31F018E85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9F795F37-9689-47AC-9916-26E7B33E3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4285" name="Group 13">
            <a:extLst>
              <a:ext uri="{FF2B5EF4-FFF2-40B4-BE49-F238E27FC236}">
                <a16:creationId xmlns:a16="http://schemas.microsoft.com/office/drawing/2014/main" id="{ED734FCA-DC51-4483-A2E2-634D2997510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8"/>
            <a:ext cx="533400" cy="533401"/>
            <a:chOff x="1824" y="2736"/>
            <a:chExt cx="336" cy="336"/>
          </a:xfrm>
        </p:grpSpPr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id="{C430416F-3DFE-46EA-896F-021B6EEF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167B52BF-654F-4DB9-BA25-00AD297B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4288" name="Group 16">
            <a:extLst>
              <a:ext uri="{FF2B5EF4-FFF2-40B4-BE49-F238E27FC236}">
                <a16:creationId xmlns:a16="http://schemas.microsoft.com/office/drawing/2014/main" id="{30E07882-7A5D-4D32-93F8-BC606F5064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8"/>
            <a:ext cx="533400" cy="533401"/>
            <a:chOff x="1824" y="2736"/>
            <a:chExt cx="336" cy="336"/>
          </a:xfrm>
        </p:grpSpPr>
        <p:sp>
          <p:nvSpPr>
            <p:cNvPr id="54289" name="Oval 17">
              <a:extLst>
                <a:ext uri="{FF2B5EF4-FFF2-40B4-BE49-F238E27FC236}">
                  <a16:creationId xmlns:a16="http://schemas.microsoft.com/office/drawing/2014/main" id="{790636F6-1451-4F39-8BDE-0BBB555A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3707999B-DE99-4243-B965-8DFFD461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4291" name="Line 19">
            <a:extLst>
              <a:ext uri="{FF2B5EF4-FFF2-40B4-BE49-F238E27FC236}">
                <a16:creationId xmlns:a16="http://schemas.microsoft.com/office/drawing/2014/main" id="{3FFF1994-2166-479E-948C-6D6039CC8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5F17AC0E-D16D-49AF-A6C0-C8450E485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BB83BC37-DCD1-4DC5-88C1-A42A9B47C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AF7A87D1-58B3-4C27-AC92-0508AEADAD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57F8EDD6-51C7-4010-9439-A09B30C10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F28020E3-DEB4-40F8-9293-4DC3D3C5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9A9BB874-1155-4177-93C7-D54DEBEA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B9AFBBF4-7108-4E71-9BA1-706772A3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B87CEACC-7603-49BB-91A3-E10720C13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ECCD5227-5621-46E8-A0AE-881F880C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C1C9ABF8-13D3-42B4-B42A-A85A81D4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3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2759F587-CD97-4266-81D5-127447CF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3"/>
            <a:ext cx="6858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B:8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95E4720B-85CA-44B4-9372-53F2F2B2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3"/>
            <a:ext cx="685800" cy="4616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D:3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C4E1FE09-13B6-4C8C-BB33-B04B36156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B8EE3797-637A-4BCA-B541-D42341F6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89873AD-5A82-4BD8-AA97-21124FCE8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7629"/>
            <a:ext cx="7886700" cy="993792"/>
          </a:xfrm>
        </p:spPr>
        <p:txBody>
          <a:bodyPr/>
          <a:lstStyle/>
          <a:p>
            <a:r>
              <a:rPr lang="en-US" altLang="en-US" dirty="0"/>
              <a:t>Weighted graphs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A40A39E-7F24-4E61-9134-8320512D4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1009"/>
            <a:ext cx="3831771" cy="608006"/>
          </a:xfrm>
        </p:spPr>
        <p:txBody>
          <a:bodyPr/>
          <a:lstStyle/>
          <a:p>
            <a:r>
              <a:rPr lang="en-US" altLang="en-US" dirty="0"/>
              <a:t>Adjacency matrix</a:t>
            </a:r>
          </a:p>
        </p:txBody>
      </p:sp>
      <p:grpSp>
        <p:nvGrpSpPr>
          <p:cNvPr id="56324" name="Group 4">
            <a:extLst>
              <a:ext uri="{FF2B5EF4-FFF2-40B4-BE49-F238E27FC236}">
                <a16:creationId xmlns:a16="http://schemas.microsoft.com/office/drawing/2014/main" id="{E68A0139-05CD-455C-A018-FC9BB58C684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038608"/>
            <a:ext cx="533400" cy="533401"/>
            <a:chOff x="1824" y="2736"/>
            <a:chExt cx="336" cy="336"/>
          </a:xfrm>
        </p:grpSpPr>
        <p:sp>
          <p:nvSpPr>
            <p:cNvPr id="56325" name="Oval 5">
              <a:extLst>
                <a:ext uri="{FF2B5EF4-FFF2-40B4-BE49-F238E27FC236}">
                  <a16:creationId xmlns:a16="http://schemas.microsoft.com/office/drawing/2014/main" id="{FEAED5D8-7C1A-4114-87DD-9B3E65ABB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26" name="Text Box 6">
              <a:extLst>
                <a:ext uri="{FF2B5EF4-FFF2-40B4-BE49-F238E27FC236}">
                  <a16:creationId xmlns:a16="http://schemas.microsoft.com/office/drawing/2014/main" id="{40E1665B-983E-4D74-826A-348874ACB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AAC8F34B-6314-4F71-81B1-99033F9D7A2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8"/>
            <a:ext cx="533400" cy="533401"/>
            <a:chOff x="1824" y="2736"/>
            <a:chExt cx="336" cy="336"/>
          </a:xfrm>
        </p:grpSpPr>
        <p:sp>
          <p:nvSpPr>
            <p:cNvPr id="56328" name="Oval 8">
              <a:extLst>
                <a:ext uri="{FF2B5EF4-FFF2-40B4-BE49-F238E27FC236}">
                  <a16:creationId xmlns:a16="http://schemas.microsoft.com/office/drawing/2014/main" id="{6ED2C577-6516-4B1A-8088-7473821ED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29" name="Text Box 9">
              <a:extLst>
                <a:ext uri="{FF2B5EF4-FFF2-40B4-BE49-F238E27FC236}">
                  <a16:creationId xmlns:a16="http://schemas.microsoft.com/office/drawing/2014/main" id="{32BE60FC-C1E0-4F2B-9B7F-CBB022466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6330" name="Group 10">
            <a:extLst>
              <a:ext uri="{FF2B5EF4-FFF2-40B4-BE49-F238E27FC236}">
                <a16:creationId xmlns:a16="http://schemas.microsoft.com/office/drawing/2014/main" id="{7630073F-2C44-4B34-8D4C-EA189717D60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248408"/>
            <a:ext cx="533400" cy="533401"/>
            <a:chOff x="1824" y="2736"/>
            <a:chExt cx="336" cy="336"/>
          </a:xfrm>
        </p:grpSpPr>
        <p:sp>
          <p:nvSpPr>
            <p:cNvPr id="56331" name="Oval 11">
              <a:extLst>
                <a:ext uri="{FF2B5EF4-FFF2-40B4-BE49-F238E27FC236}">
                  <a16:creationId xmlns:a16="http://schemas.microsoft.com/office/drawing/2014/main" id="{A2EC4607-13ED-4D0C-9AB6-54500585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2" name="Text Box 12">
              <a:extLst>
                <a:ext uri="{FF2B5EF4-FFF2-40B4-BE49-F238E27FC236}">
                  <a16:creationId xmlns:a16="http://schemas.microsoft.com/office/drawing/2014/main" id="{4E5B4772-6D8F-4934-ACB4-51D2783E8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6333" name="Group 13">
            <a:extLst>
              <a:ext uri="{FF2B5EF4-FFF2-40B4-BE49-F238E27FC236}">
                <a16:creationId xmlns:a16="http://schemas.microsoft.com/office/drawing/2014/main" id="{3926DB23-F577-46D3-8C0C-C263A935000A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8"/>
            <a:ext cx="533400" cy="533401"/>
            <a:chOff x="1824" y="2736"/>
            <a:chExt cx="336" cy="336"/>
          </a:xfrm>
        </p:grpSpPr>
        <p:sp>
          <p:nvSpPr>
            <p:cNvPr id="56334" name="Oval 14">
              <a:extLst>
                <a:ext uri="{FF2B5EF4-FFF2-40B4-BE49-F238E27FC236}">
                  <a16:creationId xmlns:a16="http://schemas.microsoft.com/office/drawing/2014/main" id="{207BCBC1-B544-416D-8583-74DE3B4E2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2BCB826B-1815-4370-934B-21C2160CF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6336" name="Group 16">
            <a:extLst>
              <a:ext uri="{FF2B5EF4-FFF2-40B4-BE49-F238E27FC236}">
                <a16:creationId xmlns:a16="http://schemas.microsoft.com/office/drawing/2014/main" id="{EBCA7085-B025-4F84-90B2-1EF33A061F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05408"/>
            <a:ext cx="533400" cy="533401"/>
            <a:chOff x="1824" y="2736"/>
            <a:chExt cx="336" cy="336"/>
          </a:xfrm>
        </p:grpSpPr>
        <p:sp>
          <p:nvSpPr>
            <p:cNvPr id="56337" name="Oval 17">
              <a:extLst>
                <a:ext uri="{FF2B5EF4-FFF2-40B4-BE49-F238E27FC236}">
                  <a16:creationId xmlns:a16="http://schemas.microsoft.com/office/drawing/2014/main" id="{EAC08E16-FF77-4708-A2D8-C7E6F01F0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F2A3F68D-5797-44AA-9079-4FBDE1C78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377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6339" name="Line 19">
            <a:extLst>
              <a:ext uri="{FF2B5EF4-FFF2-40B4-BE49-F238E27FC236}">
                <a16:creationId xmlns:a16="http://schemas.microsoft.com/office/drawing/2014/main" id="{8BA5FB3E-12D6-478A-8975-CC5831C34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E811890D-E47D-4354-BF18-7B3A54398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094A2D4B-8077-4A93-B507-233C6E4727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55C6D592-DC8F-4E35-96AC-4094B5933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D9CC3A51-22F1-4AFD-9D34-3413BF52C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CD4EF2E2-8711-4CBF-B4CC-F176511D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640A9140-4F1F-4464-8A0E-8654B5BC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7208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E9854C15-265D-4A1C-BDE1-1B73E640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1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520CFE86-33AE-4AF6-940A-8FFB51CD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43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CA560203-E538-4926-A6BD-098594FC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05489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aphicFrame>
        <p:nvGraphicFramePr>
          <p:cNvPr id="56354" name="Object 34">
            <a:extLst>
              <a:ext uri="{FF2B5EF4-FFF2-40B4-BE49-F238E27FC236}">
                <a16:creationId xmlns:a16="http://schemas.microsoft.com/office/drawing/2014/main" id="{5311DE0D-5128-4F70-810C-B237026D4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99823"/>
              </p:ext>
            </p:extLst>
          </p:nvPr>
        </p:nvGraphicFramePr>
        <p:xfrm>
          <a:off x="4790952" y="1368680"/>
          <a:ext cx="4048248" cy="111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457200" progId="Equation.3">
                  <p:embed/>
                </p:oleObj>
              </mc:Choice>
              <mc:Fallback>
                <p:oleObj name="Equation" r:id="rId2" imgW="1663560" imgH="457200" progId="Equation.3">
                  <p:embed/>
                  <p:pic>
                    <p:nvPicPr>
                      <p:cNvPr id="56354" name="Object 34">
                        <a:extLst>
                          <a:ext uri="{FF2B5EF4-FFF2-40B4-BE49-F238E27FC236}">
                            <a16:creationId xmlns:a16="http://schemas.microsoft.com/office/drawing/2014/main" id="{5311DE0D-5128-4F70-810C-B237026D4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952" y="1368680"/>
                        <a:ext cx="4048248" cy="1113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>
            <a:extLst>
              <a:ext uri="{FF2B5EF4-FFF2-40B4-BE49-F238E27FC236}">
                <a16:creationId xmlns:a16="http://schemas.microsoft.com/office/drawing/2014/main" id="{021974EB-EE67-4314-A400-145BF5F1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317034"/>
            <a:ext cx="297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A  B  C  D  E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1251EE50-3F1C-4C0B-8AAD-9EEA424F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26635"/>
            <a:ext cx="3733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0  8   0  3   0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8  0   0  2   0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0  0   0  10 0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3  2  10  0  13</a:t>
            </a:r>
            <a:b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0  0   0  13  0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" y="1943100"/>
            <a:ext cx="8656319" cy="2699339"/>
          </a:xfrm>
          <a:prstGeom prst="rect">
            <a:avLst/>
          </a:prstGeom>
        </p:spPr>
        <p:txBody>
          <a:bodyPr vert="horz" wrap="square" lIns="0" tIns="35125" rIns="0" bIns="0" rtlCol="0">
            <a:spAutoFit/>
          </a:bodyPr>
          <a:lstStyle/>
          <a:p>
            <a:pPr marR="4607">
              <a:lnSpc>
                <a:spcPct val="150000"/>
              </a:lnSpc>
              <a:spcBef>
                <a:spcPts val="277"/>
              </a:spcBef>
            </a:pPr>
            <a:r>
              <a:rPr sz="4000" dirty="0">
                <a:latin typeface="DejaVu Serif"/>
                <a:cs typeface="DejaVu Serif"/>
              </a:rPr>
              <a:t>A </a:t>
            </a:r>
            <a:r>
              <a:rPr sz="4000"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z="4000" spc="-5" dirty="0">
                <a:latin typeface="DejaVu Serif"/>
                <a:cs typeface="DejaVu Serif"/>
              </a:rPr>
              <a:t>is </a:t>
            </a:r>
            <a:r>
              <a:rPr sz="4000" dirty="0">
                <a:latin typeface="DejaVu Serif"/>
                <a:cs typeface="DejaVu Serif"/>
              </a:rPr>
              <a:t>a </a:t>
            </a:r>
            <a:r>
              <a:rPr sz="4000" spc="-5" dirty="0">
                <a:latin typeface="DejaVu Serif"/>
                <a:cs typeface="DejaVu Serif"/>
              </a:rPr>
              <a:t>mathematical</a:t>
            </a:r>
            <a:r>
              <a:rPr sz="4000" spc="-109" dirty="0">
                <a:latin typeface="DejaVu Serif"/>
                <a:cs typeface="DejaVu Serif"/>
              </a:rPr>
              <a:t> </a:t>
            </a:r>
            <a:r>
              <a:rPr sz="4000" spc="-5" dirty="0">
                <a:latin typeface="DejaVu Serif"/>
                <a:cs typeface="DejaVu Serif"/>
              </a:rPr>
              <a:t>structure  for representing</a:t>
            </a:r>
            <a:r>
              <a:rPr sz="4000" dirty="0">
                <a:latin typeface="DejaVu Serif"/>
                <a:cs typeface="DejaVu Serif"/>
              </a:rPr>
              <a:t> </a:t>
            </a:r>
            <a:r>
              <a:rPr sz="4000" spc="-5" dirty="0">
                <a:latin typeface="DejaVu Serif"/>
                <a:cs typeface="DejaVu Serif"/>
              </a:rPr>
              <a:t>relationships.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41" y="384070"/>
            <a:ext cx="8655728" cy="908665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593093" marR="4607" indent="-581576">
              <a:lnSpc>
                <a:spcPts val="3381"/>
              </a:lnSpc>
              <a:spcBef>
                <a:spcPts val="286"/>
              </a:spcBef>
            </a:pPr>
            <a:r>
              <a:rPr dirty="0">
                <a:latin typeface="DejaVu Serif"/>
                <a:cs typeface="DejaVu Serif"/>
              </a:rPr>
              <a:t>A </a:t>
            </a:r>
            <a:r>
              <a:rPr b="1" dirty="0">
                <a:solidFill>
                  <a:srgbClr val="0000FF"/>
                </a:solidFill>
                <a:latin typeface="DejaVu Serif"/>
                <a:cs typeface="DejaVu Serif"/>
              </a:rPr>
              <a:t>graph </a:t>
            </a:r>
            <a:r>
              <a:rPr spc="-5" dirty="0">
                <a:latin typeface="DejaVu Serif"/>
                <a:cs typeface="DejaVu Serif"/>
              </a:rPr>
              <a:t>is </a:t>
            </a:r>
            <a:r>
              <a:rPr dirty="0">
                <a:latin typeface="DejaVu Serif"/>
                <a:cs typeface="DejaVu Serif"/>
              </a:rPr>
              <a:t>a </a:t>
            </a:r>
            <a:r>
              <a:rPr spc="-5" dirty="0">
                <a:latin typeface="DejaVu Serif"/>
                <a:cs typeface="DejaVu Serif"/>
              </a:rPr>
              <a:t>mathematical</a:t>
            </a:r>
            <a:r>
              <a:rPr spc="-109"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structure  for representing</a:t>
            </a:r>
            <a:r>
              <a:rPr dirty="0">
                <a:latin typeface="DejaVu Serif"/>
                <a:cs typeface="DejaVu Serif"/>
              </a:rPr>
              <a:t> </a:t>
            </a:r>
            <a:r>
              <a:rPr spc="-5" dirty="0">
                <a:latin typeface="DejaVu Serif"/>
                <a:cs typeface="DejaVu Serif"/>
              </a:rPr>
              <a:t>relationships.</a:t>
            </a:r>
          </a:p>
        </p:txBody>
      </p:sp>
      <p:sp>
        <p:nvSpPr>
          <p:cNvPr id="3" name="object 3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9420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089" y="1757973"/>
            <a:ext cx="111708" cy="11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9366" y="1757973"/>
            <a:ext cx="110557" cy="11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3202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9421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45894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1546" y="1453942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05214" y="1757973"/>
            <a:ext cx="111709" cy="11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1493" y="1757973"/>
            <a:ext cx="110556" cy="111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5328" y="2197900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1547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8020" y="2490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1546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5214" y="4660100"/>
            <a:ext cx="111709" cy="11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41493" y="4660100"/>
            <a:ext cx="110556" cy="1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45328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11547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8020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29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09420" y="4356068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30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30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29" y="163829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03089" y="4660100"/>
            <a:ext cx="111708" cy="111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9366" y="4660100"/>
            <a:ext cx="110557" cy="111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43202" y="5100026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79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109421" y="435606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45894" y="53925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3343" y="1826"/>
                </a:lnTo>
                <a:lnTo>
                  <a:pt x="476493" y="7223"/>
                </a:lnTo>
                <a:lnTo>
                  <a:pt x="431076" y="16064"/>
                </a:lnTo>
                <a:lnTo>
                  <a:pt x="387217" y="28224"/>
                </a:lnTo>
                <a:lnTo>
                  <a:pt x="345043" y="43576"/>
                </a:lnTo>
                <a:lnTo>
                  <a:pt x="304678" y="61996"/>
                </a:lnTo>
                <a:lnTo>
                  <a:pt x="266248" y="83357"/>
                </a:lnTo>
                <a:lnTo>
                  <a:pt x="229880" y="107533"/>
                </a:lnTo>
                <a:lnTo>
                  <a:pt x="195698" y="134399"/>
                </a:lnTo>
                <a:lnTo>
                  <a:pt x="163830" y="163830"/>
                </a:lnTo>
                <a:lnTo>
                  <a:pt x="134399" y="195698"/>
                </a:lnTo>
                <a:lnTo>
                  <a:pt x="107533" y="229880"/>
                </a:lnTo>
                <a:lnTo>
                  <a:pt x="83357" y="266248"/>
                </a:lnTo>
                <a:lnTo>
                  <a:pt x="61996" y="304678"/>
                </a:lnTo>
                <a:lnTo>
                  <a:pt x="43576" y="345043"/>
                </a:lnTo>
                <a:lnTo>
                  <a:pt x="28224" y="387217"/>
                </a:lnTo>
                <a:lnTo>
                  <a:pt x="16064" y="431076"/>
                </a:lnTo>
                <a:lnTo>
                  <a:pt x="7223" y="476493"/>
                </a:lnTo>
                <a:lnTo>
                  <a:pt x="1826" y="523343"/>
                </a:lnTo>
                <a:lnTo>
                  <a:pt x="0" y="571500"/>
                </a:lnTo>
                <a:lnTo>
                  <a:pt x="1826" y="619484"/>
                </a:lnTo>
                <a:lnTo>
                  <a:pt x="7223" y="666197"/>
                </a:lnTo>
                <a:lnTo>
                  <a:pt x="16064" y="711510"/>
                </a:lnTo>
                <a:lnTo>
                  <a:pt x="28224" y="755294"/>
                </a:lnTo>
                <a:lnTo>
                  <a:pt x="43576" y="797421"/>
                </a:lnTo>
                <a:lnTo>
                  <a:pt x="61996" y="837761"/>
                </a:lnTo>
                <a:lnTo>
                  <a:pt x="83357" y="876188"/>
                </a:lnTo>
                <a:lnTo>
                  <a:pt x="107533" y="912571"/>
                </a:lnTo>
                <a:lnTo>
                  <a:pt x="134399" y="946782"/>
                </a:lnTo>
                <a:lnTo>
                  <a:pt x="163830" y="978693"/>
                </a:lnTo>
                <a:lnTo>
                  <a:pt x="195698" y="1008176"/>
                </a:lnTo>
                <a:lnTo>
                  <a:pt x="229880" y="1035100"/>
                </a:lnTo>
                <a:lnTo>
                  <a:pt x="266248" y="1059339"/>
                </a:lnTo>
                <a:lnTo>
                  <a:pt x="304678" y="1080763"/>
                </a:lnTo>
                <a:lnTo>
                  <a:pt x="345043" y="1099244"/>
                </a:lnTo>
                <a:lnTo>
                  <a:pt x="387217" y="1114653"/>
                </a:lnTo>
                <a:lnTo>
                  <a:pt x="431076" y="1126862"/>
                </a:lnTo>
                <a:lnTo>
                  <a:pt x="476493" y="1135741"/>
                </a:lnTo>
                <a:lnTo>
                  <a:pt x="523343" y="1141164"/>
                </a:lnTo>
                <a:lnTo>
                  <a:pt x="571500" y="1143000"/>
                </a:lnTo>
                <a:lnTo>
                  <a:pt x="619484" y="1141164"/>
                </a:lnTo>
                <a:lnTo>
                  <a:pt x="666197" y="1135741"/>
                </a:lnTo>
                <a:lnTo>
                  <a:pt x="711510" y="1126862"/>
                </a:lnTo>
                <a:lnTo>
                  <a:pt x="755294" y="1114653"/>
                </a:lnTo>
                <a:lnTo>
                  <a:pt x="797421" y="1099244"/>
                </a:lnTo>
                <a:lnTo>
                  <a:pt x="837761" y="1080763"/>
                </a:lnTo>
                <a:lnTo>
                  <a:pt x="876188" y="1059339"/>
                </a:lnTo>
                <a:lnTo>
                  <a:pt x="912571" y="1035100"/>
                </a:lnTo>
                <a:lnTo>
                  <a:pt x="946782" y="1008176"/>
                </a:lnTo>
                <a:lnTo>
                  <a:pt x="978693" y="978693"/>
                </a:lnTo>
                <a:lnTo>
                  <a:pt x="1008176" y="946782"/>
                </a:lnTo>
                <a:lnTo>
                  <a:pt x="1035100" y="912571"/>
                </a:lnTo>
                <a:lnTo>
                  <a:pt x="1059339" y="876188"/>
                </a:lnTo>
                <a:lnTo>
                  <a:pt x="1080763" y="837761"/>
                </a:lnTo>
                <a:lnTo>
                  <a:pt x="1099244" y="797421"/>
                </a:lnTo>
                <a:lnTo>
                  <a:pt x="1114653" y="755294"/>
                </a:lnTo>
                <a:lnTo>
                  <a:pt x="1126862" y="711510"/>
                </a:lnTo>
                <a:lnTo>
                  <a:pt x="1135741" y="666197"/>
                </a:lnTo>
                <a:lnTo>
                  <a:pt x="1141164" y="619484"/>
                </a:lnTo>
                <a:lnTo>
                  <a:pt x="1143000" y="571500"/>
                </a:lnTo>
                <a:lnTo>
                  <a:pt x="1141164" y="523343"/>
                </a:lnTo>
                <a:lnTo>
                  <a:pt x="1135741" y="476493"/>
                </a:lnTo>
                <a:lnTo>
                  <a:pt x="1126862" y="431076"/>
                </a:lnTo>
                <a:lnTo>
                  <a:pt x="1114653" y="387217"/>
                </a:lnTo>
                <a:lnTo>
                  <a:pt x="1099244" y="345043"/>
                </a:lnTo>
                <a:lnTo>
                  <a:pt x="1080763" y="304678"/>
                </a:lnTo>
                <a:lnTo>
                  <a:pt x="1059339" y="266248"/>
                </a:lnTo>
                <a:lnTo>
                  <a:pt x="1035100" y="229880"/>
                </a:lnTo>
                <a:lnTo>
                  <a:pt x="1008176" y="195698"/>
                </a:lnTo>
                <a:lnTo>
                  <a:pt x="978693" y="163830"/>
                </a:lnTo>
                <a:lnTo>
                  <a:pt x="946782" y="134399"/>
                </a:lnTo>
                <a:lnTo>
                  <a:pt x="912571" y="107533"/>
                </a:lnTo>
                <a:lnTo>
                  <a:pt x="876188" y="83357"/>
                </a:lnTo>
                <a:lnTo>
                  <a:pt x="837761" y="61996"/>
                </a:lnTo>
                <a:lnTo>
                  <a:pt x="797421" y="43576"/>
                </a:lnTo>
                <a:lnTo>
                  <a:pt x="755294" y="28224"/>
                </a:lnTo>
                <a:lnTo>
                  <a:pt x="711510" y="16064"/>
                </a:lnTo>
                <a:lnTo>
                  <a:pt x="666197" y="7223"/>
                </a:lnTo>
                <a:lnTo>
                  <a:pt x="619484" y="1826"/>
                </a:lnTo>
                <a:lnTo>
                  <a:pt x="5715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58357" y="2905005"/>
            <a:ext cx="1036474" cy="1036474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619484" y="1826"/>
                </a:lnTo>
                <a:lnTo>
                  <a:pt x="666197" y="7223"/>
                </a:lnTo>
                <a:lnTo>
                  <a:pt x="711510" y="16064"/>
                </a:lnTo>
                <a:lnTo>
                  <a:pt x="755294" y="28224"/>
                </a:lnTo>
                <a:lnTo>
                  <a:pt x="797421" y="43576"/>
                </a:lnTo>
                <a:lnTo>
                  <a:pt x="837761" y="61996"/>
                </a:lnTo>
                <a:lnTo>
                  <a:pt x="876188" y="83357"/>
                </a:lnTo>
                <a:lnTo>
                  <a:pt x="912571" y="107533"/>
                </a:lnTo>
                <a:lnTo>
                  <a:pt x="946782" y="134399"/>
                </a:lnTo>
                <a:lnTo>
                  <a:pt x="978693" y="163829"/>
                </a:lnTo>
                <a:lnTo>
                  <a:pt x="1008176" y="195698"/>
                </a:lnTo>
                <a:lnTo>
                  <a:pt x="1035100" y="229880"/>
                </a:lnTo>
                <a:lnTo>
                  <a:pt x="1059339" y="266248"/>
                </a:lnTo>
                <a:lnTo>
                  <a:pt x="1080763" y="304678"/>
                </a:lnTo>
                <a:lnTo>
                  <a:pt x="1099244" y="345043"/>
                </a:lnTo>
                <a:lnTo>
                  <a:pt x="1114653" y="387217"/>
                </a:lnTo>
                <a:lnTo>
                  <a:pt x="1126862" y="431076"/>
                </a:lnTo>
                <a:lnTo>
                  <a:pt x="1135741" y="476493"/>
                </a:lnTo>
                <a:lnTo>
                  <a:pt x="1141164" y="523343"/>
                </a:lnTo>
                <a:lnTo>
                  <a:pt x="1143000" y="571500"/>
                </a:lnTo>
                <a:lnTo>
                  <a:pt x="1141164" y="619484"/>
                </a:lnTo>
                <a:lnTo>
                  <a:pt x="1135741" y="666197"/>
                </a:lnTo>
                <a:lnTo>
                  <a:pt x="1126862" y="711510"/>
                </a:lnTo>
                <a:lnTo>
                  <a:pt x="1114653" y="755294"/>
                </a:lnTo>
                <a:lnTo>
                  <a:pt x="1099244" y="797421"/>
                </a:lnTo>
                <a:lnTo>
                  <a:pt x="1080763" y="837761"/>
                </a:lnTo>
                <a:lnTo>
                  <a:pt x="1059339" y="876188"/>
                </a:lnTo>
                <a:lnTo>
                  <a:pt x="1035100" y="912571"/>
                </a:lnTo>
                <a:lnTo>
                  <a:pt x="1008176" y="946782"/>
                </a:lnTo>
                <a:lnTo>
                  <a:pt x="978693" y="978693"/>
                </a:lnTo>
                <a:lnTo>
                  <a:pt x="946782" y="1008176"/>
                </a:lnTo>
                <a:lnTo>
                  <a:pt x="912571" y="1035100"/>
                </a:lnTo>
                <a:lnTo>
                  <a:pt x="876188" y="1059339"/>
                </a:lnTo>
                <a:lnTo>
                  <a:pt x="837761" y="1080763"/>
                </a:lnTo>
                <a:lnTo>
                  <a:pt x="797421" y="1099244"/>
                </a:lnTo>
                <a:lnTo>
                  <a:pt x="755294" y="1114653"/>
                </a:lnTo>
                <a:lnTo>
                  <a:pt x="711510" y="1126862"/>
                </a:lnTo>
                <a:lnTo>
                  <a:pt x="666197" y="1135741"/>
                </a:lnTo>
                <a:lnTo>
                  <a:pt x="619484" y="1141164"/>
                </a:lnTo>
                <a:lnTo>
                  <a:pt x="571500" y="1143000"/>
                </a:lnTo>
                <a:lnTo>
                  <a:pt x="523343" y="1141164"/>
                </a:lnTo>
                <a:lnTo>
                  <a:pt x="476493" y="1135741"/>
                </a:lnTo>
                <a:lnTo>
                  <a:pt x="431076" y="1126862"/>
                </a:lnTo>
                <a:lnTo>
                  <a:pt x="387217" y="1114653"/>
                </a:lnTo>
                <a:lnTo>
                  <a:pt x="345043" y="1099244"/>
                </a:lnTo>
                <a:lnTo>
                  <a:pt x="304678" y="1080763"/>
                </a:lnTo>
                <a:lnTo>
                  <a:pt x="266248" y="1059339"/>
                </a:lnTo>
                <a:lnTo>
                  <a:pt x="229880" y="1035100"/>
                </a:lnTo>
                <a:lnTo>
                  <a:pt x="195698" y="1008176"/>
                </a:lnTo>
                <a:lnTo>
                  <a:pt x="163829" y="978693"/>
                </a:lnTo>
                <a:lnTo>
                  <a:pt x="134399" y="946782"/>
                </a:lnTo>
                <a:lnTo>
                  <a:pt x="107533" y="912571"/>
                </a:lnTo>
                <a:lnTo>
                  <a:pt x="83357" y="876188"/>
                </a:lnTo>
                <a:lnTo>
                  <a:pt x="61996" y="837761"/>
                </a:lnTo>
                <a:lnTo>
                  <a:pt x="43576" y="797421"/>
                </a:lnTo>
                <a:lnTo>
                  <a:pt x="28224" y="755294"/>
                </a:lnTo>
                <a:lnTo>
                  <a:pt x="16064" y="711510"/>
                </a:lnTo>
                <a:lnTo>
                  <a:pt x="7223" y="666197"/>
                </a:lnTo>
                <a:lnTo>
                  <a:pt x="1826" y="619484"/>
                </a:lnTo>
                <a:lnTo>
                  <a:pt x="0" y="571500"/>
                </a:lnTo>
                <a:lnTo>
                  <a:pt x="1826" y="523343"/>
                </a:lnTo>
                <a:lnTo>
                  <a:pt x="7223" y="476493"/>
                </a:lnTo>
                <a:lnTo>
                  <a:pt x="16064" y="431076"/>
                </a:lnTo>
                <a:lnTo>
                  <a:pt x="28224" y="387217"/>
                </a:lnTo>
                <a:lnTo>
                  <a:pt x="43576" y="345043"/>
                </a:lnTo>
                <a:lnTo>
                  <a:pt x="61996" y="304678"/>
                </a:lnTo>
                <a:lnTo>
                  <a:pt x="83357" y="266248"/>
                </a:lnTo>
                <a:lnTo>
                  <a:pt x="107533" y="229880"/>
                </a:lnTo>
                <a:lnTo>
                  <a:pt x="134399" y="195698"/>
                </a:lnTo>
                <a:lnTo>
                  <a:pt x="163830" y="163830"/>
                </a:lnTo>
                <a:lnTo>
                  <a:pt x="195698" y="134399"/>
                </a:lnTo>
                <a:lnTo>
                  <a:pt x="229880" y="107533"/>
                </a:lnTo>
                <a:lnTo>
                  <a:pt x="266248" y="83357"/>
                </a:lnTo>
                <a:lnTo>
                  <a:pt x="304678" y="61996"/>
                </a:lnTo>
                <a:lnTo>
                  <a:pt x="345043" y="43576"/>
                </a:lnTo>
                <a:lnTo>
                  <a:pt x="387217" y="28224"/>
                </a:lnTo>
                <a:lnTo>
                  <a:pt x="431076" y="16064"/>
                </a:lnTo>
                <a:lnTo>
                  <a:pt x="476493" y="7223"/>
                </a:lnTo>
                <a:lnTo>
                  <a:pt x="523343" y="1826"/>
                </a:lnTo>
                <a:lnTo>
                  <a:pt x="5715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52026" y="3209036"/>
            <a:ext cx="111708" cy="1117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88302" y="3209036"/>
            <a:ext cx="110557" cy="111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92140" y="3648963"/>
            <a:ext cx="568909" cy="72553"/>
          </a:xfrm>
          <a:custGeom>
            <a:avLst/>
            <a:gdLst/>
            <a:ahLst/>
            <a:cxnLst/>
            <a:rect l="l" t="t" r="r" b="b"/>
            <a:pathLst>
              <a:path w="627380" h="80010">
                <a:moveTo>
                  <a:pt x="0" y="0"/>
                </a:moveTo>
                <a:lnTo>
                  <a:pt x="46713" y="22724"/>
                </a:lnTo>
                <a:lnTo>
                  <a:pt x="94154" y="41662"/>
                </a:lnTo>
                <a:lnTo>
                  <a:pt x="142196" y="56811"/>
                </a:lnTo>
                <a:lnTo>
                  <a:pt x="190709" y="68174"/>
                </a:lnTo>
                <a:lnTo>
                  <a:pt x="239565" y="75749"/>
                </a:lnTo>
                <a:lnTo>
                  <a:pt x="288637" y="79536"/>
                </a:lnTo>
                <a:lnTo>
                  <a:pt x="337795" y="79536"/>
                </a:lnTo>
                <a:lnTo>
                  <a:pt x="386912" y="75749"/>
                </a:lnTo>
                <a:lnTo>
                  <a:pt x="435859" y="68174"/>
                </a:lnTo>
                <a:lnTo>
                  <a:pt x="484507" y="56811"/>
                </a:lnTo>
                <a:lnTo>
                  <a:pt x="532729" y="41662"/>
                </a:lnTo>
                <a:lnTo>
                  <a:pt x="580396" y="22724"/>
                </a:lnTo>
                <a:lnTo>
                  <a:pt x="6273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58358" y="2905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4831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542815" y="2338399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792479"/>
                </a:moveTo>
                <a:lnTo>
                  <a:pt x="792479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42815" y="3789461"/>
            <a:ext cx="718622" cy="718622"/>
          </a:xfrm>
          <a:custGeom>
            <a:avLst/>
            <a:gdLst/>
            <a:ahLst/>
            <a:cxnLst/>
            <a:rect l="l" t="t" r="r" b="b"/>
            <a:pathLst>
              <a:path w="792479" h="792479">
                <a:moveTo>
                  <a:pt x="0" y="0"/>
                </a:moveTo>
                <a:lnTo>
                  <a:pt x="792479" y="792479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45894" y="1972179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27657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45894" y="4874305"/>
            <a:ext cx="1865652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9783" y="2490416"/>
            <a:ext cx="0" cy="1865652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546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8016</TotalTime>
  <Words>2363</Words>
  <Application>Microsoft Office PowerPoint</Application>
  <PresentationFormat>On-screen Show (4:3)</PresentationFormat>
  <Paragraphs>632</Paragraphs>
  <Slides>72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SimSun</vt:lpstr>
      <vt:lpstr>Arial</vt:lpstr>
      <vt:lpstr>Calibri</vt:lpstr>
      <vt:lpstr>Calibri Light</vt:lpstr>
      <vt:lpstr>DejaVu Sans</vt:lpstr>
      <vt:lpstr>DejaVu Serif</vt:lpstr>
      <vt:lpstr>Monotype Sorts</vt:lpstr>
      <vt:lpstr>MTSYN</vt:lpstr>
      <vt:lpstr>RMTMI</vt:lpstr>
      <vt:lpstr>Segoe UI</vt:lpstr>
      <vt:lpstr>Segoe UI Light</vt:lpstr>
      <vt:lpstr>Times New Roman</vt:lpstr>
      <vt:lpstr>Wingdings</vt:lpstr>
      <vt:lpstr>WelcomeDoc</vt:lpstr>
      <vt:lpstr>Network</vt:lpstr>
      <vt:lpstr>computer-bunny.blue</vt:lpstr>
      <vt:lpstr>Office Theme</vt:lpstr>
      <vt:lpstr>Equation</vt:lpstr>
      <vt:lpstr>ECEG-5193: Algorithm Analysis and Design</vt:lpstr>
      <vt:lpstr>Graphs</vt:lpstr>
      <vt:lpstr>A Social Network</vt:lpstr>
      <vt:lpstr>Chemical Bonds</vt:lpstr>
      <vt:lpstr>PowerPoint Presentation</vt:lpstr>
      <vt:lpstr>PowerPoint Presentation</vt:lpstr>
      <vt:lpstr>PowerPoint Presentation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A graph is a mathematical structure  for representing relationships.</vt:lpstr>
      <vt:lpstr>Some graphs are directed.</vt:lpstr>
      <vt:lpstr>Some graphs are undirected.</vt:lpstr>
      <vt:lpstr>Formal Definition</vt:lpstr>
      <vt:lpstr>An Application: Six Degrees of Separation</vt:lpstr>
      <vt:lpstr>A Social Network</vt:lpstr>
      <vt:lpstr>A Social Network</vt:lpstr>
      <vt:lpstr>A Social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Graphs in real life problems?</vt:lpstr>
      <vt:lpstr>Representing Graphs</vt:lpstr>
      <vt:lpstr>Representing Graphs</vt:lpstr>
      <vt:lpstr>Representing graphs</vt:lpstr>
      <vt:lpstr>Representing graphs</vt:lpstr>
      <vt:lpstr>Graphs: Adjacency List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Graphs: Adjacency Matrix</vt:lpstr>
      <vt:lpstr>Adjacency List vs. Adjacency Matrix</vt:lpstr>
      <vt:lpstr>Sparse adjacency matrix</vt:lpstr>
      <vt:lpstr>Sparse adjacency matrix</vt:lpstr>
      <vt:lpstr>Weighted graphs</vt:lpstr>
      <vt:lpstr>Weighted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205</cp:revision>
  <dcterms:created xsi:type="dcterms:W3CDTF">2021-10-24T06:23:43Z</dcterms:created>
  <dcterms:modified xsi:type="dcterms:W3CDTF">2023-01-04T12:33:01Z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