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82" r:id="rId4"/>
    <p:sldMasterId id="2147483688" r:id="rId5"/>
  </p:sldMasterIdLst>
  <p:notesMasterIdLst>
    <p:notesMasterId r:id="rId124"/>
  </p:notesMasterIdLst>
  <p:sldIdLst>
    <p:sldId id="256" r:id="rId6"/>
    <p:sldId id="1084" r:id="rId7"/>
    <p:sldId id="1081" r:id="rId8"/>
    <p:sldId id="1082" r:id="rId9"/>
    <p:sldId id="1083" r:id="rId10"/>
    <p:sldId id="1085" r:id="rId11"/>
    <p:sldId id="1086" r:id="rId12"/>
    <p:sldId id="1087" r:id="rId13"/>
    <p:sldId id="108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1110" r:id="rId45"/>
    <p:sldId id="1091" r:id="rId46"/>
    <p:sldId id="1092" r:id="rId47"/>
    <p:sldId id="1093" r:id="rId48"/>
    <p:sldId id="1095" r:id="rId49"/>
    <p:sldId id="1098" r:id="rId50"/>
    <p:sldId id="1099" r:id="rId51"/>
    <p:sldId id="1100" r:id="rId52"/>
    <p:sldId id="1102" r:id="rId53"/>
    <p:sldId id="1103" r:id="rId54"/>
    <p:sldId id="1096" r:id="rId55"/>
    <p:sldId id="1104" r:id="rId56"/>
    <p:sldId id="1106" r:id="rId57"/>
    <p:sldId id="1108" r:id="rId58"/>
    <p:sldId id="1107" r:id="rId59"/>
    <p:sldId id="1109" r:id="rId60"/>
    <p:sldId id="1089" r:id="rId61"/>
    <p:sldId id="1090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2" r:id="rId117"/>
    <p:sldId id="383" r:id="rId118"/>
    <p:sldId id="384" r:id="rId119"/>
    <p:sldId id="385" r:id="rId120"/>
    <p:sldId id="386" r:id="rId121"/>
    <p:sldId id="387" r:id="rId122"/>
    <p:sldId id="307" r:id="rId123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6383CB-21E9-435A-8E05-4CC346C4763C}">
          <p14:sldIdLst>
            <p14:sldId id="256"/>
            <p14:sldId id="1084"/>
            <p14:sldId id="1081"/>
            <p14:sldId id="1082"/>
            <p14:sldId id="1083"/>
            <p14:sldId id="1085"/>
            <p14:sldId id="1086"/>
            <p14:sldId id="1087"/>
            <p14:sldId id="1088"/>
          </p14:sldIdLst>
        </p14:section>
        <p14:section name="Floyd W." id="{16643D4D-63E6-4AF4-A455-EBA2952689B3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Example" id="{9185996D-F3D8-4AAD-B849-C85873920AE0}">
          <p14:sldIdLst>
            <p14:sldId id="1110"/>
            <p14:sldId id="1091"/>
            <p14:sldId id="1092"/>
            <p14:sldId id="1093"/>
            <p14:sldId id="1095"/>
            <p14:sldId id="1098"/>
            <p14:sldId id="1099"/>
            <p14:sldId id="1100"/>
            <p14:sldId id="1102"/>
            <p14:sldId id="1103"/>
            <p14:sldId id="1096"/>
            <p14:sldId id="1104"/>
            <p14:sldId id="1106"/>
            <p14:sldId id="1108"/>
            <p14:sldId id="1107"/>
            <p14:sldId id="1109"/>
          </p14:sldIdLst>
        </p14:section>
        <p14:section name="Example 2" id="{8BFDFE46-CB70-453F-A1D6-DF0AF3727824}">
          <p14:sldIdLst>
            <p14:sldId id="1089"/>
            <p14:sldId id="1090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F38F7-BB85-4D88-AB82-508AB5BF020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E391-DE23-412B-A85D-B2788678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1143000"/>
            <a:ext cx="4117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4bd18724f_0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4bd18724f_0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4bd18724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4bd18724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4bd18724f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4bd18724f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4bd18724f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4bd18724f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4bd18724f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4bd18724f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4bd18724f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4bd18724f_0_1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4bd18724f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4bd18724f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4bd18724f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4bd18724f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4bd18724f_0_2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4bd18724f_0_2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4bd18724f_0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4bd18724f_0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4bd18724f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4bd18724f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4bd18724f_0_2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24bd18724f_0_2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4bd18724f_0_2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4bd18724f_0_2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4bd18724f_0_2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24bd18724f_0_2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4bd18724f_0_2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4bd18724f_0_2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bd18724f_0_2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bd18724f_0_2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24bd18724f_0_2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24bd18724f_0_2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24bd18724f_0_2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24bd18724f_0_2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4bd18724f_0_2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4bd18724f_0_2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4bd18724f_0_2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4bd18724f_0_2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4bd18724f_0_2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4bd18724f_0_2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4bd18724f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4bd18724f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4bd18724f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4bd18724f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4bd18724f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4bd18724f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4bd18724f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4bd18724f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62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24bd18724f_0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24bd18724f_0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4bd18724f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4bd18724f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bd18724f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4bd18724f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bd18724f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bd18724f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4bd18724f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4bd18724f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4bd18724f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4bd18724f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4bd18724f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4bd18724f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019" y="2954020"/>
            <a:ext cx="8493760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10" y="1883879"/>
            <a:ext cx="8697278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10" y="5056910"/>
            <a:ext cx="8697278" cy="1652984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3C29F479-485B-443F-AD8E-11699A9396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1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816A45E4-AC67-4654-AC8E-9F5CCE29F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61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402315"/>
            <a:ext cx="8697278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6" y="1852393"/>
            <a:ext cx="4265919" cy="90782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6" y="2760222"/>
            <a:ext cx="426591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4925" y="1852393"/>
            <a:ext cx="4286928" cy="90782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925" y="2760222"/>
            <a:ext cx="428692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81BDE5A1-DB41-44CB-B164-E49979FD9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29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09E429D4-634F-49BD-98C5-E2B7B13CB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93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5EE7955-27CE-49A4-A001-125DF3254B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92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928" y="1087998"/>
            <a:ext cx="5104924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0F947866-FA26-4549-AF85-DD27CAFEC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87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6928" y="1087998"/>
            <a:ext cx="5104924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7F14675E-B599-4CB6-808A-3423AF1E32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37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DD6254C5-1265-4A1F-BB31-52179E0E30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832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262" y="402314"/>
            <a:ext cx="6396911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F49C7688-3A0E-4AE0-8293-54CF52A2B4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4169" y="303276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369" y="3430270"/>
            <a:ext cx="1470660" cy="1470660"/>
          </a:xfrm>
          <a:custGeom>
            <a:avLst/>
            <a:gdLst/>
            <a:ahLst/>
            <a:cxnLst/>
            <a:rect l="l" t="t" r="r" b="b"/>
            <a:pathLst>
              <a:path w="1470659" h="1470660">
                <a:moveTo>
                  <a:pt x="0" y="1470659"/>
                </a:moveTo>
                <a:lnTo>
                  <a:pt x="1470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0850" y="3328670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019" y="2954021"/>
            <a:ext cx="84937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35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4170" y="303276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7" name="bk object 17"/>
          <p:cNvSpPr/>
          <p:nvPr/>
        </p:nvSpPr>
        <p:spPr>
          <a:xfrm>
            <a:off x="6643369" y="3430271"/>
            <a:ext cx="1470660" cy="1470660"/>
          </a:xfrm>
          <a:custGeom>
            <a:avLst/>
            <a:gdLst/>
            <a:ahLst/>
            <a:cxnLst/>
            <a:rect l="l" t="t" r="r" b="b"/>
            <a:pathLst>
              <a:path w="1470659" h="1470660">
                <a:moveTo>
                  <a:pt x="0" y="1470659"/>
                </a:moveTo>
                <a:lnTo>
                  <a:pt x="1470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8" name="bk object 18"/>
          <p:cNvSpPr/>
          <p:nvPr/>
        </p:nvSpPr>
        <p:spPr>
          <a:xfrm>
            <a:off x="8070850" y="3328670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6" y="2136141"/>
            <a:ext cx="9119869" cy="368939"/>
          </a:xfrm>
        </p:spPr>
        <p:txBody>
          <a:bodyPr lIns="0" tIns="0" rIns="0" bIns="0"/>
          <a:lstStyle>
            <a:lvl1pPr>
              <a:defRPr sz="2398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889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030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07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683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1;p2"/>
          <p:cNvSpPr/>
          <p:nvPr/>
        </p:nvSpPr>
        <p:spPr>
          <a:xfrm rot="10800000">
            <a:off x="7209480" y="4911252"/>
            <a:ext cx="1192792" cy="165266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807672" y="4139236"/>
            <a:ext cx="46846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53000" y="4480056"/>
            <a:ext cx="6377805" cy="1335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645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681516" y="988150"/>
            <a:ext cx="1192792" cy="165266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3000" y="1746693"/>
            <a:ext cx="6377805" cy="2141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802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807672" y="4139236"/>
            <a:ext cx="46846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0161" y="2592951"/>
            <a:ext cx="9067149" cy="1333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945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543188" y="1851528"/>
            <a:ext cx="46846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27768" y="672901"/>
            <a:ext cx="9228265" cy="100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27768" y="2188754"/>
            <a:ext cx="9228265" cy="452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03789" lvl="0" indent="-377842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7577" lvl="1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1366" lvl="2" indent="-349853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5155" lvl="3" indent="-349853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18943" lvl="4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2732" lvl="5" indent="-349853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6521" lvl="6" indent="-349853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0309" lvl="7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4098" lvl="8" indent="-349853" rtl="0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614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43188" y="1851528"/>
            <a:ext cx="46846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27768" y="672901"/>
            <a:ext cx="9228265" cy="100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27767" y="2188755"/>
            <a:ext cx="4411001" cy="452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03789" lvl="0" indent="-34985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3"/>
            </a:lvl1pPr>
            <a:lvl2pPr marL="1007577" lvl="1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1366" lvl="2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5155" lvl="3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18943" lvl="4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2732" lvl="5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6521" lvl="6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0309" lvl="7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4098" lvl="8" indent="-335859" rtl="0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5245032" y="2188755"/>
            <a:ext cx="4411001" cy="452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03789" lvl="0" indent="-34985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3"/>
            </a:lvl1pPr>
            <a:lvl2pPr marL="1007577" lvl="1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1366" lvl="2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5155" lvl="3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18943" lvl="4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2732" lvl="5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6521" lvl="6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0309" lvl="7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4098" lvl="8" indent="-335859" rtl="0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3301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27768" y="672901"/>
            <a:ext cx="9228265" cy="100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89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539499" y="2074827"/>
            <a:ext cx="365571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27768" y="816252"/>
            <a:ext cx="3096600" cy="1110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5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27768" y="2341840"/>
            <a:ext cx="3096600" cy="39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03789" lvl="0" indent="-335859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22"/>
            </a:lvl1pPr>
            <a:lvl2pPr marL="1007577" lvl="1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1366" lvl="2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5155" lvl="3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18943" lvl="4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2732" lvl="5" indent="-335859" rtl="0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6521" lvl="6" indent="-335859" rtl="0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0309" lvl="7" indent="-335859" rtl="0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4098" lvl="8" indent="-335859" rtl="0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0938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40637" y="773279"/>
            <a:ext cx="6196178" cy="6009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632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5041900" y="-110"/>
            <a:ext cx="5041900" cy="755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3"/>
          </a:p>
        </p:txBody>
      </p:sp>
      <p:cxnSp>
        <p:nvCxnSpPr>
          <p:cNvPr id="44" name="Google Shape;44;p9"/>
          <p:cNvCxnSpPr/>
          <p:nvPr/>
        </p:nvCxnSpPr>
        <p:spPr>
          <a:xfrm>
            <a:off x="5546614" y="6604504"/>
            <a:ext cx="596493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92787" y="1776296"/>
            <a:ext cx="4460957" cy="2213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18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2787" y="4068038"/>
            <a:ext cx="4460957" cy="197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314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5447171" y="1063948"/>
            <a:ext cx="4231358" cy="5428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03789" lvl="0" indent="-377842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7577" lvl="1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1366" lvl="2" indent="-349853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5155" lvl="3" indent="-349853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18943" lvl="4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2732" lvl="5" indent="-349853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6521" lvl="6" indent="-349853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0309" lvl="7" indent="-349853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4098" lvl="8" indent="-349853" rtl="0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42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52338" y="6219918"/>
            <a:ext cx="6615343" cy="879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03789" lvl="0" indent="-25189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997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66" y="7458546"/>
            <a:ext cx="10083469" cy="978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3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27768" y="1693106"/>
            <a:ext cx="9228265" cy="2260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4325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27768" y="4289069"/>
            <a:ext cx="9228265" cy="1574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03789" lvl="0" indent="-377842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7577" lvl="1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1366" lvl="2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5155" lvl="3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18943" lvl="4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2732" lvl="5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6521" lvl="6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0309" lvl="7" indent="-349853" algn="ctr" rtl="0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4098" lvl="8" indent="-349853" algn="ctr" rtl="0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258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3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10867" y="289553"/>
            <a:ext cx="9662071" cy="697740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11762" y="292186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983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9919" y="1318247"/>
            <a:ext cx="908396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084" y="493692"/>
            <a:ext cx="5687950" cy="705273"/>
          </a:xfrm>
        </p:spPr>
        <p:txBody>
          <a:bodyPr anchor="b" anchorCtr="0">
            <a:normAutofit/>
          </a:bodyPr>
          <a:lstStyle>
            <a:lvl1pPr>
              <a:defRPr sz="3085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208" y="1581827"/>
            <a:ext cx="3652857" cy="43827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2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46208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4449" y="6835840"/>
            <a:ext cx="23949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4281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10868" y="289553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10867" y="289553"/>
            <a:ext cx="9662071" cy="228374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83" y="1692656"/>
            <a:ext cx="5687263" cy="705273"/>
          </a:xfrm>
        </p:spPr>
        <p:txBody>
          <a:bodyPr>
            <a:normAutofit/>
          </a:bodyPr>
          <a:lstStyle>
            <a:lvl1pPr>
              <a:defRPr sz="39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6208" y="2821093"/>
            <a:ext cx="7812424" cy="43827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45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22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236678"/>
            <a:ext cx="8571230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789" indent="0" algn="ctr">
              <a:buNone/>
              <a:defRPr sz="2204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763"/>
            </a:lvl4pPr>
            <a:lvl5pPr marL="2015155" indent="0" algn="ctr">
              <a:buNone/>
              <a:defRPr sz="1763"/>
            </a:lvl5pPr>
            <a:lvl6pPr marL="2518943" indent="0" algn="ctr">
              <a:buNone/>
              <a:defRPr sz="1763"/>
            </a:lvl6pPr>
            <a:lvl7pPr marL="3022732" indent="0" algn="ctr">
              <a:buNone/>
              <a:defRPr sz="1763"/>
            </a:lvl7pPr>
            <a:lvl8pPr marL="3526521" indent="0" algn="ctr">
              <a:buNone/>
              <a:defRPr sz="1763"/>
            </a:lvl8pPr>
            <a:lvl9pPr marL="4030309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09" y="2532379"/>
            <a:ext cx="59359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5" y="2136140"/>
            <a:ext cx="9119869" cy="440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1762" y="292186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98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083" y="493692"/>
            <a:ext cx="5687263" cy="7052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08" y="1581827"/>
            <a:ext cx="3652857" cy="43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208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4449" y="6835840"/>
            <a:ext cx="23949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571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9919" y="1318247"/>
            <a:ext cx="908396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1007577" rtl="0" eaLnBrk="1" latinLnBrk="0" hangingPunct="1">
        <a:spcBef>
          <a:spcPct val="0"/>
        </a:spcBef>
        <a:buNone/>
        <a:defRPr sz="30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Tx/>
        <a:buNone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51894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55683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59472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63260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267049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770838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274626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778415" indent="-251894" algn="l" defTabSz="10075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95" y="155006"/>
            <a:ext cx="9511738" cy="87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95" y="1346608"/>
            <a:ext cx="9511738" cy="605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sz="595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1894" indent="-251894" algn="l" defTabSz="1007577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55683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352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9472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63260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67049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70838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79"/>
            <a:ext cx="59359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6" y="2136140"/>
            <a:ext cx="91198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1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36">
        <a:defRPr>
          <a:latin typeface="+mn-lt"/>
          <a:ea typeface="+mn-ea"/>
          <a:cs typeface="+mn-cs"/>
        </a:defRPr>
      </a:lvl2pPr>
      <a:lvl3pPr marL="913671">
        <a:defRPr>
          <a:latin typeface="+mn-lt"/>
          <a:ea typeface="+mn-ea"/>
          <a:cs typeface="+mn-cs"/>
        </a:defRPr>
      </a:lvl3pPr>
      <a:lvl4pPr marL="1370507">
        <a:defRPr>
          <a:latin typeface="+mn-lt"/>
          <a:ea typeface="+mn-ea"/>
          <a:cs typeface="+mn-cs"/>
        </a:defRPr>
      </a:lvl4pPr>
      <a:lvl5pPr marL="1827342">
        <a:defRPr>
          <a:latin typeface="+mn-lt"/>
          <a:ea typeface="+mn-ea"/>
          <a:cs typeface="+mn-cs"/>
        </a:defRPr>
      </a:lvl5pPr>
      <a:lvl6pPr marL="2284178">
        <a:defRPr>
          <a:latin typeface="+mn-lt"/>
          <a:ea typeface="+mn-ea"/>
          <a:cs typeface="+mn-cs"/>
        </a:defRPr>
      </a:lvl6pPr>
      <a:lvl7pPr marL="2741014">
        <a:defRPr>
          <a:latin typeface="+mn-lt"/>
          <a:ea typeface="+mn-ea"/>
          <a:cs typeface="+mn-cs"/>
        </a:defRPr>
      </a:lvl7pPr>
      <a:lvl8pPr marL="3197849">
        <a:defRPr>
          <a:latin typeface="+mn-lt"/>
          <a:ea typeface="+mn-ea"/>
          <a:cs typeface="+mn-cs"/>
        </a:defRPr>
      </a:lvl8pPr>
      <a:lvl9pPr marL="365468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36">
        <a:defRPr>
          <a:latin typeface="+mn-lt"/>
          <a:ea typeface="+mn-ea"/>
          <a:cs typeface="+mn-cs"/>
        </a:defRPr>
      </a:lvl2pPr>
      <a:lvl3pPr marL="913671">
        <a:defRPr>
          <a:latin typeface="+mn-lt"/>
          <a:ea typeface="+mn-ea"/>
          <a:cs typeface="+mn-cs"/>
        </a:defRPr>
      </a:lvl3pPr>
      <a:lvl4pPr marL="1370507">
        <a:defRPr>
          <a:latin typeface="+mn-lt"/>
          <a:ea typeface="+mn-ea"/>
          <a:cs typeface="+mn-cs"/>
        </a:defRPr>
      </a:lvl4pPr>
      <a:lvl5pPr marL="1827342">
        <a:defRPr>
          <a:latin typeface="+mn-lt"/>
          <a:ea typeface="+mn-ea"/>
          <a:cs typeface="+mn-cs"/>
        </a:defRPr>
      </a:lvl5pPr>
      <a:lvl6pPr marL="2284178">
        <a:defRPr>
          <a:latin typeface="+mn-lt"/>
          <a:ea typeface="+mn-ea"/>
          <a:cs typeface="+mn-cs"/>
        </a:defRPr>
      </a:lvl6pPr>
      <a:lvl7pPr marL="2741014">
        <a:defRPr>
          <a:latin typeface="+mn-lt"/>
          <a:ea typeface="+mn-ea"/>
          <a:cs typeface="+mn-cs"/>
        </a:defRPr>
      </a:lvl7pPr>
      <a:lvl8pPr marL="3197849">
        <a:defRPr>
          <a:latin typeface="+mn-lt"/>
          <a:ea typeface="+mn-ea"/>
          <a:cs typeface="+mn-cs"/>
        </a:defRPr>
      </a:lvl8pPr>
      <a:lvl9pPr marL="3654685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7768" y="672901"/>
            <a:ext cx="9228265" cy="100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7768" y="2188754"/>
            <a:ext cx="9228265" cy="45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43238" y="6850898"/>
            <a:ext cx="605094" cy="5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10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538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37" y="503891"/>
            <a:ext cx="9607921" cy="2630781"/>
          </a:xfrm>
        </p:spPr>
        <p:txBody>
          <a:bodyPr anchor="ctr" anchorCtr="0">
            <a:normAutofit/>
          </a:bodyPr>
          <a:lstStyle/>
          <a:p>
            <a:r>
              <a:rPr lang="en-US" sz="5289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7938" y="3639910"/>
            <a:ext cx="9607921" cy="1253679"/>
          </a:xfrm>
        </p:spPr>
        <p:txBody>
          <a:bodyPr>
            <a:normAutofit fontScale="77500" lnSpcReduction="20000"/>
          </a:bodyPr>
          <a:lstStyle/>
          <a:p>
            <a:r>
              <a:rPr lang="en-US" sz="6611" dirty="0">
                <a:solidFill>
                  <a:schemeClr val="bg1"/>
                </a:solidFill>
              </a:rPr>
              <a:t>Algorithms of Graph Problems</a:t>
            </a:r>
            <a:endParaRPr lang="en-US" sz="39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37937" y="5545461"/>
            <a:ext cx="9607921" cy="1253679"/>
          </a:xfrm>
          <a:prstGeom prst="rect">
            <a:avLst/>
          </a:prstGeom>
        </p:spPr>
        <p:txBody>
          <a:bodyPr vert="horz" lIns="100753" tIns="50377" rIns="100753" bIns="50377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577">
              <a:spcBef>
                <a:spcPts val="1102"/>
              </a:spcBef>
              <a:spcAft>
                <a:spcPts val="1322"/>
              </a:spcAft>
            </a:pPr>
            <a:r>
              <a:rPr lang="en-US" sz="6611" cap="small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All pair shortest paths</a:t>
            </a:r>
            <a:endParaRPr lang="en-US" sz="3526" b="1" cap="small" dirty="0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4"/>
          <p:cNvSpPr txBox="1">
            <a:spLocks noGrp="1"/>
          </p:cNvSpPr>
          <p:nvPr>
            <p:ph type="subTitle" idx="4294967295"/>
          </p:nvPr>
        </p:nvSpPr>
        <p:spPr>
          <a:xfrm>
            <a:off x="4234" y="0"/>
            <a:ext cx="10075333" cy="7556500"/>
          </a:xfrm>
          <a:prstGeom prst="rect">
            <a:avLst/>
          </a:prstGeom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marL="0" indent="0" algn="ctr">
              <a:buNone/>
            </a:pPr>
            <a:r>
              <a:rPr lang="en" sz="5289" b="1">
                <a:latin typeface="Dosis"/>
                <a:ea typeface="Dosis"/>
                <a:cs typeface="Dosis"/>
                <a:sym typeface="Dosis"/>
              </a:rPr>
              <a:t>Floyd-Warshall</a:t>
            </a:r>
            <a:endParaRPr sz="2645" b="1">
              <a:solidFill>
                <a:srgbClr val="FFD54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553A50DD-188B-4549-B70C-F17EAEAD9C8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7E917-7B9E-48F3-8FF6-98078EB8930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9A5D5C-135F-47FD-81A2-AD47C742D6D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E713C4-4E84-415C-81BD-E7FC0C77E54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A653456-3D0C-40F3-A865-F7F5C64B6B3E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337FDD-D3E3-4D0B-A261-22A2775630CF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360B33F1-8CD6-4C44-B71A-3DC2D9E0408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581DBA-D841-4989-8FEF-D3A0ABD51214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3EC03B-9F16-4BD9-B392-EAE4BF26329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DB2688-402A-46A3-A8BA-E60F9944074E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C1F83107-1F78-4C83-999D-91C9010D504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04376E-2160-41CC-AECA-F92612B35EF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F6701EC-4D75-4F51-A8E6-59F4EAD8F9C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547593-E1FD-4AC0-9AFC-9EE14FF324D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D3C292-C620-4CC5-A0EB-1A48826DB43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124602F-9D4B-4480-BFAB-4E7C04579498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4E73DE34-0EBB-400A-B63F-BCDBD9CBC65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C04A56-3DE5-41B5-9FD7-BB79F399920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B7607-9E29-49B1-A40A-74CC0E27DE85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B17774-BFFE-4126-AEDA-D06C1E0BAA4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92085F0-D9CD-4923-B381-5746A8BB8A4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0C2C9B-E7E4-4DDE-B6F4-757F2FBD30E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32505757-45AB-4F03-A277-8B8D396A01D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1CEA4-B678-4F2B-80EE-15690C87627D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9D56249C-4427-4602-AB92-C79B7636DA9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0CFE5C-6BFB-4282-8E13-71E9BB95A3D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7F76FC-D2BA-4094-B891-A311E0DFF91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E9F7AD-66EF-4AC5-87BB-F21523683DF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871E31DC-3D60-4A75-8DD8-FB12B7B863F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C03A7C-A85B-429F-9118-6F52A15B696E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D4A0F4FC-FC4A-4FC5-A2D8-5DA7366BC73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80EA63-4478-422B-AD93-296D8ED6EE1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66EC59-C1FF-4FC0-AC0A-6EED5FBC375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DCC3A8-BC78-4B91-AADD-1DC664C4590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09690F38-A3EA-4679-9449-6EC99B2E344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E67B67-3316-4901-B969-27C08684FCD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236303F9-3807-4B75-9F61-625F7705F0D2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161D80-2D48-461B-9FC1-E22BF1333B4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1634E6-8DC4-4F8A-B2F6-9DF9AA2139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FA7DC0-1F1F-4E1B-AFAF-73A3129827E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041FE57C-29FF-43CC-B1E0-9BABA8A1766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9C63A2-C2CB-4948-9163-7CF4519F54A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0457502-8086-4890-8310-876CF5D82878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415EFF-3909-4BCA-8273-B09C6F508D4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E038F1B-DECF-4184-91B1-AAA8977E523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220922-F4B4-4000-B221-8C5666BE057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7DDC1EAD-CA5D-4857-846A-E9F9A5271E8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CAA37F-6A1A-40F4-A7C2-9416E2999CD5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15B1CD22-38FC-4F11-A0AB-B939242BE77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3B1A94-399F-42A0-BCAC-C8E40F47DA0A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40BC3D1-FC1A-4243-8D7A-C61E6461DA67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CA97FB-CC49-4878-B37E-2EE0DD39DFC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1964F85-640E-46E8-A85C-86BC421B642C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141E83-9D38-4803-8644-852168D7A7C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5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Another example of a graph DP algorithm!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solves the all-pairs shortest path (</a:t>
            </a:r>
            <a:r>
              <a:rPr lang="en" sz="2645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APSP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problem.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naive solution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run bellman_ford starting at 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</a:t>
            </a:r>
            <a:r>
              <a:rPr lang="en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lang="en" b="1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|E|)</a:t>
            </a:r>
            <a:endParaRPr b="1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do better?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35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C36145BC-2658-4499-AAEE-9F1607A934A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8E9EAB-198A-40F6-9078-34A7D057F87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843849-42CB-49F0-8084-3A24004E2667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C21E5A-9830-4C82-A64E-2EF2E2E7F4A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1F7E7168-5B01-4ECD-964E-8E6C5155131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1410BC-BDEA-4F80-B4D4-2100220B243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663E5C9-F79E-4FCC-8BFB-172AF617C3C7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ACFB1-14BF-4D01-A174-53BE2492BD1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4F0A33-00B0-480E-B245-DF4B093C57D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7EFFE8-8499-4966-B8E8-646BF1AACC7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02A6091-25E8-41CB-AD2B-A3A4F21CD63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8B7F2-C10A-4AB4-BB70-0208936DF181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3858FC75-BA33-4CBA-ABB6-BC32AE021EE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A65646-780D-4E4D-BEAD-56695D78CAD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21B583-BB8A-49E5-B2ED-0DC45CD8E51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5513-4C64-4CB7-8649-93525C0D6D5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88D19A39-8F33-4E2D-AE17-F379C5BB5EB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C064F8-34EA-4123-951E-28748F66396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AD4B7B2-9484-4B6C-9316-65C5EA5C7996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364AD5-3425-42A2-924F-3BCE3FE3490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BADE95-1B16-4401-A737-6339C2CF7E0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47FBCA-3687-4171-9E2E-FE063BA329DC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C45CB08-A6AF-446E-BA14-9B82FB2BB6C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03560A-76C4-46AC-B5F5-80688F3C669D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BFB55D1-EE02-42DF-BD68-3836718C99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C65B27-D52C-4DD8-BF2A-0F4D91C6A13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5D4F75-755D-4B8C-8F8D-4A8EEC8ADEF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D32E08-1855-4123-8C7E-E7B125301F8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F597AA4C-4926-452C-9BE5-5AF8F04AB736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C18DF9-D0AB-4104-A64F-A2BE8511DE9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048235"/>
          <a:ext cx="3429000" cy="3427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554990"/>
            <a:ext cx="8785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spc="-5" dirty="0"/>
              <a:t>Time and Space</a:t>
            </a:r>
            <a:r>
              <a:rPr sz="4400" b="1" u="none" spc="-75" dirty="0"/>
              <a:t> </a:t>
            </a:r>
            <a:r>
              <a:rPr sz="4400" b="1" u="none" spc="-5" dirty="0"/>
              <a:t>Complexity</a:t>
            </a:r>
            <a:endParaRPr sz="4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599440" y="1728470"/>
            <a:ext cx="8785858" cy="986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marR="5080" indent="-457200">
              <a:lnSpc>
                <a:spcPts val="3729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What is the time complexity of this  algorithm?</a:t>
            </a:r>
            <a:endParaRPr sz="3200" dirty="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862579"/>
            <a:ext cx="18008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O(</a:t>
            </a:r>
            <a:r>
              <a:rPr sz="28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</a:t>
            </a:r>
            <a:r>
              <a:rPr sz="2400" b="1" spc="-7" baseline="32986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800630"/>
            <a:ext cx="8785859" cy="986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marR="5080" indent="-457200">
              <a:lnSpc>
                <a:spcPts val="3729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What is the 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space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complexity of 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this 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algorithm?</a:t>
            </a:r>
            <a:endParaRPr sz="3200" dirty="0"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934739"/>
            <a:ext cx="19532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O(</a:t>
            </a:r>
            <a:r>
              <a:rPr sz="28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</a:t>
            </a:r>
            <a:r>
              <a:rPr sz="2400" b="1" spc="-7" baseline="31250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683250"/>
            <a:ext cx="8785858" cy="98809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marR="5080" indent="-457200">
              <a:lnSpc>
                <a:spcPts val="3740"/>
              </a:lnSpc>
              <a:spcBef>
                <a:spcPts val="305"/>
              </a:spcBef>
              <a:buFont typeface="Arial" panose="020B0604020202020204" pitchFamily="34" charset="0"/>
              <a:buChar char="•"/>
              <a:tabLst>
                <a:tab pos="3497579" algn="l"/>
                <a:tab pos="6759575" algn="l"/>
              </a:tabLst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re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gl</a:t>
            </a:r>
            <a:r>
              <a:rPr sz="3200" spc="-420" dirty="0">
                <a:solidFill>
                  <a:srgbClr val="191919"/>
                </a:solidFill>
                <a:latin typeface="DejaVu Serif"/>
                <a:cs typeface="DejaVu Serif"/>
              </a:rPr>
              <a:t>y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o</a:t>
            </a:r>
            <a:r>
              <a:rPr lang="en-US"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nd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o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lang="en-US"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he number of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edges!</a:t>
            </a:r>
            <a:endParaRPr sz="32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363394"/>
            <a:ext cx="617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spc="-10" dirty="0"/>
              <a:t>Further</a:t>
            </a:r>
            <a:r>
              <a:rPr sz="4400" b="1" u="none" spc="-35" dirty="0"/>
              <a:t> </a:t>
            </a:r>
            <a:r>
              <a:rPr sz="4400" b="1" u="none" spc="-10" dirty="0"/>
              <a:t>Algorithms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46100" y="1492250"/>
            <a:ext cx="9253220" cy="47065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95300" marR="419100" indent="-4572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2800" b="1" spc="-10" dirty="0">
                <a:solidFill>
                  <a:srgbClr val="0000FF"/>
                </a:solidFill>
                <a:latin typeface="DejaVu Serif"/>
                <a:cs typeface="DejaVu Serif"/>
              </a:rPr>
              <a:t>Johnson's 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Algorithm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combines Dijkstra's  algorithm and </a:t>
            </a:r>
            <a:r>
              <a:rPr sz="2800" spc="-20" dirty="0">
                <a:solidFill>
                  <a:srgbClr val="191919"/>
                </a:solidFill>
                <a:latin typeface="DejaVu Serif"/>
                <a:cs typeface="DejaVu Serif"/>
              </a:rPr>
              <a:t>Bellman-Ford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together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solve  the all-pairs shortest paths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problem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in 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arbitrary graphs with no negative</a:t>
            </a:r>
            <a:r>
              <a:rPr sz="2800" spc="-6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cycles.</a:t>
            </a:r>
            <a:endParaRPr sz="2800" dirty="0">
              <a:latin typeface="DejaVu Serif"/>
              <a:cs typeface="DejaVu Serif"/>
            </a:endParaRPr>
          </a:p>
          <a:p>
            <a:pPr marL="495300" marR="30480" indent="-457200">
              <a:lnSpc>
                <a:spcPct val="15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Runtime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800" b="1" dirty="0">
                <a:solidFill>
                  <a:srgbClr val="191919"/>
                </a:solidFill>
                <a:latin typeface="DejaVu Serif"/>
                <a:cs typeface="DejaVu Serif"/>
              </a:rPr>
              <a:t>O(</a:t>
            </a:r>
            <a:r>
              <a:rPr sz="2800" b="1" i="1" dirty="0">
                <a:solidFill>
                  <a:srgbClr val="191919"/>
                </a:solidFill>
                <a:latin typeface="DejaVu Serif"/>
                <a:cs typeface="DejaVu Serif"/>
              </a:rPr>
              <a:t>mn </a:t>
            </a:r>
            <a:r>
              <a:rPr sz="2800" b="1" dirty="0">
                <a:solidFill>
                  <a:srgbClr val="191919"/>
                </a:solidFill>
                <a:latin typeface="DejaVu Serif"/>
                <a:cs typeface="DejaVu Serif"/>
              </a:rPr>
              <a:t>+ </a:t>
            </a:r>
            <a:r>
              <a:rPr sz="2800" b="1" i="1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400" b="1" baseline="32986" dirty="0">
                <a:solidFill>
                  <a:srgbClr val="191919"/>
                </a:solidFill>
                <a:latin typeface="DejaVu Serif"/>
                <a:cs typeface="DejaVu Serif"/>
              </a:rPr>
              <a:t>2 </a:t>
            </a:r>
            <a:r>
              <a:rPr sz="2800" b="1" spc="-5" dirty="0">
                <a:solidFill>
                  <a:srgbClr val="191919"/>
                </a:solidFill>
                <a:latin typeface="DejaVu Serif"/>
                <a:cs typeface="DejaVu Serif"/>
              </a:rPr>
              <a:t>log </a:t>
            </a:r>
            <a:r>
              <a:rPr sz="2800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800" b="1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implemented  with appropriate data</a:t>
            </a:r>
            <a:r>
              <a:rPr sz="2800" spc="-3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structures.</a:t>
            </a:r>
            <a:endParaRPr sz="2800" dirty="0">
              <a:latin typeface="DejaVu Serif"/>
              <a:cs typeface="DejaVu Serif"/>
            </a:endParaRPr>
          </a:p>
          <a:p>
            <a:pPr marL="495300" marR="929640" indent="-457200">
              <a:lnSpc>
                <a:spcPct val="15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How does that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compare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800" spc="-35" dirty="0">
                <a:solidFill>
                  <a:srgbClr val="191919"/>
                </a:solidFill>
                <a:latin typeface="DejaVu Serif"/>
                <a:cs typeface="DejaVu Serif"/>
              </a:rPr>
              <a:t>Floyd-Warshall?  </a:t>
            </a:r>
            <a:endParaRPr sz="28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64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Graph Algorithms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90" name="Google Shape;1990;p64"/>
          <p:cNvSpPr/>
          <p:nvPr/>
        </p:nvSpPr>
        <p:spPr>
          <a:xfrm>
            <a:off x="3026833" y="5664731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Might not work on graphs with negative edge-weights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1" name="Google Shape;1991;p64"/>
          <p:cNvSpPr/>
          <p:nvPr/>
        </p:nvSpPr>
        <p:spPr>
          <a:xfrm>
            <a:off x="3026833" y="159162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Dijkstra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2" name="Google Shape;1992;p64"/>
          <p:cNvSpPr/>
          <p:nvPr/>
        </p:nvSpPr>
        <p:spPr>
          <a:xfrm>
            <a:off x="5041900" y="159162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Bellman-Ford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3" name="Google Shape;1993;p64"/>
          <p:cNvSpPr/>
          <p:nvPr/>
        </p:nvSpPr>
        <p:spPr>
          <a:xfrm>
            <a:off x="7056966" y="159162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Floyd-Warshall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4" name="Google Shape;1994;p64"/>
          <p:cNvSpPr/>
          <p:nvPr/>
        </p:nvSpPr>
        <p:spPr>
          <a:xfrm>
            <a:off x="7056966" y="260874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pairs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5" name="Google Shape;1995;p64"/>
          <p:cNvSpPr/>
          <p:nvPr/>
        </p:nvSpPr>
        <p:spPr>
          <a:xfrm>
            <a:off x="3026833" y="362586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322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O(|E|+|V|log(|V|))</a:t>
            </a:r>
            <a:endParaRPr sz="1322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10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a fibonacci heap</a:t>
            </a:r>
            <a:endParaRPr sz="110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6" name="Google Shape;1996;p64"/>
          <p:cNvSpPr/>
          <p:nvPr/>
        </p:nvSpPr>
        <p:spPr>
          <a:xfrm>
            <a:off x="5041900" y="362586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2645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7" name="Google Shape;1997;p64"/>
          <p:cNvSpPr/>
          <p:nvPr/>
        </p:nvSpPr>
        <p:spPr>
          <a:xfrm>
            <a:off x="5043057" y="4645297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Works on graphs with negative edge-weights; also can detect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 cycles</a:t>
            </a:r>
            <a:endParaRPr sz="1322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8" name="Google Shape;1998;p64"/>
          <p:cNvSpPr/>
          <p:nvPr/>
        </p:nvSpPr>
        <p:spPr>
          <a:xfrm>
            <a:off x="7056966" y="362586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2645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lang="en" sz="2645" b="1" kern="0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645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 case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9" name="Google Shape;1999;p64"/>
          <p:cNvSpPr/>
          <p:nvPr/>
        </p:nvSpPr>
        <p:spPr>
          <a:xfrm>
            <a:off x="1009453" y="260874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0" name="Google Shape;2000;p64"/>
          <p:cNvSpPr/>
          <p:nvPr/>
        </p:nvSpPr>
        <p:spPr>
          <a:xfrm>
            <a:off x="1009453" y="362586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1" name="Google Shape;2001;p64"/>
          <p:cNvSpPr/>
          <p:nvPr/>
        </p:nvSpPr>
        <p:spPr>
          <a:xfrm>
            <a:off x="1009453" y="464298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2" name="Google Shape;2002;p64"/>
          <p:cNvSpPr/>
          <p:nvPr/>
        </p:nvSpPr>
        <p:spPr>
          <a:xfrm>
            <a:off x="5043057" y="2608745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source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3" name="Google Shape;2003;p64"/>
          <p:cNvSpPr/>
          <p:nvPr/>
        </p:nvSpPr>
        <p:spPr>
          <a:xfrm>
            <a:off x="3026833" y="2599159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source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4" name="Google Shape;2004;p64"/>
          <p:cNvSpPr/>
          <p:nvPr/>
        </p:nvSpPr>
        <p:spPr>
          <a:xfrm>
            <a:off x="1009453" y="5664731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2645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5" name="Google Shape;2005;p64"/>
          <p:cNvSpPr/>
          <p:nvPr/>
        </p:nvSpPr>
        <p:spPr>
          <a:xfrm>
            <a:off x="3026833" y="4652570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6" name="Google Shape;2006;p64"/>
          <p:cNvSpPr/>
          <p:nvPr/>
        </p:nvSpPr>
        <p:spPr>
          <a:xfrm>
            <a:off x="5043057" y="5660103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7" name="Google Shape;2007;p64"/>
          <p:cNvSpPr/>
          <p:nvPr/>
        </p:nvSpPr>
        <p:spPr>
          <a:xfrm>
            <a:off x="7056966" y="4642984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Works on graphs with negative edge-weights; also can detect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 cycles</a:t>
            </a:r>
            <a:endParaRPr sz="1322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8" name="Google Shape;2008;p64"/>
          <p:cNvSpPr/>
          <p:nvPr/>
        </p:nvSpPr>
        <p:spPr>
          <a:xfrm>
            <a:off x="7056966" y="5664731"/>
            <a:ext cx="2017381" cy="10171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  <a:endParaRPr sz="1543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02" name="Google Shape;702;p36"/>
          <p:cNvCxnSpPr>
            <a:stCxn id="703" idx="6"/>
            <a:endCxn id="704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05" name="Google Shape;705;p36"/>
          <p:cNvCxnSpPr>
            <a:stCxn id="706" idx="6"/>
            <a:endCxn id="707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06" name="Google Shape;706;p36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4" name="Google Shape;704;p36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3" name="Google Shape;703;p36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7" name="Google Shape;707;p36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08" name="Google Shape;708;p36"/>
          <p:cNvCxnSpPr>
            <a:stCxn id="707" idx="1"/>
            <a:endCxn id="703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09" name="Google Shape;709;p36"/>
          <p:cNvCxnSpPr>
            <a:stCxn id="707" idx="0"/>
            <a:endCxn id="704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10" name="Google Shape;710;p36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1" name="Google Shape;711;p36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36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13" name="Google Shape;713;p36"/>
          <p:cNvCxnSpPr>
            <a:stCxn id="706" idx="0"/>
            <a:endCxn id="703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14" name="Google Shape;714;p36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8" name="Google Shape;718;p36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Google Shape;719;p36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0" name="Google Shape;720;p36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1" name="Google Shape;721;p36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2" name="Google Shape;722;p36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3" name="Google Shape;723;p36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4" name="Google Shape;724;p36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5" name="Google Shape;725;p36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Google Shape;726;p36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Google Shape;727;p36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8" name="Google Shape;728;p36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1" name="Google Shape;731;p36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5" name="Google Shape;735;p36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6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9" name="Google Shape;739;p36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40" name="Google Shape;740;p36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1" name="Google Shape;741;p36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42" name="Google Shape;742;p36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3" name="Google Shape;743;p36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9" name="Google Shape;749;p37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50" name="Google Shape;750;p37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51" name="Google Shape;751;p37"/>
          <p:cNvCxnSpPr>
            <a:stCxn id="752" idx="6"/>
            <a:endCxn id="753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4" name="Google Shape;754;p37"/>
          <p:cNvCxnSpPr>
            <a:stCxn id="755" idx="6"/>
            <a:endCxn id="756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5" name="Google Shape;755;p37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7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7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57" name="Google Shape;757;p37"/>
          <p:cNvCxnSpPr>
            <a:stCxn id="756" idx="1"/>
            <a:endCxn id="752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8" name="Google Shape;758;p37"/>
          <p:cNvCxnSpPr>
            <a:stCxn id="756" idx="0"/>
            <a:endCxn id="753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9" name="Google Shape;759;p37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62" name="Google Shape;762;p37"/>
          <p:cNvCxnSpPr>
            <a:stCxn id="755" idx="0"/>
            <a:endCxn id="752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63" name="Google Shape;763;p37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4" name="Google Shape;764;p37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37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9" name="Google Shape;769;p37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0" name="Google Shape;770;p37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6" name="Google Shape;776;p37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9" name="Google Shape;779;p37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2" name="Google Shape;782;p37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3" name="Google Shape;783;p37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7" name="Google Shape;787;p37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8" name="Google Shape;788;p37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89" name="Google Shape;789;p37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37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91" name="Google Shape;791;p37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2" name="Google Shape;792;p37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3" name="Google Shape;793;p37"/>
          <p:cNvSpPr/>
          <p:nvPr/>
        </p:nvSpPr>
        <p:spPr>
          <a:xfrm rot="2438097" flipH="1">
            <a:off x="2030526" y="3738089"/>
            <a:ext cx="341858" cy="85603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94" name="Google Shape;794;p37"/>
          <p:cNvSpPr txBox="1"/>
          <p:nvPr/>
        </p:nvSpPr>
        <p:spPr>
          <a:xfrm>
            <a:off x="675922" y="4364656"/>
            <a:ext cx="1450147" cy="277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cost of the shortest path from 0 to 0, such that all of the internal vertices on the path are in the set of vertices {0, …, -1} i.e. the cost of the shortest path from 0 to 0 that passes through no other vertices.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0" name="Google Shape;800;p38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01" name="Google Shape;801;p38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02" name="Google Shape;802;p38"/>
          <p:cNvCxnSpPr>
            <a:stCxn id="803" idx="6"/>
            <a:endCxn id="804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5" name="Google Shape;805;p38"/>
          <p:cNvCxnSpPr>
            <a:stCxn id="806" idx="6"/>
            <a:endCxn id="807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6" name="Google Shape;806;p38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8" name="Google Shape;808;p38"/>
          <p:cNvCxnSpPr>
            <a:stCxn id="807" idx="1"/>
            <a:endCxn id="803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9" name="Google Shape;809;p38"/>
          <p:cNvCxnSpPr>
            <a:stCxn id="807" idx="0"/>
            <a:endCxn id="804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0" name="Google Shape;810;p38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1" name="Google Shape;811;p38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13" name="Google Shape;813;p38"/>
          <p:cNvCxnSpPr>
            <a:stCxn id="806" idx="0"/>
            <a:endCxn id="803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4" name="Google Shape;814;p38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38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9" name="Google Shape;819;p38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0" name="Google Shape;820;p38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38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40" name="Google Shape;840;p38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42" name="Google Shape;842;p38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3" name="Google Shape;843;p38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4" name="Google Shape;844;p38"/>
          <p:cNvSpPr/>
          <p:nvPr/>
        </p:nvSpPr>
        <p:spPr>
          <a:xfrm rot="2438097" flipH="1">
            <a:off x="2030526" y="3738089"/>
            <a:ext cx="341858" cy="85603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45" name="Google Shape;845;p38"/>
          <p:cNvSpPr txBox="1"/>
          <p:nvPr/>
        </p:nvSpPr>
        <p:spPr>
          <a:xfrm>
            <a:off x="675922" y="4364656"/>
            <a:ext cx="1450147" cy="277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cost of the shortest path from 0 to 0, such that all of the internal vertices on the path are in the set of vertices {0, …, -1} i.e. the cost of the shortest path from 0 to 0 that passes through no other vertices.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39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53" name="Google Shape;853;p39"/>
          <p:cNvCxnSpPr>
            <a:stCxn id="854" idx="6"/>
            <a:endCxn id="855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6" name="Google Shape;856;p39"/>
          <p:cNvCxnSpPr>
            <a:stCxn id="857" idx="6"/>
            <a:endCxn id="858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7" name="Google Shape;857;p39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39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39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39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59" name="Google Shape;859;p39"/>
          <p:cNvCxnSpPr>
            <a:stCxn id="858" idx="1"/>
            <a:endCxn id="854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0" name="Google Shape;860;p39"/>
          <p:cNvCxnSpPr>
            <a:stCxn id="858" idx="0"/>
            <a:endCxn id="855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1" name="Google Shape;861;p39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64" name="Google Shape;864;p39"/>
          <p:cNvCxnSpPr>
            <a:stCxn id="857" idx="0"/>
            <a:endCxn id="854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5" name="Google Shape;865;p39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6" name="Google Shape;866;p39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7" name="Google Shape;867;p39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2" name="Google Shape;872;p39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5" name="Google Shape;875;p39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9" name="Google Shape;879;p39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0" name="Google Shape;880;p39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3" name="Google Shape;883;p39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5" name="Google Shape;885;p39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6" name="Google Shape;886;p39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7" name="Google Shape;887;p39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8" name="Google Shape;888;p39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0" name="Google Shape;890;p39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91" name="Google Shape;891;p39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39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93" name="Google Shape;893;p39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0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0" name="Google Shape;900;p40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02" name="Google Shape;902;p40"/>
          <p:cNvCxnSpPr>
            <a:stCxn id="903" idx="6"/>
            <a:endCxn id="904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5" name="Google Shape;905;p40"/>
          <p:cNvCxnSpPr>
            <a:stCxn id="906" idx="6"/>
            <a:endCxn id="907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6" name="Google Shape;906;p40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4" name="Google Shape;904;p40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3" name="Google Shape;903;p40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7" name="Google Shape;907;p40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0"/>
          <p:cNvCxnSpPr>
            <a:stCxn id="907" idx="1"/>
            <a:endCxn id="903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9" name="Google Shape;909;p40"/>
          <p:cNvCxnSpPr>
            <a:stCxn id="907" idx="0"/>
            <a:endCxn id="904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0" name="Google Shape;910;p40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1" name="Google Shape;911;p40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2" name="Google Shape;912;p40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13" name="Google Shape;913;p40"/>
          <p:cNvCxnSpPr>
            <a:stCxn id="906" idx="0"/>
            <a:endCxn id="903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4" name="Google Shape;914;p40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0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2" name="Google Shape;922;p40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0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5" name="Google Shape;925;p40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6" name="Google Shape;926;p40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8" name="Google Shape;928;p40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0" name="Google Shape;930;p40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1" name="Google Shape;931;p40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2" name="Google Shape;932;p40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4" name="Google Shape;934;p40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7" name="Google Shape;937;p40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8" name="Google Shape;938;p40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9" name="Google Shape;939;p40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40" name="Google Shape;940;p40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42" name="Google Shape;942;p40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 rot="2438097" flipH="1">
            <a:off x="2039877" y="4755264"/>
            <a:ext cx="341858" cy="85603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45" name="Google Shape;945;p40"/>
          <p:cNvSpPr txBox="1"/>
          <p:nvPr/>
        </p:nvSpPr>
        <p:spPr>
          <a:xfrm>
            <a:off x="675922" y="5372189"/>
            <a:ext cx="1450147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should this value be?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6" name="Google Shape;9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7" y="5658519"/>
            <a:ext cx="233538" cy="2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1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 sz="2645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2" name="Google Shape;952;p41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3" name="Google Shape;953;p41"/>
          <p:cNvSpPr txBox="1"/>
          <p:nvPr/>
        </p:nvSpPr>
        <p:spPr>
          <a:xfrm>
            <a:off x="6334261" y="3398745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54" name="Google Shape;954;p41"/>
          <p:cNvCxnSpPr>
            <a:stCxn id="955" idx="6"/>
            <a:endCxn id="956" idx="2"/>
          </p:cNvCxnSpPr>
          <p:nvPr/>
        </p:nvCxnSpPr>
        <p:spPr>
          <a:xfrm>
            <a:off x="6129648" y="3791844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57" name="Google Shape;957;p41"/>
          <p:cNvCxnSpPr>
            <a:stCxn id="958" idx="6"/>
            <a:endCxn id="959" idx="2"/>
          </p:cNvCxnSpPr>
          <p:nvPr/>
        </p:nvCxnSpPr>
        <p:spPr>
          <a:xfrm>
            <a:off x="6129635" y="5471066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8" name="Google Shape;958;p41"/>
          <p:cNvSpPr/>
          <p:nvPr/>
        </p:nvSpPr>
        <p:spPr>
          <a:xfrm>
            <a:off x="5599424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6" name="Google Shape;956;p41"/>
          <p:cNvSpPr/>
          <p:nvPr/>
        </p:nvSpPr>
        <p:spPr>
          <a:xfrm>
            <a:off x="7278659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5" name="Google Shape;955;p41"/>
          <p:cNvSpPr/>
          <p:nvPr/>
        </p:nvSpPr>
        <p:spPr>
          <a:xfrm>
            <a:off x="5599437" y="3526738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9" name="Google Shape;959;p41"/>
          <p:cNvSpPr/>
          <p:nvPr/>
        </p:nvSpPr>
        <p:spPr>
          <a:xfrm>
            <a:off x="7278646" y="5205960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0" name="Google Shape;960;p41"/>
          <p:cNvCxnSpPr>
            <a:stCxn id="959" idx="1"/>
            <a:endCxn id="955" idx="5"/>
          </p:cNvCxnSpPr>
          <p:nvPr/>
        </p:nvCxnSpPr>
        <p:spPr>
          <a:xfrm rot="10800000">
            <a:off x="6051921" y="3979236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61" name="Google Shape;961;p41"/>
          <p:cNvCxnSpPr>
            <a:stCxn id="959" idx="0"/>
            <a:endCxn id="956" idx="4"/>
          </p:cNvCxnSpPr>
          <p:nvPr/>
        </p:nvCxnSpPr>
        <p:spPr>
          <a:xfrm rot="10800000">
            <a:off x="7543752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2" name="Google Shape;962;p41"/>
          <p:cNvSpPr txBox="1"/>
          <p:nvPr/>
        </p:nvSpPr>
        <p:spPr>
          <a:xfrm>
            <a:off x="7537152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166339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6334261" y="5413811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65" name="Google Shape;965;p41"/>
          <p:cNvCxnSpPr>
            <a:stCxn id="958" idx="0"/>
            <a:endCxn id="955" idx="4"/>
          </p:cNvCxnSpPr>
          <p:nvPr/>
        </p:nvCxnSpPr>
        <p:spPr>
          <a:xfrm rot="10800000">
            <a:off x="5864529" y="4056949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6" name="Google Shape;966;p41"/>
          <p:cNvSpPr txBox="1"/>
          <p:nvPr/>
        </p:nvSpPr>
        <p:spPr>
          <a:xfrm>
            <a:off x="5354163" y="4490239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7" name="Google Shape;967;p41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8" name="Google Shape;968;p41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9" name="Google Shape;969;p41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0" name="Google Shape;970;p41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2" name="Google Shape;972;p41"/>
          <p:cNvSpPr txBox="1"/>
          <p:nvPr/>
        </p:nvSpPr>
        <p:spPr>
          <a:xfrm>
            <a:off x="25187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3" name="Google Shape;973;p41"/>
          <p:cNvSpPr txBox="1"/>
          <p:nvPr/>
        </p:nvSpPr>
        <p:spPr>
          <a:xfrm>
            <a:off x="3022536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3526303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5" name="Google Shape;975;p41"/>
          <p:cNvSpPr txBox="1"/>
          <p:nvPr/>
        </p:nvSpPr>
        <p:spPr>
          <a:xfrm>
            <a:off x="403007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>
            <a:off x="25187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7" name="Google Shape;977;p41"/>
          <p:cNvSpPr/>
          <p:nvPr/>
        </p:nvSpPr>
        <p:spPr>
          <a:xfrm>
            <a:off x="3022536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8" name="Google Shape;978;p41"/>
          <p:cNvSpPr/>
          <p:nvPr/>
        </p:nvSpPr>
        <p:spPr>
          <a:xfrm>
            <a:off x="3526303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030070" y="41279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1959580" y="41279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25187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3022536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3526303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4" name="Google Shape;984;p41"/>
          <p:cNvSpPr/>
          <p:nvPr/>
        </p:nvSpPr>
        <p:spPr>
          <a:xfrm>
            <a:off x="4030070" y="46317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5" name="Google Shape;985;p41"/>
          <p:cNvSpPr txBox="1"/>
          <p:nvPr/>
        </p:nvSpPr>
        <p:spPr>
          <a:xfrm>
            <a:off x="1959580" y="46317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25187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3022536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3526303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4030070" y="51355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0" name="Google Shape;990;p41"/>
          <p:cNvSpPr txBox="1"/>
          <p:nvPr/>
        </p:nvSpPr>
        <p:spPr>
          <a:xfrm>
            <a:off x="1959580" y="51355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1" name="Google Shape;991;p41"/>
          <p:cNvSpPr/>
          <p:nvPr/>
        </p:nvSpPr>
        <p:spPr>
          <a:xfrm rot="5400826" flipH="1">
            <a:off x="1773869" y="34346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92" name="Google Shape;992;p41"/>
          <p:cNvSpPr txBox="1"/>
          <p:nvPr/>
        </p:nvSpPr>
        <p:spPr>
          <a:xfrm>
            <a:off x="1006757" y="33318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3" name="Google Shape;993;p41"/>
          <p:cNvSpPr/>
          <p:nvPr/>
        </p:nvSpPr>
        <p:spPr>
          <a:xfrm rot="8100686">
            <a:off x="2352097" y="30065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94" name="Google Shape;994;p41"/>
          <p:cNvSpPr txBox="1"/>
          <p:nvPr/>
        </p:nvSpPr>
        <p:spPr>
          <a:xfrm>
            <a:off x="1812076" y="28418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5" name="Google Shape;995;p41"/>
          <p:cNvSpPr txBox="1"/>
          <p:nvPr/>
        </p:nvSpPr>
        <p:spPr>
          <a:xfrm>
            <a:off x="2518770" y="57361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6" name="Google Shape;996;p41"/>
          <p:cNvSpPr/>
          <p:nvPr/>
        </p:nvSpPr>
        <p:spPr>
          <a:xfrm rot="2438097" flipH="1">
            <a:off x="2039877" y="4755264"/>
            <a:ext cx="341858" cy="85603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97" name="Google Shape;997;p41"/>
          <p:cNvSpPr txBox="1"/>
          <p:nvPr/>
        </p:nvSpPr>
        <p:spPr>
          <a:xfrm>
            <a:off x="675922" y="5372189"/>
            <a:ext cx="1450147" cy="156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should this value be?         -99, since the shortest path from 2 to 0, passing through no other vertices has weight -99.</a:t>
            </a:r>
            <a:endParaRPr sz="1322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8" name="Google Shape;9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7" y="5658519"/>
            <a:ext cx="233538" cy="2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4665396" y="4897236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05" name="Google Shape;1005;p42"/>
          <p:cNvCxnSpPr>
            <a:stCxn id="1006" idx="6"/>
            <a:endCxn id="1007" idx="2"/>
          </p:cNvCxnSpPr>
          <p:nvPr/>
        </p:nvCxnSpPr>
        <p:spPr>
          <a:xfrm>
            <a:off x="4460783" y="5290335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8" name="Google Shape;1008;p42"/>
          <p:cNvCxnSpPr>
            <a:stCxn id="1009" idx="6"/>
            <a:endCxn id="1010" idx="2"/>
          </p:cNvCxnSpPr>
          <p:nvPr/>
        </p:nvCxnSpPr>
        <p:spPr>
          <a:xfrm>
            <a:off x="4460770" y="6969557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09" name="Google Shape;1009;p42"/>
          <p:cNvSpPr/>
          <p:nvPr/>
        </p:nvSpPr>
        <p:spPr>
          <a:xfrm>
            <a:off x="3930559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5609795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2"/>
          <p:cNvSpPr/>
          <p:nvPr/>
        </p:nvSpPr>
        <p:spPr>
          <a:xfrm>
            <a:off x="3930572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2"/>
          <p:cNvSpPr/>
          <p:nvPr/>
        </p:nvSpPr>
        <p:spPr>
          <a:xfrm>
            <a:off x="5609781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1" name="Google Shape;1011;p42"/>
          <p:cNvCxnSpPr>
            <a:stCxn id="1010" idx="1"/>
            <a:endCxn id="1006" idx="5"/>
          </p:cNvCxnSpPr>
          <p:nvPr/>
        </p:nvCxnSpPr>
        <p:spPr>
          <a:xfrm rot="10800000">
            <a:off x="4383057" y="5477727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2" name="Google Shape;1012;p42"/>
          <p:cNvCxnSpPr>
            <a:stCxn id="1010" idx="0"/>
            <a:endCxn id="1007" idx="4"/>
          </p:cNvCxnSpPr>
          <p:nvPr/>
        </p:nvCxnSpPr>
        <p:spPr>
          <a:xfrm rot="10800000">
            <a:off x="5874887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3" name="Google Shape;1013;p42"/>
          <p:cNvSpPr txBox="1"/>
          <p:nvPr/>
        </p:nvSpPr>
        <p:spPr>
          <a:xfrm>
            <a:off x="5868287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4" name="Google Shape;1014;p42"/>
          <p:cNvSpPr txBox="1"/>
          <p:nvPr/>
        </p:nvSpPr>
        <p:spPr>
          <a:xfrm>
            <a:off x="4497474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5" name="Google Shape;1015;p42"/>
          <p:cNvSpPr txBox="1"/>
          <p:nvPr/>
        </p:nvSpPr>
        <p:spPr>
          <a:xfrm>
            <a:off x="4665396" y="6912302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16" name="Google Shape;1016;p42"/>
          <p:cNvCxnSpPr>
            <a:stCxn id="1009" idx="0"/>
            <a:endCxn id="1006" idx="4"/>
          </p:cNvCxnSpPr>
          <p:nvPr/>
        </p:nvCxnSpPr>
        <p:spPr>
          <a:xfrm rot="10800000">
            <a:off x="4195665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7" name="Google Shape;1017;p42"/>
          <p:cNvSpPr txBox="1"/>
          <p:nvPr/>
        </p:nvSpPr>
        <p:spPr>
          <a:xfrm>
            <a:off x="3685298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8" name="Google Shape;1018;p42"/>
          <p:cNvSpPr/>
          <p:nvPr/>
        </p:nvSpPr>
        <p:spPr>
          <a:xfrm>
            <a:off x="25187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9" name="Google Shape;1019;p42"/>
          <p:cNvSpPr/>
          <p:nvPr/>
        </p:nvSpPr>
        <p:spPr>
          <a:xfrm>
            <a:off x="3022536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2196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0" name="Google Shape;1020;p42"/>
          <p:cNvSpPr/>
          <p:nvPr/>
        </p:nvSpPr>
        <p:spPr>
          <a:xfrm>
            <a:off x="3526303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1" name="Google Shape;1021;p42"/>
          <p:cNvSpPr/>
          <p:nvPr/>
        </p:nvSpPr>
        <p:spPr>
          <a:xfrm>
            <a:off x="40300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2" name="Google Shape;1022;p42"/>
          <p:cNvSpPr txBox="1"/>
          <p:nvPr/>
        </p:nvSpPr>
        <p:spPr>
          <a:xfrm>
            <a:off x="1959580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3" name="Google Shape;1023;p42"/>
          <p:cNvSpPr txBox="1"/>
          <p:nvPr/>
        </p:nvSpPr>
        <p:spPr>
          <a:xfrm>
            <a:off x="25187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4" name="Google Shape;1024;p42"/>
          <p:cNvSpPr txBox="1"/>
          <p:nvPr/>
        </p:nvSpPr>
        <p:spPr>
          <a:xfrm>
            <a:off x="3022536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5" name="Google Shape;1025;p42"/>
          <p:cNvSpPr txBox="1"/>
          <p:nvPr/>
        </p:nvSpPr>
        <p:spPr>
          <a:xfrm>
            <a:off x="3526303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6" name="Google Shape;1026;p42"/>
          <p:cNvSpPr txBox="1"/>
          <p:nvPr/>
        </p:nvSpPr>
        <p:spPr>
          <a:xfrm>
            <a:off x="40300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25187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8" name="Google Shape;1028;p42"/>
          <p:cNvSpPr/>
          <p:nvPr/>
        </p:nvSpPr>
        <p:spPr>
          <a:xfrm>
            <a:off x="3022536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9" name="Google Shape;1029;p42"/>
          <p:cNvSpPr/>
          <p:nvPr/>
        </p:nvSpPr>
        <p:spPr>
          <a:xfrm>
            <a:off x="3526303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0" name="Google Shape;1030;p42"/>
          <p:cNvSpPr/>
          <p:nvPr/>
        </p:nvSpPr>
        <p:spPr>
          <a:xfrm>
            <a:off x="40300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1" name="Google Shape;1031;p42"/>
          <p:cNvSpPr txBox="1"/>
          <p:nvPr/>
        </p:nvSpPr>
        <p:spPr>
          <a:xfrm>
            <a:off x="1959580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2" name="Google Shape;1032;p42"/>
          <p:cNvSpPr/>
          <p:nvPr/>
        </p:nvSpPr>
        <p:spPr>
          <a:xfrm>
            <a:off x="25187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3" name="Google Shape;1033;p42"/>
          <p:cNvSpPr/>
          <p:nvPr/>
        </p:nvSpPr>
        <p:spPr>
          <a:xfrm>
            <a:off x="3022536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4" name="Google Shape;1034;p42"/>
          <p:cNvSpPr/>
          <p:nvPr/>
        </p:nvSpPr>
        <p:spPr>
          <a:xfrm>
            <a:off x="3526303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5" name="Google Shape;1035;p42"/>
          <p:cNvSpPr/>
          <p:nvPr/>
        </p:nvSpPr>
        <p:spPr>
          <a:xfrm>
            <a:off x="40300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6" name="Google Shape;1036;p42"/>
          <p:cNvSpPr txBox="1"/>
          <p:nvPr/>
        </p:nvSpPr>
        <p:spPr>
          <a:xfrm>
            <a:off x="195958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7" name="Google Shape;1037;p42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8" name="Google Shape;1038;p42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9" name="Google Shape;1039;p42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0" name="Google Shape;1040;p42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Google Shape;1041;p42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2" name="Google Shape;1042;p42"/>
          <p:cNvSpPr/>
          <p:nvPr/>
        </p:nvSpPr>
        <p:spPr>
          <a:xfrm rot="5400826" flipH="1">
            <a:off x="1773869" y="19233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43" name="Google Shape;1043;p42"/>
          <p:cNvSpPr txBox="1"/>
          <p:nvPr/>
        </p:nvSpPr>
        <p:spPr>
          <a:xfrm>
            <a:off x="1006757" y="18205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4" name="Google Shape;1044;p42"/>
          <p:cNvSpPr/>
          <p:nvPr/>
        </p:nvSpPr>
        <p:spPr>
          <a:xfrm rot="8100686">
            <a:off x="2352097" y="14952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45" name="Google Shape;1045;p42"/>
          <p:cNvSpPr txBox="1"/>
          <p:nvPr/>
        </p:nvSpPr>
        <p:spPr>
          <a:xfrm>
            <a:off x="1812076" y="13305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6" name="Google Shape;1046;p42"/>
          <p:cNvSpPr txBox="1"/>
          <p:nvPr/>
        </p:nvSpPr>
        <p:spPr>
          <a:xfrm>
            <a:off x="2518770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7" name="Google Shape;1047;p42"/>
          <p:cNvSpPr/>
          <p:nvPr/>
        </p:nvSpPr>
        <p:spPr>
          <a:xfrm>
            <a:off x="57092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" name="Google Shape;1048;p42"/>
          <p:cNvSpPr/>
          <p:nvPr/>
        </p:nvSpPr>
        <p:spPr>
          <a:xfrm>
            <a:off x="6213059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9" name="Google Shape;1049;p42"/>
          <p:cNvSpPr/>
          <p:nvPr/>
        </p:nvSpPr>
        <p:spPr>
          <a:xfrm>
            <a:off x="6716825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0" name="Google Shape;1050;p42"/>
          <p:cNvSpPr/>
          <p:nvPr/>
        </p:nvSpPr>
        <p:spPr>
          <a:xfrm>
            <a:off x="72205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1" name="Google Shape;1051;p42"/>
          <p:cNvSpPr txBox="1"/>
          <p:nvPr/>
        </p:nvSpPr>
        <p:spPr>
          <a:xfrm>
            <a:off x="5150102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 txBox="1"/>
          <p:nvPr/>
        </p:nvSpPr>
        <p:spPr>
          <a:xfrm>
            <a:off x="57092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 txBox="1"/>
          <p:nvPr/>
        </p:nvSpPr>
        <p:spPr>
          <a:xfrm>
            <a:off x="6213059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 txBox="1"/>
          <p:nvPr/>
        </p:nvSpPr>
        <p:spPr>
          <a:xfrm>
            <a:off x="6716825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 txBox="1"/>
          <p:nvPr/>
        </p:nvSpPr>
        <p:spPr>
          <a:xfrm>
            <a:off x="72205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57092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6213059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6716825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72205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0" name="Google Shape;1060;p42"/>
          <p:cNvSpPr txBox="1"/>
          <p:nvPr/>
        </p:nvSpPr>
        <p:spPr>
          <a:xfrm>
            <a:off x="5150102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57092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6213059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6716825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72205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5" name="Google Shape;1065;p42"/>
          <p:cNvSpPr txBox="1"/>
          <p:nvPr/>
        </p:nvSpPr>
        <p:spPr>
          <a:xfrm>
            <a:off x="5150102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57092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6213059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6716825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72205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5150102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 txBox="1"/>
          <p:nvPr/>
        </p:nvSpPr>
        <p:spPr>
          <a:xfrm>
            <a:off x="5709292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 txBox="1"/>
          <p:nvPr/>
        </p:nvSpPr>
        <p:spPr>
          <a:xfrm>
            <a:off x="1668360" y="4645352"/>
            <a:ext cx="1756572" cy="164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 rot="2700584" flipH="1">
            <a:off x="2653254" y="4360492"/>
            <a:ext cx="233499" cy="47084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74" name="Google Shape;1074;p42"/>
          <p:cNvSpPr/>
          <p:nvPr/>
        </p:nvSpPr>
        <p:spPr>
          <a:xfrm rot="677861">
            <a:off x="6525398" y="4109028"/>
            <a:ext cx="1390097" cy="47084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75" name="Google Shape;1075;p42"/>
          <p:cNvSpPr txBox="1"/>
          <p:nvPr/>
        </p:nvSpPr>
        <p:spPr>
          <a:xfrm>
            <a:off x="7028181" y="4711491"/>
            <a:ext cx="1756572" cy="22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k = 1, shortest paths are allowed to pass through vertices {0} now. So the we can compare the current cost to the cost of path 3-0-1. 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tells us the cost of 3-0 is </a:t>
            </a:r>
            <a:r>
              <a:rPr lang="en" sz="1322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the cost of 0-1 is </a:t>
            </a:r>
            <a:r>
              <a:rPr lang="en" sz="1322" b="1" kern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3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81" name="Google Shape;1081;p43"/>
          <p:cNvSpPr txBox="1"/>
          <p:nvPr/>
        </p:nvSpPr>
        <p:spPr>
          <a:xfrm>
            <a:off x="4665396" y="4897236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2" name="Google Shape;1082;p43"/>
          <p:cNvCxnSpPr>
            <a:stCxn id="1083" idx="6"/>
            <a:endCxn id="1084" idx="2"/>
          </p:cNvCxnSpPr>
          <p:nvPr/>
        </p:nvCxnSpPr>
        <p:spPr>
          <a:xfrm>
            <a:off x="4460783" y="5290335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5" name="Google Shape;1085;p43"/>
          <p:cNvCxnSpPr>
            <a:stCxn id="1086" idx="6"/>
            <a:endCxn id="1087" idx="2"/>
          </p:cNvCxnSpPr>
          <p:nvPr/>
        </p:nvCxnSpPr>
        <p:spPr>
          <a:xfrm>
            <a:off x="4460770" y="6969557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6" name="Google Shape;1086;p43"/>
          <p:cNvSpPr/>
          <p:nvPr/>
        </p:nvSpPr>
        <p:spPr>
          <a:xfrm>
            <a:off x="3930559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Google Shape;1084;p43"/>
          <p:cNvSpPr/>
          <p:nvPr/>
        </p:nvSpPr>
        <p:spPr>
          <a:xfrm>
            <a:off x="5609795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Google Shape;1083;p43"/>
          <p:cNvSpPr/>
          <p:nvPr/>
        </p:nvSpPr>
        <p:spPr>
          <a:xfrm>
            <a:off x="3930572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5609781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88" name="Google Shape;1088;p43"/>
          <p:cNvCxnSpPr>
            <a:stCxn id="1087" idx="1"/>
            <a:endCxn id="1083" idx="5"/>
          </p:cNvCxnSpPr>
          <p:nvPr/>
        </p:nvCxnSpPr>
        <p:spPr>
          <a:xfrm rot="10800000">
            <a:off x="4383057" y="5477727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9" name="Google Shape;1089;p43"/>
          <p:cNvCxnSpPr>
            <a:stCxn id="1087" idx="0"/>
            <a:endCxn id="1084" idx="4"/>
          </p:cNvCxnSpPr>
          <p:nvPr/>
        </p:nvCxnSpPr>
        <p:spPr>
          <a:xfrm rot="10800000">
            <a:off x="5874887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90" name="Google Shape;1090;p43"/>
          <p:cNvSpPr txBox="1"/>
          <p:nvPr/>
        </p:nvSpPr>
        <p:spPr>
          <a:xfrm>
            <a:off x="5868287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1" name="Google Shape;1091;p43"/>
          <p:cNvSpPr txBox="1"/>
          <p:nvPr/>
        </p:nvSpPr>
        <p:spPr>
          <a:xfrm>
            <a:off x="4497474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2" name="Google Shape;1092;p43"/>
          <p:cNvSpPr txBox="1"/>
          <p:nvPr/>
        </p:nvSpPr>
        <p:spPr>
          <a:xfrm>
            <a:off x="4665396" y="6912302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93" name="Google Shape;1093;p43"/>
          <p:cNvCxnSpPr>
            <a:stCxn id="1086" idx="0"/>
            <a:endCxn id="1083" idx="4"/>
          </p:cNvCxnSpPr>
          <p:nvPr/>
        </p:nvCxnSpPr>
        <p:spPr>
          <a:xfrm rot="10800000">
            <a:off x="4195665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94" name="Google Shape;1094;p43"/>
          <p:cNvSpPr txBox="1"/>
          <p:nvPr/>
        </p:nvSpPr>
        <p:spPr>
          <a:xfrm>
            <a:off x="3685298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5" name="Google Shape;1095;p43"/>
          <p:cNvSpPr/>
          <p:nvPr/>
        </p:nvSpPr>
        <p:spPr>
          <a:xfrm>
            <a:off x="25187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6" name="Google Shape;1096;p43"/>
          <p:cNvSpPr/>
          <p:nvPr/>
        </p:nvSpPr>
        <p:spPr>
          <a:xfrm>
            <a:off x="3022536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2196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7" name="Google Shape;1097;p43"/>
          <p:cNvSpPr/>
          <p:nvPr/>
        </p:nvSpPr>
        <p:spPr>
          <a:xfrm>
            <a:off x="3526303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8" name="Google Shape;1098;p43"/>
          <p:cNvSpPr/>
          <p:nvPr/>
        </p:nvSpPr>
        <p:spPr>
          <a:xfrm>
            <a:off x="40300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9" name="Google Shape;1099;p43"/>
          <p:cNvSpPr txBox="1"/>
          <p:nvPr/>
        </p:nvSpPr>
        <p:spPr>
          <a:xfrm>
            <a:off x="1959580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0" name="Google Shape;1100;p43"/>
          <p:cNvSpPr txBox="1"/>
          <p:nvPr/>
        </p:nvSpPr>
        <p:spPr>
          <a:xfrm>
            <a:off x="25187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1" name="Google Shape;1101;p43"/>
          <p:cNvSpPr txBox="1"/>
          <p:nvPr/>
        </p:nvSpPr>
        <p:spPr>
          <a:xfrm>
            <a:off x="3022536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2" name="Google Shape;1102;p43"/>
          <p:cNvSpPr txBox="1"/>
          <p:nvPr/>
        </p:nvSpPr>
        <p:spPr>
          <a:xfrm>
            <a:off x="3526303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3" name="Google Shape;1103;p43"/>
          <p:cNvSpPr txBox="1"/>
          <p:nvPr/>
        </p:nvSpPr>
        <p:spPr>
          <a:xfrm>
            <a:off x="40300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187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3022536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3526303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40300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8" name="Google Shape;1108;p43"/>
          <p:cNvSpPr txBox="1"/>
          <p:nvPr/>
        </p:nvSpPr>
        <p:spPr>
          <a:xfrm>
            <a:off x="1959580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9" name="Google Shape;1109;p43"/>
          <p:cNvSpPr/>
          <p:nvPr/>
        </p:nvSpPr>
        <p:spPr>
          <a:xfrm>
            <a:off x="25187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0" name="Google Shape;1110;p43"/>
          <p:cNvSpPr/>
          <p:nvPr/>
        </p:nvSpPr>
        <p:spPr>
          <a:xfrm>
            <a:off x="3022536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1" name="Google Shape;1111;p43"/>
          <p:cNvSpPr/>
          <p:nvPr/>
        </p:nvSpPr>
        <p:spPr>
          <a:xfrm>
            <a:off x="3526303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2" name="Google Shape;1112;p43"/>
          <p:cNvSpPr/>
          <p:nvPr/>
        </p:nvSpPr>
        <p:spPr>
          <a:xfrm>
            <a:off x="40300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3" name="Google Shape;1113;p43"/>
          <p:cNvSpPr txBox="1"/>
          <p:nvPr/>
        </p:nvSpPr>
        <p:spPr>
          <a:xfrm>
            <a:off x="195958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4" name="Google Shape;1114;p43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5" name="Google Shape;1115;p43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6" name="Google Shape;1116;p43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7" name="Google Shape;1117;p43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8" name="Google Shape;1118;p43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9" name="Google Shape;1119;p43"/>
          <p:cNvSpPr/>
          <p:nvPr/>
        </p:nvSpPr>
        <p:spPr>
          <a:xfrm rot="5400826" flipH="1">
            <a:off x="1773869" y="19233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20" name="Google Shape;1120;p43"/>
          <p:cNvSpPr txBox="1"/>
          <p:nvPr/>
        </p:nvSpPr>
        <p:spPr>
          <a:xfrm>
            <a:off x="1006757" y="18205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1" name="Google Shape;1121;p43"/>
          <p:cNvSpPr/>
          <p:nvPr/>
        </p:nvSpPr>
        <p:spPr>
          <a:xfrm rot="8100686">
            <a:off x="2352097" y="14952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22" name="Google Shape;1122;p43"/>
          <p:cNvSpPr txBox="1"/>
          <p:nvPr/>
        </p:nvSpPr>
        <p:spPr>
          <a:xfrm>
            <a:off x="1812076" y="13305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2518770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/>
          <p:nvPr/>
        </p:nvSpPr>
        <p:spPr>
          <a:xfrm>
            <a:off x="57092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5" name="Google Shape;1125;p43"/>
          <p:cNvSpPr/>
          <p:nvPr/>
        </p:nvSpPr>
        <p:spPr>
          <a:xfrm>
            <a:off x="6213059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6" name="Google Shape;1126;p43"/>
          <p:cNvSpPr/>
          <p:nvPr/>
        </p:nvSpPr>
        <p:spPr>
          <a:xfrm>
            <a:off x="6716825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7" name="Google Shape;1127;p43"/>
          <p:cNvSpPr/>
          <p:nvPr/>
        </p:nvSpPr>
        <p:spPr>
          <a:xfrm>
            <a:off x="72205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8" name="Google Shape;1128;p43"/>
          <p:cNvSpPr txBox="1"/>
          <p:nvPr/>
        </p:nvSpPr>
        <p:spPr>
          <a:xfrm>
            <a:off x="5150102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57092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0" name="Google Shape;1130;p43"/>
          <p:cNvSpPr txBox="1"/>
          <p:nvPr/>
        </p:nvSpPr>
        <p:spPr>
          <a:xfrm>
            <a:off x="6213059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1" name="Google Shape;1131;p43"/>
          <p:cNvSpPr txBox="1"/>
          <p:nvPr/>
        </p:nvSpPr>
        <p:spPr>
          <a:xfrm>
            <a:off x="6716825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2" name="Google Shape;1132;p43"/>
          <p:cNvSpPr txBox="1"/>
          <p:nvPr/>
        </p:nvSpPr>
        <p:spPr>
          <a:xfrm>
            <a:off x="72205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57092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4" name="Google Shape;1134;p43"/>
          <p:cNvSpPr/>
          <p:nvPr/>
        </p:nvSpPr>
        <p:spPr>
          <a:xfrm>
            <a:off x="6213059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5" name="Google Shape;1135;p43"/>
          <p:cNvSpPr/>
          <p:nvPr/>
        </p:nvSpPr>
        <p:spPr>
          <a:xfrm>
            <a:off x="6716825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6" name="Google Shape;1136;p43"/>
          <p:cNvSpPr/>
          <p:nvPr/>
        </p:nvSpPr>
        <p:spPr>
          <a:xfrm>
            <a:off x="72205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5150102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8" name="Google Shape;1138;p43"/>
          <p:cNvSpPr/>
          <p:nvPr/>
        </p:nvSpPr>
        <p:spPr>
          <a:xfrm>
            <a:off x="57092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9" name="Google Shape;1139;p43"/>
          <p:cNvSpPr/>
          <p:nvPr/>
        </p:nvSpPr>
        <p:spPr>
          <a:xfrm>
            <a:off x="6213059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6716825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72205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2" name="Google Shape;1142;p43"/>
          <p:cNvSpPr txBox="1"/>
          <p:nvPr/>
        </p:nvSpPr>
        <p:spPr>
          <a:xfrm>
            <a:off x="5150102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3" name="Google Shape;1143;p43"/>
          <p:cNvSpPr/>
          <p:nvPr/>
        </p:nvSpPr>
        <p:spPr>
          <a:xfrm>
            <a:off x="57092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4" name="Google Shape;1144;p43"/>
          <p:cNvSpPr/>
          <p:nvPr/>
        </p:nvSpPr>
        <p:spPr>
          <a:xfrm>
            <a:off x="6213059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102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  <a:endParaRPr sz="1102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5" name="Google Shape;1145;p43"/>
          <p:cNvSpPr/>
          <p:nvPr/>
        </p:nvSpPr>
        <p:spPr>
          <a:xfrm>
            <a:off x="6716825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6" name="Google Shape;1146;p43"/>
          <p:cNvSpPr/>
          <p:nvPr/>
        </p:nvSpPr>
        <p:spPr>
          <a:xfrm>
            <a:off x="72205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7" name="Google Shape;1147;p43"/>
          <p:cNvSpPr txBox="1"/>
          <p:nvPr/>
        </p:nvSpPr>
        <p:spPr>
          <a:xfrm>
            <a:off x="5150102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8" name="Google Shape;1148;p43"/>
          <p:cNvSpPr txBox="1"/>
          <p:nvPr/>
        </p:nvSpPr>
        <p:spPr>
          <a:xfrm>
            <a:off x="5709292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9" name="Google Shape;1149;p43"/>
          <p:cNvSpPr txBox="1"/>
          <p:nvPr/>
        </p:nvSpPr>
        <p:spPr>
          <a:xfrm>
            <a:off x="1668360" y="4645352"/>
            <a:ext cx="1756572" cy="164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0" name="Google Shape;1150;p43"/>
          <p:cNvSpPr/>
          <p:nvPr/>
        </p:nvSpPr>
        <p:spPr>
          <a:xfrm rot="2700584" flipH="1">
            <a:off x="2653254" y="4360492"/>
            <a:ext cx="233499" cy="47084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51" name="Google Shape;1151;p43"/>
          <p:cNvSpPr/>
          <p:nvPr/>
        </p:nvSpPr>
        <p:spPr>
          <a:xfrm rot="677861">
            <a:off x="6525398" y="4109028"/>
            <a:ext cx="1390097" cy="47084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52" name="Google Shape;1152;p43"/>
          <p:cNvSpPr txBox="1"/>
          <p:nvPr/>
        </p:nvSpPr>
        <p:spPr>
          <a:xfrm>
            <a:off x="7028181" y="4711491"/>
            <a:ext cx="1756572" cy="261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k = 1, shortest paths are allowed to pass through vertices {0} now. So \ we can compare the current cost to the cost of path 3-0-1. 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tells us the cost of 3-0 is </a:t>
            </a:r>
            <a:r>
              <a:rPr lang="en" sz="1322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the cost of 0-1 is </a:t>
            </a:r>
            <a:r>
              <a:rPr lang="en" sz="1322" b="1" kern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Since the sum of these values is less than </a:t>
            </a:r>
            <a:r>
              <a:rPr lang="en" sz="1322" b="1" kern="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replace it.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770" y="197569"/>
            <a:ext cx="853806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algn="ctr">
              <a:spcBef>
                <a:spcPts val="100"/>
              </a:spcBef>
            </a:pPr>
            <a:r>
              <a:rPr sz="4397" b="1" u="none" spc="-6" dirty="0"/>
              <a:t>Shortest</a:t>
            </a:r>
            <a:r>
              <a:rPr sz="4397" b="1" u="none" spc="-90" dirty="0"/>
              <a:t> </a:t>
            </a:r>
            <a:r>
              <a:rPr sz="4397" b="1" u="none" spc="-45" dirty="0"/>
              <a:t>Paths</a:t>
            </a:r>
            <a:endParaRPr sz="4397" b="1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1416050"/>
            <a:ext cx="9561180" cy="5552256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1614787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Dijkstra's algorithm and the  Bellman-Ford algorithm solve the</a:t>
            </a:r>
            <a:r>
              <a:rPr lang="en-US" sz="28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DejaVu Serif"/>
                <a:cs typeface="DejaVu Serif"/>
              </a:rPr>
              <a:t>single-source shortest paths problem</a:t>
            </a:r>
            <a:r>
              <a:rPr lang="en-US" sz="2800" b="1" i="1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</a:p>
          <a:p>
            <a:pPr marL="1020267" marR="1614787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91919"/>
                </a:solidFill>
                <a:latin typeface="DejaVu Serif"/>
                <a:cs typeface="DejaVu Serif"/>
              </a:rPr>
              <a:t>Here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we want shortest paths starting  from a single node.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77273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66528" algn="l"/>
              </a:tabLst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2800" b="1" i="1" dirty="0">
                <a:solidFill>
                  <a:srgbClr val="0000FF"/>
                </a:solidFill>
                <a:latin typeface="DejaVu Serif"/>
                <a:cs typeface="DejaVu Serif"/>
              </a:rPr>
              <a:t>all-pairs shortest paths problem 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asks how to</a:t>
            </a:r>
            <a:r>
              <a:rPr lang="en-US" sz="28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find the shortest paths  between all possible pairs of nodes.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973678" marR="1176986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Can we solve this problem? </a:t>
            </a:r>
            <a:endParaRPr lang="en-US" sz="2800" dirty="0">
              <a:solidFill>
                <a:srgbClr val="191919"/>
              </a:solidFill>
              <a:latin typeface="DejaVu Serif"/>
              <a:cs typeface="DejaVu Serif"/>
            </a:endParaRPr>
          </a:p>
          <a:p>
            <a:pPr marL="973678" marR="1176986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How efficient is our solution?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4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8" name="Google Shape;1158;p44"/>
          <p:cNvSpPr txBox="1"/>
          <p:nvPr/>
        </p:nvSpPr>
        <p:spPr>
          <a:xfrm>
            <a:off x="4665396" y="4897236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59" name="Google Shape;1159;p44"/>
          <p:cNvCxnSpPr>
            <a:stCxn id="1160" idx="6"/>
            <a:endCxn id="1161" idx="2"/>
          </p:cNvCxnSpPr>
          <p:nvPr/>
        </p:nvCxnSpPr>
        <p:spPr>
          <a:xfrm>
            <a:off x="4460783" y="5290335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2" name="Google Shape;1162;p44"/>
          <p:cNvCxnSpPr>
            <a:stCxn id="1163" idx="6"/>
            <a:endCxn id="1164" idx="2"/>
          </p:cNvCxnSpPr>
          <p:nvPr/>
        </p:nvCxnSpPr>
        <p:spPr>
          <a:xfrm>
            <a:off x="4460770" y="6969557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3" name="Google Shape;1163;p44"/>
          <p:cNvSpPr/>
          <p:nvPr/>
        </p:nvSpPr>
        <p:spPr>
          <a:xfrm>
            <a:off x="3930559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1" name="Google Shape;1161;p44"/>
          <p:cNvSpPr/>
          <p:nvPr/>
        </p:nvSpPr>
        <p:spPr>
          <a:xfrm>
            <a:off x="5609795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0" name="Google Shape;1160;p44"/>
          <p:cNvSpPr/>
          <p:nvPr/>
        </p:nvSpPr>
        <p:spPr>
          <a:xfrm>
            <a:off x="3930572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4" name="Google Shape;1164;p44"/>
          <p:cNvSpPr/>
          <p:nvPr/>
        </p:nvSpPr>
        <p:spPr>
          <a:xfrm>
            <a:off x="5609781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65" name="Google Shape;1165;p44"/>
          <p:cNvCxnSpPr>
            <a:stCxn id="1164" idx="1"/>
            <a:endCxn id="1160" idx="5"/>
          </p:cNvCxnSpPr>
          <p:nvPr/>
        </p:nvCxnSpPr>
        <p:spPr>
          <a:xfrm rot="10800000">
            <a:off x="4383057" y="5477727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6" name="Google Shape;1166;p44"/>
          <p:cNvCxnSpPr>
            <a:stCxn id="1164" idx="0"/>
            <a:endCxn id="1161" idx="4"/>
          </p:cNvCxnSpPr>
          <p:nvPr/>
        </p:nvCxnSpPr>
        <p:spPr>
          <a:xfrm rot="10800000">
            <a:off x="5874887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7" name="Google Shape;1167;p44"/>
          <p:cNvSpPr txBox="1"/>
          <p:nvPr/>
        </p:nvSpPr>
        <p:spPr>
          <a:xfrm>
            <a:off x="5868287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8" name="Google Shape;1168;p44"/>
          <p:cNvSpPr txBox="1"/>
          <p:nvPr/>
        </p:nvSpPr>
        <p:spPr>
          <a:xfrm>
            <a:off x="4497474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9" name="Google Shape;1169;p44"/>
          <p:cNvSpPr txBox="1"/>
          <p:nvPr/>
        </p:nvSpPr>
        <p:spPr>
          <a:xfrm>
            <a:off x="4665396" y="6912302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70" name="Google Shape;1170;p44"/>
          <p:cNvCxnSpPr>
            <a:stCxn id="1163" idx="0"/>
            <a:endCxn id="1160" idx="4"/>
          </p:cNvCxnSpPr>
          <p:nvPr/>
        </p:nvCxnSpPr>
        <p:spPr>
          <a:xfrm rot="10800000">
            <a:off x="4195665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71" name="Google Shape;1171;p44"/>
          <p:cNvSpPr txBox="1"/>
          <p:nvPr/>
        </p:nvSpPr>
        <p:spPr>
          <a:xfrm>
            <a:off x="3685298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2" name="Google Shape;1172;p44"/>
          <p:cNvSpPr/>
          <p:nvPr/>
        </p:nvSpPr>
        <p:spPr>
          <a:xfrm>
            <a:off x="25187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3022536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3526303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5" name="Google Shape;1175;p44"/>
          <p:cNvSpPr/>
          <p:nvPr/>
        </p:nvSpPr>
        <p:spPr>
          <a:xfrm>
            <a:off x="40300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6" name="Google Shape;1176;p44"/>
          <p:cNvSpPr txBox="1"/>
          <p:nvPr/>
        </p:nvSpPr>
        <p:spPr>
          <a:xfrm>
            <a:off x="1959580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7" name="Google Shape;1177;p44"/>
          <p:cNvSpPr txBox="1"/>
          <p:nvPr/>
        </p:nvSpPr>
        <p:spPr>
          <a:xfrm>
            <a:off x="25187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8" name="Google Shape;1178;p44"/>
          <p:cNvSpPr txBox="1"/>
          <p:nvPr/>
        </p:nvSpPr>
        <p:spPr>
          <a:xfrm>
            <a:off x="3022536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9" name="Google Shape;1179;p44"/>
          <p:cNvSpPr txBox="1"/>
          <p:nvPr/>
        </p:nvSpPr>
        <p:spPr>
          <a:xfrm>
            <a:off x="3526303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0" name="Google Shape;1180;p44"/>
          <p:cNvSpPr txBox="1"/>
          <p:nvPr/>
        </p:nvSpPr>
        <p:spPr>
          <a:xfrm>
            <a:off x="40300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25187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2" name="Google Shape;1182;p44"/>
          <p:cNvSpPr/>
          <p:nvPr/>
        </p:nvSpPr>
        <p:spPr>
          <a:xfrm>
            <a:off x="3022536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3" name="Google Shape;1183;p44"/>
          <p:cNvSpPr/>
          <p:nvPr/>
        </p:nvSpPr>
        <p:spPr>
          <a:xfrm>
            <a:off x="3526303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4" name="Google Shape;1184;p44"/>
          <p:cNvSpPr/>
          <p:nvPr/>
        </p:nvSpPr>
        <p:spPr>
          <a:xfrm>
            <a:off x="40300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5" name="Google Shape;1185;p44"/>
          <p:cNvSpPr txBox="1"/>
          <p:nvPr/>
        </p:nvSpPr>
        <p:spPr>
          <a:xfrm>
            <a:off x="1959580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6" name="Google Shape;1186;p44"/>
          <p:cNvSpPr/>
          <p:nvPr/>
        </p:nvSpPr>
        <p:spPr>
          <a:xfrm>
            <a:off x="25187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7" name="Google Shape;1187;p44"/>
          <p:cNvSpPr/>
          <p:nvPr/>
        </p:nvSpPr>
        <p:spPr>
          <a:xfrm>
            <a:off x="3022536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8" name="Google Shape;1188;p44"/>
          <p:cNvSpPr/>
          <p:nvPr/>
        </p:nvSpPr>
        <p:spPr>
          <a:xfrm>
            <a:off x="3526303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9" name="Google Shape;1189;p44"/>
          <p:cNvSpPr/>
          <p:nvPr/>
        </p:nvSpPr>
        <p:spPr>
          <a:xfrm>
            <a:off x="40300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0" name="Google Shape;1190;p44"/>
          <p:cNvSpPr txBox="1"/>
          <p:nvPr/>
        </p:nvSpPr>
        <p:spPr>
          <a:xfrm>
            <a:off x="195958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1" name="Google Shape;1191;p44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2" name="Google Shape;1192;p44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3" name="Google Shape;1193;p44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4" name="Google Shape;1194;p44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5" name="Google Shape;1195;p44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6" name="Google Shape;1196;p44"/>
          <p:cNvSpPr/>
          <p:nvPr/>
        </p:nvSpPr>
        <p:spPr>
          <a:xfrm rot="5400826" flipH="1">
            <a:off x="1773869" y="19233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97" name="Google Shape;1197;p44"/>
          <p:cNvSpPr txBox="1"/>
          <p:nvPr/>
        </p:nvSpPr>
        <p:spPr>
          <a:xfrm>
            <a:off x="1006757" y="18205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8" name="Google Shape;1198;p44"/>
          <p:cNvSpPr/>
          <p:nvPr/>
        </p:nvSpPr>
        <p:spPr>
          <a:xfrm rot="8100686">
            <a:off x="2352097" y="14952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99" name="Google Shape;1199;p44"/>
          <p:cNvSpPr txBox="1"/>
          <p:nvPr/>
        </p:nvSpPr>
        <p:spPr>
          <a:xfrm>
            <a:off x="1812076" y="13305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0" name="Google Shape;1200;p44"/>
          <p:cNvSpPr txBox="1"/>
          <p:nvPr/>
        </p:nvSpPr>
        <p:spPr>
          <a:xfrm>
            <a:off x="2518770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57092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2" name="Google Shape;1202;p44"/>
          <p:cNvSpPr/>
          <p:nvPr/>
        </p:nvSpPr>
        <p:spPr>
          <a:xfrm>
            <a:off x="6213059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3" name="Google Shape;1203;p44"/>
          <p:cNvSpPr/>
          <p:nvPr/>
        </p:nvSpPr>
        <p:spPr>
          <a:xfrm>
            <a:off x="6716825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4" name="Google Shape;1204;p44"/>
          <p:cNvSpPr/>
          <p:nvPr/>
        </p:nvSpPr>
        <p:spPr>
          <a:xfrm>
            <a:off x="72205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5" name="Google Shape;1205;p44"/>
          <p:cNvSpPr txBox="1"/>
          <p:nvPr/>
        </p:nvSpPr>
        <p:spPr>
          <a:xfrm>
            <a:off x="5150102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6" name="Google Shape;1206;p44"/>
          <p:cNvSpPr txBox="1"/>
          <p:nvPr/>
        </p:nvSpPr>
        <p:spPr>
          <a:xfrm>
            <a:off x="57092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7" name="Google Shape;1207;p44"/>
          <p:cNvSpPr txBox="1"/>
          <p:nvPr/>
        </p:nvSpPr>
        <p:spPr>
          <a:xfrm>
            <a:off x="6213059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8" name="Google Shape;1208;p44"/>
          <p:cNvSpPr txBox="1"/>
          <p:nvPr/>
        </p:nvSpPr>
        <p:spPr>
          <a:xfrm>
            <a:off x="6716825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9" name="Google Shape;1209;p44"/>
          <p:cNvSpPr txBox="1"/>
          <p:nvPr/>
        </p:nvSpPr>
        <p:spPr>
          <a:xfrm>
            <a:off x="72205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0" name="Google Shape;1210;p44"/>
          <p:cNvSpPr/>
          <p:nvPr/>
        </p:nvSpPr>
        <p:spPr>
          <a:xfrm>
            <a:off x="57092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1" name="Google Shape;1211;p44"/>
          <p:cNvSpPr/>
          <p:nvPr/>
        </p:nvSpPr>
        <p:spPr>
          <a:xfrm>
            <a:off x="6213059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2" name="Google Shape;1212;p44"/>
          <p:cNvSpPr/>
          <p:nvPr/>
        </p:nvSpPr>
        <p:spPr>
          <a:xfrm>
            <a:off x="6716825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72205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4" name="Google Shape;1214;p44"/>
          <p:cNvSpPr txBox="1"/>
          <p:nvPr/>
        </p:nvSpPr>
        <p:spPr>
          <a:xfrm>
            <a:off x="5150102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5" name="Google Shape;1215;p44"/>
          <p:cNvSpPr/>
          <p:nvPr/>
        </p:nvSpPr>
        <p:spPr>
          <a:xfrm>
            <a:off x="57092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6" name="Google Shape;1216;p44"/>
          <p:cNvSpPr/>
          <p:nvPr/>
        </p:nvSpPr>
        <p:spPr>
          <a:xfrm>
            <a:off x="6213059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7" name="Google Shape;1217;p44"/>
          <p:cNvSpPr/>
          <p:nvPr/>
        </p:nvSpPr>
        <p:spPr>
          <a:xfrm>
            <a:off x="6716825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8" name="Google Shape;1218;p44"/>
          <p:cNvSpPr/>
          <p:nvPr/>
        </p:nvSpPr>
        <p:spPr>
          <a:xfrm>
            <a:off x="72205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9" name="Google Shape;1219;p44"/>
          <p:cNvSpPr txBox="1"/>
          <p:nvPr/>
        </p:nvSpPr>
        <p:spPr>
          <a:xfrm>
            <a:off x="5150102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0" name="Google Shape;1220;p44"/>
          <p:cNvSpPr/>
          <p:nvPr/>
        </p:nvSpPr>
        <p:spPr>
          <a:xfrm>
            <a:off x="57092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1" name="Google Shape;1221;p44"/>
          <p:cNvSpPr/>
          <p:nvPr/>
        </p:nvSpPr>
        <p:spPr>
          <a:xfrm>
            <a:off x="6213059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102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2" name="Google Shape;1222;p44"/>
          <p:cNvSpPr/>
          <p:nvPr/>
        </p:nvSpPr>
        <p:spPr>
          <a:xfrm>
            <a:off x="6716825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3" name="Google Shape;1223;p44"/>
          <p:cNvSpPr/>
          <p:nvPr/>
        </p:nvSpPr>
        <p:spPr>
          <a:xfrm>
            <a:off x="72205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4" name="Google Shape;1224;p44"/>
          <p:cNvSpPr txBox="1"/>
          <p:nvPr/>
        </p:nvSpPr>
        <p:spPr>
          <a:xfrm>
            <a:off x="5150102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5709292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1668360" y="4645352"/>
            <a:ext cx="1756572" cy="164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7" name="Google Shape;1227;p44"/>
          <p:cNvSpPr/>
          <p:nvPr/>
        </p:nvSpPr>
        <p:spPr>
          <a:xfrm rot="2700584" flipH="1">
            <a:off x="2653254" y="4360492"/>
            <a:ext cx="233499" cy="47084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33" name="Google Shape;1233;p45"/>
          <p:cNvSpPr txBox="1"/>
          <p:nvPr/>
        </p:nvSpPr>
        <p:spPr>
          <a:xfrm>
            <a:off x="4665396" y="4897236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34" name="Google Shape;1234;p45"/>
          <p:cNvCxnSpPr>
            <a:stCxn id="1235" idx="6"/>
            <a:endCxn id="1236" idx="2"/>
          </p:cNvCxnSpPr>
          <p:nvPr/>
        </p:nvCxnSpPr>
        <p:spPr>
          <a:xfrm>
            <a:off x="4460783" y="5290335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7" name="Google Shape;1237;p45"/>
          <p:cNvCxnSpPr>
            <a:stCxn id="1238" idx="6"/>
            <a:endCxn id="1239" idx="2"/>
          </p:cNvCxnSpPr>
          <p:nvPr/>
        </p:nvCxnSpPr>
        <p:spPr>
          <a:xfrm>
            <a:off x="4460770" y="6969557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38" name="Google Shape;1238;p45"/>
          <p:cNvSpPr/>
          <p:nvPr/>
        </p:nvSpPr>
        <p:spPr>
          <a:xfrm>
            <a:off x="3930559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6" name="Google Shape;1236;p45"/>
          <p:cNvSpPr/>
          <p:nvPr/>
        </p:nvSpPr>
        <p:spPr>
          <a:xfrm>
            <a:off x="5609795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5" name="Google Shape;1235;p45"/>
          <p:cNvSpPr/>
          <p:nvPr/>
        </p:nvSpPr>
        <p:spPr>
          <a:xfrm>
            <a:off x="3930572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9" name="Google Shape;1239;p45"/>
          <p:cNvSpPr/>
          <p:nvPr/>
        </p:nvSpPr>
        <p:spPr>
          <a:xfrm>
            <a:off x="5609781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40" name="Google Shape;1240;p45"/>
          <p:cNvCxnSpPr>
            <a:stCxn id="1239" idx="1"/>
            <a:endCxn id="1235" idx="5"/>
          </p:cNvCxnSpPr>
          <p:nvPr/>
        </p:nvCxnSpPr>
        <p:spPr>
          <a:xfrm rot="10800000">
            <a:off x="4383057" y="5477727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1" name="Google Shape;1241;p45"/>
          <p:cNvCxnSpPr>
            <a:stCxn id="1239" idx="0"/>
            <a:endCxn id="1236" idx="4"/>
          </p:cNvCxnSpPr>
          <p:nvPr/>
        </p:nvCxnSpPr>
        <p:spPr>
          <a:xfrm rot="10800000">
            <a:off x="5874887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42" name="Google Shape;1242;p45"/>
          <p:cNvSpPr txBox="1"/>
          <p:nvPr/>
        </p:nvSpPr>
        <p:spPr>
          <a:xfrm>
            <a:off x="5868287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3" name="Google Shape;1243;p45"/>
          <p:cNvSpPr txBox="1"/>
          <p:nvPr/>
        </p:nvSpPr>
        <p:spPr>
          <a:xfrm>
            <a:off x="4497474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4" name="Google Shape;1244;p45"/>
          <p:cNvSpPr txBox="1"/>
          <p:nvPr/>
        </p:nvSpPr>
        <p:spPr>
          <a:xfrm>
            <a:off x="4665396" y="6912302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45" name="Google Shape;1245;p45"/>
          <p:cNvCxnSpPr>
            <a:stCxn id="1238" idx="0"/>
            <a:endCxn id="1235" idx="4"/>
          </p:cNvCxnSpPr>
          <p:nvPr/>
        </p:nvCxnSpPr>
        <p:spPr>
          <a:xfrm rot="10800000">
            <a:off x="4195665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46" name="Google Shape;1246;p45"/>
          <p:cNvSpPr txBox="1"/>
          <p:nvPr/>
        </p:nvSpPr>
        <p:spPr>
          <a:xfrm>
            <a:off x="3685298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7" name="Google Shape;1247;p45"/>
          <p:cNvSpPr/>
          <p:nvPr/>
        </p:nvSpPr>
        <p:spPr>
          <a:xfrm>
            <a:off x="25187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8" name="Google Shape;1248;p45"/>
          <p:cNvSpPr/>
          <p:nvPr/>
        </p:nvSpPr>
        <p:spPr>
          <a:xfrm>
            <a:off x="3022536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9" name="Google Shape;1249;p45"/>
          <p:cNvSpPr/>
          <p:nvPr/>
        </p:nvSpPr>
        <p:spPr>
          <a:xfrm>
            <a:off x="3526303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0" name="Google Shape;1250;p45"/>
          <p:cNvSpPr/>
          <p:nvPr/>
        </p:nvSpPr>
        <p:spPr>
          <a:xfrm>
            <a:off x="4030070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1" name="Google Shape;1251;p45"/>
          <p:cNvSpPr txBox="1"/>
          <p:nvPr/>
        </p:nvSpPr>
        <p:spPr>
          <a:xfrm>
            <a:off x="1959580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2" name="Google Shape;1252;p45"/>
          <p:cNvSpPr txBox="1"/>
          <p:nvPr/>
        </p:nvSpPr>
        <p:spPr>
          <a:xfrm>
            <a:off x="25187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3" name="Google Shape;1253;p45"/>
          <p:cNvSpPr txBox="1"/>
          <p:nvPr/>
        </p:nvSpPr>
        <p:spPr>
          <a:xfrm>
            <a:off x="3022536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4" name="Google Shape;1254;p45"/>
          <p:cNvSpPr txBox="1"/>
          <p:nvPr/>
        </p:nvSpPr>
        <p:spPr>
          <a:xfrm>
            <a:off x="3526303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5" name="Google Shape;1255;p45"/>
          <p:cNvSpPr txBox="1"/>
          <p:nvPr/>
        </p:nvSpPr>
        <p:spPr>
          <a:xfrm>
            <a:off x="4030070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6" name="Google Shape;1256;p45"/>
          <p:cNvSpPr/>
          <p:nvPr/>
        </p:nvSpPr>
        <p:spPr>
          <a:xfrm>
            <a:off x="25187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7" name="Google Shape;1257;p45"/>
          <p:cNvSpPr/>
          <p:nvPr/>
        </p:nvSpPr>
        <p:spPr>
          <a:xfrm>
            <a:off x="3022536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8" name="Google Shape;1258;p45"/>
          <p:cNvSpPr/>
          <p:nvPr/>
        </p:nvSpPr>
        <p:spPr>
          <a:xfrm>
            <a:off x="3526303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9" name="Google Shape;1259;p45"/>
          <p:cNvSpPr/>
          <p:nvPr/>
        </p:nvSpPr>
        <p:spPr>
          <a:xfrm>
            <a:off x="4030070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0" name="Google Shape;1260;p45"/>
          <p:cNvSpPr txBox="1"/>
          <p:nvPr/>
        </p:nvSpPr>
        <p:spPr>
          <a:xfrm>
            <a:off x="1959580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1" name="Google Shape;1261;p45"/>
          <p:cNvSpPr/>
          <p:nvPr/>
        </p:nvSpPr>
        <p:spPr>
          <a:xfrm>
            <a:off x="25187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2" name="Google Shape;1262;p45"/>
          <p:cNvSpPr/>
          <p:nvPr/>
        </p:nvSpPr>
        <p:spPr>
          <a:xfrm>
            <a:off x="3022536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3" name="Google Shape;1263;p45"/>
          <p:cNvSpPr/>
          <p:nvPr/>
        </p:nvSpPr>
        <p:spPr>
          <a:xfrm>
            <a:off x="3526303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4" name="Google Shape;1264;p45"/>
          <p:cNvSpPr/>
          <p:nvPr/>
        </p:nvSpPr>
        <p:spPr>
          <a:xfrm>
            <a:off x="4030070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5" name="Google Shape;1265;p45"/>
          <p:cNvSpPr txBox="1"/>
          <p:nvPr/>
        </p:nvSpPr>
        <p:spPr>
          <a:xfrm>
            <a:off x="1959580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6" name="Google Shape;1266;p45"/>
          <p:cNvSpPr/>
          <p:nvPr/>
        </p:nvSpPr>
        <p:spPr>
          <a:xfrm>
            <a:off x="25187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7" name="Google Shape;1267;p45"/>
          <p:cNvSpPr/>
          <p:nvPr/>
        </p:nvSpPr>
        <p:spPr>
          <a:xfrm>
            <a:off x="3022536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8" name="Google Shape;1268;p45"/>
          <p:cNvSpPr/>
          <p:nvPr/>
        </p:nvSpPr>
        <p:spPr>
          <a:xfrm>
            <a:off x="3526303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9" name="Google Shape;1269;p45"/>
          <p:cNvSpPr/>
          <p:nvPr/>
        </p:nvSpPr>
        <p:spPr>
          <a:xfrm>
            <a:off x="4030070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0" name="Google Shape;1270;p45"/>
          <p:cNvSpPr txBox="1"/>
          <p:nvPr/>
        </p:nvSpPr>
        <p:spPr>
          <a:xfrm>
            <a:off x="1959580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1" name="Google Shape;1271;p45"/>
          <p:cNvSpPr/>
          <p:nvPr/>
        </p:nvSpPr>
        <p:spPr>
          <a:xfrm rot="5400826" flipH="1">
            <a:off x="1773869" y="1923349"/>
            <a:ext cx="233513" cy="47085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2" name="Google Shape;1272;p45"/>
          <p:cNvSpPr txBox="1"/>
          <p:nvPr/>
        </p:nvSpPr>
        <p:spPr>
          <a:xfrm>
            <a:off x="1006757" y="1820593"/>
            <a:ext cx="705736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3" name="Google Shape;1273;p45"/>
          <p:cNvSpPr/>
          <p:nvPr/>
        </p:nvSpPr>
        <p:spPr>
          <a:xfrm rot="8100686">
            <a:off x="2352097" y="1495237"/>
            <a:ext cx="198753" cy="47082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4" name="Google Shape;1274;p45"/>
          <p:cNvSpPr txBox="1"/>
          <p:nvPr/>
        </p:nvSpPr>
        <p:spPr>
          <a:xfrm>
            <a:off x="1812076" y="1330548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5" name="Google Shape;1275;p45"/>
          <p:cNvSpPr txBox="1"/>
          <p:nvPr/>
        </p:nvSpPr>
        <p:spPr>
          <a:xfrm>
            <a:off x="2518770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6" name="Google Shape;1276;p45"/>
          <p:cNvSpPr/>
          <p:nvPr/>
        </p:nvSpPr>
        <p:spPr>
          <a:xfrm>
            <a:off x="57092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7" name="Google Shape;1277;p45"/>
          <p:cNvSpPr/>
          <p:nvPr/>
        </p:nvSpPr>
        <p:spPr>
          <a:xfrm>
            <a:off x="6213059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8" name="Google Shape;1278;p45"/>
          <p:cNvSpPr/>
          <p:nvPr/>
        </p:nvSpPr>
        <p:spPr>
          <a:xfrm>
            <a:off x="6716825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9" name="Google Shape;1279;p45"/>
          <p:cNvSpPr/>
          <p:nvPr/>
        </p:nvSpPr>
        <p:spPr>
          <a:xfrm>
            <a:off x="7220592" y="21129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0" name="Google Shape;1280;p45"/>
          <p:cNvSpPr txBox="1"/>
          <p:nvPr/>
        </p:nvSpPr>
        <p:spPr>
          <a:xfrm>
            <a:off x="5150102" y="21129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1" name="Google Shape;1281;p45"/>
          <p:cNvSpPr txBox="1"/>
          <p:nvPr/>
        </p:nvSpPr>
        <p:spPr>
          <a:xfrm>
            <a:off x="57092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2" name="Google Shape;1282;p45"/>
          <p:cNvSpPr txBox="1"/>
          <p:nvPr/>
        </p:nvSpPr>
        <p:spPr>
          <a:xfrm>
            <a:off x="6213059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3" name="Google Shape;1283;p45"/>
          <p:cNvSpPr txBox="1"/>
          <p:nvPr/>
        </p:nvSpPr>
        <p:spPr>
          <a:xfrm>
            <a:off x="6716825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4" name="Google Shape;1284;p45"/>
          <p:cNvSpPr txBox="1"/>
          <p:nvPr/>
        </p:nvSpPr>
        <p:spPr>
          <a:xfrm>
            <a:off x="7220592" y="16091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5" name="Google Shape;1285;p45"/>
          <p:cNvSpPr/>
          <p:nvPr/>
        </p:nvSpPr>
        <p:spPr>
          <a:xfrm>
            <a:off x="57092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6" name="Google Shape;1286;p45"/>
          <p:cNvSpPr/>
          <p:nvPr/>
        </p:nvSpPr>
        <p:spPr>
          <a:xfrm>
            <a:off x="6213059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7" name="Google Shape;1287;p45"/>
          <p:cNvSpPr/>
          <p:nvPr/>
        </p:nvSpPr>
        <p:spPr>
          <a:xfrm>
            <a:off x="6716825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8" name="Google Shape;1288;p45"/>
          <p:cNvSpPr/>
          <p:nvPr/>
        </p:nvSpPr>
        <p:spPr>
          <a:xfrm>
            <a:off x="7220592" y="2616676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9" name="Google Shape;1289;p45"/>
          <p:cNvSpPr txBox="1"/>
          <p:nvPr/>
        </p:nvSpPr>
        <p:spPr>
          <a:xfrm>
            <a:off x="5150102" y="2616678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90" name="Google Shape;1290;p45"/>
          <p:cNvSpPr/>
          <p:nvPr/>
        </p:nvSpPr>
        <p:spPr>
          <a:xfrm>
            <a:off x="57092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1" name="Google Shape;1291;p45"/>
          <p:cNvSpPr/>
          <p:nvPr/>
        </p:nvSpPr>
        <p:spPr>
          <a:xfrm>
            <a:off x="6213059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2" name="Google Shape;1292;p45"/>
          <p:cNvSpPr/>
          <p:nvPr/>
        </p:nvSpPr>
        <p:spPr>
          <a:xfrm>
            <a:off x="6716825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3" name="Google Shape;1293;p45"/>
          <p:cNvSpPr/>
          <p:nvPr/>
        </p:nvSpPr>
        <p:spPr>
          <a:xfrm>
            <a:off x="7220592" y="3120442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4" name="Google Shape;1294;p45"/>
          <p:cNvSpPr txBox="1"/>
          <p:nvPr/>
        </p:nvSpPr>
        <p:spPr>
          <a:xfrm>
            <a:off x="5150102" y="3120445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95" name="Google Shape;1295;p45"/>
          <p:cNvSpPr/>
          <p:nvPr/>
        </p:nvSpPr>
        <p:spPr>
          <a:xfrm>
            <a:off x="57092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6" name="Google Shape;1296;p45"/>
          <p:cNvSpPr/>
          <p:nvPr/>
        </p:nvSpPr>
        <p:spPr>
          <a:xfrm>
            <a:off x="6213059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102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7" name="Google Shape;1297;p45"/>
          <p:cNvSpPr/>
          <p:nvPr/>
        </p:nvSpPr>
        <p:spPr>
          <a:xfrm>
            <a:off x="6716825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220592" y="3624209"/>
            <a:ext cx="502444" cy="5024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D336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54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9" name="Google Shape;1299;p45"/>
          <p:cNvSpPr txBox="1"/>
          <p:nvPr/>
        </p:nvSpPr>
        <p:spPr>
          <a:xfrm>
            <a:off x="5150102" y="3624211"/>
            <a:ext cx="50244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0" name="Google Shape;1300;p45"/>
          <p:cNvSpPr txBox="1"/>
          <p:nvPr/>
        </p:nvSpPr>
        <p:spPr>
          <a:xfrm>
            <a:off x="5709292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1" name="Google Shape;1301;p45"/>
          <p:cNvSpPr txBox="1"/>
          <p:nvPr/>
        </p:nvSpPr>
        <p:spPr>
          <a:xfrm>
            <a:off x="1668360" y="4645352"/>
            <a:ext cx="1756572" cy="164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2" name="Google Shape;1302;p45"/>
          <p:cNvSpPr/>
          <p:nvPr/>
        </p:nvSpPr>
        <p:spPr>
          <a:xfrm rot="2700584" flipH="1">
            <a:off x="2653254" y="4360492"/>
            <a:ext cx="233499" cy="47084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6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08" name="Google Shape;1308;p46"/>
          <p:cNvSpPr txBox="1"/>
          <p:nvPr/>
        </p:nvSpPr>
        <p:spPr>
          <a:xfrm>
            <a:off x="4665396" y="4897236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09" name="Google Shape;1309;p46"/>
          <p:cNvCxnSpPr>
            <a:stCxn id="1310" idx="6"/>
            <a:endCxn id="1311" idx="2"/>
          </p:cNvCxnSpPr>
          <p:nvPr/>
        </p:nvCxnSpPr>
        <p:spPr>
          <a:xfrm>
            <a:off x="4460783" y="5290335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2" name="Google Shape;1312;p46"/>
          <p:cNvCxnSpPr>
            <a:stCxn id="1313" idx="6"/>
            <a:endCxn id="1314" idx="2"/>
          </p:cNvCxnSpPr>
          <p:nvPr/>
        </p:nvCxnSpPr>
        <p:spPr>
          <a:xfrm>
            <a:off x="4460770" y="6969557"/>
            <a:ext cx="114901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13" name="Google Shape;1313;p46"/>
          <p:cNvSpPr/>
          <p:nvPr/>
        </p:nvSpPr>
        <p:spPr>
          <a:xfrm>
            <a:off x="3930559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1" name="Google Shape;1311;p46"/>
          <p:cNvSpPr/>
          <p:nvPr/>
        </p:nvSpPr>
        <p:spPr>
          <a:xfrm>
            <a:off x="5609795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0" name="Google Shape;1310;p46"/>
          <p:cNvSpPr/>
          <p:nvPr/>
        </p:nvSpPr>
        <p:spPr>
          <a:xfrm>
            <a:off x="3930572" y="5025229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4" name="Google Shape;1314;p46"/>
          <p:cNvSpPr/>
          <p:nvPr/>
        </p:nvSpPr>
        <p:spPr>
          <a:xfrm>
            <a:off x="5609781" y="6704451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5" name="Google Shape;1315;p46"/>
          <p:cNvCxnSpPr>
            <a:stCxn id="1314" idx="1"/>
            <a:endCxn id="1310" idx="5"/>
          </p:cNvCxnSpPr>
          <p:nvPr/>
        </p:nvCxnSpPr>
        <p:spPr>
          <a:xfrm rot="10800000">
            <a:off x="4383057" y="5477727"/>
            <a:ext cx="1304372" cy="13043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6" name="Google Shape;1316;p46"/>
          <p:cNvCxnSpPr>
            <a:stCxn id="1314" idx="0"/>
            <a:endCxn id="1311" idx="4"/>
          </p:cNvCxnSpPr>
          <p:nvPr/>
        </p:nvCxnSpPr>
        <p:spPr>
          <a:xfrm rot="10800000">
            <a:off x="5874887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17" name="Google Shape;1317;p46"/>
          <p:cNvSpPr txBox="1"/>
          <p:nvPr/>
        </p:nvSpPr>
        <p:spPr>
          <a:xfrm>
            <a:off x="5868287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8" name="Google Shape;1318;p46"/>
          <p:cNvSpPr txBox="1"/>
          <p:nvPr/>
        </p:nvSpPr>
        <p:spPr>
          <a:xfrm>
            <a:off x="4497474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9" name="Google Shape;1319;p46"/>
          <p:cNvSpPr txBox="1"/>
          <p:nvPr/>
        </p:nvSpPr>
        <p:spPr>
          <a:xfrm>
            <a:off x="4665396" y="6912302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20" name="Google Shape;1320;p46"/>
          <p:cNvCxnSpPr>
            <a:stCxn id="1313" idx="0"/>
            <a:endCxn id="1310" idx="4"/>
          </p:cNvCxnSpPr>
          <p:nvPr/>
        </p:nvCxnSpPr>
        <p:spPr>
          <a:xfrm rot="10800000">
            <a:off x="4195665" y="5555440"/>
            <a:ext cx="0" cy="1149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21" name="Google Shape;1321;p46"/>
          <p:cNvSpPr txBox="1"/>
          <p:nvPr/>
        </p:nvSpPr>
        <p:spPr>
          <a:xfrm>
            <a:off x="3685298" y="5988730"/>
            <a:ext cx="530211" cy="4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22" name="Google Shape;1322;p46"/>
          <p:cNvGrpSpPr/>
          <p:nvPr/>
        </p:nvGrpSpPr>
        <p:grpSpPr>
          <a:xfrm>
            <a:off x="4345144" y="1591623"/>
            <a:ext cx="2013744" cy="2013744"/>
            <a:chOff x="2282100" y="1917598"/>
            <a:chExt cx="1827600" cy="1827600"/>
          </a:xfrm>
        </p:grpSpPr>
        <p:sp>
          <p:nvSpPr>
            <p:cNvPr id="1323" name="Google Shape;1323;p46"/>
            <p:cNvSpPr/>
            <p:nvPr/>
          </p:nvSpPr>
          <p:spPr>
            <a:xfrm>
              <a:off x="22821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7393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31965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36537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2821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27393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31965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36537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22821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7393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31965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36537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2821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7393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31965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36537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2196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39" name="Google Shape;1339;p46"/>
          <p:cNvGrpSpPr/>
          <p:nvPr/>
        </p:nvGrpSpPr>
        <p:grpSpPr>
          <a:xfrm>
            <a:off x="4195678" y="1715003"/>
            <a:ext cx="2013744" cy="2013744"/>
            <a:chOff x="5177700" y="1917598"/>
            <a:chExt cx="1827600" cy="1827600"/>
          </a:xfrm>
        </p:grpSpPr>
        <p:sp>
          <p:nvSpPr>
            <p:cNvPr id="1340" name="Google Shape;1340;p46"/>
            <p:cNvSpPr/>
            <p:nvPr/>
          </p:nvSpPr>
          <p:spPr>
            <a:xfrm>
              <a:off x="51777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56349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60921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65493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51777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56349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60921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65493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1777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56349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0921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5493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51777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56349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10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60921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5493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D33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56" name="Google Shape;1356;p46"/>
          <p:cNvGrpSpPr/>
          <p:nvPr/>
        </p:nvGrpSpPr>
        <p:grpSpPr>
          <a:xfrm>
            <a:off x="4027756" y="1882925"/>
            <a:ext cx="2013744" cy="2013744"/>
            <a:chOff x="5177700" y="1917598"/>
            <a:chExt cx="1827600" cy="1827600"/>
          </a:xfrm>
        </p:grpSpPr>
        <p:sp>
          <p:nvSpPr>
            <p:cNvPr id="1357" name="Google Shape;1357;p46"/>
            <p:cNvSpPr/>
            <p:nvPr/>
          </p:nvSpPr>
          <p:spPr>
            <a:xfrm>
              <a:off x="51777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56349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60921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65493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51777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56349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60921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65493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51777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56349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60921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65493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51777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56349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10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60921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65493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73" name="Google Shape;1373;p46"/>
          <p:cNvGrpSpPr/>
          <p:nvPr/>
        </p:nvGrpSpPr>
        <p:grpSpPr>
          <a:xfrm>
            <a:off x="3859834" y="2050847"/>
            <a:ext cx="2013744" cy="2013744"/>
            <a:chOff x="5177700" y="1917598"/>
            <a:chExt cx="1827600" cy="1827600"/>
          </a:xfrm>
        </p:grpSpPr>
        <p:sp>
          <p:nvSpPr>
            <p:cNvPr id="1374" name="Google Shape;1374;p46"/>
            <p:cNvSpPr/>
            <p:nvPr/>
          </p:nvSpPr>
          <p:spPr>
            <a:xfrm>
              <a:off x="51777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56349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60921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65493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51777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56349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60921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65493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51777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56349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60921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65493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51777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56349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10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60921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65493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90" name="Google Shape;1390;p46"/>
          <p:cNvGrpSpPr/>
          <p:nvPr/>
        </p:nvGrpSpPr>
        <p:grpSpPr>
          <a:xfrm>
            <a:off x="3691911" y="2218770"/>
            <a:ext cx="2013744" cy="2013744"/>
            <a:chOff x="5177700" y="1917598"/>
            <a:chExt cx="1827600" cy="1827600"/>
          </a:xfrm>
        </p:grpSpPr>
        <p:sp>
          <p:nvSpPr>
            <p:cNvPr id="1391" name="Google Shape;1391;p46"/>
            <p:cNvSpPr/>
            <p:nvPr/>
          </p:nvSpPr>
          <p:spPr>
            <a:xfrm>
              <a:off x="51777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56349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60921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6549300" y="19175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51777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6349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60921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6549300" y="23747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1777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56349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60921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549300" y="28319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51777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56349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60921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6549300" y="3289198"/>
              <a:ext cx="456000" cy="4560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543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4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07" name="Google Shape;1407;p46"/>
          <p:cNvSpPr txBox="1"/>
          <p:nvPr/>
        </p:nvSpPr>
        <p:spPr>
          <a:xfrm>
            <a:off x="3694225" y="4224858"/>
            <a:ext cx="2013744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983" b="1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 sz="1543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8" name="Google Shape;1408;p46"/>
          <p:cNvSpPr txBox="1"/>
          <p:nvPr/>
        </p:nvSpPr>
        <p:spPr>
          <a:xfrm>
            <a:off x="2368367" y="3031194"/>
            <a:ext cx="1304372" cy="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lang="en" sz="1983" b="1" kern="0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983" b="1" kern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43" b="1" kern="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7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4" name="Google Shape;1414;p47"/>
          <p:cNvSpPr/>
          <p:nvPr/>
        </p:nvSpPr>
        <p:spPr>
          <a:xfrm>
            <a:off x="3776038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5" name="Google Shape;1415;p47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16" name="Google Shape;1416;p47"/>
          <p:cNvCxnSpPr>
            <a:stCxn id="1417" idx="6"/>
            <a:endCxn id="1418" idx="2"/>
          </p:cNvCxnSpPr>
          <p:nvPr/>
        </p:nvCxnSpPr>
        <p:spPr>
          <a:xfrm rot="10800000" flipH="1">
            <a:off x="2788172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19" name="Google Shape;1419;p47"/>
          <p:cNvCxnSpPr>
            <a:stCxn id="1418" idx="0"/>
            <a:endCxn id="1420" idx="1"/>
          </p:cNvCxnSpPr>
          <p:nvPr/>
        </p:nvCxnSpPr>
        <p:spPr>
          <a:xfrm rot="10800000" flipH="1">
            <a:off x="4280135" y="4444002"/>
            <a:ext cx="265106" cy="386089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1" name="Google Shape;1421;p47"/>
          <p:cNvCxnSpPr>
            <a:stCxn id="1420" idx="3"/>
            <a:endCxn id="1422" idx="1"/>
          </p:cNvCxnSpPr>
          <p:nvPr/>
        </p:nvCxnSpPr>
        <p:spPr>
          <a:xfrm rot="10800000" flipH="1">
            <a:off x="5075452" y="4430519"/>
            <a:ext cx="309069" cy="1355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3" name="Google Shape;1423;p47"/>
          <p:cNvCxnSpPr>
            <a:stCxn id="1422" idx="4"/>
            <a:endCxn id="1424" idx="0"/>
          </p:cNvCxnSpPr>
          <p:nvPr/>
        </p:nvCxnSpPr>
        <p:spPr>
          <a:xfrm flipH="1">
            <a:off x="5273069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5" name="Google Shape;1425;p47"/>
          <p:cNvCxnSpPr>
            <a:stCxn id="1426" idx="3"/>
            <a:endCxn id="1427" idx="4"/>
          </p:cNvCxnSpPr>
          <p:nvPr/>
        </p:nvCxnSpPr>
        <p:spPr>
          <a:xfrm rot="10800000" flipH="1">
            <a:off x="5538119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8" name="Google Shape;1428;p47"/>
          <p:cNvCxnSpPr>
            <a:stCxn id="1429" idx="3"/>
            <a:endCxn id="1430" idx="2"/>
          </p:cNvCxnSpPr>
          <p:nvPr/>
        </p:nvCxnSpPr>
        <p:spPr>
          <a:xfrm rot="10800000" flipH="1">
            <a:off x="6068330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30" name="Google Shape;1430;p47"/>
          <p:cNvSpPr/>
          <p:nvPr/>
        </p:nvSpPr>
        <p:spPr>
          <a:xfrm>
            <a:off x="7295628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8" name="Google Shape;1418;p47"/>
          <p:cNvSpPr/>
          <p:nvPr/>
        </p:nvSpPr>
        <p:spPr>
          <a:xfrm>
            <a:off x="4015029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1" name="Google Shape;1431;p47"/>
          <p:cNvSpPr/>
          <p:nvPr/>
        </p:nvSpPr>
        <p:spPr>
          <a:xfrm>
            <a:off x="4390004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2" name="Google Shape;1432;p47"/>
          <p:cNvSpPr/>
          <p:nvPr/>
        </p:nvSpPr>
        <p:spPr>
          <a:xfrm>
            <a:off x="4776574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33" name="Google Shape;1433;p47"/>
          <p:cNvGrpSpPr/>
          <p:nvPr/>
        </p:nvGrpSpPr>
        <p:grpSpPr>
          <a:xfrm>
            <a:off x="5007908" y="5573758"/>
            <a:ext cx="530211" cy="530211"/>
            <a:chOff x="4769750" y="4296537"/>
            <a:chExt cx="481200" cy="481200"/>
          </a:xfrm>
        </p:grpSpPr>
        <p:sp>
          <p:nvSpPr>
            <p:cNvPr id="1424" name="Google Shape;1424;p4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6" name="Google Shape;1426;p4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7"/>
          <p:cNvGrpSpPr/>
          <p:nvPr/>
        </p:nvGrpSpPr>
        <p:grpSpPr>
          <a:xfrm>
            <a:off x="5538119" y="5043547"/>
            <a:ext cx="530211" cy="530211"/>
            <a:chOff x="4769750" y="4296537"/>
            <a:chExt cx="481200" cy="481200"/>
          </a:xfrm>
        </p:grpSpPr>
        <p:sp>
          <p:nvSpPr>
            <p:cNvPr id="1427" name="Google Shape;1427;p4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9" name="Google Shape;1429;p4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47"/>
          <p:cNvSpPr/>
          <p:nvPr/>
        </p:nvSpPr>
        <p:spPr>
          <a:xfrm>
            <a:off x="5306785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35" name="Google Shape;1435;p47"/>
          <p:cNvGrpSpPr/>
          <p:nvPr/>
        </p:nvGrpSpPr>
        <p:grpSpPr>
          <a:xfrm>
            <a:off x="4545240" y="4178979"/>
            <a:ext cx="530211" cy="530211"/>
            <a:chOff x="4769750" y="4296537"/>
            <a:chExt cx="481200" cy="481200"/>
          </a:xfrm>
        </p:grpSpPr>
        <p:sp>
          <p:nvSpPr>
            <p:cNvPr id="1436" name="Google Shape;1436;p4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0" name="Google Shape;1420;p4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47"/>
          <p:cNvSpPr/>
          <p:nvPr/>
        </p:nvSpPr>
        <p:spPr>
          <a:xfrm>
            <a:off x="2257961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7" name="Google Shape;1437;p47"/>
          <p:cNvSpPr txBox="1"/>
          <p:nvPr/>
        </p:nvSpPr>
        <p:spPr>
          <a:xfrm>
            <a:off x="6248511" y="5801966"/>
            <a:ext cx="1756572" cy="12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shortest path from u to v through the blue set of vertices; it has weight 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8" name="Google Shape;1438;p47"/>
          <p:cNvSpPr/>
          <p:nvPr/>
        </p:nvSpPr>
        <p:spPr>
          <a:xfrm rot="-3001093" flipH="1">
            <a:off x="6684943" y="5389980"/>
            <a:ext cx="233521" cy="470843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39" name="Google Shape;1439;p47"/>
          <p:cNvSpPr txBox="1"/>
          <p:nvPr/>
        </p:nvSpPr>
        <p:spPr>
          <a:xfrm>
            <a:off x="6270768" y="2983291"/>
            <a:ext cx="1756572" cy="15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322" kern="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describes the cost of the shortest path through internal vertices {0, …, k-2} for all vertex pairs, including this specific u and v.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0" name="Google Shape;1440;p47"/>
          <p:cNvSpPr/>
          <p:nvPr/>
        </p:nvSpPr>
        <p:spPr>
          <a:xfrm rot="-5525722">
            <a:off x="5871452" y="3617824"/>
            <a:ext cx="332907" cy="47084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8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6" name="Google Shape;1446;p48"/>
          <p:cNvSpPr/>
          <p:nvPr/>
        </p:nvSpPr>
        <p:spPr>
          <a:xfrm>
            <a:off x="3776038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7" name="Google Shape;1447;p48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48" name="Google Shape;1448;p48"/>
          <p:cNvCxnSpPr>
            <a:stCxn id="1449" idx="6"/>
            <a:endCxn id="1450" idx="2"/>
          </p:cNvCxnSpPr>
          <p:nvPr/>
        </p:nvCxnSpPr>
        <p:spPr>
          <a:xfrm rot="10800000" flipH="1">
            <a:off x="2788172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1" name="Google Shape;1451;p48"/>
          <p:cNvCxnSpPr>
            <a:stCxn id="1450" idx="0"/>
            <a:endCxn id="1452" idx="1"/>
          </p:cNvCxnSpPr>
          <p:nvPr/>
        </p:nvCxnSpPr>
        <p:spPr>
          <a:xfrm rot="10800000" flipH="1">
            <a:off x="4280135" y="4444002"/>
            <a:ext cx="265106" cy="386089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3" name="Google Shape;1453;p48"/>
          <p:cNvCxnSpPr>
            <a:stCxn id="1452" idx="3"/>
            <a:endCxn id="1454" idx="1"/>
          </p:cNvCxnSpPr>
          <p:nvPr/>
        </p:nvCxnSpPr>
        <p:spPr>
          <a:xfrm rot="10800000" flipH="1">
            <a:off x="5075452" y="4430519"/>
            <a:ext cx="309069" cy="1355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5" name="Google Shape;1455;p48"/>
          <p:cNvCxnSpPr>
            <a:stCxn id="1454" idx="4"/>
            <a:endCxn id="1456" idx="0"/>
          </p:cNvCxnSpPr>
          <p:nvPr/>
        </p:nvCxnSpPr>
        <p:spPr>
          <a:xfrm flipH="1">
            <a:off x="5273069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7" name="Google Shape;1457;p48"/>
          <p:cNvCxnSpPr>
            <a:stCxn id="1458" idx="3"/>
            <a:endCxn id="1459" idx="4"/>
          </p:cNvCxnSpPr>
          <p:nvPr/>
        </p:nvCxnSpPr>
        <p:spPr>
          <a:xfrm rot="10800000" flipH="1">
            <a:off x="5538119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60" name="Google Shape;1460;p48"/>
          <p:cNvCxnSpPr>
            <a:stCxn id="1461" idx="3"/>
            <a:endCxn id="1462" idx="2"/>
          </p:cNvCxnSpPr>
          <p:nvPr/>
        </p:nvCxnSpPr>
        <p:spPr>
          <a:xfrm rot="10800000" flipH="1">
            <a:off x="6068330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62" name="Google Shape;1462;p48"/>
          <p:cNvSpPr/>
          <p:nvPr/>
        </p:nvSpPr>
        <p:spPr>
          <a:xfrm>
            <a:off x="7295628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0" name="Google Shape;1450;p48"/>
          <p:cNvSpPr/>
          <p:nvPr/>
        </p:nvSpPr>
        <p:spPr>
          <a:xfrm>
            <a:off x="4015029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3" name="Google Shape;1463;p48"/>
          <p:cNvSpPr/>
          <p:nvPr/>
        </p:nvSpPr>
        <p:spPr>
          <a:xfrm>
            <a:off x="4390004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4" name="Google Shape;1464;p48"/>
          <p:cNvSpPr/>
          <p:nvPr/>
        </p:nvSpPr>
        <p:spPr>
          <a:xfrm>
            <a:off x="4776574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5" name="Google Shape;1465;p48"/>
          <p:cNvGrpSpPr/>
          <p:nvPr/>
        </p:nvGrpSpPr>
        <p:grpSpPr>
          <a:xfrm>
            <a:off x="5007908" y="5573758"/>
            <a:ext cx="530211" cy="530211"/>
            <a:chOff x="4769750" y="4296537"/>
            <a:chExt cx="481200" cy="481200"/>
          </a:xfrm>
        </p:grpSpPr>
        <p:sp>
          <p:nvSpPr>
            <p:cNvPr id="1456" name="Google Shape;1456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8" name="Google Shape;1458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5538119" y="5043547"/>
            <a:ext cx="530211" cy="530211"/>
            <a:chOff x="4769750" y="4296537"/>
            <a:chExt cx="481200" cy="481200"/>
          </a:xfrm>
        </p:grpSpPr>
        <p:sp>
          <p:nvSpPr>
            <p:cNvPr id="1459" name="Google Shape;1459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1" name="Google Shape;1461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4" name="Google Shape;1454;p48"/>
          <p:cNvSpPr/>
          <p:nvPr/>
        </p:nvSpPr>
        <p:spPr>
          <a:xfrm>
            <a:off x="5306785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7" name="Google Shape;1467;p48"/>
          <p:cNvGrpSpPr/>
          <p:nvPr/>
        </p:nvGrpSpPr>
        <p:grpSpPr>
          <a:xfrm>
            <a:off x="4545240" y="4178979"/>
            <a:ext cx="530211" cy="530211"/>
            <a:chOff x="4769750" y="4296537"/>
            <a:chExt cx="481200" cy="481200"/>
          </a:xfrm>
        </p:grpSpPr>
        <p:sp>
          <p:nvSpPr>
            <p:cNvPr id="1468" name="Google Shape;1468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2" name="Google Shape;1452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48"/>
          <p:cNvSpPr/>
          <p:nvPr/>
        </p:nvSpPr>
        <p:spPr>
          <a:xfrm>
            <a:off x="2257961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9" name="Google Shape;1469;p48"/>
          <p:cNvSpPr txBox="1"/>
          <p:nvPr/>
        </p:nvSpPr>
        <p:spPr>
          <a:xfrm>
            <a:off x="4294844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70" name="Google Shape;1470;p48"/>
          <p:cNvGrpSpPr/>
          <p:nvPr/>
        </p:nvGrpSpPr>
        <p:grpSpPr>
          <a:xfrm>
            <a:off x="6158351" y="3513132"/>
            <a:ext cx="530211" cy="530211"/>
            <a:chOff x="4769750" y="4296537"/>
            <a:chExt cx="481200" cy="481200"/>
          </a:xfrm>
        </p:grpSpPr>
        <p:sp>
          <p:nvSpPr>
            <p:cNvPr id="1471" name="Google Shape;1471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2" name="Google Shape;1472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3" name="Google Shape;1473;p48"/>
          <p:cNvGrpSpPr/>
          <p:nvPr/>
        </p:nvGrpSpPr>
        <p:grpSpPr>
          <a:xfrm>
            <a:off x="3136578" y="3648743"/>
            <a:ext cx="530211" cy="530211"/>
            <a:chOff x="4769750" y="4296537"/>
            <a:chExt cx="481200" cy="481200"/>
          </a:xfrm>
        </p:grpSpPr>
        <p:sp>
          <p:nvSpPr>
            <p:cNvPr id="1474" name="Google Shape;1474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5" name="Google Shape;1475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48"/>
          <p:cNvGrpSpPr/>
          <p:nvPr/>
        </p:nvGrpSpPr>
        <p:grpSpPr>
          <a:xfrm>
            <a:off x="7295628" y="3282047"/>
            <a:ext cx="530211" cy="530211"/>
            <a:chOff x="4769750" y="4296537"/>
            <a:chExt cx="481200" cy="481200"/>
          </a:xfrm>
        </p:grpSpPr>
        <p:sp>
          <p:nvSpPr>
            <p:cNvPr id="1477" name="Google Shape;1477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8" name="Google Shape;1478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6579369" y="5838839"/>
            <a:ext cx="530211" cy="530211"/>
            <a:chOff x="4769750" y="4296537"/>
            <a:chExt cx="481200" cy="481200"/>
          </a:xfrm>
        </p:grpSpPr>
        <p:sp>
          <p:nvSpPr>
            <p:cNvPr id="1480" name="Google Shape;1480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1" name="Google Shape;1481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2" name="Google Shape;1482;p48"/>
          <p:cNvGrpSpPr/>
          <p:nvPr/>
        </p:nvGrpSpPr>
        <p:grpSpPr>
          <a:xfrm>
            <a:off x="3136578" y="5573733"/>
            <a:ext cx="530211" cy="530211"/>
            <a:chOff x="4769750" y="4296537"/>
            <a:chExt cx="481200" cy="481200"/>
          </a:xfrm>
        </p:grpSpPr>
        <p:sp>
          <p:nvSpPr>
            <p:cNvPr id="1483" name="Google Shape;1483;p4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4" name="Google Shape;1484;p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9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0" name="Google Shape;1490;p49"/>
          <p:cNvSpPr/>
          <p:nvPr/>
        </p:nvSpPr>
        <p:spPr>
          <a:xfrm>
            <a:off x="3083359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1" name="Google Shape;1491;p49"/>
          <p:cNvSpPr/>
          <p:nvPr/>
        </p:nvSpPr>
        <p:spPr>
          <a:xfrm>
            <a:off x="3776038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2" name="Google Shape;1492;p49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93" name="Google Shape;1493;p49"/>
          <p:cNvCxnSpPr>
            <a:stCxn id="1494" idx="6"/>
            <a:endCxn id="1495" idx="2"/>
          </p:cNvCxnSpPr>
          <p:nvPr/>
        </p:nvCxnSpPr>
        <p:spPr>
          <a:xfrm rot="10800000" flipH="1">
            <a:off x="2788172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6" name="Google Shape;1496;p49"/>
          <p:cNvCxnSpPr>
            <a:stCxn id="1495" idx="0"/>
            <a:endCxn id="1497" idx="1"/>
          </p:cNvCxnSpPr>
          <p:nvPr/>
        </p:nvCxnSpPr>
        <p:spPr>
          <a:xfrm rot="10800000" flipH="1">
            <a:off x="4280135" y="4444002"/>
            <a:ext cx="265106" cy="386089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8" name="Google Shape;1498;p49"/>
          <p:cNvCxnSpPr>
            <a:stCxn id="1497" idx="3"/>
            <a:endCxn id="1499" idx="1"/>
          </p:cNvCxnSpPr>
          <p:nvPr/>
        </p:nvCxnSpPr>
        <p:spPr>
          <a:xfrm rot="10800000" flipH="1">
            <a:off x="5075452" y="4430519"/>
            <a:ext cx="309069" cy="1355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0" name="Google Shape;1500;p49"/>
          <p:cNvCxnSpPr>
            <a:stCxn id="1499" idx="4"/>
            <a:endCxn id="1501" idx="0"/>
          </p:cNvCxnSpPr>
          <p:nvPr/>
        </p:nvCxnSpPr>
        <p:spPr>
          <a:xfrm flipH="1">
            <a:off x="5273069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2" name="Google Shape;1502;p49"/>
          <p:cNvCxnSpPr>
            <a:stCxn id="1503" idx="3"/>
            <a:endCxn id="1504" idx="4"/>
          </p:cNvCxnSpPr>
          <p:nvPr/>
        </p:nvCxnSpPr>
        <p:spPr>
          <a:xfrm rot="10800000" flipH="1">
            <a:off x="5538119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5" name="Google Shape;1505;p49"/>
          <p:cNvCxnSpPr>
            <a:stCxn id="1506" idx="3"/>
            <a:endCxn id="1507" idx="2"/>
          </p:cNvCxnSpPr>
          <p:nvPr/>
        </p:nvCxnSpPr>
        <p:spPr>
          <a:xfrm rot="10800000" flipH="1">
            <a:off x="6068330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07" name="Google Shape;1507;p49"/>
          <p:cNvSpPr/>
          <p:nvPr/>
        </p:nvSpPr>
        <p:spPr>
          <a:xfrm>
            <a:off x="7295628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5" name="Google Shape;1495;p49"/>
          <p:cNvSpPr/>
          <p:nvPr/>
        </p:nvSpPr>
        <p:spPr>
          <a:xfrm>
            <a:off x="4015029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8" name="Google Shape;1508;p49"/>
          <p:cNvSpPr/>
          <p:nvPr/>
        </p:nvSpPr>
        <p:spPr>
          <a:xfrm>
            <a:off x="4390004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9" name="Google Shape;1509;p49"/>
          <p:cNvSpPr/>
          <p:nvPr/>
        </p:nvSpPr>
        <p:spPr>
          <a:xfrm>
            <a:off x="4776574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10" name="Google Shape;1510;p49"/>
          <p:cNvGrpSpPr/>
          <p:nvPr/>
        </p:nvGrpSpPr>
        <p:grpSpPr>
          <a:xfrm>
            <a:off x="5007908" y="5573758"/>
            <a:ext cx="530211" cy="530211"/>
            <a:chOff x="4769750" y="4296537"/>
            <a:chExt cx="481200" cy="481200"/>
          </a:xfrm>
        </p:grpSpPr>
        <p:sp>
          <p:nvSpPr>
            <p:cNvPr id="1501" name="Google Shape;1501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3" name="Google Shape;1503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5538119" y="5043547"/>
            <a:ext cx="530211" cy="530211"/>
            <a:chOff x="4769750" y="4296537"/>
            <a:chExt cx="481200" cy="481200"/>
          </a:xfrm>
        </p:grpSpPr>
        <p:sp>
          <p:nvSpPr>
            <p:cNvPr id="1504" name="Google Shape;1504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6" name="Google Shape;1506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9" name="Google Shape;1499;p49"/>
          <p:cNvSpPr/>
          <p:nvPr/>
        </p:nvSpPr>
        <p:spPr>
          <a:xfrm>
            <a:off x="5306785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12" name="Google Shape;1512;p49"/>
          <p:cNvGrpSpPr/>
          <p:nvPr/>
        </p:nvGrpSpPr>
        <p:grpSpPr>
          <a:xfrm>
            <a:off x="4545240" y="4178979"/>
            <a:ext cx="530211" cy="530211"/>
            <a:chOff x="4769750" y="4296537"/>
            <a:chExt cx="481200" cy="481200"/>
          </a:xfrm>
        </p:grpSpPr>
        <p:sp>
          <p:nvSpPr>
            <p:cNvPr id="1513" name="Google Shape;1513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4" name="Google Shape;1494;p49"/>
          <p:cNvSpPr/>
          <p:nvPr/>
        </p:nvSpPr>
        <p:spPr>
          <a:xfrm>
            <a:off x="2257961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4294844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15" name="Google Shape;1515;p49"/>
          <p:cNvGrpSpPr/>
          <p:nvPr/>
        </p:nvGrpSpPr>
        <p:grpSpPr>
          <a:xfrm>
            <a:off x="4390017" y="3313201"/>
            <a:ext cx="530211" cy="530211"/>
            <a:chOff x="4769750" y="4296537"/>
            <a:chExt cx="481200" cy="481200"/>
          </a:xfrm>
        </p:grpSpPr>
        <p:sp>
          <p:nvSpPr>
            <p:cNvPr id="1516" name="Google Shape;1516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7" name="Google Shape;1517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18" name="Google Shape;1518;p49"/>
          <p:cNvSpPr txBox="1"/>
          <p:nvPr/>
        </p:nvSpPr>
        <p:spPr>
          <a:xfrm>
            <a:off x="4294844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19" name="Google Shape;1519;p49"/>
          <p:cNvGrpSpPr/>
          <p:nvPr/>
        </p:nvGrpSpPr>
        <p:grpSpPr>
          <a:xfrm>
            <a:off x="8061167" y="4130225"/>
            <a:ext cx="530211" cy="530211"/>
            <a:chOff x="4769750" y="4296537"/>
            <a:chExt cx="481200" cy="481200"/>
          </a:xfrm>
        </p:grpSpPr>
        <p:sp>
          <p:nvSpPr>
            <p:cNvPr id="1520" name="Google Shape;1520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1" name="Google Shape;1521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7295628" y="3282047"/>
            <a:ext cx="530211" cy="530211"/>
            <a:chOff x="4769750" y="4296537"/>
            <a:chExt cx="481200" cy="481200"/>
          </a:xfrm>
        </p:grpSpPr>
        <p:sp>
          <p:nvSpPr>
            <p:cNvPr id="1523" name="Google Shape;1523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4" name="Google Shape;1524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6915213" y="6090722"/>
            <a:ext cx="530211" cy="530211"/>
            <a:chOff x="4769750" y="4296537"/>
            <a:chExt cx="481200" cy="481200"/>
          </a:xfrm>
        </p:grpSpPr>
        <p:sp>
          <p:nvSpPr>
            <p:cNvPr id="1526" name="Google Shape;1526;p4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7" name="Google Shape;1527;p4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28" name="Google Shape;1528;p49"/>
          <p:cNvSpPr/>
          <p:nvPr/>
        </p:nvSpPr>
        <p:spPr>
          <a:xfrm>
            <a:off x="2638376" y="606818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50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don’t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4" name="Google Shape;1534;p50"/>
          <p:cNvSpPr/>
          <p:nvPr/>
        </p:nvSpPr>
        <p:spPr>
          <a:xfrm>
            <a:off x="3083359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5" name="Google Shape;1535;p50"/>
          <p:cNvSpPr/>
          <p:nvPr/>
        </p:nvSpPr>
        <p:spPr>
          <a:xfrm>
            <a:off x="3776038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6" name="Google Shape;1536;p50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37" name="Google Shape;1537;p50"/>
          <p:cNvCxnSpPr>
            <a:stCxn id="1538" idx="6"/>
            <a:endCxn id="1539" idx="2"/>
          </p:cNvCxnSpPr>
          <p:nvPr/>
        </p:nvCxnSpPr>
        <p:spPr>
          <a:xfrm rot="10800000" flipH="1">
            <a:off x="2788172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40" name="Google Shape;1540;p50"/>
          <p:cNvCxnSpPr>
            <a:stCxn id="1539" idx="0"/>
            <a:endCxn id="1541" idx="1"/>
          </p:cNvCxnSpPr>
          <p:nvPr/>
        </p:nvCxnSpPr>
        <p:spPr>
          <a:xfrm rot="10800000" flipH="1">
            <a:off x="4280135" y="4444002"/>
            <a:ext cx="265106" cy="386089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42" name="Google Shape;1542;p50"/>
          <p:cNvCxnSpPr>
            <a:stCxn id="1541" idx="3"/>
            <a:endCxn id="1543" idx="1"/>
          </p:cNvCxnSpPr>
          <p:nvPr/>
        </p:nvCxnSpPr>
        <p:spPr>
          <a:xfrm rot="10800000" flipH="1">
            <a:off x="5075452" y="4430519"/>
            <a:ext cx="309069" cy="1355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44" name="Google Shape;1544;p50"/>
          <p:cNvCxnSpPr>
            <a:stCxn id="1543" idx="4"/>
            <a:endCxn id="1545" idx="0"/>
          </p:cNvCxnSpPr>
          <p:nvPr/>
        </p:nvCxnSpPr>
        <p:spPr>
          <a:xfrm flipH="1">
            <a:off x="5273069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46" name="Google Shape;1546;p50"/>
          <p:cNvCxnSpPr>
            <a:stCxn id="1547" idx="3"/>
            <a:endCxn id="1548" idx="4"/>
          </p:cNvCxnSpPr>
          <p:nvPr/>
        </p:nvCxnSpPr>
        <p:spPr>
          <a:xfrm rot="10800000" flipH="1">
            <a:off x="5538119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49" name="Google Shape;1549;p50"/>
          <p:cNvCxnSpPr>
            <a:stCxn id="1550" idx="3"/>
            <a:endCxn id="1551" idx="2"/>
          </p:cNvCxnSpPr>
          <p:nvPr/>
        </p:nvCxnSpPr>
        <p:spPr>
          <a:xfrm rot="10800000" flipH="1">
            <a:off x="6068330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1" name="Google Shape;1551;p50"/>
          <p:cNvSpPr/>
          <p:nvPr/>
        </p:nvSpPr>
        <p:spPr>
          <a:xfrm>
            <a:off x="7295628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9" name="Google Shape;1539;p50"/>
          <p:cNvSpPr/>
          <p:nvPr/>
        </p:nvSpPr>
        <p:spPr>
          <a:xfrm>
            <a:off x="4015029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2" name="Google Shape;1552;p50"/>
          <p:cNvSpPr/>
          <p:nvPr/>
        </p:nvSpPr>
        <p:spPr>
          <a:xfrm>
            <a:off x="4390004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3" name="Google Shape;1553;p50"/>
          <p:cNvSpPr/>
          <p:nvPr/>
        </p:nvSpPr>
        <p:spPr>
          <a:xfrm>
            <a:off x="4776574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54" name="Google Shape;1554;p50"/>
          <p:cNvGrpSpPr/>
          <p:nvPr/>
        </p:nvGrpSpPr>
        <p:grpSpPr>
          <a:xfrm>
            <a:off x="5007908" y="5573758"/>
            <a:ext cx="530211" cy="530211"/>
            <a:chOff x="4769750" y="4296537"/>
            <a:chExt cx="481200" cy="481200"/>
          </a:xfrm>
        </p:grpSpPr>
        <p:sp>
          <p:nvSpPr>
            <p:cNvPr id="1545" name="Google Shape;1545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7" name="Google Shape;1547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50"/>
          <p:cNvGrpSpPr/>
          <p:nvPr/>
        </p:nvGrpSpPr>
        <p:grpSpPr>
          <a:xfrm>
            <a:off x="5538119" y="5043547"/>
            <a:ext cx="530211" cy="530211"/>
            <a:chOff x="4769750" y="4296537"/>
            <a:chExt cx="481200" cy="481200"/>
          </a:xfrm>
        </p:grpSpPr>
        <p:sp>
          <p:nvSpPr>
            <p:cNvPr id="1548" name="Google Shape;1548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0" name="Google Shape;1550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43" name="Google Shape;1543;p50"/>
          <p:cNvSpPr/>
          <p:nvPr/>
        </p:nvSpPr>
        <p:spPr>
          <a:xfrm>
            <a:off x="5306785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56" name="Google Shape;1556;p50"/>
          <p:cNvGrpSpPr/>
          <p:nvPr/>
        </p:nvGrpSpPr>
        <p:grpSpPr>
          <a:xfrm>
            <a:off x="4545240" y="4178979"/>
            <a:ext cx="530211" cy="530211"/>
            <a:chOff x="4769750" y="4296537"/>
            <a:chExt cx="481200" cy="481200"/>
          </a:xfrm>
        </p:grpSpPr>
        <p:sp>
          <p:nvSpPr>
            <p:cNvPr id="1557" name="Google Shape;1557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1" name="Google Shape;1541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38" name="Google Shape;1538;p50"/>
          <p:cNvSpPr/>
          <p:nvPr/>
        </p:nvSpPr>
        <p:spPr>
          <a:xfrm>
            <a:off x="2257961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8" name="Google Shape;1558;p50"/>
          <p:cNvSpPr txBox="1"/>
          <p:nvPr/>
        </p:nvSpPr>
        <p:spPr>
          <a:xfrm>
            <a:off x="4294844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59" name="Google Shape;1559;p50"/>
          <p:cNvGrpSpPr/>
          <p:nvPr/>
        </p:nvGrpSpPr>
        <p:grpSpPr>
          <a:xfrm>
            <a:off x="4390017" y="3313201"/>
            <a:ext cx="530211" cy="530211"/>
            <a:chOff x="4769750" y="4296537"/>
            <a:chExt cx="481200" cy="481200"/>
          </a:xfrm>
        </p:grpSpPr>
        <p:sp>
          <p:nvSpPr>
            <p:cNvPr id="1560" name="Google Shape;1560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1" name="Google Shape;1561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62" name="Google Shape;1562;p50"/>
          <p:cNvSpPr txBox="1"/>
          <p:nvPr/>
        </p:nvSpPr>
        <p:spPr>
          <a:xfrm>
            <a:off x="4294844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63" name="Google Shape;1563;p50"/>
          <p:cNvGrpSpPr/>
          <p:nvPr/>
        </p:nvGrpSpPr>
        <p:grpSpPr>
          <a:xfrm>
            <a:off x="7295628" y="3282047"/>
            <a:ext cx="530211" cy="530211"/>
            <a:chOff x="4769750" y="4296537"/>
            <a:chExt cx="481200" cy="481200"/>
          </a:xfrm>
        </p:grpSpPr>
        <p:sp>
          <p:nvSpPr>
            <p:cNvPr id="1564" name="Google Shape;1564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5" name="Google Shape;1565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50"/>
          <p:cNvGrpSpPr/>
          <p:nvPr/>
        </p:nvGrpSpPr>
        <p:grpSpPr>
          <a:xfrm>
            <a:off x="6915213" y="6090722"/>
            <a:ext cx="530211" cy="530211"/>
            <a:chOff x="4769750" y="4296537"/>
            <a:chExt cx="481200" cy="481200"/>
          </a:xfrm>
        </p:grpSpPr>
        <p:sp>
          <p:nvSpPr>
            <p:cNvPr id="1567" name="Google Shape;1567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8" name="Google Shape;1568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69" name="Google Shape;1569;p50"/>
          <p:cNvSpPr/>
          <p:nvPr/>
        </p:nvSpPr>
        <p:spPr>
          <a:xfrm>
            <a:off x="2638376" y="606818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70" name="Google Shape;1570;p50"/>
          <p:cNvGrpSpPr/>
          <p:nvPr/>
        </p:nvGrpSpPr>
        <p:grpSpPr>
          <a:xfrm>
            <a:off x="8061167" y="4130225"/>
            <a:ext cx="530211" cy="530211"/>
            <a:chOff x="4769750" y="4296537"/>
            <a:chExt cx="481200" cy="481200"/>
          </a:xfrm>
        </p:grpSpPr>
        <p:sp>
          <p:nvSpPr>
            <p:cNvPr id="1571" name="Google Shape;1571;p5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2" name="Google Shape;1572;p5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1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8" name="Google Shape;1578;p51"/>
          <p:cNvSpPr/>
          <p:nvPr/>
        </p:nvSpPr>
        <p:spPr>
          <a:xfrm>
            <a:off x="3083359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9" name="Google Shape;1579;p51"/>
          <p:cNvSpPr/>
          <p:nvPr/>
        </p:nvSpPr>
        <p:spPr>
          <a:xfrm>
            <a:off x="3776038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0" name="Google Shape;1580;p51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81" name="Google Shape;1581;p51"/>
          <p:cNvCxnSpPr>
            <a:stCxn id="1582" idx="6"/>
            <a:endCxn id="1583" idx="2"/>
          </p:cNvCxnSpPr>
          <p:nvPr/>
        </p:nvCxnSpPr>
        <p:spPr>
          <a:xfrm rot="10800000" flipH="1">
            <a:off x="2788172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4" name="Google Shape;1584;p51"/>
          <p:cNvCxnSpPr>
            <a:stCxn id="1583" idx="0"/>
            <a:endCxn id="1585" idx="3"/>
          </p:cNvCxnSpPr>
          <p:nvPr/>
        </p:nvCxnSpPr>
        <p:spPr>
          <a:xfrm rot="10800000" flipH="1">
            <a:off x="4280135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6" name="Google Shape;1586;p51"/>
          <p:cNvCxnSpPr>
            <a:stCxn id="1587" idx="3"/>
            <a:endCxn id="1588" idx="1"/>
          </p:cNvCxnSpPr>
          <p:nvPr/>
        </p:nvCxnSpPr>
        <p:spPr>
          <a:xfrm>
            <a:off x="4920228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9" name="Google Shape;1589;p51"/>
          <p:cNvCxnSpPr>
            <a:stCxn id="1588" idx="4"/>
            <a:endCxn id="1590" idx="0"/>
          </p:cNvCxnSpPr>
          <p:nvPr/>
        </p:nvCxnSpPr>
        <p:spPr>
          <a:xfrm flipH="1">
            <a:off x="5273069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91" name="Google Shape;1591;p51"/>
          <p:cNvCxnSpPr>
            <a:stCxn id="1592" idx="3"/>
            <a:endCxn id="1593" idx="4"/>
          </p:cNvCxnSpPr>
          <p:nvPr/>
        </p:nvCxnSpPr>
        <p:spPr>
          <a:xfrm rot="10800000" flipH="1">
            <a:off x="5538119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94" name="Google Shape;1594;p51"/>
          <p:cNvCxnSpPr>
            <a:stCxn id="1595" idx="3"/>
            <a:endCxn id="1596" idx="2"/>
          </p:cNvCxnSpPr>
          <p:nvPr/>
        </p:nvCxnSpPr>
        <p:spPr>
          <a:xfrm rot="10800000" flipH="1">
            <a:off x="6068330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96" name="Google Shape;1596;p51"/>
          <p:cNvSpPr/>
          <p:nvPr/>
        </p:nvSpPr>
        <p:spPr>
          <a:xfrm>
            <a:off x="7295628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3" name="Google Shape;1583;p51"/>
          <p:cNvSpPr/>
          <p:nvPr/>
        </p:nvSpPr>
        <p:spPr>
          <a:xfrm>
            <a:off x="4015029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Google Shape;1597;p51"/>
          <p:cNvSpPr/>
          <p:nvPr/>
        </p:nvSpPr>
        <p:spPr>
          <a:xfrm>
            <a:off x="4390004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8" name="Google Shape;1598;p51"/>
          <p:cNvSpPr/>
          <p:nvPr/>
        </p:nvSpPr>
        <p:spPr>
          <a:xfrm>
            <a:off x="4776574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99" name="Google Shape;1599;p51"/>
          <p:cNvGrpSpPr/>
          <p:nvPr/>
        </p:nvGrpSpPr>
        <p:grpSpPr>
          <a:xfrm>
            <a:off x="5007908" y="5573758"/>
            <a:ext cx="530211" cy="530211"/>
            <a:chOff x="4769750" y="4296537"/>
            <a:chExt cx="481200" cy="481200"/>
          </a:xfrm>
        </p:grpSpPr>
        <p:sp>
          <p:nvSpPr>
            <p:cNvPr id="1590" name="Google Shape;1590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2" name="Google Shape;1592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p51"/>
          <p:cNvGrpSpPr/>
          <p:nvPr/>
        </p:nvGrpSpPr>
        <p:grpSpPr>
          <a:xfrm>
            <a:off x="5538119" y="5043547"/>
            <a:ext cx="530211" cy="530211"/>
            <a:chOff x="4769750" y="4296537"/>
            <a:chExt cx="481200" cy="481200"/>
          </a:xfrm>
        </p:grpSpPr>
        <p:sp>
          <p:nvSpPr>
            <p:cNvPr id="1593" name="Google Shape;1593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5" name="Google Shape;1595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88" name="Google Shape;1588;p51"/>
          <p:cNvSpPr/>
          <p:nvPr/>
        </p:nvSpPr>
        <p:spPr>
          <a:xfrm>
            <a:off x="5306785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01" name="Google Shape;1601;p51"/>
          <p:cNvGrpSpPr/>
          <p:nvPr/>
        </p:nvGrpSpPr>
        <p:grpSpPr>
          <a:xfrm>
            <a:off x="4545240" y="4178979"/>
            <a:ext cx="530211" cy="530211"/>
            <a:chOff x="4769750" y="4296537"/>
            <a:chExt cx="481200" cy="481200"/>
          </a:xfrm>
        </p:grpSpPr>
        <p:sp>
          <p:nvSpPr>
            <p:cNvPr id="1602" name="Google Shape;1602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3" name="Google Shape;1603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82" name="Google Shape;1582;p51"/>
          <p:cNvSpPr/>
          <p:nvPr/>
        </p:nvSpPr>
        <p:spPr>
          <a:xfrm>
            <a:off x="2257961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4" name="Google Shape;1604;p51"/>
          <p:cNvSpPr txBox="1"/>
          <p:nvPr/>
        </p:nvSpPr>
        <p:spPr>
          <a:xfrm>
            <a:off x="4294844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05" name="Google Shape;1605;p51"/>
          <p:cNvGrpSpPr/>
          <p:nvPr/>
        </p:nvGrpSpPr>
        <p:grpSpPr>
          <a:xfrm>
            <a:off x="4390017" y="3313201"/>
            <a:ext cx="530211" cy="530211"/>
            <a:chOff x="4769750" y="4296537"/>
            <a:chExt cx="481200" cy="481200"/>
          </a:xfrm>
        </p:grpSpPr>
        <p:sp>
          <p:nvSpPr>
            <p:cNvPr id="1585" name="Google Shape;1585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7" name="Google Shape;1587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06" name="Google Shape;1606;p51"/>
          <p:cNvSpPr txBox="1"/>
          <p:nvPr/>
        </p:nvSpPr>
        <p:spPr>
          <a:xfrm>
            <a:off x="4294844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07" name="Google Shape;1607;p51"/>
          <p:cNvGrpSpPr/>
          <p:nvPr/>
        </p:nvGrpSpPr>
        <p:grpSpPr>
          <a:xfrm>
            <a:off x="7295628" y="3282047"/>
            <a:ext cx="530211" cy="530211"/>
            <a:chOff x="4769750" y="4296537"/>
            <a:chExt cx="481200" cy="481200"/>
          </a:xfrm>
        </p:grpSpPr>
        <p:sp>
          <p:nvSpPr>
            <p:cNvPr id="1608" name="Google Shape;1608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9" name="Google Shape;1609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10" name="Google Shape;1610;p51"/>
          <p:cNvGrpSpPr/>
          <p:nvPr/>
        </p:nvGrpSpPr>
        <p:grpSpPr>
          <a:xfrm>
            <a:off x="6915213" y="6090722"/>
            <a:ext cx="530211" cy="530211"/>
            <a:chOff x="4769750" y="4296537"/>
            <a:chExt cx="481200" cy="481200"/>
          </a:xfrm>
        </p:grpSpPr>
        <p:sp>
          <p:nvSpPr>
            <p:cNvPr id="1611" name="Google Shape;1611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2" name="Google Shape;1612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13" name="Google Shape;1613;p51"/>
          <p:cNvSpPr/>
          <p:nvPr/>
        </p:nvSpPr>
        <p:spPr>
          <a:xfrm>
            <a:off x="2638376" y="606818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14" name="Google Shape;1614;p51"/>
          <p:cNvGrpSpPr/>
          <p:nvPr/>
        </p:nvGrpSpPr>
        <p:grpSpPr>
          <a:xfrm>
            <a:off x="8061167" y="4130225"/>
            <a:ext cx="530211" cy="530211"/>
            <a:chOff x="4769750" y="4296537"/>
            <a:chExt cx="481200" cy="481200"/>
          </a:xfrm>
        </p:grpSpPr>
        <p:sp>
          <p:nvSpPr>
            <p:cNvPr id="1615" name="Google Shape;1615;p5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6" name="Google Shape;1616;p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21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  <a:endParaRPr sz="1212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52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2" name="Google Shape;1622;p52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3" name="Google Shape;1623;p52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4" name="Google Shape;1624;p52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625" name="Google Shape;1625;p52"/>
          <p:cNvCxnSpPr>
            <a:stCxn id="1626" idx="6"/>
            <a:endCxn id="1627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28" name="Google Shape;1628;p52"/>
          <p:cNvCxnSpPr>
            <a:stCxn id="1627" idx="0"/>
            <a:endCxn id="1629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0" name="Google Shape;1630;p52"/>
          <p:cNvCxnSpPr>
            <a:stCxn id="1631" idx="3"/>
            <a:endCxn id="1632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3" name="Google Shape;1633;p52"/>
          <p:cNvCxnSpPr>
            <a:stCxn id="1632" idx="4"/>
            <a:endCxn id="1634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5" name="Google Shape;1635;p52"/>
          <p:cNvCxnSpPr>
            <a:stCxn id="1636" idx="3"/>
            <a:endCxn id="1637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8" name="Google Shape;1638;p52"/>
          <p:cNvCxnSpPr>
            <a:stCxn id="1639" idx="3"/>
            <a:endCxn id="1640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40" name="Google Shape;1640;p52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7" name="Google Shape;1627;p52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1" name="Google Shape;1641;p52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2" name="Google Shape;1642;p52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43" name="Google Shape;1643;p52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634" name="Google Shape;1634;p52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6" name="Google Shape;1636;p5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44" name="Google Shape;1644;p52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637" name="Google Shape;1637;p52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9" name="Google Shape;1639;p5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32" name="Google Shape;1632;p52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45" name="Google Shape;1645;p52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646" name="Google Shape;1646;p52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7" name="Google Shape;1647;p5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26" name="Google Shape;1626;p52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Google Shape;1648;p52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49" name="Google Shape;1649;p52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629" name="Google Shape;1629;p52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1" name="Google Shape;1631;p5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50" name="Google Shape;1650;p52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3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6" name="Google Shape;1656;p53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7" name="Google Shape;1657;p53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8" name="Google Shape;1658;p53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659" name="Google Shape;1659;p53"/>
          <p:cNvCxnSpPr>
            <a:stCxn id="1660" idx="6"/>
            <a:endCxn id="1661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2" name="Google Shape;1662;p53"/>
          <p:cNvCxnSpPr>
            <a:stCxn id="1661" idx="0"/>
            <a:endCxn id="1663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4" name="Google Shape;1664;p53"/>
          <p:cNvCxnSpPr>
            <a:stCxn id="1665" idx="3"/>
            <a:endCxn id="1666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7" name="Google Shape;1667;p53"/>
          <p:cNvCxnSpPr>
            <a:stCxn id="1666" idx="4"/>
            <a:endCxn id="1668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9" name="Google Shape;1669;p53"/>
          <p:cNvCxnSpPr>
            <a:stCxn id="1670" idx="3"/>
            <a:endCxn id="1671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72" name="Google Shape;1672;p53"/>
          <p:cNvCxnSpPr>
            <a:stCxn id="1673" idx="3"/>
            <a:endCxn id="1674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74" name="Google Shape;1674;p53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1" name="Google Shape;1661;p53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5" name="Google Shape;1675;p53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Google Shape;1676;p53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77" name="Google Shape;1677;p53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668" name="Google Shape;1668;p53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0" name="Google Shape;1670;p5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78" name="Google Shape;1678;p53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671" name="Google Shape;1671;p53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Google Shape;1673;p5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66" name="Google Shape;1666;p53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79" name="Google Shape;1679;p53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680" name="Google Shape;1680;p53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1" name="Google Shape;1681;p5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60" name="Google Shape;1660;p53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2" name="Google Shape;1682;p53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83" name="Google Shape;1683;p53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663" name="Google Shape;1663;p53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5" name="Google Shape;1665;p5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84" name="Google Shape;1684;p53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72B335F-4985-48E5-BA7A-DDEA78F87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All pairs shortest paths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237F72C-0A55-4F3C-AAFC-DEF38A30A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116" y="1046485"/>
            <a:ext cx="9609081" cy="6355009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65563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47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4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lang="en" b="1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0" name="Google Shape;1690;p54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1" name="Google Shape;1691;p54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2" name="Google Shape;1692;p54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693" name="Google Shape;1693;p54"/>
          <p:cNvCxnSpPr>
            <a:stCxn id="1694" idx="6"/>
            <a:endCxn id="1695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96" name="Google Shape;1696;p54"/>
          <p:cNvCxnSpPr>
            <a:stCxn id="1695" idx="0"/>
            <a:endCxn id="1697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98" name="Google Shape;1698;p54"/>
          <p:cNvCxnSpPr>
            <a:stCxn id="1699" idx="3"/>
            <a:endCxn id="1700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01" name="Google Shape;1701;p54"/>
          <p:cNvCxnSpPr>
            <a:stCxn id="1700" idx="4"/>
            <a:endCxn id="1702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03" name="Google Shape;1703;p54"/>
          <p:cNvCxnSpPr>
            <a:stCxn id="1704" idx="3"/>
            <a:endCxn id="1705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06" name="Google Shape;1706;p54"/>
          <p:cNvCxnSpPr>
            <a:stCxn id="1707" idx="3"/>
            <a:endCxn id="1708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08" name="Google Shape;1708;p54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5" name="Google Shape;1695;p54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9" name="Google Shape;1709;p54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0" name="Google Shape;1710;p54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11" name="Google Shape;1711;p54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702" name="Google Shape;1702;p54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4" name="Google Shape;1704;p5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12" name="Google Shape;1712;p54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705" name="Google Shape;1705;p54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7" name="Google Shape;1707;p5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00" name="Google Shape;1700;p54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13" name="Google Shape;1713;p54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714" name="Google Shape;1714;p54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15" name="Google Shape;1715;p5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94" name="Google Shape;1694;p54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6" name="Google Shape;1716;p54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17" name="Google Shape;1717;p54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697" name="Google Shape;1697;p54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9" name="Google Shape;1699;p5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18" name="Google Shape;1718;p54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55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lang="en" b="1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4" name="Google Shape;1724;p55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5" name="Google Shape;1725;p55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6" name="Google Shape;1726;p55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727" name="Google Shape;1727;p55"/>
          <p:cNvCxnSpPr>
            <a:stCxn id="1728" idx="6"/>
            <a:endCxn id="1729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0" name="Google Shape;1730;p55"/>
          <p:cNvCxnSpPr>
            <a:stCxn id="1729" idx="0"/>
            <a:endCxn id="1731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2" name="Google Shape;1732;p55"/>
          <p:cNvCxnSpPr>
            <a:stCxn id="1733" idx="3"/>
            <a:endCxn id="1734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5" name="Google Shape;1735;p55"/>
          <p:cNvCxnSpPr>
            <a:stCxn id="1734" idx="4"/>
            <a:endCxn id="1736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7" name="Google Shape;1737;p55"/>
          <p:cNvCxnSpPr>
            <a:stCxn id="1738" idx="3"/>
            <a:endCxn id="1739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0" name="Google Shape;1740;p55"/>
          <p:cNvCxnSpPr>
            <a:stCxn id="1741" idx="3"/>
            <a:endCxn id="1742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42" name="Google Shape;1742;p55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9" name="Google Shape;1729;p55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3" name="Google Shape;1743;p55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4" name="Google Shape;1744;p55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5" name="Google Shape;1745;p55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736" name="Google Shape;1736;p55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8" name="Google Shape;1738;p5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46" name="Google Shape;1746;p55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739" name="Google Shape;1739;p55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1" name="Google Shape;1741;p5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34" name="Google Shape;1734;p55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7" name="Google Shape;1747;p55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748" name="Google Shape;1748;p55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9" name="Google Shape;1749;p5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28" name="Google Shape;1728;p55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0" name="Google Shape;1750;p55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51" name="Google Shape;1751;p55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731" name="Google Shape;1731;p55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3" name="Google Shape;1733;p5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52" name="Google Shape;1752;p55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53" name="Google Shape;1753;p55"/>
          <p:cNvSpPr txBox="1"/>
          <p:nvPr/>
        </p:nvSpPr>
        <p:spPr>
          <a:xfrm>
            <a:off x="6100284" y="2453053"/>
            <a:ext cx="2138694" cy="6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54" name="Google Shape;1754;p55"/>
          <p:cNvSpPr/>
          <p:nvPr/>
        </p:nvSpPr>
        <p:spPr>
          <a:xfrm rot="-4500645">
            <a:off x="5649548" y="2525544"/>
            <a:ext cx="332906" cy="47084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6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lang="en" b="1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for </a:t>
            </a:r>
            <a:r>
              <a:rPr lang="en" b="1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k-1 to v.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0" name="Google Shape;1760;p56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1" name="Google Shape;1761;p56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2" name="Google Shape;1762;p56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763" name="Google Shape;1763;p56"/>
          <p:cNvCxnSpPr>
            <a:stCxn id="1764" idx="6"/>
            <a:endCxn id="1765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66" name="Google Shape;1766;p56"/>
          <p:cNvCxnSpPr>
            <a:stCxn id="1765" idx="0"/>
            <a:endCxn id="1767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68" name="Google Shape;1768;p56"/>
          <p:cNvCxnSpPr>
            <a:stCxn id="1769" idx="3"/>
            <a:endCxn id="1770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1" name="Google Shape;1771;p56"/>
          <p:cNvCxnSpPr>
            <a:stCxn id="1770" idx="4"/>
            <a:endCxn id="1772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3" name="Google Shape;1773;p56"/>
          <p:cNvCxnSpPr>
            <a:stCxn id="1774" idx="3"/>
            <a:endCxn id="1775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6" name="Google Shape;1776;p56"/>
          <p:cNvCxnSpPr>
            <a:stCxn id="1777" idx="3"/>
            <a:endCxn id="1778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78" name="Google Shape;1778;p56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6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9" name="Google Shape;1779;p56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0" name="Google Shape;1780;p56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81" name="Google Shape;1781;p56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772" name="Google Shape;1772;p56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4" name="Google Shape;1774;p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2" name="Google Shape;1782;p56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775" name="Google Shape;1775;p56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7" name="Google Shape;1777;p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70" name="Google Shape;1770;p56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83" name="Google Shape;1783;p56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784" name="Google Shape;1784;p56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5" name="Google Shape;1785;p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64" name="Google Shape;1764;p56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6" name="Google Shape;1786;p56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87" name="Google Shape;1787;p56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767" name="Google Shape;1767;p56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9" name="Google Shape;1769;p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88" name="Google Shape;1788;p56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89" name="Google Shape;1789;p56"/>
          <p:cNvSpPr txBox="1"/>
          <p:nvPr/>
        </p:nvSpPr>
        <p:spPr>
          <a:xfrm>
            <a:off x="6100284" y="2453053"/>
            <a:ext cx="2138694" cy="6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0" name="Google Shape;1790;p56"/>
          <p:cNvSpPr/>
          <p:nvPr/>
        </p:nvSpPr>
        <p:spPr>
          <a:xfrm rot="-4500645">
            <a:off x="5649548" y="2525544"/>
            <a:ext cx="332906" cy="47084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7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lang="en" b="1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for </a:t>
            </a:r>
            <a:r>
              <a:rPr lang="en" b="1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k-1 to v.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endParaRPr>
              <a:solidFill>
                <a:srgbClr val="8BC3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6" name="Google Shape;1796;p57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7" name="Google Shape;1797;p57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8" name="Google Shape;1798;p57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799" name="Google Shape;1799;p57"/>
          <p:cNvCxnSpPr>
            <a:stCxn id="1800" idx="6"/>
            <a:endCxn id="1801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2" name="Google Shape;1802;p57"/>
          <p:cNvCxnSpPr>
            <a:stCxn id="1801" idx="0"/>
            <a:endCxn id="1803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4" name="Google Shape;1804;p57"/>
          <p:cNvCxnSpPr>
            <a:stCxn id="1805" idx="3"/>
            <a:endCxn id="1806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7" name="Google Shape;1807;p57"/>
          <p:cNvCxnSpPr>
            <a:stCxn id="1806" idx="4"/>
            <a:endCxn id="1808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9" name="Google Shape;1809;p57"/>
          <p:cNvCxnSpPr>
            <a:stCxn id="1810" idx="3"/>
            <a:endCxn id="1811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12" name="Google Shape;1812;p57"/>
          <p:cNvCxnSpPr>
            <a:stCxn id="1813" idx="3"/>
            <a:endCxn id="1814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4" name="Google Shape;1814;p57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1" name="Google Shape;1801;p57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5" name="Google Shape;1815;p57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6" name="Google Shape;1816;p57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17" name="Google Shape;1817;p57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808" name="Google Shape;1808;p5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0" name="Google Shape;1810;p5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8" name="Google Shape;1818;p57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811" name="Google Shape;1811;p5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3" name="Google Shape;1813;p5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6" name="Google Shape;1806;p57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19" name="Google Shape;1819;p57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820" name="Google Shape;1820;p5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1" name="Google Shape;1821;p5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0" name="Google Shape;1800;p57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2" name="Google Shape;1822;p57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23" name="Google Shape;1823;p57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803" name="Google Shape;1803;p57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5" name="Google Shape;1805;p5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57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25" name="Google Shape;1825;p57"/>
          <p:cNvSpPr txBox="1"/>
          <p:nvPr/>
        </p:nvSpPr>
        <p:spPr>
          <a:xfrm>
            <a:off x="6100284" y="2453053"/>
            <a:ext cx="2138694" cy="6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  <a:endParaRPr sz="1322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26" name="Google Shape;1826;p57"/>
          <p:cNvSpPr/>
          <p:nvPr/>
        </p:nvSpPr>
        <p:spPr>
          <a:xfrm rot="-4500645">
            <a:off x="5649548" y="2525544"/>
            <a:ext cx="332906" cy="47084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8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 + D</a:t>
            </a:r>
            <a:r>
              <a:rPr lang="en" baseline="3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2" name="Google Shape;1832;p58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3" name="Google Shape;1833;p58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4" name="Google Shape;1834;p58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35" name="Google Shape;1835;p58"/>
          <p:cNvCxnSpPr>
            <a:stCxn id="1836" idx="6"/>
            <a:endCxn id="1837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8" name="Google Shape;1838;p58"/>
          <p:cNvCxnSpPr>
            <a:stCxn id="1837" idx="0"/>
            <a:endCxn id="1839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0" name="Google Shape;1840;p58"/>
          <p:cNvCxnSpPr>
            <a:stCxn id="1841" idx="3"/>
            <a:endCxn id="1842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3" name="Google Shape;1843;p58"/>
          <p:cNvCxnSpPr>
            <a:stCxn id="1842" idx="4"/>
            <a:endCxn id="1844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5" name="Google Shape;1845;p58"/>
          <p:cNvCxnSpPr>
            <a:stCxn id="1846" idx="3"/>
            <a:endCxn id="1847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8" name="Google Shape;1848;p58"/>
          <p:cNvCxnSpPr>
            <a:stCxn id="1849" idx="3"/>
            <a:endCxn id="1850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50" name="Google Shape;1850;p58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7" name="Google Shape;1837;p58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1" name="Google Shape;1851;p58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2" name="Google Shape;1852;p58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53" name="Google Shape;1853;p58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844" name="Google Shape;1844;p5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6" name="Google Shape;1846;p5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58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847" name="Google Shape;1847;p5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9" name="Google Shape;1849;p5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42" name="Google Shape;1842;p58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55" name="Google Shape;1855;p58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856" name="Google Shape;1856;p5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7" name="Google Shape;1857;p5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6" name="Google Shape;1836;p58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8" name="Google Shape;1858;p58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59" name="Google Shape;1859;p58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839" name="Google Shape;1839;p58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1" name="Google Shape;1841;p5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60" name="Google Shape;1860;p58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61" name="Google Shape;1861;p58"/>
          <p:cNvSpPr txBox="1"/>
          <p:nvPr/>
        </p:nvSpPr>
        <p:spPr>
          <a:xfrm>
            <a:off x="2676711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  <a:endParaRPr sz="1322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62" name="Google Shape;1862;p58"/>
          <p:cNvSpPr txBox="1"/>
          <p:nvPr/>
        </p:nvSpPr>
        <p:spPr>
          <a:xfrm>
            <a:off x="4355933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  <a:endParaRPr sz="1322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59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 + D</a:t>
            </a:r>
            <a:r>
              <a:rPr lang="en" baseline="3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[k,-1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8" name="Google Shape;1868;p59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9" name="Google Shape;1869;p59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0" name="Google Shape;1870;p59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71" name="Google Shape;1871;p59"/>
          <p:cNvCxnSpPr>
            <a:stCxn id="1872" idx="6"/>
            <a:endCxn id="1873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74" name="Google Shape;1874;p59"/>
          <p:cNvCxnSpPr>
            <a:stCxn id="1873" idx="0"/>
            <a:endCxn id="1875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76" name="Google Shape;1876;p59"/>
          <p:cNvCxnSpPr>
            <a:stCxn id="1877" idx="3"/>
            <a:endCxn id="1878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79" name="Google Shape;1879;p59"/>
          <p:cNvCxnSpPr>
            <a:stCxn id="1878" idx="4"/>
            <a:endCxn id="1880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81" name="Google Shape;1881;p59"/>
          <p:cNvCxnSpPr>
            <a:stCxn id="1882" idx="3"/>
            <a:endCxn id="1883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84" name="Google Shape;1884;p59"/>
          <p:cNvCxnSpPr>
            <a:stCxn id="1885" idx="3"/>
            <a:endCxn id="1886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6" name="Google Shape;1886;p59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3" name="Google Shape;1873;p59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7" name="Google Shape;1887;p59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8" name="Google Shape;1888;p59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89" name="Google Shape;1889;p59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880" name="Google Shape;1880;p5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2" name="Google Shape;1882;p5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90" name="Google Shape;1890;p59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883" name="Google Shape;1883;p5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5" name="Google Shape;1885;p5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78" name="Google Shape;1878;p59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91" name="Google Shape;1891;p59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892" name="Google Shape;1892;p5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3" name="Google Shape;1893;p5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72" name="Google Shape;1872;p59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4" name="Google Shape;1894;p59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95" name="Google Shape;1895;p59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875" name="Google Shape;1875;p59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7" name="Google Shape;1877;p5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96" name="Google Shape;1896;p59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97" name="Google Shape;1897;p59"/>
          <p:cNvSpPr txBox="1"/>
          <p:nvPr/>
        </p:nvSpPr>
        <p:spPr>
          <a:xfrm>
            <a:off x="2676711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  <a:endParaRPr sz="1322" b="1" kern="0">
              <a:solidFill>
                <a:srgbClr val="B45F0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98" name="Google Shape;1898;p59"/>
          <p:cNvSpPr txBox="1"/>
          <p:nvPr/>
        </p:nvSpPr>
        <p:spPr>
          <a:xfrm>
            <a:off x="4355933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  <a:endParaRPr sz="1322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0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4" name="Google Shape;1904;p60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5" name="Google Shape;1905;p60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6" name="Google Shape;1906;p60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07" name="Google Shape;1907;p60"/>
          <p:cNvCxnSpPr>
            <a:stCxn id="1908" idx="6"/>
            <a:endCxn id="1909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10" name="Google Shape;1910;p60"/>
          <p:cNvCxnSpPr>
            <a:stCxn id="1909" idx="0"/>
            <a:endCxn id="1911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12" name="Google Shape;1912;p60"/>
          <p:cNvCxnSpPr>
            <a:stCxn id="1913" idx="3"/>
            <a:endCxn id="1914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15" name="Google Shape;1915;p60"/>
          <p:cNvCxnSpPr>
            <a:stCxn id="1914" idx="4"/>
            <a:endCxn id="1916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17" name="Google Shape;1917;p60"/>
          <p:cNvCxnSpPr>
            <a:stCxn id="1918" idx="3"/>
            <a:endCxn id="1919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20" name="Google Shape;1920;p60"/>
          <p:cNvCxnSpPr>
            <a:stCxn id="1921" idx="3"/>
            <a:endCxn id="1922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22" name="Google Shape;1922;p60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9" name="Google Shape;1909;p60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3" name="Google Shape;1923;p60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4" name="Google Shape;1924;p60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25" name="Google Shape;1925;p60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916" name="Google Shape;1916;p6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8" name="Google Shape;1918;p6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26" name="Google Shape;1926;p60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919" name="Google Shape;1919;p6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21" name="Google Shape;1921;p6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14" name="Google Shape;1914;p60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27" name="Google Shape;1927;p60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928" name="Google Shape;1928;p6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29" name="Google Shape;1929;p6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08" name="Google Shape;1908;p60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0" name="Google Shape;1930;p60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931" name="Google Shape;1931;p60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911" name="Google Shape;1911;p60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3" name="Google Shape;1913;p6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32" name="Google Shape;1932;p60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3" name="Google Shape;1933;p60"/>
          <p:cNvSpPr txBox="1"/>
          <p:nvPr/>
        </p:nvSpPr>
        <p:spPr>
          <a:xfrm>
            <a:off x="2676711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  <a:endParaRPr sz="1322" b="1" kern="0">
              <a:solidFill>
                <a:srgbClr val="B45F0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4" name="Google Shape;1934;p60"/>
          <p:cNvSpPr txBox="1"/>
          <p:nvPr/>
        </p:nvSpPr>
        <p:spPr>
          <a:xfrm>
            <a:off x="4355933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</a:t>
            </a:r>
            <a:r>
              <a:rPr lang="en" sz="1322" b="1" kern="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322" b="1" kern="0">
              <a:solidFill>
                <a:srgbClr val="8BC34A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61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lang="en" sz="2645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baseline="300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 substructure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can solve the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big problem using smaller problems.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Overlapping sub-problems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[k, v]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can be used to compute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for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lots of different u’s.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0" name="Google Shape;1940;p61"/>
          <p:cNvSpPr/>
          <p:nvPr/>
        </p:nvSpPr>
        <p:spPr>
          <a:xfrm>
            <a:off x="5014464" y="3191845"/>
            <a:ext cx="3917083" cy="3917083"/>
          </a:xfrm>
          <a:prstGeom prst="ellipse">
            <a:avLst/>
          </a:prstGeom>
          <a:solidFill>
            <a:srgbClr val="2196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1" name="Google Shape;1941;p61"/>
          <p:cNvSpPr/>
          <p:nvPr/>
        </p:nvSpPr>
        <p:spPr>
          <a:xfrm>
            <a:off x="5707143" y="3884524"/>
            <a:ext cx="2531725" cy="2531725"/>
          </a:xfrm>
          <a:prstGeom prst="ellipse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2" name="Google Shape;1942;p61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43" name="Google Shape;1943;p61"/>
          <p:cNvCxnSpPr>
            <a:stCxn id="1944" idx="6"/>
            <a:endCxn id="1945" idx="2"/>
          </p:cNvCxnSpPr>
          <p:nvPr/>
        </p:nvCxnSpPr>
        <p:spPr>
          <a:xfrm rot="10800000" flipH="1">
            <a:off x="4719278" y="5095196"/>
            <a:ext cx="1227022" cy="110406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6" name="Google Shape;1946;p61"/>
          <p:cNvCxnSpPr>
            <a:stCxn id="1945" idx="0"/>
            <a:endCxn id="1947" idx="3"/>
          </p:cNvCxnSpPr>
          <p:nvPr/>
        </p:nvCxnSpPr>
        <p:spPr>
          <a:xfrm rot="10800000" flipH="1">
            <a:off x="6211240" y="3765702"/>
            <a:ext cx="187425" cy="1064389"/>
          </a:xfrm>
          <a:prstGeom prst="straightConnector1">
            <a:avLst/>
          </a:prstGeom>
          <a:noFill/>
          <a:ln w="28575" cap="flat" cmpd="sng">
            <a:solidFill>
              <a:srgbClr val="D3368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8" name="Google Shape;1948;p61"/>
          <p:cNvCxnSpPr>
            <a:stCxn id="1949" idx="3"/>
            <a:endCxn id="1950" idx="1"/>
          </p:cNvCxnSpPr>
          <p:nvPr/>
        </p:nvCxnSpPr>
        <p:spPr>
          <a:xfrm>
            <a:off x="6851334" y="3578295"/>
            <a:ext cx="464100" cy="852172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1" name="Google Shape;1951;p61"/>
          <p:cNvCxnSpPr>
            <a:stCxn id="1950" idx="4"/>
            <a:endCxn id="1952" idx="0"/>
          </p:cNvCxnSpPr>
          <p:nvPr/>
        </p:nvCxnSpPr>
        <p:spPr>
          <a:xfrm flipH="1">
            <a:off x="7204174" y="4882980"/>
            <a:ext cx="298822" cy="690861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3" name="Google Shape;1953;p61"/>
          <p:cNvCxnSpPr>
            <a:stCxn id="1954" idx="3"/>
            <a:endCxn id="1955" idx="4"/>
          </p:cNvCxnSpPr>
          <p:nvPr/>
        </p:nvCxnSpPr>
        <p:spPr>
          <a:xfrm rot="10800000" flipH="1">
            <a:off x="7469224" y="5573745"/>
            <a:ext cx="265106" cy="265106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6" name="Google Shape;1956;p61"/>
          <p:cNvCxnSpPr>
            <a:stCxn id="1957" idx="3"/>
            <a:endCxn id="1958" idx="2"/>
          </p:cNvCxnSpPr>
          <p:nvPr/>
        </p:nvCxnSpPr>
        <p:spPr>
          <a:xfrm rot="10800000" flipH="1">
            <a:off x="7999436" y="5205506"/>
            <a:ext cx="1227353" cy="103133"/>
          </a:xfrm>
          <a:prstGeom prst="straightConnector1">
            <a:avLst/>
          </a:prstGeom>
          <a:noFill/>
          <a:ln w="28575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58" name="Google Shape;1958;p61"/>
          <p:cNvSpPr/>
          <p:nvPr/>
        </p:nvSpPr>
        <p:spPr>
          <a:xfrm>
            <a:off x="9226733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5" name="Google Shape;1945;p61"/>
          <p:cNvSpPr/>
          <p:nvPr/>
        </p:nvSpPr>
        <p:spPr>
          <a:xfrm>
            <a:off x="5946135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9" name="Google Shape;1959;p61"/>
          <p:cNvSpPr/>
          <p:nvPr/>
        </p:nvSpPr>
        <p:spPr>
          <a:xfrm>
            <a:off x="6321109" y="5360302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0" name="Google Shape;1960;p61"/>
          <p:cNvSpPr/>
          <p:nvPr/>
        </p:nvSpPr>
        <p:spPr>
          <a:xfrm>
            <a:off x="6707680" y="4830091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61" name="Google Shape;1961;p61"/>
          <p:cNvGrpSpPr/>
          <p:nvPr/>
        </p:nvGrpSpPr>
        <p:grpSpPr>
          <a:xfrm>
            <a:off x="6939013" y="5573758"/>
            <a:ext cx="530211" cy="530211"/>
            <a:chOff x="4769750" y="4296537"/>
            <a:chExt cx="481200" cy="481200"/>
          </a:xfrm>
        </p:grpSpPr>
        <p:sp>
          <p:nvSpPr>
            <p:cNvPr id="1952" name="Google Shape;1952;p6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4" name="Google Shape;1954;p6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62" name="Google Shape;1962;p61"/>
          <p:cNvGrpSpPr/>
          <p:nvPr/>
        </p:nvGrpSpPr>
        <p:grpSpPr>
          <a:xfrm>
            <a:off x="7469225" y="5043547"/>
            <a:ext cx="530211" cy="530211"/>
            <a:chOff x="4769750" y="4296537"/>
            <a:chExt cx="481200" cy="481200"/>
          </a:xfrm>
        </p:grpSpPr>
        <p:sp>
          <p:nvSpPr>
            <p:cNvPr id="1955" name="Google Shape;1955;p6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7" name="Google Shape;1957;p6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50" name="Google Shape;1950;p61"/>
          <p:cNvSpPr/>
          <p:nvPr/>
        </p:nvSpPr>
        <p:spPr>
          <a:xfrm>
            <a:off x="7237891" y="4352769"/>
            <a:ext cx="530211" cy="53021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63" name="Google Shape;1963;p61"/>
          <p:cNvGrpSpPr/>
          <p:nvPr/>
        </p:nvGrpSpPr>
        <p:grpSpPr>
          <a:xfrm>
            <a:off x="6476346" y="4178979"/>
            <a:ext cx="530211" cy="530211"/>
            <a:chOff x="4769750" y="4296537"/>
            <a:chExt cx="481200" cy="481200"/>
          </a:xfrm>
        </p:grpSpPr>
        <p:sp>
          <p:nvSpPr>
            <p:cNvPr id="1964" name="Google Shape;1964;p6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65" name="Google Shape;1965;p6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44" name="Google Shape;1944;p61"/>
          <p:cNvSpPr/>
          <p:nvPr/>
        </p:nvSpPr>
        <p:spPr>
          <a:xfrm>
            <a:off x="4189067" y="4940497"/>
            <a:ext cx="530211" cy="530211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algn="ctr" defTabSz="1007577">
              <a:buClr>
                <a:srgbClr val="000000"/>
              </a:buClr>
            </a:pPr>
            <a:r>
              <a:rPr lang="en" sz="1983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983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6" name="Google Shape;1966;p61"/>
          <p:cNvSpPr txBox="1"/>
          <p:nvPr/>
        </p:nvSpPr>
        <p:spPr>
          <a:xfrm>
            <a:off x="6225950" y="6189901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967" name="Google Shape;1967;p61"/>
          <p:cNvGrpSpPr/>
          <p:nvPr/>
        </p:nvGrpSpPr>
        <p:grpSpPr>
          <a:xfrm>
            <a:off x="6321123" y="3313201"/>
            <a:ext cx="530211" cy="530211"/>
            <a:chOff x="4769750" y="4296537"/>
            <a:chExt cx="481200" cy="481200"/>
          </a:xfrm>
        </p:grpSpPr>
        <p:sp>
          <p:nvSpPr>
            <p:cNvPr id="1947" name="Google Shape;1947;p61"/>
            <p:cNvSpPr/>
            <p:nvPr/>
          </p:nvSpPr>
          <p:spPr>
            <a:xfrm>
              <a:off x="4769750" y="42965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endParaRPr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9" name="Google Shape;1949;p6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37" tIns="100737" rIns="100737" bIns="100737" anchor="ctr" anchorCtr="0">
              <a:noAutofit/>
            </a:bodyPr>
            <a:lstStyle/>
            <a:p>
              <a:pPr algn="ctr" defTabSz="1007577">
                <a:buClr>
                  <a:srgbClr val="000000"/>
                </a:buClr>
              </a:pPr>
              <a:r>
                <a:rPr lang="en" sz="1322" b="1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  <a:endParaRPr sz="154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68" name="Google Shape;1968;p61"/>
          <p:cNvSpPr txBox="1"/>
          <p:nvPr/>
        </p:nvSpPr>
        <p:spPr>
          <a:xfrm>
            <a:off x="6225950" y="6890678"/>
            <a:ext cx="1501714" cy="34972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37" tIns="100737" rIns="100737" bIns="100737" anchor="ctr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9" name="Google Shape;1969;p61"/>
          <p:cNvSpPr txBox="1"/>
          <p:nvPr/>
        </p:nvSpPr>
        <p:spPr>
          <a:xfrm>
            <a:off x="2676711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  <a:endParaRPr sz="1322" b="1" kern="0">
              <a:solidFill>
                <a:srgbClr val="B45F0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70" name="Google Shape;1970;p61"/>
          <p:cNvSpPr txBox="1"/>
          <p:nvPr/>
        </p:nvSpPr>
        <p:spPr>
          <a:xfrm>
            <a:off x="4355933" y="2514729"/>
            <a:ext cx="751022" cy="34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defTabSz="1007577">
              <a:buClr>
                <a:srgbClr val="000000"/>
              </a:buClr>
            </a:pPr>
            <a:r>
              <a:rPr lang="en" sz="1322" b="1" kern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</a:t>
            </a:r>
            <a:r>
              <a:rPr lang="en" sz="1322" b="1" kern="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322" b="1" kern="0">
              <a:solidFill>
                <a:srgbClr val="8BC34A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62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Floyd-Warshall can detect negative cycles.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there’s a negative cycle, then there’s a path from v to v that has cost &lt; 0.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check for this condition?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6" name="Google Shape;1976;p62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77" name="Google Shape;19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56" y="2666764"/>
            <a:ext cx="347579" cy="34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3"/>
          <p:cNvSpPr txBox="1">
            <a:spLocks noGrp="1"/>
          </p:cNvSpPr>
          <p:nvPr>
            <p:ph type="subTitle" idx="4294967295"/>
          </p:nvPr>
        </p:nvSpPr>
        <p:spPr>
          <a:xfrm>
            <a:off x="675922" y="1591625"/>
            <a:ext cx="8731956" cy="5964875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Floyd-Warshall can detect negative cycles.</a:t>
            </a:r>
            <a:endParaRPr sz="2645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there’s a negative cycle, then there’s a path from v to v that has cost &lt; 0.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sz="66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45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check for this condition?        We can just check D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[v, v] &lt; 0 at the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end of the algorithm.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3" name="Google Shape;1983;p63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84" name="Google Shape;19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56" y="2666764"/>
            <a:ext cx="347579" cy="34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72B335F-4985-48E5-BA7A-DDEA78F87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 pairs shortest paths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237F72C-0A55-4F3C-AAFC-DEF38A30A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526" dirty="0"/>
              <a:t>Simple approach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Call Bellman-Ford |V| times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O(|V|</a:t>
            </a:r>
            <a:r>
              <a:rPr lang="en-US" altLang="en-US" baseline="30000" dirty="0"/>
              <a:t>2</a:t>
            </a:r>
            <a:r>
              <a:rPr lang="en-US" altLang="en-US" baseline="-25000" dirty="0"/>
              <a:t> </a:t>
            </a:r>
            <a:r>
              <a:rPr lang="en-US" altLang="en-US" dirty="0"/>
              <a:t>|E|)</a:t>
            </a:r>
          </a:p>
          <a:p>
            <a:pPr>
              <a:lnSpc>
                <a:spcPct val="150000"/>
              </a:lnSpc>
            </a:pPr>
            <a:r>
              <a:rPr lang="en-US" altLang="en-US" sz="3526" dirty="0"/>
              <a:t>Floyd-</a:t>
            </a:r>
            <a:r>
              <a:rPr lang="en-US" altLang="en-US" sz="3526" dirty="0" err="1"/>
              <a:t>Warshall</a:t>
            </a:r>
            <a:r>
              <a:rPr lang="en-US" altLang="en-US" sz="3526" dirty="0"/>
              <a:t> 	– </a:t>
            </a:r>
            <a:r>
              <a:rPr lang="el-GR" altLang="en-US" sz="3526" dirty="0">
                <a:cs typeface="Arial" panose="020B0604020202020204" pitchFamily="34" charset="0"/>
              </a:rPr>
              <a:t>Θ</a:t>
            </a:r>
            <a:r>
              <a:rPr lang="en-US" altLang="en-US" sz="3526" dirty="0"/>
              <a:t>(|V|</a:t>
            </a:r>
            <a:r>
              <a:rPr lang="en-US" altLang="en-US" sz="3526" baseline="30000" dirty="0"/>
              <a:t>3</a:t>
            </a:r>
            <a:r>
              <a:rPr lang="en-US" altLang="en-US" sz="3526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3526" dirty="0"/>
              <a:t>Johnson’s algorithm 	– O(|V|</a:t>
            </a:r>
            <a:r>
              <a:rPr lang="en-US" altLang="en-US" sz="3526" baseline="30000" dirty="0"/>
              <a:t>2</a:t>
            </a:r>
            <a:r>
              <a:rPr lang="en-US" altLang="en-US" sz="3526" dirty="0"/>
              <a:t> log |V| + |V|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3"/>
          <p:cNvSpPr txBox="1">
            <a:spLocks noGrp="1"/>
          </p:cNvSpPr>
          <p:nvPr>
            <p:ph type="subTitle" idx="4294967295"/>
          </p:nvPr>
        </p:nvSpPr>
        <p:spPr>
          <a:xfrm>
            <a:off x="675922" y="3016250"/>
            <a:ext cx="87319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chemeClr val="tx1">
                    <a:lumMod val="50000"/>
                  </a:schemeClr>
                </a:solidFill>
                <a:latin typeface="Dosis"/>
                <a:sym typeface="Source Sans Pro"/>
              </a:rPr>
              <a:t>Example</a:t>
            </a:r>
          </a:p>
        </p:txBody>
      </p:sp>
      <p:sp>
        <p:nvSpPr>
          <p:cNvPr id="1983" name="Google Shape;1983;p63"/>
          <p:cNvSpPr txBox="1">
            <a:spLocks noGrp="1"/>
          </p:cNvSpPr>
          <p:nvPr>
            <p:ph type="subTitle" idx="4294967295"/>
          </p:nvPr>
        </p:nvSpPr>
        <p:spPr>
          <a:xfrm>
            <a:off x="4234" y="335844"/>
            <a:ext cx="10075333" cy="1255781"/>
          </a:xfrm>
          <a:prstGeom prst="rect">
            <a:avLst/>
          </a:prstGeom>
        </p:spPr>
        <p:txBody>
          <a:bodyPr spcFirstLastPara="1" wrap="square" lIns="100737" tIns="100737" rIns="100737" bIns="100737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5289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  <a:endParaRPr sz="2645" b="1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82811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1ED3A5C-4CA3-4965-9AD1-AC7B29C654A8}"/>
              </a:ext>
            </a:extLst>
          </p:cNvPr>
          <p:cNvSpPr/>
          <p:nvPr/>
        </p:nvSpPr>
        <p:spPr>
          <a:xfrm>
            <a:off x="1155700" y="12636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5204A9-4D9A-49ED-9883-1FA470E2FCED}"/>
              </a:ext>
            </a:extLst>
          </p:cNvPr>
          <p:cNvSpPr/>
          <p:nvPr/>
        </p:nvSpPr>
        <p:spPr>
          <a:xfrm>
            <a:off x="1155700" y="34734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481525-5C31-43F9-BADC-B04BE88BAB43}"/>
              </a:ext>
            </a:extLst>
          </p:cNvPr>
          <p:cNvSpPr/>
          <p:nvPr/>
        </p:nvSpPr>
        <p:spPr>
          <a:xfrm>
            <a:off x="4127500" y="12636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1B87BA-CDE6-4107-8B0E-C8702EEF0D66}"/>
              </a:ext>
            </a:extLst>
          </p:cNvPr>
          <p:cNvSpPr/>
          <p:nvPr/>
        </p:nvSpPr>
        <p:spPr>
          <a:xfrm>
            <a:off x="4127500" y="3500582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CEF7C4-BADD-41EA-B985-D9DFC8DB95B1}"/>
              </a:ext>
            </a:extLst>
          </p:cNvPr>
          <p:cNvCxnSpPr>
            <a:cxnSpLocks/>
            <a:stCxn id="34" idx="1"/>
            <a:endCxn id="28" idx="5"/>
          </p:cNvCxnSpPr>
          <p:nvPr/>
        </p:nvCxnSpPr>
        <p:spPr>
          <a:xfrm flipH="1" flipV="1">
            <a:off x="1702042" y="1809992"/>
            <a:ext cx="2519196" cy="178432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9D6B1-E328-4FD7-BEEC-52005D4D37AB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4447540" y="1903730"/>
            <a:ext cx="0" cy="159685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D835A9-473B-47F9-89A5-923157115ED0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1795780" y="3793490"/>
            <a:ext cx="2331720" cy="271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154FAFE-741F-46FF-A269-B0844F14895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1795780" y="1583690"/>
            <a:ext cx="233172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0F0BAB3-9612-4BC4-8CA8-64C2338DC76A}"/>
              </a:ext>
            </a:extLst>
          </p:cNvPr>
          <p:cNvCxnSpPr>
            <a:cxnSpLocks/>
            <a:stCxn id="33" idx="0"/>
            <a:endCxn id="28" idx="0"/>
          </p:cNvCxnSpPr>
          <p:nvPr/>
        </p:nvCxnSpPr>
        <p:spPr>
          <a:xfrm rot="16200000" flipV="1">
            <a:off x="2961640" y="-222250"/>
            <a:ext cx="12700" cy="2971800"/>
          </a:xfrm>
          <a:prstGeom prst="curvedConnector3">
            <a:avLst>
              <a:gd name="adj1" fmla="val 425454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E0B10222-5E3F-43D3-9799-61517B36E6BE}"/>
              </a:ext>
            </a:extLst>
          </p:cNvPr>
          <p:cNvCxnSpPr>
            <a:cxnSpLocks/>
            <a:stCxn id="28" idx="2"/>
            <a:endCxn id="32" idx="2"/>
          </p:cNvCxnSpPr>
          <p:nvPr/>
        </p:nvCxnSpPr>
        <p:spPr>
          <a:xfrm rot="10800000" flipV="1">
            <a:off x="1155700" y="1583690"/>
            <a:ext cx="12700" cy="2209800"/>
          </a:xfrm>
          <a:prstGeom prst="curvedConnector3">
            <a:avLst>
              <a:gd name="adj1" fmla="val 5072732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CA17F45-F44F-4B6F-A352-F329DB936941}"/>
              </a:ext>
            </a:extLst>
          </p:cNvPr>
          <p:cNvCxnSpPr>
            <a:cxnSpLocks/>
            <a:stCxn id="32" idx="0"/>
            <a:endCxn id="28" idx="4"/>
          </p:cNvCxnSpPr>
          <p:nvPr/>
        </p:nvCxnSpPr>
        <p:spPr>
          <a:xfrm rot="5400000" flipH="1" flipV="1">
            <a:off x="690880" y="2688590"/>
            <a:ext cx="156972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D356CD-E442-4DCD-8FA9-BFF648731C0D}"/>
              </a:ext>
            </a:extLst>
          </p:cNvPr>
          <p:cNvSpPr txBox="1"/>
          <p:nvPr/>
        </p:nvSpPr>
        <p:spPr>
          <a:xfrm>
            <a:off x="479750" y="2479154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F0490B-9112-44A5-96D3-220828A36FBA}"/>
              </a:ext>
            </a:extLst>
          </p:cNvPr>
          <p:cNvSpPr txBox="1"/>
          <p:nvPr/>
        </p:nvSpPr>
        <p:spPr>
          <a:xfrm>
            <a:off x="3993265" y="2393846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A27309-337D-4A7A-8250-BEEE531A3BA8}"/>
              </a:ext>
            </a:extLst>
          </p:cNvPr>
          <p:cNvSpPr txBox="1"/>
          <p:nvPr/>
        </p:nvSpPr>
        <p:spPr>
          <a:xfrm>
            <a:off x="2656399" y="2126223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058BF-D765-46B8-8A62-FE71F448D91F}"/>
              </a:ext>
            </a:extLst>
          </p:cNvPr>
          <p:cNvSpPr txBox="1"/>
          <p:nvPr/>
        </p:nvSpPr>
        <p:spPr>
          <a:xfrm>
            <a:off x="2595754" y="3334908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BF0759-9D3E-4EFD-8327-27485305C3C0}"/>
              </a:ext>
            </a:extLst>
          </p:cNvPr>
          <p:cNvSpPr txBox="1"/>
          <p:nvPr/>
        </p:nvSpPr>
        <p:spPr>
          <a:xfrm>
            <a:off x="3285959" y="1125632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559FB9-0D55-4D0A-B8AD-72B21FDB3745}"/>
              </a:ext>
            </a:extLst>
          </p:cNvPr>
          <p:cNvSpPr txBox="1"/>
          <p:nvPr/>
        </p:nvSpPr>
        <p:spPr>
          <a:xfrm>
            <a:off x="1994838" y="728919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07731-10A8-44F2-9E6E-601B277EF745}"/>
              </a:ext>
            </a:extLst>
          </p:cNvPr>
          <p:cNvSpPr txBox="1"/>
          <p:nvPr/>
        </p:nvSpPr>
        <p:spPr>
          <a:xfrm>
            <a:off x="1420869" y="2186767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219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93700" y="1797050"/>
            <a:ext cx="4287830" cy="3411743"/>
            <a:chOff x="479750" y="728919"/>
            <a:chExt cx="4287830" cy="34117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34734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3500582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78432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59685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793490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425454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90"/>
              <a:ext cx="12700" cy="2209800"/>
            </a:xfrm>
            <a:prstGeom prst="curvedConnector3">
              <a:avLst>
                <a:gd name="adj1" fmla="val 507273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690880" y="2688590"/>
              <a:ext cx="1569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79750" y="2479154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3265" y="239384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193565" y="3269150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53829" y="212852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32442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5451"/>
              </p:ext>
            </p:extLst>
          </p:nvPr>
        </p:nvGraphicFramePr>
        <p:xfrm>
          <a:off x="6295426" y="1880992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54356" y="3341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33210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929573" y="277196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38755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32442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08483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4545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8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3398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52548" y="277494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627895" y="184193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68894"/>
              </p:ext>
            </p:extLst>
          </p:nvPr>
        </p:nvGraphicFramePr>
        <p:xfrm>
          <a:off x="6261100" y="121793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67810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8949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3])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375E4622-B2DB-4C2E-80D8-F5156A24A65E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B0EC2216-2A82-49D2-B72B-089C0EF80794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519FD5A7-A6D8-4883-8BE0-2E03052328D1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2EB3CA0-D772-4CEC-8098-C0A42598E667}"/>
              </a:ext>
            </a:extLst>
          </p:cNvPr>
          <p:cNvSpPr txBox="1">
            <a:spLocks/>
          </p:cNvSpPr>
          <p:nvPr/>
        </p:nvSpPr>
        <p:spPr>
          <a:xfrm>
            <a:off x="6114423" y="5890525"/>
            <a:ext cx="304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1344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3398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809087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68136" y="278482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877957" y="20436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21793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67810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93603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3])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B0EC2216-2A82-49D2-B72B-089C0EF80794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430401E0-992B-41AF-9F79-4CE423412F02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38569D99-BF6C-4EE6-90B6-5DAD0078484B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C7ABE075-C96F-4056-8869-96D03EE0ACCD}"/>
              </a:ext>
            </a:extLst>
          </p:cNvPr>
          <p:cNvSpPr txBox="1">
            <a:spLocks/>
          </p:cNvSpPr>
          <p:nvPr/>
        </p:nvSpPr>
        <p:spPr>
          <a:xfrm>
            <a:off x="6114423" y="5890525"/>
            <a:ext cx="304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5111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650175" y="27680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928025" y="204874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5007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86762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782297" y="2788944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667665" y="186198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4140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37188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60630" y="275428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2190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79612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900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6544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60630" y="275428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2190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0443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3447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1724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64" y="3087950"/>
            <a:ext cx="9265152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algn="ctr">
              <a:spcBef>
                <a:spcPts val="100"/>
              </a:spcBef>
            </a:pPr>
            <a:r>
              <a:rPr sz="4397" b="1" u="none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All-Pairs </a:t>
            </a:r>
            <a:r>
              <a:rPr sz="4397" b="1" u="none" spc="-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Shortest</a:t>
            </a:r>
            <a:r>
              <a:rPr sz="4397" b="1" u="none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397" b="1" u="none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Paths</a:t>
            </a:r>
            <a:endParaRPr sz="439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53713"/>
              </p:ext>
            </p:extLst>
          </p:nvPr>
        </p:nvGraphicFramePr>
        <p:xfrm>
          <a:off x="6261100" y="12636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7238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12277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 &gt; 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375E4622-B2DB-4C2E-80D8-F5156A24A65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∞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5 + 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080D72D-8F8E-407A-A672-F8C09A4D214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4EF4CE00-A2BB-4687-AF0D-8B8314F99B3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2 + 3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4A81CF9-7175-4A73-B7B2-8DDDA6FEF096}"/>
              </a:ext>
            </a:extLst>
          </p:cNvPr>
          <p:cNvSpPr txBox="1">
            <a:spLocks/>
          </p:cNvSpPr>
          <p:nvPr/>
        </p:nvSpPr>
        <p:spPr>
          <a:xfrm>
            <a:off x="4889500" y="679780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3]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</a:t>
            </a: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7B28361F-C86E-46D6-B76A-6E9A29EB638B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2 + ∞</a:t>
            </a:r>
          </a:p>
        </p:txBody>
      </p:sp>
    </p:spTree>
    <p:extLst>
      <p:ext uri="{BB962C8B-B14F-4D97-AF65-F5344CB8AC3E}">
        <p14:creationId xmlns:p14="http://schemas.microsoft.com/office/powerpoint/2010/main" val="2007628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73920"/>
              </p:ext>
            </p:extLst>
          </p:nvPr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3994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48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/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41290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1064CF64-D543-42D4-863B-2BE4E729694D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99873F97-558F-4E6B-B7A5-807D4F98900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dirty="0">
                <a:solidFill>
                  <a:srgbClr val="432BF5"/>
                </a:solidFill>
                <a:latin typeface="Arial Rounded MT Bold" panose="020F0704030504030204" pitchFamily="34" charset="0"/>
              </a:rPr>
              <a:t>5 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8+8</a:t>
            </a:r>
            <a:endParaRPr lang="en-US" sz="2800" dirty="0">
              <a:solidFill>
                <a:srgbClr val="432BF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BC95EB74-559F-480A-A4F4-718367959CA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09AD28B2-D202-4E28-A07C-36CA4442516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&gt; 5 + 8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4224E247-FD2C-475B-8BE8-F758F16D2FF5}"/>
              </a:ext>
            </a:extLst>
          </p:cNvPr>
          <p:cNvSpPr txBox="1">
            <a:spLocks/>
          </p:cNvSpPr>
          <p:nvPr/>
        </p:nvSpPr>
        <p:spPr>
          <a:xfrm>
            <a:off x="4889500" y="679780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3]  &gt; 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+ 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</a:t>
            </a: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98DBF1DB-4BFC-43D1-AA9D-0EA8A69CFC7C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5 + </a:t>
            </a:r>
            <a:r>
              <a:rPr lang="en-US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2373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13831" y="1187450"/>
            <a:ext cx="4433373" cy="2884754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583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/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1750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1064CF64-D543-42D4-863B-2BE4E729694D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99873F97-558F-4E6B-B7A5-807D4F98900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 + 2</a:t>
            </a:r>
            <a:endParaRPr 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BC95EB74-559F-480A-A4F4-718367959CA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09AD28B2-D202-4E28-A07C-36CA4442516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&gt; 3 + 15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4224E247-FD2C-475B-8BE8-F758F16D2FF5}"/>
              </a:ext>
            </a:extLst>
          </p:cNvPr>
          <p:cNvSpPr txBox="1">
            <a:spLocks/>
          </p:cNvSpPr>
          <p:nvPr/>
        </p:nvSpPr>
        <p:spPr>
          <a:xfrm>
            <a:off x="4889500" y="6769245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</a:t>
            </a: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98DBF1DB-4BFC-43D1-AA9D-0EA8A69CFC7C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&gt; 8 + 15</a:t>
            </a:r>
          </a:p>
        </p:txBody>
      </p:sp>
    </p:spTree>
    <p:extLst>
      <p:ext uri="{BB962C8B-B14F-4D97-AF65-F5344CB8AC3E}">
        <p14:creationId xmlns:p14="http://schemas.microsoft.com/office/powerpoint/2010/main" val="3574905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6440430" y="286818"/>
            <a:ext cx="3461817" cy="3190045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9" y="275572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80" y="195665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70" y="218676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-42716" y="0"/>
            <a:ext cx="62691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36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36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6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5639"/>
              </p:ext>
            </p:extLst>
          </p:nvPr>
        </p:nvGraphicFramePr>
        <p:xfrm>
          <a:off x="2987595" y="1390339"/>
          <a:ext cx="2429411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462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123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3006046" y="834005"/>
            <a:ext cx="2320539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08932"/>
              </p:ext>
            </p:extLst>
          </p:nvPr>
        </p:nvGraphicFramePr>
        <p:xfrm>
          <a:off x="181554" y="4821068"/>
          <a:ext cx="242941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75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15097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177163" y="4301763"/>
            <a:ext cx="2433802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DDD42877-2634-48F2-9566-9A88A342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90280"/>
              </p:ext>
            </p:extLst>
          </p:nvPr>
        </p:nvGraphicFramePr>
        <p:xfrm>
          <a:off x="177163" y="1351737"/>
          <a:ext cx="232054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08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39" name="object 2">
            <a:extLst>
              <a:ext uri="{FF2B5EF4-FFF2-40B4-BE49-F238E27FC236}">
                <a16:creationId xmlns:a16="http://schemas.microsoft.com/office/drawing/2014/main" id="{B5D6281B-BFCD-45F2-979A-58BAD826A46D}"/>
              </a:ext>
            </a:extLst>
          </p:cNvPr>
          <p:cNvSpPr txBox="1">
            <a:spLocks/>
          </p:cNvSpPr>
          <p:nvPr/>
        </p:nvSpPr>
        <p:spPr>
          <a:xfrm>
            <a:off x="177163" y="845847"/>
            <a:ext cx="2320540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 algn="ctr">
              <a:spcBef>
                <a:spcPts val="100"/>
              </a:spcBef>
              <a:defRPr sz="2400" b="1" kern="0" spc="-6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A0 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3F74DBB4-6611-4567-8900-4D01004D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5077"/>
              </p:ext>
            </p:extLst>
          </p:nvPr>
        </p:nvGraphicFramePr>
        <p:xfrm>
          <a:off x="2991858" y="4821068"/>
          <a:ext cx="2429411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079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0" name="object 2">
            <a:extLst>
              <a:ext uri="{FF2B5EF4-FFF2-40B4-BE49-F238E27FC236}">
                <a16:creationId xmlns:a16="http://schemas.microsoft.com/office/drawing/2014/main" id="{503E6CD3-B815-4D29-B943-43E61A553896}"/>
              </a:ext>
            </a:extLst>
          </p:cNvPr>
          <p:cNvSpPr txBox="1">
            <a:spLocks/>
          </p:cNvSpPr>
          <p:nvPr/>
        </p:nvSpPr>
        <p:spPr>
          <a:xfrm>
            <a:off x="2991858" y="4301763"/>
            <a:ext cx="2429410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3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49A2FCF4-4658-4324-9093-5DEB3DFC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25112"/>
              </p:ext>
            </p:extLst>
          </p:nvPr>
        </p:nvGraphicFramePr>
        <p:xfrm>
          <a:off x="6595655" y="4438295"/>
          <a:ext cx="330659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588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2" name="object 2">
            <a:extLst>
              <a:ext uri="{FF2B5EF4-FFF2-40B4-BE49-F238E27FC236}">
                <a16:creationId xmlns:a16="http://schemas.microsoft.com/office/drawing/2014/main" id="{0CAE7578-CD6F-4513-96D4-C573EA909768}"/>
              </a:ext>
            </a:extLst>
          </p:cNvPr>
          <p:cNvSpPr txBox="1">
            <a:spLocks/>
          </p:cNvSpPr>
          <p:nvPr/>
        </p:nvSpPr>
        <p:spPr>
          <a:xfrm>
            <a:off x="6605572" y="3930650"/>
            <a:ext cx="3296675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4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469900" y="1624660"/>
            <a:ext cx="3461817" cy="3190045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9" y="275572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80" y="195665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70" y="218676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68118" y="87239"/>
            <a:ext cx="9944963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49A2FCF4-4658-4324-9093-5DEB3DFC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2566"/>
              </p:ext>
            </p:extLst>
          </p:nvPr>
        </p:nvGraphicFramePr>
        <p:xfrm>
          <a:off x="4940668" y="1797185"/>
          <a:ext cx="458710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54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2" name="object 2">
            <a:extLst>
              <a:ext uri="{FF2B5EF4-FFF2-40B4-BE49-F238E27FC236}">
                <a16:creationId xmlns:a16="http://schemas.microsoft.com/office/drawing/2014/main" id="{0CAE7578-CD6F-4513-96D4-C573EA909768}"/>
              </a:ext>
            </a:extLst>
          </p:cNvPr>
          <p:cNvSpPr txBox="1">
            <a:spLocks/>
          </p:cNvSpPr>
          <p:nvPr/>
        </p:nvSpPr>
        <p:spPr>
          <a:xfrm>
            <a:off x="4940668" y="1263650"/>
            <a:ext cx="4587114" cy="505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2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All Pair Shortest Path</a:t>
            </a:r>
            <a:endParaRPr lang="en-US" sz="32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40BE94-9F7A-4320-89F0-E3BF2B053B19}"/>
              </a:ext>
            </a:extLst>
          </p:cNvPr>
          <p:cNvGrpSpPr/>
          <p:nvPr/>
        </p:nvGrpSpPr>
        <p:grpSpPr>
          <a:xfrm>
            <a:off x="815049" y="6154884"/>
            <a:ext cx="8534400" cy="1280966"/>
            <a:chOff x="165100" y="5901459"/>
            <a:chExt cx="8534400" cy="12809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CC6861-A1A5-4B8E-A2C2-66FC68ABAEB5}"/>
                </a:ext>
              </a:extLst>
            </p:cNvPr>
            <p:cNvSpPr txBox="1"/>
            <p:nvPr/>
          </p:nvSpPr>
          <p:spPr>
            <a:xfrm>
              <a:off x="165100" y="6161357"/>
              <a:ext cx="252444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>
                <a:lnSpc>
                  <a:spcPct val="150000"/>
                </a:lnSpc>
                <a:spcBef>
                  <a:spcPts val="100"/>
                </a:spcBef>
              </a:pP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3200" b="1" kern="0" spc="-6" baseline="30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3200" b="1" kern="0" spc="-6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sz="3200" b="1" kern="0" spc="-6" baseline="30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83B3F-C28C-420F-A1C3-DAFB82106955}"/>
                </a:ext>
              </a:extLst>
            </p:cNvPr>
            <p:cNvGrpSpPr/>
            <p:nvPr/>
          </p:nvGrpSpPr>
          <p:grpSpPr>
            <a:xfrm>
              <a:off x="2624393" y="5901459"/>
              <a:ext cx="6075107" cy="1280966"/>
              <a:chOff x="2624393" y="5901459"/>
              <a:chExt cx="6075107" cy="128096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6E9E21-F3EF-4C60-92DE-6951A6E57223}"/>
                  </a:ext>
                </a:extLst>
              </p:cNvPr>
              <p:cNvSpPr txBox="1"/>
              <p:nvPr/>
            </p:nvSpPr>
            <p:spPr>
              <a:xfrm>
                <a:off x="3681812" y="5901459"/>
                <a:ext cx="501768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>
                  <a:spcBef>
                    <a:spcPts val="100"/>
                  </a:spcBef>
                </a:pP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i,j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3200" b="1" kern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06A714-DEE1-4EEE-B0ED-786423E7B680}"/>
                  </a:ext>
                </a:extLst>
              </p:cNvPr>
              <p:cNvSpPr txBox="1"/>
              <p:nvPr/>
            </p:nvSpPr>
            <p:spPr>
              <a:xfrm>
                <a:off x="3671409" y="6597650"/>
                <a:ext cx="50263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>
                  <a:spcBef>
                    <a:spcPts val="100"/>
                  </a:spcBef>
                </a:pP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i,k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+ 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k,j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3200" b="1" kern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06EB4-C0C0-4E6A-BA5F-893AF6BDD604}"/>
                  </a:ext>
                </a:extLst>
              </p:cNvPr>
              <p:cNvSpPr txBox="1"/>
              <p:nvPr/>
            </p:nvSpPr>
            <p:spPr>
              <a:xfrm>
                <a:off x="2624393" y="6225157"/>
                <a:ext cx="9457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sz="32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B91181E0-5194-44CD-8D24-F38E863801EC}"/>
                  </a:ext>
                </a:extLst>
              </p:cNvPr>
              <p:cNvSpPr/>
              <p:nvPr/>
            </p:nvSpPr>
            <p:spPr>
              <a:xfrm>
                <a:off x="3504995" y="5903709"/>
                <a:ext cx="254628" cy="1238227"/>
              </a:xfrm>
              <a:prstGeom prst="leftBrace">
                <a:avLst>
                  <a:gd name="adj1" fmla="val 72180"/>
                  <a:gd name="adj2" fmla="val 50000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9" name="object 2">
            <a:extLst>
              <a:ext uri="{FF2B5EF4-FFF2-40B4-BE49-F238E27FC236}">
                <a16:creationId xmlns:a16="http://schemas.microsoft.com/office/drawing/2014/main" id="{9E03D432-30A9-4525-AE3C-748DA52DC5B8}"/>
              </a:ext>
            </a:extLst>
          </p:cNvPr>
          <p:cNvSpPr txBox="1">
            <a:spLocks/>
          </p:cNvSpPr>
          <p:nvPr/>
        </p:nvSpPr>
        <p:spPr>
          <a:xfrm>
            <a:off x="469900" y="5354484"/>
            <a:ext cx="9057874" cy="50525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3200" b="1" i="1" kern="0" spc="-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formula that we have been using?</a:t>
            </a:r>
            <a:endParaRPr lang="en-US" sz="3200" b="1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06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1627" y="557697"/>
            <a:ext cx="455039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4397" spc="-6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4397" spc="-8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4397" spc="-6" dirty="0">
                <a:solidFill>
                  <a:srgbClr val="191919"/>
                </a:solidFill>
                <a:latin typeface="DejaVu Serif"/>
                <a:cs typeface="DejaVu Serif"/>
              </a:rPr>
              <a:t>Recurrence</a:t>
            </a:r>
            <a:endParaRPr sz="4397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170" y="1730191"/>
            <a:ext cx="9071306" cy="2605167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5076" indent="-503789" defTabSz="913671">
              <a:lnSpc>
                <a:spcPts val="3726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Let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OPT(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j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spc="6" dirty="0">
                <a:solidFill>
                  <a:srgbClr val="191919"/>
                </a:solidFill>
                <a:latin typeface="DejaVu Serif"/>
                <a:cs typeface="DejaVu Serif"/>
              </a:rPr>
              <a:t>k</a:t>
            </a:r>
            <a:r>
              <a:rPr sz="3085" spc="6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be the length of the  shortest path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i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j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where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the only  permitted internal nodes are 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₂, …,</a:t>
            </a:r>
            <a:r>
              <a:rPr sz="3085" spc="6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vₖ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3085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031014" indent="-503789" defTabSz="913671">
              <a:lnSpc>
                <a:spcPts val="3726"/>
              </a:lnSpc>
              <a:spcBef>
                <a:spcPts val="1459"/>
              </a:spcBef>
              <a:buFont typeface="Arial" panose="020B0604020202020204" pitchFamily="34" charset="0"/>
              <a:buChar char="•"/>
            </a:pPr>
            <a:r>
              <a:rPr sz="3085" b="1" spc="-6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OPT(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j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k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satisfies</a:t>
            </a:r>
            <a:r>
              <a:rPr sz="3085" spc="-10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this  recurrence:</a:t>
            </a:r>
            <a:endParaRPr sz="3085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D8D23B-B12B-46A0-8EA0-176765FB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195" y="4539611"/>
            <a:ext cx="9212459" cy="289634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21" y="349250"/>
            <a:ext cx="9490355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b="1" u="none" spc="-6" dirty="0"/>
              <a:t>The </a:t>
            </a:r>
            <a:r>
              <a:rPr sz="4397" b="1" u="none" spc="-50" dirty="0"/>
              <a:t>Floyd-Warshall</a:t>
            </a:r>
            <a:r>
              <a:rPr sz="4397" b="1" u="none" spc="-65" dirty="0"/>
              <a:t> </a:t>
            </a:r>
            <a:r>
              <a:rPr sz="4397" b="1" u="none" spc="-6" dirty="0"/>
              <a:t>Algorithm</a:t>
            </a:r>
            <a:endParaRPr sz="4397" b="1" dirty="0"/>
          </a:p>
        </p:txBody>
      </p:sp>
      <p:sp>
        <p:nvSpPr>
          <p:cNvPr id="5" name="object 5"/>
          <p:cNvSpPr txBox="1"/>
          <p:nvPr/>
        </p:nvSpPr>
        <p:spPr>
          <a:xfrm>
            <a:off x="165100" y="1339850"/>
            <a:ext cx="9753599" cy="5695781"/>
          </a:xfrm>
          <a:prstGeom prst="rect">
            <a:avLst/>
          </a:prstGeom>
        </p:spPr>
        <p:txBody>
          <a:bodyPr vert="horz" wrap="square" lIns="0" tIns="11421" rIns="0" bIns="0" rtlCol="0">
            <a:spAutoFit/>
          </a:bodyPr>
          <a:lstStyle/>
          <a:p>
            <a:pPr marL="390531" marR="5076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DP be an 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 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 (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table.  </a:t>
            </a:r>
            <a:endParaRPr lang="en-US" sz="2500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0531" marR="5076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0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i="1" baseline="-31746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i="1" baseline="-31746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(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)∈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∞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(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∉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9053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6152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b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US" sz="21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</a:t>
            </a:r>
            <a:r>
              <a:rPr lang="en-US" sz="21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US" sz="21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 + DP[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7842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row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DP.</a:t>
            </a:r>
            <a:endParaRPr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AF186CFF-46BA-41D5-9F74-948BD68C0FE8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2" name="object 2"/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C02F1129-08EF-402A-841C-6CC07BEACFB3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D0EB22-3FD7-4B28-952A-2EBBEBF61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66F8AF-CF1D-4EA2-AD63-5EF9EB99C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528F6B-8F60-44D8-AEDA-A9FF6550B553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AFB3DA-813F-44E8-8EBD-100F20736C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300F1193-63B1-4E4A-B5EB-3F86EE98F62B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E323E0BE-EBA6-47DB-AC95-8B9332FF20B4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C955C026-A295-4E59-A0FC-DA984357FEB0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7574A797-FBBA-4F9C-B60A-35853CDDEACF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0E415245-5031-41EE-86D5-8F32B958CA73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8B731FE-3EB4-45D0-82C0-91C9F0E7037F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DBD5319A-6425-4AEB-95E8-AE5831E68A6E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45F7D959-6EAE-4A91-ADCD-52B89491ECF7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F2A00584-4BC4-4462-8E55-F81F22B8DB61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C33D024C-F943-4A27-B2EE-751EA1051FFF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D0505822-B21E-4F0D-8D41-08E375D2C87A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DB60DAB7-DA14-4E7F-9CCB-39BF4B84550E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9D2C4194-25BE-4E26-B525-A32C72BC1775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A410A2B0-AECA-4AC6-AB7A-4A469DECE109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DDA37672-3837-4F16-AD26-1DDD8210A283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0E4FB4B5-8177-4194-B1FF-8419D51E58A0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34034560-0D3C-48B4-9C09-E824E275D1EE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77FE1DEA-3A34-4589-9FF6-1C23B6C32417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0AF4C3B8-9210-49AE-9F5C-1DF435140B60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>
              <a:extLst>
                <a:ext uri="{FF2B5EF4-FFF2-40B4-BE49-F238E27FC236}">
                  <a16:creationId xmlns:a16="http://schemas.microsoft.com/office/drawing/2014/main" id="{6A9898EF-FC43-487B-902B-FC83F71DDEE1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CD38AF-7B4D-4C6F-8303-87972B3F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A58F8A-A1F7-4669-95AF-26EA0D536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4197391-51D9-4A6C-8B05-239BBC83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C32B16B-2B44-4D21-A9D0-7F504DB4E88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6052A2F2-C16E-441C-BC7F-03AA1BD8770D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76D11292-E106-4C20-BA7E-8D759D50A178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19BA14F-9752-4536-AE72-436C7920CA0B}"/>
              </a:ext>
            </a:extLst>
          </p:cNvPr>
          <p:cNvSpPr txBox="1"/>
          <p:nvPr/>
        </p:nvSpPr>
        <p:spPr>
          <a:xfrm>
            <a:off x="317469" y="4898391"/>
            <a:ext cx="7390129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)∈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724" y="557697"/>
            <a:ext cx="571083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u="none" spc="-6" dirty="0"/>
              <a:t>Intermediary</a:t>
            </a:r>
            <a:r>
              <a:rPr sz="4397" u="none" spc="-85" dirty="0"/>
              <a:t> </a:t>
            </a:r>
            <a:r>
              <a:rPr sz="4397" u="none" spc="-6" dirty="0"/>
              <a:t>Nodes</a:t>
            </a:r>
            <a:endParaRPr sz="4397"/>
          </a:p>
        </p:txBody>
      </p:sp>
      <p:sp>
        <p:nvSpPr>
          <p:cNvPr id="5" name="object 5"/>
          <p:cNvSpPr txBox="1"/>
          <p:nvPr/>
        </p:nvSpPr>
        <p:spPr>
          <a:xfrm>
            <a:off x="603170" y="1730192"/>
            <a:ext cx="8765160" cy="4551534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5076" indent="-503789" defTabSz="913671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path between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and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starts at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, 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passes through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some set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of intermediary  nodes, and ends at</a:t>
            </a:r>
            <a:r>
              <a:rPr sz="3198" spc="2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31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5380" indent="-503789" defTabSz="913671">
              <a:lnSpc>
                <a:spcPct val="150000"/>
              </a:lnSpc>
              <a:spcBef>
                <a:spcPts val="1304"/>
              </a:spcBef>
              <a:buFont typeface="Arial" panose="020B0604020202020204" pitchFamily="34" charset="0"/>
              <a:buChar char="•"/>
            </a:pP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If there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are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no negative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cycles,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there is  some shortest path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where no 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nodes will be revisited.</a:t>
            </a:r>
            <a:r>
              <a:rPr sz="3198" spc="5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198" i="1" spc="-6" dirty="0">
                <a:solidFill>
                  <a:srgbClr val="191919"/>
                </a:solidFill>
                <a:latin typeface="DejaVu Serif"/>
                <a:cs typeface="DejaVu Serif"/>
              </a:rPr>
              <a:t>(Why?)</a:t>
            </a:r>
            <a:endParaRPr sz="319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A1CD8-BA7E-4467-911B-1C5AFA542213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12D906F-EACF-44B8-9627-65F4B49D7965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8EF68E64-EF07-4A38-A6E3-6BFF6CEB7DFD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A53696D7-70D2-422B-83E5-8154FE755B1B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58DDF3C6-3B41-4173-9D12-D906A176ED81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E318222C-6196-4084-9454-2FFB320B2AB6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BA20D93F-5177-474B-A518-AFBD7756E012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42D1C231-BD35-4505-89B7-F7C956CDEE6F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178B3E22-8B87-491C-A3EF-3CF8286563D3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1A67C081-B044-479C-91DC-94A95CFB068F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54D1C3AB-5BB9-496B-A999-D9A542AB9B71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AF842194-5CF5-4207-8854-88AA63673058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2320C36D-57C7-4E9F-910C-77B08D1F0631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EEDE1C20-4E60-4608-9A9A-1E17DEF7A218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606C0B90-E201-4363-B7CE-C0D1ABD1592F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FC9E09B4-2710-48DE-869F-9F1C07BEFEDA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45753D4A-5391-4AF2-BAA5-FE9556CE5E7A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>
              <a:extLst>
                <a:ext uri="{FF2B5EF4-FFF2-40B4-BE49-F238E27FC236}">
                  <a16:creationId xmlns:a16="http://schemas.microsoft.com/office/drawing/2014/main" id="{CBD61523-0303-457A-9A56-2FCAF3BD2E80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8C6DAD-A1B4-4929-AFDD-4B417B78A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B6BC0BC-9B6C-46F6-93A7-92DE22BB6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440A19-6F83-473E-98C9-EC37E117201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17399E-DD93-4915-8730-10CCEF0E7DF7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C32E50D0-8AC1-4FAD-96F3-107061C86BDD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602F9230-A58C-414D-A4FC-12E889B528EB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BFC53F-1C23-46A2-B702-CE0ACF6FAC61}"/>
              </a:ext>
            </a:extLst>
          </p:cNvPr>
          <p:cNvSpPr txBox="1"/>
          <p:nvPr/>
        </p:nvSpPr>
        <p:spPr>
          <a:xfrm>
            <a:off x="317469" y="4898391"/>
            <a:ext cx="8515381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i="1" baseline="-31746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i="1" baseline="-31746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∈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E9A340CD-7801-4058-92BF-BC79C53F9212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59" name="object 2">
              <a:extLst>
                <a:ext uri="{FF2B5EF4-FFF2-40B4-BE49-F238E27FC236}">
                  <a16:creationId xmlns:a16="http://schemas.microsoft.com/office/drawing/2014/main" id="{B696F0BD-7B82-44B0-8958-9637F4EFFAA0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FFCA129-2537-4B62-8E10-622B5E31CF35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1ACE1404-62E7-43BB-9E0B-921F8EA8A886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CBBD1E4D-160D-43CB-A175-9F1D7FDAC1EF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63" name="object 11">
              <a:extLst>
                <a:ext uri="{FF2B5EF4-FFF2-40B4-BE49-F238E27FC236}">
                  <a16:creationId xmlns:a16="http://schemas.microsoft.com/office/drawing/2014/main" id="{EF4BA8FB-C0FD-4422-8E2D-7ED7EB658341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B2F4D504-1E00-44D7-B666-1762D6F1A50E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938A8F6B-DBCC-4548-8E1C-3383FEE42102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5">
              <a:extLst>
                <a:ext uri="{FF2B5EF4-FFF2-40B4-BE49-F238E27FC236}">
                  <a16:creationId xmlns:a16="http://schemas.microsoft.com/office/drawing/2014/main" id="{7A09ED03-F946-4A10-9552-9A16A0B54BC7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6">
              <a:extLst>
                <a:ext uri="{FF2B5EF4-FFF2-40B4-BE49-F238E27FC236}">
                  <a16:creationId xmlns:a16="http://schemas.microsoft.com/office/drawing/2014/main" id="{40DB9706-EABB-4A0B-B306-8528191C3235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7">
              <a:extLst>
                <a:ext uri="{FF2B5EF4-FFF2-40B4-BE49-F238E27FC236}">
                  <a16:creationId xmlns:a16="http://schemas.microsoft.com/office/drawing/2014/main" id="{7A2B4F48-9F18-415D-950E-0082FD7FCBFC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8">
              <a:extLst>
                <a:ext uri="{FF2B5EF4-FFF2-40B4-BE49-F238E27FC236}">
                  <a16:creationId xmlns:a16="http://schemas.microsoft.com/office/drawing/2014/main" id="{796A44BB-C905-45F1-A0A7-1891B95EB91A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9">
              <a:extLst>
                <a:ext uri="{FF2B5EF4-FFF2-40B4-BE49-F238E27FC236}">
                  <a16:creationId xmlns:a16="http://schemas.microsoft.com/office/drawing/2014/main" id="{D8EDF5DE-8C92-4B4A-A2B6-AB0827401314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71" name="object 20">
              <a:extLst>
                <a:ext uri="{FF2B5EF4-FFF2-40B4-BE49-F238E27FC236}">
                  <a16:creationId xmlns:a16="http://schemas.microsoft.com/office/drawing/2014/main" id="{6F92AD3D-EAC6-4439-98DE-DAC8D1C7AD27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72" name="object 21">
              <a:extLst>
                <a:ext uri="{FF2B5EF4-FFF2-40B4-BE49-F238E27FC236}">
                  <a16:creationId xmlns:a16="http://schemas.microsoft.com/office/drawing/2014/main" id="{8B524BC9-8470-46E5-9246-BA391AE2FD60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5">
              <a:extLst>
                <a:ext uri="{FF2B5EF4-FFF2-40B4-BE49-F238E27FC236}">
                  <a16:creationId xmlns:a16="http://schemas.microsoft.com/office/drawing/2014/main" id="{1AE95D43-6D50-4E6E-8CF7-E462688E337E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6">
              <a:extLst>
                <a:ext uri="{FF2B5EF4-FFF2-40B4-BE49-F238E27FC236}">
                  <a16:creationId xmlns:a16="http://schemas.microsoft.com/office/drawing/2014/main" id="{D6BE43F8-2E9A-4065-B3E4-B051A35DBDE1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9">
              <a:extLst>
                <a:ext uri="{FF2B5EF4-FFF2-40B4-BE49-F238E27FC236}">
                  <a16:creationId xmlns:a16="http://schemas.microsoft.com/office/drawing/2014/main" id="{1D5E64C9-1346-4EB2-87A1-853B013794C6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D3B80B7-02B2-4BF7-85E4-82628AE04E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BCB09C9-38D1-4778-B27E-D8E440EA8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60F6C6-E4FF-4F9E-8A21-6DD5BE394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E28E86D-48F7-47F0-BAB3-C484FDD303F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bject 9">
              <a:extLst>
                <a:ext uri="{FF2B5EF4-FFF2-40B4-BE49-F238E27FC236}">
                  <a16:creationId xmlns:a16="http://schemas.microsoft.com/office/drawing/2014/main" id="{EB3CE345-3FBC-4CAF-A29C-B3AEB779ADFA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1697DDB2-3048-4B03-94D2-018B0E4C5701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F53EEA2-10B5-4BF9-9AC4-8E5F703808CB}"/>
              </a:ext>
            </a:extLst>
          </p:cNvPr>
          <p:cNvSpPr txBox="1"/>
          <p:nvPr/>
        </p:nvSpPr>
        <p:spPr>
          <a:xfrm>
            <a:off x="317469" y="4898391"/>
            <a:ext cx="7390129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∈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87E9554C-934C-4895-A571-92BA457572B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324BB-88FD-4E4E-A16E-62D16929F70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56375F-FA29-4B35-B79D-629138734B6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ACCB35-1A09-4E49-BA91-2526876B37F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2E1FBD0F-A96E-4A37-AB6A-BB878C2D834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E147A4-8964-4FB2-B535-F840EFE1B5F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C111F-F144-40C1-B55C-F1EC7F9307F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B1DB2-C6FE-4666-8D02-FBBD515605B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BF5DE7-9B11-4C73-AC54-541C43967BB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FEA92D-652E-4408-AB46-B83BCD65429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E8DBF8E7-0E6D-489D-BF7B-D4893D01DDE0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E0E8A-39FB-4B3E-B389-4CD9640D3E9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B35D0F6-FE1A-459B-BED9-21A4D1F283F0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4CB23E-FC7D-4825-BDEC-D1CAEC5D0E1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17E312-545D-4740-9385-F169CC2570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ACE2FF-8C35-4378-91D2-4CB94D5D8E6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B7644711-45AF-4199-8F41-7DF282E21B2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D7B21-247A-4F80-8082-7A316CDF6A6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5A4FDA0-AD48-4E7A-9C52-3E306FCCFA5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88D0A-C304-4676-875E-936447AE475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D61525-B7D7-4BA3-942F-C1D1391C2EF1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A6413-014A-407C-923F-3D11E83AAD0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A39777E3-A1C0-4742-9B7F-13F0ABF6D5F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F22278-654E-4141-8E64-A2B9D661B71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ED77856-B4D8-4B56-8967-8AA38E9892E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E1EDB5-9B20-4870-B6F3-F1FCAF6757F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D9244C-443F-40C9-8ED3-658B7BE584E8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2EDD19-C71E-42D1-AB8B-E2E36C0BB8E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97C98BF-0808-4304-A971-CA734CA6BD7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BE3084-3948-4BFF-966B-9D2C3871E7D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567ACF87-E27E-4A7E-AA1E-B9B40B29F07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184C2F-69A5-405D-B89B-5E0EB83434A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EDDA7-51D3-4784-AE8D-44757237812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B7B816-7919-469A-B152-48D2B5BF889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9F2A9754-3E5E-4D73-B490-C9030FCA522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FF41DC-9552-490C-BA3E-6446010DD7A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1B608-1822-4139-8E0F-72865B9C8FF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0F0C9-063A-4F5F-BD47-040CE36A516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B5F245-546D-4559-AA01-A8CE5F3B8A1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DED2E0-BE8A-4B44-B6D2-B3CA8F24448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0343BCAB-2366-49ED-B25E-7EBF7AD4FCA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CEC58-479B-4A49-96FA-77040D170FF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22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5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721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811" y="4988812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2963" y="478324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322" y="3548573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028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9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995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393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894" y="2727574"/>
            <a:ext cx="37116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-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7666" y="3343007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2155" y="4576409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-4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3399" y="4783246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-6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500" y="5604245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1499" y="1602029"/>
            <a:ext cx="6852241" cy="47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71"/>
            <a:endParaRPr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7828" y="4576409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0950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344F9C4-34B1-4938-9630-812301BAA08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B2E315-F0EC-4810-914E-60831CFE899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163768-CB6E-4E50-813E-2031BE379D4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0CBDC2-F5DE-4E76-AF72-B8E6A892932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2C6784FD-E4C2-4860-B0A7-A8A7F67BFFA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7EE3AA-B50F-4422-9E7C-256537EFFB8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70815EE-485D-4A56-AAF3-5ECE83BC615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A236B4-BD57-4F7B-B8E4-48E578435B5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6D808A-C253-4073-90A9-54C6414CC4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E50C55-19F7-4D14-A7C7-B52754227A2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2F1A14A-E9F6-4726-B2D0-EB8F264BF35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27648B-B79F-4221-9D52-35B91C0E45AC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141730" y="6628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7529" y="594105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035" y="3877035"/>
          <a:ext cx="3429000" cy="3427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28FE60D-0AA5-4C95-A622-9851A54C23E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5DC5C8-168F-4D82-A59C-F80A34F12974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681D1A-57A9-4C75-BB52-884468D64935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2C5B34-B428-4BFA-BAB0-D2C6C250D2A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F9ADD52D-4359-4376-AF75-F47AA303E490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3F0C3C-688B-4519-A484-D29B56DC077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25FDA292-EFC3-4B8F-9DE6-C6BCAB752CE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C0C481-3B75-4167-89F6-9890237D2D4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90F57C1-2896-427D-8913-CC0591CC3C55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65A87-80F1-4065-90B6-410D7EB2391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1BE66C55-A9B5-402C-9EEC-4078BBD85A0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D38E588-B458-4285-96A3-20CC59E9E6AB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7E6FDCE9-1818-48D2-9239-6842E26CED9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63B565-6494-43CD-A3F2-453FF546997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150FAC-8E03-41A7-A8C8-BE7485E3793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AD1D7D-E852-45B5-8D22-4BBDAE26561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45AC5BF9-412D-4310-BF75-E97FD9DE2A1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ECD0E4-0C8B-40B5-BDAF-FC2D6DE74C9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A2F081C-5FC5-46FA-BFA1-B505E0A19E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6F5FB-C825-4BA8-BF81-3AD80C605AD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39528-02AD-4DEE-83C8-8E64E5D5CCA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D6C157-0013-4E32-8FC4-CBBCD29F683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7828B64-7D71-4356-AA40-6ADE56A0944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3F8542-BE28-4747-A0B3-654677487CA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716225A-F8F2-4EE3-BCD5-C9F6D765D41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9B8917-F107-4BB9-B98D-63A2B3CC855A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A7EB2E-2628-455D-AD15-44CB700302E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40123E-BD04-4420-83DF-19CEA09D714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32F5D14-3874-45C8-83C4-E56C7944D95C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CE6BAA-80CE-4162-8448-E3A1DA67D56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DA6A9DA-FD11-4A3D-9EBE-DCE54E4776D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9A4A12-1C9F-4AC9-90D2-18BA5E95E6B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EC90DC-F172-4750-BA88-EB651333475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48F7CE-D1D5-4D0E-8428-F6FA66CAE38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A95A6176-7DC3-47C8-A0B5-C49C9D5EB7E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4F7A0-F7D7-4AC6-ADF4-2D94547947E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367EB3B-E405-496D-8A94-F6871942CE0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2B11B8-8E61-454C-8B23-332BD17D511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B5BCF3-8653-4CFC-8FD2-99654D39D5A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A9849F-F549-4288-BE2C-26193667709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D0149E15-6146-4F3C-AD70-D3E3A9CA599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B854EB-8FE3-4D11-821A-F12B7FE682F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FE250-AEC8-4B16-88AB-92B8FAF3155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2CD9FB-E289-4D9D-BE65-B9A5D887BDB0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402C20-B96E-4ACE-B25A-E7B9B601BEE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D5D9EC-7F66-4B1E-B98E-F555BD3B3D8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EEE724C1-19F8-483E-ABD8-40916CB8FF0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A93D9-F28D-4B91-8497-6D2F5C2ECCB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22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5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721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811" y="4988812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2963" y="478324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322" y="3548573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028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9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995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393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894" y="2727574"/>
            <a:ext cx="37116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-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7666" y="3343007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2155" y="4576409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-4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3399" y="4783246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-6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500" y="5604245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7828" y="4576409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1499" y="1602029"/>
            <a:ext cx="6852241" cy="47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71"/>
            <a:endParaRPr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0950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4736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₁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0410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76082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4736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0410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₅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6082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₆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0410" y="5778090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₈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6082" y="5778090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₉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0541" y="5778090"/>
            <a:ext cx="579902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₁₀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1754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₇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9E49D13-9068-48B6-A29C-98A7B9DC63B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BB3F21-3A8B-4D5F-A89B-300B9D1B05F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DD325B-AA9C-4646-82D4-07B2185612F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E0982D-976E-4578-84BC-9BAD2635701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5C385BD-1624-4D29-982E-50DFEE84D31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49A8AB-3FCD-4535-9033-FBD868FC404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939B151-1221-49EE-A8B8-8046D06A6F90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7AC892-9CA8-49C1-8A05-C0D2B0E1D29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A2CC5-7701-4FE0-BB44-1D8EA58F8CF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9B307D-D7BD-40C3-85D0-E4D8868C28A8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1A26D85-CA0F-4690-B962-2E2CEB63E74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F0C77B-7807-491F-BF74-687C48940FE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27DF642-27F0-46CF-A1BD-B32E300B089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E38EC4-B50D-42D0-BE14-937E0C2CECB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CA4A1-E1C8-4986-9FA6-8957BC12C71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A54680-8016-4593-A967-A7090BCDA34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FC11AC6-FAE2-432E-ADCF-A211476AB86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668E3E-21C3-4236-9AD9-6119D1AF6F3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B47B939-2E71-4F9F-91FC-DF2EA0FC21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270D8-0163-4C48-90B2-F84405D6E98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804860-F2F2-4A86-BA11-DAFA7CF2C0BF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652EB-A304-4352-B1F9-B121FC740FA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7477D519-3826-49BB-BB54-227201440D0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768EC-EAF7-4E98-9768-B9B485F0CB4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82662DC-BEBF-4079-8243-EDAC36D5FF85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27D5C1-B179-410F-8091-F8F11680CAB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809AB2-D949-4BC9-AB2D-8423122AE68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6DCA6A-014B-421E-BC48-9F241FA7348D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C4F5C96-612A-4EB1-A6C3-536F1E207A9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80D6C0-C5C1-4954-B21E-01263428C56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4F544-F0F9-4577-B1C7-FAAE3B0E295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C5A3FE-1CB6-4832-B256-1FC2BF79F89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CAED1C-FC0A-4792-8D26-21722D8366A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D50AF8-4975-46C2-851F-184B168B1A0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4A616F9-7A25-4F48-859C-57ACB832AE1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99AB8E-0A27-49DA-8E57-B53E86A0364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A246D045-B7D6-4791-AECD-CD1CFA50290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67BD08-8E01-4FEB-8E27-B266868EB89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542C2C-F43E-4320-94BD-4154A5132912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C32EA5-6836-4D24-9381-DF0B910C188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A522D6B-6CC6-4A2C-819A-C365D771485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62DE18-E755-41A6-A54D-0988540FF3A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7A5A8623-021A-4EFA-A1F8-A20517AF866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2A7E91-A7F9-48E3-8F51-ABF9F7F5F15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2A5F9E-CA02-43C2-BFBC-403E40E5CC5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82D4F2-8B3B-4E2A-8DE1-7656703A5A9F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42EB111A-9346-4E24-875D-90EB5E87FD93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78A6BA-CFC9-4130-9E95-9BDAD096C01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BA4A4-CF71-44DD-AD38-15B839D40D1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62B6D0-8012-41FB-800B-A5C3CB3FB5F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323C26A-7332-4365-81B9-128FF1479C3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0F4EDD-498E-49D1-923A-9C72F524835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3775C9FB-C826-4BAE-BCB8-AD1C85F2963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2172A-FE9E-43D2-8AB6-05B861C4DCF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724" y="557697"/>
            <a:ext cx="571083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u="none" spc="-6" dirty="0"/>
              <a:t>Intermediary</a:t>
            </a:r>
            <a:r>
              <a:rPr sz="4397" u="none" spc="-85" dirty="0"/>
              <a:t> </a:t>
            </a:r>
            <a:r>
              <a:rPr sz="4397" u="none" spc="-6" dirty="0"/>
              <a:t>Nodes</a:t>
            </a:r>
            <a:endParaRPr sz="4397"/>
          </a:p>
        </p:txBody>
      </p:sp>
      <p:sp>
        <p:nvSpPr>
          <p:cNvPr id="8" name="object 8"/>
          <p:cNvSpPr txBox="1"/>
          <p:nvPr/>
        </p:nvSpPr>
        <p:spPr>
          <a:xfrm>
            <a:off x="640605" y="1357490"/>
            <a:ext cx="8793075" cy="5856260"/>
          </a:xfrm>
          <a:prstGeom prst="rect">
            <a:avLst/>
          </a:prstGeom>
        </p:spPr>
        <p:txBody>
          <a:bodyPr vert="horz" wrap="square" lIns="0" tIns="178920" rIns="0" bIns="0" rtlCol="0">
            <a:spAutoFit/>
          </a:bodyPr>
          <a:lstStyle/>
          <a:p>
            <a:pPr marL="516478" indent="-503789" defTabSz="913671">
              <a:spcBef>
                <a:spcPts val="14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Number all nodes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₂,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…,</a:t>
            </a:r>
            <a:r>
              <a:rPr sz="2798" spc="-1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vₙ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5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no intermediary nodes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are</a:t>
            </a:r>
            <a:r>
              <a:rPr sz="2798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allowed?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4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can be an intermediary</a:t>
            </a:r>
            <a:r>
              <a:rPr sz="2798" spc="-1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node?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41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nodes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and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 can be intermediary  nodes?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algn="just" defTabSz="913671">
              <a:lnSpc>
                <a:spcPts val="3247"/>
              </a:lnSpc>
              <a:spcBef>
                <a:spcPts val="141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nodes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₂, and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₃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can be intermediary  nodes?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763955B-6383-4ADD-9D0E-248986FE125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A32D73-4EDA-4D13-B8E1-1970C2CDA95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898AF-AA61-4704-9777-AA67D008280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A4BBAB-E04E-49FD-8F2A-B2A5C9250CC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1865856A-0570-4724-B183-773E92DD19F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677613-4D62-4B3C-BDDB-4F1889DA072C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40A27DB3-02C3-487F-A7BE-1160FA3A563A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D9319E-F2A0-412E-8E27-6C2548E381E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8246940-165A-4CB9-9CD9-D374DFA36E52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785B3D-13D8-4C77-A9ED-D48ECC674B5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CB53482-F448-4F7F-B864-1E2C06A1086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5B4EDA-0DD7-44F6-B4C3-A1D2EF02102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5D95B002-4DD7-4028-B9BB-3509A728E60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9FFDA2-0CC7-44BC-89A4-CD4EA87A7C1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BC02C7-D2B1-4F80-BFE0-1FF019DA246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B12FFA-7B2D-4DA6-A9F6-01EDD0A596DD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A391968A-BE46-49C7-8356-7A0A0175E0A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EB85E-0F2F-40EE-B4BF-354D0E83C5F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8997B26E-15EC-4E4C-9FBA-35C5DEAC7DC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FB9239-9BB7-461D-BA8D-B38E28FD18F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DC1430-E7E9-4AF4-8DC6-056BC4ACBC1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15DDD7-CB56-4CFD-A2B7-26F50732667E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B20311AF-5DAB-4EB2-9B1B-9ADB38F668B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724AFE-AF71-4872-B299-85F93EED765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605AE97-2A21-4BB2-8F67-03D6D4CD8DC7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9552E7-62C8-4FA5-B83D-9268AD9B80C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1C9418C-D236-45CD-964D-EFA9F03B489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EAA16-0C9C-4ABE-BC65-F5589995792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671D33D-3564-447D-9E0C-AAEF5569472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672BB0-8B1F-4788-AD1E-441D2DF2360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0605F-3177-474E-997F-F1A8A27B9738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813381-9422-49BE-B292-4B7C7C2D0F2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1B7772B-E037-4CF8-A847-2F3C68BCECE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153F93-A383-4544-8BA6-AC67319AA25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FA38BEC-85F5-4730-9943-120E1010ABC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DF5B37-2C80-4928-A0FB-667FEB8C526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80F97D15-0A93-4373-9CA1-4FFE3D05A426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3A075E-D6C2-4FEC-A7F3-29D70C1536F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6D269A-65D9-4C3C-A7B9-B46F28D4CE5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750A0-88BD-4345-96C9-3F4A669217B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7169810E-F9C0-41A8-994A-0AE6966FB22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1CBC124-FE66-4F3B-AB11-528BD3CCC56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35EA1-3EBD-4422-AF4A-6F08AD4692B2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3F88C7-3B41-4A8D-A1C7-BFA31AFD356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1BF2EB-FD56-4772-8EA8-CC87E1173EB1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70C5C2-A280-4E5A-B3E2-2CF95C012DC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3F474DC-F32A-4BEB-A790-C71FF42D816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D23B56-9FD3-49E5-B1E5-6E239DE85EF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3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13027</Words>
  <Application>Microsoft Office PowerPoint</Application>
  <PresentationFormat>Custom</PresentationFormat>
  <Paragraphs>4669</Paragraphs>
  <Slides>118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118</vt:i4>
      </vt:variant>
    </vt:vector>
  </HeadingPairs>
  <TitlesOfParts>
    <vt:vector size="139" baseType="lpstr">
      <vt:lpstr>SimSun</vt:lpstr>
      <vt:lpstr>Arial</vt:lpstr>
      <vt:lpstr>Arial Rounded MT Bold</vt:lpstr>
      <vt:lpstr>Calibri</vt:lpstr>
      <vt:lpstr>Comic Sans MS</vt:lpstr>
      <vt:lpstr>Consolas</vt:lpstr>
      <vt:lpstr>Courier New</vt:lpstr>
      <vt:lpstr>DejaVu Serif</vt:lpstr>
      <vt:lpstr>Dosis</vt:lpstr>
      <vt:lpstr>Roboto</vt:lpstr>
      <vt:lpstr>Roboto Slab</vt:lpstr>
      <vt:lpstr>Segoe UI</vt:lpstr>
      <vt:lpstr>Segoe UI Light</vt:lpstr>
      <vt:lpstr>Source Sans Pro</vt:lpstr>
      <vt:lpstr>Times New Roman</vt:lpstr>
      <vt:lpstr>Wingdings</vt:lpstr>
      <vt:lpstr>Office Theme</vt:lpstr>
      <vt:lpstr>WelcomeDoc</vt:lpstr>
      <vt:lpstr>Network</vt:lpstr>
      <vt:lpstr>1_Office Theme</vt:lpstr>
      <vt:lpstr>Marina</vt:lpstr>
      <vt:lpstr>ECEG-5193: Algorithm Analysis and Design</vt:lpstr>
      <vt:lpstr>Shortest Paths</vt:lpstr>
      <vt:lpstr>All pairs shortest paths</vt:lpstr>
      <vt:lpstr>All pairs shortest paths</vt:lpstr>
      <vt:lpstr>All-Pairs Shortest Paths</vt:lpstr>
      <vt:lpstr>Intermediary Nodes</vt:lpstr>
      <vt:lpstr>PowerPoint Presentation</vt:lpstr>
      <vt:lpstr>PowerPoint Presentation</vt:lpstr>
      <vt:lpstr>Intermediary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Floyd-Warshall Algorithm</vt:lpstr>
      <vt:lpstr>PowerPoint Presentation</vt:lpstr>
      <vt:lpstr>PowerPoint Presentation</vt:lpstr>
      <vt:lpstr>PowerPoint Presentation</vt:lpstr>
      <vt:lpstr>PowerPoint Presentation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Time and Space Complexity</vt:lpstr>
      <vt:lpstr>Further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Part Three</dc:title>
  <dc:creator>Keith Schwarz</dc:creator>
  <cp:lastModifiedBy>tmik</cp:lastModifiedBy>
  <cp:revision>38</cp:revision>
  <dcterms:created xsi:type="dcterms:W3CDTF">2022-01-06T09:27:21Z</dcterms:created>
  <dcterms:modified xsi:type="dcterms:W3CDTF">2023-01-04T16:28:58Z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2013-08-05T00:00:00Z</vt:filetime>
  </property>
  <property fmtid="{D5CDD505-2E9C-101B-9397-08002B2CF9AE}" pid="3" name="Creator">
    <vt:lpwstr>Impress</vt:lpwstr>
  </property>
  <property fmtid="{D5CDD505-2E9C-101B-9397-08002B2CF9AE}" pid="4" name="LastSaved">
    <vt:filetime>2013-08-05T00:00:00Z</vt:filetime>
  </property>
</Properties>
</file>