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  <p:sldMasterId id="2147483780" r:id="rId5"/>
    <p:sldMasterId id="2147483792" r:id="rId6"/>
    <p:sldMasterId id="2147483805" r:id="rId7"/>
  </p:sldMasterIdLst>
  <p:notesMasterIdLst>
    <p:notesMasterId r:id="rId104"/>
  </p:notesMasterIdLst>
  <p:handoutMasterIdLst>
    <p:handoutMasterId r:id="rId105"/>
  </p:handoutMasterIdLst>
  <p:sldIdLst>
    <p:sldId id="258" r:id="rId8"/>
    <p:sldId id="532" r:id="rId9"/>
    <p:sldId id="642" r:id="rId10"/>
    <p:sldId id="533" r:id="rId11"/>
    <p:sldId id="643" r:id="rId12"/>
    <p:sldId id="534" r:id="rId13"/>
    <p:sldId id="658" r:id="rId14"/>
    <p:sldId id="657" r:id="rId15"/>
    <p:sldId id="659" r:id="rId16"/>
    <p:sldId id="660" r:id="rId17"/>
    <p:sldId id="661" r:id="rId18"/>
    <p:sldId id="662" r:id="rId19"/>
    <p:sldId id="666" r:id="rId20"/>
    <p:sldId id="667" r:id="rId21"/>
    <p:sldId id="664" r:id="rId22"/>
    <p:sldId id="665" r:id="rId23"/>
    <p:sldId id="668" r:id="rId24"/>
    <p:sldId id="669" r:id="rId25"/>
    <p:sldId id="670" r:id="rId26"/>
    <p:sldId id="656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5" r:id="rId35"/>
    <p:sldId id="699" r:id="rId36"/>
    <p:sldId id="684" r:id="rId37"/>
    <p:sldId id="686" r:id="rId38"/>
    <p:sldId id="687" r:id="rId39"/>
    <p:sldId id="689" r:id="rId40"/>
    <p:sldId id="690" r:id="rId41"/>
    <p:sldId id="691" r:id="rId42"/>
    <p:sldId id="692" r:id="rId43"/>
    <p:sldId id="693" r:id="rId44"/>
    <p:sldId id="694" r:id="rId45"/>
    <p:sldId id="696" r:id="rId46"/>
    <p:sldId id="697" r:id="rId47"/>
    <p:sldId id="698" r:id="rId48"/>
    <p:sldId id="700" r:id="rId49"/>
    <p:sldId id="702" r:id="rId50"/>
    <p:sldId id="703" r:id="rId51"/>
    <p:sldId id="704" r:id="rId52"/>
    <p:sldId id="724" r:id="rId53"/>
    <p:sldId id="53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33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727" r:id="rId72"/>
    <p:sldId id="728" r:id="rId73"/>
    <p:sldId id="733" r:id="rId74"/>
    <p:sldId id="730" r:id="rId75"/>
    <p:sldId id="732" r:id="rId76"/>
    <p:sldId id="731" r:id="rId77"/>
    <p:sldId id="729" r:id="rId78"/>
    <p:sldId id="725" r:id="rId79"/>
    <p:sldId id="726" r:id="rId80"/>
    <p:sldId id="434" r:id="rId81"/>
    <p:sldId id="435" r:id="rId82"/>
    <p:sldId id="436" r:id="rId83"/>
    <p:sldId id="706" r:id="rId84"/>
    <p:sldId id="260" r:id="rId85"/>
    <p:sldId id="707" r:id="rId86"/>
    <p:sldId id="708" r:id="rId87"/>
    <p:sldId id="710" r:id="rId88"/>
    <p:sldId id="711" r:id="rId89"/>
    <p:sldId id="712" r:id="rId90"/>
    <p:sldId id="713" r:id="rId91"/>
    <p:sldId id="714" r:id="rId92"/>
    <p:sldId id="715" r:id="rId93"/>
    <p:sldId id="716" r:id="rId94"/>
    <p:sldId id="717" r:id="rId95"/>
    <p:sldId id="718" r:id="rId96"/>
    <p:sldId id="719" r:id="rId97"/>
    <p:sldId id="720" r:id="rId98"/>
    <p:sldId id="721" r:id="rId99"/>
    <p:sldId id="722" r:id="rId100"/>
    <p:sldId id="437" r:id="rId101"/>
    <p:sldId id="438" r:id="rId102"/>
    <p:sldId id="43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ing Matching" id="{D6D3F6C5-5803-4BAF-8D7D-ABF3E1801186}">
          <p14:sldIdLst>
            <p14:sldId id="258"/>
          </p14:sldIdLst>
        </p14:section>
        <p14:section name="Boyes Moore" id="{11D9EEA1-D8C7-427D-A3D0-2A3BA03CD936}">
          <p14:sldIdLst>
            <p14:sldId id="532"/>
            <p14:sldId id="642"/>
            <p14:sldId id="533"/>
            <p14:sldId id="643"/>
          </p14:sldIdLst>
        </p14:section>
        <p14:section name="Example" id="{2372CB5F-B30D-4A76-BEEE-DFF82F34FFC9}">
          <p14:sldIdLst>
            <p14:sldId id="534"/>
            <p14:sldId id="658"/>
            <p14:sldId id="657"/>
            <p14:sldId id="659"/>
            <p14:sldId id="660"/>
            <p14:sldId id="661"/>
            <p14:sldId id="662"/>
            <p14:sldId id="666"/>
            <p14:sldId id="667"/>
            <p14:sldId id="664"/>
            <p14:sldId id="665"/>
            <p14:sldId id="668"/>
            <p14:sldId id="669"/>
            <p14:sldId id="670"/>
            <p14:sldId id="656"/>
            <p14:sldId id="673"/>
            <p14:sldId id="674"/>
            <p14:sldId id="675"/>
            <p14:sldId id="676"/>
            <p14:sldId id="677"/>
            <p14:sldId id="678"/>
            <p14:sldId id="679"/>
            <p14:sldId id="685"/>
            <p14:sldId id="699"/>
            <p14:sldId id="684"/>
            <p14:sldId id="686"/>
            <p14:sldId id="687"/>
            <p14:sldId id="689"/>
            <p14:sldId id="690"/>
            <p14:sldId id="691"/>
            <p14:sldId id="692"/>
            <p14:sldId id="693"/>
            <p14:sldId id="694"/>
            <p14:sldId id="696"/>
            <p14:sldId id="697"/>
            <p14:sldId id="698"/>
            <p14:sldId id="700"/>
            <p14:sldId id="702"/>
            <p14:sldId id="703"/>
            <p14:sldId id="704"/>
          </p14:sldIdLst>
        </p14:section>
        <p14:section name="Preprocessing" id="{385265EB-98B6-4FB5-BBC3-DDAFFF606C7E}">
          <p14:sldIdLst>
            <p14:sldId id="724"/>
            <p14:sldId id="539"/>
            <p14:sldId id="420"/>
            <p14:sldId id="421"/>
            <p14:sldId id="422"/>
            <p14:sldId id="423"/>
            <p14:sldId id="424"/>
            <p14:sldId id="425"/>
            <p14:sldId id="426"/>
            <p14:sldId id="433"/>
          </p14:sldIdLst>
        </p14:section>
        <p14:section name="Horspool’s Algorithm" id="{C595C7E2-2FC5-46DF-B9A4-E8C458625D2C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Examples" id="{26456FDF-B7AD-4EB0-B213-6BB3E1E0305C}">
          <p14:sldIdLst>
            <p14:sldId id="727"/>
            <p14:sldId id="728"/>
            <p14:sldId id="733"/>
            <p14:sldId id="730"/>
            <p14:sldId id="732"/>
            <p14:sldId id="731"/>
            <p14:sldId id="729"/>
            <p14:sldId id="725"/>
            <p14:sldId id="726"/>
            <p14:sldId id="434"/>
            <p14:sldId id="435"/>
          </p14:sldIdLst>
        </p14:section>
        <p14:section name="Z Algorithm" id="{6AC649E6-A90C-4326-B5F9-30034DA5F1ED}">
          <p14:sldIdLst>
            <p14:sldId id="436"/>
            <p14:sldId id="706"/>
            <p14:sldId id="260"/>
            <p14:sldId id="707"/>
            <p14:sldId id="708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437"/>
            <p14:sldId id="438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04040"/>
    <a:srgbClr val="F5F5F5"/>
    <a:srgbClr val="D24726"/>
    <a:srgbClr val="FF9B45"/>
    <a:srgbClr val="DD462F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openxmlformats.org/officeDocument/2006/relationships/presProps" Target="presProps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viewProps" Target="view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commentAuthors" Target="commentAuthor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theme" Target="theme/theme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tableStyles" Target="tableStyle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7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7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4E54459-3B06-7640-B18F-15E0CB941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93D0E8-F5E2-4423-BA9A-DC9BA66EE7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98475BC-CA34-22B9-A6BD-8B5CB60D9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950B409-D8F0-2289-C047-240273CEC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4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ED02C03-09D3-893B-8BEE-8B44A166A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19CE7-3E43-4308-80B3-A24BB0398D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701938B-F7DB-AC17-17B3-47752D88D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D9736A9-57F5-961D-AB24-4BE5C82F2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98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8ACE380-1EDA-C37E-9335-62AB0E8E5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C7788-7EBA-4DE9-B20F-5D99DE9B18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6AD0504-479D-24D6-2508-29143ED26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35DBA85-4B3C-0F52-F3AE-45E65095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9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5A22EE8-1DCD-EF7E-EF2E-EB8D52F6E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619A30-4255-43CE-84BE-F12FCCFA2B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90CD428-4C9E-E348-2704-55C0C5A81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9EA04C2-D6B2-2097-DA87-B2B0D41B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290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BF80C0D-C12B-6AE1-12B6-E4AE81958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07957-9CEE-40E1-9B6D-FAB650B97E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CF99BDE-A56D-E04C-6531-0089CCF79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538DD63-D2DF-51F0-9D8B-83736E71C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5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7895205-2F7E-B261-3EEC-B0F484189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7994-9958-4B6F-A93E-7969C41D1A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53E4496-90D8-8D9E-BF51-831483B03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23BA894-CE31-DEB9-8B63-E1F0B4EB3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836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BBE1938-A83C-F735-DDA1-614B8807A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06534-31A1-4ECE-82BB-DB4C6B67021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E98550A-A2A9-74DF-1967-D92DBAAE5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B9A3738-1151-77A6-E326-9F1F83480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6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1997CBA-F8CF-2188-F09F-45A5A6585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1D22BD-4675-4C4D-BE1C-AA1728E742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32B1055-74CC-851F-7D9F-F128F56E4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EF0B8FD-A16B-5569-3CE7-EE43E68C1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42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6D13940-52CB-6FC4-5D7E-A88E5FFAD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8BAC42-6528-4717-9629-6F8C438FC9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DA85B2D-6249-A35C-25E0-19657F2B4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F4F9698-2FF1-5114-6E6B-22C5CEB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3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D02E95-007A-C9E4-CE2D-4F932744D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C3793-F4A8-4963-900F-8F15B336F76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BDC13B4B-B524-CA06-DAE6-B48E63D62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9BA2432-F33E-90C4-EAFC-679A5AF1C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236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305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18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573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57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9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19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431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04A7CC-8130-0C3F-CD91-9BA998089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28870-0A6E-4756-92B1-950E0516FFC0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C1A5D1C9-27B8-2961-0F8B-53654ACD6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ED85F434-9B78-D77C-C22E-E1A768F09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BA7EAF-8575-DC1C-E0CD-391F4F6D7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84286-6ACF-497B-8293-DAAF2D3618CB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F07C15FC-0F9A-59A6-4E27-D6DDCEB5B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C7E0570-8DB5-812C-0112-AA297A2A4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46D661-2183-42BE-1BE4-668C3E2C7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CCD65-2DB6-4E09-A86B-A1437EFEF9D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8D65C09F-51DF-118C-1EB0-27C9B7697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2156E3AF-6D21-D8F9-04A7-2AD25B39F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Since </a:t>
            </a:r>
            <a:r>
              <a:rPr lang="en-CA" sz="1200" i="1" dirty="0">
                <a:solidFill>
                  <a:prstClr val="black"/>
                </a:solidFill>
                <a:latin typeface="Georgia"/>
                <a:cs typeface="Georgia"/>
              </a:rPr>
              <a:t>T </a:t>
            </a:r>
            <a:r>
              <a:rPr lang="en-CA" sz="1200" dirty="0">
                <a:solidFill>
                  <a:prstClr val="black"/>
                </a:solidFill>
                <a:latin typeface="Georgia"/>
                <a:cs typeface="Georgia"/>
              </a:rPr>
              <a:t>will </a:t>
            </a: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have matched some </a:t>
            </a:r>
            <a:r>
              <a:rPr lang="en-CA" sz="1200" dirty="0">
                <a:solidFill>
                  <a:prstClr val="black"/>
                </a:solidFill>
                <a:latin typeface="Georgia"/>
                <a:cs typeface="Georgia"/>
              </a:rPr>
              <a:t>part of </a:t>
            </a:r>
            <a:r>
              <a:rPr lang="en-CA" sz="12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lang="en-CA" sz="1200" dirty="0">
                <a:solidFill>
                  <a:prstClr val="black"/>
                </a:solidFill>
                <a:latin typeface="Georgia"/>
                <a:cs typeface="Georgia"/>
              </a:rPr>
              <a:t>, it is </a:t>
            </a: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the similarities </a:t>
            </a:r>
            <a:r>
              <a:rPr lang="en-CA" sz="1200" dirty="0">
                <a:solidFill>
                  <a:prstClr val="black"/>
                </a:solidFill>
                <a:latin typeface="Georgia"/>
                <a:cs typeface="Georgia"/>
              </a:rPr>
              <a:t>between  various parts of </a:t>
            </a:r>
            <a:r>
              <a:rPr lang="en-CA" sz="12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that allow </a:t>
            </a:r>
            <a:r>
              <a:rPr lang="en-CA" sz="1200" dirty="0">
                <a:solidFill>
                  <a:prstClr val="black"/>
                </a:solidFill>
                <a:latin typeface="Georgia"/>
                <a:cs typeface="Georgia"/>
              </a:rPr>
              <a:t>us to </a:t>
            </a: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make these</a:t>
            </a:r>
            <a:r>
              <a:rPr lang="en-CA" sz="1200" spc="-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CA" sz="1200" spc="-4" dirty="0">
                <a:solidFill>
                  <a:prstClr val="black"/>
                </a:solidFill>
                <a:latin typeface="Georgia"/>
                <a:cs typeface="Georgia"/>
              </a:rPr>
              <a:t>deductions.</a:t>
            </a:r>
            <a:endParaRPr lang="en-CA" sz="1200" dirty="0">
              <a:solidFill>
                <a:prstClr val="black"/>
              </a:solidFill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4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242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81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6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0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623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535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933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10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C45D79-BB96-7239-E803-6C17FA6F3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9BBEE-ECE9-4AEF-8CB6-33AEBB31143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EBD8CEEB-98CF-9B1B-21EE-531AC21CF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C81E48B8-59F8-17F6-2CD0-CADF99DE4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783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67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58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69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76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6F324B-5B5F-C6D9-57B5-2A5A013D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5DA55-0311-4E33-B0FE-7571190EC343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F8EB5F16-6C58-CBFD-FB50-BE1841FFD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59CCF35F-635B-8A75-464C-CD300C3B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837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5AA5BB-B38E-53E7-2EB0-F9EAEDD03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CBD34-A7E3-44C6-89F7-ECC1B10137D3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5ADF7F4E-07BB-BCE1-6BA1-E8D814305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DA1DBE4E-FB82-4ED5-3133-EFD4D8D9B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33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61952F-C171-3976-BCF0-1ABCCCE87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3565A-289A-4005-8D08-B7DA3D2D418A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0B6BBE38-1DE0-2A9F-232B-7F4137824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EAB3378C-8544-EFDE-0EF5-56FB336EC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296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B0E714-18DB-9BEF-E5FF-251E8FA25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A02B2-3959-4DC9-9000-F766CEF96019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D53E9A4F-5EBC-C08E-2A80-8D24FDE91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4A0C07D9-BAC6-5AD2-51BF-E7F3A67F5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9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0AEA12-025E-3993-3FED-90672AC48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D5EE7-9091-4F8B-A4B6-5C003D35249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FF153A8D-4255-E6EF-B97F-FCCA913A0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E8607886-169C-8AA2-A15F-4193F32DD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918415-ED51-D18E-5B1E-6390086BF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78BB7-8041-4BDC-BEB4-334DB34FEA0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E0C08F7C-8303-EF15-1AAF-ACCEDBA55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C171FF6A-3790-539A-CFFA-E62701F35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B46036-2552-D9EC-E984-091807995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7F872-8FB7-4F37-ACBA-2008C1FE968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B56E7E61-8E00-0242-1C9F-3B65E4124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5BB6626C-0F2B-8C65-47FB-7A324031D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E545B8-6116-F37C-E3DA-585F53ECC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31E2A-2DE5-4017-88D3-0BD171B8010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EF1775AC-505B-6310-7290-84A897F89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7AE8FF36-1B23-82A4-6945-3ABBC0E42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32389-D61E-CDB2-5743-FDD92AC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5FED-0F18-463C-8940-6AF9AA85217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18AF63E1-F9CF-9B72-18EC-5142550A6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31A147-7CDF-645E-D494-A75AC7A0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68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820A-32A6-42DE-B17E-918C0C0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88F4-F74B-4B15-A543-1931ADCA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611C-6309-4876-A603-3D2AE43A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EC97F-B16D-4643-8728-BDFA7893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38756-0DAE-47A8-9B2E-F0F41B5D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9134A-62E8-450F-B73B-11190CA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1A72D-2BAD-4863-A790-39C17BB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FCF87-4A90-4842-A9CE-FCE1FD4D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33338-E7FA-482F-897C-3267D768E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5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22AC-AFCF-4C0A-9B9B-42739DE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19E16-D815-457A-BE5C-957D4E0D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398D-C9FC-4BC7-AC5E-AADF49A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FB86-A47B-4F75-8F33-6F33405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FAD50-90C5-40AB-8C93-3B6CEDF6E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52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33AA7-6D26-4FFD-90A6-DFB52076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FBDF0-0634-4037-9CCF-9E588D0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9A1C-BF4F-483D-9E70-FE24E52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F4170-0098-45A7-9307-5195661645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14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5A2A-28BA-4622-8007-B7AC589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7C35-E846-4BEE-A10A-36F48417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DA3F-DCB6-4253-924C-748E08E58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C8C-3B8D-4E64-B873-1BD4BCF0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CD17-9B71-46A1-8769-0B0A080F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7896-48DA-48EC-AE74-3C47B3C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DCA0-7726-4021-867E-0FED7794E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031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55F-2423-48A1-A6AA-15031EDE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AB9BC-D43D-447E-B486-DEB133F4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23B7-7A1A-41B7-B137-1207AE7D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D10C-4F28-4783-874F-5114BF7B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B3AD-0E34-435C-A54B-D02A84A6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5232-7C62-4898-9A6B-EABC5DF4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A8355-127D-4244-B1EA-4E5E91E7B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9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863-8365-4CE3-B48B-4FAEAD71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38236-AEFC-46F6-A4C3-C235227B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8CD2-BDEE-4021-9AA3-21520A0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BD97-5A61-4F7F-915E-52DDDCE0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E74B-FE36-430B-97CB-1AC7B15F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5D219-8DA3-419A-BAF7-D700F2D4B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84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0A4D-76E3-46E4-A3B0-9935345D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9516F-90E2-4260-9EFE-8FB855F8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1A79-DC43-4AC1-820E-10173C44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7DC9-BE07-4DEE-8833-9C9A4864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93B9-41B0-4AE9-B5E9-82C75EF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431-287F-46C2-9585-1318FA4E0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4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F8CB-93BD-0724-4624-E98A947D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D88A356-87DB-450B-CACF-1A81FC8C447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D66D-0FD6-A60B-9263-053F9DB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D81D-2679-9350-9CBA-4C5B328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4ED8-C407-0E70-9B28-6A83D887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ED84AB-4D5D-46F2-A67E-7E695238F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64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14F5-CEA0-4531-8533-80F2064E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8187-78C7-4043-8DA6-9D31646381C2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10A1-11C5-49DF-B254-50BB4AB2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77EA-1A4D-4C43-BE5F-5E54C2DD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6FF83-E535-4AD6-A292-5CAE7D6F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94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12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12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12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12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9705-2664-431B-988E-6808357C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CD481-3C0C-4856-A121-971A32237C76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E43D-3607-42C1-9CB2-15F8BD1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1184-4667-44FE-91FF-2472A501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33A-C827-41C3-B821-4CD90569B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69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6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4D52-E19A-4CEF-BA58-3D16FB8B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8C21F-F4C0-4F88-9183-851401443055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78D9-BC95-4658-AE64-1370AF8E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A55F-B482-41A6-9AFF-94A51047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72842-BCC1-40D1-9AAD-B18BBB3C6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538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2C0FBE-23C3-4AC4-A8A6-1C2D402F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31983-E856-4358-94B2-A5315CE16A85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1A972-B1BC-4E1B-AF7E-C31FB58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5565F7-771A-4E8E-A592-C2EC2F3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E7ED1-507A-416A-BC2A-55636C64C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356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72FC7A-5DF3-443D-9134-24893A3C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6C85-22D7-4692-B9EA-79BF88C7ECB4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F8F90D-A95D-46DC-8A34-AEFBB9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84D957-A4CB-4791-8D3A-950D92CD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BF45-4DC1-402B-B495-46B07F76C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23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DD5495C-3A26-456C-8FE4-F083728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CCCAD-FAC6-4F39-9F05-09699591ACB6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504869-DA6F-493B-AD84-59681919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42736E-0202-4A48-B892-CACEF2E1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BE48E-9D93-49BF-99D2-D2CB2DD34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6E10F4-C9FC-4AB2-9EE6-4D0E26BB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2202B-9B2D-4999-B9DD-39714FE7CEB3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A7E0A9-58CA-434A-84E6-FEB55FB8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160536-01C4-4595-8EFB-A7328599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32E8C-4004-4356-8EB9-FFFDD551F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804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23EC98-0B40-4674-BA22-CD8EA4F2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13BFE-A17A-4CAB-A871-3F35E3C93385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8670BE-10C8-427E-A6F4-28B97C4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A1204E-1477-4471-9413-31BC72CC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EC4D-1BBF-4C7D-B0DA-755C533BC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54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706FB3-6283-4FE5-85BA-5046F4EC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E7782-F73E-4517-97BD-D51480347B8E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5E24BF-44D0-4587-9E78-D5E00B58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09C060-D776-4C72-B3C6-6CAB0EA9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265E4-54E0-4E21-A926-FE19F399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438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177-E7CD-4010-918A-B692033E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D915E-D670-45BE-8CA8-20C5ADBB7722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9184-C56F-40D1-8B03-5289D665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124B-B564-4733-A132-F4D6768B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3907-C5E7-4139-A550-D5B869D8E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860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3D85-0887-4095-AC60-ED333978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6150-65B5-4D00-8539-7173C9013453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BFFE-63A7-45F7-9C3D-6BCA68FF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53F0-FD9F-4AE4-BD0F-1B5E524F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317B-64AD-433D-9A31-8B3F9D831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04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FB041F-92F7-C849-8204-6A3835F23E19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8757F0-5580-BA32-BF0D-73C964770DDB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C90BC32-9D11-FE53-5F10-DFB22633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18934-383F-4441-852F-E63FCE780BA3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5" name="Footer Placeholder 19">
            <a:extLst>
              <a:ext uri="{FF2B5EF4-FFF2-40B4-BE49-F238E27FC236}">
                <a16:creationId xmlns:a16="http://schemas.microsoft.com/office/drawing/2014/main" id="{5A1521CD-BBBC-B800-A5DB-BDC7E0C7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45D97CE-4BB7-F211-72AC-82EBEFBD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E6A1F-44FF-4E26-B328-53421FCB5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1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798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F8A3581-F30E-0A26-71F7-CA0265BD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D10F1-7E3C-463E-BD18-2961094AD042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B960AAEF-5209-DBFC-0660-FF3AC888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6801D0E5-30C6-CC05-009F-1DF488E4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B55B4-98C3-4D88-A30C-290F34409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264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B62FE-F79A-D53A-C6AB-E385F4EE2306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0E844-B269-2334-11AE-94231F576C1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2CF418-A4A2-57DD-4A2A-8BA00F166819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045595-025D-7914-B8DC-0BC77AF52C25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1824A19-7502-5379-A436-D15D5B1C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8B606-E699-4DB6-B76F-D2B40C8B3FBB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2213E5-0CC2-6010-58E0-2ED0E01C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7D801F-4699-DC8D-0E2D-FE08AB8D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94D2B-E9C8-49CE-92DD-A78850923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838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CCFF232-591B-F6CC-DB83-89095B05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94DA0-D2E2-4137-9A16-D6CE96F8BC1A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6B7E648-9750-B291-3C78-16FD702C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DA7EAC6A-B864-2A76-7712-E704C16D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707CE-87D8-4360-B567-336B85E85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685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D382B-BFD6-7BFD-1197-117BCF25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622AB-8C42-42D4-A55D-92820D82AF23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CA842-ACD4-A8FC-E04C-3565DCB2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538DC-6057-C25B-5DA8-64E73F4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8C3D6-B466-4E89-8D08-F80DF4E48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64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DB812B89-7E02-E8A4-5ACD-99ADAB09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26E625-AD1D-4649-A88B-2A71BA77675C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CCAC5E89-E14D-DB4C-EFE5-5EF5492E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E4BA11AF-3269-A7A7-52F4-A527A293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B0F44-2850-4B0F-B8E9-8B85A9120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496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8A6782-DDDE-F37D-B979-6B4CB162292D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F199E-57B1-BAF0-43B8-CA347721647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42C28B0-05AA-D45F-1AFB-09BA219E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1E3E2-2E47-435B-9270-ABF866F5B0A4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DE1B92A-D113-A2E2-770D-EC113205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E9B3CD-432D-4732-40F9-7E2BCA7D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7E8AC-9299-4ABF-9E9B-3AEE4CA14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758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5450-C02B-F149-2D28-574C7DA5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073890-5F90-4D11-B0D4-E238678DC6B3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FFD23-8389-5944-105C-AFC298A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A549D-3222-0603-1011-C6350FB3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D963A-175D-4010-8E8D-BF12F0153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61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826EA0-5205-7EB3-B8FD-749D11408E52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</a:pPr>
            <a:endParaRPr lang="en-US" altLang="en-US" sz="3200">
              <a:latin typeface="Gill Sans MT" panose="020B0502020104020203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DF0914D-46BA-E048-C76B-27C98850DD58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555EC7F-5852-BB0C-E433-5B667498283F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BFBDF88-FA03-4077-2A87-7D3F16A7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8A990-D866-43BF-AC77-564CCFC595E1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F471595-9220-3AF0-18E0-EE8541A0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558FC7A-8675-0374-FFC5-868613D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B144A-5047-475B-8384-E9395F1D8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807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E3054CC4-28F9-3FC4-9B1E-7437D668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8E282-9B1B-48D4-95F6-A250DFE1C769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E3833EF7-D855-63A0-E72D-2EE48D36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2BCEFF-9A52-F853-622E-41C5C803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E0E0F-8008-4A3C-BF31-5D0CE81AA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518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58DD82ED-87CF-78CC-881B-16E9EF86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A2658-9A40-4554-9294-4D7A45227B86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E680BD82-3254-96A8-931A-92548048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EB65FF41-95D7-5E85-D17B-5C6F221B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E156-F972-47CC-85B4-27D7101D3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48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3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7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581B-62A1-4D9D-A2D3-04F157DB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0FD24-C45E-4F23-A89D-458937E4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1EA2-657E-4A7E-ACA6-7ED0BEE2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A4E5-FE84-4DC1-8294-B7FF051B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5DEC-F0C9-4258-A13D-93C0E362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4FD49-992C-4385-98AA-16533689A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2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60FE-668A-4EA7-8F5A-BFDFEE8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322-B095-46AB-81C9-F9AC785D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D846-00FD-498F-BDA1-F9A7FAC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0D8A-7B04-4F7D-9CF0-2B783900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DEBF-0962-449B-86D3-8CA519A2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A6072-B65C-466F-BAFA-09AA49EA5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6EA-91CE-4CBD-9185-39059E96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0CC-B7DD-450C-AB8B-766ED5A6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FB686-BC9E-4026-95C5-4BA258C8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CDAC-0AD3-458A-8D4B-9131B8E2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F268-D9C9-4004-A278-6EDF95F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1601A-05AC-4E2B-8DA9-4B507701D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2419-CB50-4E99-B5D8-B54964E8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EF54-0962-4380-94AE-70CED2C3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44AA-8402-4487-B4C1-4FBBA0AC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0C49-5B7F-4FD5-85BC-068E5466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2088-DBA8-4C88-B88E-6726EBF8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062A-F1BA-418B-A974-70F0DCA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6A3F1-9E31-4558-ACE0-61B80EE6C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7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360" y="1415355"/>
            <a:ext cx="79652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CFF3CF-056E-4F95-9921-A7CAFBD6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D28575-6CCD-4B30-8693-7D2407F6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99F306-1273-47E8-A8CC-4D5B5B36D1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680E99-CC89-4FBB-A5EA-95E53338C0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D34672-A12B-4B2B-8A79-E1E93B590E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79FDCD-B2DC-4E24-8F81-02A905659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B80386-BC25-4213-9A7E-59AB819B17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1E921F1-14A8-4AA0-8983-FEA0B6163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92D2-5D93-4188-8DB5-58C9D4B6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B4C9FA-02AE-4A67-B6DE-DD6B72A7E948}" type="datetimeFigureOut">
              <a:rPr lang="en-US"/>
              <a:pPr>
                <a:defRPr/>
              </a:pPr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4769-1C73-40DE-9F0B-D0C97874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F922-949C-4024-8807-14F7A5036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62BD6A-2ABE-40DE-B21E-C9338CB85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3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B00C8AC4-D82E-F001-6BE4-A7324540F8AD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94ECBC-A6DE-2EDB-3201-D8B58830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A6DE4D49-049F-F945-8E2D-B65569DDD26E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19A72-0CED-F70E-A15A-FDEBA5407E69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5609825-0392-917F-0B26-F7BA2D5F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84D80299-4CCB-C576-DE0C-ABD0E92ED1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7E519DE9-CE1E-F89F-608D-647BE271C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fld id="{61157376-FD70-4080-93FB-2A3CB0568A5E}" type="datetime1">
              <a:rPr lang="en-US" altLang="en-US"/>
              <a:pPr/>
              <a:t>1/15/2023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0DE2CF-AC5A-1289-F992-EB53E72C5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D059FE-76ED-89DE-1777-B8E594D6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fld id="{85E434CC-8CB8-4F89-8FCB-668C858CD5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FA7E3B-DB34-2AB8-78B4-57A3AF3B777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89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moore/best-ideas/string-searching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672" y="232172"/>
            <a:ext cx="7784107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3375" b="1" spc="7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Exact </a:t>
            </a:r>
            <a:r>
              <a:rPr sz="3375" b="1" spc="12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String</a:t>
            </a:r>
            <a:r>
              <a:rPr sz="3375" b="1" spc="362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</a:t>
            </a:r>
            <a:r>
              <a:rPr sz="3375" b="1" spc="35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Matching</a:t>
            </a:r>
            <a:endParaRPr sz="337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996" y="3518080"/>
            <a:ext cx="4701575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1829" indent="-342900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Motivation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is</a:t>
            </a:r>
            <a:r>
              <a:rPr sz="2400" spc="-1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obvious: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286" y="4082062"/>
            <a:ext cx="7456482" cy="1246054"/>
          </a:xfrm>
          <a:prstGeom prst="rect">
            <a:avLst/>
          </a:prstGeom>
        </p:spPr>
        <p:txBody>
          <a:bodyPr vert="horz" wrap="square" lIns="0" tIns="73223" rIns="0" bIns="0" rtlCol="0">
            <a:spAutoFit/>
          </a:bodyPr>
          <a:lstStyle/>
          <a:p>
            <a:pPr marL="294679" indent="-285750" defTabSz="642915">
              <a:spcBef>
                <a:spcPts val="577"/>
              </a:spcBef>
              <a:buFont typeface="Arial" panose="020B0604020202020204" pitchFamily="34" charset="0"/>
              <a:buChar char="•"/>
            </a:pP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search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for words in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long documents, webpages,</a:t>
            </a:r>
            <a:r>
              <a:rPr sz="2400" spc="-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etc.</a:t>
            </a:r>
          </a:p>
          <a:p>
            <a:pPr marL="294679" indent="-285750" defTabSz="642915">
              <a:spcBef>
                <a:spcPts val="506"/>
              </a:spcBef>
              <a:buFont typeface="Arial" panose="020B0604020202020204" pitchFamily="34" charset="0"/>
              <a:buChar char="•"/>
            </a:pP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find subsequences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of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DNA, proteins that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known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to be</a:t>
            </a:r>
            <a:r>
              <a:rPr sz="2400" spc="6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important.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996" y="5513750"/>
            <a:ext cx="7456482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1829" indent="-342900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We’ll see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4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efficient algorithms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for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this</a:t>
            </a:r>
            <a:r>
              <a:rPr sz="2400" spc="32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problem.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021" y="1039385"/>
            <a:ext cx="8404698" cy="238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2557" y="1203465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57" y="1203465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996" y="1299678"/>
            <a:ext cx="7643447" cy="1754206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 marR="3572" defTabSz="642915">
              <a:spcBef>
                <a:spcPts val="239"/>
              </a:spcBef>
            </a:pPr>
            <a:r>
              <a:rPr sz="2800" b="1" dirty="0">
                <a:solidFill>
                  <a:prstClr val="black"/>
                </a:solidFill>
                <a:latin typeface="Georgia"/>
                <a:cs typeface="Georgia"/>
              </a:rPr>
              <a:t>Exact String Matching Problem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Given a (long) string 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and a shorter string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, find all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in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are allowed to overlap.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71486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8641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90478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51593"/>
              </p:ext>
            </p:extLst>
          </p:nvPr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8749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16596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81152"/>
              </p:ext>
            </p:extLst>
          </p:nvPr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A5C2BE8-41C6-4F3B-5A5B-DB7759D1F46A}"/>
              </a:ext>
            </a:extLst>
          </p:cNvPr>
          <p:cNvSpPr/>
          <p:nvPr/>
        </p:nvSpPr>
        <p:spPr>
          <a:xfrm rot="5400000">
            <a:off x="2220218" y="2881142"/>
            <a:ext cx="278701" cy="692086"/>
          </a:xfrm>
          <a:prstGeom prst="rightBracket">
            <a:avLst>
              <a:gd name="adj" fmla="val 9097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31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92103"/>
              </p:ext>
            </p:extLst>
          </p:nvPr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91110"/>
              </p:ext>
            </p:extLst>
          </p:nvPr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53210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1605059" y="2133646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53210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13486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181654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4DA3FEE-623E-B207-BC62-7783C9F93B4F}"/>
              </a:ext>
            </a:extLst>
          </p:cNvPr>
          <p:cNvSpPr/>
          <p:nvPr/>
        </p:nvSpPr>
        <p:spPr>
          <a:xfrm rot="5400000">
            <a:off x="2188139" y="2467962"/>
            <a:ext cx="278701" cy="692086"/>
          </a:xfrm>
          <a:prstGeom prst="rightBracket">
            <a:avLst>
              <a:gd name="adj" fmla="val 9097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27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9497"/>
              </p:ext>
            </p:extLst>
          </p:nvPr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11475"/>
              </p:ext>
            </p:extLst>
          </p:nvPr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53210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1605059" y="2133646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53210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13486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181654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4BD18B21-F32E-BC5A-7D6F-3EEA25028875}"/>
              </a:ext>
            </a:extLst>
          </p:cNvPr>
          <p:cNvSpPr/>
          <p:nvPr/>
        </p:nvSpPr>
        <p:spPr>
          <a:xfrm rot="5400000">
            <a:off x="2188013" y="2467962"/>
            <a:ext cx="278701" cy="692086"/>
          </a:xfrm>
          <a:prstGeom prst="rightBracket">
            <a:avLst>
              <a:gd name="adj" fmla="val 9097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30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62248"/>
              </p:ext>
            </p:extLst>
          </p:nvPr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96468"/>
              </p:ext>
            </p:extLst>
          </p:nvPr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15448"/>
              </p:ext>
            </p:extLst>
          </p:nvPr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11934"/>
              </p:ext>
            </p:extLst>
          </p:nvPr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82593"/>
              </p:ext>
            </p:extLst>
          </p:nvPr>
        </p:nvGraphicFramePr>
        <p:xfrm>
          <a:off x="1624516" y="153210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41431"/>
              </p:ext>
            </p:extLst>
          </p:nvPr>
        </p:nvGraphicFramePr>
        <p:xfrm>
          <a:off x="1605059" y="2133646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93784"/>
              </p:ext>
            </p:extLst>
          </p:nvPr>
        </p:nvGraphicFramePr>
        <p:xfrm>
          <a:off x="1043225" y="153210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2159"/>
              </p:ext>
            </p:extLst>
          </p:nvPr>
        </p:nvGraphicFramePr>
        <p:xfrm>
          <a:off x="1043225" y="213486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181654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C30552D7-C140-C66A-262F-4E806959BC1E}"/>
              </a:ext>
            </a:extLst>
          </p:cNvPr>
          <p:cNvSpPr/>
          <p:nvPr/>
        </p:nvSpPr>
        <p:spPr>
          <a:xfrm rot="5400000">
            <a:off x="2215721" y="2503673"/>
            <a:ext cx="278701" cy="692086"/>
          </a:xfrm>
          <a:prstGeom prst="rightBracket">
            <a:avLst>
              <a:gd name="adj" fmla="val 9097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2483850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D3E0E-069B-65F4-0B5D-ECB8FCCD4885}"/>
              </a:ext>
            </a:extLst>
          </p:cNvPr>
          <p:cNvSpPr/>
          <p:nvPr/>
        </p:nvSpPr>
        <p:spPr>
          <a:xfrm>
            <a:off x="2121172" y="4126197"/>
            <a:ext cx="215091" cy="21630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8DE106D8-37A9-011D-EE62-C198F00B2BF8}"/>
              </a:ext>
            </a:extLst>
          </p:cNvPr>
          <p:cNvSpPr/>
          <p:nvPr/>
        </p:nvSpPr>
        <p:spPr>
          <a:xfrm rot="5400000">
            <a:off x="2851345" y="3863158"/>
            <a:ext cx="541009" cy="1817987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2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32059"/>
              </p:ext>
            </p:extLst>
          </p:nvPr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67371"/>
              </p:ext>
            </p:extLst>
          </p:nvPr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53919"/>
              </p:ext>
            </p:extLst>
          </p:nvPr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33157"/>
              </p:ext>
            </p:extLst>
          </p:nvPr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2483850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D3E0E-069B-65F4-0B5D-ECB8FCCD4885}"/>
              </a:ext>
            </a:extLst>
          </p:cNvPr>
          <p:cNvSpPr/>
          <p:nvPr/>
        </p:nvSpPr>
        <p:spPr>
          <a:xfrm>
            <a:off x="2121172" y="4126197"/>
            <a:ext cx="215091" cy="21630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1E2FB0-0CD7-3E1B-652F-034B2E61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4436"/>
              </p:ext>
            </p:extLst>
          </p:nvPr>
        </p:nvGraphicFramePr>
        <p:xfrm>
          <a:off x="1624516" y="5167642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1D933A-B067-E446-4267-6009FC13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62925"/>
              </p:ext>
            </p:extLst>
          </p:nvPr>
        </p:nvGraphicFramePr>
        <p:xfrm>
          <a:off x="4153705" y="576918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626CDD-891D-C665-D0C7-8C467C40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53919"/>
              </p:ext>
            </p:extLst>
          </p:nvPr>
        </p:nvGraphicFramePr>
        <p:xfrm>
          <a:off x="1043225" y="516764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F80E7-E74B-3019-4D24-C499065B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33157"/>
              </p:ext>
            </p:extLst>
          </p:nvPr>
        </p:nvGraphicFramePr>
        <p:xfrm>
          <a:off x="1043225" y="5770404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F0A142-BA07-7337-BD2F-2A43768F6E3F}"/>
              </a:ext>
            </a:extLst>
          </p:cNvPr>
          <p:cNvSpPr/>
          <p:nvPr/>
        </p:nvSpPr>
        <p:spPr>
          <a:xfrm>
            <a:off x="129153" y="5452077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91C51E27-7926-EF33-24FB-5D583D512326}"/>
              </a:ext>
            </a:extLst>
          </p:cNvPr>
          <p:cNvSpPr/>
          <p:nvPr/>
        </p:nvSpPr>
        <p:spPr>
          <a:xfrm rot="5400000">
            <a:off x="2851345" y="3835450"/>
            <a:ext cx="541009" cy="1817987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42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2483850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D3E0E-069B-65F4-0B5D-ECB8FCCD4885}"/>
              </a:ext>
            </a:extLst>
          </p:cNvPr>
          <p:cNvSpPr/>
          <p:nvPr/>
        </p:nvSpPr>
        <p:spPr>
          <a:xfrm>
            <a:off x="2121172" y="4126197"/>
            <a:ext cx="215091" cy="21630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1E2FB0-0CD7-3E1B-652F-034B2E61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89980"/>
              </p:ext>
            </p:extLst>
          </p:nvPr>
        </p:nvGraphicFramePr>
        <p:xfrm>
          <a:off x="1624516" y="5167642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1D933A-B067-E446-4267-6009FC13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45326"/>
              </p:ext>
            </p:extLst>
          </p:nvPr>
        </p:nvGraphicFramePr>
        <p:xfrm>
          <a:off x="4105065" y="576918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626CDD-891D-C665-D0C7-8C467C40BF8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516764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F80E7-E74B-3019-4D24-C499065BA2D1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5770404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F0A142-BA07-7337-BD2F-2A43768F6E3F}"/>
              </a:ext>
            </a:extLst>
          </p:cNvPr>
          <p:cNvSpPr/>
          <p:nvPr/>
        </p:nvSpPr>
        <p:spPr>
          <a:xfrm>
            <a:off x="129153" y="5452077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F7D0C22A-9CBB-41F1-5EFB-E5FE1D8AC59D}"/>
              </a:ext>
            </a:extLst>
          </p:cNvPr>
          <p:cNvSpPr/>
          <p:nvPr/>
        </p:nvSpPr>
        <p:spPr>
          <a:xfrm rot="5400000">
            <a:off x="2982603" y="3713427"/>
            <a:ext cx="352713" cy="1892209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41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3359099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3960639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359099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3961861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364353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D5E01B-B38E-A916-16BF-D274CE973D0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80ABF-8133-E45D-186F-CD50280B5D21}"/>
              </a:ext>
            </a:extLst>
          </p:cNvPr>
          <p:cNvGraphicFramePr>
            <a:graphicFrameLocks noGrp="1"/>
          </p:cNvGraphicFramePr>
          <p:nvPr/>
        </p:nvGraphicFramePr>
        <p:xfrm>
          <a:off x="2373544" y="2483850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3E3C4-9E5A-40C0-4539-9B02B0F6BED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539CD-0EEE-A127-B516-27184B41A014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341E3-4C61-783D-95B0-B72B3D060EE8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D3E0E-069B-65F4-0B5D-ECB8FCCD4885}"/>
              </a:ext>
            </a:extLst>
          </p:cNvPr>
          <p:cNvSpPr/>
          <p:nvPr/>
        </p:nvSpPr>
        <p:spPr>
          <a:xfrm>
            <a:off x="2121172" y="4126197"/>
            <a:ext cx="215091" cy="21630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1E2FB0-0CD7-3E1B-652F-034B2E61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54438"/>
              </p:ext>
            </p:extLst>
          </p:nvPr>
        </p:nvGraphicFramePr>
        <p:xfrm>
          <a:off x="1624516" y="5167642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1D933A-B067-E446-4267-6009FC13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52463"/>
              </p:ext>
            </p:extLst>
          </p:nvPr>
        </p:nvGraphicFramePr>
        <p:xfrm>
          <a:off x="4105074" y="5769793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626CDD-891D-C665-D0C7-8C467C40BF8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516764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F80E7-E74B-3019-4D24-C499065BA2D1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5770404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F0A142-BA07-7337-BD2F-2A43768F6E3F}"/>
              </a:ext>
            </a:extLst>
          </p:cNvPr>
          <p:cNvSpPr/>
          <p:nvPr/>
        </p:nvSpPr>
        <p:spPr>
          <a:xfrm>
            <a:off x="129153" y="5452077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9E447FBA-6F14-B8BA-1B93-D56A8CB5592E}"/>
              </a:ext>
            </a:extLst>
          </p:cNvPr>
          <p:cNvSpPr/>
          <p:nvPr/>
        </p:nvSpPr>
        <p:spPr>
          <a:xfrm rot="5400000">
            <a:off x="2934361" y="3780141"/>
            <a:ext cx="334241" cy="1777253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255DB204-8095-4351-8193-A851220C7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0494"/>
            <a:ext cx="7772400" cy="1143000"/>
          </a:xfrm>
        </p:spPr>
        <p:txBody>
          <a:bodyPr/>
          <a:lstStyle/>
          <a:p>
            <a:r>
              <a:rPr lang="en-US" altLang="en-US" b="1" dirty="0"/>
              <a:t>Boyer-Moore’s Algorithm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855C3EB3-017A-45EC-9D1E-3ECCBF216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6762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9900"/>
                </a:solidFill>
                <a:hlinkClick r:id="rId2"/>
              </a:rPr>
              <a:t>http://www.cs.utexas.edu/users/moore/best-ideas/string-searching</a:t>
            </a:r>
            <a:endParaRPr lang="en-US" altLang="en-US" sz="2800" dirty="0">
              <a:solidFill>
                <a:srgbClr val="FF9900"/>
              </a:solidFill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FF9900"/>
              </a:solidFill>
            </a:endParaRPr>
          </a:p>
          <a:p>
            <a:r>
              <a:rPr lang="en-US" altLang="en-US" sz="2800" dirty="0"/>
              <a:t>The Boyer-Moore’s pattern matching algorithm is based on: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9D3CC63-492A-A7CC-040C-515FF1A4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891" y="4109052"/>
            <a:ext cx="7222836" cy="208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</a:rPr>
              <a:t>Right to Left Scan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</a:rPr>
              <a:t>Bad character rule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/>
                </a:solidFill>
              </a:rPr>
              <a:t>Good suffix rule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03769"/>
              </p:ext>
            </p:extLst>
          </p:nvPr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17603"/>
              </p:ext>
            </p:extLst>
          </p:nvPr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73424"/>
              </p:ext>
            </p:extLst>
          </p:nvPr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720"/>
              </p:ext>
            </p:extLst>
          </p:nvPr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48013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9472"/>
              </p:ext>
            </p:extLst>
          </p:nvPr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93080"/>
              </p:ext>
            </p:extLst>
          </p:nvPr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67215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20509"/>
              </p:ext>
            </p:extLst>
          </p:nvPr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10248"/>
              </p:ext>
            </p:extLst>
          </p:nvPr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15183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11137"/>
              </p:ext>
            </p:extLst>
          </p:nvPr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96169"/>
              </p:ext>
            </p:extLst>
          </p:nvPr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07240"/>
              </p:ext>
            </p:extLst>
          </p:nvPr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39978"/>
              </p:ext>
            </p:extLst>
          </p:nvPr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3170D-AE97-BB60-4D45-AB1E3DA4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42875"/>
              </p:ext>
            </p:extLst>
          </p:nvPr>
        </p:nvGraphicFramePr>
        <p:xfrm>
          <a:off x="1682880" y="408327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C3B85-ACCC-F14C-1E9A-792C4649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65328"/>
              </p:ext>
            </p:extLst>
          </p:nvPr>
        </p:nvGraphicFramePr>
        <p:xfrm>
          <a:off x="2675102" y="4704797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E6A75-19AC-1D97-95BD-F9943080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14615"/>
              </p:ext>
            </p:extLst>
          </p:nvPr>
        </p:nvGraphicFramePr>
        <p:xfrm>
          <a:off x="1101589" y="408327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2E202-8E27-61D8-DB81-41570D90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1006"/>
              </p:ext>
            </p:extLst>
          </p:nvPr>
        </p:nvGraphicFramePr>
        <p:xfrm>
          <a:off x="1101589" y="468603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5BF17-9BE5-9FDD-ECF5-2712331F7F04}"/>
              </a:ext>
            </a:extLst>
          </p:cNvPr>
          <p:cNvSpPr/>
          <p:nvPr/>
        </p:nvSpPr>
        <p:spPr>
          <a:xfrm>
            <a:off x="187517" y="436771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814BDF0A-D5A4-75FB-B17C-41BC1BE4A777}"/>
              </a:ext>
            </a:extLst>
          </p:cNvPr>
          <p:cNvSpPr/>
          <p:nvPr/>
        </p:nvSpPr>
        <p:spPr>
          <a:xfrm rot="5400000">
            <a:off x="2780981" y="3088965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42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3170D-AE97-BB60-4D45-AB1E3DA4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805"/>
              </p:ext>
            </p:extLst>
          </p:nvPr>
        </p:nvGraphicFramePr>
        <p:xfrm>
          <a:off x="1682880" y="408327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C3B85-ACCC-F14C-1E9A-792C4649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1034"/>
              </p:ext>
            </p:extLst>
          </p:nvPr>
        </p:nvGraphicFramePr>
        <p:xfrm>
          <a:off x="2675102" y="4704797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E6A75-19AC-1D97-95BD-F9943080E2C7}"/>
              </a:ext>
            </a:extLst>
          </p:cNvPr>
          <p:cNvGraphicFramePr>
            <a:graphicFrameLocks noGrp="1"/>
          </p:cNvGraphicFramePr>
          <p:nvPr/>
        </p:nvGraphicFramePr>
        <p:xfrm>
          <a:off x="1101589" y="408327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2E202-8E27-61D8-DB81-41570D903CD3}"/>
              </a:ext>
            </a:extLst>
          </p:cNvPr>
          <p:cNvGraphicFramePr>
            <a:graphicFrameLocks noGrp="1"/>
          </p:cNvGraphicFramePr>
          <p:nvPr/>
        </p:nvGraphicFramePr>
        <p:xfrm>
          <a:off x="1101589" y="468603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5BF17-9BE5-9FDD-ECF5-2712331F7F04}"/>
              </a:ext>
            </a:extLst>
          </p:cNvPr>
          <p:cNvSpPr/>
          <p:nvPr/>
        </p:nvSpPr>
        <p:spPr>
          <a:xfrm>
            <a:off x="187517" y="436771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BC54296D-3749-6972-F9CF-7C6AF5AB3991}"/>
              </a:ext>
            </a:extLst>
          </p:cNvPr>
          <p:cNvSpPr/>
          <p:nvPr/>
        </p:nvSpPr>
        <p:spPr>
          <a:xfrm rot="5400000">
            <a:off x="2780981" y="3088965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102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3170D-AE97-BB60-4D45-AB1E3DA4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7762"/>
              </p:ext>
            </p:extLst>
          </p:nvPr>
        </p:nvGraphicFramePr>
        <p:xfrm>
          <a:off x="1614784" y="408327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C3B85-ACCC-F14C-1E9A-792C4649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30109"/>
              </p:ext>
            </p:extLst>
          </p:nvPr>
        </p:nvGraphicFramePr>
        <p:xfrm>
          <a:off x="2607006" y="4704797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E6A75-19AC-1D97-95BD-F9943080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84789"/>
              </p:ext>
            </p:extLst>
          </p:nvPr>
        </p:nvGraphicFramePr>
        <p:xfrm>
          <a:off x="1033493" y="408327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2E202-8E27-61D8-DB81-41570D90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72409"/>
              </p:ext>
            </p:extLst>
          </p:nvPr>
        </p:nvGraphicFramePr>
        <p:xfrm>
          <a:off x="1033493" y="468603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5BF17-9BE5-9FDD-ECF5-2712331F7F04}"/>
              </a:ext>
            </a:extLst>
          </p:cNvPr>
          <p:cNvSpPr/>
          <p:nvPr/>
        </p:nvSpPr>
        <p:spPr>
          <a:xfrm>
            <a:off x="187517" y="436771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3FF53CE6-787C-7DC5-EDDA-5ED674C4BB6D}"/>
              </a:ext>
            </a:extLst>
          </p:cNvPr>
          <p:cNvSpPr/>
          <p:nvPr/>
        </p:nvSpPr>
        <p:spPr>
          <a:xfrm rot="5400000">
            <a:off x="2780981" y="3088965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5E94EEF0-EACC-D836-CE94-616933EE3CDD}"/>
              </a:ext>
            </a:extLst>
          </p:cNvPr>
          <p:cNvSpPr/>
          <p:nvPr/>
        </p:nvSpPr>
        <p:spPr>
          <a:xfrm rot="5400000">
            <a:off x="3608024" y="4879976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87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3170D-AE97-BB60-4D45-AB1E3DA4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07373"/>
              </p:ext>
            </p:extLst>
          </p:nvPr>
        </p:nvGraphicFramePr>
        <p:xfrm>
          <a:off x="1605056" y="408327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C3B85-ACCC-F14C-1E9A-792C4649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3737"/>
              </p:ext>
            </p:extLst>
          </p:nvPr>
        </p:nvGraphicFramePr>
        <p:xfrm>
          <a:off x="2597278" y="4704797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E6A75-19AC-1D97-95BD-F9943080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23963"/>
              </p:ext>
            </p:extLst>
          </p:nvPr>
        </p:nvGraphicFramePr>
        <p:xfrm>
          <a:off x="1023765" y="408327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2E202-8E27-61D8-DB81-41570D90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79611"/>
              </p:ext>
            </p:extLst>
          </p:nvPr>
        </p:nvGraphicFramePr>
        <p:xfrm>
          <a:off x="1023765" y="468603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5BF17-9BE5-9FDD-ECF5-2712331F7F04}"/>
              </a:ext>
            </a:extLst>
          </p:cNvPr>
          <p:cNvSpPr/>
          <p:nvPr/>
        </p:nvSpPr>
        <p:spPr>
          <a:xfrm>
            <a:off x="109693" y="436771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7DF268-4487-1B48-51F2-B403C655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74165"/>
              </p:ext>
            </p:extLst>
          </p:nvPr>
        </p:nvGraphicFramePr>
        <p:xfrm>
          <a:off x="1624509" y="56598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30540A-DEF0-30E3-1949-7275959F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65000"/>
              </p:ext>
            </p:extLst>
          </p:nvPr>
        </p:nvGraphicFramePr>
        <p:xfrm>
          <a:off x="3608960" y="6261350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CDF353-ACA2-8990-F656-61175F96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46154"/>
              </p:ext>
            </p:extLst>
          </p:nvPr>
        </p:nvGraphicFramePr>
        <p:xfrm>
          <a:off x="1043218" y="56598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E10F233-6A37-9C20-ECF0-F336D323D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81362"/>
              </p:ext>
            </p:extLst>
          </p:nvPr>
        </p:nvGraphicFramePr>
        <p:xfrm>
          <a:off x="1043218" y="62625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A2E01F-07B6-F2C9-13BA-AB0D097C8D00}"/>
              </a:ext>
            </a:extLst>
          </p:cNvPr>
          <p:cNvSpPr/>
          <p:nvPr/>
        </p:nvSpPr>
        <p:spPr>
          <a:xfrm>
            <a:off x="129146" y="59442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6F0DDFF4-1566-95AC-D7AB-77C09890A35E}"/>
              </a:ext>
            </a:extLst>
          </p:cNvPr>
          <p:cNvSpPr/>
          <p:nvPr/>
        </p:nvSpPr>
        <p:spPr>
          <a:xfrm rot="5400000">
            <a:off x="2780981" y="3088965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DA2A852-0019-2641-9AED-61E7E2C345F2}"/>
              </a:ext>
            </a:extLst>
          </p:cNvPr>
          <p:cNvSpPr/>
          <p:nvPr/>
        </p:nvSpPr>
        <p:spPr>
          <a:xfrm rot="5400000">
            <a:off x="3481567" y="4845917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05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rule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6" y="1280809"/>
            <a:ext cx="8557647" cy="1024646"/>
          </a:xfrm>
        </p:spPr>
        <p:txBody>
          <a:bodyPr/>
          <a:lstStyle/>
          <a:p>
            <a:r>
              <a:rPr lang="en-CA" sz="2400" dirty="0"/>
              <a:t>Let t = substring matched by inner loop; skip until (a) there are no mismatches between P and t or (b) P moves past t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329783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932545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329783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932545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2614218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3170D-AE97-BB60-4D45-AB1E3DA43674}"/>
              </a:ext>
            </a:extLst>
          </p:cNvPr>
          <p:cNvGraphicFramePr>
            <a:graphicFrameLocks noGrp="1"/>
          </p:cNvGraphicFramePr>
          <p:nvPr/>
        </p:nvGraphicFramePr>
        <p:xfrm>
          <a:off x="1605056" y="4083276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0C3B85-ACCC-F14C-1E9A-792C46499AB4}"/>
              </a:ext>
            </a:extLst>
          </p:cNvPr>
          <p:cNvGraphicFramePr>
            <a:graphicFrameLocks noGrp="1"/>
          </p:cNvGraphicFramePr>
          <p:nvPr/>
        </p:nvGraphicFramePr>
        <p:xfrm>
          <a:off x="2597278" y="4704797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E6A75-19AC-1D97-95BD-F9943080E2C7}"/>
              </a:ext>
            </a:extLst>
          </p:cNvPr>
          <p:cNvGraphicFramePr>
            <a:graphicFrameLocks noGrp="1"/>
          </p:cNvGraphicFramePr>
          <p:nvPr/>
        </p:nvGraphicFramePr>
        <p:xfrm>
          <a:off x="1023765" y="4083276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2E202-8E27-61D8-DB81-41570D903CD3}"/>
              </a:ext>
            </a:extLst>
          </p:cNvPr>
          <p:cNvGraphicFramePr>
            <a:graphicFrameLocks noGrp="1"/>
          </p:cNvGraphicFramePr>
          <p:nvPr/>
        </p:nvGraphicFramePr>
        <p:xfrm>
          <a:off x="1023765" y="4686038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F5BF17-9BE5-9FDD-ECF5-2712331F7F04}"/>
              </a:ext>
            </a:extLst>
          </p:cNvPr>
          <p:cNvSpPr/>
          <p:nvPr/>
        </p:nvSpPr>
        <p:spPr>
          <a:xfrm>
            <a:off x="109693" y="436771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7DF268-4487-1B48-51F2-B403C6551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70618"/>
              </p:ext>
            </p:extLst>
          </p:nvPr>
        </p:nvGraphicFramePr>
        <p:xfrm>
          <a:off x="1624509" y="56598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30540A-DEF0-30E3-1949-7275959F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72042"/>
              </p:ext>
            </p:extLst>
          </p:nvPr>
        </p:nvGraphicFramePr>
        <p:xfrm>
          <a:off x="3608960" y="6261350"/>
          <a:ext cx="2256822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758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50758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CDF353-ACA2-8990-F656-61175F9699EA}"/>
              </a:ext>
            </a:extLst>
          </p:cNvPr>
          <p:cNvGraphicFramePr>
            <a:graphicFrameLocks noGrp="1"/>
          </p:cNvGraphicFramePr>
          <p:nvPr/>
        </p:nvGraphicFramePr>
        <p:xfrm>
          <a:off x="1043218" y="56598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E10F233-6A37-9C20-ECF0-F336D323D00F}"/>
              </a:ext>
            </a:extLst>
          </p:cNvPr>
          <p:cNvGraphicFramePr>
            <a:graphicFrameLocks noGrp="1"/>
          </p:cNvGraphicFramePr>
          <p:nvPr/>
        </p:nvGraphicFramePr>
        <p:xfrm>
          <a:off x="1043218" y="62625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A2E01F-07B6-F2C9-13BA-AB0D097C8D00}"/>
              </a:ext>
            </a:extLst>
          </p:cNvPr>
          <p:cNvSpPr/>
          <p:nvPr/>
        </p:nvSpPr>
        <p:spPr>
          <a:xfrm>
            <a:off x="129146" y="59442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6DC30B1-082A-384D-27AE-0C0AB45DD11B}"/>
              </a:ext>
            </a:extLst>
          </p:cNvPr>
          <p:cNvSpPr/>
          <p:nvPr/>
        </p:nvSpPr>
        <p:spPr>
          <a:xfrm rot="5400000">
            <a:off x="2780981" y="3088965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A0758C50-C720-6008-EE14-CAE6E82AE1E4}"/>
              </a:ext>
            </a:extLst>
          </p:cNvPr>
          <p:cNvSpPr/>
          <p:nvPr/>
        </p:nvSpPr>
        <p:spPr>
          <a:xfrm rot="5400000">
            <a:off x="3598296" y="4801023"/>
            <a:ext cx="254786" cy="1147470"/>
          </a:xfrm>
          <a:prstGeom prst="rightBracket">
            <a:avLst>
              <a:gd name="adj" fmla="val 1825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81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56841"/>
              </p:ext>
            </p:extLst>
          </p:nvPr>
        </p:nvGraphicFramePr>
        <p:xfrm>
          <a:off x="1410511" y="1580748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58076"/>
              </p:ext>
            </p:extLst>
          </p:nvPr>
        </p:nvGraphicFramePr>
        <p:xfrm>
          <a:off x="1410511" y="2022673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83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07844"/>
              </p:ext>
            </p:extLst>
          </p:nvPr>
        </p:nvGraphicFramePr>
        <p:xfrm>
          <a:off x="751386" y="1580748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61143"/>
              </p:ext>
            </p:extLst>
          </p:nvPr>
        </p:nvGraphicFramePr>
        <p:xfrm>
          <a:off x="751386" y="202267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82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37538" y="1703032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12860" y="1958383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12860" y="2366198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3310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80748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022673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83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80748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02267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82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37538" y="1703032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12860" y="1958383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12860" y="2366198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028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61217E6-64A0-40D1-9EFF-395AF07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71110"/>
            <a:ext cx="5116749" cy="612505"/>
          </a:xfrm>
        </p:spPr>
        <p:txBody>
          <a:bodyPr/>
          <a:lstStyle/>
          <a:p>
            <a:pPr eaLnBrk="1" hangingPunct="1"/>
            <a:r>
              <a:rPr lang="en-US" altLang="en-US" dirty="0"/>
              <a:t>About the Creators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E9AD1234-0A5A-4EC2-9C85-DBA6A13F8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2010" y="312178"/>
            <a:ext cx="2071990" cy="3116822"/>
          </a:xfrm>
          <a:noFill/>
        </p:spPr>
      </p:pic>
      <p:sp>
        <p:nvSpPr>
          <p:cNvPr id="12292" name="TextBox 5">
            <a:extLst>
              <a:ext uri="{FF2B5EF4-FFF2-40B4-BE49-F238E27FC236}">
                <a16:creationId xmlns:a16="http://schemas.microsoft.com/office/drawing/2014/main" id="{00565220-061C-428A-9D77-68327C32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87" y="1120676"/>
            <a:ext cx="69358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Robert Boyer is a retired Professor Emeritus of the University of Texas at Austin Computer Science Department.  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EF7223BD-E1D5-4C30-B117-C31E8ED5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860201"/>
            <a:ext cx="2295728" cy="299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7">
            <a:extLst>
              <a:ext uri="{FF2B5EF4-FFF2-40B4-BE49-F238E27FC236}">
                <a16:creationId xmlns:a16="http://schemas.microsoft.com/office/drawing/2014/main" id="{0B31F08F-D7F0-4C6E-BAB6-DA44BF5A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915" y="5678894"/>
            <a:ext cx="66342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en-US" altLang="en-US" sz="2200" dirty="0"/>
              <a:t>J. Strother Moore is Admiral B.R. Inman Centennial Chair in Computer Theory of the Department of Computer Sciences at UT Austin.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81383" cy="361670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38461"/>
              </p:ext>
            </p:extLst>
          </p:nvPr>
        </p:nvGraphicFramePr>
        <p:xfrm>
          <a:off x="1410511" y="1524518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3111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08068"/>
              </p:ext>
            </p:extLst>
          </p:nvPr>
        </p:nvGraphicFramePr>
        <p:xfrm>
          <a:off x="1410511" y="198403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47541"/>
              </p:ext>
            </p:extLst>
          </p:nvPr>
        </p:nvGraphicFramePr>
        <p:xfrm>
          <a:off x="751386" y="1524518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31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1311"/>
              </p:ext>
            </p:extLst>
          </p:nvPr>
        </p:nvGraphicFramePr>
        <p:xfrm>
          <a:off x="751386" y="198403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46802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03132" y="1929142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03132" y="2336957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63064" y="1935293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63064" y="233695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809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10089"/>
              </p:ext>
            </p:extLst>
          </p:nvPr>
        </p:nvGraphicFramePr>
        <p:xfrm>
          <a:off x="1410511" y="1537541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6592"/>
              </p:ext>
            </p:extLst>
          </p:nvPr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94936"/>
              </p:ext>
            </p:extLst>
          </p:nvPr>
        </p:nvGraphicFramePr>
        <p:xfrm>
          <a:off x="751386" y="1537541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4589"/>
              </p:ext>
            </p:extLst>
          </p:nvPr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6903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49956"/>
              </p:ext>
            </p:extLst>
          </p:nvPr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91206"/>
              </p:ext>
            </p:extLst>
          </p:nvPr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90804"/>
              </p:ext>
            </p:extLst>
          </p:nvPr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26767"/>
              </p:ext>
            </p:extLst>
          </p:nvPr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07836"/>
              </p:ext>
            </p:extLst>
          </p:nvPr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87841"/>
              </p:ext>
            </p:extLst>
          </p:nvPr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99967"/>
              </p:ext>
            </p:extLst>
          </p:nvPr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4025"/>
              </p:ext>
            </p:extLst>
          </p:nvPr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90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52212"/>
              </p:ext>
            </p:extLst>
          </p:nvPr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3425"/>
              </p:ext>
            </p:extLst>
          </p:nvPr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75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31234"/>
              </p:ext>
            </p:extLst>
          </p:nvPr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1722"/>
              </p:ext>
            </p:extLst>
          </p:nvPr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3383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66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2791"/>
              </p:ext>
            </p:extLst>
          </p:nvPr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9665"/>
              </p:ext>
            </p:extLst>
          </p:nvPr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08485"/>
              </p:ext>
            </p:extLst>
          </p:nvPr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66313"/>
              </p:ext>
            </p:extLst>
          </p:nvPr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7982"/>
              </p:ext>
            </p:extLst>
          </p:nvPr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0266"/>
              </p:ext>
            </p:extLst>
          </p:nvPr>
        </p:nvGraphicFramePr>
        <p:xfrm>
          <a:off x="4075904" y="4643713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08485"/>
              </p:ext>
            </p:extLst>
          </p:nvPr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66313"/>
              </p:ext>
            </p:extLst>
          </p:nvPr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35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82466"/>
              </p:ext>
            </p:extLst>
          </p:nvPr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69163"/>
              </p:ext>
            </p:extLst>
          </p:nvPr>
        </p:nvGraphicFramePr>
        <p:xfrm>
          <a:off x="4075904" y="4643713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848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95133"/>
              </p:ext>
            </p:extLst>
          </p:nvPr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86672"/>
              </p:ext>
            </p:extLst>
          </p:nvPr>
        </p:nvGraphicFramePr>
        <p:xfrm>
          <a:off x="3813241" y="4643713"/>
          <a:ext cx="266539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1724922687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C2FE6C-097A-4714-9F8B-94A33E0E63FE}"/>
              </a:ext>
            </a:extLst>
          </p:cNvPr>
          <p:cNvSpPr txBox="1">
            <a:spLocks/>
          </p:cNvSpPr>
          <p:nvPr/>
        </p:nvSpPr>
        <p:spPr bwMode="auto">
          <a:xfrm>
            <a:off x="7461115" y="4638584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626FA86-8579-6BA0-40F9-691A21423A3F}"/>
              </a:ext>
            </a:extLst>
          </p:cNvPr>
          <p:cNvSpPr txBox="1">
            <a:spLocks/>
          </p:cNvSpPr>
          <p:nvPr/>
        </p:nvSpPr>
        <p:spPr bwMode="auto">
          <a:xfrm>
            <a:off x="8489555" y="4652430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554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/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/>
        </p:nvGraphicFramePr>
        <p:xfrm>
          <a:off x="3813241" y="4643713"/>
          <a:ext cx="266539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1724922687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C2FE6C-097A-4714-9F8B-94A33E0E63FE}"/>
              </a:ext>
            </a:extLst>
          </p:cNvPr>
          <p:cNvSpPr txBox="1">
            <a:spLocks/>
          </p:cNvSpPr>
          <p:nvPr/>
        </p:nvSpPr>
        <p:spPr bwMode="auto">
          <a:xfrm>
            <a:off x="7461115" y="45338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626FA86-8579-6BA0-40F9-691A21423A3F}"/>
              </a:ext>
            </a:extLst>
          </p:cNvPr>
          <p:cNvSpPr txBox="1">
            <a:spLocks/>
          </p:cNvSpPr>
          <p:nvPr/>
        </p:nvSpPr>
        <p:spPr bwMode="auto">
          <a:xfrm>
            <a:off x="8489555" y="4547716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3B76E9-259F-78A0-8254-F99770C3AD78}"/>
              </a:ext>
            </a:extLst>
          </p:cNvPr>
          <p:cNvSpPr txBox="1">
            <a:spLocks/>
          </p:cNvSpPr>
          <p:nvPr/>
        </p:nvSpPr>
        <p:spPr bwMode="auto">
          <a:xfrm>
            <a:off x="7461115" y="48682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195FB5C-E17B-411B-BAA0-52B106918E52}"/>
              </a:ext>
            </a:extLst>
          </p:cNvPr>
          <p:cNvSpPr txBox="1">
            <a:spLocks/>
          </p:cNvSpPr>
          <p:nvPr/>
        </p:nvSpPr>
        <p:spPr bwMode="auto">
          <a:xfrm>
            <a:off x="8489555" y="4841947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B1C1E6B-3841-A919-CD93-6CBFDDDB1718}"/>
              </a:ext>
            </a:extLst>
          </p:cNvPr>
          <p:cNvSpPr/>
          <p:nvPr/>
        </p:nvSpPr>
        <p:spPr>
          <a:xfrm>
            <a:off x="4849243" y="4228707"/>
            <a:ext cx="1629388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31701D-65F8-08BA-13D7-AC8CD9061541}"/>
              </a:ext>
            </a:extLst>
          </p:cNvPr>
          <p:cNvSpPr/>
          <p:nvPr/>
        </p:nvSpPr>
        <p:spPr>
          <a:xfrm>
            <a:off x="4051572" y="4648834"/>
            <a:ext cx="325875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46DCC1C1-F734-1130-722F-BF6955C79C50}"/>
              </a:ext>
            </a:extLst>
          </p:cNvPr>
          <p:cNvSpPr/>
          <p:nvPr/>
        </p:nvSpPr>
        <p:spPr>
          <a:xfrm rot="5400000">
            <a:off x="5196368" y="4055869"/>
            <a:ext cx="203118" cy="2166836"/>
          </a:xfrm>
          <a:prstGeom prst="rightBracket">
            <a:avLst>
              <a:gd name="adj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53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29AAB2-12E5-F8C9-F26B-7461713E0B7B}"/>
              </a:ext>
            </a:extLst>
          </p:cNvPr>
          <p:cNvCxnSpPr/>
          <p:nvPr/>
        </p:nvCxnSpPr>
        <p:spPr>
          <a:xfrm flipV="1">
            <a:off x="1162454" y="6183018"/>
            <a:ext cx="7081736" cy="10918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17FE2FC7-F62B-4B52-BD30-E5A63DF1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374" y="199961"/>
            <a:ext cx="8599251" cy="1097279"/>
          </a:xfrm>
        </p:spPr>
        <p:txBody>
          <a:bodyPr/>
          <a:lstStyle/>
          <a:p>
            <a:r>
              <a:rPr lang="en-US" altLang="en-US" sz="5400" b="1" dirty="0"/>
              <a:t>Boyer-Moore’s Algorithm</a:t>
            </a:r>
            <a:endParaRPr lang="en-US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7978F-F8E3-4B4F-CD22-9AB21977E73B}"/>
              </a:ext>
            </a:extLst>
          </p:cNvPr>
          <p:cNvSpPr txBox="1"/>
          <p:nvPr/>
        </p:nvSpPr>
        <p:spPr>
          <a:xfrm>
            <a:off x="535020" y="1448483"/>
            <a:ext cx="8336604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800" dirty="0"/>
              <a:t>Boyer-Moore Learn from character comparisons to skip pointless alignments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800" dirty="0"/>
              <a:t>Try alignments in left-to-right order, and try character comparisons in right-to-left order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85DC6-B0DB-6FC6-9E37-FD9FBA6844DC}"/>
              </a:ext>
            </a:extLst>
          </p:cNvPr>
          <p:cNvSpPr txBox="1"/>
          <p:nvPr/>
        </p:nvSpPr>
        <p:spPr>
          <a:xfrm>
            <a:off x="535020" y="4780661"/>
            <a:ext cx="8336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P: word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67291-EB8C-26C2-1C4F-28259952DEB1}"/>
              </a:ext>
            </a:extLst>
          </p:cNvPr>
          <p:cNvSpPr txBox="1"/>
          <p:nvPr/>
        </p:nvSpPr>
        <p:spPr>
          <a:xfrm>
            <a:off x="535020" y="5527921"/>
            <a:ext cx="8511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T: There wou</a:t>
            </a:r>
            <a:r>
              <a:rPr lang="en-CA" sz="2800" b="1" dirty="0">
                <a:solidFill>
                  <a:srgbClr val="FF0000"/>
                </a:solidFill>
              </a:rPr>
              <a:t>l</a:t>
            </a:r>
            <a:r>
              <a:rPr lang="en-CA" sz="2800" b="1" dirty="0">
                <a:solidFill>
                  <a:srgbClr val="3333FF"/>
                </a:solidFill>
              </a:rPr>
              <a:t>d</a:t>
            </a:r>
            <a:r>
              <a:rPr lang="en-CA" sz="2800" b="1" dirty="0"/>
              <a:t> have been a time for such a word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0E3C-B40B-0040-55D4-850410ABFD96}"/>
              </a:ext>
            </a:extLst>
          </p:cNvPr>
          <p:cNvSpPr txBox="1"/>
          <p:nvPr/>
        </p:nvSpPr>
        <p:spPr>
          <a:xfrm>
            <a:off x="2159541" y="5976001"/>
            <a:ext cx="115759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2800" b="1" dirty="0"/>
              <a:t>wo</a:t>
            </a:r>
            <a:r>
              <a:rPr lang="en-CA" sz="2800" b="1" dirty="0">
                <a:solidFill>
                  <a:srgbClr val="FF0000"/>
                </a:solidFill>
              </a:rPr>
              <a:t>r</a:t>
            </a:r>
            <a:r>
              <a:rPr lang="en-CA" sz="2800" b="1" dirty="0">
                <a:solidFill>
                  <a:srgbClr val="3333FF"/>
                </a:solidFill>
              </a:rPr>
              <a:t>d</a:t>
            </a:r>
            <a:endParaRPr lang="en-US" sz="2800" b="1" dirty="0">
              <a:solidFill>
                <a:srgbClr val="3333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058D0D-F07C-602E-F5F9-B8C6D7F7BEEE}"/>
              </a:ext>
            </a:extLst>
          </p:cNvPr>
          <p:cNvCxnSpPr>
            <a:cxnSpLocks/>
          </p:cNvCxnSpPr>
          <p:nvPr/>
        </p:nvCxnSpPr>
        <p:spPr>
          <a:xfrm flipH="1">
            <a:off x="2266545" y="6604885"/>
            <a:ext cx="778212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7601"/>
              </p:ext>
            </p:extLst>
          </p:nvPr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03410"/>
              </p:ext>
            </p:extLst>
          </p:nvPr>
        </p:nvGraphicFramePr>
        <p:xfrm>
          <a:off x="3813241" y="4643713"/>
          <a:ext cx="266539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1724922687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5030"/>
              </p:ext>
            </p:extLst>
          </p:nvPr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6443"/>
              </p:ext>
            </p:extLst>
          </p:nvPr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C2FE6C-097A-4714-9F8B-94A33E0E63FE}"/>
              </a:ext>
            </a:extLst>
          </p:cNvPr>
          <p:cNvSpPr txBox="1">
            <a:spLocks/>
          </p:cNvSpPr>
          <p:nvPr/>
        </p:nvSpPr>
        <p:spPr bwMode="auto">
          <a:xfrm>
            <a:off x="7461115" y="45338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626FA86-8579-6BA0-40F9-691A21423A3F}"/>
              </a:ext>
            </a:extLst>
          </p:cNvPr>
          <p:cNvSpPr txBox="1">
            <a:spLocks/>
          </p:cNvSpPr>
          <p:nvPr/>
        </p:nvSpPr>
        <p:spPr bwMode="auto">
          <a:xfrm>
            <a:off x="8489555" y="4547716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3B76E9-259F-78A0-8254-F99770C3AD78}"/>
              </a:ext>
            </a:extLst>
          </p:cNvPr>
          <p:cNvSpPr txBox="1">
            <a:spLocks/>
          </p:cNvSpPr>
          <p:nvPr/>
        </p:nvSpPr>
        <p:spPr bwMode="auto">
          <a:xfrm>
            <a:off x="7461115" y="48682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195FB5C-E17B-411B-BAA0-52B106918E52}"/>
              </a:ext>
            </a:extLst>
          </p:cNvPr>
          <p:cNvSpPr txBox="1">
            <a:spLocks/>
          </p:cNvSpPr>
          <p:nvPr/>
        </p:nvSpPr>
        <p:spPr bwMode="auto">
          <a:xfrm>
            <a:off x="8489555" y="4841947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B1C1E6B-3841-A919-CD93-6CBFDDDB1718}"/>
              </a:ext>
            </a:extLst>
          </p:cNvPr>
          <p:cNvSpPr/>
          <p:nvPr/>
        </p:nvSpPr>
        <p:spPr>
          <a:xfrm>
            <a:off x="4849243" y="4228707"/>
            <a:ext cx="1629388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31701D-65F8-08BA-13D7-AC8CD9061541}"/>
              </a:ext>
            </a:extLst>
          </p:cNvPr>
          <p:cNvSpPr/>
          <p:nvPr/>
        </p:nvSpPr>
        <p:spPr>
          <a:xfrm>
            <a:off x="4051572" y="4648834"/>
            <a:ext cx="325875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46DCC1C1-F734-1130-722F-BF6955C79C50}"/>
              </a:ext>
            </a:extLst>
          </p:cNvPr>
          <p:cNvSpPr/>
          <p:nvPr/>
        </p:nvSpPr>
        <p:spPr>
          <a:xfrm rot="5400000">
            <a:off x="5196368" y="4055869"/>
            <a:ext cx="203118" cy="2166836"/>
          </a:xfrm>
          <a:prstGeom prst="rightBracket">
            <a:avLst>
              <a:gd name="adj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2AC10A8-EFBE-8343-66E0-C4D676E30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24563"/>
              </p:ext>
            </p:extLst>
          </p:nvPr>
        </p:nvGraphicFramePr>
        <p:xfrm>
          <a:off x="1410511" y="5508365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2DF5182-2357-FBDA-66B6-DE3728731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49083"/>
              </p:ext>
            </p:extLst>
          </p:nvPr>
        </p:nvGraphicFramePr>
        <p:xfrm>
          <a:off x="6172213" y="5938762"/>
          <a:ext cx="239885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BD11536-265D-3C0C-2CC5-2548A44D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5030"/>
              </p:ext>
            </p:extLst>
          </p:nvPr>
        </p:nvGraphicFramePr>
        <p:xfrm>
          <a:off x="751386" y="5508365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E135987-8C2F-A645-6C37-C052B43E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6443"/>
              </p:ext>
            </p:extLst>
          </p:nvPr>
        </p:nvGraphicFramePr>
        <p:xfrm>
          <a:off x="751386" y="5938762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BFB1FF-E98B-C252-9CA4-7A0147B8C097}"/>
              </a:ext>
            </a:extLst>
          </p:cNvPr>
          <p:cNvSpPr/>
          <p:nvPr/>
        </p:nvSpPr>
        <p:spPr>
          <a:xfrm>
            <a:off x="129153" y="5630649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A2F144-B9DC-2F30-2168-30DF745B87EF}"/>
              </a:ext>
            </a:extLst>
          </p:cNvPr>
          <p:cNvSpPr/>
          <p:nvPr/>
        </p:nvSpPr>
        <p:spPr>
          <a:xfrm flipV="1">
            <a:off x="0" y="5422125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144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16791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Putting it together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17" y="970720"/>
            <a:ext cx="8723005" cy="722464"/>
          </a:xfrm>
        </p:spPr>
        <p:txBody>
          <a:bodyPr/>
          <a:lstStyle/>
          <a:p>
            <a:r>
              <a:rPr lang="en-CA" sz="2400" dirty="0"/>
              <a:t>Use bad character or good suffix rule, whichever skips more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AEC33A-C0E1-3D39-A268-F97B8309914D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556997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2FDBC6-73A0-23DD-7D52-A6E7D89D2795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1987394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845C9B-E10F-5FE0-D4C4-C324196257F8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55699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83534-DE31-8CA0-DB83-D84A6163958B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1987394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56FC2-1D00-A0AE-B7F8-D5F0305D6DE2}"/>
              </a:ext>
            </a:extLst>
          </p:cNvPr>
          <p:cNvSpPr/>
          <p:nvPr/>
        </p:nvSpPr>
        <p:spPr>
          <a:xfrm>
            <a:off x="129153" y="1679281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308E-F223-D19E-1039-68A1AA1544FD}"/>
              </a:ext>
            </a:extLst>
          </p:cNvPr>
          <p:cNvSpPr txBox="1">
            <a:spLocks/>
          </p:cNvSpPr>
          <p:nvPr/>
        </p:nvSpPr>
        <p:spPr bwMode="auto">
          <a:xfrm>
            <a:off x="5629623" y="1957214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Bad character rule: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B6119-0D9B-BF69-3899-EC63487FD978}"/>
              </a:ext>
            </a:extLst>
          </p:cNvPr>
          <p:cNvSpPr txBox="1">
            <a:spLocks/>
          </p:cNvSpPr>
          <p:nvPr/>
        </p:nvSpPr>
        <p:spPr bwMode="auto">
          <a:xfrm>
            <a:off x="5629623" y="2365029"/>
            <a:ext cx="2859932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Good suffix rule: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2DA90-3887-87C9-6C0D-8464E3FB2BA9}"/>
              </a:ext>
            </a:extLst>
          </p:cNvPr>
          <p:cNvSpPr txBox="1">
            <a:spLocks/>
          </p:cNvSpPr>
          <p:nvPr/>
        </p:nvSpPr>
        <p:spPr bwMode="auto">
          <a:xfrm>
            <a:off x="8489555" y="1963365"/>
            <a:ext cx="309934" cy="4419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825A94-4586-745C-B61C-CBC646D97C9F}"/>
              </a:ext>
            </a:extLst>
          </p:cNvPr>
          <p:cNvSpPr txBox="1">
            <a:spLocks/>
          </p:cNvSpPr>
          <p:nvPr/>
        </p:nvSpPr>
        <p:spPr bwMode="auto">
          <a:xfrm>
            <a:off x="8489555" y="2365029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98C4-896A-4844-74A5-F1FA0633F96E}"/>
              </a:ext>
            </a:extLst>
          </p:cNvPr>
          <p:cNvSpPr txBox="1">
            <a:spLocks/>
          </p:cNvSpPr>
          <p:nvPr/>
        </p:nvSpPr>
        <p:spPr bwMode="auto">
          <a:xfrm>
            <a:off x="8703141" y="1888437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CBF2C2-0A2F-FEF3-4DD1-EB97EF6B2D01}"/>
              </a:ext>
            </a:extLst>
          </p:cNvPr>
          <p:cNvGraphicFramePr>
            <a:graphicFrameLocks noGrp="1"/>
          </p:cNvGraphicFramePr>
          <p:nvPr/>
        </p:nvGraphicFramePr>
        <p:xfrm>
          <a:off x="1410511" y="2866930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2959AF-7626-DBF0-F95A-220F9441D7F2}"/>
              </a:ext>
            </a:extLst>
          </p:cNvPr>
          <p:cNvGraphicFramePr>
            <a:graphicFrameLocks noGrp="1"/>
          </p:cNvGraphicFramePr>
          <p:nvPr/>
        </p:nvGraphicFramePr>
        <p:xfrm>
          <a:off x="3249043" y="3297327"/>
          <a:ext cx="240273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7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970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04A952-7035-E7A1-E167-25CF2FCEEC3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2866930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CFDFD0-95A7-51ED-E180-6A9B0E779B71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3297327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2D52ED-0D2B-45C2-139A-85DDEB4417C0}"/>
              </a:ext>
            </a:extLst>
          </p:cNvPr>
          <p:cNvSpPr/>
          <p:nvPr/>
        </p:nvSpPr>
        <p:spPr>
          <a:xfrm>
            <a:off x="129153" y="2989214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7CDB5-7D92-203B-86DE-F8528742240F}"/>
              </a:ext>
            </a:extLst>
          </p:cNvPr>
          <p:cNvSpPr/>
          <p:nvPr/>
        </p:nvSpPr>
        <p:spPr>
          <a:xfrm flipV="1">
            <a:off x="0" y="2780690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88AFE6-1B80-546B-E6C1-87DF7C31B22A}"/>
              </a:ext>
            </a:extLst>
          </p:cNvPr>
          <p:cNvSpPr txBox="1">
            <a:spLocks/>
          </p:cNvSpPr>
          <p:nvPr/>
        </p:nvSpPr>
        <p:spPr bwMode="auto">
          <a:xfrm>
            <a:off x="7461115" y="3267147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8982D-847E-91E7-05E8-CC752FECEC45}"/>
              </a:ext>
            </a:extLst>
          </p:cNvPr>
          <p:cNvSpPr txBox="1">
            <a:spLocks/>
          </p:cNvSpPr>
          <p:nvPr/>
        </p:nvSpPr>
        <p:spPr bwMode="auto">
          <a:xfrm>
            <a:off x="7461115" y="3674962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FAF337-55C8-FC9A-F99E-1F9E05673D35}"/>
              </a:ext>
            </a:extLst>
          </p:cNvPr>
          <p:cNvSpPr txBox="1">
            <a:spLocks/>
          </p:cNvSpPr>
          <p:nvPr/>
        </p:nvSpPr>
        <p:spPr bwMode="auto">
          <a:xfrm>
            <a:off x="8489555" y="3273298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A4AF9A-78AD-E5E7-9B32-0EE867221B9A}"/>
              </a:ext>
            </a:extLst>
          </p:cNvPr>
          <p:cNvSpPr txBox="1">
            <a:spLocks/>
          </p:cNvSpPr>
          <p:nvPr/>
        </p:nvSpPr>
        <p:spPr bwMode="auto">
          <a:xfrm>
            <a:off x="8489555" y="3674962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499ED5-B40D-EC7E-8EDD-DB150FD5A147}"/>
              </a:ext>
            </a:extLst>
          </p:cNvPr>
          <p:cNvSpPr/>
          <p:nvPr/>
        </p:nvSpPr>
        <p:spPr>
          <a:xfrm>
            <a:off x="4854101" y="2877539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CAA57F-A1BA-6AB3-AEE7-91D2C0883B6C}"/>
              </a:ext>
            </a:extLst>
          </p:cNvPr>
          <p:cNvSpPr/>
          <p:nvPr/>
        </p:nvSpPr>
        <p:spPr>
          <a:xfrm>
            <a:off x="4051572" y="3297327"/>
            <a:ext cx="797671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AC289F7-CCCA-A9E5-6F7B-102CEB05BDE4}"/>
              </a:ext>
            </a:extLst>
          </p:cNvPr>
          <p:cNvSpPr txBox="1">
            <a:spLocks/>
          </p:cNvSpPr>
          <p:nvPr/>
        </p:nvSpPr>
        <p:spPr bwMode="auto">
          <a:xfrm>
            <a:off x="8671265" y="3522993"/>
            <a:ext cx="309934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 2" panose="05020102010507070707" pitchFamily="18" charset="2"/>
              </a:rPr>
              <a:t>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41A0EB6-7EFC-C6EF-1192-5A2C355F7206}"/>
              </a:ext>
            </a:extLst>
          </p:cNvPr>
          <p:cNvGraphicFramePr>
            <a:graphicFrameLocks noGrp="1"/>
          </p:cNvGraphicFramePr>
          <p:nvPr/>
        </p:nvGraphicFramePr>
        <p:xfrm>
          <a:off x="1439700" y="4213316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D6D4A6-2C86-D781-9F68-2A08D57704C8}"/>
              </a:ext>
            </a:extLst>
          </p:cNvPr>
          <p:cNvGraphicFramePr>
            <a:graphicFrameLocks noGrp="1"/>
          </p:cNvGraphicFramePr>
          <p:nvPr/>
        </p:nvGraphicFramePr>
        <p:xfrm>
          <a:off x="3813241" y="4643713"/>
          <a:ext cx="2665390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1724922687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5B599F-6122-D0A6-FBF9-C62A149FB75D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213316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461CB06-64B8-1EA6-1DAF-127CA7D56F48}"/>
              </a:ext>
            </a:extLst>
          </p:cNvPr>
          <p:cNvGraphicFramePr>
            <a:graphicFrameLocks noGrp="1"/>
          </p:cNvGraphicFramePr>
          <p:nvPr/>
        </p:nvGraphicFramePr>
        <p:xfrm>
          <a:off x="780575" y="4643713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66F91-B0C2-A160-0606-00EB1CB05474}"/>
              </a:ext>
            </a:extLst>
          </p:cNvPr>
          <p:cNvSpPr/>
          <p:nvPr/>
        </p:nvSpPr>
        <p:spPr>
          <a:xfrm>
            <a:off x="158342" y="4335600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BAAE7-AC5B-6DE7-5C61-3EBF52A777C9}"/>
              </a:ext>
            </a:extLst>
          </p:cNvPr>
          <p:cNvSpPr/>
          <p:nvPr/>
        </p:nvSpPr>
        <p:spPr>
          <a:xfrm flipV="1">
            <a:off x="29189" y="4127076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C2FE6C-097A-4714-9F8B-94A33E0E63FE}"/>
              </a:ext>
            </a:extLst>
          </p:cNvPr>
          <p:cNvSpPr txBox="1">
            <a:spLocks/>
          </p:cNvSpPr>
          <p:nvPr/>
        </p:nvSpPr>
        <p:spPr bwMode="auto">
          <a:xfrm>
            <a:off x="7461115" y="45338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BC: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626FA86-8579-6BA0-40F9-691A21423A3F}"/>
              </a:ext>
            </a:extLst>
          </p:cNvPr>
          <p:cNvSpPr txBox="1">
            <a:spLocks/>
          </p:cNvSpPr>
          <p:nvPr/>
        </p:nvSpPr>
        <p:spPr bwMode="auto">
          <a:xfrm>
            <a:off x="8489555" y="4547716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3B76E9-259F-78A0-8254-F99770C3AD78}"/>
              </a:ext>
            </a:extLst>
          </p:cNvPr>
          <p:cNvSpPr txBox="1">
            <a:spLocks/>
          </p:cNvSpPr>
          <p:nvPr/>
        </p:nvSpPr>
        <p:spPr bwMode="auto">
          <a:xfrm>
            <a:off x="7461115" y="4868270"/>
            <a:ext cx="1028440" cy="4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Times" panose="02020603050405020304" pitchFamily="18" charset="0"/>
              </a:rPr>
              <a:t>GS: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Times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195FB5C-E17B-411B-BAA0-52B106918E52}"/>
              </a:ext>
            </a:extLst>
          </p:cNvPr>
          <p:cNvSpPr txBox="1">
            <a:spLocks/>
          </p:cNvSpPr>
          <p:nvPr/>
        </p:nvSpPr>
        <p:spPr bwMode="auto">
          <a:xfrm>
            <a:off x="8489555" y="4841947"/>
            <a:ext cx="309934" cy="44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7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B1C1E6B-3841-A919-CD93-6CBFDDDB1718}"/>
              </a:ext>
            </a:extLst>
          </p:cNvPr>
          <p:cNvSpPr/>
          <p:nvPr/>
        </p:nvSpPr>
        <p:spPr>
          <a:xfrm>
            <a:off x="4849243" y="4228707"/>
            <a:ext cx="1629388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31701D-65F8-08BA-13D7-AC8CD9061541}"/>
              </a:ext>
            </a:extLst>
          </p:cNvPr>
          <p:cNvSpPr/>
          <p:nvPr/>
        </p:nvSpPr>
        <p:spPr>
          <a:xfrm>
            <a:off x="4051572" y="4648834"/>
            <a:ext cx="325875" cy="340807"/>
          </a:xfrm>
          <a:prstGeom prst="roundRect">
            <a:avLst>
              <a:gd name="adj" fmla="val 19521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46DCC1C1-F734-1130-722F-BF6955C79C50}"/>
              </a:ext>
            </a:extLst>
          </p:cNvPr>
          <p:cNvSpPr/>
          <p:nvPr/>
        </p:nvSpPr>
        <p:spPr>
          <a:xfrm rot="5400000">
            <a:off x="5196368" y="4055869"/>
            <a:ext cx="203118" cy="2166836"/>
          </a:xfrm>
          <a:prstGeom prst="rightBracket">
            <a:avLst>
              <a:gd name="adj" fmla="val 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2AC10A8-EFBE-8343-66E0-C4D676E30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36483"/>
              </p:ext>
            </p:extLst>
          </p:nvPr>
        </p:nvGraphicFramePr>
        <p:xfrm>
          <a:off x="1410511" y="5508365"/>
          <a:ext cx="767511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465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64659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2DF5182-2357-FBDA-66B6-DE3728731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3401"/>
              </p:ext>
            </p:extLst>
          </p:nvPr>
        </p:nvGraphicFramePr>
        <p:xfrm>
          <a:off x="6174134" y="5960297"/>
          <a:ext cx="2398851" cy="377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66539">
                  <a:extLst>
                    <a:ext uri="{9D8B030D-6E8A-4147-A177-3AD203B41FA5}">
                      <a16:colId xmlns:a16="http://schemas.microsoft.com/office/drawing/2014/main" val="3979392453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2500" b="0" dirty="0"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0" dirty="0"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BD11536-265D-3C0C-2CC5-2548A44D6B87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5508365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E135987-8C2F-A645-6C37-C052B43E1463}"/>
              </a:ext>
            </a:extLst>
          </p:cNvPr>
          <p:cNvGraphicFramePr>
            <a:graphicFrameLocks noGrp="1"/>
          </p:cNvGraphicFramePr>
          <p:nvPr/>
        </p:nvGraphicFramePr>
        <p:xfrm>
          <a:off x="751386" y="5938762"/>
          <a:ext cx="445539" cy="379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157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BFB1FF-E98B-C252-9CA4-7A0147B8C097}"/>
              </a:ext>
            </a:extLst>
          </p:cNvPr>
          <p:cNvSpPr/>
          <p:nvPr/>
        </p:nvSpPr>
        <p:spPr>
          <a:xfrm>
            <a:off x="129153" y="5630649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A2F144-B9DC-2F30-2168-30DF745B87EF}"/>
              </a:ext>
            </a:extLst>
          </p:cNvPr>
          <p:cNvSpPr/>
          <p:nvPr/>
        </p:nvSpPr>
        <p:spPr>
          <a:xfrm flipV="1">
            <a:off x="0" y="5422125"/>
            <a:ext cx="9085622" cy="274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56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318348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Preprocessing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1870372"/>
            <a:ext cx="6789905" cy="8143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Pre-calculate skips…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06BFA85-F2DF-DAC0-592B-CA5E0BC418DF}"/>
              </a:ext>
            </a:extLst>
          </p:cNvPr>
          <p:cNvSpPr/>
          <p:nvPr/>
        </p:nvSpPr>
        <p:spPr>
          <a:xfrm>
            <a:off x="535021" y="2098052"/>
            <a:ext cx="136188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9" y="65213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Preprocessing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C483-3BF6-7C7C-01A6-F1A8388F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1066034"/>
            <a:ext cx="7712683" cy="10479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Pre-calculate skips. F</a:t>
            </a:r>
            <a:r>
              <a:rPr lang="en-CA" sz="2800" dirty="0"/>
              <a:t>or bad character rule;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800" dirty="0"/>
              <a:t>P = </a:t>
            </a:r>
            <a:r>
              <a:rPr lang="en-CA" sz="2800" b="1" dirty="0">
                <a:latin typeface="Times" panose="02020603050405020304" pitchFamily="18" charset="0"/>
                <a:cs typeface="Times" panose="02020603050405020304" pitchFamily="18" charset="0"/>
              </a:rPr>
              <a:t>T C G C;</a:t>
            </a:r>
            <a:r>
              <a:rPr lang="en-CA" sz="2800" dirty="0"/>
              <a:t>   </a:t>
            </a:r>
            <a:r>
              <a:rPr lang="en-US" altLang="en-US" sz="2800" b="1" i="1" dirty="0">
                <a:latin typeface="Symbol" panose="05050102010706020507" pitchFamily="18" charset="2"/>
              </a:rPr>
              <a:t>S </a:t>
            </a:r>
            <a:r>
              <a:rPr lang="en-US" altLang="en-US" sz="2800" b="1" dirty="0">
                <a:latin typeface="Symbol" panose="05050102010706020507" pitchFamily="18" charset="2"/>
              </a:rPr>
              <a:t>= </a:t>
            </a:r>
            <a:r>
              <a:rPr lang="en-US" altLang="en-US" sz="2800" b="1" dirty="0">
                <a:latin typeface="Times" panose="02020603050405020304" pitchFamily="18" charset="0"/>
                <a:cs typeface="Times" panose="02020603050405020304" pitchFamily="18" charset="0"/>
              </a:rPr>
              <a:t>A C G T</a:t>
            </a:r>
            <a:r>
              <a:rPr lang="en-CA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06BFA85-F2DF-DAC0-592B-CA5E0BC418DF}"/>
              </a:ext>
            </a:extLst>
          </p:cNvPr>
          <p:cNvSpPr/>
          <p:nvPr/>
        </p:nvSpPr>
        <p:spPr>
          <a:xfrm>
            <a:off x="543862" y="1511579"/>
            <a:ext cx="136188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BA5493-007C-CA7E-E741-76EEF9394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17662"/>
              </p:ext>
            </p:extLst>
          </p:nvPr>
        </p:nvGraphicFramePr>
        <p:xfrm>
          <a:off x="1060315" y="3104661"/>
          <a:ext cx="369416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33">
                  <a:extLst>
                    <a:ext uri="{9D8B030D-6E8A-4147-A177-3AD203B41FA5}">
                      <a16:colId xmlns:a16="http://schemas.microsoft.com/office/drawing/2014/main" val="2319191324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505013671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689377996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730128827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62943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30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23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34DFDA-D7E6-EACC-76F2-3D66449F7EF1}"/>
              </a:ext>
            </a:extLst>
          </p:cNvPr>
          <p:cNvSpPr txBox="1"/>
          <p:nvPr/>
        </p:nvSpPr>
        <p:spPr>
          <a:xfrm>
            <a:off x="2712844" y="2604308"/>
            <a:ext cx="389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latin typeface="Times New Roman" panose="02020603050405020304" pitchFamily="18" charset="0"/>
              </a:rPr>
              <a:t>P</a:t>
            </a:r>
            <a:endParaRPr lang="en-US" sz="3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D5A92-42DD-5FEE-B404-E7DEBBF415DA}"/>
              </a:ext>
            </a:extLst>
          </p:cNvPr>
          <p:cNvSpPr txBox="1"/>
          <p:nvPr/>
        </p:nvSpPr>
        <p:spPr>
          <a:xfrm>
            <a:off x="441723" y="4198518"/>
            <a:ext cx="476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i="1" dirty="0">
                <a:latin typeface="Symbol" panose="05050102010706020507" pitchFamily="18" charset="2"/>
              </a:rPr>
              <a:t>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918969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45972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Preprocessing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BA5493-007C-CA7E-E741-76EEF9394F71}"/>
              </a:ext>
            </a:extLst>
          </p:cNvPr>
          <p:cNvGraphicFramePr>
            <a:graphicFrameLocks noGrp="1"/>
          </p:cNvGraphicFramePr>
          <p:nvPr/>
        </p:nvGraphicFramePr>
        <p:xfrm>
          <a:off x="1060315" y="3104661"/>
          <a:ext cx="369416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33">
                  <a:extLst>
                    <a:ext uri="{9D8B030D-6E8A-4147-A177-3AD203B41FA5}">
                      <a16:colId xmlns:a16="http://schemas.microsoft.com/office/drawing/2014/main" val="2319191324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505013671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689377996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730128827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62943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30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23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34DFDA-D7E6-EACC-76F2-3D66449F7EF1}"/>
              </a:ext>
            </a:extLst>
          </p:cNvPr>
          <p:cNvSpPr txBox="1"/>
          <p:nvPr/>
        </p:nvSpPr>
        <p:spPr>
          <a:xfrm>
            <a:off x="2712844" y="2604308"/>
            <a:ext cx="389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latin typeface="Times New Roman" panose="02020603050405020304" pitchFamily="18" charset="0"/>
              </a:rPr>
              <a:t>P</a:t>
            </a:r>
            <a:endParaRPr lang="en-US" sz="3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D5A92-42DD-5FEE-B404-E7DEBBF415DA}"/>
              </a:ext>
            </a:extLst>
          </p:cNvPr>
          <p:cNvSpPr txBox="1"/>
          <p:nvPr/>
        </p:nvSpPr>
        <p:spPr>
          <a:xfrm>
            <a:off x="441723" y="4198518"/>
            <a:ext cx="476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i="1" dirty="0">
                <a:latin typeface="Symbol" panose="05050102010706020507" pitchFamily="18" charset="2"/>
              </a:rPr>
              <a:t>S</a:t>
            </a:r>
            <a:endParaRPr lang="en-US" sz="4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1F939-4614-2A9D-37AC-04767A784067}"/>
              </a:ext>
            </a:extLst>
          </p:cNvPr>
          <p:cNvSpPr txBox="1"/>
          <p:nvPr/>
        </p:nvSpPr>
        <p:spPr>
          <a:xfrm>
            <a:off x="1974714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DC00F-23FE-3918-68EE-2754B55C2C83}"/>
              </a:ext>
            </a:extLst>
          </p:cNvPr>
          <p:cNvSpPr txBox="1"/>
          <p:nvPr/>
        </p:nvSpPr>
        <p:spPr>
          <a:xfrm>
            <a:off x="2687179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3778-4A85-3BCD-E31E-B891469E2060}"/>
              </a:ext>
            </a:extLst>
          </p:cNvPr>
          <p:cNvSpPr txBox="1"/>
          <p:nvPr/>
        </p:nvSpPr>
        <p:spPr>
          <a:xfrm>
            <a:off x="3425175" y="368578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9C4AF-06E0-51DE-8C7C-ECD2997BFEE9}"/>
              </a:ext>
            </a:extLst>
          </p:cNvPr>
          <p:cNvSpPr txBox="1"/>
          <p:nvPr/>
        </p:nvSpPr>
        <p:spPr>
          <a:xfrm>
            <a:off x="4193660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831F5-8329-0BBF-5238-F4709723964C}"/>
              </a:ext>
            </a:extLst>
          </p:cNvPr>
          <p:cNvSpPr txBox="1"/>
          <p:nvPr/>
        </p:nvSpPr>
        <p:spPr>
          <a:xfrm>
            <a:off x="1974714" y="425178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6804B-4A4F-F05B-66E6-BFCD4D208063}"/>
              </a:ext>
            </a:extLst>
          </p:cNvPr>
          <p:cNvSpPr txBox="1"/>
          <p:nvPr/>
        </p:nvSpPr>
        <p:spPr>
          <a:xfrm>
            <a:off x="2687179" y="425178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8713E-EE64-391E-E8C0-C9189B13FF48}"/>
              </a:ext>
            </a:extLst>
          </p:cNvPr>
          <p:cNvSpPr txBox="1"/>
          <p:nvPr/>
        </p:nvSpPr>
        <p:spPr>
          <a:xfrm>
            <a:off x="3425175" y="42388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662B2-A8EE-8268-4D4F-501218A1A097}"/>
              </a:ext>
            </a:extLst>
          </p:cNvPr>
          <p:cNvSpPr txBox="1"/>
          <p:nvPr/>
        </p:nvSpPr>
        <p:spPr>
          <a:xfrm>
            <a:off x="4193660" y="425178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7866D-4E45-D410-63E5-727B234F30EB}"/>
              </a:ext>
            </a:extLst>
          </p:cNvPr>
          <p:cNvSpPr txBox="1"/>
          <p:nvPr/>
        </p:nvSpPr>
        <p:spPr>
          <a:xfrm>
            <a:off x="1974714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F214B-3EE3-0AFD-FB8D-6F0614F23E52}"/>
              </a:ext>
            </a:extLst>
          </p:cNvPr>
          <p:cNvSpPr txBox="1"/>
          <p:nvPr/>
        </p:nvSpPr>
        <p:spPr>
          <a:xfrm>
            <a:off x="2687179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C68C2-36B4-1198-383D-27250008F2E2}"/>
              </a:ext>
            </a:extLst>
          </p:cNvPr>
          <p:cNvSpPr txBox="1"/>
          <p:nvPr/>
        </p:nvSpPr>
        <p:spPr>
          <a:xfrm>
            <a:off x="3425175" y="480131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B58AA6-7C91-285F-34CC-8A20A1DD1DF4}"/>
              </a:ext>
            </a:extLst>
          </p:cNvPr>
          <p:cNvSpPr txBox="1"/>
          <p:nvPr/>
        </p:nvSpPr>
        <p:spPr>
          <a:xfrm>
            <a:off x="4193660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CBFD9-7463-6751-5F0C-1778E91EF3EC}"/>
              </a:ext>
            </a:extLst>
          </p:cNvPr>
          <p:cNvSpPr txBox="1"/>
          <p:nvPr/>
        </p:nvSpPr>
        <p:spPr>
          <a:xfrm>
            <a:off x="1974714" y="5397863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B292F-17B0-D2D8-1D72-15492392BFB9}"/>
              </a:ext>
            </a:extLst>
          </p:cNvPr>
          <p:cNvSpPr txBox="1"/>
          <p:nvPr/>
        </p:nvSpPr>
        <p:spPr>
          <a:xfrm>
            <a:off x="2687179" y="5397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8FD8D-C658-C71C-98D7-1B0AA5950476}"/>
              </a:ext>
            </a:extLst>
          </p:cNvPr>
          <p:cNvSpPr txBox="1"/>
          <p:nvPr/>
        </p:nvSpPr>
        <p:spPr>
          <a:xfrm>
            <a:off x="3425175" y="538493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5961B-C6D8-8595-012C-96B28AC117A3}"/>
              </a:ext>
            </a:extLst>
          </p:cNvPr>
          <p:cNvSpPr txBox="1"/>
          <p:nvPr/>
        </p:nvSpPr>
        <p:spPr>
          <a:xfrm>
            <a:off x="4193660" y="5397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A186E0-14BE-13CE-BB11-5C993750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1066033"/>
            <a:ext cx="7712683" cy="12491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Pre-calculate skips. F</a:t>
            </a:r>
            <a:r>
              <a:rPr lang="en-CA" sz="2800" dirty="0"/>
              <a:t>or bad character rule;</a:t>
            </a:r>
          </a:p>
          <a:p>
            <a:pPr marL="0" indent="0">
              <a:buNone/>
            </a:pPr>
            <a:r>
              <a:rPr lang="en-CA" sz="2800" dirty="0"/>
              <a:t>P = </a:t>
            </a:r>
            <a:r>
              <a:rPr lang="en-CA" sz="2800" b="1" dirty="0">
                <a:latin typeface="Times" panose="02020603050405020304" pitchFamily="18" charset="0"/>
                <a:cs typeface="Times" panose="02020603050405020304" pitchFamily="18" charset="0"/>
              </a:rPr>
              <a:t>T C G C;</a:t>
            </a:r>
            <a:r>
              <a:rPr lang="en-CA" sz="2800" dirty="0"/>
              <a:t>    </a:t>
            </a:r>
            <a:r>
              <a:rPr lang="en-US" altLang="en-US" sz="2800" b="1" i="1" dirty="0">
                <a:latin typeface="Symbol" panose="05050102010706020507" pitchFamily="18" charset="2"/>
              </a:rPr>
              <a:t>S </a:t>
            </a:r>
            <a:r>
              <a:rPr lang="en-US" altLang="en-US" sz="2800" b="1" dirty="0">
                <a:latin typeface="Symbol" panose="05050102010706020507" pitchFamily="18" charset="2"/>
              </a:rPr>
              <a:t>= </a:t>
            </a:r>
            <a:r>
              <a:rPr lang="en-US" altLang="en-US" sz="2800" b="1" dirty="0">
                <a:latin typeface="Times" panose="02020603050405020304" pitchFamily="18" charset="0"/>
                <a:cs typeface="Times" panose="02020603050405020304" pitchFamily="18" charset="0"/>
              </a:rPr>
              <a:t>A C G T</a:t>
            </a:r>
            <a:r>
              <a:rPr lang="en-CA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1B4E0-131C-D033-4EBC-C1AB19A63A6F}"/>
              </a:ext>
            </a:extLst>
          </p:cNvPr>
          <p:cNvSpPr/>
          <p:nvPr/>
        </p:nvSpPr>
        <p:spPr>
          <a:xfrm>
            <a:off x="543862" y="1511579"/>
            <a:ext cx="136188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88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002" y="45972"/>
            <a:ext cx="8401996" cy="91393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Boyer-Moore: Preprocessing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B2F8E-AFAF-7F74-882F-E5C10D309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3743"/>
              </p:ext>
            </p:extLst>
          </p:nvPr>
        </p:nvGraphicFramePr>
        <p:xfrm>
          <a:off x="5810422" y="3642192"/>
          <a:ext cx="3183460" cy="4834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346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1866519276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318346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rgbClr val="FF0000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250CDA-07A4-4483-FDC0-A756611A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07530"/>
              </p:ext>
            </p:extLst>
          </p:nvPr>
        </p:nvGraphicFramePr>
        <p:xfrm>
          <a:off x="5810422" y="4278832"/>
          <a:ext cx="1296288" cy="4834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72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324072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324072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324072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rgbClr val="FF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7BBCB9-CB27-52CF-2D82-289E3B035E87}"/>
              </a:ext>
            </a:extLst>
          </p:cNvPr>
          <p:cNvGraphicFramePr>
            <a:graphicFrameLocks noGrp="1"/>
          </p:cNvGraphicFramePr>
          <p:nvPr/>
        </p:nvGraphicFramePr>
        <p:xfrm>
          <a:off x="5110673" y="3642192"/>
          <a:ext cx="445539" cy="4861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7A05ED-7787-6A21-EA61-3172D450CB10}"/>
              </a:ext>
            </a:extLst>
          </p:cNvPr>
          <p:cNvGraphicFramePr>
            <a:graphicFrameLocks noGrp="1"/>
          </p:cNvGraphicFramePr>
          <p:nvPr/>
        </p:nvGraphicFramePr>
        <p:xfrm>
          <a:off x="5110673" y="4277467"/>
          <a:ext cx="445539" cy="4861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3942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32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BA5493-007C-CA7E-E741-76EEF9394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88050"/>
              </p:ext>
            </p:extLst>
          </p:nvPr>
        </p:nvGraphicFramePr>
        <p:xfrm>
          <a:off x="1060315" y="3104661"/>
          <a:ext cx="369416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33">
                  <a:extLst>
                    <a:ext uri="{9D8B030D-6E8A-4147-A177-3AD203B41FA5}">
                      <a16:colId xmlns:a16="http://schemas.microsoft.com/office/drawing/2014/main" val="2319191324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505013671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2689377996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730128827"/>
                    </a:ext>
                  </a:extLst>
                </a:gridCol>
                <a:gridCol w="738833">
                  <a:extLst>
                    <a:ext uri="{9D8B030D-6E8A-4147-A177-3AD203B41FA5}">
                      <a16:colId xmlns:a16="http://schemas.microsoft.com/office/drawing/2014/main" val="162943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30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ysClr val="windowText" lastClr="000000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023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34DFDA-D7E6-EACC-76F2-3D66449F7EF1}"/>
              </a:ext>
            </a:extLst>
          </p:cNvPr>
          <p:cNvSpPr txBox="1"/>
          <p:nvPr/>
        </p:nvSpPr>
        <p:spPr>
          <a:xfrm>
            <a:off x="2712844" y="2604308"/>
            <a:ext cx="389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latin typeface="Times New Roman" panose="02020603050405020304" pitchFamily="18" charset="0"/>
              </a:rPr>
              <a:t>P</a:t>
            </a:r>
            <a:endParaRPr lang="en-US" sz="3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D5A92-42DD-5FEE-B404-E7DEBBF415DA}"/>
              </a:ext>
            </a:extLst>
          </p:cNvPr>
          <p:cNvSpPr txBox="1"/>
          <p:nvPr/>
        </p:nvSpPr>
        <p:spPr>
          <a:xfrm>
            <a:off x="441723" y="4198518"/>
            <a:ext cx="476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i="1" dirty="0">
                <a:latin typeface="Symbol" panose="05050102010706020507" pitchFamily="18" charset="2"/>
              </a:rPr>
              <a:t>S</a:t>
            </a:r>
            <a:endParaRPr lang="en-US" sz="4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1F939-4614-2A9D-37AC-04767A784067}"/>
              </a:ext>
            </a:extLst>
          </p:cNvPr>
          <p:cNvSpPr txBox="1"/>
          <p:nvPr/>
        </p:nvSpPr>
        <p:spPr>
          <a:xfrm>
            <a:off x="1974714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DC00F-23FE-3918-68EE-2754B55C2C83}"/>
              </a:ext>
            </a:extLst>
          </p:cNvPr>
          <p:cNvSpPr txBox="1"/>
          <p:nvPr/>
        </p:nvSpPr>
        <p:spPr>
          <a:xfrm>
            <a:off x="2687179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C3778-4A85-3BCD-E31E-B891469E2060}"/>
              </a:ext>
            </a:extLst>
          </p:cNvPr>
          <p:cNvSpPr txBox="1"/>
          <p:nvPr/>
        </p:nvSpPr>
        <p:spPr>
          <a:xfrm>
            <a:off x="3425175" y="368578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9C4AF-06E0-51DE-8C7C-ECD2997BFEE9}"/>
              </a:ext>
            </a:extLst>
          </p:cNvPr>
          <p:cNvSpPr txBox="1"/>
          <p:nvPr/>
        </p:nvSpPr>
        <p:spPr>
          <a:xfrm>
            <a:off x="4193660" y="36987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831F5-8329-0BBF-5238-F4709723964C}"/>
              </a:ext>
            </a:extLst>
          </p:cNvPr>
          <p:cNvSpPr txBox="1"/>
          <p:nvPr/>
        </p:nvSpPr>
        <p:spPr>
          <a:xfrm>
            <a:off x="1974714" y="425178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6804B-4A4F-F05B-66E6-BFCD4D208063}"/>
              </a:ext>
            </a:extLst>
          </p:cNvPr>
          <p:cNvSpPr txBox="1"/>
          <p:nvPr/>
        </p:nvSpPr>
        <p:spPr>
          <a:xfrm>
            <a:off x="2687179" y="425178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8713E-EE64-391E-E8C0-C9189B13FF48}"/>
              </a:ext>
            </a:extLst>
          </p:cNvPr>
          <p:cNvSpPr txBox="1"/>
          <p:nvPr/>
        </p:nvSpPr>
        <p:spPr>
          <a:xfrm>
            <a:off x="3425175" y="42388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662B2-A8EE-8268-4D4F-501218A1A097}"/>
              </a:ext>
            </a:extLst>
          </p:cNvPr>
          <p:cNvSpPr txBox="1"/>
          <p:nvPr/>
        </p:nvSpPr>
        <p:spPr>
          <a:xfrm>
            <a:off x="4193660" y="425178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7866D-4E45-D410-63E5-727B234F30EB}"/>
              </a:ext>
            </a:extLst>
          </p:cNvPr>
          <p:cNvSpPr txBox="1"/>
          <p:nvPr/>
        </p:nvSpPr>
        <p:spPr>
          <a:xfrm>
            <a:off x="1974714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F214B-3EE3-0AFD-FB8D-6F0614F23E52}"/>
              </a:ext>
            </a:extLst>
          </p:cNvPr>
          <p:cNvSpPr txBox="1"/>
          <p:nvPr/>
        </p:nvSpPr>
        <p:spPr>
          <a:xfrm>
            <a:off x="2687179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C68C2-36B4-1198-383D-27250008F2E2}"/>
              </a:ext>
            </a:extLst>
          </p:cNvPr>
          <p:cNvSpPr txBox="1"/>
          <p:nvPr/>
        </p:nvSpPr>
        <p:spPr>
          <a:xfrm>
            <a:off x="3425175" y="480131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B58AA6-7C91-285F-34CC-8A20A1DD1DF4}"/>
              </a:ext>
            </a:extLst>
          </p:cNvPr>
          <p:cNvSpPr txBox="1"/>
          <p:nvPr/>
        </p:nvSpPr>
        <p:spPr>
          <a:xfrm>
            <a:off x="4193660" y="481424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CBFD9-7463-6751-5F0C-1778E91EF3EC}"/>
              </a:ext>
            </a:extLst>
          </p:cNvPr>
          <p:cNvSpPr txBox="1"/>
          <p:nvPr/>
        </p:nvSpPr>
        <p:spPr>
          <a:xfrm>
            <a:off x="1974714" y="5397863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B292F-17B0-D2D8-1D72-15492392BFB9}"/>
              </a:ext>
            </a:extLst>
          </p:cNvPr>
          <p:cNvSpPr txBox="1"/>
          <p:nvPr/>
        </p:nvSpPr>
        <p:spPr>
          <a:xfrm>
            <a:off x="2687179" y="5397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8FD8D-C658-C71C-98D7-1B0AA5950476}"/>
              </a:ext>
            </a:extLst>
          </p:cNvPr>
          <p:cNvSpPr txBox="1"/>
          <p:nvPr/>
        </p:nvSpPr>
        <p:spPr>
          <a:xfrm>
            <a:off x="3425175" y="538493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5961B-C6D8-8595-012C-96B28AC117A3}"/>
              </a:ext>
            </a:extLst>
          </p:cNvPr>
          <p:cNvSpPr txBox="1"/>
          <p:nvPr/>
        </p:nvSpPr>
        <p:spPr>
          <a:xfrm>
            <a:off x="4193660" y="5397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A186E0-14BE-13CE-BB11-5C993750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1066033"/>
            <a:ext cx="7712683" cy="12491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Pre-calculate skips. F</a:t>
            </a:r>
            <a:r>
              <a:rPr lang="en-CA" sz="2800" dirty="0"/>
              <a:t>or bad character rule;</a:t>
            </a:r>
          </a:p>
          <a:p>
            <a:pPr marL="0" indent="0">
              <a:buNone/>
            </a:pPr>
            <a:r>
              <a:rPr lang="en-CA" sz="2800" dirty="0"/>
              <a:t>P = </a:t>
            </a:r>
            <a:r>
              <a:rPr lang="en-CA" sz="2800" b="1" dirty="0">
                <a:latin typeface="Times" panose="02020603050405020304" pitchFamily="18" charset="0"/>
                <a:cs typeface="Times" panose="02020603050405020304" pitchFamily="18" charset="0"/>
              </a:rPr>
              <a:t>T C G C;</a:t>
            </a:r>
            <a:r>
              <a:rPr lang="en-CA" sz="2800" dirty="0"/>
              <a:t> </a:t>
            </a:r>
            <a:r>
              <a:rPr lang="en-US" altLang="en-US" sz="2800" b="1" i="1" dirty="0">
                <a:latin typeface="Symbol" panose="05050102010706020507" pitchFamily="18" charset="2"/>
              </a:rPr>
              <a:t>S  </a:t>
            </a:r>
            <a:r>
              <a:rPr lang="en-US" altLang="en-US" sz="2800" b="1" dirty="0">
                <a:latin typeface="Symbol" panose="05050102010706020507" pitchFamily="18" charset="2"/>
              </a:rPr>
              <a:t>= </a:t>
            </a:r>
            <a:r>
              <a:rPr lang="en-US" altLang="en-US" sz="2800" b="1" dirty="0">
                <a:latin typeface="Times" panose="02020603050405020304" pitchFamily="18" charset="0"/>
                <a:cs typeface="Times" panose="02020603050405020304" pitchFamily="18" charset="0"/>
              </a:rPr>
              <a:t>A C G T</a:t>
            </a:r>
            <a:r>
              <a:rPr lang="en-CA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1B4E0-131C-D033-4EBC-C1AB19A63A6F}"/>
              </a:ext>
            </a:extLst>
          </p:cNvPr>
          <p:cNvSpPr/>
          <p:nvPr/>
        </p:nvSpPr>
        <p:spPr>
          <a:xfrm>
            <a:off x="543862" y="1511579"/>
            <a:ext cx="136188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6A39D9A7-E51D-B2FD-5BED-41D3F8F4D9C3}"/>
              </a:ext>
            </a:extLst>
          </p:cNvPr>
          <p:cNvSpPr/>
          <p:nvPr/>
        </p:nvSpPr>
        <p:spPr>
          <a:xfrm rot="5400000">
            <a:off x="6175555" y="4571864"/>
            <a:ext cx="284231" cy="665020"/>
          </a:xfrm>
          <a:prstGeom prst="rightBracket">
            <a:avLst>
              <a:gd name="adj" fmla="val 116986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57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2CFB689-9621-E1E5-70D5-6D6E7AFB01F6}"/>
              </a:ext>
            </a:extLst>
          </p:cNvPr>
          <p:cNvSpPr txBox="1"/>
          <p:nvPr/>
        </p:nvSpPr>
        <p:spPr>
          <a:xfrm>
            <a:off x="1060315" y="2001357"/>
            <a:ext cx="7470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Preprocess the pattern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 and the alphabet </a:t>
            </a:r>
            <a:r>
              <a:rPr lang="en-US" altLang="en-US" sz="2800" b="1" i="1" dirty="0">
                <a:latin typeface="Symbol" panose="05050102010706020507" pitchFamily="18" charset="2"/>
              </a:rPr>
              <a:t>S</a:t>
            </a:r>
            <a:r>
              <a:rPr lang="en-US" altLang="en-US" sz="2800" dirty="0"/>
              <a:t> to build the </a:t>
            </a:r>
            <a:r>
              <a:rPr lang="en-US" altLang="en-US" sz="2800" i="1" dirty="0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last-occurrence function </a:t>
            </a:r>
            <a:r>
              <a:rPr lang="en-US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800" dirty="0"/>
              <a:t> mapping </a:t>
            </a:r>
            <a:r>
              <a:rPr lang="en-US" altLang="en-US" sz="2800" b="1" i="1" dirty="0">
                <a:latin typeface="Symbol" panose="05050102010706020507" pitchFamily="18" charset="2"/>
              </a:rPr>
              <a:t>S</a:t>
            </a:r>
            <a:r>
              <a:rPr lang="en-US" altLang="en-US" sz="2800" dirty="0"/>
              <a:t>  to integers, 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6DB50E-D96F-4775-5F9E-F7D309741C01}"/>
              </a:ext>
            </a:extLst>
          </p:cNvPr>
          <p:cNvSpPr txBox="1"/>
          <p:nvPr/>
        </p:nvSpPr>
        <p:spPr>
          <a:xfrm>
            <a:off x="1060315" y="4318562"/>
            <a:ext cx="7616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) is defined as the </a:t>
            </a:r>
            <a:r>
              <a:rPr lang="en-US" altLang="en-US" sz="2800" dirty="0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largest index </a:t>
            </a:r>
            <a:r>
              <a:rPr lang="en-US" altLang="en-US" sz="2800" b="1" i="1" dirty="0" err="1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such that </a:t>
            </a:r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altLang="en-US" sz="28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] = </a:t>
            </a:r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c 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or -1 if no such index exists </a:t>
            </a:r>
            <a:endParaRPr lang="en-US" altLang="en-US" sz="28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7EDF7CA-A4E4-0AB9-8606-F0096A14A2A2}"/>
              </a:ext>
            </a:extLst>
          </p:cNvPr>
          <p:cNvSpPr/>
          <p:nvPr/>
        </p:nvSpPr>
        <p:spPr>
          <a:xfrm>
            <a:off x="535021" y="2603525"/>
            <a:ext cx="136188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E5A426E-662A-21B2-B82C-95F0E6E5DAD0}"/>
              </a:ext>
            </a:extLst>
          </p:cNvPr>
          <p:cNvSpPr/>
          <p:nvPr/>
        </p:nvSpPr>
        <p:spPr>
          <a:xfrm>
            <a:off x="535021" y="4743825"/>
            <a:ext cx="136188" cy="151787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4802B3-AD0C-38A4-605A-7D6BA214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altLang="en-US" b="1" dirty="0"/>
              <a:t>Last-Occurrence Function</a:t>
            </a:r>
          </a:p>
        </p:txBody>
      </p:sp>
    </p:spTree>
    <p:extLst>
      <p:ext uri="{BB962C8B-B14F-4D97-AF65-F5344CB8AC3E}">
        <p14:creationId xmlns:p14="http://schemas.microsoft.com/office/powerpoint/2010/main" val="29483291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532011D8-FADE-4A7D-88AE-8970E3ADE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altLang="en-US" b="1" dirty="0"/>
              <a:t>Last-Occurrence Function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919210B5-BF7D-4267-B82A-7886A347D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825" y="3151762"/>
            <a:ext cx="3587885" cy="1909765"/>
          </a:xfrm>
        </p:spPr>
        <p:txBody>
          <a:bodyPr/>
          <a:lstStyle/>
          <a:p>
            <a:r>
              <a:rPr lang="en-US" altLang="en-US" sz="2800" dirty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Symbol" panose="05050102010706020507" pitchFamily="18" charset="2"/>
              </a:rPr>
              <a:t>S </a:t>
            </a:r>
            <a:r>
              <a:rPr lang="en-US" altLang="en-US" dirty="0">
                <a:latin typeface="Symbol" panose="05050102010706020507" pitchFamily="18" charset="2"/>
              </a:rPr>
              <a:t>=</a:t>
            </a:r>
            <a:r>
              <a:rPr lang="en-US" altLang="en-US" dirty="0">
                <a:latin typeface="Times New Roman" panose="02020603050405020304" pitchFamily="18" charset="0"/>
              </a:rPr>
              <a:t> {</a:t>
            </a:r>
            <a:r>
              <a:rPr lang="en-US" altLang="en-US" b="1" i="1" dirty="0">
                <a:latin typeface="Times New Roman" panose="02020603050405020304" pitchFamily="18" charset="0"/>
              </a:rPr>
              <a:t>a, b, c, d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lvl="1">
              <a:buFontTx/>
              <a:buChar char="•"/>
            </a:pPr>
            <a:r>
              <a:rPr lang="en-US" altLang="en-US" b="1" i="1" dirty="0">
                <a:latin typeface="Times New Roman" panose="02020603050405020304" pitchFamily="18" charset="0"/>
              </a:rPr>
              <a:t>P</a:t>
            </a:r>
            <a:r>
              <a:rPr lang="en-US" altLang="en-US" b="1" i="1" dirty="0">
                <a:latin typeface="Symbol" panose="05050102010706020507" pitchFamily="18" charset="2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=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a b a c a 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          </a:t>
            </a:r>
            <a:r>
              <a:rPr lang="en-US" alt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0 1 2 3 4 5</a:t>
            </a:r>
          </a:p>
        </p:txBody>
      </p:sp>
      <p:graphicFrame>
        <p:nvGraphicFramePr>
          <p:cNvPr id="345092" name="Group 4">
            <a:extLst>
              <a:ext uri="{FF2B5EF4-FFF2-40B4-BE49-F238E27FC236}">
                <a16:creationId xmlns:a16="http://schemas.microsoft.com/office/drawing/2014/main" id="{124B144F-08DD-4522-9615-9218220D4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19306"/>
              </p:ext>
            </p:extLst>
          </p:nvPr>
        </p:nvGraphicFramePr>
        <p:xfrm>
          <a:off x="4286656" y="3452671"/>
          <a:ext cx="4648200" cy="1158240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356820036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50459526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08295586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368755643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487358256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6152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62561"/>
                  </a:ext>
                </a:extLst>
              </a:tr>
            </a:tbl>
          </a:graphicData>
        </a:graphic>
      </p:graphicFrame>
      <p:sp>
        <p:nvSpPr>
          <p:cNvPr id="345112" name="Rectangle 24">
            <a:extLst>
              <a:ext uri="{FF2B5EF4-FFF2-40B4-BE49-F238E27FC236}">
                <a16:creationId xmlns:a16="http://schemas.microsoft.com/office/drawing/2014/main" id="{2A7D85D0-9178-4E6C-A56C-48F59D71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960" y="398931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345113" name="Rectangle 25">
            <a:extLst>
              <a:ext uri="{FF2B5EF4-FFF2-40B4-BE49-F238E27FC236}">
                <a16:creationId xmlns:a16="http://schemas.microsoft.com/office/drawing/2014/main" id="{1D8E70CC-3456-4BF6-86F6-ABAC888C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360" y="398931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345114" name="Rectangle 26">
            <a:extLst>
              <a:ext uri="{FF2B5EF4-FFF2-40B4-BE49-F238E27FC236}">
                <a16:creationId xmlns:a16="http://schemas.microsoft.com/office/drawing/2014/main" id="{0789679B-9500-4775-99F7-7E2867A24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760" y="398931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45115" name="Rectangle 27">
            <a:extLst>
              <a:ext uri="{FF2B5EF4-FFF2-40B4-BE49-F238E27FC236}">
                <a16:creationId xmlns:a16="http://schemas.microsoft.com/office/drawing/2014/main" id="{2E89F331-B58D-4D6F-999B-4B271DF8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960" y="398931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-1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7B66201-9B08-7D2A-3945-83004EB9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26" y="1372411"/>
            <a:ext cx="7848600" cy="139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en-US" sz="2800" b="1" i="1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) is defined as</a:t>
            </a:r>
          </a:p>
          <a:p>
            <a:pPr lvl="1">
              <a:buFontTx/>
              <a:buChar char="•"/>
            </a:pP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the largest index </a:t>
            </a:r>
            <a:r>
              <a:rPr lang="en-US" altLang="en-US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 such that </a:t>
            </a:r>
            <a:r>
              <a:rPr lang="en-US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altLang="en-US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] = </a:t>
            </a:r>
            <a:r>
              <a:rPr lang="en-US" altLang="en-US" b="1" i="1" dirty="0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en-US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or </a:t>
            </a:r>
            <a:r>
              <a:rPr lang="en-US" altLang="en-US" i="1" dirty="0">
                <a:solidFill>
                  <a:srgbClr val="3333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-1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 if no such index exists </a:t>
            </a:r>
            <a:endParaRPr lang="en-US" altLang="en-US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F3705-9CCB-BF51-1F45-CCEC4943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42853"/>
            <a:ext cx="8370495" cy="107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/>
              <a:t>Analysis</a:t>
            </a:r>
            <a:r>
              <a:rPr lang="en-US" altLang="en-US" sz="2800" dirty="0"/>
              <a:t>:</a:t>
            </a:r>
          </a:p>
          <a:p>
            <a:endParaRPr lang="en-US" altLang="en-US" sz="1050" dirty="0"/>
          </a:p>
          <a:p>
            <a:r>
              <a:rPr lang="en-US" altLang="en-US" sz="25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O(</a:t>
            </a:r>
            <a:r>
              <a:rPr lang="en-US" altLang="en-US" sz="25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en-US" altLang="en-US" sz="25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+</a:t>
            </a:r>
            <a:r>
              <a:rPr lang="en-US" altLang="en-US" sz="25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s</a:t>
            </a:r>
            <a:r>
              <a:rPr lang="en-US" altLang="en-US" sz="25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sz="25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en-US" sz="2500" dirty="0"/>
              <a:t> where </a:t>
            </a:r>
            <a:r>
              <a:rPr lang="en-US" altLang="en-US" sz="25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500" dirty="0"/>
              <a:t> is the size of </a:t>
            </a:r>
            <a:r>
              <a:rPr lang="en-US" altLang="en-US" sz="25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500" dirty="0"/>
              <a:t> and </a:t>
            </a:r>
            <a:r>
              <a:rPr lang="en-US" altLang="en-US" sz="25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500" dirty="0"/>
              <a:t> is the size of </a:t>
            </a:r>
            <a:r>
              <a:rPr lang="en-US" altLang="en-US" sz="2500" b="1" i="1" dirty="0">
                <a:latin typeface="Symbol" panose="05050102010706020507" pitchFamily="18" charset="2"/>
              </a:rPr>
              <a:t>S</a:t>
            </a:r>
          </a:p>
          <a:p>
            <a:endParaRPr lang="en-US" altLang="en-US" sz="2800" b="1" i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4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2" grpId="0" autoUpdateAnimBg="0"/>
      <p:bldP spid="345113" grpId="0" autoUpdateAnimBg="0"/>
      <p:bldP spid="345114" grpId="0" autoUpdateAnimBg="0"/>
      <p:bldP spid="345115" grpId="0" autoUpdateAnimBg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E6F16DD5-36F9-564B-03C2-CBF3A7765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6098"/>
            <a:ext cx="7772400" cy="829829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rule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A0105458-2030-4E09-8722-73945A420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98078"/>
            <a:ext cx="7772400" cy="3422939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latin typeface="Courier New" panose="02070309020205020404" pitchFamily="49" charset="0"/>
              </a:rPr>
              <a:t>  </a:t>
            </a:r>
            <a:r>
              <a:rPr lang="en-US" alt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0        1</a:t>
            </a:r>
          </a:p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123456789012345678</a:t>
            </a:r>
          </a:p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T:xpbc</a:t>
            </a:r>
            <a:r>
              <a:rPr lang="en-US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</a:t>
            </a:r>
            <a:r>
              <a:rPr lang="en-US" alt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bxab</a:t>
            </a: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pqqaabpqz</a:t>
            </a:r>
          </a:p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P:  </a:t>
            </a:r>
            <a:r>
              <a:rPr lang="en-US" altLang="en-US" sz="4800" dirty="0" err="1">
                <a:solidFill>
                  <a:srgbClr val="0C479D"/>
                </a:solidFill>
                <a:latin typeface="Courier New" panose="02070309020205020404" pitchFamily="49" charset="0"/>
              </a:rPr>
              <a:t>tp</a:t>
            </a:r>
            <a:r>
              <a:rPr lang="en-US" altLang="en-US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en-US" altLang="en-US" sz="48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bxab</a:t>
            </a:r>
            <a:endParaRPr lang="en-US" altLang="en-US" sz="48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4800" dirty="0">
                <a:solidFill>
                  <a:srgbClr val="FF33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4800" dirty="0">
                <a:solidFill>
                  <a:srgbClr val="006600"/>
                </a:solidFill>
                <a:latin typeface="Courier New" panose="02070309020205020404" pitchFamily="49" charset="0"/>
              </a:rPr>
              <a:t>^^^^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B17798-041E-FC09-56A2-FCF64977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12805"/>
            <a:ext cx="7772400" cy="102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P:    </a:t>
            </a:r>
            <a:r>
              <a:rPr lang="en-US" altLang="en-US" sz="4800" b="1" dirty="0" err="1">
                <a:solidFill>
                  <a:srgbClr val="0C479D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4800" dirty="0" err="1">
                <a:solidFill>
                  <a:srgbClr val="0C479D"/>
                </a:solidFill>
                <a:latin typeface="Courier New" panose="02070309020205020404" pitchFamily="49" charset="0"/>
              </a:rPr>
              <a:t>pabxab</a:t>
            </a:r>
            <a:endParaRPr lang="en-US" altLang="en-US" sz="4800" dirty="0">
              <a:solidFill>
                <a:srgbClr val="0C479D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4800" dirty="0">
                <a:solidFill>
                  <a:srgbClr val="FF3300"/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54E5BF-D91C-1C7E-6C83-D6091063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89599"/>
            <a:ext cx="7772400" cy="60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sz="4800" dirty="0">
                <a:solidFill>
                  <a:srgbClr val="0C479D"/>
                </a:solidFill>
                <a:latin typeface="Courier New" panose="02070309020205020404" pitchFamily="49" charset="0"/>
              </a:rPr>
              <a:t>P:           </a:t>
            </a:r>
            <a:r>
              <a:rPr lang="en-US" altLang="en-US" sz="4800" dirty="0" err="1">
                <a:solidFill>
                  <a:srgbClr val="0C479D"/>
                </a:solidFill>
                <a:latin typeface="Courier New" panose="02070309020205020404" pitchFamily="49" charset="0"/>
              </a:rPr>
              <a:t>tpabxab</a:t>
            </a:r>
            <a:endParaRPr lang="en-US" altLang="en-US" sz="4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448138-A2BF-2661-80CF-CAD07FCFA314}"/>
              </a:ext>
            </a:extLst>
          </p:cNvPr>
          <p:cNvSpPr/>
          <p:nvPr/>
        </p:nvSpPr>
        <p:spPr>
          <a:xfrm>
            <a:off x="5172365" y="2259446"/>
            <a:ext cx="360218" cy="342293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DE60D493-E1FB-B2CA-E949-6C58F90CE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467"/>
            <a:ext cx="8229600" cy="792558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Bad Character Rule</a:t>
            </a:r>
          </a:p>
        </p:txBody>
      </p:sp>
      <p:graphicFrame>
        <p:nvGraphicFramePr>
          <p:cNvPr id="399363" name="Group 3">
            <a:extLst>
              <a:ext uri="{FF2B5EF4-FFF2-40B4-BE49-F238E27FC236}">
                <a16:creationId xmlns:a16="http://schemas.microsoft.com/office/drawing/2014/main" id="{15F8F864-FA35-9FB8-C6FB-154AFAB98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24730"/>
              </p:ext>
            </p:extLst>
          </p:nvPr>
        </p:nvGraphicFramePr>
        <p:xfrm>
          <a:off x="870526" y="2474024"/>
          <a:ext cx="7747002" cy="3474720"/>
        </p:xfrm>
        <a:graphic>
          <a:graphicData uri="http://schemas.openxmlformats.org/drawingml/2006/table">
            <a:tbl>
              <a:tblPr/>
              <a:tblGrid>
                <a:gridCol w="1170710">
                  <a:extLst>
                    <a:ext uri="{9D8B030D-6E8A-4147-A177-3AD203B41FA5}">
                      <a16:colId xmlns:a16="http://schemas.microsoft.com/office/drawing/2014/main" val="4083991209"/>
                    </a:ext>
                  </a:extLst>
                </a:gridCol>
                <a:gridCol w="6576292">
                  <a:extLst>
                    <a:ext uri="{9D8B030D-6E8A-4147-A177-3AD203B41FA5}">
                      <a16:colId xmlns:a16="http://schemas.microsoft.com/office/drawing/2014/main" val="288375983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Right-most-position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02297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16418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75701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35658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31646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34011"/>
                  </a:ext>
                </a:extLst>
              </a:tr>
            </a:tbl>
          </a:graphicData>
        </a:graphic>
      </p:graphicFrame>
      <p:sp>
        <p:nvSpPr>
          <p:cNvPr id="399387" name="Text Box 27">
            <a:extLst>
              <a:ext uri="{FF2B5EF4-FFF2-40B4-BE49-F238E27FC236}">
                <a16:creationId xmlns:a16="http://schemas.microsoft.com/office/drawing/2014/main" id="{BF8BE25A-8C7B-3C54-716A-5AC7D1D4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450" y="6273225"/>
            <a:ext cx="38221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Pre-processing: </a:t>
            </a:r>
            <a:r>
              <a:rPr lang="en-US" altLang="en-US" sz="3200" b="1" dirty="0"/>
              <a:t>O(</a:t>
            </a:r>
            <a:r>
              <a:rPr lang="en-US" altLang="en-US" sz="3200" b="1" i="1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en-US" sz="32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F9395-3281-339F-882A-FB3F7F1BC410}"/>
              </a:ext>
            </a:extLst>
          </p:cNvPr>
          <p:cNvSpPr txBox="1"/>
          <p:nvPr/>
        </p:nvSpPr>
        <p:spPr>
          <a:xfrm>
            <a:off x="870526" y="1264260"/>
            <a:ext cx="31288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1F9FD6-A079-A4B5-22B2-712FF213047A}"/>
              </a:ext>
            </a:extLst>
          </p:cNvPr>
          <p:cNvSpPr/>
          <p:nvPr/>
        </p:nvSpPr>
        <p:spPr>
          <a:xfrm>
            <a:off x="553493" y="1509007"/>
            <a:ext cx="93199" cy="156838"/>
          </a:xfrm>
          <a:prstGeom prst="roundRect">
            <a:avLst/>
          </a:prstGeom>
          <a:noFill/>
          <a:ln w="28575">
            <a:solidFill>
              <a:srgbClr val="3333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0326E-5383-DDBA-27DB-7F9C02B10E0C}"/>
              </a:ext>
            </a:extLst>
          </p:cNvPr>
          <p:cNvSpPr txBox="1"/>
          <p:nvPr/>
        </p:nvSpPr>
        <p:spPr>
          <a:xfrm>
            <a:off x="2191333" y="303131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A3B60-6358-E246-0E35-5D35998E2A36}"/>
              </a:ext>
            </a:extLst>
          </p:cNvPr>
          <p:cNvSpPr txBox="1"/>
          <p:nvPr/>
        </p:nvSpPr>
        <p:spPr>
          <a:xfrm>
            <a:off x="2191333" y="36350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23489-E349-1D6A-EF65-C28A4FBA09F1}"/>
              </a:ext>
            </a:extLst>
          </p:cNvPr>
          <p:cNvSpPr txBox="1"/>
          <p:nvPr/>
        </p:nvSpPr>
        <p:spPr>
          <a:xfrm>
            <a:off x="2191333" y="421982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83238-B92C-8D75-3797-AEEDB270973B}"/>
              </a:ext>
            </a:extLst>
          </p:cNvPr>
          <p:cNvSpPr txBox="1"/>
          <p:nvPr/>
        </p:nvSpPr>
        <p:spPr>
          <a:xfrm>
            <a:off x="2191333" y="480459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89C7A-7068-C3BC-B5C3-E72C15084360}"/>
              </a:ext>
            </a:extLst>
          </p:cNvPr>
          <p:cNvSpPr txBox="1"/>
          <p:nvPr/>
        </p:nvSpPr>
        <p:spPr>
          <a:xfrm>
            <a:off x="2191333" y="53512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8E4C8364-1C44-6A2D-54C9-EA5621CE5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36102"/>
              </p:ext>
            </p:extLst>
          </p:nvPr>
        </p:nvGraphicFramePr>
        <p:xfrm>
          <a:off x="5736618" y="1025234"/>
          <a:ext cx="2807849" cy="853440"/>
        </p:xfrm>
        <a:graphic>
          <a:graphicData uri="http://schemas.openxmlformats.org/drawingml/2006/table">
            <a:tbl>
              <a:tblPr/>
              <a:tblGrid>
                <a:gridCol w="401317">
                  <a:extLst>
                    <a:ext uri="{9D8B030D-6E8A-4147-A177-3AD203B41FA5}">
                      <a16:colId xmlns:a16="http://schemas.microsoft.com/office/drawing/2014/main" val="356820036"/>
                    </a:ext>
                  </a:extLst>
                </a:gridCol>
                <a:gridCol w="401317">
                  <a:extLst>
                    <a:ext uri="{9D8B030D-6E8A-4147-A177-3AD203B41FA5}">
                      <a16:colId xmlns:a16="http://schemas.microsoft.com/office/drawing/2014/main" val="504595262"/>
                    </a:ext>
                  </a:extLst>
                </a:gridCol>
                <a:gridCol w="399947">
                  <a:extLst>
                    <a:ext uri="{9D8B030D-6E8A-4147-A177-3AD203B41FA5}">
                      <a16:colId xmlns:a16="http://schemas.microsoft.com/office/drawing/2014/main" val="3082955863"/>
                    </a:ext>
                  </a:extLst>
                </a:gridCol>
                <a:gridCol w="401317">
                  <a:extLst>
                    <a:ext uri="{9D8B030D-6E8A-4147-A177-3AD203B41FA5}">
                      <a16:colId xmlns:a16="http://schemas.microsoft.com/office/drawing/2014/main" val="3687556434"/>
                    </a:ext>
                  </a:extLst>
                </a:gridCol>
                <a:gridCol w="401317">
                  <a:extLst>
                    <a:ext uri="{9D8B030D-6E8A-4147-A177-3AD203B41FA5}">
                      <a16:colId xmlns:a16="http://schemas.microsoft.com/office/drawing/2014/main" val="487358256"/>
                    </a:ext>
                  </a:extLst>
                </a:gridCol>
                <a:gridCol w="401317">
                  <a:extLst>
                    <a:ext uri="{9D8B030D-6E8A-4147-A177-3AD203B41FA5}">
                      <a16:colId xmlns:a16="http://schemas.microsoft.com/office/drawing/2014/main" val="124658746"/>
                    </a:ext>
                  </a:extLst>
                </a:gridCol>
                <a:gridCol w="401317">
                  <a:extLst>
                    <a:ext uri="{9D8B030D-6E8A-4147-A177-3AD203B41FA5}">
                      <a16:colId xmlns:a16="http://schemas.microsoft.com/office/drawing/2014/main" val="3733493299"/>
                    </a:ext>
                  </a:extLst>
                </a:gridCol>
              </a:tblGrid>
              <a:tr h="2108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61522"/>
                  </a:ext>
                </a:extLst>
              </a:tr>
              <a:tr h="423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t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p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a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b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x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a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3600" b="1" dirty="0">
                          <a:latin typeface="Bahnschrift" panose="020B0502040204020203" pitchFamily="34" charset="0"/>
                          <a:cs typeface="Times" panose="02020603050405020304" pitchFamily="18" charset="0"/>
                        </a:rPr>
                        <a:t>b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62561"/>
                  </a:ext>
                </a:extLst>
              </a:tr>
            </a:tbl>
          </a:graphicData>
        </a:graphic>
      </p:graphicFrame>
      <p:sp>
        <p:nvSpPr>
          <p:cNvPr id="14" name="Rectangle 26">
            <a:extLst>
              <a:ext uri="{FF2B5EF4-FFF2-40B4-BE49-F238E27FC236}">
                <a16:creationId xmlns:a16="http://schemas.microsoft.com/office/drawing/2014/main" id="{6BC3119F-6EB6-B8D8-E345-AF9C1976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181" y="1292761"/>
            <a:ext cx="671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Bahnschrift" panose="020B0502040204020203" pitchFamily="34" charset="0"/>
                <a:cs typeface="Times" panose="02020603050405020304" pitchFamily="18" charset="0"/>
              </a:rPr>
              <a:t>P: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17FE2FC7-F62B-4B52-BD30-E5A63DF1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7013"/>
            <a:ext cx="77724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left Scan Rule</a:t>
            </a:r>
          </a:p>
        </p:txBody>
      </p:sp>
      <p:grpSp>
        <p:nvGrpSpPr>
          <p:cNvPr id="338947" name="Group 3">
            <a:extLst>
              <a:ext uri="{FF2B5EF4-FFF2-40B4-BE49-F238E27FC236}">
                <a16:creationId xmlns:a16="http://schemas.microsoft.com/office/drawing/2014/main" id="{A676E1BE-CD1A-4703-8796-502022D850E5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2225675"/>
            <a:ext cx="7467600" cy="3641725"/>
            <a:chOff x="804" y="1402"/>
            <a:chExt cx="4704" cy="2294"/>
          </a:xfrm>
        </p:grpSpPr>
        <p:sp>
          <p:nvSpPr>
            <p:cNvPr id="338948" name="Rectangle 4">
              <a:extLst>
                <a:ext uri="{FF2B5EF4-FFF2-40B4-BE49-F238E27FC236}">
                  <a16:creationId xmlns:a16="http://schemas.microsoft.com/office/drawing/2014/main" id="{4CB2D8B7-0DC8-41AB-89A0-1BFC0A9C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13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49" name="Rectangle 5">
              <a:extLst>
                <a:ext uri="{FF2B5EF4-FFF2-40B4-BE49-F238E27FC236}">
                  <a16:creationId xmlns:a16="http://schemas.microsoft.com/office/drawing/2014/main" id="{99BA30BA-E9A5-4272-A369-13969BEE2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0" name="Rectangle 6">
              <a:extLst>
                <a:ext uri="{FF2B5EF4-FFF2-40B4-BE49-F238E27FC236}">
                  <a16:creationId xmlns:a16="http://schemas.microsoft.com/office/drawing/2014/main" id="{B2F28ADD-3170-4E34-A4C9-5D0439FC1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1" name="Rectangle 7">
              <a:extLst>
                <a:ext uri="{FF2B5EF4-FFF2-40B4-BE49-F238E27FC236}">
                  <a16:creationId xmlns:a16="http://schemas.microsoft.com/office/drawing/2014/main" id="{0DB2F51B-9C26-4F18-831A-A9F7BBC1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2" name="Rectangle 8">
              <a:extLst>
                <a:ext uri="{FF2B5EF4-FFF2-40B4-BE49-F238E27FC236}">
                  <a16:creationId xmlns:a16="http://schemas.microsoft.com/office/drawing/2014/main" id="{7809AF9C-167D-45B7-8FA0-AC14AD32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3" name="Rectangle 9">
              <a:extLst>
                <a:ext uri="{FF2B5EF4-FFF2-40B4-BE49-F238E27FC236}">
                  <a16:creationId xmlns:a16="http://schemas.microsoft.com/office/drawing/2014/main" id="{3ED69BE5-CD38-48E9-B12C-6F9DF271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4" name="Rectangle 10">
              <a:extLst>
                <a:ext uri="{FF2B5EF4-FFF2-40B4-BE49-F238E27FC236}">
                  <a16:creationId xmlns:a16="http://schemas.microsoft.com/office/drawing/2014/main" id="{A8191026-81FD-400D-90BB-6B953F5D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5" name="Rectangle 11">
              <a:extLst>
                <a:ext uri="{FF2B5EF4-FFF2-40B4-BE49-F238E27FC236}">
                  <a16:creationId xmlns:a16="http://schemas.microsoft.com/office/drawing/2014/main" id="{F7C6B8E2-CCAD-49DC-B745-257CBFAF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402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6" name="Rectangle 12">
              <a:extLst>
                <a:ext uri="{FF2B5EF4-FFF2-40B4-BE49-F238E27FC236}">
                  <a16:creationId xmlns:a16="http://schemas.microsoft.com/office/drawing/2014/main" id="{8B9236B2-CF94-4B26-9ABB-02C207D2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1424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7" name="Rectangle 13">
              <a:extLst>
                <a:ext uri="{FF2B5EF4-FFF2-40B4-BE49-F238E27FC236}">
                  <a16:creationId xmlns:a16="http://schemas.microsoft.com/office/drawing/2014/main" id="{A9BAFA52-CCF9-4BB9-9127-B0EFF949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402"/>
              <a:ext cx="235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8" name="Rectangle 14">
              <a:extLst>
                <a:ext uri="{FF2B5EF4-FFF2-40B4-BE49-F238E27FC236}">
                  <a16:creationId xmlns:a16="http://schemas.microsoft.com/office/drawing/2014/main" id="{180FD725-39B7-48C4-ABBB-ECF5D485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59" name="Rectangle 15">
              <a:extLst>
                <a:ext uri="{FF2B5EF4-FFF2-40B4-BE49-F238E27FC236}">
                  <a16:creationId xmlns:a16="http://schemas.microsoft.com/office/drawing/2014/main" id="{C9ED018D-0438-4DDB-BA28-9E5BC272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402"/>
              <a:ext cx="235" cy="235"/>
            </a:xfrm>
            <a:prstGeom prst="rect">
              <a:avLst/>
            </a:prstGeom>
            <a:solidFill>
              <a:srgbClr val="E6E6E6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0" name="Rectangle 16">
              <a:extLst>
                <a:ext uri="{FF2B5EF4-FFF2-40B4-BE49-F238E27FC236}">
                  <a16:creationId xmlns:a16="http://schemas.microsoft.com/office/drawing/2014/main" id="{A9B5FF3A-7B7B-4BA5-8657-C584953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1" name="Rectangle 17">
              <a:extLst>
                <a:ext uri="{FF2B5EF4-FFF2-40B4-BE49-F238E27FC236}">
                  <a16:creationId xmlns:a16="http://schemas.microsoft.com/office/drawing/2014/main" id="{87790617-AC8D-47A3-BFD2-8D8F38AED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402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2" name="Rectangle 18">
              <a:extLst>
                <a:ext uri="{FF2B5EF4-FFF2-40B4-BE49-F238E27FC236}">
                  <a16:creationId xmlns:a16="http://schemas.microsoft.com/office/drawing/2014/main" id="{87417E97-F43C-4BBA-9BFE-834275AA7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3" name="Rectangle 19">
              <a:extLst>
                <a:ext uri="{FF2B5EF4-FFF2-40B4-BE49-F238E27FC236}">
                  <a16:creationId xmlns:a16="http://schemas.microsoft.com/office/drawing/2014/main" id="{3ED0DB4E-73EA-45DB-8342-CB5B9F98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1402"/>
              <a:ext cx="236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4" name="Rectangle 20">
              <a:extLst>
                <a:ext uri="{FF2B5EF4-FFF2-40B4-BE49-F238E27FC236}">
                  <a16:creationId xmlns:a16="http://schemas.microsoft.com/office/drawing/2014/main" id="{45ED683F-AEE7-4D5C-9B40-687A62EC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5" name="Rectangle 21">
              <a:extLst>
                <a:ext uri="{FF2B5EF4-FFF2-40B4-BE49-F238E27FC236}">
                  <a16:creationId xmlns:a16="http://schemas.microsoft.com/office/drawing/2014/main" id="{F81115CB-8621-4AE5-A9F3-26A0F662D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1402"/>
              <a:ext cx="235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6" name="Rectangle 22">
              <a:extLst>
                <a:ext uri="{FF2B5EF4-FFF2-40B4-BE49-F238E27FC236}">
                  <a16:creationId xmlns:a16="http://schemas.microsoft.com/office/drawing/2014/main" id="{70A0BFFE-0BA6-480F-B651-92A17532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7" name="Rectangle 23">
              <a:extLst>
                <a:ext uri="{FF2B5EF4-FFF2-40B4-BE49-F238E27FC236}">
                  <a16:creationId xmlns:a16="http://schemas.microsoft.com/office/drawing/2014/main" id="{344DB2A4-2000-4EDC-8FE4-E980E11C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8" name="Rectangle 24">
              <a:extLst>
                <a:ext uri="{FF2B5EF4-FFF2-40B4-BE49-F238E27FC236}">
                  <a16:creationId xmlns:a16="http://schemas.microsoft.com/office/drawing/2014/main" id="{22C81FE1-2ADF-4A4D-B9AD-092458DE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424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69" name="Rectangle 25">
              <a:extLst>
                <a:ext uri="{FF2B5EF4-FFF2-40B4-BE49-F238E27FC236}">
                  <a16:creationId xmlns:a16="http://schemas.microsoft.com/office/drawing/2014/main" id="{75F8B6A4-79FC-418D-9E73-A07949896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402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0" name="Rectangle 26">
              <a:extLst>
                <a:ext uri="{FF2B5EF4-FFF2-40B4-BE49-F238E27FC236}">
                  <a16:creationId xmlns:a16="http://schemas.microsoft.com/office/drawing/2014/main" id="{B9D3E34F-299B-4F5F-89F6-980DCAB5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1" name="Rectangle 27">
              <a:extLst>
                <a:ext uri="{FF2B5EF4-FFF2-40B4-BE49-F238E27FC236}">
                  <a16:creationId xmlns:a16="http://schemas.microsoft.com/office/drawing/2014/main" id="{B477F3FE-A885-465B-94DD-14583605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1402"/>
              <a:ext cx="236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2" name="Rectangle 28">
              <a:extLst>
                <a:ext uri="{FF2B5EF4-FFF2-40B4-BE49-F238E27FC236}">
                  <a16:creationId xmlns:a16="http://schemas.microsoft.com/office/drawing/2014/main" id="{F33A2D5B-BA57-4F2C-A444-1A58903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3" name="Rectangle 29">
              <a:extLst>
                <a:ext uri="{FF2B5EF4-FFF2-40B4-BE49-F238E27FC236}">
                  <a16:creationId xmlns:a16="http://schemas.microsoft.com/office/drawing/2014/main" id="{94FFC2EC-8AE1-4606-B81D-153A9691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402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4" name="Rectangle 30">
              <a:extLst>
                <a:ext uri="{FF2B5EF4-FFF2-40B4-BE49-F238E27FC236}">
                  <a16:creationId xmlns:a16="http://schemas.microsoft.com/office/drawing/2014/main" id="{27A4D801-4284-4CE4-AA08-EBA61254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5" name="Rectangle 31">
              <a:extLst>
                <a:ext uri="{FF2B5EF4-FFF2-40B4-BE49-F238E27FC236}">
                  <a16:creationId xmlns:a16="http://schemas.microsoft.com/office/drawing/2014/main" id="{1E29D92A-489F-4699-A901-120694F5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402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6" name="Rectangle 32">
              <a:extLst>
                <a:ext uri="{FF2B5EF4-FFF2-40B4-BE49-F238E27FC236}">
                  <a16:creationId xmlns:a16="http://schemas.microsoft.com/office/drawing/2014/main" id="{92583CC7-C2D2-4C00-B138-0E521144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424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7" name="Rectangle 33">
              <a:extLst>
                <a:ext uri="{FF2B5EF4-FFF2-40B4-BE49-F238E27FC236}">
                  <a16:creationId xmlns:a16="http://schemas.microsoft.com/office/drawing/2014/main" id="{F8C9F139-BD79-4184-BA0F-8F39DD13D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402"/>
              <a:ext cx="235" cy="235"/>
            </a:xfrm>
            <a:prstGeom prst="rect">
              <a:avLst/>
            </a:prstGeom>
            <a:solidFill>
              <a:srgbClr val="E6E6E6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8" name="Rectangle 34">
              <a:extLst>
                <a:ext uri="{FF2B5EF4-FFF2-40B4-BE49-F238E27FC236}">
                  <a16:creationId xmlns:a16="http://schemas.microsoft.com/office/drawing/2014/main" id="{5334DAD7-4D04-4B78-9072-828A055D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79" name="Rectangle 35">
              <a:extLst>
                <a:ext uri="{FF2B5EF4-FFF2-40B4-BE49-F238E27FC236}">
                  <a16:creationId xmlns:a16="http://schemas.microsoft.com/office/drawing/2014/main" id="{CA68A8E8-1C24-4370-BB4D-CB22D964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02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0" name="Rectangle 36">
              <a:extLst>
                <a:ext uri="{FF2B5EF4-FFF2-40B4-BE49-F238E27FC236}">
                  <a16:creationId xmlns:a16="http://schemas.microsoft.com/office/drawing/2014/main" id="{CD7C523C-F215-452D-906C-EB8F24AC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1" name="Rectangle 37">
              <a:extLst>
                <a:ext uri="{FF2B5EF4-FFF2-40B4-BE49-F238E27FC236}">
                  <a16:creationId xmlns:a16="http://schemas.microsoft.com/office/drawing/2014/main" id="{C395535E-5B7D-44D4-BB80-29EFDC51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402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2" name="Rectangle 38">
              <a:extLst>
                <a:ext uri="{FF2B5EF4-FFF2-40B4-BE49-F238E27FC236}">
                  <a16:creationId xmlns:a16="http://schemas.microsoft.com/office/drawing/2014/main" id="{130B765E-1CC8-4793-A700-C1168D9E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3" name="Rectangle 39">
              <a:extLst>
                <a:ext uri="{FF2B5EF4-FFF2-40B4-BE49-F238E27FC236}">
                  <a16:creationId xmlns:a16="http://schemas.microsoft.com/office/drawing/2014/main" id="{B0AF1E09-6A4B-4EC4-865B-68DDBC7F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4" name="Rectangle 40">
              <a:extLst>
                <a:ext uri="{FF2B5EF4-FFF2-40B4-BE49-F238E27FC236}">
                  <a16:creationId xmlns:a16="http://schemas.microsoft.com/office/drawing/2014/main" id="{DB55AB76-827C-461B-BA16-812ACA44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5" name="Rectangle 41">
              <a:extLst>
                <a:ext uri="{FF2B5EF4-FFF2-40B4-BE49-F238E27FC236}">
                  <a16:creationId xmlns:a16="http://schemas.microsoft.com/office/drawing/2014/main" id="{79215013-EBE5-4BE5-A811-B680B12F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6" name="Rectangle 42">
              <a:extLst>
                <a:ext uri="{FF2B5EF4-FFF2-40B4-BE49-F238E27FC236}">
                  <a16:creationId xmlns:a16="http://schemas.microsoft.com/office/drawing/2014/main" id="{8E9D52E6-30F7-4C1F-8E22-9B8218D8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7" name="Rectangle 43">
              <a:extLst>
                <a:ext uri="{FF2B5EF4-FFF2-40B4-BE49-F238E27FC236}">
                  <a16:creationId xmlns:a16="http://schemas.microsoft.com/office/drawing/2014/main" id="{AA5122BB-E8E6-4447-9933-B0CCEE90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402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8" name="Rectangle 44">
              <a:extLst>
                <a:ext uri="{FF2B5EF4-FFF2-40B4-BE49-F238E27FC236}">
                  <a16:creationId xmlns:a16="http://schemas.microsoft.com/office/drawing/2014/main" id="{80EA92AD-C6DE-4688-B36F-DC5247402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1424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89" name="Rectangle 45">
              <a:extLst>
                <a:ext uri="{FF2B5EF4-FFF2-40B4-BE49-F238E27FC236}">
                  <a16:creationId xmlns:a16="http://schemas.microsoft.com/office/drawing/2014/main" id="{C41E53A3-C50A-4721-A7E2-C58BDFB07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176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0" name="Rectangle 46">
              <a:extLst>
                <a:ext uri="{FF2B5EF4-FFF2-40B4-BE49-F238E27FC236}">
                  <a16:creationId xmlns:a16="http://schemas.microsoft.com/office/drawing/2014/main" id="{3465E527-2FB6-46C7-A0B4-156E3CE33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176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3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1" name="Rectangle 47">
              <a:extLst>
                <a:ext uri="{FF2B5EF4-FFF2-40B4-BE49-F238E27FC236}">
                  <a16:creationId xmlns:a16="http://schemas.microsoft.com/office/drawing/2014/main" id="{DB43B1AF-5CD8-49E8-AC9C-F5AA0367A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176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2" name="Rectangle 48">
              <a:extLst>
                <a:ext uri="{FF2B5EF4-FFF2-40B4-BE49-F238E27FC236}">
                  <a16:creationId xmlns:a16="http://schemas.microsoft.com/office/drawing/2014/main" id="{EBB6A7AB-678D-4EAE-B419-B506F974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651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5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3" name="Rectangle 49">
              <a:extLst>
                <a:ext uri="{FF2B5EF4-FFF2-40B4-BE49-F238E27FC236}">
                  <a16:creationId xmlns:a16="http://schemas.microsoft.com/office/drawing/2014/main" id="{5D5B3EFD-9C94-47E6-BD87-9A2766C9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3120"/>
              <a:ext cx="1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6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4" name="Rectangle 50">
              <a:extLst>
                <a:ext uri="{FF2B5EF4-FFF2-40B4-BE49-F238E27FC236}">
                  <a16:creationId xmlns:a16="http://schemas.microsoft.com/office/drawing/2014/main" id="{A235CE7A-23E1-46AF-9E21-DF021D4C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72"/>
              <a:ext cx="235" cy="2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5" name="Rectangle 51">
              <a:extLst>
                <a:ext uri="{FF2B5EF4-FFF2-40B4-BE49-F238E27FC236}">
                  <a16:creationId xmlns:a16="http://schemas.microsoft.com/office/drawing/2014/main" id="{2784FB84-BC6D-47FE-BC4A-92F56DD5E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89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6" name="Rectangle 52">
              <a:extLst>
                <a:ext uri="{FF2B5EF4-FFF2-40B4-BE49-F238E27FC236}">
                  <a16:creationId xmlns:a16="http://schemas.microsoft.com/office/drawing/2014/main" id="{2175F1C8-83B1-4ADC-87F1-34B5761E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872"/>
              <a:ext cx="235" cy="2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7" name="Rectangle 53">
              <a:extLst>
                <a:ext uri="{FF2B5EF4-FFF2-40B4-BE49-F238E27FC236}">
                  <a16:creationId xmlns:a16="http://schemas.microsoft.com/office/drawing/2014/main" id="{DAE70900-DAB0-4630-A593-15D4AA7F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189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8" name="Rectangle 54">
              <a:extLst>
                <a:ext uri="{FF2B5EF4-FFF2-40B4-BE49-F238E27FC236}">
                  <a16:creationId xmlns:a16="http://schemas.microsoft.com/office/drawing/2014/main" id="{2988851A-B890-46F3-B5AA-743975ED6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872"/>
              <a:ext cx="235" cy="2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8999" name="Rectangle 55">
              <a:extLst>
                <a:ext uri="{FF2B5EF4-FFF2-40B4-BE49-F238E27FC236}">
                  <a16:creationId xmlns:a16="http://schemas.microsoft.com/office/drawing/2014/main" id="{9274B519-B352-4982-AA76-104FB226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89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0" name="Rectangle 56">
              <a:extLst>
                <a:ext uri="{FF2B5EF4-FFF2-40B4-BE49-F238E27FC236}">
                  <a16:creationId xmlns:a16="http://schemas.microsoft.com/office/drawing/2014/main" id="{6E01DE50-3D29-4D94-8E10-E59E49A4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72"/>
              <a:ext cx="236" cy="2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1" name="Rectangle 57">
              <a:extLst>
                <a:ext uri="{FF2B5EF4-FFF2-40B4-BE49-F238E27FC236}">
                  <a16:creationId xmlns:a16="http://schemas.microsoft.com/office/drawing/2014/main" id="{87055FFB-7F2F-408A-AD62-39398E09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1893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2" name="Rectangle 58">
              <a:extLst>
                <a:ext uri="{FF2B5EF4-FFF2-40B4-BE49-F238E27FC236}">
                  <a16:creationId xmlns:a16="http://schemas.microsoft.com/office/drawing/2014/main" id="{A00E059B-D616-4EAA-8086-689D83B6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872"/>
              <a:ext cx="235" cy="23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3" name="Rectangle 59">
              <a:extLst>
                <a:ext uri="{FF2B5EF4-FFF2-40B4-BE49-F238E27FC236}">
                  <a16:creationId xmlns:a16="http://schemas.microsoft.com/office/drawing/2014/main" id="{CCFF99D6-7695-4043-A146-5ECB80341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89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4" name="Rectangle 60">
              <a:extLst>
                <a:ext uri="{FF2B5EF4-FFF2-40B4-BE49-F238E27FC236}">
                  <a16:creationId xmlns:a16="http://schemas.microsoft.com/office/drawing/2014/main" id="{C8E02D5D-E8DA-45F3-8439-5268FB72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872"/>
              <a:ext cx="235" cy="234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5" name="Rectangle 61">
              <a:extLst>
                <a:ext uri="{FF2B5EF4-FFF2-40B4-BE49-F238E27FC236}">
                  <a16:creationId xmlns:a16="http://schemas.microsoft.com/office/drawing/2014/main" id="{3D41C5DB-1A4C-4788-9388-87B1DFB0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6" name="Rectangle 62">
              <a:extLst>
                <a:ext uri="{FF2B5EF4-FFF2-40B4-BE49-F238E27FC236}">
                  <a16:creationId xmlns:a16="http://schemas.microsoft.com/office/drawing/2014/main" id="{4C9CDCDB-CB06-4FAB-A5C8-A3027A1EC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2341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7" name="Rectangle 63">
              <a:extLst>
                <a:ext uri="{FF2B5EF4-FFF2-40B4-BE49-F238E27FC236}">
                  <a16:creationId xmlns:a16="http://schemas.microsoft.com/office/drawing/2014/main" id="{63E37D67-B0CE-4850-A957-4C9AABA8C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36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8" name="Rectangle 64">
              <a:extLst>
                <a:ext uri="{FF2B5EF4-FFF2-40B4-BE49-F238E27FC236}">
                  <a16:creationId xmlns:a16="http://schemas.microsoft.com/office/drawing/2014/main" id="{2ED51896-CE76-4C68-8B0E-CFE56823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341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09" name="Rectangle 65">
              <a:extLst>
                <a:ext uri="{FF2B5EF4-FFF2-40B4-BE49-F238E27FC236}">
                  <a16:creationId xmlns:a16="http://schemas.microsoft.com/office/drawing/2014/main" id="{4B44288B-3C77-4A61-A8C2-4C351921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36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0" name="Rectangle 66">
              <a:extLst>
                <a:ext uri="{FF2B5EF4-FFF2-40B4-BE49-F238E27FC236}">
                  <a16:creationId xmlns:a16="http://schemas.microsoft.com/office/drawing/2014/main" id="{A9D0F8A2-5B7D-4073-AFDA-2BE7B14C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341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1" name="Rectangle 67">
              <a:extLst>
                <a:ext uri="{FF2B5EF4-FFF2-40B4-BE49-F238E27FC236}">
                  <a16:creationId xmlns:a16="http://schemas.microsoft.com/office/drawing/2014/main" id="{036E82EC-D533-4170-B896-96DA51CE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36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2" name="Rectangle 68">
              <a:extLst>
                <a:ext uri="{FF2B5EF4-FFF2-40B4-BE49-F238E27FC236}">
                  <a16:creationId xmlns:a16="http://schemas.microsoft.com/office/drawing/2014/main" id="{949DCB27-757C-48BC-BDC8-147A4C0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341"/>
              <a:ext cx="235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3" name="Rectangle 69">
              <a:extLst>
                <a:ext uri="{FF2B5EF4-FFF2-40B4-BE49-F238E27FC236}">
                  <a16:creationId xmlns:a16="http://schemas.microsoft.com/office/drawing/2014/main" id="{DE55F5C8-4D51-40DE-9EF0-EC42122B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363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4" name="Rectangle 70">
              <a:extLst>
                <a:ext uri="{FF2B5EF4-FFF2-40B4-BE49-F238E27FC236}">
                  <a16:creationId xmlns:a16="http://schemas.microsoft.com/office/drawing/2014/main" id="{BFA1ADA2-12EC-49B2-AE62-E4902DB0D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341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5" name="Rectangle 71">
              <a:extLst>
                <a:ext uri="{FF2B5EF4-FFF2-40B4-BE49-F238E27FC236}">
                  <a16:creationId xmlns:a16="http://schemas.microsoft.com/office/drawing/2014/main" id="{5E0506F6-94F9-4BE7-A7C0-21C299DD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36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6" name="Rectangle 72">
              <a:extLst>
                <a:ext uri="{FF2B5EF4-FFF2-40B4-BE49-F238E27FC236}">
                  <a16:creationId xmlns:a16="http://schemas.microsoft.com/office/drawing/2014/main" id="{204FE60D-6E5F-4AA0-BECF-47EAD8C5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41"/>
              <a:ext cx="235" cy="23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7" name="Rectangle 73">
              <a:extLst>
                <a:ext uri="{FF2B5EF4-FFF2-40B4-BE49-F238E27FC236}">
                  <a16:creationId xmlns:a16="http://schemas.microsoft.com/office/drawing/2014/main" id="{F43726B9-FE3D-462E-9BAF-5B54AC10E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2363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8" name="Rectangle 74">
              <a:extLst>
                <a:ext uri="{FF2B5EF4-FFF2-40B4-BE49-F238E27FC236}">
                  <a16:creationId xmlns:a16="http://schemas.microsoft.com/office/drawing/2014/main" id="{DF84363C-3E54-4340-B15B-724390F1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810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19" name="Rectangle 75">
              <a:extLst>
                <a:ext uri="{FF2B5EF4-FFF2-40B4-BE49-F238E27FC236}">
                  <a16:creationId xmlns:a16="http://schemas.microsoft.com/office/drawing/2014/main" id="{331D5A48-16D2-4511-A184-011B16BF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83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0" name="Rectangle 76">
              <a:extLst>
                <a:ext uri="{FF2B5EF4-FFF2-40B4-BE49-F238E27FC236}">
                  <a16:creationId xmlns:a16="http://schemas.microsoft.com/office/drawing/2014/main" id="{3C34CBEE-0A49-49F8-A1FB-DF0324832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810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1" name="Rectangle 77">
              <a:extLst>
                <a:ext uri="{FF2B5EF4-FFF2-40B4-BE49-F238E27FC236}">
                  <a16:creationId xmlns:a16="http://schemas.microsoft.com/office/drawing/2014/main" id="{C1F0BA01-2D30-44E6-B834-FE182094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83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2" name="Rectangle 78">
              <a:extLst>
                <a:ext uri="{FF2B5EF4-FFF2-40B4-BE49-F238E27FC236}">
                  <a16:creationId xmlns:a16="http://schemas.microsoft.com/office/drawing/2014/main" id="{48C533AF-3DBF-47C2-92D9-AC102386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810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3" name="Rectangle 79">
              <a:extLst>
                <a:ext uri="{FF2B5EF4-FFF2-40B4-BE49-F238E27FC236}">
                  <a16:creationId xmlns:a16="http://schemas.microsoft.com/office/drawing/2014/main" id="{6115B3EE-A18E-4594-8EC0-F8D5744E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83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4" name="Rectangle 80">
              <a:extLst>
                <a:ext uri="{FF2B5EF4-FFF2-40B4-BE49-F238E27FC236}">
                  <a16:creationId xmlns:a16="http://schemas.microsoft.com/office/drawing/2014/main" id="{EE89E930-1724-463F-B66E-B87CE3FD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810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5" name="Rectangle 81">
              <a:extLst>
                <a:ext uri="{FF2B5EF4-FFF2-40B4-BE49-F238E27FC236}">
                  <a16:creationId xmlns:a16="http://schemas.microsoft.com/office/drawing/2014/main" id="{29A7DDC4-93FB-4304-97B8-03DA6FD6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832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6" name="Rectangle 82">
              <a:extLst>
                <a:ext uri="{FF2B5EF4-FFF2-40B4-BE49-F238E27FC236}">
                  <a16:creationId xmlns:a16="http://schemas.microsoft.com/office/drawing/2014/main" id="{595098E3-66D8-4462-8AAA-D22C78806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810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7" name="Rectangle 83">
              <a:extLst>
                <a:ext uri="{FF2B5EF4-FFF2-40B4-BE49-F238E27FC236}">
                  <a16:creationId xmlns:a16="http://schemas.microsoft.com/office/drawing/2014/main" id="{02910B13-8A40-4046-8C3D-B4B34907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283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8" name="Rectangle 84">
              <a:extLst>
                <a:ext uri="{FF2B5EF4-FFF2-40B4-BE49-F238E27FC236}">
                  <a16:creationId xmlns:a16="http://schemas.microsoft.com/office/drawing/2014/main" id="{2B25A344-BA46-481F-9230-97D9D66D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810"/>
              <a:ext cx="236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29" name="Rectangle 85">
              <a:extLst>
                <a:ext uri="{FF2B5EF4-FFF2-40B4-BE49-F238E27FC236}">
                  <a16:creationId xmlns:a16="http://schemas.microsoft.com/office/drawing/2014/main" id="{33A5952F-E56F-4CB3-99FB-F39E32D8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832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0" name="Rectangle 86">
              <a:extLst>
                <a:ext uri="{FF2B5EF4-FFF2-40B4-BE49-F238E27FC236}">
                  <a16:creationId xmlns:a16="http://schemas.microsoft.com/office/drawing/2014/main" id="{395176F6-74D8-48CA-BE17-4D714017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3279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1" name="Rectangle 87">
              <a:extLst>
                <a:ext uri="{FF2B5EF4-FFF2-40B4-BE49-F238E27FC236}">
                  <a16:creationId xmlns:a16="http://schemas.microsoft.com/office/drawing/2014/main" id="{5F5941A0-E6B9-41FB-8024-C02C96F1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30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2" name="Rectangle 88">
              <a:extLst>
                <a:ext uri="{FF2B5EF4-FFF2-40B4-BE49-F238E27FC236}">
                  <a16:creationId xmlns:a16="http://schemas.microsoft.com/office/drawing/2014/main" id="{65BA9043-9C4B-42E6-832A-6D7CABA36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3279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3" name="Rectangle 89">
              <a:extLst>
                <a:ext uri="{FF2B5EF4-FFF2-40B4-BE49-F238E27FC236}">
                  <a16:creationId xmlns:a16="http://schemas.microsoft.com/office/drawing/2014/main" id="{F12F2A7A-40FE-46CD-9774-2BA1EFEE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330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4" name="Rectangle 90">
              <a:extLst>
                <a:ext uri="{FF2B5EF4-FFF2-40B4-BE49-F238E27FC236}">
                  <a16:creationId xmlns:a16="http://schemas.microsoft.com/office/drawing/2014/main" id="{F2BAEA36-2672-4663-ADE5-1902FF5E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279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5" name="Rectangle 91">
              <a:extLst>
                <a:ext uri="{FF2B5EF4-FFF2-40B4-BE49-F238E27FC236}">
                  <a16:creationId xmlns:a16="http://schemas.microsoft.com/office/drawing/2014/main" id="{C8C7C714-0539-4E24-AFD0-2B862D2F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30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6" name="Rectangle 92">
              <a:extLst>
                <a:ext uri="{FF2B5EF4-FFF2-40B4-BE49-F238E27FC236}">
                  <a16:creationId xmlns:a16="http://schemas.microsoft.com/office/drawing/2014/main" id="{DAD39106-FB3F-4FD6-BD6E-CD58A0A1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279"/>
              <a:ext cx="235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7" name="Rectangle 93">
              <a:extLst>
                <a:ext uri="{FF2B5EF4-FFF2-40B4-BE49-F238E27FC236}">
                  <a16:creationId xmlns:a16="http://schemas.microsoft.com/office/drawing/2014/main" id="{524E2843-3089-4E8E-B3DB-AA0E5BB52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3301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8" name="Rectangle 94">
              <a:extLst>
                <a:ext uri="{FF2B5EF4-FFF2-40B4-BE49-F238E27FC236}">
                  <a16:creationId xmlns:a16="http://schemas.microsoft.com/office/drawing/2014/main" id="{872BC367-5340-4EC4-85BB-E2D3CAE9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3279"/>
              <a:ext cx="236" cy="235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39" name="Rectangle 95">
              <a:extLst>
                <a:ext uri="{FF2B5EF4-FFF2-40B4-BE49-F238E27FC236}">
                  <a16:creationId xmlns:a16="http://schemas.microsoft.com/office/drawing/2014/main" id="{C2AAAE19-2D3C-4218-B597-9AF6A60E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30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0" name="Rectangle 96">
              <a:extLst>
                <a:ext uri="{FF2B5EF4-FFF2-40B4-BE49-F238E27FC236}">
                  <a16:creationId xmlns:a16="http://schemas.microsoft.com/office/drawing/2014/main" id="{3DE7D80B-561E-46BA-8A27-0784E1FE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279"/>
              <a:ext cx="235" cy="235"/>
            </a:xfrm>
            <a:prstGeom prst="rect">
              <a:avLst/>
            </a:prstGeom>
            <a:solidFill>
              <a:srgbClr val="CFDB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1" name="Rectangle 97">
              <a:extLst>
                <a:ext uri="{FF2B5EF4-FFF2-40B4-BE49-F238E27FC236}">
                  <a16:creationId xmlns:a16="http://schemas.microsoft.com/office/drawing/2014/main" id="{B98F89EE-2C7D-4767-8371-D1831683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1"/>
              <a:ext cx="1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2" name="Line 98">
              <a:extLst>
                <a:ext uri="{FF2B5EF4-FFF2-40B4-BE49-F238E27FC236}">
                  <a16:creationId xmlns:a16="http://schemas.microsoft.com/office/drawing/2014/main" id="{CAA9B4EE-08DE-4103-9B93-8E1E01563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163"/>
              <a:ext cx="31" cy="31"/>
            </a:xfrm>
            <a:prstGeom prst="line">
              <a:avLst/>
            </a:prstGeom>
            <a:noFill/>
            <a:ln w="14288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3" name="Freeform 99">
              <a:extLst>
                <a:ext uri="{FF2B5EF4-FFF2-40B4-BE49-F238E27FC236}">
                  <a16:creationId xmlns:a16="http://schemas.microsoft.com/office/drawing/2014/main" id="{C73AA7C5-54DE-4AAB-B027-F8CC6F812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2156"/>
              <a:ext cx="119" cy="119"/>
            </a:xfrm>
            <a:custGeom>
              <a:avLst/>
              <a:gdLst>
                <a:gd name="T0" fmla="*/ 59 w 119"/>
                <a:gd name="T1" fmla="*/ 0 h 119"/>
                <a:gd name="T2" fmla="*/ 119 w 119"/>
                <a:gd name="T3" fmla="*/ 119 h 119"/>
                <a:gd name="T4" fmla="*/ 0 w 119"/>
                <a:gd name="T5" fmla="*/ 60 h 119"/>
                <a:gd name="T6" fmla="*/ 59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59" y="0"/>
                  </a:moveTo>
                  <a:lnTo>
                    <a:pt x="119" y="119"/>
                  </a:lnTo>
                  <a:lnTo>
                    <a:pt x="0" y="6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E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4" name="Line 100">
              <a:extLst>
                <a:ext uri="{FF2B5EF4-FFF2-40B4-BE49-F238E27FC236}">
                  <a16:creationId xmlns:a16="http://schemas.microsoft.com/office/drawing/2014/main" id="{2C635735-97F3-4330-A438-94F91410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619"/>
              <a:ext cx="32" cy="28"/>
            </a:xfrm>
            <a:prstGeom prst="line">
              <a:avLst/>
            </a:prstGeom>
            <a:noFill/>
            <a:ln w="14288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5" name="Freeform 101">
              <a:extLst>
                <a:ext uri="{FF2B5EF4-FFF2-40B4-BE49-F238E27FC236}">
                  <a16:creationId xmlns:a16="http://schemas.microsoft.com/office/drawing/2014/main" id="{BF8DD767-2C10-45DD-AC8C-E1BCF489F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2610"/>
              <a:ext cx="119" cy="119"/>
            </a:xfrm>
            <a:custGeom>
              <a:avLst/>
              <a:gdLst>
                <a:gd name="T0" fmla="*/ 60 w 119"/>
                <a:gd name="T1" fmla="*/ 0 h 119"/>
                <a:gd name="T2" fmla="*/ 119 w 119"/>
                <a:gd name="T3" fmla="*/ 119 h 119"/>
                <a:gd name="T4" fmla="*/ 0 w 119"/>
                <a:gd name="T5" fmla="*/ 59 h 119"/>
                <a:gd name="T6" fmla="*/ 60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lnTo>
                    <a:pt x="119" y="119"/>
                  </a:lnTo>
                  <a:lnTo>
                    <a:pt x="0" y="5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E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6" name="Line 102">
              <a:extLst>
                <a:ext uri="{FF2B5EF4-FFF2-40B4-BE49-F238E27FC236}">
                  <a16:creationId xmlns:a16="http://schemas.microsoft.com/office/drawing/2014/main" id="{6ED56069-7525-4457-B535-28313F1B9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101"/>
              <a:ext cx="31" cy="31"/>
            </a:xfrm>
            <a:prstGeom prst="line">
              <a:avLst/>
            </a:prstGeom>
            <a:noFill/>
            <a:ln w="14288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7" name="Freeform 103">
              <a:extLst>
                <a:ext uri="{FF2B5EF4-FFF2-40B4-BE49-F238E27FC236}">
                  <a16:creationId xmlns:a16="http://schemas.microsoft.com/office/drawing/2014/main" id="{8BE145B8-D370-41B2-8E06-C2A4C5DCB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95"/>
              <a:ext cx="120" cy="119"/>
            </a:xfrm>
            <a:custGeom>
              <a:avLst/>
              <a:gdLst>
                <a:gd name="T0" fmla="*/ 60 w 120"/>
                <a:gd name="T1" fmla="*/ 0 h 119"/>
                <a:gd name="T2" fmla="*/ 120 w 120"/>
                <a:gd name="T3" fmla="*/ 119 h 119"/>
                <a:gd name="T4" fmla="*/ 0 w 120"/>
                <a:gd name="T5" fmla="*/ 59 h 119"/>
                <a:gd name="T6" fmla="*/ 60 w 12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lnTo>
                    <a:pt x="120" y="119"/>
                  </a:lnTo>
                  <a:lnTo>
                    <a:pt x="0" y="5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E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8" name="Freeform 104">
              <a:extLst>
                <a:ext uri="{FF2B5EF4-FFF2-40B4-BE49-F238E27FC236}">
                  <a16:creationId xmlns:a16="http://schemas.microsoft.com/office/drawing/2014/main" id="{AD88602C-F03C-4593-B813-40A288228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3577"/>
              <a:ext cx="120" cy="119"/>
            </a:xfrm>
            <a:custGeom>
              <a:avLst/>
              <a:gdLst>
                <a:gd name="T0" fmla="*/ 60 w 120"/>
                <a:gd name="T1" fmla="*/ 0 h 119"/>
                <a:gd name="T2" fmla="*/ 120 w 120"/>
                <a:gd name="T3" fmla="*/ 119 h 119"/>
                <a:gd name="T4" fmla="*/ 0 w 120"/>
                <a:gd name="T5" fmla="*/ 59 h 119"/>
                <a:gd name="T6" fmla="*/ 60 w 12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9">
                  <a:moveTo>
                    <a:pt x="60" y="0"/>
                  </a:moveTo>
                  <a:lnTo>
                    <a:pt x="120" y="119"/>
                  </a:lnTo>
                  <a:lnTo>
                    <a:pt x="0" y="5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E2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39049" name="Line 105">
              <a:extLst>
                <a:ext uri="{FF2B5EF4-FFF2-40B4-BE49-F238E27FC236}">
                  <a16:creationId xmlns:a16="http://schemas.microsoft.com/office/drawing/2014/main" id="{32B47985-FA88-44B5-898A-609D6F163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3" y="3579"/>
              <a:ext cx="31" cy="31"/>
            </a:xfrm>
            <a:prstGeom prst="line">
              <a:avLst/>
            </a:prstGeom>
            <a:noFill/>
            <a:ln w="14288">
              <a:solidFill>
                <a:srgbClr val="BE2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2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99F707DF-3EDF-4CAF-3E9D-B15C9838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964"/>
            <a:ext cx="8229600" cy="639762"/>
          </a:xfrm>
        </p:spPr>
        <p:txBody>
          <a:bodyPr/>
          <a:lstStyle/>
          <a:p>
            <a:r>
              <a:rPr lang="en-US" altLang="en-US" sz="4000" b="1" dirty="0"/>
              <a:t>Basic Bad Character Rule</a:t>
            </a:r>
          </a:p>
        </p:txBody>
      </p:sp>
      <p:graphicFrame>
        <p:nvGraphicFramePr>
          <p:cNvPr id="401411" name="Group 3">
            <a:extLst>
              <a:ext uri="{FF2B5EF4-FFF2-40B4-BE49-F238E27FC236}">
                <a16:creationId xmlns:a16="http://schemas.microsoft.com/office/drawing/2014/main" id="{7D17C05E-0160-AFBE-166E-211F9E782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15699"/>
              </p:ext>
            </p:extLst>
          </p:nvPr>
        </p:nvGraphicFramePr>
        <p:xfrm>
          <a:off x="3511838" y="4068064"/>
          <a:ext cx="5362864" cy="2743200"/>
        </p:xfrm>
        <a:graphic>
          <a:graphicData uri="http://schemas.openxmlformats.org/drawingml/2006/table">
            <a:tbl>
              <a:tblPr/>
              <a:tblGrid>
                <a:gridCol w="1838906">
                  <a:extLst>
                    <a:ext uri="{9D8B030D-6E8A-4147-A177-3AD203B41FA5}">
                      <a16:colId xmlns:a16="http://schemas.microsoft.com/office/drawing/2014/main" val="207602838"/>
                    </a:ext>
                  </a:extLst>
                </a:gridCol>
                <a:gridCol w="3523958">
                  <a:extLst>
                    <a:ext uri="{9D8B030D-6E8A-4147-A177-3AD203B41FA5}">
                      <a16:colId xmlns:a16="http://schemas.microsoft.com/office/drawing/2014/main" val="1664295987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Right-most-position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80417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28693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68966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3404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4690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75383"/>
                  </a:ext>
                </a:extLst>
              </a:tr>
            </a:tbl>
          </a:graphicData>
        </a:graphic>
      </p:graphicFrame>
      <p:sp>
        <p:nvSpPr>
          <p:cNvPr id="401434" name="Rectangle 26">
            <a:extLst>
              <a:ext uri="{FF2B5EF4-FFF2-40B4-BE49-F238E27FC236}">
                <a16:creationId xmlns:a16="http://schemas.microsoft.com/office/drawing/2014/main" id="{6F3C4E5F-A613-3823-5032-03C4A1CF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891" y="1112838"/>
            <a:ext cx="6008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T: </a:t>
            </a:r>
            <a:r>
              <a:rPr lang="en-US" altLang="en-US" sz="3600" dirty="0" err="1">
                <a:latin typeface="Courier New" panose="02070309020205020404" pitchFamily="49" charset="0"/>
              </a:rPr>
              <a:t>xpbc</a:t>
            </a:r>
            <a:r>
              <a:rPr lang="en-US" altLang="en-US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3600" dirty="0" err="1">
                <a:solidFill>
                  <a:srgbClr val="3333FF"/>
                </a:solidFill>
                <a:latin typeface="Courier New" panose="02070309020205020404" pitchFamily="49" charset="0"/>
              </a:rPr>
              <a:t>bxab</a:t>
            </a:r>
            <a:r>
              <a:rPr lang="en-US" altLang="en-US" sz="3600" dirty="0" err="1">
                <a:latin typeface="Courier New" panose="02070309020205020404" pitchFamily="49" charset="0"/>
              </a:rPr>
              <a:t>pqqaabpqz</a:t>
            </a:r>
            <a:endParaRPr lang="en-US" altLang="en-US" sz="3600" dirty="0">
              <a:latin typeface="Courier New" panose="02070309020205020404" pitchFamily="49" charset="0"/>
            </a:endParaRPr>
          </a:p>
        </p:txBody>
      </p:sp>
      <p:sp>
        <p:nvSpPr>
          <p:cNvPr id="401435" name="Rectangle 27">
            <a:extLst>
              <a:ext uri="{FF2B5EF4-FFF2-40B4-BE49-F238E27FC236}">
                <a16:creationId xmlns:a16="http://schemas.microsoft.com/office/drawing/2014/main" id="{C3038DE0-9EE6-9C9D-F745-39EC7AFE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073" y="1543437"/>
            <a:ext cx="29578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P: </a:t>
            </a:r>
            <a:r>
              <a:rPr lang="en-US" altLang="en-US" sz="3600" dirty="0" err="1">
                <a:latin typeface="Courier New" panose="02070309020205020404" pitchFamily="49" charset="0"/>
              </a:rPr>
              <a:t>tp</a:t>
            </a:r>
            <a:r>
              <a:rPr lang="en-US" altLang="en-US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3600" dirty="0" err="1">
                <a:solidFill>
                  <a:srgbClr val="3333FF"/>
                </a:solidFill>
                <a:latin typeface="Courier New" panose="02070309020205020404" pitchFamily="49" charset="0"/>
              </a:rPr>
              <a:t>bxab</a:t>
            </a:r>
            <a:endParaRPr lang="en-US" altLang="en-US" sz="36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r>
              <a:rPr lang="en-US" altLang="en-US" sz="4400" dirty="0">
                <a:solidFill>
                  <a:srgbClr val="0C479D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3600" dirty="0">
                <a:solidFill>
                  <a:srgbClr val="006600"/>
                </a:solidFill>
                <a:latin typeface="Courier New" panose="02070309020205020404" pitchFamily="49" charset="0"/>
              </a:rPr>
              <a:t>^^^^</a:t>
            </a:r>
          </a:p>
        </p:txBody>
      </p:sp>
      <p:sp>
        <p:nvSpPr>
          <p:cNvPr id="401436" name="Rectangle 28">
            <a:extLst>
              <a:ext uri="{FF2B5EF4-FFF2-40B4-BE49-F238E27FC236}">
                <a16:creationId xmlns:a16="http://schemas.microsoft.com/office/drawing/2014/main" id="{57374B8B-02E6-9AD1-7F7A-B9E60BA9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091" y="3234524"/>
            <a:ext cx="29578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P: </a:t>
            </a:r>
            <a:r>
              <a:rPr lang="en-US" altLang="en-US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3600" dirty="0" err="1">
                <a:latin typeface="Courier New" panose="02070309020205020404" pitchFamily="49" charset="0"/>
              </a:rPr>
              <a:t>pabxab</a:t>
            </a:r>
            <a:endParaRPr lang="en-US" altLang="en-US" sz="3600" dirty="0">
              <a:latin typeface="Courier New" panose="02070309020205020404" pitchFamily="49" charset="0"/>
            </a:endParaRPr>
          </a:p>
        </p:txBody>
      </p:sp>
      <p:sp>
        <p:nvSpPr>
          <p:cNvPr id="401437" name="Text Box 29">
            <a:extLst>
              <a:ext uri="{FF2B5EF4-FFF2-40B4-BE49-F238E27FC236}">
                <a16:creationId xmlns:a16="http://schemas.microsoft.com/office/drawing/2014/main" id="{715C027C-C561-85F4-ABC8-E67766352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09" y="1431876"/>
            <a:ext cx="2605088" cy="279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 Narrow" panose="020B0606020202030204" pitchFamily="34" charset="0"/>
                <a:cs typeface="Times" panose="02020603050405020304" pitchFamily="18" charset="0"/>
              </a:rPr>
              <a:t>When rightmost T(k) in P is left to </a:t>
            </a:r>
            <a:r>
              <a:rPr lang="en-US" altLang="en-US" sz="2400" dirty="0" err="1">
                <a:latin typeface="Arial Narrow" panose="020B0606020202030204" pitchFamily="34" charset="0"/>
                <a:cs typeface="Times" panose="02020603050405020304" pitchFamily="18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  <a:cs typeface="Times" panose="02020603050405020304" pitchFamily="18" charset="0"/>
              </a:rPr>
              <a:t>, shift pattern P to align T(k) with the rightmost T(k) in P</a:t>
            </a:r>
          </a:p>
        </p:txBody>
      </p:sp>
      <p:sp>
        <p:nvSpPr>
          <p:cNvPr id="401438" name="Text Box 30">
            <a:extLst>
              <a:ext uri="{FF2B5EF4-FFF2-40B4-BE49-F238E27FC236}">
                <a16:creationId xmlns:a16="http://schemas.microsoft.com/office/drawing/2014/main" id="{31331062-70FF-20AD-6BC0-A3EC0C90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470" y="84980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k</a:t>
            </a:r>
          </a:p>
        </p:txBody>
      </p:sp>
      <p:sp>
        <p:nvSpPr>
          <p:cNvPr id="401439" name="Text Box 31">
            <a:extLst>
              <a:ext uri="{FF2B5EF4-FFF2-40B4-BE49-F238E27FC236}">
                <a16:creationId xmlns:a16="http://schemas.microsoft.com/office/drawing/2014/main" id="{BE063F5B-74B3-8CE7-FCE1-AD6C8CAAA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91" y="2636043"/>
            <a:ext cx="7745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/>
              <a:t>i</a:t>
            </a:r>
            <a:r>
              <a:rPr lang="en-US" altLang="en-US" sz="2400" dirty="0"/>
              <a:t> = 3</a:t>
            </a:r>
          </a:p>
        </p:txBody>
      </p:sp>
      <p:sp>
        <p:nvSpPr>
          <p:cNvPr id="401440" name="Text Box 32">
            <a:extLst>
              <a:ext uri="{FF2B5EF4-FFF2-40B4-BE49-F238E27FC236}">
                <a16:creationId xmlns:a16="http://schemas.microsoft.com/office/drawing/2014/main" id="{1B168BB7-5A6A-0E36-EE3E-AA7AD663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934" y="2660062"/>
            <a:ext cx="20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Shift 3 – 1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D22C3-DB44-0C33-E16F-3C62EFC499E9}"/>
              </a:ext>
            </a:extLst>
          </p:cNvPr>
          <p:cNvSpPr/>
          <p:nvPr/>
        </p:nvSpPr>
        <p:spPr>
          <a:xfrm>
            <a:off x="2700945" y="1281112"/>
            <a:ext cx="45719" cy="55301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D7FCA9C9-50C9-96E0-5A93-54C4BADB4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-1659"/>
            <a:ext cx="8229600" cy="719209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Bad Character Rule</a:t>
            </a:r>
          </a:p>
        </p:txBody>
      </p:sp>
      <p:graphicFrame>
        <p:nvGraphicFramePr>
          <p:cNvPr id="403459" name="Group 3">
            <a:extLst>
              <a:ext uri="{FF2B5EF4-FFF2-40B4-BE49-F238E27FC236}">
                <a16:creationId xmlns:a16="http://schemas.microsoft.com/office/drawing/2014/main" id="{5F7F6FF3-2496-F8B4-E5E2-286532424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320868"/>
              </p:ext>
            </p:extLst>
          </p:nvPr>
        </p:nvGraphicFramePr>
        <p:xfrm>
          <a:off x="4212588" y="4071601"/>
          <a:ext cx="4725037" cy="2743200"/>
        </p:xfrm>
        <a:graphic>
          <a:graphicData uri="http://schemas.openxmlformats.org/drawingml/2006/table">
            <a:tbl>
              <a:tblPr/>
              <a:tblGrid>
                <a:gridCol w="969012">
                  <a:extLst>
                    <a:ext uri="{9D8B030D-6E8A-4147-A177-3AD203B41FA5}">
                      <a16:colId xmlns:a16="http://schemas.microsoft.com/office/drawing/2014/main" val="3559625516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339496818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Right-most-position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89212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64168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7922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5688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3915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718715"/>
                  </a:ext>
                </a:extLst>
              </a:tr>
            </a:tbl>
          </a:graphicData>
        </a:graphic>
      </p:graphicFrame>
      <p:sp>
        <p:nvSpPr>
          <p:cNvPr id="403482" name="Rectangle 26">
            <a:extLst>
              <a:ext uri="{FF2B5EF4-FFF2-40B4-BE49-F238E27FC236}">
                <a16:creationId xmlns:a16="http://schemas.microsoft.com/office/drawing/2014/main" id="{0DAC0A7D-6E92-E132-F0FE-E0691E95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45" y="955187"/>
            <a:ext cx="6008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T: </a:t>
            </a:r>
            <a:r>
              <a:rPr lang="en-US" altLang="en-US" sz="3600" dirty="0" err="1">
                <a:latin typeface="Courier New" panose="02070309020205020404" pitchFamily="49" charset="0"/>
              </a:rPr>
              <a:t>xpbctbxabpq</a:t>
            </a:r>
            <a:r>
              <a:rPr lang="en-US" altLang="en-US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q</a:t>
            </a:r>
            <a:r>
              <a:rPr lang="en-US" altLang="en-US" sz="3600" dirty="0" err="1">
                <a:latin typeface="Courier New" panose="02070309020205020404" pitchFamily="49" charset="0"/>
              </a:rPr>
              <a:t>aabpqz</a:t>
            </a:r>
            <a:endParaRPr lang="en-US" altLang="en-US" sz="3600" dirty="0">
              <a:latin typeface="Courier New" panose="02070309020205020404" pitchFamily="49" charset="0"/>
            </a:endParaRPr>
          </a:p>
        </p:txBody>
      </p:sp>
      <p:sp>
        <p:nvSpPr>
          <p:cNvPr id="403483" name="Rectangle 27">
            <a:extLst>
              <a:ext uri="{FF2B5EF4-FFF2-40B4-BE49-F238E27FC236}">
                <a16:creationId xmlns:a16="http://schemas.microsoft.com/office/drawing/2014/main" id="{3C202963-7BF3-08FB-47F3-FCD1FD35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163" y="1446220"/>
            <a:ext cx="29578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P: </a:t>
            </a:r>
            <a:r>
              <a:rPr lang="en-US" altLang="en-US" sz="3600" dirty="0" err="1">
                <a:latin typeface="Courier New" panose="02070309020205020404" pitchFamily="49" charset="0"/>
              </a:rPr>
              <a:t>tpabxa</a:t>
            </a:r>
            <a:r>
              <a:rPr lang="en-US" altLang="en-US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endParaRPr lang="en-US" altLang="en-US" sz="3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en-US" sz="3600" dirty="0">
                <a:solidFill>
                  <a:srgbClr val="0C479D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3600" dirty="0">
                <a:solidFill>
                  <a:srgbClr val="FF3300"/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403484" name="Rectangle 28">
            <a:extLst>
              <a:ext uri="{FF2B5EF4-FFF2-40B4-BE49-F238E27FC236}">
                <a16:creationId xmlns:a16="http://schemas.microsoft.com/office/drawing/2014/main" id="{7FBE98E1-6D36-A266-3C09-47F97ECE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3035909"/>
            <a:ext cx="29578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P: </a:t>
            </a:r>
            <a:r>
              <a:rPr lang="en-US" altLang="en-US" sz="3600" dirty="0" err="1">
                <a:latin typeface="Courier New" panose="02070309020205020404" pitchFamily="49" charset="0"/>
              </a:rPr>
              <a:t>tpabxab</a:t>
            </a:r>
            <a:endParaRPr lang="en-US" altLang="en-US" sz="3600" dirty="0">
              <a:latin typeface="Courier New" panose="02070309020205020404" pitchFamily="49" charset="0"/>
            </a:endParaRPr>
          </a:p>
        </p:txBody>
      </p:sp>
      <p:sp>
        <p:nvSpPr>
          <p:cNvPr id="403485" name="Text Box 29">
            <a:extLst>
              <a:ext uri="{FF2B5EF4-FFF2-40B4-BE49-F238E27FC236}">
                <a16:creationId xmlns:a16="http://schemas.microsoft.com/office/drawing/2014/main" id="{A2C8E714-6CDF-2ED5-05E9-0977199E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15" y="2066101"/>
            <a:ext cx="2286000" cy="223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 Narrow" panose="020B0606020202030204" pitchFamily="34" charset="0"/>
              </a:rPr>
              <a:t>When T(k) is not in P, shift left end of P to align with T(k+1)</a:t>
            </a:r>
          </a:p>
        </p:txBody>
      </p:sp>
      <p:sp>
        <p:nvSpPr>
          <p:cNvPr id="403486" name="Text Box 30">
            <a:extLst>
              <a:ext uri="{FF2B5EF4-FFF2-40B4-BE49-F238E27FC236}">
                <a16:creationId xmlns:a16="http://schemas.microsoft.com/office/drawing/2014/main" id="{BC52E093-8B4E-062B-5638-2867FD69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06" y="72435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k</a:t>
            </a:r>
          </a:p>
        </p:txBody>
      </p:sp>
      <p:sp>
        <p:nvSpPr>
          <p:cNvPr id="403487" name="Text Box 31">
            <a:extLst>
              <a:ext uri="{FF2B5EF4-FFF2-40B4-BE49-F238E27FC236}">
                <a16:creationId xmlns:a16="http://schemas.microsoft.com/office/drawing/2014/main" id="{34FF723D-8494-B1B8-5DD2-53DF25E2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880" y="2351836"/>
            <a:ext cx="7745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/>
              <a:t>i</a:t>
            </a:r>
            <a:r>
              <a:rPr lang="en-US" altLang="en-US" sz="2400" dirty="0"/>
              <a:t> = 7</a:t>
            </a:r>
          </a:p>
        </p:txBody>
      </p:sp>
      <p:sp>
        <p:nvSpPr>
          <p:cNvPr id="403488" name="Text Box 32">
            <a:extLst>
              <a:ext uri="{FF2B5EF4-FFF2-40B4-BE49-F238E27FC236}">
                <a16:creationId xmlns:a16="http://schemas.microsoft.com/office/drawing/2014/main" id="{942C3052-C235-B7DE-89A3-F5CD827E2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451" y="2324734"/>
            <a:ext cx="20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Shift 7 – 0 =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1E273-3C1A-C6EE-6CCB-F6B57DECDF15}"/>
              </a:ext>
            </a:extLst>
          </p:cNvPr>
          <p:cNvSpPr/>
          <p:nvPr/>
        </p:nvSpPr>
        <p:spPr>
          <a:xfrm>
            <a:off x="2548055" y="1278352"/>
            <a:ext cx="45719" cy="55301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A866DD31-D839-6D8B-0D5C-9E8762A1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625475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Bad Character Rule</a:t>
            </a:r>
          </a:p>
        </p:txBody>
      </p:sp>
      <p:graphicFrame>
        <p:nvGraphicFramePr>
          <p:cNvPr id="405507" name="Group 3">
            <a:extLst>
              <a:ext uri="{FF2B5EF4-FFF2-40B4-BE49-F238E27FC236}">
                <a16:creationId xmlns:a16="http://schemas.microsoft.com/office/drawing/2014/main" id="{6D4B3CD9-6218-AECE-9154-C37D731F6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7004"/>
              </p:ext>
            </p:extLst>
          </p:nvPr>
        </p:nvGraphicFramePr>
        <p:xfrm>
          <a:off x="3782290" y="4097337"/>
          <a:ext cx="5214389" cy="2743200"/>
        </p:xfrm>
        <a:graphic>
          <a:graphicData uri="http://schemas.openxmlformats.org/drawingml/2006/table">
            <a:tbl>
              <a:tblPr/>
              <a:tblGrid>
                <a:gridCol w="1787994">
                  <a:extLst>
                    <a:ext uri="{9D8B030D-6E8A-4147-A177-3AD203B41FA5}">
                      <a16:colId xmlns:a16="http://schemas.microsoft.com/office/drawing/2014/main" val="3352790086"/>
                    </a:ext>
                  </a:extLst>
                </a:gridCol>
                <a:gridCol w="3426395">
                  <a:extLst>
                    <a:ext uri="{9D8B030D-6E8A-4147-A177-3AD203B41FA5}">
                      <a16:colId xmlns:a16="http://schemas.microsoft.com/office/drawing/2014/main" val="60832176"/>
                    </a:ext>
                  </a:extLst>
                </a:gridCol>
              </a:tblGrid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Right-most-position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369559"/>
                  </a:ext>
                </a:extLst>
              </a:tr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08767"/>
                  </a:ext>
                </a:extLst>
              </a:tr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986111"/>
                  </a:ext>
                </a:extLst>
              </a:tr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448547"/>
                  </a:ext>
                </a:extLst>
              </a:tr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27578"/>
                  </a:ext>
                </a:extLst>
              </a:tr>
              <a:tr h="451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475930"/>
                  </a:ext>
                </a:extLst>
              </a:tr>
            </a:tbl>
          </a:graphicData>
        </a:graphic>
      </p:graphicFrame>
      <p:sp>
        <p:nvSpPr>
          <p:cNvPr id="405530" name="Rectangle 26">
            <a:extLst>
              <a:ext uri="{FF2B5EF4-FFF2-40B4-BE49-F238E27FC236}">
                <a16:creationId xmlns:a16="http://schemas.microsoft.com/office/drawing/2014/main" id="{180DC31E-63B5-2F7D-B7FC-82012283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337" y="1493838"/>
            <a:ext cx="465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Courier New" panose="02070309020205020404" pitchFamily="49" charset="0"/>
              </a:rPr>
              <a:t>T: </a:t>
            </a:r>
            <a:r>
              <a:rPr lang="en-US" altLang="en-US" sz="2800" dirty="0" err="1">
                <a:latin typeface="Courier New" panose="02070309020205020404" pitchFamily="49" charset="0"/>
              </a:rPr>
              <a:t>xpbctbxabpqq</a:t>
            </a:r>
            <a:r>
              <a:rPr lang="en-US" altLang="en-US" sz="2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800" dirty="0" err="1">
                <a:solidFill>
                  <a:srgbClr val="3333FF"/>
                </a:solidFill>
                <a:latin typeface="Courier New" panose="02070309020205020404" pitchFamily="49" charset="0"/>
              </a:rPr>
              <a:t>ab</a:t>
            </a:r>
            <a:r>
              <a:rPr lang="en-US" altLang="en-US" sz="2800" dirty="0" err="1">
                <a:latin typeface="Courier New" panose="02070309020205020404" pitchFamily="49" charset="0"/>
              </a:rPr>
              <a:t>pqz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405531" name="Rectangle 27">
            <a:extLst>
              <a:ext uri="{FF2B5EF4-FFF2-40B4-BE49-F238E27FC236}">
                <a16:creationId xmlns:a16="http://schemas.microsoft.com/office/drawing/2014/main" id="{AF50A091-54E3-CE7B-F7A9-8F48042F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37" y="2025650"/>
            <a:ext cx="231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Courier New" panose="02070309020205020404" pitchFamily="49" charset="0"/>
              </a:rPr>
              <a:t>P: </a:t>
            </a:r>
            <a:r>
              <a:rPr lang="en-US" altLang="en-US" sz="2800" dirty="0" err="1">
                <a:latin typeface="Courier New" panose="02070309020205020404" pitchFamily="49" charset="0"/>
              </a:rPr>
              <a:t>tpabx</a:t>
            </a:r>
            <a:r>
              <a:rPr lang="en-US" altLang="en-US" sz="2800" dirty="0" err="1">
                <a:solidFill>
                  <a:srgbClr val="3333FF"/>
                </a:solidFill>
                <a:latin typeface="Courier New" panose="02070309020205020404" pitchFamily="49" charset="0"/>
              </a:rPr>
              <a:t>ab</a:t>
            </a:r>
            <a:endParaRPr lang="en-US" altLang="en-US" sz="28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r>
              <a:rPr lang="en-US" altLang="en-US" sz="2800" dirty="0">
                <a:solidFill>
                  <a:srgbClr val="0C479D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</a:rPr>
              <a:t>^^</a:t>
            </a:r>
          </a:p>
        </p:txBody>
      </p:sp>
      <p:sp>
        <p:nvSpPr>
          <p:cNvPr id="405532" name="Rectangle 28">
            <a:extLst>
              <a:ext uri="{FF2B5EF4-FFF2-40B4-BE49-F238E27FC236}">
                <a16:creationId xmlns:a16="http://schemas.microsoft.com/office/drawing/2014/main" id="{2717F173-F5A6-ED32-1786-3AF9ABC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137" y="3267793"/>
            <a:ext cx="23326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Courier New" panose="02070309020205020404" pitchFamily="49" charset="0"/>
              </a:rPr>
              <a:t>P: </a:t>
            </a:r>
            <a:r>
              <a:rPr lang="en-US" altLang="en-US" sz="2800" dirty="0" err="1">
                <a:latin typeface="Courier New" panose="02070309020205020404" pitchFamily="49" charset="0"/>
              </a:rPr>
              <a:t>tpabxab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405533" name="Text Box 29">
            <a:extLst>
              <a:ext uri="{FF2B5EF4-FFF2-40B4-BE49-F238E27FC236}">
                <a16:creationId xmlns:a16="http://schemas.microsoft.com/office/drawing/2014/main" id="{34D87B8A-2C1D-F39D-ACA7-40F73BFE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92" y="2498725"/>
            <a:ext cx="2090855" cy="223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 Narrow" panose="020B0606020202030204" pitchFamily="34" charset="0"/>
              </a:rPr>
              <a:t>When rightmost T(k) in P is right to </a:t>
            </a:r>
            <a:r>
              <a:rPr lang="en-US" altLang="en-US" sz="2400" dirty="0" err="1"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, shift pattern P by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405534" name="Text Box 30">
            <a:extLst>
              <a:ext uri="{FF2B5EF4-FFF2-40B4-BE49-F238E27FC236}">
                <a16:creationId xmlns:a16="http://schemas.microsoft.com/office/drawing/2014/main" id="{91A1B628-A2E2-393C-C90D-18F8DEB0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087" y="121920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k</a:t>
            </a:r>
          </a:p>
        </p:txBody>
      </p:sp>
      <p:sp>
        <p:nvSpPr>
          <p:cNvPr id="405535" name="Text Box 31">
            <a:extLst>
              <a:ext uri="{FF2B5EF4-FFF2-40B4-BE49-F238E27FC236}">
                <a16:creationId xmlns:a16="http://schemas.microsoft.com/office/drawing/2014/main" id="{1B4C7D27-35AA-574B-9398-0192F6D4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062" y="2833688"/>
            <a:ext cx="6751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/>
              <a:t>i</a:t>
            </a:r>
            <a:r>
              <a:rPr lang="en-US" altLang="en-US" sz="2000" dirty="0"/>
              <a:t> = 5</a:t>
            </a:r>
          </a:p>
        </p:txBody>
      </p:sp>
      <p:sp>
        <p:nvSpPr>
          <p:cNvPr id="405536" name="Text Box 32">
            <a:extLst>
              <a:ext uri="{FF2B5EF4-FFF2-40B4-BE49-F238E27FC236}">
                <a16:creationId xmlns:a16="http://schemas.microsoft.com/office/drawing/2014/main" id="{8669B415-BE32-BC27-7A23-0A5FBABFE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595" y="2850686"/>
            <a:ext cx="2351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5 – 6 &lt; 0. so shift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B3602-57C6-A48A-E6EF-C38B7AD95FEA}"/>
              </a:ext>
            </a:extLst>
          </p:cNvPr>
          <p:cNvSpPr/>
          <p:nvPr/>
        </p:nvSpPr>
        <p:spPr>
          <a:xfrm>
            <a:off x="2370247" y="1310386"/>
            <a:ext cx="45719" cy="55301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C4F6575E-8F5A-0F6F-F80D-84CC25603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348"/>
            <a:ext cx="8229600" cy="731608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Bad Character Rule</a:t>
            </a:r>
          </a:p>
        </p:txBody>
      </p:sp>
      <p:graphicFrame>
        <p:nvGraphicFramePr>
          <p:cNvPr id="407555" name="Group 3">
            <a:extLst>
              <a:ext uri="{FF2B5EF4-FFF2-40B4-BE49-F238E27FC236}">
                <a16:creationId xmlns:a16="http://schemas.microsoft.com/office/drawing/2014/main" id="{07B50EA1-3019-3E9A-07C3-69A405604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064060"/>
              </p:ext>
            </p:extLst>
          </p:nvPr>
        </p:nvGraphicFramePr>
        <p:xfrm>
          <a:off x="4114800" y="4075461"/>
          <a:ext cx="4648200" cy="2743200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15860840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285806795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Position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2832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95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62252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8602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29363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7452"/>
                  </a:ext>
                </a:extLst>
              </a:tr>
            </a:tbl>
          </a:graphicData>
        </a:graphic>
      </p:graphicFrame>
      <p:sp>
        <p:nvSpPr>
          <p:cNvPr id="407578" name="Rectangle 26">
            <a:extLst>
              <a:ext uri="{FF2B5EF4-FFF2-40B4-BE49-F238E27FC236}">
                <a16:creationId xmlns:a16="http://schemas.microsoft.com/office/drawing/2014/main" id="{E13D4706-D340-D46F-7483-61338C70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718" y="1080992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Courier New" panose="02070309020205020404" pitchFamily="49" charset="0"/>
              </a:rPr>
              <a:t>T: </a:t>
            </a:r>
            <a:r>
              <a:rPr lang="en-US" altLang="en-US" sz="3200" dirty="0" err="1">
                <a:latin typeface="Courier New" panose="02070309020205020404" pitchFamily="49" charset="0"/>
              </a:rPr>
              <a:t>xpbctbxabpqq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rgbClr val="3333FF"/>
                </a:solidFill>
                <a:latin typeface="Courier New" panose="02070309020205020404" pitchFamily="49" charset="0"/>
              </a:rPr>
              <a:t>ab</a:t>
            </a:r>
            <a:r>
              <a:rPr lang="en-US" altLang="en-US" sz="3200" dirty="0" err="1">
                <a:latin typeface="Courier New" panose="02070309020205020404" pitchFamily="49" charset="0"/>
              </a:rPr>
              <a:t>pqz</a:t>
            </a:r>
            <a:endParaRPr lang="en-US" altLang="en-US" sz="3200" dirty="0">
              <a:latin typeface="Courier New" panose="02070309020205020404" pitchFamily="49" charset="0"/>
            </a:endParaRPr>
          </a:p>
        </p:txBody>
      </p:sp>
      <p:sp>
        <p:nvSpPr>
          <p:cNvPr id="407579" name="Rectangle 27">
            <a:extLst>
              <a:ext uri="{FF2B5EF4-FFF2-40B4-BE49-F238E27FC236}">
                <a16:creationId xmlns:a16="http://schemas.microsoft.com/office/drawing/2014/main" id="{D60729E2-006F-9120-4932-2075CCC2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55" y="1550096"/>
            <a:ext cx="26532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Courier New" panose="02070309020205020404" pitchFamily="49" charset="0"/>
              </a:rPr>
              <a:t>P: </a:t>
            </a:r>
            <a:r>
              <a:rPr lang="en-US" altLang="en-US" sz="3200" dirty="0" err="1">
                <a:latin typeface="Courier New" panose="02070309020205020404" pitchFamily="49" charset="0"/>
              </a:rPr>
              <a:t>tpab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3200" dirty="0" err="1">
                <a:solidFill>
                  <a:srgbClr val="3333FF"/>
                </a:solidFill>
                <a:latin typeface="Courier New" panose="02070309020205020404" pitchFamily="49" charset="0"/>
              </a:rPr>
              <a:t>ab</a:t>
            </a:r>
            <a:endParaRPr lang="en-US" altLang="en-US" sz="32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r>
              <a:rPr lang="en-US" altLang="en-US" sz="3200" dirty="0">
                <a:solidFill>
                  <a:srgbClr val="0C479D"/>
                </a:solidFill>
                <a:latin typeface="Courier New" panose="02070309020205020404" pitchFamily="49" charset="0"/>
              </a:rPr>
              <a:t>       *^^</a:t>
            </a:r>
          </a:p>
        </p:txBody>
      </p:sp>
      <p:sp>
        <p:nvSpPr>
          <p:cNvPr id="407580" name="Rectangle 28">
            <a:extLst>
              <a:ext uri="{FF2B5EF4-FFF2-40B4-BE49-F238E27FC236}">
                <a16:creationId xmlns:a16="http://schemas.microsoft.com/office/drawing/2014/main" id="{6D134512-E1F5-25BC-A422-BC59CEEF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255" y="2972928"/>
            <a:ext cx="2653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Courier New" panose="02070309020205020404" pitchFamily="49" charset="0"/>
              </a:rPr>
              <a:t>P: </a:t>
            </a:r>
            <a:r>
              <a:rPr lang="en-US" altLang="en-US" sz="3200" dirty="0" err="1">
                <a:latin typeface="Courier New" panose="02070309020205020404" pitchFamily="49" charset="0"/>
              </a:rPr>
              <a:t>tp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3200" dirty="0" err="1">
                <a:latin typeface="Courier New" panose="02070309020205020404" pitchFamily="49" charset="0"/>
              </a:rPr>
              <a:t>bxab</a:t>
            </a:r>
            <a:endParaRPr lang="en-US" altLang="en-US" sz="3200" dirty="0">
              <a:latin typeface="Courier New" panose="02070309020205020404" pitchFamily="49" charset="0"/>
            </a:endParaRPr>
          </a:p>
        </p:txBody>
      </p:sp>
      <p:sp>
        <p:nvSpPr>
          <p:cNvPr id="407581" name="Text Box 29">
            <a:extLst>
              <a:ext uri="{FF2B5EF4-FFF2-40B4-BE49-F238E27FC236}">
                <a16:creationId xmlns:a16="http://schemas.microsoft.com/office/drawing/2014/main" id="{7A9CBD6D-D785-552F-73D8-297307A42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02" y="1455365"/>
            <a:ext cx="2005467" cy="334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dirty="0">
                <a:latin typeface="Arial Narrow" panose="020B0606020202030204" pitchFamily="34" charset="0"/>
              </a:rPr>
              <a:t>Find T(k) in P that is immediately left to </a:t>
            </a:r>
            <a:r>
              <a:rPr lang="en-US" altLang="en-US" sz="2400" dirty="0" err="1"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, shift P to align T(k) with that position</a:t>
            </a:r>
          </a:p>
        </p:txBody>
      </p:sp>
      <p:sp>
        <p:nvSpPr>
          <p:cNvPr id="407582" name="Text Box 30">
            <a:extLst>
              <a:ext uri="{FF2B5EF4-FFF2-40B4-BE49-F238E27FC236}">
                <a16:creationId xmlns:a16="http://schemas.microsoft.com/office/drawing/2014/main" id="{08973432-E1E2-DFA4-89D0-61ACD770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691" y="89632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k</a:t>
            </a:r>
          </a:p>
        </p:txBody>
      </p:sp>
      <p:sp>
        <p:nvSpPr>
          <p:cNvPr id="407583" name="Text Box 31">
            <a:extLst>
              <a:ext uri="{FF2B5EF4-FFF2-40B4-BE49-F238E27FC236}">
                <a16:creationId xmlns:a16="http://schemas.microsoft.com/office/drawing/2014/main" id="{DC88F73C-4EB3-03BB-3885-A22275ED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2" y="2491949"/>
            <a:ext cx="6751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/>
              <a:t>i</a:t>
            </a:r>
            <a:r>
              <a:rPr lang="en-US" altLang="en-US" sz="2000" dirty="0"/>
              <a:t> = 5</a:t>
            </a:r>
          </a:p>
        </p:txBody>
      </p:sp>
      <p:sp>
        <p:nvSpPr>
          <p:cNvPr id="407584" name="Text Box 32">
            <a:extLst>
              <a:ext uri="{FF2B5EF4-FFF2-40B4-BE49-F238E27FC236}">
                <a16:creationId xmlns:a16="http://schemas.microsoft.com/office/drawing/2014/main" id="{D0C9B95A-1DC4-021E-4067-C68FC91B8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906" y="2473226"/>
            <a:ext cx="2351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5 – 3 = 2. so shift 2</a:t>
            </a:r>
          </a:p>
        </p:txBody>
      </p:sp>
      <p:sp>
        <p:nvSpPr>
          <p:cNvPr id="407585" name="Text Box 33">
            <a:extLst>
              <a:ext uri="{FF2B5EF4-FFF2-40B4-BE49-F238E27FC236}">
                <a16:creationId xmlns:a16="http://schemas.microsoft.com/office/drawing/2014/main" id="{008439A0-E5C0-6914-989B-3A167754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17" y="6045201"/>
            <a:ext cx="1723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Preprocessing </a:t>
            </a:r>
          </a:p>
          <a:p>
            <a:r>
              <a:rPr lang="en-US" altLang="en-US" dirty="0"/>
              <a:t>O(n)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16820-121E-18F7-27E4-A89D4C3A45CF}"/>
              </a:ext>
            </a:extLst>
          </p:cNvPr>
          <p:cNvSpPr/>
          <p:nvPr/>
        </p:nvSpPr>
        <p:spPr>
          <a:xfrm>
            <a:off x="2459984" y="1060817"/>
            <a:ext cx="45719" cy="55301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DA0D55C7-3D12-33E4-E75F-AE55054A7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899391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Bad Character Rule</a:t>
            </a:r>
          </a:p>
        </p:txBody>
      </p:sp>
      <p:sp>
        <p:nvSpPr>
          <p:cNvPr id="409603" name="Text Box 3">
            <a:extLst>
              <a:ext uri="{FF2B5EF4-FFF2-40B4-BE49-F238E27FC236}">
                <a16:creationId xmlns:a16="http://schemas.microsoft.com/office/drawing/2014/main" id="{5717869C-3228-D1A3-F9C3-A562BB958A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1454727"/>
            <a:ext cx="7772400" cy="4862946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Best possible: 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m / n comparisons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Works better for large alphabet size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 some cases the extended bad character rule is sufficiently good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Worst-case: O(</a:t>
            </a:r>
            <a:r>
              <a:rPr lang="en-US" altLang="en-US" dirty="0" err="1"/>
              <a:t>mn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4" y="53975"/>
            <a:ext cx="8658786" cy="718344"/>
          </a:xfrm>
        </p:spPr>
        <p:txBody>
          <a:bodyPr/>
          <a:lstStyle/>
          <a:p>
            <a:pPr algn="l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Preprocessing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94" y="1147108"/>
            <a:ext cx="51347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Courier New" panose="02070309020205020404" pitchFamily="49" charset="0"/>
              </a:rPr>
              <a:t>P:  </a:t>
            </a:r>
            <a:r>
              <a:rPr lang="en-US" altLang="en-US" sz="4000" b="1" spc="500" dirty="0" err="1">
                <a:latin typeface="Courier New" panose="02070309020205020404" pitchFamily="49" charset="0"/>
              </a:rPr>
              <a:t>qcabdabdab</a:t>
            </a:r>
            <a:endParaRPr lang="en-US" altLang="en-US" sz="4000" b="1" spc="500" dirty="0">
              <a:latin typeface="Courier New" panose="02070309020205020404" pitchFamily="49" charset="0"/>
            </a:endParaRPr>
          </a:p>
        </p:txBody>
      </p:sp>
      <p:graphicFrame>
        <p:nvGraphicFramePr>
          <p:cNvPr id="423940" name="Group 4">
            <a:extLst>
              <a:ext uri="{FF2B5EF4-FFF2-40B4-BE49-F238E27FC236}">
                <a16:creationId xmlns:a16="http://schemas.microsoft.com/office/drawing/2014/main" id="{4FA46F86-4AB5-DFE0-B892-2B26216BB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32468"/>
              </p:ext>
            </p:extLst>
          </p:nvPr>
        </p:nvGraphicFramePr>
        <p:xfrm>
          <a:off x="1557482" y="2133380"/>
          <a:ext cx="3467100" cy="3108960"/>
        </p:xfrm>
        <a:graphic>
          <a:graphicData uri="http://schemas.openxmlformats.org/drawingml/2006/table">
            <a:tbl>
              <a:tblPr/>
              <a:tblGrid>
                <a:gridCol w="1097277">
                  <a:extLst>
                    <a:ext uri="{9D8B030D-6E8A-4147-A177-3AD203B41FA5}">
                      <a16:colId xmlns:a16="http://schemas.microsoft.com/office/drawing/2014/main" val="940107744"/>
                    </a:ext>
                  </a:extLst>
                </a:gridCol>
                <a:gridCol w="2369823">
                  <a:extLst>
                    <a:ext uri="{9D8B030D-6E8A-4147-A177-3AD203B41FA5}">
                      <a16:colId xmlns:a16="http://schemas.microsoft.com/office/drawing/2014/main" val="217908377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Positions in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92464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9, 6, 3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8860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10, 7, 4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314254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2996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91347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36793"/>
                  </a:ext>
                </a:extLst>
              </a:tr>
            </a:tbl>
          </a:graphicData>
        </a:graphic>
      </p:graphicFrame>
      <p:sp>
        <p:nvSpPr>
          <p:cNvPr id="423968" name="Text Box 32">
            <a:extLst>
              <a:ext uri="{FF2B5EF4-FFF2-40B4-BE49-F238E27FC236}">
                <a16:creationId xmlns:a16="http://schemas.microsoft.com/office/drawing/2014/main" id="{42D3DD9C-9368-CCAB-E7A1-5D78BFF2AFA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390479" y="3462202"/>
            <a:ext cx="5760318" cy="92333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Bad Char Rule</a:t>
            </a:r>
          </a:p>
        </p:txBody>
      </p:sp>
      <p:sp>
        <p:nvSpPr>
          <p:cNvPr id="423973" name="Text Box 37">
            <a:extLst>
              <a:ext uri="{FF2B5EF4-FFF2-40B4-BE49-F238E27FC236}">
                <a16:creationId xmlns:a16="http://schemas.microsoft.com/office/drawing/2014/main" id="{61C3B836-317F-730A-395C-98ACA377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403" y="5376851"/>
            <a:ext cx="4045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Where to shift depends on T</a:t>
            </a:r>
          </a:p>
        </p:txBody>
      </p:sp>
      <p:sp>
        <p:nvSpPr>
          <p:cNvPr id="423975" name="Text Box 39">
            <a:extLst>
              <a:ext uri="{FF2B5EF4-FFF2-40B4-BE49-F238E27FC236}">
                <a16:creationId xmlns:a16="http://schemas.microsoft.com/office/drawing/2014/main" id="{5C9074F0-5DDF-86B2-6740-43485E15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403" y="5973028"/>
            <a:ext cx="75632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Largest shift given by either the (extended) bad char rule or the (strong) good suffix rule is used.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00A00AD-5C0E-E84B-B5C8-B78019670E85}"/>
              </a:ext>
            </a:extLst>
          </p:cNvPr>
          <p:cNvSpPr/>
          <p:nvPr/>
        </p:nvSpPr>
        <p:spPr>
          <a:xfrm>
            <a:off x="526473" y="816769"/>
            <a:ext cx="7666182" cy="1408906"/>
          </a:xfrm>
          <a:prstGeom prst="mathEqual">
            <a:avLst>
              <a:gd name="adj1" fmla="val 4508"/>
              <a:gd name="adj2" fmla="val 5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82D4638-3C3F-3B55-4141-7DDC1CA20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Algorithm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B08FB7C-C686-F318-3EED-031E13365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is possible in some cases to search text of length n in less than n comparisons! </a:t>
            </a:r>
          </a:p>
          <a:p>
            <a:pPr eaLnBrk="1" hangingPunct="1"/>
            <a:r>
              <a:rPr lang="en-US" altLang="en-US"/>
              <a:t>Horspool’s algorithm is a relatively simple technique that achieves this distinction for many (but not all) input patterns.  The idea is to perform the comparison from right to left instead of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3967222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78FCEF-1029-AA6D-F9AE-B6C321EB6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 Algorithm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4E16805-7E69-7734-AB69-BCEAC210E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searching: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T=BARBU</a:t>
            </a:r>
            <a:r>
              <a:rPr lang="en-US" altLang="en-US" sz="1800" b="1">
                <a:latin typeface="Courier New" panose="02070309020205020404" pitchFamily="49" charset="0"/>
              </a:rPr>
              <a:t>G</a:t>
            </a:r>
            <a:r>
              <a:rPr lang="en-US" altLang="en-US" sz="1800">
                <a:latin typeface="Courier New" panose="02070309020205020404" pitchFamily="49" charset="0"/>
              </a:rPr>
              <a:t>ABOOTOOMOOBARBERONI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P=BARBE</a:t>
            </a:r>
            <a:r>
              <a:rPr lang="en-US" altLang="en-US" sz="1800" b="1">
                <a:latin typeface="Courier New" panose="02070309020205020404" pitchFamily="49" charset="0"/>
              </a:rPr>
              <a:t>R</a:t>
            </a:r>
          </a:p>
          <a:p>
            <a:pPr eaLnBrk="1" hangingPunct="1"/>
            <a:r>
              <a:rPr lang="en-US" altLang="en-US"/>
              <a:t>There are four cases to consider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1.  There is no occurrence of the character in T in P.  In this case there is no use shifting over by one, since we’ll eventually compare with this character in T that is not in P.  Consequently, we can shift the pattern all the way over by the entire length of the pattern (m):</a:t>
            </a:r>
          </a:p>
        </p:txBody>
      </p:sp>
      <p:pic>
        <p:nvPicPr>
          <p:cNvPr id="56324" name="Picture 5">
            <a:extLst>
              <a:ext uri="{FF2B5EF4-FFF2-40B4-BE49-F238E27FC236}">
                <a16:creationId xmlns:a16="http://schemas.microsoft.com/office/drawing/2014/main" id="{053D4E14-0E69-86AE-CCF5-F8EC1AC5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0200"/>
            <a:ext cx="5105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690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3EDFB9B-4B46-A9C7-5F4E-126710D46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 Algorithm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367796A-ECC9-1F11-3061-71767A66D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	2.  There is an occurrence of the character from T in P.  Horspool’s algorithm then shifts the pattern so the rightmost occurrence of the character from P lines up with the current character in T: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F88333F7-6113-474C-ECA4-1D6F17C28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16338"/>
            <a:ext cx="6781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06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E4DFF8-F28D-9511-7558-3C3A2B5DD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C24867-E7E3-66E3-23CD-549034CE2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	3.  We’ve done some matching until we hit a character in T that is not in P.  Then we shift as in case 1, we move the entire pattern over by m: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3EEC7D50-F6AD-9CD8-A795-6B6CCF5C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54864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4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32936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84241"/>
              </p:ext>
            </p:extLst>
          </p:nvPr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42975"/>
              </p:ext>
            </p:extLst>
          </p:nvPr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82806"/>
              </p:ext>
            </p:extLst>
          </p:nvPr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7DA4E74-A6E0-290D-4899-72B41AE5B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A138DA9-143B-580E-9EBB-7B159EF56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	4.  If we’ve done some matching until we hit a character that doesn’t match in P, but exists among its first m-1 characters.  In this case, the shift should be like case 2, where we match the last character in T with the next corresponding character in P:</a:t>
            </a:r>
          </a:p>
          <a:p>
            <a:pPr marL="228600" indent="-228600" eaLnBrk="1" hangingPunct="1">
              <a:buFont typeface="Wingdings 2" panose="05020102010507070707" pitchFamily="18" charset="2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A9CE5D3A-7CD9-DE2F-3A25-F8F5A2A0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962400"/>
            <a:ext cx="58674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349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CF0AE9C-5680-FF80-A05A-5DC16EBB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Horspool’s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C102B83-96BE-B13A-0DF8-FC3D1261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case 4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C671D5F6-34DC-F4AB-5730-20A99B73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67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824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10902D-60E8-7E33-DCE4-95D4241D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Horspool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D04ADDB-9F70-AD86-8436-2C7CFA7D3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first precompute the shifts and store them in a table.  The table will be indexed by all possible characters that can appear in a text.  To compute the shift T(c) for some character c we use the formula:</a:t>
            </a:r>
          </a:p>
          <a:p>
            <a:pPr lvl="1" eaLnBrk="1" hangingPunct="1"/>
            <a:r>
              <a:rPr lang="en-US" altLang="en-US"/>
              <a:t>T(c) = 	the pattern’s length m,	if c is not among the first m-1 characters of P, else the distance from the rightmost occurrence of c in P to the end of P</a:t>
            </a:r>
          </a:p>
        </p:txBody>
      </p:sp>
    </p:spTree>
    <p:extLst>
      <p:ext uri="{BB962C8B-B14F-4D97-AF65-F5344CB8AC3E}">
        <p14:creationId xmlns:p14="http://schemas.microsoft.com/office/powerpoint/2010/main" val="2416697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3A6E97F-1F0C-1A8A-3DE8-4409FB4E3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Pseudocode for Horspool</a:t>
            </a:r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34C02E21-2304-884C-D93A-CC41787B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9" y="1648690"/>
            <a:ext cx="8124870" cy="382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044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0414F18-98FA-90DA-58C7-78BAC4494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Horspool Example</a:t>
            </a:r>
          </a:p>
        </p:txBody>
      </p:sp>
      <p:pic>
        <p:nvPicPr>
          <p:cNvPr id="70659" name="Picture 4">
            <a:extLst>
              <a:ext uri="{FF2B5EF4-FFF2-40B4-BE49-F238E27FC236}">
                <a16:creationId xmlns:a16="http://schemas.microsoft.com/office/drawing/2014/main" id="{A98578EC-D5E2-B992-2EFF-48312893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896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>
            <a:extLst>
              <a:ext uri="{FF2B5EF4-FFF2-40B4-BE49-F238E27FC236}">
                <a16:creationId xmlns:a16="http://schemas.microsoft.com/office/drawing/2014/main" id="{E482A413-6B17-F377-A46B-739AC15D4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94313"/>
            <a:ext cx="7766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In running only make 12 comparisons, less than the length of the text! (24 chars)</a:t>
            </a:r>
          </a:p>
        </p:txBody>
      </p:sp>
    </p:spTree>
    <p:extLst>
      <p:ext uri="{BB962C8B-B14F-4D97-AF65-F5344CB8AC3E}">
        <p14:creationId xmlns:p14="http://schemas.microsoft.com/office/powerpoint/2010/main" val="54479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718344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Preprocessing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00A00AD-5C0E-E84B-B5C8-B78019670E85}"/>
              </a:ext>
            </a:extLst>
          </p:cNvPr>
          <p:cNvSpPr/>
          <p:nvPr/>
        </p:nvSpPr>
        <p:spPr>
          <a:xfrm>
            <a:off x="0" y="1572511"/>
            <a:ext cx="9062977" cy="4284280"/>
          </a:xfrm>
          <a:prstGeom prst="mathEqual">
            <a:avLst>
              <a:gd name="adj1" fmla="val 7625"/>
              <a:gd name="adj2" fmla="val 5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dirty="0">
                <a:solidFill>
                  <a:srgbClr val="0F0F0F"/>
                </a:solidFill>
                <a:effectLst/>
                <a:latin typeface="Arial Narrow" panose="020B0606020202030204" pitchFamily="34" charset="0"/>
              </a:rPr>
              <a:t>Boyer-Moore-</a:t>
            </a:r>
            <a:r>
              <a:rPr lang="en-US" sz="5400" b="1" i="0" dirty="0" err="1">
                <a:solidFill>
                  <a:srgbClr val="0F0F0F"/>
                </a:solidFill>
                <a:effectLst/>
                <a:latin typeface="Arial Narrow" panose="020B0606020202030204" pitchFamily="34" charset="0"/>
              </a:rPr>
              <a:t>Horspool</a:t>
            </a:r>
            <a:r>
              <a:rPr lang="en-US" sz="5400" b="1" i="0" dirty="0">
                <a:solidFill>
                  <a:srgbClr val="0F0F0F"/>
                </a:solidFill>
                <a:effectLst/>
                <a:latin typeface="Arial Narrow" panose="020B0606020202030204" pitchFamily="34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1716761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38" y="1479607"/>
            <a:ext cx="3464540" cy="718344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Match 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AF66F-1410-9C59-DD42-253567B0B420}"/>
              </a:ext>
            </a:extLst>
          </p:cNvPr>
          <p:cNvSpPr txBox="1"/>
          <p:nvPr/>
        </p:nvSpPr>
        <p:spPr>
          <a:xfrm>
            <a:off x="327238" y="2967335"/>
            <a:ext cx="848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Use </a:t>
            </a:r>
            <a:r>
              <a:rPr lang="en-CA" sz="2400" b="1" dirty="0" err="1"/>
              <a:t>Horspool’s</a:t>
            </a:r>
            <a:r>
              <a:rPr lang="en-CA" sz="2400" b="1" dirty="0"/>
              <a:t> algorithm to compute t</a:t>
            </a:r>
            <a:r>
              <a:rPr lang="en-CA" sz="2400" b="1" baseline="-25000" dirty="0"/>
              <a:t>1</a:t>
            </a:r>
            <a:r>
              <a:rPr lang="en-CA" sz="2400" b="1" dirty="0"/>
              <a:t>(c) </a:t>
            </a:r>
            <a:endParaRPr lang="en-US" sz="2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2FDE0-145B-11CA-EDC2-3EA787BECE8F}"/>
              </a:ext>
            </a:extLst>
          </p:cNvPr>
          <p:cNvSpPr txBox="1"/>
          <p:nvPr/>
        </p:nvSpPr>
        <p:spPr>
          <a:xfrm>
            <a:off x="270524" y="101076"/>
            <a:ext cx="8398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Boyer-Moore-</a:t>
            </a:r>
            <a:r>
              <a:rPr lang="en-US" sz="4000" b="1" i="0" dirty="0" err="1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Horspool</a:t>
            </a:r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A79DEC-260A-24DE-78C4-121BD801448A}"/>
              </a:ext>
            </a:extLst>
          </p:cNvPr>
          <p:cNvSpPr txBox="1"/>
          <p:nvPr/>
        </p:nvSpPr>
        <p:spPr>
          <a:xfrm>
            <a:off x="354242" y="3963491"/>
            <a:ext cx="848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t</a:t>
            </a:r>
            <a:r>
              <a:rPr lang="en-CA" sz="2400" b="1" baseline="-25000" dirty="0"/>
              <a:t>1</a:t>
            </a:r>
            <a:r>
              <a:rPr lang="en-CA" sz="2400" b="1" dirty="0"/>
              <a:t>(c) = Len(P) – index(c) - 1</a:t>
            </a:r>
            <a:endParaRPr lang="en-US" sz="2400" b="1" dirty="0"/>
          </a:p>
        </p:txBody>
      </p:sp>
      <p:sp>
        <p:nvSpPr>
          <p:cNvPr id="423936" name="TextBox 423935">
            <a:extLst>
              <a:ext uri="{FF2B5EF4-FFF2-40B4-BE49-F238E27FC236}">
                <a16:creationId xmlns:a16="http://schemas.microsoft.com/office/drawing/2014/main" id="{97E496E2-1ABF-112C-B4A2-2E35DF79D1E6}"/>
              </a:ext>
            </a:extLst>
          </p:cNvPr>
          <p:cNvSpPr txBox="1"/>
          <p:nvPr/>
        </p:nvSpPr>
        <p:spPr>
          <a:xfrm>
            <a:off x="327238" y="5147560"/>
            <a:ext cx="848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t</a:t>
            </a:r>
            <a:r>
              <a:rPr lang="en-CA" sz="2400" b="1" baseline="-25000" dirty="0"/>
              <a:t>1</a:t>
            </a:r>
            <a:r>
              <a:rPr lang="en-CA" sz="2400" b="1" dirty="0"/>
              <a:t>(c) = Len(P)  if c is not in P</a:t>
            </a:r>
            <a:endParaRPr lang="en-US" sz="2400" b="1" dirty="0"/>
          </a:p>
        </p:txBody>
      </p:sp>
      <p:sp>
        <p:nvSpPr>
          <p:cNvPr id="423937" name="TextBox 423936">
            <a:extLst>
              <a:ext uri="{FF2B5EF4-FFF2-40B4-BE49-F238E27FC236}">
                <a16:creationId xmlns:a16="http://schemas.microsoft.com/office/drawing/2014/main" id="{A76F9B34-8A30-C1D9-9A03-A739A5C7AC22}"/>
              </a:ext>
            </a:extLst>
          </p:cNvPr>
          <p:cNvSpPr txBox="1"/>
          <p:nvPr/>
        </p:nvSpPr>
        <p:spPr>
          <a:xfrm>
            <a:off x="270524" y="5912883"/>
            <a:ext cx="8489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if c is last character t</a:t>
            </a:r>
            <a:r>
              <a:rPr lang="en-CA" sz="2400" b="1" baseline="-25000" dirty="0"/>
              <a:t>1</a:t>
            </a:r>
            <a:r>
              <a:rPr lang="en-CA" sz="2400" b="1" dirty="0"/>
              <a:t>(c) = Len(P) if it is not defined, otherwise keep </a:t>
            </a:r>
            <a:r>
              <a:rPr lang="en-CA" sz="2400" b="1"/>
              <a:t>its value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5993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238" y="1479607"/>
            <a:ext cx="3464540" cy="718344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Match Table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461" y="1554880"/>
            <a:ext cx="33233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P:  </a:t>
            </a:r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endParaRPr lang="en-US" altLang="en-US" sz="32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70929-4894-AD8F-2A81-599D92A45EFF}"/>
              </a:ext>
            </a:extLst>
          </p:cNvPr>
          <p:cNvSpPr/>
          <p:nvPr/>
        </p:nvSpPr>
        <p:spPr>
          <a:xfrm flipV="1">
            <a:off x="4009394" y="1358287"/>
            <a:ext cx="4741068" cy="8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DCF05E16-3643-887D-0F2B-8D2B8991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24364"/>
              </p:ext>
            </p:extLst>
          </p:nvPr>
        </p:nvGraphicFramePr>
        <p:xfrm>
          <a:off x="278910" y="4641363"/>
          <a:ext cx="8516527" cy="130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98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1830432839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913538425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2036842506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2073425832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1464462574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267899798"/>
                    </a:ext>
                  </a:extLst>
                </a:gridCol>
                <a:gridCol w="796781">
                  <a:extLst>
                    <a:ext uri="{9D8B030D-6E8A-4147-A177-3AD203B41FA5}">
                      <a16:colId xmlns:a16="http://schemas.microsoft.com/office/drawing/2014/main" val="4113417907"/>
                    </a:ext>
                  </a:extLst>
                </a:gridCol>
              </a:tblGrid>
              <a:tr h="5697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..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/>
                        <a:t>_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73619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</a:t>
                      </a:r>
                      <a:r>
                        <a:rPr lang="en-US" sz="3600" baseline="-25000" dirty="0"/>
                        <a:t>1</a:t>
                      </a:r>
                      <a:r>
                        <a:rPr lang="en-US" sz="3600" dirty="0"/>
                        <a:t>(c)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D00FA87-1238-03AB-3E6A-2FC22E182518}"/>
              </a:ext>
            </a:extLst>
          </p:cNvPr>
          <p:cNvSpPr/>
          <p:nvPr/>
        </p:nvSpPr>
        <p:spPr>
          <a:xfrm flipV="1">
            <a:off x="4009394" y="2197851"/>
            <a:ext cx="4741068" cy="8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2FDE0-145B-11CA-EDC2-3EA787BECE8F}"/>
              </a:ext>
            </a:extLst>
          </p:cNvPr>
          <p:cNvSpPr txBox="1"/>
          <p:nvPr/>
        </p:nvSpPr>
        <p:spPr>
          <a:xfrm>
            <a:off x="270524" y="101076"/>
            <a:ext cx="8398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Boyer-Moore-</a:t>
            </a:r>
            <a:r>
              <a:rPr lang="en-US" sz="4000" b="1" i="0" dirty="0" err="1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Horspool</a:t>
            </a:r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A79DEC-260A-24DE-78C4-121BD801448A}"/>
              </a:ext>
            </a:extLst>
          </p:cNvPr>
          <p:cNvSpPr txBox="1"/>
          <p:nvPr/>
        </p:nvSpPr>
        <p:spPr>
          <a:xfrm>
            <a:off x="292413" y="3361499"/>
            <a:ext cx="848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t</a:t>
            </a:r>
            <a:r>
              <a:rPr lang="en-CA" sz="2400" b="1" baseline="-25000" dirty="0"/>
              <a:t>1</a:t>
            </a:r>
            <a:r>
              <a:rPr lang="en-CA" sz="2400" b="1" dirty="0"/>
              <a:t>(c) = Len(P) – index(c) - 1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F7835-A8BD-CE7F-D48B-75B9D07E074C}"/>
              </a:ext>
            </a:extLst>
          </p:cNvPr>
          <p:cNvSpPr txBox="1"/>
          <p:nvPr/>
        </p:nvSpPr>
        <p:spPr>
          <a:xfrm>
            <a:off x="260939" y="2612442"/>
            <a:ext cx="848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 Len(P) = Len(</a:t>
            </a:r>
            <a:r>
              <a:rPr lang="en-US" sz="2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r>
              <a:rPr lang="en-CA" sz="2400" b="1" dirty="0"/>
              <a:t>) = 6</a:t>
            </a:r>
            <a:endParaRPr lang="en-US" sz="2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28EC0-51EB-92CF-83EC-EA81F98E7CD2}"/>
              </a:ext>
            </a:extLst>
          </p:cNvPr>
          <p:cNvSpPr txBox="1"/>
          <p:nvPr/>
        </p:nvSpPr>
        <p:spPr>
          <a:xfrm>
            <a:off x="340740" y="4001431"/>
            <a:ext cx="3571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t</a:t>
            </a:r>
            <a:r>
              <a:rPr lang="en-CA" sz="2400" b="1" baseline="-25000" dirty="0"/>
              <a:t>1</a:t>
            </a:r>
            <a:r>
              <a:rPr lang="en-CA" sz="2400" b="1" dirty="0"/>
              <a:t>(c) = 6 – index(c)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6700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789" y="918380"/>
            <a:ext cx="39549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Courier New" panose="02070309020205020404" pitchFamily="49" charset="0"/>
              </a:rPr>
              <a:t>P:  </a:t>
            </a:r>
            <a:r>
              <a:rPr lang="en-US" sz="4000" spc="600" dirty="0"/>
              <a:t>ABCBAB</a:t>
            </a:r>
            <a:endParaRPr lang="en-US" altLang="en-US" sz="4000" b="1" spc="600" dirty="0">
              <a:latin typeface="Courier New" panose="02070309020205020404" pitchFamily="49" charset="0"/>
            </a:endParaRPr>
          </a:p>
        </p:txBody>
      </p:sp>
      <p:sp>
        <p:nvSpPr>
          <p:cNvPr id="423969" name="Text Box 33">
            <a:extLst>
              <a:ext uri="{FF2B5EF4-FFF2-40B4-BE49-F238E27FC236}">
                <a16:creationId xmlns:a16="http://schemas.microsoft.com/office/drawing/2014/main" id="{18584C83-402E-2EAE-DE26-9F5B7E7570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347883" y="3355130"/>
            <a:ext cx="6046568" cy="92333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Good Suffix Table</a:t>
            </a:r>
          </a:p>
        </p:txBody>
      </p:sp>
      <p:sp>
        <p:nvSpPr>
          <p:cNvPr id="423974" name="Text Box 38">
            <a:extLst>
              <a:ext uri="{FF2B5EF4-FFF2-40B4-BE49-F238E27FC236}">
                <a16:creationId xmlns:a16="http://schemas.microsoft.com/office/drawing/2014/main" id="{5ADF4A33-5F25-4ED0-915B-22DE8ED6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24" y="3459518"/>
            <a:ext cx="33487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Where to shift does not depend on T</a:t>
            </a:r>
          </a:p>
        </p:txBody>
      </p:sp>
      <p:sp>
        <p:nvSpPr>
          <p:cNvPr id="423975" name="Text Box 39">
            <a:extLst>
              <a:ext uri="{FF2B5EF4-FFF2-40B4-BE49-F238E27FC236}">
                <a16:creationId xmlns:a16="http://schemas.microsoft.com/office/drawing/2014/main" id="{5C9074F0-5DDF-86B2-6740-43485E15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2" y="5973028"/>
            <a:ext cx="76661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Largest shift given by either the (extended) bad char rule or the (strong) good suffix rule is used.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00A00AD-5C0E-E84B-B5C8-B78019670E85}"/>
              </a:ext>
            </a:extLst>
          </p:cNvPr>
          <p:cNvSpPr/>
          <p:nvPr/>
        </p:nvSpPr>
        <p:spPr>
          <a:xfrm>
            <a:off x="178037" y="567870"/>
            <a:ext cx="9314822" cy="1408906"/>
          </a:xfrm>
          <a:prstGeom prst="mathEqual">
            <a:avLst>
              <a:gd name="adj1" fmla="val 4508"/>
              <a:gd name="adj2" fmla="val 5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60A9C23-9723-EBDD-4E0C-AE01236AD9EF}"/>
              </a:ext>
            </a:extLst>
          </p:cNvPr>
          <p:cNvGraphicFramePr>
            <a:graphicFrameLocks noGrp="1"/>
          </p:cNvGraphicFramePr>
          <p:nvPr/>
        </p:nvGraphicFramePr>
        <p:xfrm>
          <a:off x="1397380" y="1875164"/>
          <a:ext cx="3726937" cy="361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90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2409591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945856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</a:tblGrid>
              <a:tr h="4503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Pattern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  <a:r>
                        <a:rPr lang="en-US" sz="2800" baseline="-250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633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600" dirty="0"/>
                        <a:t>ABCBAB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  <a:tr h="633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600" dirty="0"/>
                        <a:t>ABCB</a:t>
                      </a:r>
                      <a:r>
                        <a:rPr lang="en-US" sz="2800" spc="600" dirty="0">
                          <a:solidFill>
                            <a:srgbClr val="3333FF"/>
                          </a:solidFill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5502771"/>
                  </a:ext>
                </a:extLst>
              </a:tr>
              <a:tr h="633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600" dirty="0"/>
                        <a:t>ABCB</a:t>
                      </a:r>
                      <a:r>
                        <a:rPr lang="en-US" sz="2800" spc="600" dirty="0">
                          <a:solidFill>
                            <a:srgbClr val="3333FF"/>
                          </a:solidFill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816254"/>
                  </a:ext>
                </a:extLst>
              </a:tr>
              <a:tr h="633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600" dirty="0"/>
                        <a:t>ABCB</a:t>
                      </a:r>
                      <a:r>
                        <a:rPr lang="en-US" sz="2800" spc="600" dirty="0">
                          <a:solidFill>
                            <a:srgbClr val="3333FF"/>
                          </a:solidFill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1082693"/>
                  </a:ext>
                </a:extLst>
              </a:tr>
              <a:tr h="633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pc="600" dirty="0"/>
                        <a:t>ABCB</a:t>
                      </a:r>
                      <a:r>
                        <a:rPr lang="en-US" sz="2800" spc="600" dirty="0">
                          <a:solidFill>
                            <a:srgbClr val="3333FF"/>
                          </a:solidFill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153860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E334F-D8D5-8A05-9BD6-D56C45377F51}"/>
              </a:ext>
            </a:extLst>
          </p:cNvPr>
          <p:cNvSpPr/>
          <p:nvPr/>
        </p:nvSpPr>
        <p:spPr>
          <a:xfrm>
            <a:off x="3591203" y="2353635"/>
            <a:ext cx="286377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3983E-6CC3-ED5C-8A87-381D574C671C}"/>
              </a:ext>
            </a:extLst>
          </p:cNvPr>
          <p:cNvSpPr/>
          <p:nvPr/>
        </p:nvSpPr>
        <p:spPr>
          <a:xfrm>
            <a:off x="2965292" y="2353634"/>
            <a:ext cx="286377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D362873-3D1F-A713-EC0F-32270438C1A6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V="1">
            <a:off x="3421437" y="2040679"/>
            <a:ext cx="1" cy="625911"/>
          </a:xfrm>
          <a:prstGeom prst="curvedConnector3">
            <a:avLst>
              <a:gd name="adj1" fmla="val 2147483646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B70B9F-65F1-F818-75F9-C9B2C1CDE14B}"/>
              </a:ext>
            </a:extLst>
          </p:cNvPr>
          <p:cNvSpPr/>
          <p:nvPr/>
        </p:nvSpPr>
        <p:spPr>
          <a:xfrm>
            <a:off x="3251669" y="2986533"/>
            <a:ext cx="625911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F1ED16-A371-BD28-8365-63FF11A510A2}"/>
              </a:ext>
            </a:extLst>
          </p:cNvPr>
          <p:cNvSpPr/>
          <p:nvPr/>
        </p:nvSpPr>
        <p:spPr>
          <a:xfrm>
            <a:off x="2010699" y="2986533"/>
            <a:ext cx="625911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F9B4799-C943-7105-4694-01EE10D04C8A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V="1">
            <a:off x="2944140" y="2366048"/>
            <a:ext cx="12700" cy="1240970"/>
          </a:xfrm>
          <a:prstGeom prst="curvedConnector3">
            <a:avLst>
              <a:gd name="adj1" fmla="val 929669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0B88A5-D50F-20A9-D048-3A8E703AAF13}"/>
              </a:ext>
            </a:extLst>
          </p:cNvPr>
          <p:cNvSpPr/>
          <p:nvPr/>
        </p:nvSpPr>
        <p:spPr>
          <a:xfrm>
            <a:off x="2965292" y="3630901"/>
            <a:ext cx="912287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9ACC55-5D12-5165-980F-88729C20FCE8}"/>
              </a:ext>
            </a:extLst>
          </p:cNvPr>
          <p:cNvSpPr/>
          <p:nvPr/>
        </p:nvSpPr>
        <p:spPr>
          <a:xfrm>
            <a:off x="2005511" y="3630901"/>
            <a:ext cx="625911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41D2EA1-A156-BCA0-5224-DEE61A873E4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V="1">
            <a:off x="2869952" y="3079416"/>
            <a:ext cx="12700" cy="1102969"/>
          </a:xfrm>
          <a:prstGeom prst="curvedConnector3">
            <a:avLst>
              <a:gd name="adj1" fmla="val 132526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F8AB70-CDDF-875D-21F7-E6042511B235}"/>
              </a:ext>
            </a:extLst>
          </p:cNvPr>
          <p:cNvSpPr/>
          <p:nvPr/>
        </p:nvSpPr>
        <p:spPr>
          <a:xfrm>
            <a:off x="2631422" y="4260242"/>
            <a:ext cx="1246157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DDF8FC-EF6B-C41E-183D-FBAC1CB54E9D}"/>
              </a:ext>
            </a:extLst>
          </p:cNvPr>
          <p:cNvSpPr/>
          <p:nvPr/>
        </p:nvSpPr>
        <p:spPr>
          <a:xfrm>
            <a:off x="2005511" y="4260242"/>
            <a:ext cx="625911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E635752-332A-AFD0-B07E-C15A7478492B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16200000" flipV="1">
            <a:off x="2786484" y="3792225"/>
            <a:ext cx="12700" cy="936034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58F0AC-9D61-D304-7975-980EE9E53CE1}"/>
              </a:ext>
            </a:extLst>
          </p:cNvPr>
          <p:cNvSpPr/>
          <p:nvPr/>
        </p:nvSpPr>
        <p:spPr>
          <a:xfrm>
            <a:off x="2324818" y="4881224"/>
            <a:ext cx="1549930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F54D79-708F-352E-9242-CB39A7F0677E}"/>
              </a:ext>
            </a:extLst>
          </p:cNvPr>
          <p:cNvSpPr/>
          <p:nvPr/>
        </p:nvSpPr>
        <p:spPr>
          <a:xfrm>
            <a:off x="2002679" y="4881224"/>
            <a:ext cx="625911" cy="371789"/>
          </a:xfrm>
          <a:prstGeom prst="roundRect">
            <a:avLst>
              <a:gd name="adj" fmla="val 3602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1EFE667-978C-AB4C-217D-36D8FDEBFBC1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V="1">
            <a:off x="2707709" y="4489150"/>
            <a:ext cx="12700" cy="784148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8">
            <a:extLst>
              <a:ext uri="{FF2B5EF4-FFF2-40B4-BE49-F238E27FC236}">
                <a16:creationId xmlns:a16="http://schemas.microsoft.com/office/drawing/2014/main" id="{577B647D-CB92-4FE7-93CA-A512B1CD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23" y="2341430"/>
            <a:ext cx="33487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K is number of matching characters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02387-F7CA-AC8C-F145-2A9E8AAF9837}"/>
              </a:ext>
            </a:extLst>
          </p:cNvPr>
          <p:cNvSpPr txBox="1"/>
          <p:nvPr/>
        </p:nvSpPr>
        <p:spPr>
          <a:xfrm>
            <a:off x="1244166" y="-26112"/>
            <a:ext cx="8398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Boyer-Moore-</a:t>
            </a:r>
            <a:r>
              <a:rPr lang="en-US" sz="4000" b="1" i="0" dirty="0" err="1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Horspool</a:t>
            </a:r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3295526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524" y="1183622"/>
            <a:ext cx="3724606" cy="718344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Suffix Table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270" y="1266263"/>
            <a:ext cx="33233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P:  </a:t>
            </a:r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endParaRPr lang="en-US" altLang="en-US" sz="32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60A9C23-9723-EBDD-4E0C-AE01236A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13038"/>
              </p:ext>
            </p:extLst>
          </p:nvPr>
        </p:nvGraphicFramePr>
        <p:xfrm>
          <a:off x="164488" y="2878386"/>
          <a:ext cx="8504950" cy="388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48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4822218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2834984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Pattern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r>
                        <a:rPr lang="en-US" sz="3600" baseline="-250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6674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3600" spc="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  <a:tr h="6674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36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5502771"/>
                  </a:ext>
                </a:extLst>
              </a:tr>
              <a:tr h="6674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36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816254"/>
                  </a:ext>
                </a:extLst>
              </a:tr>
              <a:tr h="6674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36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1082693"/>
                  </a:ext>
                </a:extLst>
              </a:tr>
              <a:tr h="66746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36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15386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A70929-4894-AD8F-2A81-599D92A45EFF}"/>
              </a:ext>
            </a:extLst>
          </p:cNvPr>
          <p:cNvSpPr/>
          <p:nvPr/>
        </p:nvSpPr>
        <p:spPr>
          <a:xfrm>
            <a:off x="4076585" y="1127240"/>
            <a:ext cx="460442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0FA87-1238-03AB-3E6A-2FC22E182518}"/>
              </a:ext>
            </a:extLst>
          </p:cNvPr>
          <p:cNvSpPr/>
          <p:nvPr/>
        </p:nvSpPr>
        <p:spPr>
          <a:xfrm>
            <a:off x="4076585" y="1966804"/>
            <a:ext cx="460442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328BC915-0AAE-CF6B-4F65-2B077009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24" y="2276626"/>
            <a:ext cx="6766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K is number of matching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92B1-BDA2-79DB-3526-372D2C60A573}"/>
              </a:ext>
            </a:extLst>
          </p:cNvPr>
          <p:cNvSpPr txBox="1"/>
          <p:nvPr/>
        </p:nvSpPr>
        <p:spPr>
          <a:xfrm>
            <a:off x="270524" y="101076"/>
            <a:ext cx="8398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Boyer-Moore-</a:t>
            </a:r>
            <a:r>
              <a:rPr lang="en-US" sz="4000" b="1" i="0" dirty="0" err="1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Horspool</a:t>
            </a:r>
            <a:r>
              <a:rPr lang="en-US" sz="40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15115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276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89403"/>
              </p:ext>
            </p:extLst>
          </p:nvPr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307359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92" y="51731"/>
            <a:ext cx="5078990" cy="718344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88" y="1008912"/>
            <a:ext cx="33233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P:  </a:t>
            </a:r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endParaRPr lang="en-US" altLang="en-US" sz="32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60A9C23-9723-EBDD-4E0C-AE01236AD9EF}"/>
              </a:ext>
            </a:extLst>
          </p:cNvPr>
          <p:cNvGraphicFramePr>
            <a:graphicFrameLocks noGrp="1"/>
          </p:cNvGraphicFramePr>
          <p:nvPr/>
        </p:nvGraphicFramePr>
        <p:xfrm>
          <a:off x="164488" y="3895884"/>
          <a:ext cx="4939946" cy="281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99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2800898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1646649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</a:tblGrid>
              <a:tr h="3484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Pattern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5502771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816254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1082693"/>
                  </a:ext>
                </a:extLst>
              </a:tr>
              <a:tr h="4903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15386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A70929-4894-AD8F-2A81-599D92A45EFF}"/>
              </a:ext>
            </a:extLst>
          </p:cNvPr>
          <p:cNvSpPr/>
          <p:nvPr/>
        </p:nvSpPr>
        <p:spPr>
          <a:xfrm flipV="1">
            <a:off x="47192" y="813726"/>
            <a:ext cx="50789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DCF05E16-3643-887D-0F2B-8D2B8991B730}"/>
              </a:ext>
            </a:extLst>
          </p:cNvPr>
          <p:cNvGraphicFramePr>
            <a:graphicFrameLocks noGrp="1"/>
          </p:cNvGraphicFramePr>
          <p:nvPr/>
        </p:nvGraphicFramePr>
        <p:xfrm>
          <a:off x="164488" y="2736712"/>
          <a:ext cx="4961694" cy="83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2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318012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1830432839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913538425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2036842506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2073425832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1464462574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267899798"/>
                    </a:ext>
                  </a:extLst>
                </a:gridCol>
                <a:gridCol w="482475">
                  <a:extLst>
                    <a:ext uri="{9D8B030D-6E8A-4147-A177-3AD203B41FA5}">
                      <a16:colId xmlns:a16="http://schemas.microsoft.com/office/drawing/2014/main" val="4113417907"/>
                    </a:ext>
                  </a:extLst>
                </a:gridCol>
              </a:tblGrid>
              <a:tr h="2382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..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_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4725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(c)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D00FA87-1238-03AB-3E6A-2FC22E182518}"/>
              </a:ext>
            </a:extLst>
          </p:cNvPr>
          <p:cNvSpPr/>
          <p:nvPr/>
        </p:nvSpPr>
        <p:spPr>
          <a:xfrm flipV="1">
            <a:off x="47192" y="1653290"/>
            <a:ext cx="50789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6DBA4-87AB-1AAE-AE8B-3FFCFBD9044E}"/>
              </a:ext>
            </a:extLst>
          </p:cNvPr>
          <p:cNvSpPr txBox="1"/>
          <p:nvPr/>
        </p:nvSpPr>
        <p:spPr>
          <a:xfrm>
            <a:off x="5822066" y="2905780"/>
            <a:ext cx="2833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d</a:t>
            </a:r>
            <a:r>
              <a:rPr lang="en-US" sz="2800" b="1" baseline="-25000" dirty="0">
                <a:latin typeface="Arial Narrow" panose="020B0606020202030204" pitchFamily="34" charset="0"/>
              </a:rPr>
              <a:t>1</a:t>
            </a:r>
            <a:r>
              <a:rPr lang="en-US" sz="2800" b="1" dirty="0">
                <a:latin typeface="Arial Narrow" panose="020B0606020202030204" pitchFamily="34" charset="0"/>
              </a:rPr>
              <a:t> = max(t</a:t>
            </a:r>
            <a:r>
              <a:rPr lang="en-US" sz="2800" b="1" baseline="-25000" dirty="0">
                <a:latin typeface="Arial Narrow" panose="020B0606020202030204" pitchFamily="34" charset="0"/>
              </a:rPr>
              <a:t>1</a:t>
            </a:r>
            <a:r>
              <a:rPr lang="en-US" sz="2800" b="1" dirty="0">
                <a:latin typeface="Arial Narrow" panose="020B0606020202030204" pitchFamily="34" charset="0"/>
              </a:rPr>
              <a:t>(c)-k, 1)</a:t>
            </a:r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328BC915-0AAE-CF6B-4F65-2B077009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47" y="4170546"/>
            <a:ext cx="34406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K is number of matching characters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073F42-F94B-4A8F-7C7D-BEEB9D9B2CE7}"/>
              </a:ext>
            </a:extLst>
          </p:cNvPr>
          <p:cNvSpPr txBox="1"/>
          <p:nvPr/>
        </p:nvSpPr>
        <p:spPr>
          <a:xfrm>
            <a:off x="6153600" y="6159169"/>
            <a:ext cx="2943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max(d1,d2) if k &gt; 0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1FA310DF-7F9F-8979-8128-69000FF9D75A}"/>
              </a:ext>
            </a:extLst>
          </p:cNvPr>
          <p:cNvSpPr/>
          <p:nvPr/>
        </p:nvSpPr>
        <p:spPr>
          <a:xfrm>
            <a:off x="5822066" y="5427726"/>
            <a:ext cx="331533" cy="1473022"/>
          </a:xfrm>
          <a:prstGeom prst="leftBrace">
            <a:avLst>
              <a:gd name="adj1" fmla="val 74668"/>
              <a:gd name="adj2" fmla="val 53143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3D1D5-71EA-74EC-8A5E-37A5F86995E7}"/>
              </a:ext>
            </a:extLst>
          </p:cNvPr>
          <p:cNvSpPr txBox="1"/>
          <p:nvPr/>
        </p:nvSpPr>
        <p:spPr>
          <a:xfrm>
            <a:off x="5126182" y="5902627"/>
            <a:ext cx="695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d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EFA3C1-1756-23FC-3D66-64EBF8B5FB06}"/>
              </a:ext>
            </a:extLst>
          </p:cNvPr>
          <p:cNvSpPr txBox="1"/>
          <p:nvPr/>
        </p:nvSpPr>
        <p:spPr>
          <a:xfrm>
            <a:off x="6153599" y="5449095"/>
            <a:ext cx="1404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d</a:t>
            </a:r>
            <a:r>
              <a:rPr lang="en-US" sz="2800" b="1" baseline="-25000" dirty="0">
                <a:latin typeface="Arial Narrow" panose="020B0606020202030204" pitchFamily="34" charset="0"/>
              </a:rPr>
              <a:t>1</a:t>
            </a:r>
            <a:r>
              <a:rPr lang="en-US" sz="2800" b="1" dirty="0">
                <a:latin typeface="Arial Narrow" panose="020B0606020202030204" pitchFamily="34" charset="0"/>
              </a:rPr>
              <a:t>  if k=0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AF66F-1410-9C59-DD42-253567B0B420}"/>
              </a:ext>
            </a:extLst>
          </p:cNvPr>
          <p:cNvSpPr txBox="1"/>
          <p:nvPr/>
        </p:nvSpPr>
        <p:spPr>
          <a:xfrm>
            <a:off x="95040" y="1847155"/>
            <a:ext cx="4939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Use </a:t>
            </a:r>
            <a:r>
              <a:rPr lang="en-CA" sz="2400" b="1" dirty="0" err="1"/>
              <a:t>Horspool’s</a:t>
            </a:r>
            <a:r>
              <a:rPr lang="en-CA" sz="2400" b="1" dirty="0"/>
              <a:t> algorithm to compute t</a:t>
            </a:r>
            <a:r>
              <a:rPr lang="en-CA" sz="2400" b="1" baseline="-25000" dirty="0"/>
              <a:t>1</a:t>
            </a:r>
            <a:r>
              <a:rPr lang="en-CA" sz="2400" b="1" dirty="0"/>
              <a:t>(c)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8479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92" y="51731"/>
            <a:ext cx="2926080" cy="718344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88" y="1008912"/>
            <a:ext cx="28296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P:</a:t>
            </a:r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endParaRPr lang="en-US" altLang="en-US" sz="32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60A9C23-9723-EBDD-4E0C-AE01236A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64691"/>
              </p:ext>
            </p:extLst>
          </p:nvPr>
        </p:nvGraphicFramePr>
        <p:xfrm>
          <a:off x="163045" y="1769745"/>
          <a:ext cx="2659734" cy="30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13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1734163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660458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</a:tblGrid>
              <a:tr h="2199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Pattern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546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  <a:tr h="546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5502771"/>
                  </a:ext>
                </a:extLst>
              </a:tr>
              <a:tr h="546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816254"/>
                  </a:ext>
                </a:extLst>
              </a:tr>
              <a:tr h="546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1082693"/>
                  </a:ext>
                </a:extLst>
              </a:tr>
              <a:tr h="546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BAOBAB</a:t>
                      </a:r>
                      <a:endParaRPr lang="en-US" sz="2400" spc="600" dirty="0">
                        <a:solidFill>
                          <a:srgbClr val="3333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15386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A70929-4894-AD8F-2A81-599D92A45EFF}"/>
              </a:ext>
            </a:extLst>
          </p:cNvPr>
          <p:cNvSpPr/>
          <p:nvPr/>
        </p:nvSpPr>
        <p:spPr>
          <a:xfrm flipV="1">
            <a:off x="47192" y="861456"/>
            <a:ext cx="29260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DCF05E16-3643-887D-0F2B-8D2B8991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64939"/>
              </p:ext>
            </p:extLst>
          </p:nvPr>
        </p:nvGraphicFramePr>
        <p:xfrm>
          <a:off x="5349756" y="-4018"/>
          <a:ext cx="3794244" cy="83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1">
                  <a:extLst>
                    <a:ext uri="{9D8B030D-6E8A-4147-A177-3AD203B41FA5}">
                      <a16:colId xmlns:a16="http://schemas.microsoft.com/office/drawing/2014/main" val="3449317078"/>
                    </a:ext>
                  </a:extLst>
                </a:gridCol>
                <a:gridCol w="243187">
                  <a:extLst>
                    <a:ext uri="{9D8B030D-6E8A-4147-A177-3AD203B41FA5}">
                      <a16:colId xmlns:a16="http://schemas.microsoft.com/office/drawing/2014/main" val="3024973399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323187125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1830432839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913538425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03684250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073425832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1464462574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67899798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4113417907"/>
                    </a:ext>
                  </a:extLst>
                </a:gridCol>
              </a:tblGrid>
              <a:tr h="2382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..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_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428039"/>
                  </a:ext>
                </a:extLst>
              </a:tr>
              <a:tr h="4725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(c)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pc="6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661156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D00FA87-1238-03AB-3E6A-2FC22E182518}"/>
              </a:ext>
            </a:extLst>
          </p:cNvPr>
          <p:cNvSpPr/>
          <p:nvPr/>
        </p:nvSpPr>
        <p:spPr>
          <a:xfrm flipV="1">
            <a:off x="47192" y="1562120"/>
            <a:ext cx="2743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4307E-948C-DEEB-B617-6E1D9E3A70CE}"/>
              </a:ext>
            </a:extLst>
          </p:cNvPr>
          <p:cNvSpPr/>
          <p:nvPr/>
        </p:nvSpPr>
        <p:spPr>
          <a:xfrm flipV="1">
            <a:off x="2919263" y="873031"/>
            <a:ext cx="57875" cy="585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05E96-C66E-6833-7432-8FBD6B463875}"/>
              </a:ext>
            </a:extLst>
          </p:cNvPr>
          <p:cNvSpPr txBox="1"/>
          <p:nvPr/>
        </p:nvSpPr>
        <p:spPr>
          <a:xfrm>
            <a:off x="3020997" y="1005375"/>
            <a:ext cx="627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</a:t>
            </a:r>
            <a:r>
              <a:rPr lang="en-US" sz="1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pl-PL" sz="24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NEW_ABOUT_BAOBABS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36553-8143-7F11-86D6-6712FD5FC058}"/>
              </a:ext>
            </a:extLst>
          </p:cNvPr>
          <p:cNvSpPr txBox="1"/>
          <p:nvPr/>
        </p:nvSpPr>
        <p:spPr>
          <a:xfrm>
            <a:off x="3020997" y="1334702"/>
            <a:ext cx="192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</a:t>
            </a:r>
            <a:r>
              <a:rPr lang="pl-PL" sz="24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400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FAFB1-B755-C39C-F57D-20C07D3973B4}"/>
              </a:ext>
            </a:extLst>
          </p:cNvPr>
          <p:cNvSpPr txBox="1"/>
          <p:nvPr/>
        </p:nvSpPr>
        <p:spPr>
          <a:xfrm>
            <a:off x="5302564" y="1721543"/>
            <a:ext cx="3466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latin typeface="Arial Narrow" panose="020B0606020202030204" pitchFamily="34" charset="0"/>
              </a:rPr>
              <a:t>d = d</a:t>
            </a:r>
            <a:r>
              <a:rPr lang="de-DE" sz="2400" b="1" baseline="-25000" dirty="0">
                <a:latin typeface="Arial Narrow" panose="020B0606020202030204" pitchFamily="34" charset="0"/>
              </a:rPr>
              <a:t>1 </a:t>
            </a:r>
            <a:r>
              <a:rPr lang="de-DE" sz="2400" b="1" dirty="0">
                <a:latin typeface="Arial Narrow" panose="020B0606020202030204" pitchFamily="34" charset="0"/>
              </a:rPr>
              <a:t>= t</a:t>
            </a:r>
            <a:r>
              <a:rPr lang="de-DE" sz="2400" b="1" baseline="-25000" dirty="0">
                <a:latin typeface="Arial Narrow" panose="020B0606020202030204" pitchFamily="34" charset="0"/>
              </a:rPr>
              <a:t>1</a:t>
            </a:r>
            <a:r>
              <a:rPr lang="de-DE" sz="2400" b="1" dirty="0">
                <a:latin typeface="Arial Narrow" panose="020B0606020202030204" pitchFamily="34" charset="0"/>
              </a:rPr>
              <a:t>(K) − 0 = 6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5FC97-FB32-2C19-8C36-405BE0D6CA64}"/>
              </a:ext>
            </a:extLst>
          </p:cNvPr>
          <p:cNvSpPr txBox="1"/>
          <p:nvPr/>
        </p:nvSpPr>
        <p:spPr>
          <a:xfrm>
            <a:off x="616533" y="6245117"/>
            <a:ext cx="2659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max(d1,d2) if k &gt; 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0D0F022-5699-0FC1-1675-ABCF5DB14A2D}"/>
              </a:ext>
            </a:extLst>
          </p:cNvPr>
          <p:cNvSpPr/>
          <p:nvPr/>
        </p:nvSpPr>
        <p:spPr>
          <a:xfrm>
            <a:off x="570100" y="5637089"/>
            <a:ext cx="221476" cy="1123275"/>
          </a:xfrm>
          <a:prstGeom prst="leftBrace">
            <a:avLst>
              <a:gd name="adj1" fmla="val 74668"/>
              <a:gd name="adj2" fmla="val 53143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2184D-8640-0364-4A38-8EEB581AD2F2}"/>
              </a:ext>
            </a:extLst>
          </p:cNvPr>
          <p:cNvSpPr txBox="1"/>
          <p:nvPr/>
        </p:nvSpPr>
        <p:spPr>
          <a:xfrm>
            <a:off x="13463" y="5937116"/>
            <a:ext cx="695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d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80F15-B0EA-31A0-EB74-21ABEE481B62}"/>
              </a:ext>
            </a:extLst>
          </p:cNvPr>
          <p:cNvSpPr txBox="1"/>
          <p:nvPr/>
        </p:nvSpPr>
        <p:spPr>
          <a:xfrm>
            <a:off x="692172" y="5556270"/>
            <a:ext cx="1404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  if k=0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F527E-3B7F-D285-EB3F-5A0C2795E9E8}"/>
              </a:ext>
            </a:extLst>
          </p:cNvPr>
          <p:cNvSpPr txBox="1"/>
          <p:nvPr/>
        </p:nvSpPr>
        <p:spPr>
          <a:xfrm>
            <a:off x="2951547" y="2311683"/>
            <a:ext cx="627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</a:t>
            </a:r>
            <a:r>
              <a:rPr lang="en-US" sz="1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_KNEW</a:t>
            </a:r>
            <a:r>
              <a:rPr lang="pl-PL" sz="24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OUT_BAOBABS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B3018-E3BF-790D-EB75-6AEDF6C30ABF}"/>
              </a:ext>
            </a:extLst>
          </p:cNvPr>
          <p:cNvSpPr txBox="1"/>
          <p:nvPr/>
        </p:nvSpPr>
        <p:spPr>
          <a:xfrm>
            <a:off x="4479405" y="2708993"/>
            <a:ext cx="192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</a:t>
            </a:r>
            <a:r>
              <a:rPr lang="pl-PL" sz="24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endParaRPr lang="en-US" sz="2400" b="1" spc="3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1475E-472F-C326-1DD8-399ECE4496D8}"/>
              </a:ext>
            </a:extLst>
          </p:cNvPr>
          <p:cNvSpPr txBox="1"/>
          <p:nvPr/>
        </p:nvSpPr>
        <p:spPr>
          <a:xfrm>
            <a:off x="3177257" y="3361147"/>
            <a:ext cx="2604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 = t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(_) − 2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8E6D8A-55FA-425B-CAE3-191E2067E670}"/>
              </a:ext>
            </a:extLst>
          </p:cNvPr>
          <p:cNvSpPr txBox="1"/>
          <p:nvPr/>
        </p:nvSpPr>
        <p:spPr>
          <a:xfrm>
            <a:off x="5535592" y="3361147"/>
            <a:ext cx="1105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</a:t>
            </a:r>
            <a:r>
              <a:rPr lang="en-US" sz="2400" b="1" baseline="-25000" dirty="0">
                <a:latin typeface="Arial Narrow" panose="020B0606020202030204" pitchFamily="34" charset="0"/>
              </a:rPr>
              <a:t>2</a:t>
            </a:r>
            <a:r>
              <a:rPr lang="en-US" sz="2400" b="1" dirty="0">
                <a:latin typeface="Arial Narrow" panose="020B0606020202030204" pitchFamily="34" charset="0"/>
              </a:rPr>
              <a:t> =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3139F-5351-AAF1-D0B0-73617BF12002}"/>
              </a:ext>
            </a:extLst>
          </p:cNvPr>
          <p:cNvSpPr txBox="1"/>
          <p:nvPr/>
        </p:nvSpPr>
        <p:spPr>
          <a:xfrm>
            <a:off x="6905848" y="3323252"/>
            <a:ext cx="219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 = max{4, 5}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62E418-E97F-3148-0561-B7B462883403}"/>
              </a:ext>
            </a:extLst>
          </p:cNvPr>
          <p:cNvSpPr txBox="1"/>
          <p:nvPr/>
        </p:nvSpPr>
        <p:spPr>
          <a:xfrm>
            <a:off x="3020997" y="4006505"/>
            <a:ext cx="627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</a:t>
            </a:r>
            <a:r>
              <a:rPr lang="en-US" sz="1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_KNEW_ABOUT_</a:t>
            </a:r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AOBABS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2B93CB-FDA9-F681-D844-082FCC9C4DDC}"/>
              </a:ext>
            </a:extLst>
          </p:cNvPr>
          <p:cNvSpPr txBox="1"/>
          <p:nvPr/>
        </p:nvSpPr>
        <p:spPr>
          <a:xfrm>
            <a:off x="5824959" y="4455762"/>
            <a:ext cx="192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</a:t>
            </a:r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400" b="1" spc="3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EAA5A3-DA7A-6B74-D512-22F952F112AC}"/>
              </a:ext>
            </a:extLst>
          </p:cNvPr>
          <p:cNvSpPr txBox="1"/>
          <p:nvPr/>
        </p:nvSpPr>
        <p:spPr>
          <a:xfrm>
            <a:off x="3276267" y="5125811"/>
            <a:ext cx="304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 = t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(_) − 1 = 6-1 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15A136-0015-573A-66B7-7DE7250F5205}"/>
              </a:ext>
            </a:extLst>
          </p:cNvPr>
          <p:cNvSpPr txBox="1"/>
          <p:nvPr/>
        </p:nvSpPr>
        <p:spPr>
          <a:xfrm>
            <a:off x="7037195" y="5116471"/>
            <a:ext cx="2401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 = max{5, 2} =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93A5D9-F183-47E7-1374-21BCBF66CE5E}"/>
              </a:ext>
            </a:extLst>
          </p:cNvPr>
          <p:cNvSpPr txBox="1"/>
          <p:nvPr/>
        </p:nvSpPr>
        <p:spPr>
          <a:xfrm>
            <a:off x="6046208" y="5137529"/>
            <a:ext cx="989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d2 = 2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492A8F-C1C5-448D-F9CD-E3BC507A0E91}"/>
              </a:ext>
            </a:extLst>
          </p:cNvPr>
          <p:cNvSpPr txBox="1"/>
          <p:nvPr/>
        </p:nvSpPr>
        <p:spPr>
          <a:xfrm>
            <a:off x="114904" y="4930922"/>
            <a:ext cx="2628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d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 = max(t</a:t>
            </a:r>
            <a:r>
              <a:rPr lang="en-US" sz="2400" b="1" baseline="-25000" dirty="0">
                <a:latin typeface="Arial Narrow" panose="020B0606020202030204" pitchFamily="34" charset="0"/>
              </a:rPr>
              <a:t>1</a:t>
            </a:r>
            <a:r>
              <a:rPr lang="en-US" sz="2400" b="1" dirty="0">
                <a:latin typeface="Arial Narrow" panose="020B0606020202030204" pitchFamily="34" charset="0"/>
              </a:rPr>
              <a:t>(c)-k, 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2606E-0539-7E79-7CEC-3746CA5208BB}"/>
              </a:ext>
            </a:extLst>
          </p:cNvPr>
          <p:cNvSpPr txBox="1"/>
          <p:nvPr/>
        </p:nvSpPr>
        <p:spPr>
          <a:xfrm>
            <a:off x="2997848" y="5892916"/>
            <a:ext cx="627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BESS</a:t>
            </a:r>
            <a:r>
              <a:rPr lang="en-US" sz="1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_KNEW_ABOUT_</a:t>
            </a:r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r>
              <a:rPr lang="pl-PL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66779-3CC1-4AFD-3A71-2A58D032403E}"/>
              </a:ext>
            </a:extLst>
          </p:cNvPr>
          <p:cNvSpPr txBox="1"/>
          <p:nvPr/>
        </p:nvSpPr>
        <p:spPr>
          <a:xfrm>
            <a:off x="7052206" y="6335203"/>
            <a:ext cx="192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spc="3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BAOBAB</a:t>
            </a:r>
            <a:endParaRPr lang="en-US" sz="2400" b="1" spc="3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94A093-E9E1-D26C-E514-29E95480D509}"/>
              </a:ext>
            </a:extLst>
          </p:cNvPr>
          <p:cNvSpPr/>
          <p:nvPr/>
        </p:nvSpPr>
        <p:spPr>
          <a:xfrm>
            <a:off x="3177257" y="2183208"/>
            <a:ext cx="5486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C7FF16-AE14-C5A7-3EF1-CAB655593BD6}"/>
              </a:ext>
            </a:extLst>
          </p:cNvPr>
          <p:cNvSpPr/>
          <p:nvPr/>
        </p:nvSpPr>
        <p:spPr>
          <a:xfrm>
            <a:off x="3203521" y="3940181"/>
            <a:ext cx="5486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0C3A10-F208-246C-7FA1-FE8867E4DDE6}"/>
              </a:ext>
            </a:extLst>
          </p:cNvPr>
          <p:cNvSpPr/>
          <p:nvPr/>
        </p:nvSpPr>
        <p:spPr>
          <a:xfrm>
            <a:off x="3267586" y="5838472"/>
            <a:ext cx="5486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718344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Preprocessing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2468F5C-6087-0E98-74AB-DCD562E0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94" y="1147108"/>
            <a:ext cx="51347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Courier New" panose="02070309020205020404" pitchFamily="49" charset="0"/>
              </a:rPr>
              <a:t>P:  </a:t>
            </a:r>
            <a:r>
              <a:rPr lang="en-US" altLang="en-US" sz="4000" b="1" spc="500" dirty="0" err="1">
                <a:latin typeface="Courier New" panose="02070309020205020404" pitchFamily="49" charset="0"/>
              </a:rPr>
              <a:t>qcabdabdab</a:t>
            </a:r>
            <a:endParaRPr lang="en-US" altLang="en-US" sz="4000" b="1" spc="500" dirty="0">
              <a:latin typeface="Courier New" panose="02070309020205020404" pitchFamily="49" charset="0"/>
            </a:endParaRPr>
          </a:p>
        </p:txBody>
      </p:sp>
      <p:sp>
        <p:nvSpPr>
          <p:cNvPr id="423963" name="Rectangle 27">
            <a:extLst>
              <a:ext uri="{FF2B5EF4-FFF2-40B4-BE49-F238E27FC236}">
                <a16:creationId xmlns:a16="http://schemas.microsoft.com/office/drawing/2014/main" id="{7FBA53B7-3140-D62B-5965-AFD450C8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032" y="2967681"/>
            <a:ext cx="5402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q c a b d a b d a b</a:t>
            </a:r>
          </a:p>
        </p:txBody>
      </p:sp>
      <p:sp>
        <p:nvSpPr>
          <p:cNvPr id="423964" name="Text Box 28">
            <a:extLst>
              <a:ext uri="{FF2B5EF4-FFF2-40B4-BE49-F238E27FC236}">
                <a16:creationId xmlns:a16="http://schemas.microsoft.com/office/drawing/2014/main" id="{2A4D204A-4977-2885-BCB1-5C14DB53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032" y="2389831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1 2 3 4 5 6 7 8 9 10</a:t>
            </a:r>
          </a:p>
        </p:txBody>
      </p:sp>
      <p:sp>
        <p:nvSpPr>
          <p:cNvPr id="423965" name="Text Box 29">
            <a:extLst>
              <a:ext uri="{FF2B5EF4-FFF2-40B4-BE49-F238E27FC236}">
                <a16:creationId xmlns:a16="http://schemas.microsoft.com/office/drawing/2014/main" id="{03CBA165-DD63-09D3-54B6-2D1CB614C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232" y="2923231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23966" name="Text Box 30">
            <a:extLst>
              <a:ext uri="{FF2B5EF4-FFF2-40B4-BE49-F238E27FC236}">
                <a16:creationId xmlns:a16="http://schemas.microsoft.com/office/drawing/2014/main" id="{DA9937AA-8D71-BB52-7450-7A70E672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032" y="3609031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>
                <a:latin typeface="Courier New" panose="02070309020205020404" pitchFamily="49" charset="0"/>
              </a:rPr>
              <a:t>0 0 0 0 2 0 0 2 0 0</a:t>
            </a:r>
          </a:p>
        </p:txBody>
      </p:sp>
      <p:sp>
        <p:nvSpPr>
          <p:cNvPr id="423967" name="Text Box 31">
            <a:extLst>
              <a:ext uri="{FF2B5EF4-FFF2-40B4-BE49-F238E27FC236}">
                <a16:creationId xmlns:a16="http://schemas.microsoft.com/office/drawing/2014/main" id="{DEEA5678-B793-1A2A-47F5-409C664E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031" y="4029824"/>
            <a:ext cx="8815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</a:t>
            </a:r>
            <a:r>
              <a:rPr lang="en-US" altLang="en-US" sz="2400" dirty="0">
                <a:solidFill>
                  <a:srgbClr val="FF0000"/>
                </a:solidFill>
              </a:rPr>
              <a:t>ab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/>
              <a:t>c</a:t>
            </a:r>
            <a:r>
              <a:rPr lang="en-US" altLang="en-US" sz="2400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423969" name="Text Box 33">
            <a:extLst>
              <a:ext uri="{FF2B5EF4-FFF2-40B4-BE49-F238E27FC236}">
                <a16:creationId xmlns:a16="http://schemas.microsoft.com/office/drawing/2014/main" id="{18584C83-402E-2EAE-DE26-9F5B7E7570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442993" y="3441124"/>
            <a:ext cx="5861713" cy="92333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Good Suffix Rule</a:t>
            </a:r>
          </a:p>
        </p:txBody>
      </p:sp>
      <p:sp>
        <p:nvSpPr>
          <p:cNvPr id="423970" name="Freeform 34">
            <a:extLst>
              <a:ext uri="{FF2B5EF4-FFF2-40B4-BE49-F238E27FC236}">
                <a16:creationId xmlns:a16="http://schemas.microsoft.com/office/drawing/2014/main" id="{CF32E926-EB15-4932-623D-932F17A0F66F}"/>
              </a:ext>
            </a:extLst>
          </p:cNvPr>
          <p:cNvSpPr>
            <a:spLocks/>
          </p:cNvSpPr>
          <p:nvPr/>
        </p:nvSpPr>
        <p:spPr bwMode="auto">
          <a:xfrm>
            <a:off x="3050232" y="4142431"/>
            <a:ext cx="3352800" cy="914400"/>
          </a:xfrm>
          <a:custGeom>
            <a:avLst/>
            <a:gdLst>
              <a:gd name="T0" fmla="*/ 2160 w 2160"/>
              <a:gd name="T1" fmla="*/ 96 h 464"/>
              <a:gd name="T2" fmla="*/ 2112 w 2160"/>
              <a:gd name="T3" fmla="*/ 240 h 464"/>
              <a:gd name="T4" fmla="*/ 1968 w 2160"/>
              <a:gd name="T5" fmla="*/ 336 h 464"/>
              <a:gd name="T6" fmla="*/ 1440 w 2160"/>
              <a:gd name="T7" fmla="*/ 432 h 464"/>
              <a:gd name="T8" fmla="*/ 528 w 2160"/>
              <a:gd name="T9" fmla="*/ 432 h 464"/>
              <a:gd name="T10" fmla="*/ 144 w 2160"/>
              <a:gd name="T11" fmla="*/ 240 h 464"/>
              <a:gd name="T12" fmla="*/ 0 w 2160"/>
              <a:gd name="T13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" h="464">
                <a:moveTo>
                  <a:pt x="2160" y="96"/>
                </a:moveTo>
                <a:cubicBezTo>
                  <a:pt x="2152" y="148"/>
                  <a:pt x="2144" y="200"/>
                  <a:pt x="2112" y="240"/>
                </a:cubicBezTo>
                <a:cubicBezTo>
                  <a:pt x="2080" y="280"/>
                  <a:pt x="2080" y="304"/>
                  <a:pt x="1968" y="336"/>
                </a:cubicBezTo>
                <a:cubicBezTo>
                  <a:pt x="1856" y="368"/>
                  <a:pt x="1680" y="416"/>
                  <a:pt x="1440" y="432"/>
                </a:cubicBezTo>
                <a:cubicBezTo>
                  <a:pt x="1200" y="448"/>
                  <a:pt x="744" y="464"/>
                  <a:pt x="528" y="432"/>
                </a:cubicBezTo>
                <a:cubicBezTo>
                  <a:pt x="312" y="400"/>
                  <a:pt x="232" y="312"/>
                  <a:pt x="144" y="240"/>
                </a:cubicBezTo>
                <a:cubicBezTo>
                  <a:pt x="56" y="168"/>
                  <a:pt x="28" y="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71" name="Freeform 35">
            <a:extLst>
              <a:ext uri="{FF2B5EF4-FFF2-40B4-BE49-F238E27FC236}">
                <a16:creationId xmlns:a16="http://schemas.microsoft.com/office/drawing/2014/main" id="{EB82859D-5E4E-6BAB-13DA-3BA49B4CD398}"/>
              </a:ext>
            </a:extLst>
          </p:cNvPr>
          <p:cNvSpPr>
            <a:spLocks/>
          </p:cNvSpPr>
          <p:nvPr/>
        </p:nvSpPr>
        <p:spPr bwMode="auto">
          <a:xfrm>
            <a:off x="3202632" y="4066231"/>
            <a:ext cx="1524000" cy="444710"/>
          </a:xfrm>
          <a:custGeom>
            <a:avLst/>
            <a:gdLst>
              <a:gd name="T0" fmla="*/ 2160 w 2160"/>
              <a:gd name="T1" fmla="*/ 96 h 464"/>
              <a:gd name="T2" fmla="*/ 2112 w 2160"/>
              <a:gd name="T3" fmla="*/ 240 h 464"/>
              <a:gd name="T4" fmla="*/ 1968 w 2160"/>
              <a:gd name="T5" fmla="*/ 336 h 464"/>
              <a:gd name="T6" fmla="*/ 1440 w 2160"/>
              <a:gd name="T7" fmla="*/ 432 h 464"/>
              <a:gd name="T8" fmla="*/ 528 w 2160"/>
              <a:gd name="T9" fmla="*/ 432 h 464"/>
              <a:gd name="T10" fmla="*/ 144 w 2160"/>
              <a:gd name="T11" fmla="*/ 240 h 464"/>
              <a:gd name="T12" fmla="*/ 0 w 2160"/>
              <a:gd name="T13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" h="464">
                <a:moveTo>
                  <a:pt x="2160" y="96"/>
                </a:moveTo>
                <a:cubicBezTo>
                  <a:pt x="2152" y="148"/>
                  <a:pt x="2144" y="200"/>
                  <a:pt x="2112" y="240"/>
                </a:cubicBezTo>
                <a:cubicBezTo>
                  <a:pt x="2080" y="280"/>
                  <a:pt x="2080" y="304"/>
                  <a:pt x="1968" y="336"/>
                </a:cubicBezTo>
                <a:cubicBezTo>
                  <a:pt x="1856" y="368"/>
                  <a:pt x="1680" y="416"/>
                  <a:pt x="1440" y="432"/>
                </a:cubicBezTo>
                <a:cubicBezTo>
                  <a:pt x="1200" y="448"/>
                  <a:pt x="744" y="464"/>
                  <a:pt x="528" y="432"/>
                </a:cubicBezTo>
                <a:cubicBezTo>
                  <a:pt x="312" y="400"/>
                  <a:pt x="232" y="312"/>
                  <a:pt x="144" y="240"/>
                </a:cubicBezTo>
                <a:cubicBezTo>
                  <a:pt x="56" y="168"/>
                  <a:pt x="28" y="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72" name="Text Box 36">
            <a:extLst>
              <a:ext uri="{FF2B5EF4-FFF2-40B4-BE49-F238E27FC236}">
                <a16:creationId xmlns:a16="http://schemas.microsoft.com/office/drawing/2014/main" id="{F793772B-93A7-AB4E-82C6-61F93168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632" y="4054856"/>
            <a:ext cx="12331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err="1"/>
              <a:t>d</a:t>
            </a:r>
            <a:r>
              <a:rPr lang="en-US" altLang="en-US" sz="2400" dirty="0" err="1">
                <a:solidFill>
                  <a:srgbClr val="FF0000"/>
                </a:solidFill>
              </a:rPr>
              <a:t>abdab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 err="1"/>
              <a:t>c</a:t>
            </a:r>
            <a:r>
              <a:rPr lang="en-US" altLang="en-US" sz="2400" dirty="0" err="1">
                <a:solidFill>
                  <a:srgbClr val="FF0000"/>
                </a:solidFill>
              </a:rPr>
              <a:t>abdab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23974" name="Text Box 38">
            <a:extLst>
              <a:ext uri="{FF2B5EF4-FFF2-40B4-BE49-F238E27FC236}">
                <a16:creationId xmlns:a16="http://schemas.microsoft.com/office/drawing/2014/main" id="{5ADF4A33-5F25-4ED0-915B-22DE8ED6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43" y="5428647"/>
            <a:ext cx="5158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Where to shift does not depend on T</a:t>
            </a:r>
          </a:p>
        </p:txBody>
      </p:sp>
      <p:sp>
        <p:nvSpPr>
          <p:cNvPr id="423975" name="Text Box 39">
            <a:extLst>
              <a:ext uri="{FF2B5EF4-FFF2-40B4-BE49-F238E27FC236}">
                <a16:creationId xmlns:a16="http://schemas.microsoft.com/office/drawing/2014/main" id="{5C9074F0-5DDF-86B2-6740-43485E15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2" y="5973028"/>
            <a:ext cx="76661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Largest shift given by either the (extended) bad char rule or the (strong) good suffix rule is used.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00A00AD-5C0E-E84B-B5C8-B78019670E85}"/>
              </a:ext>
            </a:extLst>
          </p:cNvPr>
          <p:cNvSpPr/>
          <p:nvPr/>
        </p:nvSpPr>
        <p:spPr>
          <a:xfrm>
            <a:off x="526473" y="816769"/>
            <a:ext cx="7666182" cy="1408906"/>
          </a:xfrm>
          <a:prstGeom prst="mathEqual">
            <a:avLst>
              <a:gd name="adj1" fmla="val 4508"/>
              <a:gd name="adj2" fmla="val 5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81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7306C0A-26F3-8740-8DC9-B1BC1A7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718344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Preprocessing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7A0A0E-FC97-5FFD-DE54-5F79782C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890" y="971932"/>
            <a:ext cx="759691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After matching successfully 0 &lt; </a:t>
            </a:r>
            <a:r>
              <a:rPr lang="en-US" altLang="en-US" i="1" dirty="0"/>
              <a:t>k </a:t>
            </a:r>
            <a:r>
              <a:rPr lang="en-US" altLang="en-US" dirty="0"/>
              <a:t>&lt; </a:t>
            </a:r>
            <a:r>
              <a:rPr lang="en-US" altLang="en-US" i="1" dirty="0"/>
              <a:t>m</a:t>
            </a:r>
            <a:r>
              <a:rPr lang="en-US" altLang="en-US" dirty="0"/>
              <a:t> characters, the algorithm shifts the pattern right by 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     </a:t>
            </a:r>
            <a:r>
              <a:rPr lang="en-US" altLang="en-US" sz="3600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3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 {</a:t>
            </a:r>
            <a:r>
              <a:rPr lang="en-US" altLang="en-US" sz="3600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3600" b="1" baseline="-250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600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3600" b="1" baseline="-250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 = is bad-character shift  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) is good-suffix shift</a:t>
            </a: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90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F88083C0-58EB-FDCB-1B2B-35E37564D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Of BM Algorithm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4E2E1F24-16C3-A5EB-2B4B-57A7C31A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65562"/>
            <a:ext cx="7772400" cy="4733637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Pre-processing can be done in linear time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With strong good suffix rule, worst-case is O(m) if P is not in T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If P is in T, worst-case could be O(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mn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e.g. T = m</a:t>
            </a:r>
            <a:r>
              <a:rPr lang="en-US" altLang="en-US" baseline="30000" dirty="0">
                <a:latin typeface="Times" panose="02020603050405020304" pitchFamily="18" charset="0"/>
                <a:cs typeface="Times" panose="02020603050405020304" pitchFamily="18" charset="0"/>
              </a:rPr>
              <a:t>100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, P = m</a:t>
            </a:r>
            <a:r>
              <a:rPr lang="en-US" altLang="en-US" baseline="30000" dirty="0"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unless a modification was used (Galil’s rule)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B019B869-A3A2-9CAB-21B6-BE494C720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599" y="123031"/>
            <a:ext cx="8647545" cy="837407"/>
          </a:xfrm>
        </p:spPr>
        <p:txBody>
          <a:bodyPr/>
          <a:lstStyle/>
          <a:p>
            <a:r>
              <a:rPr lang="en-US" altLang="en-US" sz="3600" b="1" dirty="0"/>
              <a:t>How To Actually Do Pre-processing?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26490846-9AAB-C1FF-9B0E-2BACA39AD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2708"/>
            <a:ext cx="8229600" cy="779460"/>
          </a:xfrm>
        </p:spPr>
        <p:txBody>
          <a:bodyPr/>
          <a:lstStyle/>
          <a:p>
            <a:pPr lvl="1"/>
            <a:r>
              <a:rPr lang="en-US" altLang="en-US" dirty="0"/>
              <a:t>Find matches between a suffix and a prefix</a:t>
            </a:r>
          </a:p>
        </p:txBody>
      </p:sp>
      <p:sp>
        <p:nvSpPr>
          <p:cNvPr id="428043" name="Line 11">
            <a:extLst>
              <a:ext uri="{FF2B5EF4-FFF2-40B4-BE49-F238E27FC236}">
                <a16:creationId xmlns:a16="http://schemas.microsoft.com/office/drawing/2014/main" id="{108FA13B-F3C6-E142-B156-01C617165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42" y="3554543"/>
            <a:ext cx="29560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8044" name="Rectangle 12">
            <a:extLst>
              <a:ext uri="{FF2B5EF4-FFF2-40B4-BE49-F238E27FC236}">
                <a16:creationId xmlns:a16="http://schemas.microsoft.com/office/drawing/2014/main" id="{3BA2B884-69DE-6FA8-2D0F-F999B713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21" y="3154493"/>
            <a:ext cx="5334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28045" name="Text Box 13">
            <a:extLst>
              <a:ext uri="{FF2B5EF4-FFF2-40B4-BE49-F238E27FC236}">
                <a16:creationId xmlns:a16="http://schemas.microsoft.com/office/drawing/2014/main" id="{EC7BC350-A6AF-1EB5-185E-40BA163D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1386" y="3076305"/>
            <a:ext cx="431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28046" name="Rectangle 14">
            <a:extLst>
              <a:ext uri="{FF2B5EF4-FFF2-40B4-BE49-F238E27FC236}">
                <a16:creationId xmlns:a16="http://schemas.microsoft.com/office/drawing/2014/main" id="{120BC407-F850-D985-67E7-2F2C9717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782" y="3154493"/>
            <a:ext cx="5334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sp>
        <p:nvSpPr>
          <p:cNvPr id="428047" name="Text Box 15">
            <a:extLst>
              <a:ext uri="{FF2B5EF4-FFF2-40B4-BE49-F238E27FC236}">
                <a16:creationId xmlns:a16="http://schemas.microsoft.com/office/drawing/2014/main" id="{11298024-C95E-4802-F64C-46B96D5B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56" y="3154493"/>
            <a:ext cx="4090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428048" name="Text Box 16">
            <a:extLst>
              <a:ext uri="{FF2B5EF4-FFF2-40B4-BE49-F238E27FC236}">
                <a16:creationId xmlns:a16="http://schemas.microsoft.com/office/drawing/2014/main" id="{6F20CB55-35C7-B1AD-F7FB-F4A25BA6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04" y="3117616"/>
            <a:ext cx="431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28051" name="Text Box 19">
            <a:extLst>
              <a:ext uri="{FF2B5EF4-FFF2-40B4-BE49-F238E27FC236}">
                <a16:creationId xmlns:a16="http://schemas.microsoft.com/office/drawing/2014/main" id="{6BA069B7-D486-E8CD-F5D9-EE3B74526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863" y="3497393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8052" name="Text Box 20">
            <a:extLst>
              <a:ext uri="{FF2B5EF4-FFF2-40B4-BE49-F238E27FC236}">
                <a16:creationId xmlns:a16="http://schemas.microsoft.com/office/drawing/2014/main" id="{DFB38BE8-ADF5-F5A1-1B5B-5E6B9D7F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031" y="347765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en-US" dirty="0"/>
              <a:t>j</a:t>
            </a:r>
          </a:p>
        </p:txBody>
      </p:sp>
      <p:sp>
        <p:nvSpPr>
          <p:cNvPr id="428054" name="Text Box 22">
            <a:extLst>
              <a:ext uri="{FF2B5EF4-FFF2-40B4-BE49-F238E27FC236}">
                <a16:creationId xmlns:a16="http://schemas.microsoft.com/office/drawing/2014/main" id="{B08C055A-C427-903D-D13B-81C781E5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784" y="2909859"/>
            <a:ext cx="2823238" cy="138499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For each </a:t>
            </a:r>
            <a:r>
              <a:rPr lang="en-US" altLang="en-US" sz="2400" dirty="0" err="1"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, find a j. similar to DP.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Start from </a:t>
            </a:r>
            <a:r>
              <a:rPr lang="en-US" altLang="en-US" sz="2400" dirty="0" err="1">
                <a:latin typeface="Arial Narrow" panose="020B0606020202030204" pitchFamily="34" charset="0"/>
              </a:rPr>
              <a:t>i</a:t>
            </a:r>
            <a:r>
              <a:rPr lang="en-US" altLang="en-US" sz="2400" dirty="0">
                <a:latin typeface="Arial Narrow" panose="020B0606020202030204" pitchFamily="34" charset="0"/>
              </a:rPr>
              <a:t> = 2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B77DD45-E947-43F0-F8A0-9900A1F1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71" y="4984750"/>
            <a:ext cx="8229600" cy="205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Both can be done in linear time</a:t>
            </a:r>
          </a:p>
          <a:p>
            <a:pPr lvl="1"/>
            <a:r>
              <a:rPr lang="en-US" altLang="en-US" dirty="0"/>
              <a:t>P is usually short, even a more expensive pre-processing may result in a gain overall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46254A83-500D-9005-0F7F-8BAF1BDCA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218" y="3429000"/>
            <a:ext cx="8229600" cy="251204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Z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: length of longest substring starting at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that matches a prefix of 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i.e. t = t’, x ≠ y, Z</a:t>
            </a:r>
            <a:r>
              <a:rPr lang="en-US" altLang="en-US" sz="2400" baseline="-25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|t|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With the Z-values computed, we can get the preprocessing for string algorithms.</a:t>
            </a:r>
          </a:p>
        </p:txBody>
      </p:sp>
      <p:sp>
        <p:nvSpPr>
          <p:cNvPr id="430084" name="Line 4">
            <a:extLst>
              <a:ext uri="{FF2B5EF4-FFF2-40B4-BE49-F238E27FC236}">
                <a16:creationId xmlns:a16="http://schemas.microsoft.com/office/drawing/2014/main" id="{928055D0-1397-54F1-735B-99D62AD95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948" y="2329873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085" name="Rectangle 5">
            <a:extLst>
              <a:ext uri="{FF2B5EF4-FFF2-40B4-BE49-F238E27FC236}">
                <a16:creationId xmlns:a16="http://schemas.microsoft.com/office/drawing/2014/main" id="{5B45E9F7-F18D-0FF3-DE9B-C2067A9BB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018" y="1961262"/>
            <a:ext cx="83541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30086" name="Rectangle 6">
            <a:extLst>
              <a:ext uri="{FF2B5EF4-FFF2-40B4-BE49-F238E27FC236}">
                <a16:creationId xmlns:a16="http://schemas.microsoft.com/office/drawing/2014/main" id="{EFB20196-0D53-FA16-DDE1-1BF9A7D9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947" y="1962129"/>
            <a:ext cx="83541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sp>
        <p:nvSpPr>
          <p:cNvPr id="430087" name="Text Box 7">
            <a:extLst>
              <a:ext uri="{FF2B5EF4-FFF2-40B4-BE49-F238E27FC236}">
                <a16:creationId xmlns:a16="http://schemas.microsoft.com/office/drawing/2014/main" id="{00E557A4-9C12-DF82-6167-1446D64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858" y="1975573"/>
            <a:ext cx="431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30088" name="Text Box 8">
            <a:extLst>
              <a:ext uri="{FF2B5EF4-FFF2-40B4-BE49-F238E27FC236}">
                <a16:creationId xmlns:a16="http://schemas.microsoft.com/office/drawing/2014/main" id="{CB4498FE-8A03-B313-1C29-5BA251DA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441" y="227442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089" name="Text Box 9">
            <a:extLst>
              <a:ext uri="{FF2B5EF4-FFF2-40B4-BE49-F238E27FC236}">
                <a16:creationId xmlns:a16="http://schemas.microsoft.com/office/drawing/2014/main" id="{FF36E9D6-04A3-08B1-E265-1D4052E8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41" y="1997502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0090" name="Text Box 10">
            <a:extLst>
              <a:ext uri="{FF2B5EF4-FFF2-40B4-BE49-F238E27FC236}">
                <a16:creationId xmlns:a16="http://schemas.microsoft.com/office/drawing/2014/main" id="{3CF9E19D-269E-D8ED-F735-0EEFED25A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561" y="1960540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30091" name="Text Box 11">
            <a:extLst>
              <a:ext uri="{FF2B5EF4-FFF2-40B4-BE49-F238E27FC236}">
                <a16:creationId xmlns:a16="http://schemas.microsoft.com/office/drawing/2014/main" id="{807A1B63-F229-8CB2-4481-6EBFA6272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779" y="2272023"/>
            <a:ext cx="1229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i+z</a:t>
            </a:r>
            <a:r>
              <a:rPr lang="en-US" altLang="en-US" sz="24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430092" name="Text Box 12">
            <a:extLst>
              <a:ext uri="{FF2B5EF4-FFF2-40B4-BE49-F238E27FC236}">
                <a16:creationId xmlns:a16="http://schemas.microsoft.com/office/drawing/2014/main" id="{3369E5B6-0F67-EB7C-1DBA-D8951461F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023" y="225367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430093" name="Text Box 13">
            <a:extLst>
              <a:ext uri="{FF2B5EF4-FFF2-40B4-BE49-F238E27FC236}">
                <a16:creationId xmlns:a16="http://schemas.microsoft.com/office/drawing/2014/main" id="{6C2AE53F-0219-8E3A-4EB9-CF97D252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548" y="2290186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63" y="2188877"/>
            <a:ext cx="7065817" cy="124012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8000" b="1" spc="348" dirty="0">
                <a:solidFill>
                  <a:srgbClr val="E32400"/>
                </a:solidFill>
                <a:latin typeface="Tahoma"/>
                <a:cs typeface="Tahoma"/>
              </a:rPr>
              <a:t>Z-</a:t>
            </a:r>
            <a:r>
              <a:rPr sz="8000" b="1" spc="151" dirty="0">
                <a:solidFill>
                  <a:srgbClr val="E32400"/>
                </a:solidFill>
                <a:latin typeface="Tahoma"/>
                <a:cs typeface="Tahoma"/>
              </a:rPr>
              <a:t>A</a:t>
            </a:r>
            <a:r>
              <a:rPr sz="8000" b="1" spc="112" dirty="0">
                <a:solidFill>
                  <a:srgbClr val="E32400"/>
                </a:solidFill>
                <a:latin typeface="Tahoma"/>
                <a:cs typeface="Tahoma"/>
              </a:rPr>
              <a:t>l</a:t>
            </a:r>
            <a:r>
              <a:rPr sz="8000" b="1" spc="-11" dirty="0">
                <a:solidFill>
                  <a:srgbClr val="E32400"/>
                </a:solidFill>
                <a:latin typeface="Tahoma"/>
                <a:cs typeface="Tahoma"/>
              </a:rPr>
              <a:t>g</a:t>
            </a:r>
            <a:r>
              <a:rPr sz="8000" b="1" spc="-137" dirty="0">
                <a:solidFill>
                  <a:srgbClr val="E32400"/>
                </a:solidFill>
                <a:latin typeface="Tahoma"/>
                <a:cs typeface="Tahoma"/>
              </a:rPr>
              <a:t>o</a:t>
            </a:r>
            <a:r>
              <a:rPr sz="8000" b="1" spc="348" dirty="0">
                <a:solidFill>
                  <a:srgbClr val="E32400"/>
                </a:solidFill>
                <a:latin typeface="Tahoma"/>
                <a:cs typeface="Tahoma"/>
              </a:rPr>
              <a:t>r</a:t>
            </a:r>
            <a:r>
              <a:rPr sz="8000" b="1" spc="-179" dirty="0">
                <a:solidFill>
                  <a:srgbClr val="E32400"/>
                </a:solidFill>
                <a:latin typeface="Tahoma"/>
                <a:cs typeface="Tahoma"/>
              </a:rPr>
              <a:t>i</a:t>
            </a:r>
            <a:r>
              <a:rPr sz="8000" b="1" spc="134" dirty="0">
                <a:solidFill>
                  <a:srgbClr val="E32400"/>
                </a:solidFill>
                <a:latin typeface="Tahoma"/>
                <a:cs typeface="Tahoma"/>
              </a:rPr>
              <a:t>t</a:t>
            </a:r>
            <a:r>
              <a:rPr sz="8000" b="1" spc="221" dirty="0">
                <a:solidFill>
                  <a:srgbClr val="E32400"/>
                </a:solidFill>
                <a:latin typeface="Tahoma"/>
                <a:cs typeface="Tahoma"/>
              </a:rPr>
              <a:t>h</a:t>
            </a:r>
            <a:r>
              <a:rPr sz="8000" b="1" spc="-348" dirty="0">
                <a:solidFill>
                  <a:srgbClr val="E32400"/>
                </a:solidFill>
                <a:latin typeface="Tahoma"/>
                <a:cs typeface="Tahoma"/>
              </a:rPr>
              <a:t>m</a:t>
            </a:r>
            <a:endParaRPr sz="80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1239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685" y="223243"/>
            <a:ext cx="6488349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3375" b="1" spc="18" dirty="0">
                <a:solidFill>
                  <a:srgbClr val="E32400"/>
                </a:solidFill>
                <a:latin typeface="Tahoma"/>
                <a:cs typeface="Tahoma"/>
              </a:rPr>
              <a:t>Exploiting </a:t>
            </a:r>
            <a:r>
              <a:rPr sz="3375" b="1" spc="53" dirty="0">
                <a:solidFill>
                  <a:srgbClr val="E32400"/>
                </a:solidFill>
                <a:latin typeface="Tahoma"/>
                <a:cs typeface="Tahoma"/>
              </a:rPr>
              <a:t>Patterns </a:t>
            </a:r>
            <a:r>
              <a:rPr sz="3375" b="1" spc="-46" dirty="0">
                <a:solidFill>
                  <a:srgbClr val="E32400"/>
                </a:solidFill>
                <a:latin typeface="Tahoma"/>
                <a:cs typeface="Tahoma"/>
              </a:rPr>
              <a:t>in</a:t>
            </a:r>
            <a:r>
              <a:rPr sz="3375" b="1" spc="593" dirty="0">
                <a:solidFill>
                  <a:srgbClr val="E32400"/>
                </a:solidFill>
                <a:latin typeface="Tahoma"/>
                <a:cs typeface="Tahoma"/>
              </a:rPr>
              <a:t> </a:t>
            </a:r>
            <a:r>
              <a:rPr sz="3375" b="1" spc="91" dirty="0">
                <a:solidFill>
                  <a:srgbClr val="E32400"/>
                </a:solidFill>
                <a:latin typeface="Tahoma"/>
                <a:cs typeface="Tahoma"/>
              </a:rPr>
              <a:t>P</a:t>
            </a:r>
            <a:endParaRPr sz="3375" b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531" y="3040140"/>
            <a:ext cx="7806901" cy="87079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51829" indent="-342900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After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comparing “happy”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to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“happe”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at iteration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069" y="3998987"/>
            <a:ext cx="7494363" cy="2121775"/>
          </a:xfrm>
          <a:prstGeom prst="rect">
            <a:avLst/>
          </a:prstGeom>
        </p:spPr>
        <p:txBody>
          <a:bodyPr vert="horz" wrap="square" lIns="0" tIns="94655" rIns="0" bIns="0" rtlCol="0">
            <a:spAutoFit/>
          </a:bodyPr>
          <a:lstStyle/>
          <a:p>
            <a:pPr marL="294679" indent="-285750" defTabSz="642915"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we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know that 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T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[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...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+3]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“happ”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=</a:t>
            </a:r>
            <a:r>
              <a:rPr sz="2400" spc="1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[1...4]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94679" indent="-285750" defTabSz="642915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we can deduce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that there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can be no match at 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+1</a:t>
            </a:r>
            <a:r>
              <a:rPr sz="2400" spc="-2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because</a:t>
            </a:r>
            <a:r>
              <a:rPr lang="en-US" sz="240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prstClr val="black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[</a:t>
            </a:r>
            <a:r>
              <a:rPr sz="2400" i="1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+1] =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P[2]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= “a” but </a:t>
            </a:r>
            <a:r>
              <a:rPr sz="2400" i="1" spc="-4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[1] </a:t>
            </a: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400" spc="-4" dirty="0">
                <a:solidFill>
                  <a:prstClr val="black"/>
                </a:solidFill>
                <a:latin typeface="Georgia"/>
                <a:cs typeface="Georgia"/>
              </a:rPr>
              <a:t>“h”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94679" indent="-285750" defTabSz="642915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prstClr val="black"/>
                </a:solidFill>
                <a:latin typeface="Georgia"/>
                <a:cs typeface="Georgia"/>
              </a:rPr>
              <a:t>in fact, 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since “h”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does not appear in </a:t>
            </a:r>
            <a:r>
              <a:rPr sz="2400" b="1" i="1" spc="-4" dirty="0">
                <a:solidFill>
                  <a:srgbClr val="3333FF"/>
                </a:solidFill>
                <a:latin typeface="Georgia"/>
                <a:cs typeface="Georgia"/>
              </a:rPr>
              <a:t>T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[</a:t>
            </a:r>
            <a:r>
              <a:rPr sz="2400" b="1" i="1" spc="-4" dirty="0">
                <a:solidFill>
                  <a:srgbClr val="3333FF"/>
                </a:solidFill>
                <a:latin typeface="Georgia"/>
                <a:cs typeface="Georgia"/>
              </a:rPr>
              <a:t>i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...</a:t>
            </a:r>
            <a:r>
              <a:rPr sz="2400" b="1" i="1" spc="-4" dirty="0">
                <a:solidFill>
                  <a:srgbClr val="3333FF"/>
                </a:solidFill>
                <a:latin typeface="Georgia"/>
                <a:cs typeface="Georgia"/>
              </a:rPr>
              <a:t>i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+3]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= </a:t>
            </a:r>
            <a:r>
              <a:rPr sz="2400" b="1" i="1" spc="-4" dirty="0">
                <a:solidFill>
                  <a:srgbClr val="3333FF"/>
                </a:solidFill>
                <a:latin typeface="Georgia"/>
                <a:cs typeface="Georgia"/>
              </a:rPr>
              <a:t>P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[1...4],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we </a:t>
            </a:r>
            <a:r>
              <a:rPr sz="2400" b="1" spc="-4" dirty="0">
                <a:solidFill>
                  <a:srgbClr val="3333FF"/>
                </a:solidFill>
                <a:latin typeface="Georgia"/>
                <a:cs typeface="Georgia"/>
              </a:rPr>
              <a:t>could set </a:t>
            </a:r>
            <a:r>
              <a:rPr sz="2400" b="1" i="1" dirty="0">
                <a:solidFill>
                  <a:srgbClr val="3333FF"/>
                </a:solidFill>
                <a:latin typeface="Georgia"/>
                <a:cs typeface="Georgia"/>
              </a:rPr>
              <a:t>i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= </a:t>
            </a:r>
            <a:r>
              <a:rPr sz="2400" b="1" i="1" dirty="0">
                <a:solidFill>
                  <a:srgbClr val="3333FF"/>
                </a:solidFill>
                <a:latin typeface="Georgia"/>
                <a:cs typeface="Georgia"/>
              </a:rPr>
              <a:t>i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+</a:t>
            </a:r>
            <a:r>
              <a:rPr sz="2400" b="1" spc="4" dirty="0">
                <a:solidFill>
                  <a:srgbClr val="3333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3333FF"/>
                </a:solidFill>
                <a:latin typeface="Georgia"/>
                <a:cs typeface="Georgia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531" y="6285529"/>
            <a:ext cx="7874997" cy="43990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>
            <a:defPPr>
              <a:defRPr lang="en-US"/>
            </a:defPPr>
            <a:lvl1pPr marL="351829" indent="-342900" defTabSz="642915">
              <a:spcBef>
                <a:spcPts val="70"/>
              </a:spcBef>
              <a:buFont typeface="Wingdings" panose="05000000000000000000" pitchFamily="2" charset="2"/>
              <a:buChar char="§"/>
              <a:defRPr sz="2400">
                <a:solidFill>
                  <a:prstClr val="black"/>
                </a:solidFill>
                <a:latin typeface="Georgia"/>
                <a:cs typeface="Georgia"/>
              </a:defRPr>
            </a:lvl1pPr>
          </a:lstStyle>
          <a:p>
            <a:r>
              <a:rPr sz="2800" dirty="0">
                <a:solidFill>
                  <a:srgbClr val="3333FF"/>
                </a:solidFill>
              </a:rPr>
              <a:t>Preprocess P</a:t>
            </a:r>
            <a:r>
              <a:rPr sz="2800" dirty="0"/>
              <a:t> to find these similarities.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1531" y="1513583"/>
            <a:ext cx="2062648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3200" b="1" spc="-4" dirty="0">
                <a:solidFill>
                  <a:prstClr val="black"/>
                </a:solidFill>
                <a:latin typeface="Courier New"/>
                <a:cs typeface="Courier New"/>
              </a:rPr>
              <a:t>All</a:t>
            </a:r>
            <a:r>
              <a:rPr lang="en-US" sz="3200" b="1" spc="-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200" b="1" spc="-4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3200" b="1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1574" y="1527083"/>
            <a:ext cx="3326859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3200" b="1" spc="-4" dirty="0">
                <a:solidFill>
                  <a:prstClr val="black"/>
                </a:solidFill>
                <a:latin typeface="Courier New"/>
                <a:cs typeface="Courier New"/>
              </a:rPr>
              <a:t>more or</a:t>
            </a:r>
            <a:r>
              <a:rPr sz="3200" b="1" spc="-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prstClr val="black"/>
                </a:solidFill>
                <a:latin typeface="Courier New"/>
                <a:cs typeface="Courier New"/>
              </a:rPr>
              <a:t>less.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49949" y="877448"/>
            <a:ext cx="328175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sz="2400" b="1" i="1" dirty="0">
                <a:solidFill>
                  <a:srgbClr val="002060"/>
                </a:solidFill>
                <a:latin typeface="Georgia"/>
                <a:cs typeface="Georgia"/>
              </a:rPr>
              <a:t>i</a:t>
            </a:r>
            <a:endParaRPr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4037" y="1273461"/>
            <a:ext cx="3572" cy="263872"/>
          </a:xfrm>
          <a:custGeom>
            <a:avLst/>
            <a:gdLst/>
            <a:ahLst/>
            <a:cxnLst/>
            <a:rect l="l" t="t" r="r" b="b"/>
            <a:pathLst>
              <a:path w="5079" h="375285">
                <a:moveTo>
                  <a:pt x="0" y="375001"/>
                </a:moveTo>
                <a:lnTo>
                  <a:pt x="81" y="368651"/>
                </a:lnTo>
                <a:lnTo>
                  <a:pt x="4850" y="0"/>
                </a:lnTo>
              </a:path>
            </a:pathLst>
          </a:custGeom>
          <a:ln w="28575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7753" y="1601822"/>
            <a:ext cx="2636195" cy="722033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11608" marR="3572" indent="-3125" defTabSz="642915">
              <a:lnSpc>
                <a:spcPts val="2531"/>
              </a:lnSpc>
              <a:spcBef>
                <a:spcPts val="295"/>
              </a:spcBef>
            </a:pPr>
            <a:r>
              <a:rPr sz="3200" b="1" dirty="0">
                <a:solidFill>
                  <a:srgbClr val="3333FF"/>
                </a:solidFill>
                <a:latin typeface="Courier New"/>
                <a:cs typeface="Courier New"/>
              </a:rPr>
              <a:t>happ</a:t>
            </a: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3200" b="1" dirty="0">
                <a:solidFill>
                  <a:prstClr val="black"/>
                </a:solidFill>
                <a:latin typeface="Courier New"/>
                <a:cs typeface="Courier New"/>
              </a:rPr>
              <a:t>ned,  </a:t>
            </a:r>
            <a:r>
              <a:rPr sz="3200" b="1" dirty="0">
                <a:solidFill>
                  <a:srgbClr val="3333FF"/>
                </a:solidFill>
                <a:latin typeface="Courier New"/>
                <a:cs typeface="Courier New"/>
              </a:rPr>
              <a:t>happ</a:t>
            </a: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3542259-E701-49EB-AA83-2905F8DBA8C4}"/>
              </a:ext>
            </a:extLst>
          </p:cNvPr>
          <p:cNvSpPr txBox="1"/>
          <p:nvPr/>
        </p:nvSpPr>
        <p:spPr>
          <a:xfrm>
            <a:off x="3014036" y="2274228"/>
            <a:ext cx="1751719" cy="411050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190196" defTabSz="642915">
              <a:lnSpc>
                <a:spcPts val="2580"/>
              </a:lnSpc>
            </a:pPr>
            <a:r>
              <a:rPr sz="3200" b="1" dirty="0">
                <a:solidFill>
                  <a:prstClr val="black"/>
                </a:solidFill>
                <a:latin typeface="Courier New"/>
                <a:cs typeface="Courier New"/>
              </a:rPr>
              <a:t>happy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074" y="223243"/>
            <a:ext cx="5219402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75" spc="-39" dirty="0">
                <a:solidFill>
                  <a:srgbClr val="E32400"/>
                </a:solidFill>
                <a:latin typeface="Tahoma"/>
                <a:cs typeface="Tahoma"/>
              </a:rPr>
              <a:t>Fundamental</a:t>
            </a:r>
            <a:r>
              <a:rPr sz="3375" spc="204" dirty="0">
                <a:solidFill>
                  <a:srgbClr val="E32400"/>
                </a:solidFill>
                <a:latin typeface="Tahoma"/>
                <a:cs typeface="Tahoma"/>
              </a:rPr>
              <a:t> </a:t>
            </a:r>
            <a:r>
              <a:rPr sz="3375" spc="4" dirty="0">
                <a:solidFill>
                  <a:srgbClr val="E32400"/>
                </a:solidFill>
                <a:latin typeface="Tahoma"/>
                <a:cs typeface="Tahoma"/>
              </a:rPr>
              <a:t>Preprocessing</a:t>
            </a:r>
            <a:endParaRPr sz="337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923" y="4871582"/>
            <a:ext cx="7972425" cy="171204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69688" indent="-342900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“a</a:t>
            </a:r>
            <a:r>
              <a:rPr sz="2800" spc="-4" dirty="0">
                <a:solidFill>
                  <a:srgbClr val="FF2600"/>
                </a:solidFill>
                <a:latin typeface="Georgia"/>
                <a:cs typeface="Georgia"/>
              </a:rPr>
              <a:t>a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rdv</a:t>
            </a:r>
            <a:r>
              <a:rPr sz="2800" spc="-4" dirty="0">
                <a:solidFill>
                  <a:srgbClr val="FF2600"/>
                </a:solidFill>
                <a:latin typeface="Georgia"/>
                <a:cs typeface="Georgia"/>
              </a:rPr>
              <a:t>a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rk”: </a:t>
            </a:r>
            <a:r>
              <a:rPr sz="2800" i="1" spc="4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2400" spc="5" baseline="-6535" dirty="0">
                <a:solidFill>
                  <a:prstClr val="black"/>
                </a:solidFill>
                <a:latin typeface="Georgia"/>
                <a:cs typeface="Georgia"/>
              </a:rPr>
              <a:t>2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1, </a:t>
            </a:r>
            <a:r>
              <a:rPr sz="2800" i="1" spc="4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2400" spc="5" baseline="-6535" dirty="0">
                <a:solidFill>
                  <a:prstClr val="black"/>
                </a:solidFill>
                <a:latin typeface="Georgia"/>
                <a:cs typeface="Georgia"/>
              </a:rPr>
              <a:t>6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</a:t>
            </a:r>
            <a:r>
              <a:rPr sz="2800" spc="-292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1</a:t>
            </a:r>
          </a:p>
          <a:p>
            <a:pPr marL="369688" indent="-342900" defTabSz="642915">
              <a:spcBef>
                <a:spcPts val="1603"/>
              </a:spcBef>
              <a:buFont typeface="Wingdings" panose="05000000000000000000" pitchFamily="2" charset="2"/>
              <a:buChar char="§"/>
            </a:pP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“alf</a:t>
            </a:r>
            <a:r>
              <a:rPr sz="2800" spc="-4" dirty="0">
                <a:solidFill>
                  <a:srgbClr val="FF2600"/>
                </a:solidFill>
                <a:latin typeface="Georgia"/>
                <a:cs typeface="Georgia"/>
              </a:rPr>
              <a:t>alfa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”: </a:t>
            </a:r>
            <a:r>
              <a:rPr sz="2800" spc="4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2400" spc="5" baseline="-6535" dirty="0">
                <a:solidFill>
                  <a:prstClr val="black"/>
                </a:solidFill>
                <a:latin typeface="Georgia"/>
                <a:cs typeface="Georgia"/>
              </a:rPr>
              <a:t>4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</a:t>
            </a:r>
            <a:r>
              <a:rPr sz="2800" spc="-15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4</a:t>
            </a:r>
          </a:p>
          <a:p>
            <a:pPr marL="369688" indent="-342900" defTabSz="642915">
              <a:spcBef>
                <a:spcPts val="1603"/>
              </a:spcBef>
              <a:buFont typeface="Wingdings" panose="05000000000000000000" pitchFamily="2" charset="2"/>
              <a:buChar char="§"/>
            </a:pP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“photo</a:t>
            </a:r>
            <a:r>
              <a:rPr sz="2800" spc="-4" dirty="0">
                <a:solidFill>
                  <a:srgbClr val="FF2600"/>
                </a:solidFill>
                <a:latin typeface="Georgia"/>
                <a:cs typeface="Georgia"/>
              </a:rPr>
              <a:t>pho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s</a:t>
            </a:r>
            <a:r>
              <a:rPr sz="2800" spc="-4" dirty="0">
                <a:solidFill>
                  <a:srgbClr val="FF2600"/>
                </a:solidFill>
                <a:latin typeface="Georgia"/>
                <a:cs typeface="Georgia"/>
              </a:rPr>
              <a:t>pho</a:t>
            </a:r>
            <a:r>
              <a:rPr sz="2800" spc="-4" dirty="0">
                <a:solidFill>
                  <a:prstClr val="black"/>
                </a:solidFill>
                <a:latin typeface="Georgia"/>
                <a:cs typeface="Georgia"/>
              </a:rPr>
              <a:t>rescent”: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2400" baseline="-6535" dirty="0">
                <a:solidFill>
                  <a:prstClr val="black"/>
                </a:solidFill>
                <a:latin typeface="Georgia"/>
                <a:cs typeface="Georgia"/>
              </a:rPr>
              <a:t>6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 </a:t>
            </a:r>
            <a:r>
              <a:rPr sz="2800" spc="4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2400" spc="5" baseline="-6535" dirty="0">
                <a:solidFill>
                  <a:prstClr val="black"/>
                </a:solidFill>
                <a:latin typeface="Georgia"/>
                <a:cs typeface="Georgia"/>
              </a:rPr>
              <a:t>10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=</a:t>
            </a:r>
            <a:r>
              <a:rPr sz="2800" spc="-281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3</a:t>
            </a:r>
          </a:p>
        </p:txBody>
      </p:sp>
      <p:sp>
        <p:nvSpPr>
          <p:cNvPr id="5" name="object 5"/>
          <p:cNvSpPr/>
          <p:nvPr/>
        </p:nvSpPr>
        <p:spPr>
          <a:xfrm>
            <a:off x="525300" y="1025993"/>
            <a:ext cx="8414409" cy="217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923" y="1192666"/>
            <a:ext cx="8064850" cy="1754275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923" y="1192666"/>
            <a:ext cx="8064850" cy="1754275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245" y="1332710"/>
            <a:ext cx="7827455" cy="1507985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26788" marR="21430" defTabSz="642915">
              <a:spcBef>
                <a:spcPts val="239"/>
              </a:spcBef>
            </a:pPr>
            <a:r>
              <a:rPr sz="3200" b="1" dirty="0">
                <a:solidFill>
                  <a:prstClr val="black"/>
                </a:solidFill>
                <a:latin typeface="Georgia"/>
                <a:cs typeface="Georgia"/>
              </a:rPr>
              <a:t>Def.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3200" i="1" baseline="-6944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r>
              <a:rPr sz="3200" dirty="0">
                <a:solidFill>
                  <a:prstClr val="black"/>
                </a:solidFill>
                <a:latin typeface="Georgia"/>
                <a:cs typeface="Georgia"/>
              </a:rPr>
              <a:t>(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3200" dirty="0">
                <a:solidFill>
                  <a:prstClr val="black"/>
                </a:solidFill>
                <a:latin typeface="Georgia"/>
                <a:cs typeface="Georgia"/>
              </a:rPr>
              <a:t>) = the length of the longest substring of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3200" dirty="0">
                <a:solidFill>
                  <a:prstClr val="black"/>
                </a:solidFill>
                <a:latin typeface="Georgia"/>
                <a:cs typeface="Georgia"/>
              </a:rPr>
              <a:t>that  starts at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i </a:t>
            </a:r>
            <a:r>
              <a:rPr sz="3200" dirty="0">
                <a:solidFill>
                  <a:prstClr val="black"/>
                </a:solidFill>
                <a:latin typeface="Georgia"/>
                <a:cs typeface="Georgia"/>
              </a:rPr>
              <a:t>&gt; 1 and matches a prefix of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3200" dirty="0">
                <a:solidFill>
                  <a:prstClr val="black"/>
                </a:solidFill>
                <a:latin typeface="Georgia"/>
                <a:cs typeface="Georgia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2272884" y="3803001"/>
            <a:ext cx="4598343" cy="446"/>
          </a:xfrm>
          <a:custGeom>
            <a:avLst/>
            <a:gdLst/>
            <a:ahLst/>
            <a:cxnLst/>
            <a:rect l="l" t="t" r="r" b="b"/>
            <a:pathLst>
              <a:path w="6539865" h="635">
                <a:moveTo>
                  <a:pt x="0" y="0"/>
                </a:moveTo>
                <a:lnTo>
                  <a:pt x="6539797" y="7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0747" y="4179094"/>
            <a:ext cx="92422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endParaRPr sz="320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9859" y="3886875"/>
            <a:ext cx="0" cy="27369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6350"/>
                </a:lnTo>
                <a:lnTo>
                  <a:pt x="0" y="389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63070" y="3851156"/>
            <a:ext cx="53578" cy="5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45211" y="3567370"/>
            <a:ext cx="0" cy="165646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00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8977" y="3562946"/>
            <a:ext cx="0" cy="165646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00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3687" y="3643800"/>
            <a:ext cx="1542604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2193695" y="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7070" y="3567370"/>
            <a:ext cx="0" cy="165646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00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0836" y="3562946"/>
            <a:ext cx="0" cy="165646"/>
          </a:xfrm>
          <a:custGeom>
            <a:avLst/>
            <a:gdLst/>
            <a:ahLst/>
            <a:cxnLst/>
            <a:rect l="l" t="t" r="r" b="b"/>
            <a:pathLst>
              <a:path h="235585">
                <a:moveTo>
                  <a:pt x="0" y="23500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5546" y="3643800"/>
            <a:ext cx="1542604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2193695" y="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8848" y="3656707"/>
            <a:ext cx="599147" cy="3783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400" i="1" dirty="0">
                <a:solidFill>
                  <a:prstClr val="black"/>
                </a:solidFill>
                <a:latin typeface="Gill Sans MT"/>
                <a:cs typeface="Gill Sans MT"/>
              </a:rPr>
              <a:t>P</a:t>
            </a:r>
            <a:r>
              <a:rPr sz="2400" dirty="0">
                <a:solidFill>
                  <a:prstClr val="black"/>
                </a:solidFill>
                <a:latin typeface="Gill Sans MT"/>
                <a:cs typeface="Gill Sans MT"/>
              </a:rPr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85876" y="4214813"/>
            <a:ext cx="1680686" cy="5014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i + Z</a:t>
            </a:r>
            <a:r>
              <a:rPr sz="3200" i="1" baseline="-6006" dirty="0">
                <a:solidFill>
                  <a:prstClr val="black"/>
                </a:solidFill>
                <a:latin typeface="Georgia"/>
                <a:cs typeface="Georgia"/>
              </a:rPr>
              <a:t>i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-</a:t>
            </a:r>
            <a:r>
              <a:rPr sz="3200" i="1" spc="-225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1</a:t>
            </a:r>
            <a:endParaRPr sz="3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4328" y="3937993"/>
            <a:ext cx="0" cy="27369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6350"/>
                </a:lnTo>
                <a:lnTo>
                  <a:pt x="0" y="389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27539" y="3902274"/>
            <a:ext cx="53578" cy="5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4245" y="3259336"/>
            <a:ext cx="253603" cy="8297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3200" i="1" baseline="-6006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endParaRPr sz="3200" baseline="-6006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4106" y="3259336"/>
            <a:ext cx="253603" cy="82975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6788" defTabSz="642915">
              <a:spcBef>
                <a:spcPts val="70"/>
              </a:spcBef>
            </a:pPr>
            <a:r>
              <a:rPr sz="3200" i="1" dirty="0">
                <a:solidFill>
                  <a:prstClr val="black"/>
                </a:solidFill>
                <a:latin typeface="Georgia"/>
                <a:cs typeface="Georgia"/>
              </a:rPr>
              <a:t>Z</a:t>
            </a:r>
            <a:r>
              <a:rPr sz="3200" i="1" baseline="-6006" dirty="0">
                <a:solidFill>
                  <a:prstClr val="black"/>
                </a:solidFill>
                <a:latin typeface="Georgia"/>
                <a:cs typeface="Georgia"/>
              </a:rPr>
              <a:t>i</a:t>
            </a:r>
            <a:endParaRPr sz="3200" baseline="-6006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77070" y="3804047"/>
            <a:ext cx="1543050" cy="0"/>
          </a:xfrm>
          <a:custGeom>
            <a:avLst/>
            <a:gdLst/>
            <a:ahLst/>
            <a:cxnLst/>
            <a:rect l="l" t="t" r="r" b="b"/>
            <a:pathLst>
              <a:path w="2194560">
                <a:moveTo>
                  <a:pt x="0" y="0"/>
                </a:moveTo>
                <a:lnTo>
                  <a:pt x="2194542" y="2"/>
                </a:lnTo>
              </a:path>
            </a:pathLst>
          </a:custGeom>
          <a:ln w="1016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54141" y="3804047"/>
            <a:ext cx="1543050" cy="0"/>
          </a:xfrm>
          <a:custGeom>
            <a:avLst/>
            <a:gdLst/>
            <a:ahLst/>
            <a:cxnLst/>
            <a:rect l="l" t="t" r="r" b="b"/>
            <a:pathLst>
              <a:path w="2194559">
                <a:moveTo>
                  <a:pt x="0" y="0"/>
                </a:moveTo>
                <a:lnTo>
                  <a:pt x="2194542" y="2"/>
                </a:lnTo>
              </a:path>
            </a:pathLst>
          </a:custGeom>
          <a:ln w="1016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86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99671"/>
              </p:ext>
            </p:extLst>
          </p:nvPr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97531"/>
              </p:ext>
            </p:extLst>
          </p:nvPr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997842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08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6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32956D-0032-FCD3-6445-2C52D5F21F76}"/>
              </a:ext>
            </a:extLst>
          </p:cNvPr>
          <p:cNvSpPr/>
          <p:nvPr/>
        </p:nvSpPr>
        <p:spPr>
          <a:xfrm>
            <a:off x="2022764" y="2429164"/>
            <a:ext cx="683490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5CF689-7FCD-7D89-FDF6-D8A70B2C3F8D}"/>
              </a:ext>
            </a:extLst>
          </p:cNvPr>
          <p:cNvSpPr/>
          <p:nvPr/>
        </p:nvSpPr>
        <p:spPr>
          <a:xfrm>
            <a:off x="1327153" y="2429164"/>
            <a:ext cx="683490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993E270-B438-5701-FA43-0D17E690AF83}"/>
              </a:ext>
            </a:extLst>
          </p:cNvPr>
          <p:cNvCxnSpPr>
            <a:stCxn id="3" idx="0"/>
            <a:endCxn id="5" idx="0"/>
          </p:cNvCxnSpPr>
          <p:nvPr/>
        </p:nvCxnSpPr>
        <p:spPr>
          <a:xfrm rot="16200000" flipV="1">
            <a:off x="2016704" y="2081358"/>
            <a:ext cx="12700" cy="695611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89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45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14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0232DA-0714-040D-A260-0D607FA97563}"/>
              </a:ext>
            </a:extLst>
          </p:cNvPr>
          <p:cNvSpPr/>
          <p:nvPr/>
        </p:nvSpPr>
        <p:spPr>
          <a:xfrm>
            <a:off x="4111069" y="2410692"/>
            <a:ext cx="2058822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F708B7-495A-AF0E-E0B5-E64C48FB76B4}"/>
              </a:ext>
            </a:extLst>
          </p:cNvPr>
          <p:cNvSpPr/>
          <p:nvPr/>
        </p:nvSpPr>
        <p:spPr>
          <a:xfrm>
            <a:off x="1327153" y="2410692"/>
            <a:ext cx="2058822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0D4BD4-93A7-D180-2A3A-096179BA692C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V="1">
            <a:off x="3748522" y="1018734"/>
            <a:ext cx="12700" cy="27839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208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C6E866-B06A-008E-1FF1-A526C87BDDAB}"/>
              </a:ext>
            </a:extLst>
          </p:cNvPr>
          <p:cNvSpPr/>
          <p:nvPr/>
        </p:nvSpPr>
        <p:spPr>
          <a:xfrm>
            <a:off x="4830618" y="2410692"/>
            <a:ext cx="618838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C0C6E3-50DE-37DB-A36F-5C0066EA431C}"/>
              </a:ext>
            </a:extLst>
          </p:cNvPr>
          <p:cNvSpPr/>
          <p:nvPr/>
        </p:nvSpPr>
        <p:spPr>
          <a:xfrm flipH="1">
            <a:off x="1334618" y="2410692"/>
            <a:ext cx="712083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421EEA4-77D1-51CA-5C63-35442C441F99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V="1">
            <a:off x="3415348" y="686003"/>
            <a:ext cx="12700" cy="3449378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596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57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989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5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ED39081-2B63-4686-98BD-27ED202B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17" y="129796"/>
            <a:ext cx="8401996" cy="913935"/>
          </a:xfrm>
        </p:spPr>
        <p:txBody>
          <a:bodyPr/>
          <a:lstStyle/>
          <a:p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Character Shift Rule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ADF4E-B404-D59A-C1E1-B6B9B812A3A7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1882310"/>
          <a:ext cx="74611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704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2000004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20566634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4774728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7341298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63292006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34483479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0742235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670530695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97732030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7200121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17929504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5980181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024495850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808926322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553085617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1746466168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360418753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4102654771"/>
                    </a:ext>
                  </a:extLst>
                </a:gridCol>
                <a:gridCol w="248704">
                  <a:extLst>
                    <a:ext uri="{9D8B030D-6E8A-4147-A177-3AD203B41FA5}">
                      <a16:colId xmlns:a16="http://schemas.microsoft.com/office/drawing/2014/main" val="2262587329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G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0F4612-A3F6-6B2F-A08C-0A8DC2653EA5}"/>
              </a:ext>
            </a:extLst>
          </p:cNvPr>
          <p:cNvGraphicFramePr>
            <a:graphicFrameLocks noGrp="1"/>
          </p:cNvGraphicFramePr>
          <p:nvPr/>
        </p:nvGraphicFramePr>
        <p:xfrm>
          <a:off x="1624516" y="2485072"/>
          <a:ext cx="1974720" cy="5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840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246840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</a:tblGrid>
              <a:tr h="5410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>
                          <a:solidFill>
                            <a:sysClr val="windowText" lastClr="000000"/>
                          </a:solidFill>
                          <a:effectLst/>
                        </a:rPr>
                        <a:t>T</a:t>
                      </a:r>
                      <a:endParaRPr lang="en-US" sz="2500" b="1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T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G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rgbClr val="3333FF"/>
                          </a:solidFill>
                          <a:effectLst/>
                        </a:rPr>
                        <a:t>C</a:t>
                      </a:r>
                      <a:endParaRPr lang="en-US" sz="2500" b="1" dirty="0"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31897A-27E1-3DD1-D8E1-A5130FD9B6C6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1882310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T: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473C9-2B96-79FA-CC3D-E436A85F86FE}"/>
              </a:ext>
            </a:extLst>
          </p:cNvPr>
          <p:cNvGraphicFramePr>
            <a:graphicFrameLocks noGrp="1"/>
          </p:cNvGraphicFramePr>
          <p:nvPr/>
        </p:nvGraphicFramePr>
        <p:xfrm>
          <a:off x="1043225" y="2485072"/>
          <a:ext cx="445539" cy="5397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5539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</a:tblGrid>
              <a:tr h="5397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P:</a:t>
                      </a:r>
                      <a:endParaRPr lang="en-US" sz="25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517724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E30801-CF32-68D9-894A-B96FE37141A1}"/>
              </a:ext>
            </a:extLst>
          </p:cNvPr>
          <p:cNvSpPr/>
          <p:nvPr/>
        </p:nvSpPr>
        <p:spPr>
          <a:xfrm>
            <a:off x="129153" y="2166745"/>
            <a:ext cx="466928" cy="51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951421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43E3B-D122-D75F-1A54-124087C8346E}"/>
              </a:ext>
            </a:extLst>
          </p:cNvPr>
          <p:cNvSpPr/>
          <p:nvPr/>
        </p:nvSpPr>
        <p:spPr>
          <a:xfrm>
            <a:off x="6881086" y="2410692"/>
            <a:ext cx="1348514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EF6891-9BC5-8BFF-D4FF-84E69A4D9BBC}"/>
              </a:ext>
            </a:extLst>
          </p:cNvPr>
          <p:cNvSpPr/>
          <p:nvPr/>
        </p:nvSpPr>
        <p:spPr>
          <a:xfrm flipH="1">
            <a:off x="1334617" y="2410692"/>
            <a:ext cx="1348513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9B737A6-FE6B-BE42-594D-F657C7997B34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V="1">
            <a:off x="4782108" y="-362543"/>
            <a:ext cx="12700" cy="554647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308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3BEC74-D55D-55BE-A814-EB76543EE054}"/>
              </a:ext>
            </a:extLst>
          </p:cNvPr>
          <p:cNvSpPr/>
          <p:nvPr/>
        </p:nvSpPr>
        <p:spPr>
          <a:xfrm>
            <a:off x="7592290" y="2410692"/>
            <a:ext cx="618838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D959D4-C6C7-8839-2813-FCDE60920E92}"/>
              </a:ext>
            </a:extLst>
          </p:cNvPr>
          <p:cNvSpPr/>
          <p:nvPr/>
        </p:nvSpPr>
        <p:spPr>
          <a:xfrm flipH="1">
            <a:off x="1334618" y="2410692"/>
            <a:ext cx="712083" cy="73140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6593A42-C9B8-6685-B40E-4A2037D3B9A0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V="1">
            <a:off x="4796184" y="-694833"/>
            <a:ext cx="12700" cy="621105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088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474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07FA423-8E34-2848-375C-2DEF58C3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6051"/>
            <a:ext cx="7772400" cy="731404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Pre-processing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E8218-151F-0A79-7DC7-D4F2259F0188}"/>
              </a:ext>
            </a:extLst>
          </p:cNvPr>
          <p:cNvGraphicFramePr>
            <a:graphicFrameLocks noGrp="1"/>
          </p:cNvGraphicFramePr>
          <p:nvPr/>
        </p:nvGraphicFramePr>
        <p:xfrm>
          <a:off x="1327153" y="1692638"/>
          <a:ext cx="7618303" cy="20532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2573">
                  <a:extLst>
                    <a:ext uri="{9D8B030D-6E8A-4147-A177-3AD203B41FA5}">
                      <a16:colId xmlns:a16="http://schemas.microsoft.com/office/drawing/2014/main" val="264969443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803562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325291981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27075372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18627815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60471458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952317148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171826805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746772096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661625323"/>
                    </a:ext>
                  </a:extLst>
                </a:gridCol>
                <a:gridCol w="692573">
                  <a:extLst>
                    <a:ext uri="{9D8B030D-6E8A-4147-A177-3AD203B41FA5}">
                      <a16:colId xmlns:a16="http://schemas.microsoft.com/office/drawing/2014/main" val="3577244090"/>
                    </a:ext>
                  </a:extLst>
                </a:gridCol>
              </a:tblGrid>
              <a:tr h="98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29819"/>
                  </a:ext>
                </a:extLst>
              </a:tr>
              <a:tr h="123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71443"/>
                  </a:ext>
                </a:extLst>
              </a:tr>
              <a:tr h="29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859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4CE9B1-03CF-CB8B-55AB-0B4ED426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3" y="2353541"/>
            <a:ext cx="1034440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BF8029-ABE3-D066-F178-ABE83116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25" y="3078292"/>
            <a:ext cx="912828" cy="73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</a:t>
            </a:r>
            <a:r>
              <a:rPr lang="en-US" altLang="en-US" sz="5400" b="1" baseline="-25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F68EFD-69CC-071E-480F-ED5F46F3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8" y="1587304"/>
            <a:ext cx="912828" cy="63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en-US" sz="5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endParaRPr lang="en-US" altLang="en-US" sz="5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F4BAB7-8F82-B790-DCEB-EF17C455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36" y="5996997"/>
            <a:ext cx="7652425" cy="49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800" dirty="0"/>
              <a:t>How to compute Z-values in linear time?</a:t>
            </a:r>
          </a:p>
        </p:txBody>
      </p:sp>
    </p:spTree>
    <p:extLst>
      <p:ext uri="{BB962C8B-B14F-4D97-AF65-F5344CB8AC3E}">
        <p14:creationId xmlns:p14="http://schemas.microsoft.com/office/powerpoint/2010/main" val="30188523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C1F6F00B-B092-9081-0F8D-720FEFB0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510" y="256096"/>
            <a:ext cx="8617526" cy="775482"/>
          </a:xfrm>
        </p:spPr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Z In Linear Time</a:t>
            </a:r>
          </a:p>
        </p:txBody>
      </p:sp>
      <p:sp>
        <p:nvSpPr>
          <p:cNvPr id="432132" name="Line 4">
            <a:extLst>
              <a:ext uri="{FF2B5EF4-FFF2-40B4-BE49-F238E27FC236}">
                <a16:creationId xmlns:a16="http://schemas.microsoft.com/office/drawing/2014/main" id="{0BF244B8-E4F9-C64D-B64B-90B2E2834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23622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2133" name="Rectangle 5">
            <a:extLst>
              <a:ext uri="{FF2B5EF4-FFF2-40B4-BE49-F238E27FC236}">
                <a16:creationId xmlns:a16="http://schemas.microsoft.com/office/drawing/2014/main" id="{681847F5-46FB-0808-DB3F-BD72BC6B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2043113"/>
            <a:ext cx="731838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32134" name="Rectangle 6">
            <a:extLst>
              <a:ext uri="{FF2B5EF4-FFF2-40B4-BE49-F238E27FC236}">
                <a16:creationId xmlns:a16="http://schemas.microsoft.com/office/drawing/2014/main" id="{743AA6BB-5A6E-2F4C-D607-9B56FF0D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2051050"/>
            <a:ext cx="730250" cy="3127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sp>
        <p:nvSpPr>
          <p:cNvPr id="432135" name="Text Box 7">
            <a:extLst>
              <a:ext uri="{FF2B5EF4-FFF2-40B4-BE49-F238E27FC236}">
                <a16:creationId xmlns:a16="http://schemas.microsoft.com/office/drawing/2014/main" id="{AC12601E-F04F-14A5-8F55-CB15E643E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32136" name="Text Box 8">
            <a:extLst>
              <a:ext uri="{FF2B5EF4-FFF2-40B4-BE49-F238E27FC236}">
                <a16:creationId xmlns:a16="http://schemas.microsoft.com/office/drawing/2014/main" id="{F1CB6CF0-BB21-47D8-26E4-730BA7EB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2330450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32137" name="Text Box 9">
            <a:extLst>
              <a:ext uri="{FF2B5EF4-FFF2-40B4-BE49-F238E27FC236}">
                <a16:creationId xmlns:a16="http://schemas.microsoft.com/office/drawing/2014/main" id="{FD81B934-C2C8-BE42-D48D-9CB939D1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716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2138" name="Text Box 10">
            <a:extLst>
              <a:ext uri="{FF2B5EF4-FFF2-40B4-BE49-F238E27FC236}">
                <a16:creationId xmlns:a16="http://schemas.microsoft.com/office/drawing/2014/main" id="{2DD0A21B-65C6-B244-8889-7005363E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057400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32139" name="Text Box 11">
            <a:extLst>
              <a:ext uri="{FF2B5EF4-FFF2-40B4-BE49-F238E27FC236}">
                <a16:creationId xmlns:a16="http://schemas.microsoft.com/office/drawing/2014/main" id="{47285BAA-2539-88B8-55EF-DE5C347D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569" y="232251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2140" name="Text Box 12">
            <a:extLst>
              <a:ext uri="{FF2B5EF4-FFF2-40B4-BE49-F238E27FC236}">
                <a16:creationId xmlns:a16="http://schemas.microsoft.com/office/drawing/2014/main" id="{B0C7B530-4EAB-F3BE-2744-E0FCA8DA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232251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432141" name="Text Box 13">
            <a:extLst>
              <a:ext uri="{FF2B5EF4-FFF2-40B4-BE49-F238E27FC236}">
                <a16:creationId xmlns:a16="http://schemas.microsoft.com/office/drawing/2014/main" id="{95B83150-123F-F56E-5134-013A523B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0"/>
            <a:ext cx="320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already computed all Z-values up to k-1. need to compute Zk. We also know the starting and ending points of the previous match, l and r.</a:t>
            </a:r>
          </a:p>
        </p:txBody>
      </p:sp>
      <p:sp>
        <p:nvSpPr>
          <p:cNvPr id="432142" name="Line 14">
            <a:extLst>
              <a:ext uri="{FF2B5EF4-FFF2-40B4-BE49-F238E27FC236}">
                <a16:creationId xmlns:a16="http://schemas.microsoft.com/office/drawing/2014/main" id="{9EFA6213-4AE1-7C1D-1C6D-A6D0D9DF3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4402138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2143" name="Rectangle 15">
            <a:extLst>
              <a:ext uri="{FF2B5EF4-FFF2-40B4-BE49-F238E27FC236}">
                <a16:creationId xmlns:a16="http://schemas.microsoft.com/office/drawing/2014/main" id="{DF3FCBE7-1109-BFD2-912D-45E4D5BA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083050"/>
            <a:ext cx="731838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32144" name="Rectangle 16">
            <a:extLst>
              <a:ext uri="{FF2B5EF4-FFF2-40B4-BE49-F238E27FC236}">
                <a16:creationId xmlns:a16="http://schemas.microsoft.com/office/drawing/2014/main" id="{C314B254-1CE9-B8DE-A4A2-67998BA0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090988"/>
            <a:ext cx="730250" cy="312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t’</a:t>
            </a:r>
          </a:p>
        </p:txBody>
      </p:sp>
      <p:sp>
        <p:nvSpPr>
          <p:cNvPr id="432145" name="Text Box 17">
            <a:extLst>
              <a:ext uri="{FF2B5EF4-FFF2-40B4-BE49-F238E27FC236}">
                <a16:creationId xmlns:a16="http://schemas.microsoft.com/office/drawing/2014/main" id="{9687EC27-9D79-D789-6433-F938A6D8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7353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32146" name="Text Box 18">
            <a:extLst>
              <a:ext uri="{FF2B5EF4-FFF2-40B4-BE49-F238E27FC236}">
                <a16:creationId xmlns:a16="http://schemas.microsoft.com/office/drawing/2014/main" id="{14297D13-EAEB-5BDF-97F3-5ED28CE91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43703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432147" name="Text Box 19">
            <a:extLst>
              <a:ext uri="{FF2B5EF4-FFF2-40B4-BE49-F238E27FC236}">
                <a16:creationId xmlns:a16="http://schemas.microsoft.com/office/drawing/2014/main" id="{A7D3D732-8C52-E2F5-54D3-B06636FC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11625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2148" name="Text Box 20">
            <a:extLst>
              <a:ext uri="{FF2B5EF4-FFF2-40B4-BE49-F238E27FC236}">
                <a16:creationId xmlns:a16="http://schemas.microsoft.com/office/drawing/2014/main" id="{FD75F49C-F2C4-B3AF-4C93-F3215FD3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09733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32149" name="Text Box 21">
            <a:extLst>
              <a:ext uri="{FF2B5EF4-FFF2-40B4-BE49-F238E27FC236}">
                <a16:creationId xmlns:a16="http://schemas.microsoft.com/office/drawing/2014/main" id="{2745F58F-9D34-ED61-5ED2-6D9C2D65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296" y="43703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2150" name="Text Box 22">
            <a:extLst>
              <a:ext uri="{FF2B5EF4-FFF2-40B4-BE49-F238E27FC236}">
                <a16:creationId xmlns:a16="http://schemas.microsoft.com/office/drawing/2014/main" id="{B62CC2FF-E7FF-3772-7E30-4A89F2C61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362450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432151" name="Text Box 23">
            <a:extLst>
              <a:ext uri="{FF2B5EF4-FFF2-40B4-BE49-F238E27FC236}">
                <a16:creationId xmlns:a16="http://schemas.microsoft.com/office/drawing/2014/main" id="{2C72D552-6DB0-E948-CA46-0C86503ED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know that t = t’, therefore the Z-value at k-l+1 may be helpful to us.</a:t>
            </a:r>
          </a:p>
        </p:txBody>
      </p:sp>
      <p:sp>
        <p:nvSpPr>
          <p:cNvPr id="432152" name="Text Box 24">
            <a:extLst>
              <a:ext uri="{FF2B5EF4-FFF2-40B4-BE49-F238E27FC236}">
                <a16:creationId xmlns:a16="http://schemas.microsoft.com/office/drawing/2014/main" id="{DE1D93BF-CE49-7E11-61D4-3ECC6484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37991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2153" name="Text Box 25">
            <a:extLst>
              <a:ext uri="{FF2B5EF4-FFF2-40B4-BE49-F238E27FC236}">
                <a16:creationId xmlns:a16="http://schemas.microsoft.com/office/drawing/2014/main" id="{A3D16411-70C5-4C9F-4CAE-F6FB5A8F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89108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k-l+1</a:t>
            </a:r>
          </a:p>
        </p:txBody>
      </p:sp>
      <p:sp>
        <p:nvSpPr>
          <p:cNvPr id="432154" name="Line 26">
            <a:extLst>
              <a:ext uri="{FF2B5EF4-FFF2-40B4-BE49-F238E27FC236}">
                <a16:creationId xmlns:a16="http://schemas.microsoft.com/office/drawing/2014/main" id="{527DCA0D-8771-F918-57BB-A437CFE00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8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888DADFC-220A-5BC0-9EB9-B7FFDC4A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250092"/>
            <a:ext cx="8785513" cy="738664"/>
          </a:xfrm>
        </p:spPr>
        <p:txBody>
          <a:bodyPr/>
          <a:lstStyle/>
          <a:p>
            <a:r>
              <a:rPr lang="en-US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Z in Linear time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A2984926-CE79-D8A5-15DD-5458099BE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19800"/>
            <a:ext cx="83820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No char inside the box is compared twice. At most one mismatch per iteration.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Therefore, O(n).</a:t>
            </a:r>
          </a:p>
        </p:txBody>
      </p:sp>
      <p:sp>
        <p:nvSpPr>
          <p:cNvPr id="434180" name="Line 4">
            <a:extLst>
              <a:ext uri="{FF2B5EF4-FFF2-40B4-BE49-F238E27FC236}">
                <a16:creationId xmlns:a16="http://schemas.microsoft.com/office/drawing/2014/main" id="{C928ABF9-14E3-49ED-1A73-998F5884F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362200"/>
            <a:ext cx="3613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1" name="Text Box 5">
            <a:extLst>
              <a:ext uri="{FF2B5EF4-FFF2-40B4-BE49-F238E27FC236}">
                <a16:creationId xmlns:a16="http://schemas.microsoft.com/office/drawing/2014/main" id="{32560AC6-FAB1-E426-F40C-26D28733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434182" name="Text Box 6">
            <a:extLst>
              <a:ext uri="{FF2B5EF4-FFF2-40B4-BE49-F238E27FC236}">
                <a16:creationId xmlns:a16="http://schemas.microsoft.com/office/drawing/2014/main" id="{46453200-7B6A-C648-C608-BDA92F6F5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22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434183" name="Text Box 7">
            <a:extLst>
              <a:ext uri="{FF2B5EF4-FFF2-40B4-BE49-F238E27FC236}">
                <a16:creationId xmlns:a16="http://schemas.microsoft.com/office/drawing/2014/main" id="{328FFB74-0381-9F8B-E178-57429701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3581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previous r is smaller than k. i.e., no previous match extends beyond k. do explicit comparison.</a:t>
            </a:r>
          </a:p>
        </p:txBody>
      </p:sp>
      <p:sp>
        <p:nvSpPr>
          <p:cNvPr id="434184" name="Line 8">
            <a:extLst>
              <a:ext uri="{FF2B5EF4-FFF2-40B4-BE49-F238E27FC236}">
                <a16:creationId xmlns:a16="http://schemas.microsoft.com/office/drawing/2014/main" id="{7472D48B-84A8-FCED-6587-BEB22CC32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3595688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5" name="Rectangle 9">
            <a:extLst>
              <a:ext uri="{FF2B5EF4-FFF2-40B4-BE49-F238E27FC236}">
                <a16:creationId xmlns:a16="http://schemas.microsoft.com/office/drawing/2014/main" id="{1AED9142-7A6F-EF47-04B6-132E86AC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3276600"/>
            <a:ext cx="731838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186" name="Rectangle 10">
            <a:extLst>
              <a:ext uri="{FF2B5EF4-FFF2-40B4-BE49-F238E27FC236}">
                <a16:creationId xmlns:a16="http://schemas.microsoft.com/office/drawing/2014/main" id="{539AD32C-7B58-9667-42CC-522E194C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3284538"/>
            <a:ext cx="730250" cy="312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187" name="Text Box 11">
            <a:extLst>
              <a:ext uri="{FF2B5EF4-FFF2-40B4-BE49-F238E27FC236}">
                <a16:creationId xmlns:a16="http://schemas.microsoft.com/office/drawing/2014/main" id="{01824296-75B9-8089-1535-13C68CB0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67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434188" name="Text Box 12">
            <a:extLst>
              <a:ext uri="{FF2B5EF4-FFF2-40B4-BE49-F238E27FC236}">
                <a16:creationId xmlns:a16="http://schemas.microsoft.com/office/drawing/2014/main" id="{CCEE4165-18D6-684F-B8F4-360F2A7AD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356393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</a:t>
            </a:r>
          </a:p>
        </p:txBody>
      </p:sp>
      <p:sp>
        <p:nvSpPr>
          <p:cNvPr id="434189" name="Text Box 13">
            <a:extLst>
              <a:ext uri="{FF2B5EF4-FFF2-40B4-BE49-F238E27FC236}">
                <a16:creationId xmlns:a16="http://schemas.microsoft.com/office/drawing/2014/main" id="{74D0D737-26DE-E32F-B52B-5129920B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05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434190" name="Text Box 14">
            <a:extLst>
              <a:ext uri="{FF2B5EF4-FFF2-40B4-BE49-F238E27FC236}">
                <a16:creationId xmlns:a16="http://schemas.microsoft.com/office/drawing/2014/main" id="{668BAE8E-6FB8-3A51-7ACC-E53621D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3290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434191" name="Text Box 15">
            <a:extLst>
              <a:ext uri="{FF2B5EF4-FFF2-40B4-BE49-F238E27FC236}">
                <a16:creationId xmlns:a16="http://schemas.microsoft.com/office/drawing/2014/main" id="{70556C6C-C97C-24F2-F682-E636365D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35560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</a:p>
        </p:txBody>
      </p:sp>
      <p:sp>
        <p:nvSpPr>
          <p:cNvPr id="434192" name="Text Box 16">
            <a:extLst>
              <a:ext uri="{FF2B5EF4-FFF2-40B4-BE49-F238E27FC236}">
                <a16:creationId xmlns:a16="http://schemas.microsoft.com/office/drawing/2014/main" id="{57B972DD-3C76-FDFC-F669-11997416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355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434193" name="Text Box 17">
            <a:extLst>
              <a:ext uri="{FF2B5EF4-FFF2-40B4-BE49-F238E27FC236}">
                <a16:creationId xmlns:a16="http://schemas.microsoft.com/office/drawing/2014/main" id="{3B3D0EAE-A306-2710-D07A-23D8B796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8455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Z</a:t>
            </a:r>
            <a:r>
              <a:rPr lang="en-US" altLang="en-US" baseline="-25000"/>
              <a:t>k-l+1</a:t>
            </a:r>
            <a:r>
              <a:rPr lang="en-US" altLang="en-US"/>
              <a:t> &lt;= r-k+1. Z</a:t>
            </a:r>
            <a:r>
              <a:rPr lang="en-US" altLang="en-US" baseline="-25000"/>
              <a:t>k</a:t>
            </a:r>
            <a:r>
              <a:rPr lang="en-US" altLang="en-US"/>
              <a:t> = Z</a:t>
            </a:r>
            <a:r>
              <a:rPr lang="en-US" altLang="en-US" baseline="-25000"/>
              <a:t>k-l+1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No comparison is needed.</a:t>
            </a:r>
          </a:p>
        </p:txBody>
      </p:sp>
      <p:sp>
        <p:nvSpPr>
          <p:cNvPr id="434194" name="Text Box 18">
            <a:extLst>
              <a:ext uri="{FF2B5EF4-FFF2-40B4-BE49-F238E27FC236}">
                <a16:creationId xmlns:a16="http://schemas.microsoft.com/office/drawing/2014/main" id="{DF211E3E-37F4-1CE1-13F2-BA76DFC30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573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34195" name="Text Box 19">
            <a:extLst>
              <a:ext uri="{FF2B5EF4-FFF2-40B4-BE49-F238E27FC236}">
                <a16:creationId xmlns:a16="http://schemas.microsoft.com/office/drawing/2014/main" id="{03566C65-93D0-0B96-3A84-C668A80D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0846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k-l+1</a:t>
            </a:r>
          </a:p>
        </p:txBody>
      </p:sp>
      <p:sp>
        <p:nvSpPr>
          <p:cNvPr id="434196" name="Line 20">
            <a:extLst>
              <a:ext uri="{FF2B5EF4-FFF2-40B4-BE49-F238E27FC236}">
                <a16:creationId xmlns:a16="http://schemas.microsoft.com/office/drawing/2014/main" id="{1A560B2F-35E5-BEDC-7C90-C5F494E1E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613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97" name="Text Box 21">
            <a:extLst>
              <a:ext uri="{FF2B5EF4-FFF2-40B4-BE49-F238E27FC236}">
                <a16:creationId xmlns:a16="http://schemas.microsoft.com/office/drawing/2014/main" id="{53E71697-3F0A-FA1E-4709-9E689CC2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1336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1:</a:t>
            </a:r>
          </a:p>
        </p:txBody>
      </p:sp>
      <p:sp>
        <p:nvSpPr>
          <p:cNvPr id="434198" name="Line 22">
            <a:extLst>
              <a:ext uri="{FF2B5EF4-FFF2-40B4-BE49-F238E27FC236}">
                <a16:creationId xmlns:a16="http://schemas.microsoft.com/office/drawing/2014/main" id="{12FD2337-8D22-CB6B-F606-95AD61A31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6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99" name="Line 23">
            <a:extLst>
              <a:ext uri="{FF2B5EF4-FFF2-40B4-BE49-F238E27FC236}">
                <a16:creationId xmlns:a16="http://schemas.microsoft.com/office/drawing/2014/main" id="{1C75CC17-4A15-4EBA-AAF6-2375866DE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00" name="Line 24">
            <a:extLst>
              <a:ext uri="{FF2B5EF4-FFF2-40B4-BE49-F238E27FC236}">
                <a16:creationId xmlns:a16="http://schemas.microsoft.com/office/drawing/2014/main" id="{6C28B76A-8D2D-5A25-46C7-8F2CD381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01" name="Line 25">
            <a:extLst>
              <a:ext uri="{FF2B5EF4-FFF2-40B4-BE49-F238E27FC236}">
                <a16:creationId xmlns:a16="http://schemas.microsoft.com/office/drawing/2014/main" id="{3A64557E-10F6-35E4-A2EE-54DA3759E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02" name="Text Box 26">
            <a:extLst>
              <a:ext uri="{FF2B5EF4-FFF2-40B4-BE49-F238E27FC236}">
                <a16:creationId xmlns:a16="http://schemas.microsoft.com/office/drawing/2014/main" id="{BEF13B22-CDC6-F472-F526-822C56AD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2766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2:</a:t>
            </a:r>
          </a:p>
        </p:txBody>
      </p:sp>
      <p:sp>
        <p:nvSpPr>
          <p:cNvPr id="434203" name="Rectangle 27">
            <a:extLst>
              <a:ext uri="{FF2B5EF4-FFF2-40B4-BE49-F238E27FC236}">
                <a16:creationId xmlns:a16="http://schemas.microsoft.com/office/drawing/2014/main" id="{65FC095F-59AD-0824-FEFF-9B8489A2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04" name="Rectangle 28">
            <a:extLst>
              <a:ext uri="{FF2B5EF4-FFF2-40B4-BE49-F238E27FC236}">
                <a16:creationId xmlns:a16="http://schemas.microsoft.com/office/drawing/2014/main" id="{529FABF3-C14D-1136-0899-A8658609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4290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05" name="Rectangle 29">
            <a:extLst>
              <a:ext uri="{FF2B5EF4-FFF2-40B4-BE49-F238E27FC236}">
                <a16:creationId xmlns:a16="http://schemas.microsoft.com/office/drawing/2014/main" id="{C811E51E-B37D-AEAC-4645-8F2E7ED2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06" name="Line 30">
            <a:extLst>
              <a:ext uri="{FF2B5EF4-FFF2-40B4-BE49-F238E27FC236}">
                <a16:creationId xmlns:a16="http://schemas.microsoft.com/office/drawing/2014/main" id="{69946B70-477C-E975-0BF1-3A17B15C7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5011738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07" name="Rectangle 31">
            <a:extLst>
              <a:ext uri="{FF2B5EF4-FFF2-40B4-BE49-F238E27FC236}">
                <a16:creationId xmlns:a16="http://schemas.microsoft.com/office/drawing/2014/main" id="{FE42C470-3A9D-291E-21FC-AD269D6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4692650"/>
            <a:ext cx="731838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08" name="Rectangle 32">
            <a:extLst>
              <a:ext uri="{FF2B5EF4-FFF2-40B4-BE49-F238E27FC236}">
                <a16:creationId xmlns:a16="http://schemas.microsoft.com/office/drawing/2014/main" id="{E444096E-2580-1497-E1B0-34606FA1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700588"/>
            <a:ext cx="730250" cy="312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09" name="Text Box 33">
            <a:extLst>
              <a:ext uri="{FF2B5EF4-FFF2-40B4-BE49-F238E27FC236}">
                <a16:creationId xmlns:a16="http://schemas.microsoft.com/office/drawing/2014/main" id="{B29C7C6E-8173-68EA-E6CC-B9EDA019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831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434210" name="Text Box 34">
            <a:extLst>
              <a:ext uri="{FF2B5EF4-FFF2-40B4-BE49-F238E27FC236}">
                <a16:creationId xmlns:a16="http://schemas.microsoft.com/office/drawing/2014/main" id="{5BABCA12-0F2F-30F1-55F3-D7398979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4979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</a:t>
            </a:r>
          </a:p>
        </p:txBody>
      </p:sp>
      <p:sp>
        <p:nvSpPr>
          <p:cNvPr id="434211" name="Text Box 35">
            <a:extLst>
              <a:ext uri="{FF2B5EF4-FFF2-40B4-BE49-F238E27FC236}">
                <a16:creationId xmlns:a16="http://schemas.microsoft.com/office/drawing/2014/main" id="{5D070642-3FC6-F256-1DA8-8F2E122E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49720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</a:p>
        </p:txBody>
      </p:sp>
      <p:sp>
        <p:nvSpPr>
          <p:cNvPr id="434212" name="Text Box 36">
            <a:extLst>
              <a:ext uri="{FF2B5EF4-FFF2-40B4-BE49-F238E27FC236}">
                <a16:creationId xmlns:a16="http://schemas.microsoft.com/office/drawing/2014/main" id="{1EB7398F-0171-02FA-8DF7-011B7EEBB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72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434213" name="Text Box 37">
            <a:extLst>
              <a:ext uri="{FF2B5EF4-FFF2-40B4-BE49-F238E27FC236}">
                <a16:creationId xmlns:a16="http://schemas.microsoft.com/office/drawing/2014/main" id="{78728CC2-A967-72C2-EC5C-8F9C81290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4820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Z</a:t>
            </a:r>
            <a:r>
              <a:rPr lang="en-US" altLang="en-US" baseline="-25000"/>
              <a:t>k-l+1</a:t>
            </a:r>
            <a:r>
              <a:rPr lang="en-US" altLang="en-US"/>
              <a:t> &gt; r-k+1. Z</a:t>
            </a:r>
            <a:r>
              <a:rPr lang="en-US" altLang="en-US" baseline="-25000"/>
              <a:t>k</a:t>
            </a:r>
            <a:r>
              <a:rPr lang="en-US" altLang="en-US"/>
              <a:t> = Z</a:t>
            </a:r>
            <a:r>
              <a:rPr lang="en-US" altLang="en-US" baseline="-25000"/>
              <a:t>k-l+1</a:t>
            </a:r>
          </a:p>
          <a:p>
            <a:r>
              <a:rPr lang="en-US" altLang="en-US"/>
              <a:t>Comparison start from r</a:t>
            </a:r>
            <a:endParaRPr lang="en-US" altLang="en-US" baseline="-25000"/>
          </a:p>
        </p:txBody>
      </p:sp>
      <p:sp>
        <p:nvSpPr>
          <p:cNvPr id="434214" name="Text Box 38">
            <a:extLst>
              <a:ext uri="{FF2B5EF4-FFF2-40B4-BE49-F238E27FC236}">
                <a16:creationId xmlns:a16="http://schemas.microsoft.com/office/drawing/2014/main" id="{39AF2DEB-6400-9D59-BF87-45C42300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989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34215" name="Text Box 39">
            <a:extLst>
              <a:ext uri="{FF2B5EF4-FFF2-40B4-BE49-F238E27FC236}">
                <a16:creationId xmlns:a16="http://schemas.microsoft.com/office/drawing/2014/main" id="{0385A902-1BD4-F1B8-4312-E656895F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5006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k-l+1</a:t>
            </a:r>
          </a:p>
        </p:txBody>
      </p:sp>
      <p:sp>
        <p:nvSpPr>
          <p:cNvPr id="434216" name="Line 40">
            <a:extLst>
              <a:ext uri="{FF2B5EF4-FFF2-40B4-BE49-F238E27FC236}">
                <a16:creationId xmlns:a16="http://schemas.microsoft.com/office/drawing/2014/main" id="{EC6D7B5A-D4B2-BDF7-8D0F-572B10ACC7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7" name="Text Box 41">
            <a:extLst>
              <a:ext uri="{FF2B5EF4-FFF2-40B4-BE49-F238E27FC236}">
                <a16:creationId xmlns:a16="http://schemas.microsoft.com/office/drawing/2014/main" id="{01515C43-4AA6-DAAB-0042-41A245D58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69265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Case 3:</a:t>
            </a:r>
          </a:p>
        </p:txBody>
      </p:sp>
      <p:sp>
        <p:nvSpPr>
          <p:cNvPr id="434218" name="Rectangle 42">
            <a:extLst>
              <a:ext uri="{FF2B5EF4-FFF2-40B4-BE49-F238E27FC236}">
                <a16:creationId xmlns:a16="http://schemas.microsoft.com/office/drawing/2014/main" id="{064169BE-DF37-F3E7-0E91-06FA59BF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381000" cy="1333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19" name="Rectangle 43">
            <a:extLst>
              <a:ext uri="{FF2B5EF4-FFF2-40B4-BE49-F238E27FC236}">
                <a16:creationId xmlns:a16="http://schemas.microsoft.com/office/drawing/2014/main" id="{7E227178-CDD2-B395-D12B-DB652D7C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876800"/>
            <a:ext cx="276225" cy="1206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20" name="Rectangle 44">
            <a:extLst>
              <a:ext uri="{FF2B5EF4-FFF2-40B4-BE49-F238E27FC236}">
                <a16:creationId xmlns:a16="http://schemas.microsoft.com/office/drawing/2014/main" id="{23FF7E7D-A839-C74D-D44C-6D479C70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381000" cy="1333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221" name="Line 45">
            <a:extLst>
              <a:ext uri="{FF2B5EF4-FFF2-40B4-BE49-F238E27FC236}">
                <a16:creationId xmlns:a16="http://schemas.microsoft.com/office/drawing/2014/main" id="{58D043CD-891F-7CD9-BEC0-A984CBE40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22" name="Line 46">
            <a:extLst>
              <a:ext uri="{FF2B5EF4-FFF2-40B4-BE49-F238E27FC236}">
                <a16:creationId xmlns:a16="http://schemas.microsoft.com/office/drawing/2014/main" id="{C78AFA8A-BAD3-6F9B-B466-B02F543E7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23" name="Line 47">
            <a:extLst>
              <a:ext uri="{FF2B5EF4-FFF2-40B4-BE49-F238E27FC236}">
                <a16:creationId xmlns:a16="http://schemas.microsoft.com/office/drawing/2014/main" id="{51B0E44D-8FE3-6373-EC4C-76162D009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24" name="Line 48">
            <a:extLst>
              <a:ext uri="{FF2B5EF4-FFF2-40B4-BE49-F238E27FC236}">
                <a16:creationId xmlns:a16="http://schemas.microsoft.com/office/drawing/2014/main" id="{459A6653-FAEE-8208-0896-6E26470AD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7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41E1BBB6-00BB-B5EB-B7BF-F0845C2FD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40507"/>
            <a:ext cx="7772400" cy="1143000"/>
          </a:xfrm>
        </p:spPr>
        <p:txBody>
          <a:bodyPr/>
          <a:lstStyle/>
          <a:p>
            <a:r>
              <a:rPr lang="en-US" altLang="en-US" sz="4000" dirty="0"/>
              <a:t>Z-preprocessing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D308620-AF0D-9340-F392-B254CE1D0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48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Preprocessing can be done in O(n)</a:t>
            </a:r>
          </a:p>
        </p:txBody>
      </p:sp>
      <p:sp>
        <p:nvSpPr>
          <p:cNvPr id="436228" name="Line 4">
            <a:extLst>
              <a:ext uri="{FF2B5EF4-FFF2-40B4-BE49-F238E27FC236}">
                <a16:creationId xmlns:a16="http://schemas.microsoft.com/office/drawing/2014/main" id="{F4A0E253-7C78-0F00-38D9-40B684E38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2111375"/>
            <a:ext cx="3244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E04B0BB2-EA08-CDEA-7516-EEA77117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1882775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436230" name="Rectangle 6">
            <a:extLst>
              <a:ext uri="{FF2B5EF4-FFF2-40B4-BE49-F238E27FC236}">
                <a16:creationId xmlns:a16="http://schemas.microsoft.com/office/drawing/2014/main" id="{2031BCD3-B2BC-2174-2751-82B5C276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1884363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t’</a:t>
            </a:r>
          </a:p>
        </p:txBody>
      </p:sp>
      <p:sp>
        <p:nvSpPr>
          <p:cNvPr id="436231" name="Text Box 7">
            <a:extLst>
              <a:ext uri="{FF2B5EF4-FFF2-40B4-BE49-F238E27FC236}">
                <a16:creationId xmlns:a16="http://schemas.microsoft.com/office/drawing/2014/main" id="{975BE70F-3647-0D2E-EFEE-8F4202A80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204946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36232" name="Text Box 8">
            <a:extLst>
              <a:ext uri="{FF2B5EF4-FFF2-40B4-BE49-F238E27FC236}">
                <a16:creationId xmlns:a16="http://schemas.microsoft.com/office/drawing/2014/main" id="{73DE2F5A-9852-5E7D-7138-8B3E69D2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1820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436233" name="Text Box 9">
            <a:extLst>
              <a:ext uri="{FF2B5EF4-FFF2-40B4-BE49-F238E27FC236}">
                <a16:creationId xmlns:a16="http://schemas.microsoft.com/office/drawing/2014/main" id="{07B8868E-7D83-FD25-FAAD-056DCFB0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1806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436234" name="Text Box 10">
            <a:extLst>
              <a:ext uri="{FF2B5EF4-FFF2-40B4-BE49-F238E27FC236}">
                <a16:creationId xmlns:a16="http://schemas.microsoft.com/office/drawing/2014/main" id="{0F60441D-8952-8AE3-91C7-210646BB6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33600"/>
            <a:ext cx="1030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= i+z</a:t>
            </a:r>
            <a:r>
              <a:rPr lang="en-US" altLang="en-US" baseline="-25000"/>
              <a:t>i</a:t>
            </a:r>
            <a:r>
              <a:rPr lang="en-US" altLang="en-US"/>
              <a:t>-1</a:t>
            </a:r>
          </a:p>
        </p:txBody>
      </p:sp>
      <p:sp>
        <p:nvSpPr>
          <p:cNvPr id="436235" name="Text Box 11">
            <a:extLst>
              <a:ext uri="{FF2B5EF4-FFF2-40B4-BE49-F238E27FC236}">
                <a16:creationId xmlns:a16="http://schemas.microsoft.com/office/drawing/2014/main" id="{D0528363-9DFE-0B72-62A8-E7DFF924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035175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  <a:r>
              <a:rPr lang="en-US" altLang="en-US" baseline="-25000"/>
              <a:t>i</a:t>
            </a:r>
          </a:p>
        </p:txBody>
      </p:sp>
      <p:sp>
        <p:nvSpPr>
          <p:cNvPr id="436236" name="Text Box 12">
            <a:extLst>
              <a:ext uri="{FF2B5EF4-FFF2-40B4-BE49-F238E27FC236}">
                <a16:creationId xmlns:a16="http://schemas.microsoft.com/office/drawing/2014/main" id="{A47DC6E9-97EC-12A3-77D9-EB4820EF4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071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36237" name="Line 13">
            <a:extLst>
              <a:ext uri="{FF2B5EF4-FFF2-40B4-BE49-F238E27FC236}">
                <a16:creationId xmlns:a16="http://schemas.microsoft.com/office/drawing/2014/main" id="{B1F7599B-FCF3-F477-711A-13FD54840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3352800"/>
            <a:ext cx="335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8" name="Rectangle 14">
            <a:extLst>
              <a:ext uri="{FF2B5EF4-FFF2-40B4-BE49-F238E27FC236}">
                <a16:creationId xmlns:a16="http://schemas.microsoft.com/office/drawing/2014/main" id="{6DEB8CEB-A284-0B8B-144C-2FB7A429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1242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436239" name="Rectangle 15">
            <a:extLst>
              <a:ext uri="{FF2B5EF4-FFF2-40B4-BE49-F238E27FC236}">
                <a16:creationId xmlns:a16="http://schemas.microsoft.com/office/drawing/2014/main" id="{95CE5EFF-ED37-D2C1-1925-99AFC6CB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125788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t’</a:t>
            </a:r>
          </a:p>
        </p:txBody>
      </p:sp>
      <p:sp>
        <p:nvSpPr>
          <p:cNvPr id="436240" name="Text Box 16">
            <a:extLst>
              <a:ext uri="{FF2B5EF4-FFF2-40B4-BE49-F238E27FC236}">
                <a16:creationId xmlns:a16="http://schemas.microsoft.com/office/drawing/2014/main" id="{503E51FA-BA1C-5DE9-5F29-DE8CA9E1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3048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436241" name="Text Box 17">
            <a:extLst>
              <a:ext uri="{FF2B5EF4-FFF2-40B4-BE49-F238E27FC236}">
                <a16:creationId xmlns:a16="http://schemas.microsoft.com/office/drawing/2014/main" id="{5A3C7BAD-B8E0-932B-C4D5-57614068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436242" name="Text Box 18">
            <a:extLst>
              <a:ext uri="{FF2B5EF4-FFF2-40B4-BE49-F238E27FC236}">
                <a16:creationId xmlns:a16="http://schemas.microsoft.com/office/drawing/2014/main" id="{DB8EEACC-7297-8043-004E-29EC0D0C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622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KMP</a:t>
            </a:r>
          </a:p>
        </p:txBody>
      </p:sp>
      <p:sp>
        <p:nvSpPr>
          <p:cNvPr id="436243" name="Line 19">
            <a:extLst>
              <a:ext uri="{FF2B5EF4-FFF2-40B4-BE49-F238E27FC236}">
                <a16:creationId xmlns:a16="http://schemas.microsoft.com/office/drawing/2014/main" id="{EB0BCAD4-9AEB-13A5-9460-F4EA87F64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61803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4" name="Rectangle 20">
            <a:extLst>
              <a:ext uri="{FF2B5EF4-FFF2-40B4-BE49-F238E27FC236}">
                <a16:creationId xmlns:a16="http://schemas.microsoft.com/office/drawing/2014/main" id="{52A6A51F-9EC4-6874-A676-78A58DB5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89438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</a:t>
            </a:r>
          </a:p>
        </p:txBody>
      </p:sp>
      <p:sp>
        <p:nvSpPr>
          <p:cNvPr id="436245" name="Text Box 21">
            <a:extLst>
              <a:ext uri="{FF2B5EF4-FFF2-40B4-BE49-F238E27FC236}">
                <a16:creationId xmlns:a16="http://schemas.microsoft.com/office/drawing/2014/main" id="{4EBB2AFB-B191-BC7A-A811-C389E608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13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436246" name="Rectangle 22">
            <a:extLst>
              <a:ext uri="{FF2B5EF4-FFF2-40B4-BE49-F238E27FC236}">
                <a16:creationId xmlns:a16="http://schemas.microsoft.com/office/drawing/2014/main" id="{FF74FD01-1E17-BA18-8B3A-8D5B9E01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91025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t’</a:t>
            </a:r>
          </a:p>
        </p:txBody>
      </p:sp>
      <p:sp>
        <p:nvSpPr>
          <p:cNvPr id="436247" name="Text Box 23">
            <a:extLst>
              <a:ext uri="{FF2B5EF4-FFF2-40B4-BE49-F238E27FC236}">
                <a16:creationId xmlns:a16="http://schemas.microsoft.com/office/drawing/2014/main" id="{F64B7CBF-0347-1E19-8025-00D213A3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4313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436248" name="Text Box 24">
            <a:extLst>
              <a:ext uri="{FF2B5EF4-FFF2-40B4-BE49-F238E27FC236}">
                <a16:creationId xmlns:a16="http://schemas.microsoft.com/office/drawing/2014/main" id="{4C1DAEDA-1EA0-90F8-A886-ABBAE9D0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43751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B-M</a:t>
            </a:r>
          </a:p>
        </p:txBody>
      </p:sp>
      <p:sp>
        <p:nvSpPr>
          <p:cNvPr id="436249" name="Text Box 25">
            <a:extLst>
              <a:ext uri="{FF2B5EF4-FFF2-40B4-BE49-F238E27FC236}">
                <a16:creationId xmlns:a16="http://schemas.microsoft.com/office/drawing/2014/main" id="{3B933C46-8986-4B71-AC2A-B1FCCD8F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56406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36250" name="Text Box 26">
            <a:extLst>
              <a:ext uri="{FF2B5EF4-FFF2-40B4-BE49-F238E27FC236}">
                <a16:creationId xmlns:a16="http://schemas.microsoft.com/office/drawing/2014/main" id="{AE0DD58C-BFC3-2BDD-1307-891F1CA9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586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436251" name="Text Box 27">
            <a:extLst>
              <a:ext uri="{FF2B5EF4-FFF2-40B4-BE49-F238E27FC236}">
                <a16:creationId xmlns:a16="http://schemas.microsoft.com/office/drawing/2014/main" id="{04405F73-E961-8B99-2A1B-7752D497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95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436252" name="Text Box 28">
            <a:extLst>
              <a:ext uri="{FF2B5EF4-FFF2-40B4-BE49-F238E27FC236}">
                <a16:creationId xmlns:a16="http://schemas.microsoft.com/office/drawing/2014/main" id="{9C5D7695-0F73-71D9-0B47-BB26FF2D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436253" name="Text Box 29">
            <a:extLst>
              <a:ext uri="{FF2B5EF4-FFF2-40B4-BE49-F238E27FC236}">
                <a16:creationId xmlns:a16="http://schemas.microsoft.com/office/drawing/2014/main" id="{8FB2912D-6DAD-B23D-9CC7-D24ECED63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3528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36254" name="Text Box 30">
            <a:extLst>
              <a:ext uri="{FF2B5EF4-FFF2-40B4-BE49-F238E27FC236}">
                <a16:creationId xmlns:a16="http://schemas.microsoft.com/office/drawing/2014/main" id="{186C8D1F-1C7F-812B-7D67-8613EE63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33131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436255" name="Text Box 31">
            <a:extLst>
              <a:ext uri="{FF2B5EF4-FFF2-40B4-BE49-F238E27FC236}">
                <a16:creationId xmlns:a16="http://schemas.microsoft.com/office/drawing/2014/main" id="{E1D3E0A4-79C2-695D-F5F0-8E29DBFFD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242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For each j</a:t>
            </a:r>
          </a:p>
          <a:p>
            <a:r>
              <a:rPr lang="en-US" altLang="en-US"/>
              <a:t>  sp’(j+z</a:t>
            </a:r>
            <a:r>
              <a:rPr lang="en-US" altLang="en-US" baseline="-25000"/>
              <a:t>j</a:t>
            </a:r>
            <a:r>
              <a:rPr lang="en-US" altLang="en-US"/>
              <a:t>-1) = z(j)</a:t>
            </a:r>
          </a:p>
        </p:txBody>
      </p:sp>
      <p:sp>
        <p:nvSpPr>
          <p:cNvPr id="436256" name="Text Box 32">
            <a:extLst>
              <a:ext uri="{FF2B5EF4-FFF2-40B4-BE49-F238E27FC236}">
                <a16:creationId xmlns:a16="http://schemas.microsoft.com/office/drawing/2014/main" id="{2FE098CB-CD23-572F-5BD4-B87AEA42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44196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 Z backwards</a:t>
            </a:r>
          </a:p>
        </p:txBody>
      </p:sp>
    </p:spTree>
    <p:extLst>
      <p:ext uri="{BB962C8B-B14F-4D97-AF65-F5344CB8AC3E}">
        <p14:creationId xmlns:p14="http://schemas.microsoft.com/office/powerpoint/2010/main" val="145738783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17729</TotalTime>
  <Words>7004</Words>
  <Application>Microsoft Office PowerPoint</Application>
  <PresentationFormat>On-screen Show (4:3)</PresentationFormat>
  <Paragraphs>4285</Paragraphs>
  <Slides>96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96</vt:i4>
      </vt:variant>
    </vt:vector>
  </HeadingPairs>
  <TitlesOfParts>
    <vt:vector size="117" baseType="lpstr">
      <vt:lpstr>Arial</vt:lpstr>
      <vt:lpstr>Arial Narrow</vt:lpstr>
      <vt:lpstr>Bahnschrift</vt:lpstr>
      <vt:lpstr>Calibri</vt:lpstr>
      <vt:lpstr>Courier New</vt:lpstr>
      <vt:lpstr>Georgia</vt:lpstr>
      <vt:lpstr>Gill Sans MT</vt:lpstr>
      <vt:lpstr>Monotype Sorts</vt:lpstr>
      <vt:lpstr>Segoe UI</vt:lpstr>
      <vt:lpstr>Segoe UI Semibold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Office Theme</vt:lpstr>
      <vt:lpstr>Default Design</vt:lpstr>
      <vt:lpstr>3_Office Theme</vt:lpstr>
      <vt:lpstr>Solstice</vt:lpstr>
      <vt:lpstr>Exact String Matching</vt:lpstr>
      <vt:lpstr>Boyer-Moore’s Algorithm</vt:lpstr>
      <vt:lpstr>About the Creators</vt:lpstr>
      <vt:lpstr>Boyer-Moore’s Algorithm</vt:lpstr>
      <vt:lpstr>Right to left Scan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Bad Character Shift Rule</vt:lpstr>
      <vt:lpstr>Good suffix rule</vt:lpstr>
      <vt:lpstr>Good suffix rule</vt:lpstr>
      <vt:lpstr>Good suffix rule</vt:lpstr>
      <vt:lpstr>Good suffix rule</vt:lpstr>
      <vt:lpstr>Good suffix rule</vt:lpstr>
      <vt:lpstr>Good suffix rule</vt:lpstr>
      <vt:lpstr>Good suffix rule</vt:lpstr>
      <vt:lpstr>Good suffix rule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Putting it together</vt:lpstr>
      <vt:lpstr>Boyer-Moore: Preprocessing</vt:lpstr>
      <vt:lpstr>Boyer-Moore: Preprocessing</vt:lpstr>
      <vt:lpstr>Boyer-Moore: Preprocessing</vt:lpstr>
      <vt:lpstr>Boyer-Moore: Preprocessing</vt:lpstr>
      <vt:lpstr>Last-Occurrence Function</vt:lpstr>
      <vt:lpstr>Last-Occurrence Function</vt:lpstr>
      <vt:lpstr>Bad character rule</vt:lpstr>
      <vt:lpstr>Basic Bad Character Rule</vt:lpstr>
      <vt:lpstr>Basic Bad Character Rule</vt:lpstr>
      <vt:lpstr>Basic Bad Character Rule</vt:lpstr>
      <vt:lpstr>Basic Bad Character Rule</vt:lpstr>
      <vt:lpstr>Extended Bad Character Rule</vt:lpstr>
      <vt:lpstr>Extended Bad Character Rule</vt:lpstr>
      <vt:lpstr>Example Preprocessing</vt:lpstr>
      <vt:lpstr>Horspool’s Algorithm</vt:lpstr>
      <vt:lpstr>Horspool’s Algorithm</vt:lpstr>
      <vt:lpstr>Horspool’s Algorithm</vt:lpstr>
      <vt:lpstr>Horspool’s Algorithm</vt:lpstr>
      <vt:lpstr>Horspool’s Algorithm</vt:lpstr>
      <vt:lpstr>Horspool’s Algorithm</vt:lpstr>
      <vt:lpstr>Horspool Implementation</vt:lpstr>
      <vt:lpstr>Pseudocode for Horspool</vt:lpstr>
      <vt:lpstr>Horspool Example</vt:lpstr>
      <vt:lpstr>Example Preprocessing</vt:lpstr>
      <vt:lpstr>Bad Match Table</vt:lpstr>
      <vt:lpstr>Bad Match Table</vt:lpstr>
      <vt:lpstr>PowerPoint Presentation</vt:lpstr>
      <vt:lpstr>Good Suffix Table</vt:lpstr>
      <vt:lpstr>Example</vt:lpstr>
      <vt:lpstr>Example</vt:lpstr>
      <vt:lpstr>Example Preprocessing</vt:lpstr>
      <vt:lpstr>Example Preprocessing</vt:lpstr>
      <vt:lpstr>Time Complexity Of BM Algorithm</vt:lpstr>
      <vt:lpstr>How To Actually Do Pre-processing?</vt:lpstr>
      <vt:lpstr>Fundamental Pre-processing</vt:lpstr>
      <vt:lpstr>Z-Algorithm</vt:lpstr>
      <vt:lpstr>Exploiting Patterns in P</vt:lpstr>
      <vt:lpstr>Fundamental Preprocessing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Fundamental Pre-processing</vt:lpstr>
      <vt:lpstr>Computing Z In Linear Time</vt:lpstr>
      <vt:lpstr>Computing Z in Linear time</vt:lpstr>
      <vt:lpstr>Z-preprocessing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297</cp:revision>
  <dcterms:created xsi:type="dcterms:W3CDTF">2021-10-24T06:23:43Z</dcterms:created>
  <dcterms:modified xsi:type="dcterms:W3CDTF">2023-01-15T08:24:27Z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