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</p:sldMasterIdLst>
  <p:notesMasterIdLst>
    <p:notesMasterId r:id="rId32"/>
  </p:notesMasterIdLst>
  <p:handoutMasterIdLst>
    <p:handoutMasterId r:id="rId33"/>
  </p:handoutMasterIdLst>
  <p:sldIdLst>
    <p:sldId id="258" r:id="rId5"/>
    <p:sldId id="676" r:id="rId6"/>
    <p:sldId id="677" r:id="rId7"/>
    <p:sldId id="358" r:id="rId8"/>
    <p:sldId id="357" r:id="rId9"/>
    <p:sldId id="359" r:id="rId10"/>
    <p:sldId id="360" r:id="rId11"/>
    <p:sldId id="361" r:id="rId12"/>
    <p:sldId id="363" r:id="rId13"/>
    <p:sldId id="364" r:id="rId14"/>
    <p:sldId id="365" r:id="rId15"/>
    <p:sldId id="366" r:id="rId16"/>
    <p:sldId id="367" r:id="rId17"/>
    <p:sldId id="370" r:id="rId18"/>
    <p:sldId id="371" r:id="rId19"/>
    <p:sldId id="372" r:id="rId20"/>
    <p:sldId id="373" r:id="rId21"/>
    <p:sldId id="374" r:id="rId22"/>
    <p:sldId id="369" r:id="rId23"/>
    <p:sldId id="375" r:id="rId24"/>
    <p:sldId id="376" r:id="rId25"/>
    <p:sldId id="377" r:id="rId26"/>
    <p:sldId id="378" r:id="rId27"/>
    <p:sldId id="379" r:id="rId28"/>
    <p:sldId id="381" r:id="rId29"/>
    <p:sldId id="380" r:id="rId30"/>
    <p:sldId id="3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ing Matching" id="{D6D3F6C5-5803-4BAF-8D7D-ABF3E1801186}">
          <p14:sldIdLst>
            <p14:sldId id="258"/>
          </p14:sldIdLst>
        </p14:section>
        <p14:section name="Rabin-Karp algorithm" id="{EAB2E919-D474-483A-9022-22DE2DED5FF7}">
          <p14:sldIdLst>
            <p14:sldId id="676"/>
            <p14:sldId id="677"/>
            <p14:sldId id="358"/>
            <p14:sldId id="357"/>
            <p14:sldId id="359"/>
            <p14:sldId id="360"/>
            <p14:sldId id="361"/>
            <p14:sldId id="363"/>
            <p14:sldId id="364"/>
            <p14:sldId id="365"/>
            <p14:sldId id="366"/>
            <p14:sldId id="367"/>
            <p14:sldId id="370"/>
            <p14:sldId id="371"/>
            <p14:sldId id="372"/>
            <p14:sldId id="373"/>
            <p14:sldId id="374"/>
            <p14:sldId id="369"/>
            <p14:sldId id="375"/>
            <p14:sldId id="376"/>
            <p14:sldId id="377"/>
            <p14:sldId id="378"/>
            <p14:sldId id="379"/>
            <p14:sldId id="381"/>
            <p14:sldId id="380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E98-008B-4F98-98B5-A9B27A75D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30" y="232172"/>
            <a:ext cx="8005949" cy="8400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5400" b="1" spc="7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Exact </a:t>
            </a:r>
            <a:r>
              <a:rPr sz="5400" b="1" spc="12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String</a:t>
            </a:r>
            <a:r>
              <a:rPr sz="5400" b="1" spc="362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</a:t>
            </a:r>
            <a:r>
              <a:rPr sz="5400" b="1" spc="35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Matching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830" y="4835668"/>
            <a:ext cx="8005949" cy="12965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lang="en-US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Rabin-Karp</a:t>
            </a:r>
          </a:p>
          <a:p>
            <a:pPr marL="8929" algn="ctr" defTabSz="642915">
              <a:spcBef>
                <a:spcPts val="70"/>
              </a:spcBef>
            </a:pPr>
            <a:r>
              <a:rPr lang="en-US" altLang="zh-TW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Algorithm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829" indent="-342900" algn="ctr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endParaRPr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294" y="1759119"/>
            <a:ext cx="8404698" cy="238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830" y="1923199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830" y="1923199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269" y="2019412"/>
            <a:ext cx="7643447" cy="1754206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 marR="3572" defTabSz="642915">
              <a:spcBef>
                <a:spcPts val="239"/>
              </a:spcBef>
            </a:pPr>
            <a:r>
              <a:rPr sz="2800" b="1" dirty="0">
                <a:solidFill>
                  <a:prstClr val="black"/>
                </a:solidFill>
                <a:latin typeface="Georgia"/>
                <a:cs typeface="Georgia"/>
              </a:rPr>
              <a:t>Exact String Matching Problem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Given a (long) string 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and a shorter string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, find all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in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are allowed to overlap.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FBD9648-6C21-4C22-AA3B-E1FFEFF81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24938" name="Rectangle 10">
            <a:extLst>
              <a:ext uri="{FF2B5EF4-FFF2-40B4-BE49-F238E27FC236}">
                <a16:creationId xmlns:a16="http://schemas.microsoft.com/office/drawing/2014/main" id="{71865E95-C360-4FC0-96E4-CABA8719C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4114802"/>
            <a:ext cx="4191000" cy="1787525"/>
          </a:xfrm>
          <a:noFill/>
          <a:ln/>
        </p:spPr>
        <p:txBody>
          <a:bodyPr/>
          <a:lstStyle/>
          <a:p>
            <a:r>
              <a:rPr lang="en-US" altLang="en-US" sz="2200"/>
              <a:t>Given T(s</a:t>
            </a:r>
            <a:r>
              <a:rPr lang="en-US" altLang="en-US" sz="2200" baseline="-25000"/>
              <a:t>i…i+m-1</a:t>
            </a:r>
            <a:r>
              <a:rPr lang="en-US" altLang="en-US" sz="2200"/>
              <a:t>) we must be able to efficiently calculate T(s</a:t>
            </a:r>
            <a:r>
              <a:rPr lang="en-US" altLang="en-US" sz="2200" baseline="-25000"/>
              <a:t>i+1…i+m</a:t>
            </a:r>
            <a:r>
              <a:rPr lang="en-US" altLang="en-US" sz="2200"/>
              <a:t>)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25B76677-7C4D-4870-97EF-1A67F9B7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4372DBFF-70AE-407B-BF3E-4A9BCC55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5B3E0981-010B-4EF9-85AC-B85F37CA1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297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this to be useful/efficient, what needs to be true about T?</a:t>
            </a: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7DDC66A6-C331-4D03-996E-84E716758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24935" name="AutoShape 7">
            <a:extLst>
              <a:ext uri="{FF2B5EF4-FFF2-40B4-BE49-F238E27FC236}">
                <a16:creationId xmlns:a16="http://schemas.microsoft.com/office/drawing/2014/main" id="{8FAC865E-5DEC-4A4C-8710-5CBF2C457DEE}"/>
              </a:ext>
            </a:extLst>
          </p:cNvPr>
          <p:cNvSpPr>
            <a:spLocks/>
          </p:cNvSpPr>
          <p:nvPr/>
        </p:nvSpPr>
        <p:spPr bwMode="auto">
          <a:xfrm rot="16200000">
            <a:off x="24003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4936" name="Text Box 8">
            <a:extLst>
              <a:ext uri="{FF2B5EF4-FFF2-40B4-BE49-F238E27FC236}">
                <a16:creationId xmlns:a16="http://schemas.microsoft.com/office/drawing/2014/main" id="{BBCCF0D5-9BED-44DA-837C-C552D8F9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9745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24939" name="Text Box 11">
            <a:extLst>
              <a:ext uri="{FF2B5EF4-FFF2-40B4-BE49-F238E27FC236}">
                <a16:creationId xmlns:a16="http://schemas.microsoft.com/office/drawing/2014/main" id="{3BB612F9-FE8D-4A05-B8E5-170B42EA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T(BAB)</a:t>
            </a:r>
          </a:p>
        </p:txBody>
      </p:sp>
      <p:sp>
        <p:nvSpPr>
          <p:cNvPr id="124940" name="Text Box 12">
            <a:extLst>
              <a:ext uri="{FF2B5EF4-FFF2-40B4-BE49-F238E27FC236}">
                <a16:creationId xmlns:a16="http://schemas.microsoft.com/office/drawing/2014/main" id="{6F4D5BE8-B33E-4B0D-A761-41BB4493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7935BC1-53C7-4A50-9960-2C6DFCA17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117CFF5-3B33-4B3A-83F5-EB466AC32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3233737"/>
          </a:xfrm>
        </p:spPr>
        <p:txBody>
          <a:bodyPr>
            <a:normAutofit/>
          </a:bodyPr>
          <a:lstStyle/>
          <a:p>
            <a:r>
              <a:rPr lang="en-US" altLang="en-US"/>
              <a:t>For simplicity, assume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 = (0, 1, 2, …, 9).  (in general we can use a base larger than 10).</a:t>
            </a:r>
          </a:p>
          <a:p>
            <a:r>
              <a:rPr lang="en-US" altLang="en-US">
                <a:cs typeface="Arial" panose="020B0604020202020204" pitchFamily="34" charset="0"/>
              </a:rPr>
              <a:t>A string can then be viewed as a decimal number</a:t>
            </a:r>
          </a:p>
          <a:p>
            <a:r>
              <a:rPr lang="en-US" altLang="en-US">
                <a:cs typeface="Arial" panose="020B0604020202020204" pitchFamily="34" charset="0"/>
              </a:rPr>
              <a:t>How do we efficiently calculate the numerical representation of a string?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E63CC564-F7AD-46DD-8619-B7A16258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T(‘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9847261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’)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FF17C39-89D1-4ED9-B022-C402E6CBB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Horner’s rule</a:t>
            </a:r>
          </a:p>
        </p:txBody>
      </p:sp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2BF51319-24E0-496F-90B2-2CB12EE93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76402"/>
          <a:ext cx="6858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228600" progId="Equation.3">
                  <p:embed/>
                </p:oleObj>
              </mc:Choice>
              <mc:Fallback>
                <p:oleObj name="Equation" r:id="rId2" imgW="3352680" imgH="228600" progId="Equation.3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2BF51319-24E0-496F-90B2-2CB12EE93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2"/>
                        <a:ext cx="6858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Rectangle 5">
            <a:extLst>
              <a:ext uri="{FF2B5EF4-FFF2-40B4-BE49-F238E27FC236}">
                <a16:creationId xmlns:a16="http://schemas.microsoft.com/office/drawing/2014/main" id="{835EFC88-5423-4D4A-AE50-0A9D1688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2" y="2590802"/>
            <a:ext cx="157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9847261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64F35983-69F5-44DE-9F73-59F2F37F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 * 10 = 90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A0EF942A-C53A-46D6-85DC-F9D218BA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7032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(90 + 8)*10 = 980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B6747F10-72E9-4D5A-AD8C-9D107ED06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0372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(980 + 4)*10 = 9840</a:t>
            </a:r>
          </a:p>
        </p:txBody>
      </p:sp>
      <p:sp>
        <p:nvSpPr>
          <p:cNvPr id="126985" name="Text Box 9">
            <a:extLst>
              <a:ext uri="{FF2B5EF4-FFF2-40B4-BE49-F238E27FC236}">
                <a16:creationId xmlns:a16="http://schemas.microsoft.com/office/drawing/2014/main" id="{52A34B8E-C003-4FE7-81E7-4AAD8687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1332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(9840 + 7)*10 = 98470</a:t>
            </a:r>
          </a:p>
        </p:txBody>
      </p:sp>
      <p:sp>
        <p:nvSpPr>
          <p:cNvPr id="126986" name="Text Box 10">
            <a:extLst>
              <a:ext uri="{FF2B5EF4-FFF2-40B4-BE49-F238E27FC236}">
                <a16:creationId xmlns:a16="http://schemas.microsoft.com/office/drawing/2014/main" id="{91153D91-1448-45FC-B495-61DD81F4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4672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 = 9847621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48F6785-6F49-4DF6-8DF7-C2317DC9C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Horner’s rule</a:t>
            </a:r>
          </a:p>
        </p:txBody>
      </p:sp>
      <p:graphicFrame>
        <p:nvGraphicFramePr>
          <p:cNvPr id="128003" name="Object 3">
            <a:extLst>
              <a:ext uri="{FF2B5EF4-FFF2-40B4-BE49-F238E27FC236}">
                <a16:creationId xmlns:a16="http://schemas.microsoft.com/office/drawing/2014/main" id="{35C7A7F8-2791-4687-9FC4-0B2BD5F15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76402"/>
          <a:ext cx="6858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228600" progId="Equation.3">
                  <p:embed/>
                </p:oleObj>
              </mc:Choice>
              <mc:Fallback>
                <p:oleObj name="Equation" r:id="rId2" imgW="3352680" imgH="228600" progId="Equation.3">
                  <p:embed/>
                  <p:pic>
                    <p:nvPicPr>
                      <p:cNvPr id="128003" name="Object 3">
                        <a:extLst>
                          <a:ext uri="{FF2B5EF4-FFF2-40B4-BE49-F238E27FC236}">
                            <a16:creationId xmlns:a16="http://schemas.microsoft.com/office/drawing/2014/main" id="{35C7A7F8-2791-4687-9FC4-0B2BD5F15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2"/>
                        <a:ext cx="6858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Rectangle 4">
            <a:extLst>
              <a:ext uri="{FF2B5EF4-FFF2-40B4-BE49-F238E27FC236}">
                <a16:creationId xmlns:a16="http://schemas.microsoft.com/office/drawing/2014/main" id="{122677CB-81DD-4C70-94A7-9B6304FC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2" y="2590802"/>
            <a:ext cx="157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9847261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A482BB6F-D66E-41D5-9BF5-10A4AD3E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2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 * 10 = 90</a:t>
            </a: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9BD739FB-B8E1-4EE3-BCF0-5724901C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7032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(90 + 8)*10 = 980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4A406AD4-0E46-49D8-AED8-9A0D1BA14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0372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(980 + 4)*10 = 9840</a:t>
            </a:r>
          </a:p>
        </p:txBody>
      </p:sp>
      <p:sp>
        <p:nvSpPr>
          <p:cNvPr id="128008" name="Text Box 8">
            <a:extLst>
              <a:ext uri="{FF2B5EF4-FFF2-40B4-BE49-F238E27FC236}">
                <a16:creationId xmlns:a16="http://schemas.microsoft.com/office/drawing/2014/main" id="{D1BEBF6C-FB66-439F-9F59-BA559465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1332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(9840 + 7)*10 = 98470</a:t>
            </a:r>
          </a:p>
        </p:txBody>
      </p:sp>
      <p:sp>
        <p:nvSpPr>
          <p:cNvPr id="128009" name="Text Box 9">
            <a:extLst>
              <a:ext uri="{FF2B5EF4-FFF2-40B4-BE49-F238E27FC236}">
                <a16:creationId xmlns:a16="http://schemas.microsoft.com/office/drawing/2014/main" id="{7C04DDE2-8371-4260-89A7-CF8DCA1C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46727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 = 9847621</a:t>
            </a:r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A73B3294-1954-4541-B8D6-85AEDD3C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Running time?</a:t>
            </a: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83D47D64-2000-4C74-B75F-8A8A2F79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8140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  <a:endParaRPr kumimoji="0" lang="el-GR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DFA5941-9A7B-4A56-B84F-779604A92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on the string</a:t>
            </a:r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8A70CCC8-5C90-4641-A737-38A2AD6A9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76337"/>
          </a:xfrm>
          <a:noFill/>
          <a:ln/>
        </p:spPr>
        <p:txBody>
          <a:bodyPr/>
          <a:lstStyle/>
          <a:p>
            <a:r>
              <a:rPr lang="en-US" altLang="en-US"/>
              <a:t>Given T(s</a:t>
            </a:r>
            <a:r>
              <a:rPr lang="en-US" altLang="en-US" baseline="-25000"/>
              <a:t>i…i+m-1</a:t>
            </a:r>
            <a:r>
              <a:rPr lang="en-US" altLang="en-US"/>
              <a:t>) how can we efficiently calculate T(s</a:t>
            </a:r>
            <a:r>
              <a:rPr lang="en-US" altLang="en-US" baseline="-25000"/>
              <a:t>i+1…i+m</a:t>
            </a:r>
            <a:r>
              <a:rPr lang="en-US" altLang="en-US"/>
              <a:t>)?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57721C4D-2C13-4C3A-9C87-B2DF7E25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963801572348267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ED59F5D2-B7C4-42E0-8C6B-9AB9C0E8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= 4</a:t>
            </a:r>
          </a:p>
        </p:txBody>
      </p:sp>
      <p:sp>
        <p:nvSpPr>
          <p:cNvPr id="131078" name="AutoShape 6">
            <a:extLst>
              <a:ext uri="{FF2B5EF4-FFF2-40B4-BE49-F238E27FC236}">
                <a16:creationId xmlns:a16="http://schemas.microsoft.com/office/drawing/2014/main" id="{099A8380-CB1D-4211-95FE-49EB8C22647F}"/>
              </a:ext>
            </a:extLst>
          </p:cNvPr>
          <p:cNvSpPr>
            <a:spLocks/>
          </p:cNvSpPr>
          <p:nvPr/>
        </p:nvSpPr>
        <p:spPr bwMode="auto">
          <a:xfrm rot="16200000">
            <a:off x="2590800" y="39624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69225FA7-F7F0-4A9C-A80B-57EA1F99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2" y="4708525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31080" name="Object 8">
            <a:extLst>
              <a:ext uri="{FF2B5EF4-FFF2-40B4-BE49-F238E27FC236}">
                <a16:creationId xmlns:a16="http://schemas.microsoft.com/office/drawing/2014/main" id="{EEAE38AE-C1F7-4771-8B10-68E822444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638800"/>
          <a:ext cx="589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41200" progId="Equation.3">
                  <p:embed/>
                </p:oleObj>
              </mc:Choice>
              <mc:Fallback>
                <p:oleObj name="Equation" r:id="rId2" imgW="2577960" imgH="241200" progId="Equation.3">
                  <p:embed/>
                  <p:pic>
                    <p:nvPicPr>
                      <p:cNvPr id="131080" name="Object 8">
                        <a:extLst>
                          <a:ext uri="{FF2B5EF4-FFF2-40B4-BE49-F238E27FC236}">
                            <a16:creationId xmlns:a16="http://schemas.microsoft.com/office/drawing/2014/main" id="{EEAE38AE-C1F7-4771-8B10-68E822444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638800"/>
                        <a:ext cx="589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12A05BC-4889-40CD-8CA0-B6214F8D8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on the string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1D112205-8DA9-408A-953D-1A6EB7CFA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76337"/>
          </a:xfrm>
          <a:noFill/>
          <a:ln/>
        </p:spPr>
        <p:txBody>
          <a:bodyPr/>
          <a:lstStyle/>
          <a:p>
            <a:r>
              <a:rPr lang="en-US" altLang="en-US"/>
              <a:t>Given T(s</a:t>
            </a:r>
            <a:r>
              <a:rPr lang="en-US" altLang="en-US" baseline="-25000"/>
              <a:t>i…i+m-1</a:t>
            </a:r>
            <a:r>
              <a:rPr lang="en-US" altLang="en-US"/>
              <a:t>) how can we efficiently calculate T(s</a:t>
            </a:r>
            <a:r>
              <a:rPr lang="en-US" altLang="en-US" baseline="-25000"/>
              <a:t>i+1…i+m</a:t>
            </a:r>
            <a:r>
              <a:rPr lang="en-US" altLang="en-US"/>
              <a:t>)?</a:t>
            </a: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021EEBD6-8BD3-4D8D-A420-3CF42357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963801572348267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1D8B9F22-0B9F-4D51-9B15-DFB0BCEE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= 4</a:t>
            </a:r>
          </a:p>
        </p:txBody>
      </p:sp>
      <p:sp>
        <p:nvSpPr>
          <p:cNvPr id="132102" name="AutoShape 6">
            <a:extLst>
              <a:ext uri="{FF2B5EF4-FFF2-40B4-BE49-F238E27FC236}">
                <a16:creationId xmlns:a16="http://schemas.microsoft.com/office/drawing/2014/main" id="{BEFB9E8C-C839-4D0F-86C8-18FC3EEC084A}"/>
              </a:ext>
            </a:extLst>
          </p:cNvPr>
          <p:cNvSpPr>
            <a:spLocks/>
          </p:cNvSpPr>
          <p:nvPr/>
        </p:nvSpPr>
        <p:spPr bwMode="auto">
          <a:xfrm rot="16200000">
            <a:off x="2590800" y="39624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6F2ABD85-829F-473B-85E8-411C8BD5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2" y="4708525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32104" name="Object 8">
            <a:extLst>
              <a:ext uri="{FF2B5EF4-FFF2-40B4-BE49-F238E27FC236}">
                <a16:creationId xmlns:a16="http://schemas.microsoft.com/office/drawing/2014/main" id="{F278B8AE-5CB3-4579-ACBE-693D7C869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638800"/>
          <a:ext cx="589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41200" progId="Equation.3">
                  <p:embed/>
                </p:oleObj>
              </mc:Choice>
              <mc:Fallback>
                <p:oleObj name="Equation" r:id="rId2" imgW="2577960" imgH="241200" progId="Equation.3">
                  <p:embed/>
                  <p:pic>
                    <p:nvPicPr>
                      <p:cNvPr id="132104" name="Object 8">
                        <a:extLst>
                          <a:ext uri="{FF2B5EF4-FFF2-40B4-BE49-F238E27FC236}">
                            <a16:creationId xmlns:a16="http://schemas.microsoft.com/office/drawing/2014/main" id="{F278B8AE-5CB3-4579-ACBE-693D7C869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638800"/>
                        <a:ext cx="589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Oval 9">
            <a:extLst>
              <a:ext uri="{FF2B5EF4-FFF2-40B4-BE49-F238E27FC236}">
                <a16:creationId xmlns:a16="http://schemas.microsoft.com/office/drawing/2014/main" id="{4C90EE41-EEA7-436E-85A7-5609E7B6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3048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6FFCE0E6-AD8B-440D-9027-79AAEB11B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006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subtract highest order digit</a:t>
            </a:r>
          </a:p>
        </p:txBody>
      </p:sp>
      <p:sp>
        <p:nvSpPr>
          <p:cNvPr id="132107" name="Rectangle 11">
            <a:extLst>
              <a:ext uri="{FF2B5EF4-FFF2-40B4-BE49-F238E27FC236}">
                <a16:creationId xmlns:a16="http://schemas.microsoft.com/office/drawing/2014/main" id="{F2BF1284-49E7-4DC8-942A-BB0A39F3C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562600"/>
            <a:ext cx="1219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FB6BD46F-9AD2-4157-B9C5-227C4F37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2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E67E67C-DB2B-47FC-9FD0-A986BF1D6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on the string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48FBD834-022D-4AC3-9FCE-ABE0AE9F5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176337"/>
          </a:xfrm>
          <a:noFill/>
          <a:ln/>
        </p:spPr>
        <p:txBody>
          <a:bodyPr/>
          <a:lstStyle/>
          <a:p>
            <a:r>
              <a:rPr lang="en-US" altLang="en-US"/>
              <a:t>Given T(s</a:t>
            </a:r>
            <a:r>
              <a:rPr lang="en-US" altLang="en-US" baseline="-25000"/>
              <a:t>i…i+m-1</a:t>
            </a:r>
            <a:r>
              <a:rPr lang="en-US" altLang="en-US"/>
              <a:t>) how can we efficiently calculate T(s</a:t>
            </a:r>
            <a:r>
              <a:rPr lang="en-US" altLang="en-US" baseline="-25000"/>
              <a:t>i+1…i+m</a:t>
            </a:r>
            <a:r>
              <a:rPr lang="en-US" altLang="en-US"/>
              <a:t>)?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0FF0E306-86E6-41ED-A8A3-125A798E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963801572348267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F6B52D46-4784-4FB4-8C97-4405E123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= 4</a:t>
            </a:r>
          </a:p>
        </p:txBody>
      </p:sp>
      <p:sp>
        <p:nvSpPr>
          <p:cNvPr id="133126" name="AutoShape 6">
            <a:extLst>
              <a:ext uri="{FF2B5EF4-FFF2-40B4-BE49-F238E27FC236}">
                <a16:creationId xmlns:a16="http://schemas.microsoft.com/office/drawing/2014/main" id="{330BD181-61F5-4A76-B403-DE54DA6BF386}"/>
              </a:ext>
            </a:extLst>
          </p:cNvPr>
          <p:cNvSpPr>
            <a:spLocks/>
          </p:cNvSpPr>
          <p:nvPr/>
        </p:nvSpPr>
        <p:spPr bwMode="auto">
          <a:xfrm rot="16200000">
            <a:off x="2590800" y="39624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D7C827B2-B040-476D-A68F-4DF88D53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2" y="4708525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33D12F1F-C0EE-40C3-B8BD-1EA96841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shift digits up</a:t>
            </a:r>
          </a:p>
        </p:txBody>
      </p:sp>
      <p:sp>
        <p:nvSpPr>
          <p:cNvPr id="133131" name="Rectangle 11">
            <a:extLst>
              <a:ext uri="{FF2B5EF4-FFF2-40B4-BE49-F238E27FC236}">
                <a16:creationId xmlns:a16="http://schemas.microsoft.com/office/drawing/2014/main" id="{E338F70F-005B-44A5-9589-9231FDCF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2" name="Rectangle 12">
            <a:extLst>
              <a:ext uri="{FF2B5EF4-FFF2-40B4-BE49-F238E27FC236}">
                <a16:creationId xmlns:a16="http://schemas.microsoft.com/office/drawing/2014/main" id="{60976764-37BB-4C03-8770-E4D1EAE1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762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3" name="Text Box 13">
            <a:extLst>
              <a:ext uri="{FF2B5EF4-FFF2-40B4-BE49-F238E27FC236}">
                <a16:creationId xmlns:a16="http://schemas.microsoft.com/office/drawing/2014/main" id="{CFACC1AC-BC54-4282-BA84-4711B23DA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14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8010</a:t>
            </a:r>
          </a:p>
        </p:txBody>
      </p:sp>
      <p:graphicFrame>
        <p:nvGraphicFramePr>
          <p:cNvPr id="133134" name="Object 14">
            <a:extLst>
              <a:ext uri="{FF2B5EF4-FFF2-40B4-BE49-F238E27FC236}">
                <a16:creationId xmlns:a16="http://schemas.microsoft.com/office/drawing/2014/main" id="{79259514-CD48-4A1B-A79C-331E2130D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638800"/>
          <a:ext cx="589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41200" progId="Equation.3">
                  <p:embed/>
                </p:oleObj>
              </mc:Choice>
              <mc:Fallback>
                <p:oleObj name="Equation" r:id="rId2" imgW="2577960" imgH="241200" progId="Equation.3">
                  <p:embed/>
                  <p:pic>
                    <p:nvPicPr>
                      <p:cNvPr id="133134" name="Object 14">
                        <a:extLst>
                          <a:ext uri="{FF2B5EF4-FFF2-40B4-BE49-F238E27FC236}">
                            <a16:creationId xmlns:a16="http://schemas.microsoft.com/office/drawing/2014/main" id="{79259514-CD48-4A1B-A79C-331E2130D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638800"/>
                        <a:ext cx="589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5F4C57C-70A0-4C19-BFAC-BCFF45D32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on the string</a:t>
            </a:r>
          </a:p>
        </p:txBody>
      </p:sp>
      <p:sp>
        <p:nvSpPr>
          <p:cNvPr id="134158" name="Rectangle 14">
            <a:extLst>
              <a:ext uri="{FF2B5EF4-FFF2-40B4-BE49-F238E27FC236}">
                <a16:creationId xmlns:a16="http://schemas.microsoft.com/office/drawing/2014/main" id="{B55F6B1C-B6FF-4BC2-B4AF-21442F29E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Given T(s</a:t>
            </a:r>
            <a:r>
              <a:rPr lang="en-US" altLang="en-US" baseline="-25000"/>
              <a:t>i…i+m-1</a:t>
            </a:r>
            <a:r>
              <a:rPr lang="en-US" altLang="en-US"/>
              <a:t>) how can we efficiently calculate T(s</a:t>
            </a:r>
            <a:r>
              <a:rPr lang="en-US" altLang="en-US" baseline="-25000"/>
              <a:t>i+1…i+m</a:t>
            </a:r>
            <a:r>
              <a:rPr lang="en-US" altLang="en-US"/>
              <a:t>)?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A1E85B64-E1B3-48D9-86ED-42A6852A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963801572348267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39B4119A-26FF-496B-B54D-D65329A45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= 4</a:t>
            </a:r>
          </a:p>
        </p:txBody>
      </p:sp>
      <p:sp>
        <p:nvSpPr>
          <p:cNvPr id="134150" name="AutoShape 6">
            <a:extLst>
              <a:ext uri="{FF2B5EF4-FFF2-40B4-BE49-F238E27FC236}">
                <a16:creationId xmlns:a16="http://schemas.microsoft.com/office/drawing/2014/main" id="{6B4319E6-50BF-4A43-AC27-0B377BC1D10E}"/>
              </a:ext>
            </a:extLst>
          </p:cNvPr>
          <p:cNvSpPr>
            <a:spLocks/>
          </p:cNvSpPr>
          <p:nvPr/>
        </p:nvSpPr>
        <p:spPr bwMode="auto">
          <a:xfrm rot="16200000">
            <a:off x="2590800" y="39624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9778DA75-F80E-4F44-B554-7B432D93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2" y="4708525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C1C28962-C14C-421C-83CC-9711E046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2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 in the lowest digit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8A4205FD-9490-4AEF-B424-545A0DF1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62600"/>
            <a:ext cx="914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5" name="Rectangle 11">
            <a:extLst>
              <a:ext uri="{FF2B5EF4-FFF2-40B4-BE49-F238E27FC236}">
                <a16:creationId xmlns:a16="http://schemas.microsoft.com/office/drawing/2014/main" id="{6F5C6FD1-25DA-4ED7-B4CD-1B9D0FEE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1066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6" name="Text Box 12">
            <a:extLst>
              <a:ext uri="{FF2B5EF4-FFF2-40B4-BE49-F238E27FC236}">
                <a16:creationId xmlns:a16="http://schemas.microsoft.com/office/drawing/2014/main" id="{7B8C86C0-F2C5-46E6-A786-587F6494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14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8015</a:t>
            </a:r>
          </a:p>
        </p:txBody>
      </p:sp>
      <p:graphicFrame>
        <p:nvGraphicFramePr>
          <p:cNvPr id="134159" name="Object 15">
            <a:extLst>
              <a:ext uri="{FF2B5EF4-FFF2-40B4-BE49-F238E27FC236}">
                <a16:creationId xmlns:a16="http://schemas.microsoft.com/office/drawing/2014/main" id="{90E5A1A1-4FB7-400B-BE3B-70CBF6CA8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638800"/>
          <a:ext cx="589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41200" progId="Equation.3">
                  <p:embed/>
                </p:oleObj>
              </mc:Choice>
              <mc:Fallback>
                <p:oleObj name="Equation" r:id="rId2" imgW="2577960" imgH="241200" progId="Equation.3">
                  <p:embed/>
                  <p:pic>
                    <p:nvPicPr>
                      <p:cNvPr id="134159" name="Object 15">
                        <a:extLst>
                          <a:ext uri="{FF2B5EF4-FFF2-40B4-BE49-F238E27FC236}">
                            <a16:creationId xmlns:a16="http://schemas.microsoft.com/office/drawing/2014/main" id="{90E5A1A1-4FB7-400B-BE3B-70CBF6CA8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638800"/>
                        <a:ext cx="589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1103F620-0887-4FCD-A895-C91C9D681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the hash on the string</a:t>
            </a:r>
          </a:p>
        </p:txBody>
      </p:sp>
      <p:sp>
        <p:nvSpPr>
          <p:cNvPr id="135183" name="Rectangle 15">
            <a:extLst>
              <a:ext uri="{FF2B5EF4-FFF2-40B4-BE49-F238E27FC236}">
                <a16:creationId xmlns:a16="http://schemas.microsoft.com/office/drawing/2014/main" id="{E9517568-E9A6-436A-9EFF-EF588FA7E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Given T(si…i+m-1) how can we efficiently calculate T(si+1…i+m)?</a:t>
            </a: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870A17C2-EE31-4CF0-9C6F-A4E461CF0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963801572348267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B7725342-E0D1-4435-A9C6-526BD9F1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 = 4</a:t>
            </a:r>
          </a:p>
        </p:txBody>
      </p:sp>
      <p:sp>
        <p:nvSpPr>
          <p:cNvPr id="135174" name="AutoShape 6">
            <a:extLst>
              <a:ext uri="{FF2B5EF4-FFF2-40B4-BE49-F238E27FC236}">
                <a16:creationId xmlns:a16="http://schemas.microsoft.com/office/drawing/2014/main" id="{8DA7B62A-8331-43FD-9477-F099AB7E30D7}"/>
              </a:ext>
            </a:extLst>
          </p:cNvPr>
          <p:cNvSpPr>
            <a:spLocks/>
          </p:cNvSpPr>
          <p:nvPr/>
        </p:nvSpPr>
        <p:spPr bwMode="auto">
          <a:xfrm rot="16200000">
            <a:off x="2590800" y="39624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4BC34A2D-511D-4D9C-B99C-21A3FEBA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2" y="4708525"/>
            <a:ext cx="128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EBFF88AA-43B0-4B2F-85E4-92F1628A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2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Running time?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55D6C067-44C5-4C97-9190-425110780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2"/>
            <a:ext cx="2590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kumimoji="0" lang="el-G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s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1…m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O(1)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the rest</a:t>
            </a:r>
            <a:endParaRPr kumimoji="0" lang="el-G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35184" name="Object 16">
            <a:extLst>
              <a:ext uri="{FF2B5EF4-FFF2-40B4-BE49-F238E27FC236}">
                <a16:creationId xmlns:a16="http://schemas.microsoft.com/office/drawing/2014/main" id="{F005AB27-B565-4D80-B8C1-FE9D34B51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638800"/>
          <a:ext cx="589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41200" progId="Equation.3">
                  <p:embed/>
                </p:oleObj>
              </mc:Choice>
              <mc:Fallback>
                <p:oleObj name="Equation" r:id="rId2" imgW="2577960" imgH="241200" progId="Equation.3">
                  <p:embed/>
                  <p:pic>
                    <p:nvPicPr>
                      <p:cNvPr id="135184" name="Object 16">
                        <a:extLst>
                          <a:ext uri="{FF2B5EF4-FFF2-40B4-BE49-F238E27FC236}">
                            <a16:creationId xmlns:a16="http://schemas.microsoft.com/office/drawing/2014/main" id="{F005AB27-B565-4D80-B8C1-FE9D34B51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638800"/>
                        <a:ext cx="589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D70C067-F89D-4773-B4BD-9DFE9D3FC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so far…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61C5438-7E0C-40C3-8330-8F0C1DA00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Is it correct?</a:t>
            </a:r>
          </a:p>
          <a:p>
            <a:pPr lvl="1"/>
            <a:r>
              <a:rPr lang="en-US" altLang="en-US"/>
              <a:t>Each string has a unique numerical value and we compare that with each value in the string</a:t>
            </a:r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Preprocessing: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(m)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Matching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(n-m+1)</a:t>
            </a:r>
            <a:endParaRPr lang="el-GR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9FD530C8-2C78-494F-AAB5-B2F7A0BB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2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there any problem with this analysis?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2B2AC00-11B5-4F7A-9DE8-CA11E03FA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854" y="0"/>
            <a:ext cx="7543800" cy="70687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Rabin-Karp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4BA4F-C288-435B-8967-858D81825935}"/>
              </a:ext>
            </a:extLst>
          </p:cNvPr>
          <p:cNvSpPr txBox="1"/>
          <p:nvPr/>
        </p:nvSpPr>
        <p:spPr>
          <a:xfrm>
            <a:off x="6084651" y="5739320"/>
            <a:ext cx="313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Michael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Oser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Rabin</a:t>
            </a:r>
            <a:endParaRPr lang="en-US" sz="2400" b="1" dirty="0"/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9D9C752C-3100-4620-95C9-13A6405E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51" y="1466445"/>
            <a:ext cx="2905555" cy="42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5AD58-4AA7-4F99-B881-584D7FF5C022}"/>
              </a:ext>
            </a:extLst>
          </p:cNvPr>
          <p:cNvSpPr txBox="1"/>
          <p:nvPr/>
        </p:nvSpPr>
        <p:spPr>
          <a:xfrm>
            <a:off x="286790" y="5800875"/>
            <a:ext cx="4265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Richard Manning Karp</a:t>
            </a:r>
            <a:endParaRPr lang="en-US" sz="2800" b="1" dirty="0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92E7FD86-46C1-4A99-AFEA-DDB4F845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0" y="1466445"/>
            <a:ext cx="4265754" cy="42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0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0AA9D9A8-18B1-4D79-97FA-A50CD14BF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so far…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CA888BD-24EE-4E48-A1C2-5472AC555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Is it correct?</a:t>
            </a:r>
          </a:p>
          <a:p>
            <a:pPr lvl="1"/>
            <a:r>
              <a:rPr lang="en-US" altLang="en-US"/>
              <a:t>Each string has a unique numerical value and we compare that with each value in the string</a:t>
            </a:r>
          </a:p>
          <a:p>
            <a:r>
              <a:rPr lang="en-US" altLang="en-US"/>
              <a:t>Running time</a:t>
            </a:r>
          </a:p>
          <a:p>
            <a:pPr lvl="1"/>
            <a:r>
              <a:rPr lang="en-US" altLang="en-US"/>
              <a:t>Preprocessing: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(m)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Matching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(n-m+1)</a:t>
            </a:r>
            <a:endParaRPr lang="el-GR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08AC771A-4166-47A0-8D89-066348985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67402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long does the check T(P) = T(s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i…i+m-1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take?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3730E99-D711-483C-B93A-2A6475DF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arithmetics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FBD9345-2630-420F-879B-D88713A97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run time assumptions we made were assuming arithmetic operations were constant time, which is not true for large numbers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keep the numbers small, we’ll use modular arithmetics, i.e. all operations are performed mod q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a+b = (a+b) mod q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a*b = (a*b) mod q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65EED09-5EF9-4CE6-82D9-568BBF816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arithmetics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4BF73BC-8A8B-4C49-AB33-E44E56FFA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If T(A) = T(B), then T(A) mod q = T(B) mod q</a:t>
            </a:r>
          </a:p>
          <a:p>
            <a:pPr lvl="1"/>
            <a:r>
              <a:rPr lang="en-US" altLang="en-US"/>
              <a:t>In general, we can apply mods as many times as we want and we will not effect the result</a:t>
            </a:r>
          </a:p>
          <a:p>
            <a:r>
              <a:rPr lang="en-US" altLang="en-US"/>
              <a:t>What is the downside to this modular approach?</a:t>
            </a:r>
          </a:p>
          <a:p>
            <a:pPr lvl="1"/>
            <a:r>
              <a:rPr lang="en-US" altLang="en-US"/>
              <a:t>Spurious hits: if T(A) mod q = T(B) mod q that does </a:t>
            </a:r>
            <a:r>
              <a:rPr lang="en-US" altLang="en-US" b="1"/>
              <a:t>not</a:t>
            </a:r>
            <a:r>
              <a:rPr lang="en-US" altLang="en-US"/>
              <a:t> necessarily mean that T(A) = T(B)</a:t>
            </a:r>
          </a:p>
          <a:p>
            <a:pPr lvl="1"/>
            <a:r>
              <a:rPr lang="en-US" altLang="en-US"/>
              <a:t>If we find a hit, we must check that the actual string matches the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0C3B26A4-B4E6-44CA-9393-691F9733B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EB5CCD1-A217-47D7-ADE8-3D5200F2D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  <a:p>
            <a:pPr lvl="1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(m)</a:t>
            </a:r>
          </a:p>
          <a:p>
            <a:r>
              <a:rPr lang="en-US" altLang="en-US">
                <a:cs typeface="Arial" panose="020B0604020202020204" pitchFamily="34" charset="0"/>
              </a:rPr>
              <a:t>Running time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Best case: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(n-m+1)</a:t>
            </a:r>
            <a:r>
              <a:rPr lang="en-US" altLang="en-US">
                <a:cs typeface="Arial" panose="020B0604020202020204" pitchFamily="34" charset="0"/>
              </a:rPr>
              <a:t> – No matches and no spurious hits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Worst case</a:t>
            </a:r>
          </a:p>
          <a:p>
            <a:pPr lvl="2"/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((n-m+1)m)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320FCFC7-FF03-42E0-BB96-2BD9EDF5B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case running time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531BB220-0433-4C00-9441-DC22C5604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833937"/>
          </a:xfrm>
        </p:spPr>
        <p:txBody>
          <a:bodyPr>
            <a:normAutofit/>
          </a:bodyPr>
          <a:lstStyle/>
          <a:p>
            <a:r>
              <a:rPr lang="en-US" altLang="en-US"/>
              <a:t>Assume v valid matches in the string</a:t>
            </a:r>
          </a:p>
          <a:p>
            <a:r>
              <a:rPr lang="en-US" altLang="en-US"/>
              <a:t>What is the probability of a spurious hit?</a:t>
            </a:r>
          </a:p>
          <a:p>
            <a:pPr lvl="1"/>
            <a:r>
              <a:rPr lang="en-US" altLang="en-US"/>
              <a:t>As with hashing, assume a uniform mapping onto values of q: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What is the probability under this assumption?</a:t>
            </a:r>
          </a:p>
        </p:txBody>
      </p:sp>
      <p:sp>
        <p:nvSpPr>
          <p:cNvPr id="140292" name="Oval 4">
            <a:extLst>
              <a:ext uri="{FF2B5EF4-FFF2-40B4-BE49-F238E27FC236}">
                <a16:creationId xmlns:a16="http://schemas.microsoft.com/office/drawing/2014/main" id="{9AE1A4B7-5C36-4AA7-A89F-C9A94F09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1371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293" name="AutoShape 5">
            <a:extLst>
              <a:ext uri="{FF2B5EF4-FFF2-40B4-BE49-F238E27FC236}">
                <a16:creationId xmlns:a16="http://schemas.microsoft.com/office/drawing/2014/main" id="{E8387247-BD00-432E-9507-F71DDDE5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958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35E487BF-C6F0-4CF0-8307-81624367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95802"/>
            <a:ext cx="1219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1…q</a:t>
            </a:r>
          </a:p>
        </p:txBody>
      </p:sp>
      <p:sp>
        <p:nvSpPr>
          <p:cNvPr id="140295" name="Text Box 7">
            <a:extLst>
              <a:ext uri="{FF2B5EF4-FFF2-40B4-BE49-F238E27FC236}">
                <a16:creationId xmlns:a16="http://schemas.microsoft.com/office/drawing/2014/main" id="{74C0FD8B-19DB-4316-B205-A1E153B30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2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endParaRPr kumimoji="0" lang="el-GR" alt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/>
      <p:bldP spid="1402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3D4A244-1049-4C5D-AF52-D419661B6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case running time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4CFF3DB5-F056-409C-9118-C71BEC0CF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4833937"/>
          </a:xfrm>
        </p:spPr>
        <p:txBody>
          <a:bodyPr>
            <a:normAutofit/>
          </a:bodyPr>
          <a:lstStyle/>
          <a:p>
            <a:r>
              <a:rPr lang="en-US" altLang="en-US"/>
              <a:t>Assume v valid matches in the string</a:t>
            </a:r>
          </a:p>
          <a:p>
            <a:r>
              <a:rPr lang="en-US" altLang="en-US"/>
              <a:t>What is the probability of a spurious hit?</a:t>
            </a:r>
          </a:p>
          <a:p>
            <a:pPr lvl="1"/>
            <a:r>
              <a:rPr lang="en-US" altLang="en-US"/>
              <a:t>As with hashing, assume a uniform mapping onto values of q: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What is the probability under this assumption? </a:t>
            </a:r>
            <a:r>
              <a:rPr lang="en-US" altLang="en-US">
                <a:solidFill>
                  <a:srgbClr val="FF0000"/>
                </a:solidFill>
              </a:rPr>
              <a:t>1/q</a:t>
            </a:r>
          </a:p>
        </p:txBody>
      </p:sp>
      <p:sp>
        <p:nvSpPr>
          <p:cNvPr id="142340" name="Oval 4">
            <a:extLst>
              <a:ext uri="{FF2B5EF4-FFF2-40B4-BE49-F238E27FC236}">
                <a16:creationId xmlns:a16="http://schemas.microsoft.com/office/drawing/2014/main" id="{456A39EE-A084-4D11-B20C-860AF9E9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1371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341" name="AutoShape 5">
            <a:extLst>
              <a:ext uri="{FF2B5EF4-FFF2-40B4-BE49-F238E27FC236}">
                <a16:creationId xmlns:a16="http://schemas.microsoft.com/office/drawing/2014/main" id="{7C340C93-954E-4E5B-98FA-8C105274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958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EFBF335B-DBEA-44F3-A044-475AD551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95802"/>
            <a:ext cx="1219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1…q</a:t>
            </a:r>
          </a:p>
        </p:txBody>
      </p:sp>
      <p:sp>
        <p:nvSpPr>
          <p:cNvPr id="142343" name="Text Box 7">
            <a:extLst>
              <a:ext uri="{FF2B5EF4-FFF2-40B4-BE49-F238E27FC236}">
                <a16:creationId xmlns:a16="http://schemas.microsoft.com/office/drawing/2014/main" id="{8C00D59C-89F0-4B98-9625-0F7455F6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2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endParaRPr kumimoji="0" lang="el-GR" alt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B619CC4-ED7A-474E-AAD7-1018F2BED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case running time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885AB37-A67D-4F5D-9A98-2BB448C7B1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5"/>
            <a:ext cx="8229600" cy="1709737"/>
          </a:xfrm>
        </p:spPr>
        <p:txBody>
          <a:bodyPr/>
          <a:lstStyle/>
          <a:p>
            <a:r>
              <a:rPr lang="en-US" altLang="en-US"/>
              <a:t>How many spurious hits?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n/q</a:t>
            </a:r>
          </a:p>
          <a:p>
            <a:r>
              <a:rPr lang="en-US" altLang="en-US"/>
              <a:t>Average case running time: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D00D8B67-7900-4B4D-84AE-B9BB85E3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05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O(n-m+1) + O(m(v+n/q)</a:t>
            </a:r>
          </a:p>
        </p:txBody>
      </p:sp>
      <p:sp>
        <p:nvSpPr>
          <p:cNvPr id="141317" name="AutoShape 5">
            <a:extLst>
              <a:ext uri="{FF2B5EF4-FFF2-40B4-BE49-F238E27FC236}">
                <a16:creationId xmlns:a16="http://schemas.microsoft.com/office/drawing/2014/main" id="{8FFF7A6A-1477-4650-9C3E-0E0277D98DE8}"/>
              </a:ext>
            </a:extLst>
          </p:cNvPr>
          <p:cNvSpPr>
            <a:spLocks/>
          </p:cNvSpPr>
          <p:nvPr/>
        </p:nvSpPr>
        <p:spPr bwMode="auto">
          <a:xfrm rot="16200000">
            <a:off x="1790700" y="3467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318" name="Text Box 6">
            <a:extLst>
              <a:ext uri="{FF2B5EF4-FFF2-40B4-BE49-F238E27FC236}">
                <a16:creationId xmlns:a16="http://schemas.microsoft.com/office/drawing/2014/main" id="{A09638A9-2718-41A0-9217-6F6185AE6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2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319" name="Text Box 7">
            <a:extLst>
              <a:ext uri="{FF2B5EF4-FFF2-40B4-BE49-F238E27FC236}">
                <a16:creationId xmlns:a16="http://schemas.microsoft.com/office/drawing/2014/main" id="{97D80BDA-441E-4E47-8F9A-E88AB637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2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iterate over the positions</a:t>
            </a:r>
          </a:p>
        </p:txBody>
      </p:sp>
      <p:sp>
        <p:nvSpPr>
          <p:cNvPr id="141320" name="AutoShape 8">
            <a:extLst>
              <a:ext uri="{FF2B5EF4-FFF2-40B4-BE49-F238E27FC236}">
                <a16:creationId xmlns:a16="http://schemas.microsoft.com/office/drawing/2014/main" id="{495A2FEC-94E0-473A-87B4-40D0380E59B9}"/>
              </a:ext>
            </a:extLst>
          </p:cNvPr>
          <p:cNvSpPr>
            <a:spLocks/>
          </p:cNvSpPr>
          <p:nvPr/>
        </p:nvSpPr>
        <p:spPr bwMode="auto">
          <a:xfrm rot="16200000">
            <a:off x="3657600" y="32766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DA14D77F-6B78-42EE-AD31-6FCBEA43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2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C76183E7-AF11-480E-99D3-1E6602751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19602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checking matches and spurious 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18" grpId="0"/>
      <p:bldP spid="141319" grpId="0"/>
      <p:bldP spid="141321" grpId="0"/>
      <p:bldP spid="1413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B1238B6-1884-415C-925E-5F16A911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Matching running times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411B8AEC-4C2A-4615-B6D0-5E37E2FA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8686800" cy="297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Algorithm		Preprocessing time	Matching time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Naïve			0			O((n-m+1)m)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FSA			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(m|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|)		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(n)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Rabin-Karp		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(m)			O(n-m+1)m)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Knuth-Morris-Pratt	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(m)			</a:t>
            </a:r>
            <a:r>
              <a:rPr kumimoji="0" lang="el-G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(n)</a:t>
            </a:r>
            <a:endParaRPr kumimoji="0" lang="el-G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50B3D37-995C-42CE-B0B0-36C6E78B8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974911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8656FFBB-70DE-4122-9736-BD1EA5A61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3834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id="{E864EB89-1235-4854-9924-28C94CAD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285999"/>
            <a:ext cx="0" cy="372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2B2AC00-11B5-4F7A-9DE8-CA11E03FA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altLang="en-US" dirty="0"/>
              <a:t>Rabin-Karp algorithm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0881D4E0-AD77-4550-9256-C2685A6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5359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9E07294D-D355-4D6C-B9E9-DE5579EE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259A8E1C-0FB7-4A33-9146-FB8A5CC6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99" y="989005"/>
            <a:ext cx="8054502" cy="24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a function T to that computes a numerical representation of P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Calculate T for all m symbol sequences of S and compare</a:t>
            </a:r>
          </a:p>
        </p:txBody>
      </p:sp>
    </p:spTree>
    <p:extLst>
      <p:ext uri="{BB962C8B-B14F-4D97-AF65-F5344CB8AC3E}">
        <p14:creationId xmlns:p14="http://schemas.microsoft.com/office/powerpoint/2010/main" val="162737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>
            <a:extLst>
              <a:ext uri="{FF2B5EF4-FFF2-40B4-BE49-F238E27FC236}">
                <a16:creationId xmlns:a16="http://schemas.microsoft.com/office/drawing/2014/main" id="{A19BD929-8298-42F4-8793-F9511472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3613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3FD2E9DD-C4BC-4AEB-A218-BCCEAF12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CCEE0245-3743-4BC9-9E3E-BD2C20F1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233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 P</a:t>
            </a:r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7203E8C3-CC6D-49A3-936A-5AABEE9C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7433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6FE0AD25-38DC-4C84-BD55-8DE098AF9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  <a:ln/>
        </p:spPr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18794" name="Text Box 10">
            <a:extLst>
              <a:ext uri="{FF2B5EF4-FFF2-40B4-BE49-F238E27FC236}">
                <a16:creationId xmlns:a16="http://schemas.microsoft.com/office/drawing/2014/main" id="{4A4EDFC6-1A6B-409B-83CD-7AF09905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2" y="1012031"/>
            <a:ext cx="81842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a function T to that computes a numerical representation of P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Calculate T for all m symbol sequences of S and compare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>
            <a:extLst>
              <a:ext uri="{FF2B5EF4-FFF2-40B4-BE49-F238E27FC236}">
                <a16:creationId xmlns:a16="http://schemas.microsoft.com/office/drawing/2014/main" id="{F15BD5C9-7F3C-4CD9-B3B2-5E246C87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03CCE8A1-118D-4512-8F91-5DD086CA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id="{3843ED1B-8138-48F0-8D65-844C713A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3232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 m symbol sequences and compare</a:t>
            </a:r>
          </a:p>
        </p:txBody>
      </p:sp>
      <p:sp>
        <p:nvSpPr>
          <p:cNvPr id="117768" name="Text Box 8">
            <a:extLst>
              <a:ext uri="{FF2B5EF4-FFF2-40B4-BE49-F238E27FC236}">
                <a16:creationId xmlns:a16="http://schemas.microsoft.com/office/drawing/2014/main" id="{0313BD5F-B38A-42FC-95F0-0A9CBC0F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17769" name="AutoShape 9">
            <a:extLst>
              <a:ext uri="{FF2B5EF4-FFF2-40B4-BE49-F238E27FC236}">
                <a16:creationId xmlns:a16="http://schemas.microsoft.com/office/drawing/2014/main" id="{8C2FC1A2-51B9-4992-A11E-966694E860A6}"/>
              </a:ext>
            </a:extLst>
          </p:cNvPr>
          <p:cNvSpPr>
            <a:spLocks/>
          </p:cNvSpPr>
          <p:nvPr/>
        </p:nvSpPr>
        <p:spPr bwMode="auto">
          <a:xfrm rot="16200000">
            <a:off x="19431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71" name="Rectangle 11">
            <a:extLst>
              <a:ext uri="{FF2B5EF4-FFF2-40B4-BE49-F238E27FC236}">
                <a16:creationId xmlns:a16="http://schemas.microsoft.com/office/drawing/2014/main" id="{F21EFCC3-6B0C-4995-ACFE-F098D2750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  <a:ln/>
        </p:spPr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F4D99C8C-8951-412E-A810-B56AF9E3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2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Use a function T to that computes a numerical representation of P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 Calculate T for all m symbol sequences of S and compare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5952B90B-4EC1-4CF3-8047-2DA7BA4F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T(BAB)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EE58E3EF-321D-45CA-8A5D-D8571401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>
            <a:extLst>
              <a:ext uri="{FF2B5EF4-FFF2-40B4-BE49-F238E27FC236}">
                <a16:creationId xmlns:a16="http://schemas.microsoft.com/office/drawing/2014/main" id="{7724335B-ED6C-4358-BB52-2D9BE7FD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A56A7B47-96BC-4102-B757-1E76104BC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0179E272-2D72-4A96-A4D0-05537E491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3232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 m symbol sequences and compare</a:t>
            </a:r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B81D07DB-AF19-4B4F-A38F-F99A2821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19816" name="AutoShape 8">
            <a:extLst>
              <a:ext uri="{FF2B5EF4-FFF2-40B4-BE49-F238E27FC236}">
                <a16:creationId xmlns:a16="http://schemas.microsoft.com/office/drawing/2014/main" id="{B41D29C3-94CA-47DC-90F8-911B7BBE7A0B}"/>
              </a:ext>
            </a:extLst>
          </p:cNvPr>
          <p:cNvSpPr>
            <a:spLocks/>
          </p:cNvSpPr>
          <p:nvPr/>
        </p:nvSpPr>
        <p:spPr bwMode="auto">
          <a:xfrm rot="16200000">
            <a:off x="21717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ED132746-5DC5-42B0-927F-5D8EC68D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19602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match</a:t>
            </a:r>
          </a:p>
        </p:txBody>
      </p:sp>
      <p:sp>
        <p:nvSpPr>
          <p:cNvPr id="119819" name="Rectangle 11">
            <a:extLst>
              <a:ext uri="{FF2B5EF4-FFF2-40B4-BE49-F238E27FC236}">
                <a16:creationId xmlns:a16="http://schemas.microsoft.com/office/drawing/2014/main" id="{BE05DED3-68E3-4373-B1E4-D3C029B30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  <a:ln/>
        </p:spPr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2C39ECA3-2422-4239-BD90-58F44B5E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2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Use a function T to that computes a numerical representation of P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 Calculate T for all m symbol sequences of S and compare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865C6CEF-1AE8-4C6E-BD4E-1A55EE8B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T(ABA)</a:t>
            </a:r>
          </a:p>
        </p:txBody>
      </p:sp>
      <p:sp>
        <p:nvSpPr>
          <p:cNvPr id="119824" name="Text Box 16">
            <a:extLst>
              <a:ext uri="{FF2B5EF4-FFF2-40B4-BE49-F238E27FC236}">
                <a16:creationId xmlns:a16="http://schemas.microsoft.com/office/drawing/2014/main" id="{541CC55B-0C04-4E21-B9E4-1C42ABE2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>
            <a:extLst>
              <a:ext uri="{FF2B5EF4-FFF2-40B4-BE49-F238E27FC236}">
                <a16:creationId xmlns:a16="http://schemas.microsoft.com/office/drawing/2014/main" id="{A51AE5A4-78D9-4450-9150-7FCC7E07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A7FF9993-1381-4F66-B063-41C5EAA8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1EE1BE7D-77DA-4619-A617-C42E6952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3232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 m symbol sequences and compare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00067872-C3F6-4BF4-9782-762A10B1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622D5612-6A1B-4ABA-B7CF-B8E2118DC567}"/>
              </a:ext>
            </a:extLst>
          </p:cNvPr>
          <p:cNvSpPr>
            <a:spLocks/>
          </p:cNvSpPr>
          <p:nvPr/>
        </p:nvSpPr>
        <p:spPr bwMode="auto">
          <a:xfrm rot="16200000">
            <a:off x="24003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FCFA7A30-5CC4-4ACA-9016-8BF3D1F9D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  <a:ln/>
        </p:spPr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0EAB1914-2CE2-4699-9588-4339A1A4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2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Use a function T to that computes a numerical representation of P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 Calculate T for all m symbol sequences of S and compare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DBBE4778-2DAB-418B-BC4E-370E8D0C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T(BAB)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783907CA-52FD-45DB-9FDD-3C9C9728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>
            <a:extLst>
              <a:ext uri="{FF2B5EF4-FFF2-40B4-BE49-F238E27FC236}">
                <a16:creationId xmlns:a16="http://schemas.microsoft.com/office/drawing/2014/main" id="{4DC27110-B392-4FF2-88E0-A01A88D5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FA55BFD1-F416-4115-9CA9-205D57DA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971A349F-3D11-4A0D-BEAC-78CFE056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3232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 m symbol sequences and compare</a:t>
            </a:r>
          </a:p>
        </p:txBody>
      </p:sp>
      <p:sp>
        <p:nvSpPr>
          <p:cNvPr id="121863" name="Text Box 7">
            <a:extLst>
              <a:ext uri="{FF2B5EF4-FFF2-40B4-BE49-F238E27FC236}">
                <a16:creationId xmlns:a16="http://schemas.microsoft.com/office/drawing/2014/main" id="{E3808B6F-8487-4090-81BC-BE1A0BEFD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21864" name="AutoShape 8">
            <a:extLst>
              <a:ext uri="{FF2B5EF4-FFF2-40B4-BE49-F238E27FC236}">
                <a16:creationId xmlns:a16="http://schemas.microsoft.com/office/drawing/2014/main" id="{8832CE6C-4D18-475E-84E5-A58D20C16557}"/>
              </a:ext>
            </a:extLst>
          </p:cNvPr>
          <p:cNvSpPr>
            <a:spLocks/>
          </p:cNvSpPr>
          <p:nvPr/>
        </p:nvSpPr>
        <p:spPr bwMode="auto">
          <a:xfrm rot="16200000">
            <a:off x="24003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5" name="Text Box 9">
            <a:extLst>
              <a:ext uri="{FF2B5EF4-FFF2-40B4-BE49-F238E27FC236}">
                <a16:creationId xmlns:a16="http://schemas.microsoft.com/office/drawing/2014/main" id="{78B5CE8E-289F-4BBC-8EC9-B9A66F18C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9745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21867" name="Rectangle 11">
            <a:extLst>
              <a:ext uri="{FF2B5EF4-FFF2-40B4-BE49-F238E27FC236}">
                <a16:creationId xmlns:a16="http://schemas.microsoft.com/office/drawing/2014/main" id="{77AFDECF-EAC2-4DC7-975E-4556DF866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  <a:ln/>
        </p:spPr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43CC262-282B-4D11-86C7-BF2C02F8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2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Use a function T to that computes a numerical representation of P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 Calculate T for all m symbol sequences of S and compare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98DB4D29-0ABC-44A9-872C-E56712D4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T(BAB)</a:t>
            </a:r>
          </a:p>
        </p:txBody>
      </p:sp>
      <p:sp>
        <p:nvSpPr>
          <p:cNvPr id="121872" name="Text Box 16">
            <a:extLst>
              <a:ext uri="{FF2B5EF4-FFF2-40B4-BE49-F238E27FC236}">
                <a16:creationId xmlns:a16="http://schemas.microsoft.com/office/drawing/2014/main" id="{CD2372AD-4AC2-46AA-A6D2-841D495D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6C1FC8F-CC79-48EB-8142-ACEC3A5FB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Rabin-Karp algorithm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34391B3D-1E66-4C48-A3C6-39066553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2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 = ABA</a:t>
            </a:r>
          </a:p>
        </p:txBody>
      </p:sp>
      <p:sp>
        <p:nvSpPr>
          <p:cNvPr id="123908" name="Text Box 4">
            <a:extLst>
              <a:ext uri="{FF2B5EF4-FFF2-40B4-BE49-F238E27FC236}">
                <a16:creationId xmlns:a16="http://schemas.microsoft.com/office/drawing/2014/main" id="{3D763FAA-3248-4694-82D0-4D1A6536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14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= BABABBABABA</a:t>
            </a:r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E95C52D5-40DE-455F-9AA6-91F5419A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297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this to be useful/efficient, what needs to be true about T?</a:t>
            </a:r>
          </a:p>
        </p:txBody>
      </p:sp>
      <p:sp>
        <p:nvSpPr>
          <p:cNvPr id="123911" name="Text Box 7">
            <a:extLst>
              <a:ext uri="{FF2B5EF4-FFF2-40B4-BE49-F238E27FC236}">
                <a16:creationId xmlns:a16="http://schemas.microsoft.com/office/drawing/2014/main" id="{A51D9502-9A23-4024-88AF-56F9808B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3252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T(P)</a:t>
            </a:r>
          </a:p>
        </p:txBody>
      </p:sp>
      <p:sp>
        <p:nvSpPr>
          <p:cNvPr id="123912" name="AutoShape 8">
            <a:extLst>
              <a:ext uri="{FF2B5EF4-FFF2-40B4-BE49-F238E27FC236}">
                <a16:creationId xmlns:a16="http://schemas.microsoft.com/office/drawing/2014/main" id="{B31B1014-ADE2-4C6A-ADD3-C72C30AE459C}"/>
              </a:ext>
            </a:extLst>
          </p:cNvPr>
          <p:cNvSpPr>
            <a:spLocks/>
          </p:cNvSpPr>
          <p:nvPr/>
        </p:nvSpPr>
        <p:spPr bwMode="auto">
          <a:xfrm rot="16200000">
            <a:off x="2400300" y="50673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3913" name="Text Box 9">
            <a:extLst>
              <a:ext uri="{FF2B5EF4-FFF2-40B4-BE49-F238E27FC236}">
                <a16:creationId xmlns:a16="http://schemas.microsoft.com/office/drawing/2014/main" id="{F0EE03AB-2C49-4BF2-A0DF-BA82EC13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9745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23914" name="Text Box 10">
            <a:extLst>
              <a:ext uri="{FF2B5EF4-FFF2-40B4-BE49-F238E27FC236}">
                <a16:creationId xmlns:a16="http://schemas.microsoft.com/office/drawing/2014/main" id="{AE4F489D-4BA0-4146-A5E9-A8A4F7988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2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T(BAB)</a:t>
            </a:r>
          </a:p>
        </p:txBody>
      </p:sp>
      <p:sp>
        <p:nvSpPr>
          <p:cNvPr id="123915" name="Text Box 11">
            <a:extLst>
              <a:ext uri="{FF2B5EF4-FFF2-40B4-BE49-F238E27FC236}">
                <a16:creationId xmlns:a16="http://schemas.microsoft.com/office/drawing/2014/main" id="{8E179E77-0A64-44D6-8CA9-7D8E507F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15900</TotalTime>
  <Words>1316</Words>
  <Application>Microsoft Office PowerPoint</Application>
  <PresentationFormat>On-screen Show (4:3)</PresentationFormat>
  <Paragraphs>197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Georgia</vt:lpstr>
      <vt:lpstr>Tahoma</vt:lpstr>
      <vt:lpstr>Times</vt:lpstr>
      <vt:lpstr>Wingdings</vt:lpstr>
      <vt:lpstr>Network</vt:lpstr>
      <vt:lpstr>Equation</vt:lpstr>
      <vt:lpstr>Exact String Matching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Calculating the hash function</vt:lpstr>
      <vt:lpstr>Horner’s rule</vt:lpstr>
      <vt:lpstr>Horner’s rule</vt:lpstr>
      <vt:lpstr>Calculating the hash on the string</vt:lpstr>
      <vt:lpstr>Calculating the hash on the string</vt:lpstr>
      <vt:lpstr>Calculating the hash on the string</vt:lpstr>
      <vt:lpstr>Calculating the hash on the string</vt:lpstr>
      <vt:lpstr>Calculating the hash on the string</vt:lpstr>
      <vt:lpstr>Algorithm so far…</vt:lpstr>
      <vt:lpstr>Algorithm so far…</vt:lpstr>
      <vt:lpstr>Modular arithmetics</vt:lpstr>
      <vt:lpstr>Modular arithmetics</vt:lpstr>
      <vt:lpstr>Runtime</vt:lpstr>
      <vt:lpstr>Average case running time</vt:lpstr>
      <vt:lpstr>Average case running time</vt:lpstr>
      <vt:lpstr>Average case running time</vt:lpstr>
      <vt:lpstr>Matching running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247</cp:revision>
  <dcterms:created xsi:type="dcterms:W3CDTF">2021-10-24T06:23:43Z</dcterms:created>
  <dcterms:modified xsi:type="dcterms:W3CDTF">2023-01-15T07:30:33Z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