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4"/>
    <p:sldMasterId id="2147483805" r:id="rId5"/>
  </p:sldMasterIdLst>
  <p:notesMasterIdLst>
    <p:notesMasterId r:id="rId73"/>
  </p:notesMasterIdLst>
  <p:handoutMasterIdLst>
    <p:handoutMasterId r:id="rId74"/>
  </p:handoutMasterIdLst>
  <p:sldIdLst>
    <p:sldId id="1144" r:id="rId6"/>
    <p:sldId id="1184" r:id="rId7"/>
    <p:sldId id="1185" r:id="rId8"/>
    <p:sldId id="1186" r:id="rId9"/>
    <p:sldId id="1187" r:id="rId10"/>
    <p:sldId id="1188" r:id="rId11"/>
    <p:sldId id="1189" r:id="rId12"/>
    <p:sldId id="1190" r:id="rId13"/>
    <p:sldId id="1191" r:id="rId14"/>
    <p:sldId id="1192" r:id="rId15"/>
    <p:sldId id="1193" r:id="rId16"/>
    <p:sldId id="1228" r:id="rId17"/>
    <p:sldId id="1229" r:id="rId18"/>
    <p:sldId id="1230" r:id="rId19"/>
    <p:sldId id="1231" r:id="rId20"/>
    <p:sldId id="1194" r:id="rId21"/>
    <p:sldId id="1232" r:id="rId22"/>
    <p:sldId id="1234" r:id="rId23"/>
    <p:sldId id="1239" r:id="rId24"/>
    <p:sldId id="1240" r:id="rId25"/>
    <p:sldId id="1241" r:id="rId26"/>
    <p:sldId id="1245" r:id="rId27"/>
    <p:sldId id="1248" r:id="rId28"/>
    <p:sldId id="1249" r:id="rId29"/>
    <p:sldId id="1250" r:id="rId30"/>
    <p:sldId id="1195" r:id="rId31"/>
    <p:sldId id="1196" r:id="rId32"/>
    <p:sldId id="1197" r:id="rId33"/>
    <p:sldId id="1198" r:id="rId34"/>
    <p:sldId id="1199" r:id="rId35"/>
    <p:sldId id="1200" r:id="rId36"/>
    <p:sldId id="1201" r:id="rId37"/>
    <p:sldId id="1202" r:id="rId38"/>
    <p:sldId id="1203" r:id="rId39"/>
    <p:sldId id="1204" r:id="rId40"/>
    <p:sldId id="1205" r:id="rId41"/>
    <p:sldId id="1206" r:id="rId42"/>
    <p:sldId id="1207" r:id="rId43"/>
    <p:sldId id="1208" r:id="rId44"/>
    <p:sldId id="1209" r:id="rId45"/>
    <p:sldId id="1210" r:id="rId46"/>
    <p:sldId id="1211" r:id="rId47"/>
    <p:sldId id="1212" r:id="rId48"/>
    <p:sldId id="1213" r:id="rId49"/>
    <p:sldId id="1214" r:id="rId50"/>
    <p:sldId id="1215" r:id="rId51"/>
    <p:sldId id="1216" r:id="rId52"/>
    <p:sldId id="1217" r:id="rId53"/>
    <p:sldId id="1218" r:id="rId54"/>
    <p:sldId id="1219" r:id="rId55"/>
    <p:sldId id="1220" r:id="rId56"/>
    <p:sldId id="1221" r:id="rId57"/>
    <p:sldId id="1251" r:id="rId58"/>
    <p:sldId id="1252" r:id="rId59"/>
    <p:sldId id="1260" r:id="rId60"/>
    <p:sldId id="1254" r:id="rId61"/>
    <p:sldId id="1255" r:id="rId62"/>
    <p:sldId id="1256" r:id="rId63"/>
    <p:sldId id="1257" r:id="rId64"/>
    <p:sldId id="1258" r:id="rId65"/>
    <p:sldId id="1259" r:id="rId66"/>
    <p:sldId id="1222" r:id="rId67"/>
    <p:sldId id="1223" r:id="rId68"/>
    <p:sldId id="1224" r:id="rId69"/>
    <p:sldId id="1225" r:id="rId70"/>
    <p:sldId id="1226" r:id="rId71"/>
    <p:sldId id="1227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CS" id="{BE522E7F-458A-4311-8F44-7D064B9C79E8}">
          <p14:sldIdLst>
            <p14:sldId id="1144"/>
            <p14:sldId id="1184"/>
            <p14:sldId id="1185"/>
            <p14:sldId id="1186"/>
            <p14:sldId id="1187"/>
            <p14:sldId id="1188"/>
            <p14:sldId id="1189"/>
            <p14:sldId id="1190"/>
            <p14:sldId id="1191"/>
            <p14:sldId id="1192"/>
            <p14:sldId id="1193"/>
            <p14:sldId id="1228"/>
            <p14:sldId id="1229"/>
            <p14:sldId id="1230"/>
            <p14:sldId id="1231"/>
            <p14:sldId id="1194"/>
            <p14:sldId id="1232"/>
            <p14:sldId id="1234"/>
            <p14:sldId id="1239"/>
            <p14:sldId id="1240"/>
            <p14:sldId id="1241"/>
            <p14:sldId id="1245"/>
            <p14:sldId id="1248"/>
            <p14:sldId id="1249"/>
            <p14:sldId id="1250"/>
            <p14:sldId id="1195"/>
            <p14:sldId id="1196"/>
            <p14:sldId id="1197"/>
            <p14:sldId id="1198"/>
            <p14:sldId id="1199"/>
            <p14:sldId id="1200"/>
            <p14:sldId id="1201"/>
            <p14:sldId id="1202"/>
            <p14:sldId id="1203"/>
            <p14:sldId id="1204"/>
            <p14:sldId id="1205"/>
            <p14:sldId id="1206"/>
            <p14:sldId id="1207"/>
            <p14:sldId id="1208"/>
            <p14:sldId id="1209"/>
            <p14:sldId id="1210"/>
            <p14:sldId id="1211"/>
            <p14:sldId id="1212"/>
            <p14:sldId id="1213"/>
            <p14:sldId id="1214"/>
            <p14:sldId id="1215"/>
            <p14:sldId id="1216"/>
            <p14:sldId id="1217"/>
            <p14:sldId id="1218"/>
            <p14:sldId id="1219"/>
            <p14:sldId id="1220"/>
            <p14:sldId id="1221"/>
            <p14:sldId id="1251"/>
            <p14:sldId id="1252"/>
            <p14:sldId id="1260"/>
            <p14:sldId id="1254"/>
            <p14:sldId id="1255"/>
            <p14:sldId id="1256"/>
            <p14:sldId id="1257"/>
            <p14:sldId id="1258"/>
            <p14:sldId id="1259"/>
            <p14:sldId id="1222"/>
            <p14:sldId id="1223"/>
            <p14:sldId id="1224"/>
            <p14:sldId id="1225"/>
            <p14:sldId id="1226"/>
            <p14:sldId id="12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Jack Snoeyink" initials="JSS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6BA"/>
    <a:srgbClr val="EAEAEA"/>
    <a:srgbClr val="06AA16"/>
    <a:srgbClr val="DD462F"/>
    <a:srgbClr val="FF9B45"/>
    <a:srgbClr val="FDFDFD"/>
    <a:srgbClr val="F8F8F8"/>
    <a:srgbClr val="FFFFFF"/>
    <a:srgbClr val="DCDCDC"/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5256" autoAdjust="0"/>
  </p:normalViewPr>
  <p:slideViewPr>
    <p:cSldViewPr snapToGrid="0">
      <p:cViewPr varScale="1">
        <p:scale>
          <a:sx n="79" d="100"/>
          <a:sy n="79" d="100"/>
        </p:scale>
        <p:origin x="184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g3e8d789fc1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1" name="Google Shape;2011;g3e8d789fc1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3e8d789fc1_0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3e8d789fc1_0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225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g3e8d789fc1_0_1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7" name="Google Shape;2147;g3e8d789fc1_0_1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226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g3e8d789fc1_0_1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8" name="Google Shape;2258;g3e8d789fc1_0_1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595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g3e8d789fc1_0_1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6" name="Google Shape;2346;g3e8d789fc1_0_1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558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g3e8d789fc1_0_1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6" name="Google Shape;2376;g3e8d789fc1_0_1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9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g3e8d789fc1_0_1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6" name="Google Shape;2386;g3e8d789fc1_0_1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46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462EDD4-B1A5-4804-9EA2-D151416B17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E1117D-FDF6-46AF-8816-0604C991235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4450" name="Rectangle 2">
            <a:extLst>
              <a:ext uri="{FF2B5EF4-FFF2-40B4-BE49-F238E27FC236}">
                <a16:creationId xmlns:a16="http://schemas.microsoft.com/office/drawing/2014/main" id="{5FECD288-FF24-4579-937F-CC3C5B5B9D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744451" name="Rectangle 3">
            <a:extLst>
              <a:ext uri="{FF2B5EF4-FFF2-40B4-BE49-F238E27FC236}">
                <a16:creationId xmlns:a16="http://schemas.microsoft.com/office/drawing/2014/main" id="{D9385F3F-433F-4597-A505-D0AA4158C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3688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g3e8d789fc1_0_1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7" name="Google Shape;2767;g3e8d789fc1_0_1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999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Google Shape;2775;g3e8d789fc1_0_1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6" name="Google Shape;2776;g3e8d789fc1_0_1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507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Google Shape;2825;g3e8d789fc1_0_1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6" name="Google Shape;2826;g3e8d789fc1_0_1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329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3e8d789fc1_0_1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3e8d789fc1_0_1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626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" name="Google Shape;2877;g3e8d789fc1_0_2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8" name="Google Shape;2878;g3e8d789fc1_0_2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455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9" name="Google Shape;2929;g3e8d789fc1_0_2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0" name="Google Shape;2930;g3e8d789fc1_0_2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58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2" name="Google Shape;2982;g3e8d789fc1_0_2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3" name="Google Shape;2983;g3e8d789fc1_0_2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009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4" name="Google Shape;3034;g3e8d789fc1_0_2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5" name="Google Shape;3035;g3e8d789fc1_0_2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741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3e8d789fc1_0_2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g3e8d789fc1_0_2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117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Google Shape;3138;g3e8d789fc1_0_2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9" name="Google Shape;3139;g3e8d789fc1_0_2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4963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5E2A40C-3689-4A15-89A1-9DB6201804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C00572-1D33-464A-8D07-667424D07E6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2882" name="Rectangle 2">
            <a:extLst>
              <a:ext uri="{FF2B5EF4-FFF2-40B4-BE49-F238E27FC236}">
                <a16:creationId xmlns:a16="http://schemas.microsoft.com/office/drawing/2014/main" id="{C9E9F4B3-4F7E-4740-B64D-B3DFE68323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762883" name="Rectangle 3">
            <a:extLst>
              <a:ext uri="{FF2B5EF4-FFF2-40B4-BE49-F238E27FC236}">
                <a16:creationId xmlns:a16="http://schemas.microsoft.com/office/drawing/2014/main" id="{FFC0E1EE-A0B1-48A1-A77F-2D3C15085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10E5EFC-26E0-4B08-818C-01EA48701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2D1000-9716-4788-A7CC-E8F0E461FB3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4930" name="Rectangle 2">
            <a:extLst>
              <a:ext uri="{FF2B5EF4-FFF2-40B4-BE49-F238E27FC236}">
                <a16:creationId xmlns:a16="http://schemas.microsoft.com/office/drawing/2014/main" id="{43F2B6F3-4C7C-4F2B-B167-660D1C1B81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764931" name="Rectangle 3">
            <a:extLst>
              <a:ext uri="{FF2B5EF4-FFF2-40B4-BE49-F238E27FC236}">
                <a16:creationId xmlns:a16="http://schemas.microsoft.com/office/drawing/2014/main" id="{8821BA83-6B4A-4EB1-9A0B-4574F7620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BD2C357-E20F-43F2-83B3-6F4F6E69BB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B54692-5C17-480F-9237-A289C2B2E48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1074" name="Rectangle 2">
            <a:extLst>
              <a:ext uri="{FF2B5EF4-FFF2-40B4-BE49-F238E27FC236}">
                <a16:creationId xmlns:a16="http://schemas.microsoft.com/office/drawing/2014/main" id="{3EB4A89B-4211-4361-AAD1-FE772017A5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771075" name="Rectangle 3">
            <a:extLst>
              <a:ext uri="{FF2B5EF4-FFF2-40B4-BE49-F238E27FC236}">
                <a16:creationId xmlns:a16="http://schemas.microsoft.com/office/drawing/2014/main" id="{801F47B8-DDE2-4C09-A0C7-39EED8461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3e8d789fc1_0_1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Google Shape;2030;g3e8d789fc1_0_1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903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g3e8d789fc1_0_1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6" name="Google Shape;2036;g3e8d789fc1_0_1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60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3e8d789fc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3e8d789fc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667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462EDD4-B1A5-4804-9EA2-D151416B17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E1117D-FDF6-46AF-8816-0604C991235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4450" name="Rectangle 2">
            <a:extLst>
              <a:ext uri="{FF2B5EF4-FFF2-40B4-BE49-F238E27FC236}">
                <a16:creationId xmlns:a16="http://schemas.microsoft.com/office/drawing/2014/main" id="{5FECD288-FF24-4579-937F-CC3C5B5B9D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744451" name="Rectangle 3">
            <a:extLst>
              <a:ext uri="{FF2B5EF4-FFF2-40B4-BE49-F238E27FC236}">
                <a16:creationId xmlns:a16="http://schemas.microsoft.com/office/drawing/2014/main" id="{D9385F3F-433F-4597-A505-D0AA4158C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53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3e8d789fc1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3e8d789fc1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800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g3e8d789fc1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0" name="Google Shape;2060;g3e8d789fc1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918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3e8d789fc1_0_1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3e8d789fc1_0_1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63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>
            <a:extLst>
              <a:ext uri="{FF2B5EF4-FFF2-40B4-BE49-F238E27FC236}">
                <a16:creationId xmlns:a16="http://schemas.microsoft.com/office/drawing/2014/main" id="{D977B5F7-E329-4E07-A330-A16A7E979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CE25045-2A27-46C1-AC2C-38E51FBE0AE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C1CF3531-A619-4EBF-9A6C-F0B077656D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AC23F5A5-FE62-4974-9DFA-F650A6BF9A2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4462FAFA-CAFE-4D50-A0DC-82387B21BE7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F0D03BD5-2DB4-4911-A136-36D8640E4B9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88F2049-3D55-4BD8-B3AF-3D0695A8CB38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8200" name="Group 8">
            <a:extLst>
              <a:ext uri="{FF2B5EF4-FFF2-40B4-BE49-F238E27FC236}">
                <a16:creationId xmlns:a16="http://schemas.microsoft.com/office/drawing/2014/main" id="{03992A36-391E-4727-BCCA-B9FFFE93C7BA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8201" name="Oval 9">
              <a:extLst>
                <a:ext uri="{FF2B5EF4-FFF2-40B4-BE49-F238E27FC236}">
                  <a16:creationId xmlns:a16="http://schemas.microsoft.com/office/drawing/2014/main" id="{F3A178C0-F8E2-4285-AD95-A538E3E4B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Oval 10">
              <a:extLst>
                <a:ext uri="{FF2B5EF4-FFF2-40B4-BE49-F238E27FC236}">
                  <a16:creationId xmlns:a16="http://schemas.microsoft.com/office/drawing/2014/main" id="{72C0BFB4-C37D-4038-B1D4-683CFFDDF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Oval 11">
              <a:extLst>
                <a:ext uri="{FF2B5EF4-FFF2-40B4-BE49-F238E27FC236}">
                  <a16:creationId xmlns:a16="http://schemas.microsoft.com/office/drawing/2014/main" id="{9506CBFC-D943-4ECF-BC75-A57371561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Oval 12">
              <a:extLst>
                <a:ext uri="{FF2B5EF4-FFF2-40B4-BE49-F238E27FC236}">
                  <a16:creationId xmlns:a16="http://schemas.microsoft.com/office/drawing/2014/main" id="{5994945F-ECF4-45C5-8B15-5F2B46567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Oval 13">
              <a:extLst>
                <a:ext uri="{FF2B5EF4-FFF2-40B4-BE49-F238E27FC236}">
                  <a16:creationId xmlns:a16="http://schemas.microsoft.com/office/drawing/2014/main" id="{072FDF84-0F69-41AC-A6AA-DB091B697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Oval 14">
              <a:extLst>
                <a:ext uri="{FF2B5EF4-FFF2-40B4-BE49-F238E27FC236}">
                  <a16:creationId xmlns:a16="http://schemas.microsoft.com/office/drawing/2014/main" id="{C63A8A29-F09B-4278-A015-099AB2958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Oval 15">
              <a:extLst>
                <a:ext uri="{FF2B5EF4-FFF2-40B4-BE49-F238E27FC236}">
                  <a16:creationId xmlns:a16="http://schemas.microsoft.com/office/drawing/2014/main" id="{EE5C9D7B-08A9-4762-8797-9E62C81A0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Oval 16">
              <a:extLst>
                <a:ext uri="{FF2B5EF4-FFF2-40B4-BE49-F238E27FC236}">
                  <a16:creationId xmlns:a16="http://schemas.microsoft.com/office/drawing/2014/main" id="{B2C87DA1-4B77-4EB4-A9A4-FB365309A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Oval 17">
              <a:extLst>
                <a:ext uri="{FF2B5EF4-FFF2-40B4-BE49-F238E27FC236}">
                  <a16:creationId xmlns:a16="http://schemas.microsoft.com/office/drawing/2014/main" id="{3F2CCDF8-D3E8-45D7-8CD9-B4E842C3B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Oval 18">
              <a:extLst>
                <a:ext uri="{FF2B5EF4-FFF2-40B4-BE49-F238E27FC236}">
                  <a16:creationId xmlns:a16="http://schemas.microsoft.com/office/drawing/2014/main" id="{04E14E7A-FFC5-48C5-9C0F-1CEF5458B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Oval 19">
              <a:extLst>
                <a:ext uri="{FF2B5EF4-FFF2-40B4-BE49-F238E27FC236}">
                  <a16:creationId xmlns:a16="http://schemas.microsoft.com/office/drawing/2014/main" id="{95B1DCD1-639F-44BA-AE96-879057AD5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Oval 20">
              <a:extLst>
                <a:ext uri="{FF2B5EF4-FFF2-40B4-BE49-F238E27FC236}">
                  <a16:creationId xmlns:a16="http://schemas.microsoft.com/office/drawing/2014/main" id="{293AE7D9-C9BB-4A31-A5E5-8BEE7E5D6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Oval 21">
              <a:extLst>
                <a:ext uri="{FF2B5EF4-FFF2-40B4-BE49-F238E27FC236}">
                  <a16:creationId xmlns:a16="http://schemas.microsoft.com/office/drawing/2014/main" id="{445C959A-7567-45CC-A1EE-FA3F610E3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Oval 22">
              <a:extLst>
                <a:ext uri="{FF2B5EF4-FFF2-40B4-BE49-F238E27FC236}">
                  <a16:creationId xmlns:a16="http://schemas.microsoft.com/office/drawing/2014/main" id="{51F23C5E-136F-4353-B5A5-3F24B011F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Oval 23">
              <a:extLst>
                <a:ext uri="{FF2B5EF4-FFF2-40B4-BE49-F238E27FC236}">
                  <a16:creationId xmlns:a16="http://schemas.microsoft.com/office/drawing/2014/main" id="{8DAAD0BB-5943-4EEB-855B-2EF8BB488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Oval 24">
              <a:extLst>
                <a:ext uri="{FF2B5EF4-FFF2-40B4-BE49-F238E27FC236}">
                  <a16:creationId xmlns:a16="http://schemas.microsoft.com/office/drawing/2014/main" id="{DEA4AF07-A51C-4311-A5C0-CE5D7DD14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Oval 25">
              <a:extLst>
                <a:ext uri="{FF2B5EF4-FFF2-40B4-BE49-F238E27FC236}">
                  <a16:creationId xmlns:a16="http://schemas.microsoft.com/office/drawing/2014/main" id="{98F5D25D-5C60-4F31-AD00-C0A126518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Oval 26">
              <a:extLst>
                <a:ext uri="{FF2B5EF4-FFF2-40B4-BE49-F238E27FC236}">
                  <a16:creationId xmlns:a16="http://schemas.microsoft.com/office/drawing/2014/main" id="{28E235DD-9C33-453A-A5A7-7B61E50E2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Oval 27">
              <a:extLst>
                <a:ext uri="{FF2B5EF4-FFF2-40B4-BE49-F238E27FC236}">
                  <a16:creationId xmlns:a16="http://schemas.microsoft.com/office/drawing/2014/main" id="{CD617559-CE6E-41F5-888B-4A63757B8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Oval 28">
              <a:extLst>
                <a:ext uri="{FF2B5EF4-FFF2-40B4-BE49-F238E27FC236}">
                  <a16:creationId xmlns:a16="http://schemas.microsoft.com/office/drawing/2014/main" id="{D15FCFB7-81C1-41EC-A45F-00575021D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1" name="Oval 29">
              <a:extLst>
                <a:ext uri="{FF2B5EF4-FFF2-40B4-BE49-F238E27FC236}">
                  <a16:creationId xmlns:a16="http://schemas.microsoft.com/office/drawing/2014/main" id="{97F900BC-A271-4723-B946-D4D472D5A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" name="Oval 30">
              <a:extLst>
                <a:ext uri="{FF2B5EF4-FFF2-40B4-BE49-F238E27FC236}">
                  <a16:creationId xmlns:a16="http://schemas.microsoft.com/office/drawing/2014/main" id="{E90BBCED-EFC4-4141-A386-ED4A8B46C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" name="Oval 31">
              <a:extLst>
                <a:ext uri="{FF2B5EF4-FFF2-40B4-BE49-F238E27FC236}">
                  <a16:creationId xmlns:a16="http://schemas.microsoft.com/office/drawing/2014/main" id="{81B6D420-04CD-4968-BD9E-4748FF98F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4" name="Oval 32">
              <a:extLst>
                <a:ext uri="{FF2B5EF4-FFF2-40B4-BE49-F238E27FC236}">
                  <a16:creationId xmlns:a16="http://schemas.microsoft.com/office/drawing/2014/main" id="{D5793B5E-356E-4C7E-9616-F049D0B3C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5" name="Oval 33">
              <a:extLst>
                <a:ext uri="{FF2B5EF4-FFF2-40B4-BE49-F238E27FC236}">
                  <a16:creationId xmlns:a16="http://schemas.microsoft.com/office/drawing/2014/main" id="{121334FE-DA71-4B2A-ACF9-E0DF1031B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6" name="Oval 34">
              <a:extLst>
                <a:ext uri="{FF2B5EF4-FFF2-40B4-BE49-F238E27FC236}">
                  <a16:creationId xmlns:a16="http://schemas.microsoft.com/office/drawing/2014/main" id="{2305168B-57EF-4A6B-94CC-E03A62615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7" name="Oval 35">
              <a:extLst>
                <a:ext uri="{FF2B5EF4-FFF2-40B4-BE49-F238E27FC236}">
                  <a16:creationId xmlns:a16="http://schemas.microsoft.com/office/drawing/2014/main" id="{F084AB4E-4D49-4244-B2FE-AA8A0A4FF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8" name="Oval 36">
              <a:extLst>
                <a:ext uri="{FF2B5EF4-FFF2-40B4-BE49-F238E27FC236}">
                  <a16:creationId xmlns:a16="http://schemas.microsoft.com/office/drawing/2014/main" id="{0206C6F8-1244-40D5-8DFE-79D875CFA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9" name="Oval 37">
              <a:extLst>
                <a:ext uri="{FF2B5EF4-FFF2-40B4-BE49-F238E27FC236}">
                  <a16:creationId xmlns:a16="http://schemas.microsoft.com/office/drawing/2014/main" id="{E20CD29C-3034-48CA-9103-CF0D0430B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0" name="Oval 38">
              <a:extLst>
                <a:ext uri="{FF2B5EF4-FFF2-40B4-BE49-F238E27FC236}">
                  <a16:creationId xmlns:a16="http://schemas.microsoft.com/office/drawing/2014/main" id="{585DFE50-9471-4A97-9370-31E1CCF85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1" name="Oval 39">
              <a:extLst>
                <a:ext uri="{FF2B5EF4-FFF2-40B4-BE49-F238E27FC236}">
                  <a16:creationId xmlns:a16="http://schemas.microsoft.com/office/drawing/2014/main" id="{550AE6E9-E315-4195-8035-2C635B0F0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32" name="Line 40">
            <a:extLst>
              <a:ext uri="{FF2B5EF4-FFF2-40B4-BE49-F238E27FC236}">
                <a16:creationId xmlns:a16="http://schemas.microsoft.com/office/drawing/2014/main" id="{1B5FFFF0-8952-4316-BD5C-A211074E4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6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F85C-B210-416A-97F6-5FF5FCC2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493DF-989E-451B-A685-F00437656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A865B-DFFE-4642-BFD9-6C2D2FAF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7BF6D-7879-496D-B3C3-349DFFF5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0DE97-EFCC-49CF-B039-9DAA2275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5783B6-3D1B-482D-A9A1-2933DDFA03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4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D0163-466D-4154-B409-99A181FC5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838C5-DAC0-418E-B11A-EA7633AF3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5FA60-40B9-459B-9A2F-590FECEC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65101-776E-487D-ABA9-1E668070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59A73-19F3-4D52-B29F-B431B9C4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ED565A-BA25-4DA4-939C-61081B8862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94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6537563" y="44572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524800" y="896808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9795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2188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03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59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308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88303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2125367"/>
            <a:ext cx="28080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7204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774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293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A25C-E6F7-4742-AAF8-3C101337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EA1E-6BD0-4ADA-AB61-4B53190C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5296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2099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1318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699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F95F-5305-4BCA-B929-4EF1B58E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E4FAA-4B76-4393-9555-BA9591DDD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D1CFB-77AB-47AA-8D8A-607D39F5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D6740-C568-4CD2-AE48-BCE1C652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471D2-995B-4BDC-9D22-DA98692E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4DEBA2-ED9C-4E17-A6B5-E42EE6710C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99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00-0DCC-4634-886F-9B457306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AA17B-9715-4907-9A1D-CCE2DE479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FAD25-FA52-465C-A2E0-96ED69BFA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12B1B-1D50-4664-B91C-11AA54EE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DEDD1-4E72-44B4-926E-A0EBED02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B7ED4-FBB3-4275-AE41-7B5C8D49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72465D-3839-462B-A3FA-F3871CD9A1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890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DAF1-F4D2-4A44-A4DD-D60213AC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E0FDC-6B3B-4BE3-950A-5677B8A89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D5F5B-0A71-4EAA-9E59-0B2B7F1DB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F4E71-5132-4497-AC88-533B1D30E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F138F-EFB0-4FB8-A71E-3C7492782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86B17-C906-497E-B895-D423912E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F3D7C-C0C4-447D-A830-95881A60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4CC6BE-2D0F-4445-954F-B5E013CB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69DF332-0EEF-4C0D-AA72-2961CE6F9C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390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A04B-29F8-4577-BFAD-8165C4CB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C7CD9-816D-4820-93CF-7784789A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E1B04-EAFF-4457-BE7D-7E6BA6EF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A8D4F-7F28-4F10-9522-FDE5B360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F19A47-FA18-4B35-8408-F3E7149310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237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1A01C-6611-469C-9206-6DF8A945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57C24-B318-40A3-B8AE-1C5602FD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5A259-0276-4972-8743-00BF3DC7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C79A96F-2FEE-4208-AB12-2A574E164A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108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96E4-4D2E-4EAA-8F93-576FF70E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16FC-3C01-4B18-A9B9-9E9B59D89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B9711-308A-4A9B-902B-25CF8F3A1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6418-23CD-4B30-9ABA-17D9361C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CBA37-77B8-47E1-969C-F78679B6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1500B-F824-487F-B77C-77B17FF0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A3E38C-8EF2-4ADE-B819-2FCF838E70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25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267B-F4F5-40B4-B147-28EA5672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15556-1E0A-4E99-AA24-D2581AE6D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47CE3-4FAD-41F3-84D7-9DB56ADCF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5155-1838-4BD9-A043-8776B58E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2CFCF-A181-41AB-A04A-41B803E2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85BF3-CC47-49D6-AFF3-204BF887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A56E73-B0CE-4BED-AABB-659E09015F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23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C29188CA-73A2-4D26-8BD2-894005BA7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8229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27CA7C5B-47D1-4342-AE7C-E24B77ED9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482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304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65"/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latin typeface="Dosis"/>
                <a:ea typeface="Dosis"/>
                <a:cs typeface="Dosis"/>
                <a:sym typeface="Dosis"/>
              </a:rPr>
              <a:t>String Algorithms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latin typeface="Dosis"/>
                <a:ea typeface="Dosis"/>
                <a:cs typeface="Dosis"/>
                <a:sym typeface="Dosis"/>
              </a:rPr>
              <a:t>Longest Common Subsequence</a:t>
            </a:r>
            <a:endParaRPr sz="2400" b="1" dirty="0">
              <a:solidFill>
                <a:srgbClr val="FFD54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9AAFAD3B-00E2-46C6-A920-414C765A45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LCS problem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76312DDA-F07F-403A-BDAA-9F11D4B64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700337"/>
          </a:xfrm>
        </p:spPr>
        <p:txBody>
          <a:bodyPr/>
          <a:lstStyle/>
          <a:p>
            <a:r>
              <a:rPr lang="en-US" altLang="en-US" sz="2600"/>
              <a:t>Given two sequences X and Y, a </a:t>
            </a:r>
            <a:r>
              <a:rPr lang="en-US" altLang="en-US" sz="2600" b="1"/>
              <a:t>common subsequence</a:t>
            </a:r>
            <a:r>
              <a:rPr lang="en-US" altLang="en-US" sz="2600"/>
              <a:t> is a subsequence that occurs in both X and Y</a:t>
            </a:r>
          </a:p>
          <a:p>
            <a:r>
              <a:rPr lang="en-US" altLang="en-US" sz="2600"/>
              <a:t>Given two sequences X = x</a:t>
            </a:r>
            <a:r>
              <a:rPr lang="en-US" altLang="en-US" sz="2600" baseline="-25000"/>
              <a:t>1</a:t>
            </a:r>
            <a:r>
              <a:rPr lang="en-US" altLang="en-US" sz="2600"/>
              <a:t>, x</a:t>
            </a:r>
            <a:r>
              <a:rPr lang="en-US" altLang="en-US" sz="2600" baseline="-25000"/>
              <a:t>2</a:t>
            </a:r>
            <a:r>
              <a:rPr lang="en-US" altLang="en-US" sz="2600"/>
              <a:t>, …, x</a:t>
            </a:r>
            <a:r>
              <a:rPr lang="en-US" altLang="en-US" sz="2600" baseline="-25000"/>
              <a:t>n</a:t>
            </a:r>
            <a:r>
              <a:rPr lang="en-US" altLang="en-US" sz="2600"/>
              <a:t> and </a:t>
            </a:r>
            <a:br>
              <a:rPr lang="en-US" altLang="en-US" sz="2600"/>
            </a:br>
            <a:r>
              <a:rPr lang="en-US" altLang="en-US" sz="2600"/>
              <a:t>Y = y</a:t>
            </a:r>
            <a:r>
              <a:rPr lang="en-US" altLang="en-US" sz="2600" baseline="-25000"/>
              <a:t>1</a:t>
            </a:r>
            <a:r>
              <a:rPr lang="en-US" altLang="en-US" sz="2600"/>
              <a:t>, y</a:t>
            </a:r>
            <a:r>
              <a:rPr lang="en-US" altLang="en-US" sz="2600" baseline="-25000"/>
              <a:t>2</a:t>
            </a:r>
            <a:r>
              <a:rPr lang="en-US" altLang="en-US" sz="2600"/>
              <a:t>, …, y</a:t>
            </a:r>
            <a:r>
              <a:rPr lang="en-US" altLang="en-US" sz="2600" baseline="-25000"/>
              <a:t>n</a:t>
            </a:r>
            <a:r>
              <a:rPr lang="en-US" altLang="en-US" sz="2600"/>
              <a:t>, What is the longest common subsequence?</a:t>
            </a: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CFF1C741-312B-44F8-BF60-26784EDA2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 = A B C B D A B</a:t>
            </a:r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16999C82-019A-4724-8687-D070D0C7A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470525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 = B D C A B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BC8DBBC-13D1-4BB0-A12B-4CEB1FAB85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LCS problem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509327D-EF71-4CD0-AF34-7AA947873D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700337"/>
          </a:xfrm>
        </p:spPr>
        <p:txBody>
          <a:bodyPr/>
          <a:lstStyle/>
          <a:p>
            <a:r>
              <a:rPr lang="en-US" altLang="en-US" sz="2600"/>
              <a:t>Given two sequences X and Y, a </a:t>
            </a:r>
            <a:r>
              <a:rPr lang="en-US" altLang="en-US" sz="2600" b="1"/>
              <a:t>common subsequence</a:t>
            </a:r>
            <a:r>
              <a:rPr lang="en-US" altLang="en-US" sz="2600"/>
              <a:t> is a subsequence that occurs in both X and Y</a:t>
            </a:r>
          </a:p>
          <a:p>
            <a:r>
              <a:rPr lang="en-US" altLang="en-US" sz="2600"/>
              <a:t>Given two sequences X = x</a:t>
            </a:r>
            <a:r>
              <a:rPr lang="en-US" altLang="en-US" sz="2600" baseline="-25000"/>
              <a:t>1</a:t>
            </a:r>
            <a:r>
              <a:rPr lang="en-US" altLang="en-US" sz="2600"/>
              <a:t>, x</a:t>
            </a:r>
            <a:r>
              <a:rPr lang="en-US" altLang="en-US" sz="2600" baseline="-25000"/>
              <a:t>2</a:t>
            </a:r>
            <a:r>
              <a:rPr lang="en-US" altLang="en-US" sz="2600"/>
              <a:t>, …, x</a:t>
            </a:r>
            <a:r>
              <a:rPr lang="en-US" altLang="en-US" sz="2600" baseline="-25000"/>
              <a:t>n</a:t>
            </a:r>
            <a:r>
              <a:rPr lang="en-US" altLang="en-US" sz="2600"/>
              <a:t> and </a:t>
            </a:r>
            <a:br>
              <a:rPr lang="en-US" altLang="en-US" sz="2600"/>
            </a:br>
            <a:r>
              <a:rPr lang="en-US" altLang="en-US" sz="2600"/>
              <a:t>Y = y</a:t>
            </a:r>
            <a:r>
              <a:rPr lang="en-US" altLang="en-US" sz="2600" baseline="-25000"/>
              <a:t>1</a:t>
            </a:r>
            <a:r>
              <a:rPr lang="en-US" altLang="en-US" sz="2600"/>
              <a:t>, y</a:t>
            </a:r>
            <a:r>
              <a:rPr lang="en-US" altLang="en-US" sz="2600" baseline="-25000"/>
              <a:t>2</a:t>
            </a:r>
            <a:r>
              <a:rPr lang="en-US" altLang="en-US" sz="2600"/>
              <a:t>, …, y</a:t>
            </a:r>
            <a:r>
              <a:rPr lang="en-US" altLang="en-US" sz="2600" baseline="-25000"/>
              <a:t>n</a:t>
            </a:r>
            <a:r>
              <a:rPr lang="en-US" altLang="en-US" sz="2600"/>
              <a:t>, What is the longest common subsequence?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EE1BE98A-99A0-4E16-A50E-524F6AB5C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 = A </a:t>
            </a: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</a:t>
            </a: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C B </a:t>
            </a: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 A B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48BF4EC8-2260-48B2-B910-74865E165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470525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 = </a:t>
            </a: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 D</a:t>
            </a: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C </a:t>
            </a: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B</a:t>
            </a: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67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LCS</a:t>
            </a:r>
            <a:endParaRPr sz="2400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27" name="Google Shape;2027;p67"/>
          <p:cNvSpPr txBox="1">
            <a:spLocks noGrp="1"/>
          </p:cNvSpPr>
          <p:nvPr>
            <p:ph type="subTitle" idx="4294967295"/>
          </p:nvPr>
        </p:nvSpPr>
        <p:spPr>
          <a:xfrm>
            <a:off x="609600" y="1173689"/>
            <a:ext cx="7924800" cy="54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</a:t>
            </a:r>
            <a:r>
              <a:rPr lang="en" sz="3600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subsequence</a:t>
            </a:r>
            <a:r>
              <a:rPr lang="en" sz="3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a sequence that can be derived from another sequence by deleting some elements without changing the order of the remaining elements.</a:t>
            </a:r>
            <a:endParaRPr sz="3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8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e.g.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2196F3"/>
                </a:solidFill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oae</a:t>
            </a:r>
            <a:r>
              <a:rPr lang="en" sz="4800" dirty="0">
                <a:solidFill>
                  <a:srgbClr val="000000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 is a subsequence of </a:t>
            </a:r>
            <a:r>
              <a:rPr lang="en" sz="4800" b="1" dirty="0">
                <a:solidFill>
                  <a:srgbClr val="D33682"/>
                </a:solidFill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soared</a:t>
            </a:r>
            <a:r>
              <a:rPr lang="en" sz="4800" dirty="0">
                <a:solidFill>
                  <a:srgbClr val="000000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;  so are </a:t>
            </a:r>
            <a:r>
              <a:rPr lang="en" sz="4800" b="1" dirty="0">
                <a:solidFill>
                  <a:srgbClr val="2196F3"/>
                </a:solidFill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sore</a:t>
            </a:r>
            <a:r>
              <a:rPr lang="en" sz="4800" dirty="0">
                <a:solidFill>
                  <a:srgbClr val="000000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, </a:t>
            </a:r>
            <a:r>
              <a:rPr lang="en" sz="4800" b="1" dirty="0">
                <a:solidFill>
                  <a:srgbClr val="2196F3"/>
                </a:solidFill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sad</a:t>
            </a:r>
            <a:r>
              <a:rPr lang="en" sz="4800" dirty="0">
                <a:solidFill>
                  <a:srgbClr val="000000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, and </a:t>
            </a:r>
            <a:r>
              <a:rPr lang="en" sz="4800" b="1" dirty="0">
                <a:solidFill>
                  <a:srgbClr val="2196F3"/>
                </a:solidFill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srd</a:t>
            </a:r>
            <a:r>
              <a:rPr lang="en" sz="4800" dirty="0">
                <a:solidFill>
                  <a:srgbClr val="000000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.</a:t>
            </a:r>
            <a:endParaRPr sz="4800" dirty="0">
              <a:solidFill>
                <a:srgbClr val="000000"/>
              </a:solidFill>
              <a:latin typeface="Arial Narrow" panose="020B0606020202030204" pitchFamily="34" charset="0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22559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68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LCS</a:t>
            </a:r>
            <a:endParaRPr sz="2400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33" name="Google Shape;2033;p68"/>
          <p:cNvSpPr txBox="1">
            <a:spLocks noGrp="1"/>
          </p:cNvSpPr>
          <p:nvPr>
            <p:ph type="subTitle" idx="4294967295"/>
          </p:nvPr>
        </p:nvSpPr>
        <p:spPr>
          <a:xfrm>
            <a:off x="609600" y="1337496"/>
            <a:ext cx="7924800" cy="4820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</a:t>
            </a:r>
            <a:r>
              <a:rPr lang="en" sz="3200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subsequence</a:t>
            </a:r>
            <a:r>
              <a:rPr lang="en" sz="32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a sequence that can be derived from another sequence by deleting some elements without changing the order of the remaining elements.</a:t>
            </a:r>
            <a:endParaRPr sz="32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e.g. </a:t>
            </a:r>
            <a:r>
              <a:rPr lang="en" sz="2400" b="1" dirty="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oae</a:t>
            </a:r>
            <a:r>
              <a:rPr lang="en" sz="24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a subsequence of </a:t>
            </a:r>
            <a:r>
              <a:rPr lang="en" sz="2400" b="1" dirty="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soared</a:t>
            </a:r>
            <a:r>
              <a:rPr lang="en" sz="24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 so are </a:t>
            </a:r>
            <a:r>
              <a:rPr lang="en" sz="2400" b="1" dirty="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sore</a:t>
            </a:r>
            <a:r>
              <a:rPr lang="en" sz="24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 sz="2400" b="1" dirty="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sad</a:t>
            </a:r>
            <a:r>
              <a:rPr lang="en" sz="24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</a:t>
            </a:r>
            <a:r>
              <a:rPr lang="en" sz="2400" b="1" dirty="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srd</a:t>
            </a:r>
            <a:r>
              <a:rPr lang="en" sz="24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24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common subsequence is a sequence that’s a subsequence of two sequences.</a:t>
            </a:r>
            <a:endParaRPr sz="32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e.g. </a:t>
            </a:r>
            <a:r>
              <a:rPr lang="en" sz="2400" b="1" dirty="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oae</a:t>
            </a:r>
            <a:r>
              <a:rPr lang="en" sz="24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a common sequence of </a:t>
            </a:r>
            <a:r>
              <a:rPr lang="en" sz="2400" b="1" dirty="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soared</a:t>
            </a:r>
            <a:r>
              <a:rPr lang="en" sz="24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" sz="2400" b="1" dirty="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soaped</a:t>
            </a:r>
            <a:r>
              <a:rPr lang="en" sz="24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24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718788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p69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LCS</a:t>
            </a:r>
            <a:endParaRPr sz="2400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39" name="Google Shape;2039;p69"/>
          <p:cNvSpPr txBox="1">
            <a:spLocks noGrp="1"/>
          </p:cNvSpPr>
          <p:nvPr>
            <p:ph type="subTitle" idx="4294967295"/>
          </p:nvPr>
        </p:nvSpPr>
        <p:spPr>
          <a:xfrm>
            <a:off x="609600" y="1139700"/>
            <a:ext cx="7924800" cy="54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</a:t>
            </a:r>
            <a:r>
              <a:rPr lang="en" sz="2800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subsequence</a:t>
            </a:r>
            <a:r>
              <a:rPr lang="en" sz="28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a sequence that can be derived from another sequence by deleting some elements without changing the order of the remaining elements.</a:t>
            </a:r>
            <a:endParaRPr sz="28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e.g. </a:t>
            </a:r>
            <a:r>
              <a:rPr lang="en" sz="2000" b="1" dirty="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oae</a:t>
            </a:r>
            <a:r>
              <a:rPr lang="en" sz="20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a subsequence of </a:t>
            </a:r>
            <a:r>
              <a:rPr lang="en" sz="2000" b="1" dirty="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soared</a:t>
            </a:r>
            <a:r>
              <a:rPr lang="en" sz="20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 so are </a:t>
            </a:r>
            <a:r>
              <a:rPr lang="en" sz="2000" b="1" dirty="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sore</a:t>
            </a:r>
            <a:r>
              <a:rPr lang="en" sz="20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 sz="2000" b="1" dirty="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sad</a:t>
            </a:r>
            <a:r>
              <a:rPr lang="en" sz="20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</a:t>
            </a:r>
            <a:r>
              <a:rPr lang="en" sz="2000" b="1" dirty="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srd</a:t>
            </a:r>
            <a:r>
              <a:rPr lang="en" sz="20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20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common subsequence is a sequence that’s a subsequence of two sequences.</a:t>
            </a:r>
            <a:endParaRPr sz="28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e.g. </a:t>
            </a:r>
            <a:r>
              <a:rPr lang="en" sz="2000" b="1" dirty="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oae</a:t>
            </a:r>
            <a:r>
              <a:rPr lang="en" sz="20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a common sequence of </a:t>
            </a:r>
            <a:r>
              <a:rPr lang="en" sz="2000" b="1" dirty="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soared</a:t>
            </a:r>
            <a:r>
              <a:rPr lang="en" sz="20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" sz="2000" b="1" dirty="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soaped</a:t>
            </a:r>
            <a:r>
              <a:rPr lang="en" sz="20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20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longest common subsequence is the … longest common subsequence.</a:t>
            </a:r>
            <a:endParaRPr sz="28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e.g. </a:t>
            </a:r>
            <a:r>
              <a:rPr lang="en" sz="2000" b="1" dirty="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soaed</a:t>
            </a:r>
            <a:r>
              <a:rPr lang="en" sz="20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the longest common subsequence of </a:t>
            </a:r>
            <a:r>
              <a:rPr lang="en" sz="2000" b="1" dirty="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soared</a:t>
            </a:r>
            <a:r>
              <a:rPr lang="en" sz="20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" sz="2000" b="1" dirty="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soaped</a:t>
            </a:r>
            <a:r>
              <a:rPr lang="en" sz="20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20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028178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70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LCS</a:t>
            </a:r>
            <a:endParaRPr sz="2400" b="1" dirty="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45" name="Google Shape;2045;p70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4683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It’s helpful to find LCS in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571500" indent="-571500">
              <a:lnSpc>
                <a:spcPct val="150000"/>
              </a:lnSpc>
              <a:buClrTx/>
            </a:pPr>
            <a:r>
              <a:rPr lang="en" sz="3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bioinformatics, </a:t>
            </a:r>
          </a:p>
          <a:p>
            <a:pPr marL="571500" indent="-571500">
              <a:lnSpc>
                <a:spcPct val="150000"/>
              </a:lnSpc>
              <a:buClrTx/>
            </a:pPr>
            <a:r>
              <a:rPr lang="en" sz="3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unix command </a:t>
            </a:r>
            <a:r>
              <a:rPr lang="en" sz="3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diff</a:t>
            </a:r>
            <a:r>
              <a:rPr lang="en" sz="3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</a:p>
          <a:p>
            <a:pPr marL="571500" indent="-571500">
              <a:lnSpc>
                <a:spcPct val="150000"/>
              </a:lnSpc>
              <a:buClrTx/>
            </a:pPr>
            <a:r>
              <a:rPr lang="en" sz="3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merging in version control, </a:t>
            </a:r>
          </a:p>
          <a:p>
            <a:pPr marL="571500" indent="-571500">
              <a:lnSpc>
                <a:spcPct val="150000"/>
              </a:lnSpc>
              <a:buClrTx/>
            </a:pPr>
            <a:r>
              <a:rPr lang="en" sz="3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etc.</a:t>
            </a:r>
            <a:endParaRPr sz="28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55403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>
            <a:extLst>
              <a:ext uri="{FF2B5EF4-FFF2-40B4-BE49-F238E27FC236}">
                <a16:creationId xmlns:a16="http://schemas.microsoft.com/office/drawing/2014/main" id="{443E97E1-6F80-43C9-A40D-3DFA19890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998991"/>
          </a:xfrm>
        </p:spPr>
        <p:txBody>
          <a:bodyPr/>
          <a:lstStyle/>
          <a:p>
            <a:r>
              <a:rPr lang="en-US" altLang="en-US" dirty="0"/>
              <a:t>Brute-Force Solution</a:t>
            </a:r>
          </a:p>
        </p:txBody>
      </p:sp>
      <p:sp>
        <p:nvSpPr>
          <p:cNvPr id="743427" name="Rectangle 3">
            <a:extLst>
              <a:ext uri="{FF2B5EF4-FFF2-40B4-BE49-F238E27FC236}">
                <a16:creationId xmlns:a16="http://schemas.microsoft.com/office/drawing/2014/main" id="{D6E9C535-499C-4BE3-8546-3C624CF869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4463"/>
            <a:ext cx="8229600" cy="4411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For every subsequence of X, check whether it’s a subsequence of Y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There are </a:t>
            </a:r>
            <a:r>
              <a:rPr lang="en-US" altLang="en-US" dirty="0">
                <a:latin typeface="Comic Sans MS" panose="030F0702030302020204" pitchFamily="66" charset="0"/>
              </a:rPr>
              <a:t>2</a:t>
            </a:r>
            <a:r>
              <a:rPr lang="en-US" altLang="en-US" baseline="30000" dirty="0">
                <a:latin typeface="Comic Sans MS" panose="030F0702030302020204" pitchFamily="66" charset="0"/>
              </a:rPr>
              <a:t>m</a:t>
            </a:r>
            <a:r>
              <a:rPr lang="en-US" altLang="en-US" dirty="0"/>
              <a:t> subsequences of X to check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Each subsequence takes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dirty="0">
                <a:latin typeface="Comic Sans MS" panose="030F0702030302020204" pitchFamily="66" charset="0"/>
              </a:rPr>
              <a:t>(n)</a:t>
            </a:r>
            <a:r>
              <a:rPr lang="en-US" altLang="en-US" dirty="0"/>
              <a:t> time to check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scan Y for first letter, from there scan for second, and so on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Running time: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dirty="0">
                <a:latin typeface="Comic Sans MS" panose="030F0702030302020204" pitchFamily="66" charset="0"/>
              </a:rPr>
              <a:t>(n2</a:t>
            </a:r>
            <a:r>
              <a:rPr lang="en-US" altLang="en-US" baseline="30000" dirty="0">
                <a:latin typeface="Comic Sans MS" panose="030F0702030302020204" pitchFamily="66" charset="0"/>
              </a:rPr>
              <a:t>m</a:t>
            </a:r>
            <a:r>
              <a:rPr lang="en-US" altLang="en-US" dirty="0">
                <a:latin typeface="Comic Sans MS" panose="030F07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4943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71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LCS</a:t>
            </a:r>
            <a:endParaRPr sz="2400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51" name="Google Shape;2051;p71"/>
          <p:cNvSpPr txBox="1">
            <a:spLocks noGrp="1"/>
          </p:cNvSpPr>
          <p:nvPr>
            <p:ph type="subTitle" idx="4294967295"/>
          </p:nvPr>
        </p:nvSpPr>
        <p:spPr>
          <a:xfrm>
            <a:off x="609600" y="1259674"/>
            <a:ext cx="7924800" cy="54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</a:t>
            </a:r>
            <a:r>
              <a:rPr lang="en" sz="3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Find the LCS of two strings.</a:t>
            </a:r>
            <a:endParaRPr sz="3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Steps of dynamic programming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" sz="28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(1) Identify optimal substructure with overlapping subproblems.</a:t>
            </a:r>
            <a:endParaRPr sz="28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" sz="28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(2) Define a recursive formulation.</a:t>
            </a:r>
            <a:endParaRPr sz="9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" sz="28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(3) Use dynamic programming to solve the problem.</a:t>
            </a:r>
            <a:endParaRPr sz="9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" sz="28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(4) If necessary, track additional information so that the algorithm from (3) can solve a related problem.</a:t>
            </a:r>
            <a:endParaRPr sz="3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018900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p73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LCS</a:t>
            </a:r>
            <a:endParaRPr sz="2400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63" name="Google Shape;2063;p73"/>
          <p:cNvSpPr txBox="1">
            <a:spLocks noGrp="1"/>
          </p:cNvSpPr>
          <p:nvPr>
            <p:ph type="subTitle" idx="4294967295"/>
          </p:nvPr>
        </p:nvSpPr>
        <p:spPr>
          <a:xfrm>
            <a:off x="609600" y="1105596"/>
            <a:ext cx="7924800" cy="54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</a:t>
            </a:r>
            <a:r>
              <a:rPr lang="en" sz="3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Find the LCS of two strings.</a:t>
            </a:r>
            <a:endParaRPr sz="3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(1) Identify optimal substructure with overlapping subproblems.</a:t>
            </a:r>
            <a:endParaRPr sz="3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seems helpful to know the LCS of prefixes of two strings.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i="1" dirty="0">
                <a:solidFill>
                  <a:srgbClr val="000000"/>
                </a:solidFill>
                <a:latin typeface="Times" panose="02020603050405020304" pitchFamily="18" charset="0"/>
                <a:ea typeface="Source Sans Pro"/>
                <a:cs typeface="Times" panose="02020603050405020304" pitchFamily="18" charset="0"/>
                <a:sym typeface="Source Sans Pro"/>
              </a:rPr>
              <a:t>e.g. if we wanted to know the</a:t>
            </a:r>
            <a:r>
              <a:rPr lang="en" sz="28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400" b="1" dirty="0">
                <a:solidFill>
                  <a:srgbClr val="000000"/>
                </a:solidFill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lcs("penguin", "chicken")</a:t>
            </a:r>
            <a:r>
              <a:rPr lang="en" sz="28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it seems helpful to know</a:t>
            </a:r>
            <a:endParaRPr sz="28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lcs("pengui", "chicke")</a:t>
            </a:r>
            <a:endParaRPr sz="28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lcs("pengui", "chicken")</a:t>
            </a:r>
            <a:endParaRPr sz="28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lcs("penguin", "chicke")</a:t>
            </a:r>
            <a:endParaRPr sz="28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4F39F-053E-0183-73BC-20438B01B146}"/>
              </a:ext>
            </a:extLst>
          </p:cNvPr>
          <p:cNvSpPr txBox="1"/>
          <p:nvPr/>
        </p:nvSpPr>
        <p:spPr>
          <a:xfrm>
            <a:off x="700392" y="636853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These subproblems overlap a lot!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2023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78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LCS</a:t>
            </a:r>
            <a:endParaRPr sz="2400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14" name="Google Shape;2114;p78"/>
          <p:cNvSpPr txBox="1">
            <a:spLocks noGrp="1"/>
          </p:cNvSpPr>
          <p:nvPr>
            <p:ph type="subTitle" idx="4294967295"/>
          </p:nvPr>
        </p:nvSpPr>
        <p:spPr>
          <a:xfrm>
            <a:off x="609594" y="1222052"/>
            <a:ext cx="7924800" cy="54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</a:t>
            </a:r>
            <a:r>
              <a:rPr lang="en" sz="28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Find the LCS of two strings.</a:t>
            </a:r>
            <a:endParaRPr sz="28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(1) Identify optimal substructure with overlapping subproblems.</a:t>
            </a:r>
            <a:endParaRPr sz="28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Also, it seems simpler to solve for the length of the LCS, and reconstruct  the LCS itself after that in (4).</a:t>
            </a:r>
            <a:endParaRPr sz="20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 </a:t>
            </a:r>
            <a:r>
              <a:rPr lang="en" sz="20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T(i, j)</a:t>
            </a:r>
            <a:r>
              <a:rPr lang="en" sz="20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be the length of the LCS between the prefix from 0 and i</a:t>
            </a:r>
            <a:endParaRPr sz="20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(inclusive) of one string and the prefix from 0 and j (inclusive) of the other string.</a:t>
            </a:r>
            <a:endParaRPr sz="7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e.g. </a:t>
            </a:r>
            <a:r>
              <a:rPr lang="en" sz="20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T(2, 6)</a:t>
            </a:r>
            <a:r>
              <a:rPr lang="en" sz="20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strings “penguin” and “chicken” is 2.</a:t>
            </a:r>
            <a:endParaRPr sz="20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15" name="Google Shape;2115;p78"/>
          <p:cNvSpPr/>
          <p:nvPr/>
        </p:nvSpPr>
        <p:spPr>
          <a:xfrm>
            <a:off x="2972400" y="517994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16" name="Google Shape;2116;p78"/>
          <p:cNvSpPr/>
          <p:nvPr/>
        </p:nvSpPr>
        <p:spPr>
          <a:xfrm>
            <a:off x="3429600" y="517994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17" name="Google Shape;2117;p78"/>
          <p:cNvSpPr/>
          <p:nvPr/>
        </p:nvSpPr>
        <p:spPr>
          <a:xfrm>
            <a:off x="3886800" y="517994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18" name="Google Shape;2118;p78"/>
          <p:cNvSpPr/>
          <p:nvPr/>
        </p:nvSpPr>
        <p:spPr>
          <a:xfrm>
            <a:off x="4344000" y="517994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19" name="Google Shape;2119;p78"/>
          <p:cNvSpPr/>
          <p:nvPr/>
        </p:nvSpPr>
        <p:spPr>
          <a:xfrm>
            <a:off x="4801200" y="517994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20" name="Google Shape;2120;p78"/>
          <p:cNvSpPr/>
          <p:nvPr/>
        </p:nvSpPr>
        <p:spPr>
          <a:xfrm>
            <a:off x="5258400" y="517994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21" name="Google Shape;2121;p78"/>
          <p:cNvSpPr/>
          <p:nvPr/>
        </p:nvSpPr>
        <p:spPr>
          <a:xfrm>
            <a:off x="5715600" y="517994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22" name="Google Shape;2122;p78"/>
          <p:cNvSpPr/>
          <p:nvPr/>
        </p:nvSpPr>
        <p:spPr>
          <a:xfrm>
            <a:off x="2972400" y="578954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23" name="Google Shape;2123;p78"/>
          <p:cNvSpPr/>
          <p:nvPr/>
        </p:nvSpPr>
        <p:spPr>
          <a:xfrm>
            <a:off x="3429600" y="578954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24" name="Google Shape;2124;p78"/>
          <p:cNvSpPr/>
          <p:nvPr/>
        </p:nvSpPr>
        <p:spPr>
          <a:xfrm>
            <a:off x="3886800" y="578954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25" name="Google Shape;2125;p78"/>
          <p:cNvSpPr/>
          <p:nvPr/>
        </p:nvSpPr>
        <p:spPr>
          <a:xfrm>
            <a:off x="4344000" y="578954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26" name="Google Shape;2126;p78"/>
          <p:cNvSpPr/>
          <p:nvPr/>
        </p:nvSpPr>
        <p:spPr>
          <a:xfrm>
            <a:off x="4801200" y="578954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27" name="Google Shape;2127;p78"/>
          <p:cNvSpPr/>
          <p:nvPr/>
        </p:nvSpPr>
        <p:spPr>
          <a:xfrm>
            <a:off x="5258400" y="578954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28" name="Google Shape;2128;p78"/>
          <p:cNvSpPr/>
          <p:nvPr/>
        </p:nvSpPr>
        <p:spPr>
          <a:xfrm>
            <a:off x="5715600" y="578954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29" name="Google Shape;2129;p78"/>
          <p:cNvSpPr txBox="1"/>
          <p:nvPr/>
        </p:nvSpPr>
        <p:spPr>
          <a:xfrm>
            <a:off x="2972394" y="472395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130" name="Google Shape;2130;p78"/>
          <p:cNvSpPr txBox="1"/>
          <p:nvPr/>
        </p:nvSpPr>
        <p:spPr>
          <a:xfrm>
            <a:off x="3429594" y="472395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131" name="Google Shape;2131;p78"/>
          <p:cNvSpPr txBox="1"/>
          <p:nvPr/>
        </p:nvSpPr>
        <p:spPr>
          <a:xfrm>
            <a:off x="3886794" y="472395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132" name="Google Shape;2132;p78"/>
          <p:cNvSpPr txBox="1"/>
          <p:nvPr/>
        </p:nvSpPr>
        <p:spPr>
          <a:xfrm>
            <a:off x="4343994" y="472395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133" name="Google Shape;2133;p78"/>
          <p:cNvSpPr txBox="1"/>
          <p:nvPr/>
        </p:nvSpPr>
        <p:spPr>
          <a:xfrm>
            <a:off x="4801194" y="472395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134" name="Google Shape;2134;p78"/>
          <p:cNvSpPr txBox="1"/>
          <p:nvPr/>
        </p:nvSpPr>
        <p:spPr>
          <a:xfrm>
            <a:off x="5258394" y="472395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135" name="Google Shape;2135;p78"/>
          <p:cNvSpPr txBox="1"/>
          <p:nvPr/>
        </p:nvSpPr>
        <p:spPr>
          <a:xfrm>
            <a:off x="5715594" y="472395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136" name="Google Shape;2136;p78"/>
          <p:cNvSpPr/>
          <p:nvPr/>
        </p:nvSpPr>
        <p:spPr>
          <a:xfrm flipH="1">
            <a:off x="1219905" y="4858900"/>
            <a:ext cx="124825" cy="486201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137" name="Google Shape;2137;p78"/>
          <p:cNvSpPr txBox="1"/>
          <p:nvPr/>
        </p:nvSpPr>
        <p:spPr>
          <a:xfrm>
            <a:off x="139046" y="5339567"/>
            <a:ext cx="2223747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“T” stands for “Table”, but other than that, this name has no special meaning.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0011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AC9902A-9285-4AB7-9CCB-99EA353C8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Longest common subsequence (LCS)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3C3514F-A1C7-4F18-9918-AB3044DF8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090737"/>
          </a:xfrm>
        </p:spPr>
        <p:txBody>
          <a:bodyPr/>
          <a:lstStyle/>
          <a:p>
            <a:r>
              <a:rPr lang="en-US" altLang="en-US"/>
              <a:t>For a sequence X = x</a:t>
            </a:r>
            <a:r>
              <a:rPr lang="en-US" altLang="en-US" baseline="-25000"/>
              <a:t>1</a:t>
            </a:r>
            <a:r>
              <a:rPr lang="en-US" altLang="en-US" baseline="30000"/>
              <a:t>,</a:t>
            </a:r>
            <a:r>
              <a:rPr lang="en-US" altLang="en-US"/>
              <a:t> x</a:t>
            </a:r>
            <a:r>
              <a:rPr lang="en-US" altLang="en-US" baseline="-25000"/>
              <a:t>2</a:t>
            </a:r>
            <a:r>
              <a:rPr lang="en-US" altLang="en-US"/>
              <a:t>, …, x</a:t>
            </a:r>
            <a:r>
              <a:rPr lang="en-US" altLang="en-US" baseline="-25000"/>
              <a:t>n</a:t>
            </a:r>
            <a:r>
              <a:rPr lang="en-US" altLang="en-US"/>
              <a:t>, a subsequence is a subset of the sequence defined by a set of increasing indices (i</a:t>
            </a:r>
            <a:r>
              <a:rPr lang="en-US" altLang="en-US" baseline="-25000"/>
              <a:t>1</a:t>
            </a:r>
            <a:r>
              <a:rPr lang="en-US" altLang="en-US"/>
              <a:t>, i</a:t>
            </a:r>
            <a:r>
              <a:rPr lang="en-US" altLang="en-US" baseline="-25000"/>
              <a:t>2</a:t>
            </a:r>
            <a:r>
              <a:rPr lang="en-US" altLang="en-US"/>
              <a:t>, …, i</a:t>
            </a:r>
            <a:r>
              <a:rPr lang="en-US" altLang="en-US" baseline="-25000"/>
              <a:t>k</a:t>
            </a:r>
            <a:r>
              <a:rPr lang="en-US" altLang="en-US"/>
              <a:t>) where 1 </a:t>
            </a:r>
            <a:r>
              <a:rPr lang="en-US" altLang="en-US">
                <a:cs typeface="Arial" panose="020B0604020202020204" pitchFamily="34" charset="0"/>
              </a:rPr>
              <a:t>≤ i</a:t>
            </a:r>
            <a:r>
              <a:rPr lang="en-US" altLang="en-US" baseline="-25000">
                <a:cs typeface="Arial" panose="020B0604020202020204" pitchFamily="34" charset="0"/>
              </a:rPr>
              <a:t>1</a:t>
            </a:r>
            <a:r>
              <a:rPr lang="en-US" altLang="en-US">
                <a:cs typeface="Arial" panose="020B0604020202020204" pitchFamily="34" charset="0"/>
              </a:rPr>
              <a:t> &lt; i</a:t>
            </a:r>
            <a:r>
              <a:rPr lang="en-US" altLang="en-US" baseline="-25000">
                <a:cs typeface="Arial" panose="020B0604020202020204" pitchFamily="34" charset="0"/>
              </a:rPr>
              <a:t>2</a:t>
            </a:r>
            <a:r>
              <a:rPr lang="en-US" altLang="en-US">
                <a:cs typeface="Arial" panose="020B0604020202020204" pitchFamily="34" charset="0"/>
              </a:rPr>
              <a:t> &lt; … &lt; i</a:t>
            </a:r>
            <a:r>
              <a:rPr lang="en-US" altLang="en-US" baseline="-25000">
                <a:cs typeface="Arial" panose="020B0604020202020204" pitchFamily="34" charset="0"/>
              </a:rPr>
              <a:t>k</a:t>
            </a:r>
            <a:r>
              <a:rPr lang="en-US" altLang="en-US">
                <a:cs typeface="Arial" panose="020B0604020202020204" pitchFamily="34" charset="0"/>
              </a:rPr>
              <a:t> ≤ n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6E2AF61D-40A2-437B-9D8D-562BD4E93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1148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 = A B A C D A B A B</a:t>
            </a: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0053BEF9-2893-46E2-9FC9-F2701D15A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257800"/>
            <a:ext cx="2209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ABA?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79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LCS</a:t>
            </a:r>
            <a:endParaRPr sz="2400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43" name="Google Shape;2143;p79"/>
          <p:cNvSpPr txBox="1">
            <a:spLocks noGrp="1"/>
          </p:cNvSpPr>
          <p:nvPr>
            <p:ph type="subTitle" idx="4294967295"/>
          </p:nvPr>
        </p:nvSpPr>
        <p:spPr>
          <a:xfrm>
            <a:off x="609600" y="1279130"/>
            <a:ext cx="8349574" cy="54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</a:t>
            </a:r>
            <a:r>
              <a:rPr lang="en" sz="28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Find the LCS of two strings.</a:t>
            </a:r>
            <a:endParaRPr sz="28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8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Steps of dynamic programming</a:t>
            </a:r>
            <a:br>
              <a:rPr lang="en" sz="28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000000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(1) Identify optimal substructure with overlapping subproblems.</a:t>
            </a:r>
            <a:endParaRPr sz="2800" dirty="0">
              <a:solidFill>
                <a:srgbClr val="000000"/>
              </a:solidFill>
              <a:latin typeface="Arial Narrow" panose="020B0606020202030204" pitchFamily="34" charset="0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000000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(2) Define a recursive formulation.</a:t>
            </a:r>
            <a:endParaRPr sz="2800" dirty="0">
              <a:solidFill>
                <a:srgbClr val="000000"/>
              </a:solidFill>
              <a:latin typeface="Arial Narrow" panose="020B0606020202030204" pitchFamily="34" charset="0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000000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(3) Use dynamic programming to solve the problem.</a:t>
            </a:r>
            <a:endParaRPr sz="2800" dirty="0">
              <a:solidFill>
                <a:srgbClr val="000000"/>
              </a:solidFill>
              <a:latin typeface="Arial Narrow" panose="020B0606020202030204" pitchFamily="34" charset="0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000000"/>
                </a:solidFill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(4) If necessary, track additional information so that the algorithm from (3) can solve a related problem.</a:t>
            </a:r>
            <a:endParaRPr sz="3600" dirty="0">
              <a:solidFill>
                <a:srgbClr val="000000"/>
              </a:solidFill>
              <a:latin typeface="Arial Narrow" panose="020B0606020202030204" pitchFamily="34" charset="0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44" name="Google Shape;214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9799" y="3114540"/>
            <a:ext cx="438750" cy="43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360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p80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LCS</a:t>
            </a:r>
            <a:endParaRPr sz="2400" b="1" dirty="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50" name="Google Shape;2150;p80"/>
          <p:cNvSpPr txBox="1">
            <a:spLocks noGrp="1"/>
          </p:cNvSpPr>
          <p:nvPr>
            <p:ph type="subTitle" idx="4294967295"/>
          </p:nvPr>
        </p:nvSpPr>
        <p:spPr>
          <a:xfrm>
            <a:off x="604500" y="1215975"/>
            <a:ext cx="7924800" cy="2213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</a:t>
            </a:r>
            <a:r>
              <a:rPr lang="en" sz="28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Find the LCS of two strings.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(2) Define a recursive formulation.</a:t>
            </a:r>
            <a:endParaRPr sz="28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Consider two cases on the strings X and Y.</a:t>
            </a:r>
            <a:endParaRPr sz="20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2000" b="1" dirty="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Base case (Case 0)</a:t>
            </a:r>
            <a:r>
              <a:rPr lang="en" sz="20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" sz="20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0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lang="en" sz="20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" sz="20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-1</a:t>
            </a:r>
            <a:endParaRPr sz="2000"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1" name="Google Shape;2151;p80"/>
          <p:cNvSpPr/>
          <p:nvPr/>
        </p:nvSpPr>
        <p:spPr>
          <a:xfrm>
            <a:off x="1365372" y="379665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52" name="Google Shape;2152;p80"/>
          <p:cNvSpPr/>
          <p:nvPr/>
        </p:nvSpPr>
        <p:spPr>
          <a:xfrm>
            <a:off x="1822572" y="379665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53" name="Google Shape;2153;p80"/>
          <p:cNvSpPr/>
          <p:nvPr/>
        </p:nvSpPr>
        <p:spPr>
          <a:xfrm>
            <a:off x="2279772" y="379665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54" name="Google Shape;2154;p80"/>
          <p:cNvSpPr txBox="1"/>
          <p:nvPr/>
        </p:nvSpPr>
        <p:spPr>
          <a:xfrm>
            <a:off x="857872" y="3796659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X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5" name="Google Shape;2155;p80"/>
          <p:cNvSpPr/>
          <p:nvPr/>
        </p:nvSpPr>
        <p:spPr>
          <a:xfrm>
            <a:off x="1365372" y="440625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56" name="Google Shape;2156;p80"/>
          <p:cNvSpPr/>
          <p:nvPr/>
        </p:nvSpPr>
        <p:spPr>
          <a:xfrm>
            <a:off x="1822572" y="440625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57" name="Google Shape;2157;p80"/>
          <p:cNvSpPr/>
          <p:nvPr/>
        </p:nvSpPr>
        <p:spPr>
          <a:xfrm>
            <a:off x="2279772" y="440625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58" name="Google Shape;2158;p80"/>
          <p:cNvSpPr/>
          <p:nvPr/>
        </p:nvSpPr>
        <p:spPr>
          <a:xfrm>
            <a:off x="2736972" y="440625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59" name="Google Shape;2159;p80"/>
          <p:cNvSpPr txBox="1"/>
          <p:nvPr/>
        </p:nvSpPr>
        <p:spPr>
          <a:xfrm>
            <a:off x="857872" y="4406259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Y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0" name="Google Shape;2160;p80"/>
          <p:cNvSpPr/>
          <p:nvPr/>
        </p:nvSpPr>
        <p:spPr>
          <a:xfrm>
            <a:off x="3194172" y="440625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61" name="Google Shape;2161;p80"/>
          <p:cNvSpPr/>
          <p:nvPr/>
        </p:nvSpPr>
        <p:spPr>
          <a:xfrm>
            <a:off x="3651372" y="440625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62" name="Google Shape;2162;p80"/>
          <p:cNvSpPr/>
          <p:nvPr/>
        </p:nvSpPr>
        <p:spPr>
          <a:xfrm>
            <a:off x="4108572" y="4406257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63" name="Google Shape;2163;p80"/>
          <p:cNvSpPr txBox="1"/>
          <p:nvPr/>
        </p:nvSpPr>
        <p:spPr>
          <a:xfrm>
            <a:off x="1429116" y="3211584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4" name="Google Shape;2164;p80"/>
          <p:cNvSpPr/>
          <p:nvPr/>
        </p:nvSpPr>
        <p:spPr>
          <a:xfrm rot="-6299262">
            <a:off x="1218218" y="3408879"/>
            <a:ext cx="163582" cy="406576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165" name="Google Shape;2165;p80"/>
          <p:cNvSpPr/>
          <p:nvPr/>
        </p:nvSpPr>
        <p:spPr>
          <a:xfrm>
            <a:off x="2739300" y="379665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66" name="Google Shape;2166;p80"/>
          <p:cNvSpPr/>
          <p:nvPr/>
        </p:nvSpPr>
        <p:spPr>
          <a:xfrm>
            <a:off x="3196500" y="379665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67" name="Google Shape;2167;p80"/>
          <p:cNvSpPr/>
          <p:nvPr/>
        </p:nvSpPr>
        <p:spPr>
          <a:xfrm>
            <a:off x="3653700" y="379665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68" name="Google Shape;2168;p80"/>
          <p:cNvSpPr/>
          <p:nvPr/>
        </p:nvSpPr>
        <p:spPr>
          <a:xfrm>
            <a:off x="4110900" y="379665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69" name="Google Shape;2169;p80"/>
          <p:cNvSpPr txBox="1"/>
          <p:nvPr/>
        </p:nvSpPr>
        <p:spPr>
          <a:xfrm>
            <a:off x="4629516" y="3821184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j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0" name="Google Shape;2170;p80"/>
          <p:cNvSpPr/>
          <p:nvPr/>
        </p:nvSpPr>
        <p:spPr>
          <a:xfrm rot="-6299262">
            <a:off x="4418618" y="4018479"/>
            <a:ext cx="163582" cy="406576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1322E-E5E4-4988-FDC1-CDA369284D71}"/>
              </a:ext>
            </a:extLst>
          </p:cNvPr>
          <p:cNvSpPr txBox="1"/>
          <p:nvPr/>
        </p:nvSpPr>
        <p:spPr>
          <a:xfrm>
            <a:off x="909300" y="534225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Then </a:t>
            </a:r>
            <a:r>
              <a:rPr lang="en" sz="2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T(i, j) =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496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84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LCS</a:t>
            </a:r>
            <a:endParaRPr sz="2400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261" name="Google Shape;2261;p84"/>
          <p:cNvSpPr txBox="1">
            <a:spLocks noGrp="1"/>
          </p:cNvSpPr>
          <p:nvPr>
            <p:ph type="subTitle" idx="4294967295"/>
          </p:nvPr>
        </p:nvSpPr>
        <p:spPr>
          <a:xfrm>
            <a:off x="540337" y="1137012"/>
            <a:ext cx="7924800" cy="2050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</a:t>
            </a:r>
            <a:r>
              <a:rPr lang="en" sz="24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Find the LCS of two strings.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(2) Define a recursive formulation.</a:t>
            </a:r>
            <a:endParaRPr sz="24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24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Consider two cases on the strings X and Y.</a:t>
            </a:r>
            <a:endParaRPr sz="24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b="1" dirty="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1</a:t>
            </a: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X[i] = Y[j]</a:t>
            </a:r>
            <a:endParaRPr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2" name="Google Shape;2262;p84"/>
          <p:cNvSpPr/>
          <p:nvPr/>
        </p:nvSpPr>
        <p:spPr>
          <a:xfrm>
            <a:off x="1367700" y="3670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63" name="Google Shape;2263;p84"/>
          <p:cNvSpPr/>
          <p:nvPr/>
        </p:nvSpPr>
        <p:spPr>
          <a:xfrm>
            <a:off x="1824900" y="3670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64" name="Google Shape;2264;p84"/>
          <p:cNvSpPr/>
          <p:nvPr/>
        </p:nvSpPr>
        <p:spPr>
          <a:xfrm>
            <a:off x="2282100" y="367019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65" name="Google Shape;2265;p84"/>
          <p:cNvSpPr txBox="1"/>
          <p:nvPr/>
        </p:nvSpPr>
        <p:spPr>
          <a:xfrm>
            <a:off x="860200" y="3670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X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6" name="Google Shape;2266;p84"/>
          <p:cNvSpPr/>
          <p:nvPr/>
        </p:nvSpPr>
        <p:spPr>
          <a:xfrm>
            <a:off x="1367700" y="4279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67" name="Google Shape;2267;p84"/>
          <p:cNvSpPr/>
          <p:nvPr/>
        </p:nvSpPr>
        <p:spPr>
          <a:xfrm>
            <a:off x="1824900" y="4279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68" name="Google Shape;2268;p84"/>
          <p:cNvSpPr/>
          <p:nvPr/>
        </p:nvSpPr>
        <p:spPr>
          <a:xfrm>
            <a:off x="2282100" y="4279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69" name="Google Shape;2269;p84"/>
          <p:cNvSpPr/>
          <p:nvPr/>
        </p:nvSpPr>
        <p:spPr>
          <a:xfrm>
            <a:off x="2739300" y="4279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70" name="Google Shape;2270;p84"/>
          <p:cNvSpPr txBox="1"/>
          <p:nvPr/>
        </p:nvSpPr>
        <p:spPr>
          <a:xfrm>
            <a:off x="860200" y="42798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Y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1" name="Google Shape;2271;p84"/>
          <p:cNvSpPr/>
          <p:nvPr/>
        </p:nvSpPr>
        <p:spPr>
          <a:xfrm>
            <a:off x="3196500" y="4279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72" name="Google Shape;2272;p84"/>
          <p:cNvSpPr/>
          <p:nvPr/>
        </p:nvSpPr>
        <p:spPr>
          <a:xfrm>
            <a:off x="3653700" y="4279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73" name="Google Shape;2273;p84"/>
          <p:cNvSpPr/>
          <p:nvPr/>
        </p:nvSpPr>
        <p:spPr>
          <a:xfrm>
            <a:off x="4110900" y="427979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74" name="Google Shape;2274;p84"/>
          <p:cNvSpPr txBox="1"/>
          <p:nvPr/>
        </p:nvSpPr>
        <p:spPr>
          <a:xfrm>
            <a:off x="2803044" y="308512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5" name="Google Shape;2275;p84"/>
          <p:cNvSpPr/>
          <p:nvPr/>
        </p:nvSpPr>
        <p:spPr>
          <a:xfrm rot="-6299262">
            <a:off x="2592146" y="3282420"/>
            <a:ext cx="163582" cy="406576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276" name="Google Shape;2276;p84"/>
          <p:cNvSpPr txBox="1"/>
          <p:nvPr/>
        </p:nvSpPr>
        <p:spPr>
          <a:xfrm>
            <a:off x="3451438" y="2796955"/>
            <a:ext cx="4647604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Suppose i = 2 and j = 6 for this example.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77" name="Google Shape;2277;p84"/>
          <p:cNvSpPr/>
          <p:nvPr/>
        </p:nvSpPr>
        <p:spPr>
          <a:xfrm>
            <a:off x="2741628" y="3670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78" name="Google Shape;2278;p84"/>
          <p:cNvSpPr/>
          <p:nvPr/>
        </p:nvSpPr>
        <p:spPr>
          <a:xfrm>
            <a:off x="3198828" y="3670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79" name="Google Shape;2279;p84"/>
          <p:cNvSpPr/>
          <p:nvPr/>
        </p:nvSpPr>
        <p:spPr>
          <a:xfrm>
            <a:off x="3656028" y="3670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80" name="Google Shape;2280;p84"/>
          <p:cNvSpPr/>
          <p:nvPr/>
        </p:nvSpPr>
        <p:spPr>
          <a:xfrm>
            <a:off x="4113228" y="3670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81" name="Google Shape;2281;p84"/>
          <p:cNvSpPr txBox="1"/>
          <p:nvPr/>
        </p:nvSpPr>
        <p:spPr>
          <a:xfrm>
            <a:off x="4631844" y="369472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j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2" name="Google Shape;2282;p84"/>
          <p:cNvSpPr/>
          <p:nvPr/>
        </p:nvSpPr>
        <p:spPr>
          <a:xfrm rot="-6299262">
            <a:off x="4543848" y="3943927"/>
            <a:ext cx="163582" cy="406576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283" name="Google Shape;2283;p84"/>
          <p:cNvSpPr/>
          <p:nvPr/>
        </p:nvSpPr>
        <p:spPr>
          <a:xfrm rot="-3599248">
            <a:off x="3152693" y="2689913"/>
            <a:ext cx="163555" cy="406579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284" name="Google Shape;2284;p84"/>
          <p:cNvSpPr/>
          <p:nvPr/>
        </p:nvSpPr>
        <p:spPr>
          <a:xfrm>
            <a:off x="8465137" y="5510171"/>
            <a:ext cx="345000" cy="345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85" name="Google Shape;2285;p84"/>
          <p:cNvSpPr txBox="1"/>
          <p:nvPr/>
        </p:nvSpPr>
        <p:spPr>
          <a:xfrm>
            <a:off x="2052900" y="6136500"/>
            <a:ext cx="3288698" cy="74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For this entire lecture, index ranges will be inclusive.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86" name="Google Shape;2286;p84"/>
          <p:cNvSpPr/>
          <p:nvPr/>
        </p:nvSpPr>
        <p:spPr>
          <a:xfrm rot="-5398323" flipH="1">
            <a:off x="2430364" y="5687081"/>
            <a:ext cx="208772" cy="406598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B29C3-8218-7864-1216-ECC0B56431A5}"/>
              </a:ext>
            </a:extLst>
          </p:cNvPr>
          <p:cNvSpPr txBox="1"/>
          <p:nvPr/>
        </p:nvSpPr>
        <p:spPr>
          <a:xfrm>
            <a:off x="860200" y="4993022"/>
            <a:ext cx="59588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Then </a:t>
            </a:r>
            <a:r>
              <a:rPr lang="en-CA" sz="2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T(</a:t>
            </a:r>
            <a:r>
              <a:rPr lang="en-CA" sz="24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CA" sz="2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j) = 1 + T(i-1, j-1)</a:t>
            </a:r>
            <a:endParaRPr lang="en-CA" sz="24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B79CE-7CE7-A127-3ABA-FA6D70FAF83D}"/>
              </a:ext>
            </a:extLst>
          </p:cNvPr>
          <p:cNvSpPr txBox="1"/>
          <p:nvPr/>
        </p:nvSpPr>
        <p:spPr>
          <a:xfrm>
            <a:off x="861684" y="5498005"/>
            <a:ext cx="7768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since </a:t>
            </a:r>
            <a:r>
              <a:rPr lang="en-CA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LCS(X[0:i+1], Y[0:j+1]) = LCS(X[0:i], Y[0:j])</a:t>
            </a:r>
            <a:r>
              <a:rPr lang="en-CA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followed by </a:t>
            </a:r>
          </a:p>
        </p:txBody>
      </p:sp>
    </p:spTree>
    <p:extLst>
      <p:ext uri="{BB962C8B-B14F-4D97-AF65-F5344CB8AC3E}">
        <p14:creationId xmlns:p14="http://schemas.microsoft.com/office/powerpoint/2010/main" val="87206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87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LCS</a:t>
            </a:r>
            <a:endParaRPr sz="2400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349" name="Google Shape;2349;p87"/>
          <p:cNvSpPr txBox="1">
            <a:spLocks noGrp="1"/>
          </p:cNvSpPr>
          <p:nvPr>
            <p:ph type="subTitle" idx="4294967295"/>
          </p:nvPr>
        </p:nvSpPr>
        <p:spPr>
          <a:xfrm>
            <a:off x="629694" y="1250489"/>
            <a:ext cx="8004300" cy="2096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</a:t>
            </a:r>
            <a:r>
              <a:rPr lang="en" sz="24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Find the LCS of two strings.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(2) Define a recursive formulation.</a:t>
            </a:r>
            <a:endParaRPr sz="24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Consider two cases on the strings X and Y.</a:t>
            </a:r>
            <a:endParaRPr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b="1" dirty="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2</a:t>
            </a: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X[i] != Y[j]</a:t>
            </a:r>
            <a:endParaRPr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0" name="Google Shape;2350;p87"/>
          <p:cNvSpPr/>
          <p:nvPr/>
        </p:nvSpPr>
        <p:spPr>
          <a:xfrm>
            <a:off x="1367700" y="3670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51" name="Google Shape;2351;p87"/>
          <p:cNvSpPr/>
          <p:nvPr/>
        </p:nvSpPr>
        <p:spPr>
          <a:xfrm>
            <a:off x="1824900" y="3670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52" name="Google Shape;2352;p87"/>
          <p:cNvSpPr/>
          <p:nvPr/>
        </p:nvSpPr>
        <p:spPr>
          <a:xfrm>
            <a:off x="2282100" y="3670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53" name="Google Shape;2353;p87"/>
          <p:cNvSpPr txBox="1"/>
          <p:nvPr/>
        </p:nvSpPr>
        <p:spPr>
          <a:xfrm>
            <a:off x="860200" y="3670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X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4" name="Google Shape;2354;p87"/>
          <p:cNvSpPr/>
          <p:nvPr/>
        </p:nvSpPr>
        <p:spPr>
          <a:xfrm>
            <a:off x="1367700" y="4279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55" name="Google Shape;2355;p87"/>
          <p:cNvSpPr/>
          <p:nvPr/>
        </p:nvSpPr>
        <p:spPr>
          <a:xfrm>
            <a:off x="1824900" y="4279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56" name="Google Shape;2356;p87"/>
          <p:cNvSpPr/>
          <p:nvPr/>
        </p:nvSpPr>
        <p:spPr>
          <a:xfrm>
            <a:off x="2282100" y="4279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57" name="Google Shape;2357;p87"/>
          <p:cNvSpPr/>
          <p:nvPr/>
        </p:nvSpPr>
        <p:spPr>
          <a:xfrm>
            <a:off x="2739300" y="4279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58" name="Google Shape;2358;p87"/>
          <p:cNvSpPr txBox="1"/>
          <p:nvPr/>
        </p:nvSpPr>
        <p:spPr>
          <a:xfrm>
            <a:off x="860200" y="42798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Y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9" name="Google Shape;2359;p87"/>
          <p:cNvSpPr/>
          <p:nvPr/>
        </p:nvSpPr>
        <p:spPr>
          <a:xfrm>
            <a:off x="3196500" y="4279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60" name="Google Shape;2360;p87"/>
          <p:cNvSpPr/>
          <p:nvPr/>
        </p:nvSpPr>
        <p:spPr>
          <a:xfrm>
            <a:off x="3653700" y="4279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61" name="Google Shape;2361;p87"/>
          <p:cNvSpPr/>
          <p:nvPr/>
        </p:nvSpPr>
        <p:spPr>
          <a:xfrm>
            <a:off x="4110900" y="427979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62" name="Google Shape;2362;p87"/>
          <p:cNvSpPr txBox="1"/>
          <p:nvPr/>
        </p:nvSpPr>
        <p:spPr>
          <a:xfrm>
            <a:off x="3260244" y="308512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3" name="Google Shape;2363;p87"/>
          <p:cNvSpPr/>
          <p:nvPr/>
        </p:nvSpPr>
        <p:spPr>
          <a:xfrm rot="-6299262">
            <a:off x="3049346" y="3282420"/>
            <a:ext cx="163582" cy="406576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364" name="Google Shape;2364;p87"/>
          <p:cNvSpPr txBox="1"/>
          <p:nvPr/>
        </p:nvSpPr>
        <p:spPr>
          <a:xfrm>
            <a:off x="3647849" y="2884575"/>
            <a:ext cx="4591479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Suppose i = 3 and j = 6 for this example.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65" name="Google Shape;2365;p87"/>
          <p:cNvSpPr/>
          <p:nvPr/>
        </p:nvSpPr>
        <p:spPr>
          <a:xfrm>
            <a:off x="2741628" y="367019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66" name="Google Shape;2366;p87"/>
          <p:cNvSpPr/>
          <p:nvPr/>
        </p:nvSpPr>
        <p:spPr>
          <a:xfrm>
            <a:off x="3198828" y="3670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67" name="Google Shape;2367;p87"/>
          <p:cNvSpPr/>
          <p:nvPr/>
        </p:nvSpPr>
        <p:spPr>
          <a:xfrm>
            <a:off x="3656028" y="3670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68" name="Google Shape;2368;p87"/>
          <p:cNvSpPr/>
          <p:nvPr/>
        </p:nvSpPr>
        <p:spPr>
          <a:xfrm>
            <a:off x="4113228" y="3670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endParaRPr kumimoji="0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69" name="Google Shape;2369;p87"/>
          <p:cNvSpPr txBox="1"/>
          <p:nvPr/>
        </p:nvSpPr>
        <p:spPr>
          <a:xfrm>
            <a:off x="4631844" y="369472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j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0" name="Google Shape;2370;p87"/>
          <p:cNvSpPr/>
          <p:nvPr/>
        </p:nvSpPr>
        <p:spPr>
          <a:xfrm rot="-6299262">
            <a:off x="4420946" y="3892020"/>
            <a:ext cx="163582" cy="406576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371" name="Google Shape;2371;p87"/>
          <p:cNvSpPr/>
          <p:nvPr/>
        </p:nvSpPr>
        <p:spPr>
          <a:xfrm rot="-3599248">
            <a:off x="3349104" y="2777533"/>
            <a:ext cx="163555" cy="406579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372" name="Google Shape;2372;p87"/>
          <p:cNvSpPr/>
          <p:nvPr/>
        </p:nvSpPr>
        <p:spPr>
          <a:xfrm>
            <a:off x="6474300" y="6105191"/>
            <a:ext cx="343912" cy="335206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73" name="Google Shape;2373;p87"/>
          <p:cNvSpPr/>
          <p:nvPr/>
        </p:nvSpPr>
        <p:spPr>
          <a:xfrm>
            <a:off x="6474299" y="6528202"/>
            <a:ext cx="343913" cy="352779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3B67C-D4F2-76C0-2DBF-6BDED87A0BAB}"/>
              </a:ext>
            </a:extLst>
          </p:cNvPr>
          <p:cNvSpPr txBox="1"/>
          <p:nvPr/>
        </p:nvSpPr>
        <p:spPr>
          <a:xfrm>
            <a:off x="23621" y="5618264"/>
            <a:ext cx="8769307" cy="126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since either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</a:t>
            </a:r>
            <a:r>
              <a:rPr lang="en-US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LCS(X[0:i+1], Y[0:j+1]) = LCS(X[0:i], Y[0:j+1])</a:t>
            </a:r>
            <a:r>
              <a:rPr lang="en-US" sz="18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           isn’t involved or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</a:t>
            </a:r>
            <a:r>
              <a:rPr lang="en-US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LCS(X[0:i+1], Y[0:j+1]) = LCS(X[0:i+1], Y[0:j])</a:t>
            </a:r>
            <a:r>
              <a:rPr lang="en-US" sz="18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           isn’t involved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16B85-18E8-7723-1D92-3E29D11C165D}"/>
              </a:ext>
            </a:extLst>
          </p:cNvPr>
          <p:cNvSpPr txBox="1"/>
          <p:nvPr/>
        </p:nvSpPr>
        <p:spPr>
          <a:xfrm>
            <a:off x="729024" y="5000119"/>
            <a:ext cx="80043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Then </a:t>
            </a:r>
            <a:r>
              <a:rPr lang="en-US" sz="20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T(</a:t>
            </a:r>
            <a:r>
              <a:rPr lang="en-US" sz="20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j) = max{T(i-1, j), T(</a:t>
            </a:r>
            <a:r>
              <a:rPr lang="en-US" sz="20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j-1)}</a:t>
            </a:r>
          </a:p>
        </p:txBody>
      </p:sp>
    </p:spTree>
    <p:extLst>
      <p:ext uri="{BB962C8B-B14F-4D97-AF65-F5344CB8AC3E}">
        <p14:creationId xmlns:p14="http://schemas.microsoft.com/office/powerpoint/2010/main" val="4106483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p88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Find the LCS of two strings.</a:t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(2) Define a recursive formulation.</a:t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So, we get three cases in our recursive definition.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0" name="Google Shape;2380;p88"/>
          <p:cNvSpPr txBox="1">
            <a:spLocks noGrp="1"/>
          </p:cNvSpPr>
          <p:nvPr>
            <p:ph type="subTitle" idx="4294967295"/>
          </p:nvPr>
        </p:nvSpPr>
        <p:spPr>
          <a:xfrm>
            <a:off x="0" y="239500"/>
            <a:ext cx="91440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LCS</a:t>
            </a:r>
            <a:endParaRPr sz="2400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381" name="Google Shape;2381;p88"/>
          <p:cNvSpPr txBox="1"/>
          <p:nvPr/>
        </p:nvSpPr>
        <p:spPr>
          <a:xfrm>
            <a:off x="468395" y="4151250"/>
            <a:ext cx="1797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T(i, j) =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382" name="Google Shape;2382;p88"/>
          <p:cNvSpPr txBox="1"/>
          <p:nvPr/>
        </p:nvSpPr>
        <p:spPr>
          <a:xfrm>
            <a:off x="2461652" y="3496458"/>
            <a:ext cx="3754322" cy="1651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 + T(i-1, j-1)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max{T(i-1, j),</a:t>
            </a:r>
            <a:r>
              <a:rPr lang="en" sz="20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T(i, j-1)}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383" name="Google Shape;2383;p88"/>
          <p:cNvSpPr txBox="1"/>
          <p:nvPr/>
        </p:nvSpPr>
        <p:spPr>
          <a:xfrm>
            <a:off x="6215974" y="3429000"/>
            <a:ext cx="2821024" cy="1558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if 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i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 or 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j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 is -1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if 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X[i]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=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Y[j]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and 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i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, 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j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 ≥ 0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if 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X[i]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≠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Y[j]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and 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i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, 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j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 ≥ 0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cs typeface="Arial"/>
              <a:sym typeface="Arial"/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FE93E1E0-6728-9B71-61A9-3EEAD6B9590B}"/>
              </a:ext>
            </a:extLst>
          </p:cNvPr>
          <p:cNvSpPr/>
          <p:nvPr/>
        </p:nvSpPr>
        <p:spPr>
          <a:xfrm>
            <a:off x="2124909" y="3561758"/>
            <a:ext cx="372985" cy="1693146"/>
          </a:xfrm>
          <a:prstGeom prst="leftBrace">
            <a:avLst>
              <a:gd name="adj1" fmla="val 6393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62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p89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LCS</a:t>
            </a:r>
            <a:endParaRPr sz="2400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389" name="Google Shape;2389;p89"/>
          <p:cNvSpPr txBox="1">
            <a:spLocks noGrp="1"/>
          </p:cNvSpPr>
          <p:nvPr>
            <p:ph type="subTitle" idx="4294967295"/>
          </p:nvPr>
        </p:nvSpPr>
        <p:spPr>
          <a:xfrm>
            <a:off x="262647" y="1193145"/>
            <a:ext cx="8271753" cy="54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</a:t>
            </a:r>
            <a:r>
              <a:rPr lang="en" sz="3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Find the LCS of two strings.</a:t>
            </a:r>
            <a:endParaRPr sz="3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Steps of dynamic programming</a:t>
            </a:r>
            <a:endParaRPr sz="3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90563" lvl="0" indent="-6318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" sz="28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Identify optimal substructure with overlapping subproblems.</a:t>
            </a:r>
            <a:endParaRPr sz="9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90563" lvl="0" indent="-6318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" sz="28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Define a recursive formulation.</a:t>
            </a:r>
            <a:endParaRPr sz="9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90563" lvl="0" indent="-6318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" sz="28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dynamic programming to solve the problem.</a:t>
            </a:r>
            <a:endParaRPr sz="9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90563" lvl="0" indent="-6318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" sz="28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necessary, track additional information so that the algorithm from (3) can solve a related problem.</a:t>
            </a:r>
            <a:endParaRPr sz="3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90" name="Google Shape;2390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238" y="3022395"/>
            <a:ext cx="438750" cy="4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1" name="Google Shape;2391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6763" y="3461145"/>
            <a:ext cx="438750" cy="43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4939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>
            <a:extLst>
              <a:ext uri="{FF2B5EF4-FFF2-40B4-BE49-F238E27FC236}">
                <a16:creationId xmlns:a16="http://schemas.microsoft.com/office/drawing/2014/main" id="{443E97E1-6F80-43C9-A40D-3DFA19890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40152"/>
            <a:ext cx="8229600" cy="998991"/>
          </a:xfrm>
        </p:spPr>
        <p:txBody>
          <a:bodyPr/>
          <a:lstStyle/>
          <a:p>
            <a:r>
              <a:rPr lang="en-US" altLang="en-US" dirty="0"/>
              <a:t>Dynamic Programing Approach</a:t>
            </a:r>
          </a:p>
        </p:txBody>
      </p:sp>
    </p:spTree>
    <p:extLst>
      <p:ext uri="{BB962C8B-B14F-4D97-AF65-F5344CB8AC3E}">
        <p14:creationId xmlns:p14="http://schemas.microsoft.com/office/powerpoint/2010/main" val="921081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25E96E3-9016-4700-B098-A27E3E96B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1: Define the problem with respect to subproblems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92CF6C05-EBCB-4057-B66F-A68C425A2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764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 = A B C B D A B</a:t>
            </a:r>
          </a:p>
        </p:txBody>
      </p:sp>
      <p:sp>
        <p:nvSpPr>
          <p:cNvPr id="56325" name="Text Box 5">
            <a:extLst>
              <a:ext uri="{FF2B5EF4-FFF2-40B4-BE49-F238E27FC236}">
                <a16:creationId xmlns:a16="http://schemas.microsoft.com/office/drawing/2014/main" id="{2F4AF4E6-893D-404E-81BE-B6CCEBC32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24200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 = B D C A B 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8D2DFA2-6EDB-49FA-9C5E-4B51D9810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1: Define the problem with respect to subproblems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B3CEF4C6-D536-4FDE-A231-D01306586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764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 = A B C B D A ?</a:t>
            </a:r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F9E9CA9F-022A-4363-9F60-3EA1FF15F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24200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 = B D C A B ?</a:t>
            </a:r>
          </a:p>
        </p:txBody>
      </p:sp>
      <p:sp>
        <p:nvSpPr>
          <p:cNvPr id="62469" name="Line 5">
            <a:extLst>
              <a:ext uri="{FF2B5EF4-FFF2-40B4-BE49-F238E27FC236}">
                <a16:creationId xmlns:a16="http://schemas.microsoft.com/office/drawing/2014/main" id="{04A5092A-BCDC-40F1-A38F-1F8526D369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23622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470" name="Line 6">
            <a:extLst>
              <a:ext uri="{FF2B5EF4-FFF2-40B4-BE49-F238E27FC236}">
                <a16:creationId xmlns:a16="http://schemas.microsoft.com/office/drawing/2014/main" id="{207649B3-E193-4438-BE76-4C51F4A490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38100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471" name="Text Box 7">
            <a:extLst>
              <a:ext uri="{FF2B5EF4-FFF2-40B4-BE49-F238E27FC236}">
                <a16:creationId xmlns:a16="http://schemas.microsoft.com/office/drawing/2014/main" id="{AA54677C-580E-4D87-AC56-C36705AFA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8768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 the last character part of the LCS?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E2B8F52E-6991-4E79-9485-80F4E8656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1: Define the problem with respect to subproblems</a:t>
            </a: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738E8C6E-AA50-409F-8A55-20B738AA9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764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 = A B C B D A ?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0E866510-C4D0-4A5B-AB1B-5C12146F0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24200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 = B D C A B ?</a:t>
            </a:r>
          </a:p>
        </p:txBody>
      </p:sp>
      <p:sp>
        <p:nvSpPr>
          <p:cNvPr id="63493" name="Line 5">
            <a:extLst>
              <a:ext uri="{FF2B5EF4-FFF2-40B4-BE49-F238E27FC236}">
                <a16:creationId xmlns:a16="http://schemas.microsoft.com/office/drawing/2014/main" id="{2412E095-D339-482F-8468-232D9C497E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23622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3494" name="Line 6">
            <a:extLst>
              <a:ext uri="{FF2B5EF4-FFF2-40B4-BE49-F238E27FC236}">
                <a16:creationId xmlns:a16="http://schemas.microsoft.com/office/drawing/2014/main" id="{819D249F-F657-40BF-9701-BE1F64985C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38100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3496" name="Text Box 8">
            <a:extLst>
              <a:ext uri="{FF2B5EF4-FFF2-40B4-BE49-F238E27FC236}">
                <a16:creationId xmlns:a16="http://schemas.microsoft.com/office/drawing/2014/main" id="{3A9FB0AC-4B22-4130-8C43-D31CEAB5E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724400"/>
            <a:ext cx="487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Two cases:  either the characters are the same or they’re different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E361C0CA-1387-4B1A-8466-00B7D9EAD6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Longest common subsequence (LCS)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147FF8B-983C-499A-BB19-DE10954FB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090737"/>
          </a:xfrm>
        </p:spPr>
        <p:txBody>
          <a:bodyPr/>
          <a:lstStyle/>
          <a:p>
            <a:r>
              <a:rPr lang="en-US" altLang="en-US"/>
              <a:t>For a sequence X = x</a:t>
            </a:r>
            <a:r>
              <a:rPr lang="en-US" altLang="en-US" baseline="-25000"/>
              <a:t>1</a:t>
            </a:r>
            <a:r>
              <a:rPr lang="en-US" altLang="en-US" baseline="30000"/>
              <a:t>,</a:t>
            </a:r>
            <a:r>
              <a:rPr lang="en-US" altLang="en-US"/>
              <a:t> x</a:t>
            </a:r>
            <a:r>
              <a:rPr lang="en-US" altLang="en-US" baseline="-25000"/>
              <a:t>2</a:t>
            </a:r>
            <a:r>
              <a:rPr lang="en-US" altLang="en-US"/>
              <a:t>, …, x</a:t>
            </a:r>
            <a:r>
              <a:rPr lang="en-US" altLang="en-US" baseline="-25000"/>
              <a:t>n</a:t>
            </a:r>
            <a:r>
              <a:rPr lang="en-US" altLang="en-US"/>
              <a:t>, a subsequence is a subset of the sequence defined by a set of increasing indices (i</a:t>
            </a:r>
            <a:r>
              <a:rPr lang="en-US" altLang="en-US" baseline="-25000"/>
              <a:t>1</a:t>
            </a:r>
            <a:r>
              <a:rPr lang="en-US" altLang="en-US"/>
              <a:t>, i</a:t>
            </a:r>
            <a:r>
              <a:rPr lang="en-US" altLang="en-US" baseline="-25000"/>
              <a:t>2</a:t>
            </a:r>
            <a:r>
              <a:rPr lang="en-US" altLang="en-US"/>
              <a:t>, …, i</a:t>
            </a:r>
            <a:r>
              <a:rPr lang="en-US" altLang="en-US" baseline="-25000"/>
              <a:t>k</a:t>
            </a:r>
            <a:r>
              <a:rPr lang="en-US" altLang="en-US"/>
              <a:t>) where 1 </a:t>
            </a:r>
            <a:r>
              <a:rPr lang="en-US" altLang="en-US">
                <a:cs typeface="Arial" panose="020B0604020202020204" pitchFamily="34" charset="0"/>
              </a:rPr>
              <a:t>≤ i</a:t>
            </a:r>
            <a:r>
              <a:rPr lang="en-US" altLang="en-US" baseline="-25000">
                <a:cs typeface="Arial" panose="020B0604020202020204" pitchFamily="34" charset="0"/>
              </a:rPr>
              <a:t>1</a:t>
            </a:r>
            <a:r>
              <a:rPr lang="en-US" altLang="en-US">
                <a:cs typeface="Arial" panose="020B0604020202020204" pitchFamily="34" charset="0"/>
              </a:rPr>
              <a:t> &lt; i</a:t>
            </a:r>
            <a:r>
              <a:rPr lang="en-US" altLang="en-US" baseline="-25000">
                <a:cs typeface="Arial" panose="020B0604020202020204" pitchFamily="34" charset="0"/>
              </a:rPr>
              <a:t>2</a:t>
            </a:r>
            <a:r>
              <a:rPr lang="en-US" altLang="en-US">
                <a:cs typeface="Arial" panose="020B0604020202020204" pitchFamily="34" charset="0"/>
              </a:rPr>
              <a:t> &lt; … &lt; i</a:t>
            </a:r>
            <a:r>
              <a:rPr lang="en-US" altLang="en-US" baseline="-25000">
                <a:cs typeface="Arial" panose="020B0604020202020204" pitchFamily="34" charset="0"/>
              </a:rPr>
              <a:t>k</a:t>
            </a:r>
            <a:r>
              <a:rPr lang="en-US" altLang="en-US">
                <a:cs typeface="Arial" panose="020B0604020202020204" pitchFamily="34" charset="0"/>
              </a:rPr>
              <a:t> ≤ n</a:t>
            </a:r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8F0E8CEC-9068-45CA-B9E2-27D6C6741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1148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 = </a:t>
            </a: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B A</a:t>
            </a: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C D A B A B</a:t>
            </a: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F06E8CA4-8CF1-49D9-B024-0DE2241FB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257800"/>
            <a:ext cx="2209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ABA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EACA5AD6-3E3F-426D-8456-72EB1CD97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1: Define the problem with respect to subproblems</a:t>
            </a:r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8E9ADDC2-6013-4A05-BCBA-701B55F19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764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 = A B C B D A A</a:t>
            </a:r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752D21A0-3227-4714-96BA-75139E286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24200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 = B D C A B A</a:t>
            </a:r>
          </a:p>
        </p:txBody>
      </p:sp>
      <p:sp>
        <p:nvSpPr>
          <p:cNvPr id="58373" name="Line 5">
            <a:extLst>
              <a:ext uri="{FF2B5EF4-FFF2-40B4-BE49-F238E27FC236}">
                <a16:creationId xmlns:a16="http://schemas.microsoft.com/office/drawing/2014/main" id="{0794F488-BBA8-47D6-BAAA-5A38EE1C2A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23622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374" name="Line 6">
            <a:extLst>
              <a:ext uri="{FF2B5EF4-FFF2-40B4-BE49-F238E27FC236}">
                <a16:creationId xmlns:a16="http://schemas.microsoft.com/office/drawing/2014/main" id="{34E716D3-68A6-41D6-807D-36CF917098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38100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376" name="Text Box 8">
            <a:extLst>
              <a:ext uri="{FF2B5EF4-FFF2-40B4-BE49-F238E27FC236}">
                <a16:creationId xmlns:a16="http://schemas.microsoft.com/office/drawing/2014/main" id="{BCA55520-94F3-4383-A4ED-132FCD92E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If they’re the same</a:t>
            </a:r>
          </a:p>
        </p:txBody>
      </p:sp>
      <p:sp>
        <p:nvSpPr>
          <p:cNvPr id="58378" name="Rectangle 10">
            <a:extLst>
              <a:ext uri="{FF2B5EF4-FFF2-40B4-BE49-F238E27FC236}">
                <a16:creationId xmlns:a16="http://schemas.microsoft.com/office/drawing/2014/main" id="{8C4765FE-637D-4679-B619-1A9061A63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00400"/>
            <a:ext cx="24384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379" name="Rectangle 11">
            <a:extLst>
              <a:ext uri="{FF2B5EF4-FFF2-40B4-BE49-F238E27FC236}">
                <a16:creationId xmlns:a16="http://schemas.microsoft.com/office/drawing/2014/main" id="{E90A6252-4A0B-4724-A1ED-DED610F76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752600"/>
            <a:ext cx="2895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382" name="Text Box 14">
            <a:extLst>
              <a:ext uri="{FF2B5EF4-FFF2-40B4-BE49-F238E27FC236}">
                <a16:creationId xmlns:a16="http://schemas.microsoft.com/office/drawing/2014/main" id="{094EC6E9-1705-4E16-A630-2A5C0AFBA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590800"/>
            <a:ext cx="251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characters are part of the LCS</a:t>
            </a:r>
          </a:p>
        </p:txBody>
      </p:sp>
      <p:graphicFrame>
        <p:nvGraphicFramePr>
          <p:cNvPr id="58387" name="Object 19">
            <a:extLst>
              <a:ext uri="{FF2B5EF4-FFF2-40B4-BE49-F238E27FC236}">
                <a16:creationId xmlns:a16="http://schemas.microsoft.com/office/drawing/2014/main" id="{E7A70189-929F-4160-902B-CD8E37C318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638800"/>
          <a:ext cx="66294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98600" imgH="228600" progId="Equation.3">
                  <p:embed/>
                </p:oleObj>
              </mc:Choice>
              <mc:Fallback>
                <p:oleObj name="Equation" r:id="rId2" imgW="2298600" imgH="228600" progId="Equation.3">
                  <p:embed/>
                  <p:pic>
                    <p:nvPicPr>
                      <p:cNvPr id="58387" name="Object 19">
                        <a:extLst>
                          <a:ext uri="{FF2B5EF4-FFF2-40B4-BE49-F238E27FC236}">
                            <a16:creationId xmlns:a16="http://schemas.microsoft.com/office/drawing/2014/main" id="{E7A70189-929F-4160-902B-CD8E37C318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38800"/>
                        <a:ext cx="662940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8" name="Text Box 20">
            <a:extLst>
              <a:ext uri="{FF2B5EF4-FFF2-40B4-BE49-F238E27FC236}">
                <a16:creationId xmlns:a16="http://schemas.microsoft.com/office/drawing/2014/main" id="{3BF8C428-000E-4DE9-8F6A-316DB291A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514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2" grpId="0"/>
      <p:bldP spid="5838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A2064F29-5900-4A86-BF07-7DBEF3BF1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1: Define the problem with respect to subproblems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4BFC833B-D9E9-46FB-AD24-991B61264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764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 = A B C B D A B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70DD81FA-C7EA-4E45-8E99-7AB531D64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24200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 = B D C A B A</a:t>
            </a:r>
          </a:p>
        </p:txBody>
      </p:sp>
      <p:sp>
        <p:nvSpPr>
          <p:cNvPr id="59397" name="Line 5">
            <a:extLst>
              <a:ext uri="{FF2B5EF4-FFF2-40B4-BE49-F238E27FC236}">
                <a16:creationId xmlns:a16="http://schemas.microsoft.com/office/drawing/2014/main" id="{4F2FFDFF-05C6-483D-83B6-41E940873F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23622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398" name="Line 6">
            <a:extLst>
              <a:ext uri="{FF2B5EF4-FFF2-40B4-BE49-F238E27FC236}">
                <a16:creationId xmlns:a16="http://schemas.microsoft.com/office/drawing/2014/main" id="{5FB460B9-D7A3-4F9D-AD05-7899CE068E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38100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400" name="Rectangle 8">
            <a:extLst>
              <a:ext uri="{FF2B5EF4-FFF2-40B4-BE49-F238E27FC236}">
                <a16:creationId xmlns:a16="http://schemas.microsoft.com/office/drawing/2014/main" id="{92FC9059-18E8-4CCD-95B7-6C3EFE5D0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00400"/>
            <a:ext cx="2895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401" name="Rectangle 9">
            <a:extLst>
              <a:ext uri="{FF2B5EF4-FFF2-40B4-BE49-F238E27FC236}">
                <a16:creationId xmlns:a16="http://schemas.microsoft.com/office/drawing/2014/main" id="{106FCA60-5C07-4D08-9F38-072279E5D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752600"/>
            <a:ext cx="2895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404" name="Text Box 12">
            <a:extLst>
              <a:ext uri="{FF2B5EF4-FFF2-40B4-BE49-F238E27FC236}">
                <a16:creationId xmlns:a16="http://schemas.microsoft.com/office/drawing/2014/main" id="{71F250B7-4788-408E-8BAB-5DD47A3E1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If they’re different</a:t>
            </a:r>
          </a:p>
        </p:txBody>
      </p:sp>
      <p:sp>
        <p:nvSpPr>
          <p:cNvPr id="59406" name="Text Box 14">
            <a:extLst>
              <a:ext uri="{FF2B5EF4-FFF2-40B4-BE49-F238E27FC236}">
                <a16:creationId xmlns:a16="http://schemas.microsoft.com/office/drawing/2014/main" id="{D919FEF6-3737-49E3-B3C3-462BA2DBF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514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LCS</a:t>
            </a:r>
          </a:p>
        </p:txBody>
      </p:sp>
      <p:graphicFrame>
        <p:nvGraphicFramePr>
          <p:cNvPr id="59408" name="Object 16">
            <a:extLst>
              <a:ext uri="{FF2B5EF4-FFF2-40B4-BE49-F238E27FC236}">
                <a16:creationId xmlns:a16="http://schemas.microsoft.com/office/drawing/2014/main" id="{6B903A88-E5F5-452A-AB3B-66F22149FC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638800"/>
          <a:ext cx="516413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228600" progId="Equation.3">
                  <p:embed/>
                </p:oleObj>
              </mc:Choice>
              <mc:Fallback>
                <p:oleObj name="Equation" r:id="rId2" imgW="1790640" imgH="228600" progId="Equation.3">
                  <p:embed/>
                  <p:pic>
                    <p:nvPicPr>
                      <p:cNvPr id="59408" name="Object 16">
                        <a:extLst>
                          <a:ext uri="{FF2B5EF4-FFF2-40B4-BE49-F238E27FC236}">
                            <a16:creationId xmlns:a16="http://schemas.microsoft.com/office/drawing/2014/main" id="{6B903A88-E5F5-452A-AB3B-66F22149FC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638800"/>
                        <a:ext cx="5164138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A092B9D-A56E-4334-BAC0-34CCC60D6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1: Define the problem with respect to subproblems</a:t>
            </a: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D790117A-9FDE-44D7-AA4C-0D1D6BCC5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764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 = A B C B D A B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48DBAA5D-9AE0-41A7-B0A2-3F3777EC8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24200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 = B D C A B A</a:t>
            </a:r>
          </a:p>
        </p:txBody>
      </p:sp>
      <p:sp>
        <p:nvSpPr>
          <p:cNvPr id="60421" name="Line 5">
            <a:extLst>
              <a:ext uri="{FF2B5EF4-FFF2-40B4-BE49-F238E27FC236}">
                <a16:creationId xmlns:a16="http://schemas.microsoft.com/office/drawing/2014/main" id="{96F3F532-E031-4250-ACEA-A062679962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23622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422" name="Line 6">
            <a:extLst>
              <a:ext uri="{FF2B5EF4-FFF2-40B4-BE49-F238E27FC236}">
                <a16:creationId xmlns:a16="http://schemas.microsoft.com/office/drawing/2014/main" id="{23E2825B-F868-4BD9-B471-F188D113B8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38100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CEF585FC-80D1-4855-B09A-F4AC4647D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00400"/>
            <a:ext cx="23622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206C295B-8FB6-4EEC-ABCD-D3B310ACD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752600"/>
            <a:ext cx="34290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425" name="Text Box 9">
            <a:extLst>
              <a:ext uri="{FF2B5EF4-FFF2-40B4-BE49-F238E27FC236}">
                <a16:creationId xmlns:a16="http://schemas.microsoft.com/office/drawing/2014/main" id="{9807BDBB-1636-4C6D-9542-09513BA1A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If they’re different</a:t>
            </a:r>
          </a:p>
        </p:txBody>
      </p:sp>
      <p:sp>
        <p:nvSpPr>
          <p:cNvPr id="60427" name="Text Box 11">
            <a:extLst>
              <a:ext uri="{FF2B5EF4-FFF2-40B4-BE49-F238E27FC236}">
                <a16:creationId xmlns:a16="http://schemas.microsoft.com/office/drawing/2014/main" id="{7634EEF6-F5E4-42EA-81AA-7A7C22E56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514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LCS</a:t>
            </a:r>
          </a:p>
        </p:txBody>
      </p:sp>
      <p:graphicFrame>
        <p:nvGraphicFramePr>
          <p:cNvPr id="60428" name="Object 12">
            <a:extLst>
              <a:ext uri="{FF2B5EF4-FFF2-40B4-BE49-F238E27FC236}">
                <a16:creationId xmlns:a16="http://schemas.microsoft.com/office/drawing/2014/main" id="{3A90EC79-D4C4-43FE-8946-D70F7C2853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6238" y="5638800"/>
          <a:ext cx="5164137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228600" progId="Equation.3">
                  <p:embed/>
                </p:oleObj>
              </mc:Choice>
              <mc:Fallback>
                <p:oleObj name="Equation" r:id="rId2" imgW="1790640" imgH="228600" progId="Equation.3">
                  <p:embed/>
                  <p:pic>
                    <p:nvPicPr>
                      <p:cNvPr id="60428" name="Object 12">
                        <a:extLst>
                          <a:ext uri="{FF2B5EF4-FFF2-40B4-BE49-F238E27FC236}">
                            <a16:creationId xmlns:a16="http://schemas.microsoft.com/office/drawing/2014/main" id="{3A90EC79-D4C4-43FE-8946-D70F7C2853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5638800"/>
                        <a:ext cx="5164137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1E054DFE-147E-4B24-9EA4-A2D62A027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1: Define the problem with respect to subproblems</a:t>
            </a: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F6760E55-7709-44AC-8C93-7C5B974BA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717925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 = A B C B D A B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1D73D09C-2F2C-4082-9C5D-EDA95646D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632325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 = B D C A B A</a:t>
            </a:r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4BE83917-2EBA-4553-B6E5-020BC921C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08525"/>
            <a:ext cx="23622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544" name="Rectangle 8">
            <a:extLst>
              <a:ext uri="{FF2B5EF4-FFF2-40B4-BE49-F238E27FC236}">
                <a16:creationId xmlns:a16="http://schemas.microsoft.com/office/drawing/2014/main" id="{BA50DC1C-EF1C-4213-8441-DB58F2140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94125"/>
            <a:ext cx="34290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1B2BCFD6-A44B-46B0-8E58-3EEC043F8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9436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If they’re different</a:t>
            </a:r>
          </a:p>
        </p:txBody>
      </p:sp>
      <p:sp>
        <p:nvSpPr>
          <p:cNvPr id="65554" name="Text Box 18">
            <a:extLst>
              <a:ext uri="{FF2B5EF4-FFF2-40B4-BE49-F238E27FC236}">
                <a16:creationId xmlns:a16="http://schemas.microsoft.com/office/drawing/2014/main" id="{E5363EA6-2745-431B-A2F7-DE8BA021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764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 = A B C B D A B</a:t>
            </a:r>
          </a:p>
        </p:txBody>
      </p:sp>
      <p:sp>
        <p:nvSpPr>
          <p:cNvPr id="65555" name="Text Box 19">
            <a:extLst>
              <a:ext uri="{FF2B5EF4-FFF2-40B4-BE49-F238E27FC236}">
                <a16:creationId xmlns:a16="http://schemas.microsoft.com/office/drawing/2014/main" id="{5C669B45-7C87-44E4-9BF0-D0C29ED36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438400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 = B D C A B A</a:t>
            </a:r>
          </a:p>
        </p:txBody>
      </p:sp>
      <p:sp>
        <p:nvSpPr>
          <p:cNvPr id="65557" name="Rectangle 21">
            <a:extLst>
              <a:ext uri="{FF2B5EF4-FFF2-40B4-BE49-F238E27FC236}">
                <a16:creationId xmlns:a16="http://schemas.microsoft.com/office/drawing/2014/main" id="{DAC0FF90-7BDF-4DF0-BE30-B047DD6F2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514600"/>
            <a:ext cx="2895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558" name="Rectangle 22">
            <a:extLst>
              <a:ext uri="{FF2B5EF4-FFF2-40B4-BE49-F238E27FC236}">
                <a16:creationId xmlns:a16="http://schemas.microsoft.com/office/drawing/2014/main" id="{7915D51E-513A-435B-AE97-276989961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752600"/>
            <a:ext cx="2895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560" name="Text Box 24">
            <a:extLst>
              <a:ext uri="{FF2B5EF4-FFF2-40B4-BE49-F238E27FC236}">
                <a16:creationId xmlns:a16="http://schemas.microsoft.com/office/drawing/2014/main" id="{E66B82FF-4621-4289-B244-B8A98B6BA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743200"/>
            <a:ext cx="18288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861D1231-BEA9-4B76-9AB7-E3EDFC9BB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1: Define the problem with respect to subproblems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AA480A5C-14D7-43C0-9653-98E8823D9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764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 = A B C B D A B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203E48F6-F7DF-4A2F-9C5B-150A020BA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24200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 = B D C A B A</a:t>
            </a:r>
          </a:p>
        </p:txBody>
      </p:sp>
      <p:sp>
        <p:nvSpPr>
          <p:cNvPr id="61445" name="Line 5">
            <a:extLst>
              <a:ext uri="{FF2B5EF4-FFF2-40B4-BE49-F238E27FC236}">
                <a16:creationId xmlns:a16="http://schemas.microsoft.com/office/drawing/2014/main" id="{64445AE5-D7DD-48A7-9FBA-AE51042200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23622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46" name="Line 6">
            <a:extLst>
              <a:ext uri="{FF2B5EF4-FFF2-40B4-BE49-F238E27FC236}">
                <a16:creationId xmlns:a16="http://schemas.microsoft.com/office/drawing/2014/main" id="{2633C8EB-9F73-41E1-A1B7-EDD2A38852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38100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61452" name="Object 12">
            <a:extLst>
              <a:ext uri="{FF2B5EF4-FFF2-40B4-BE49-F238E27FC236}">
                <a16:creationId xmlns:a16="http://schemas.microsoft.com/office/drawing/2014/main" id="{1876B028-F2CE-4145-957D-36B9112EBB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953000"/>
          <a:ext cx="74676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98800" imgH="482400" progId="Equation.3">
                  <p:embed/>
                </p:oleObj>
              </mc:Choice>
              <mc:Fallback>
                <p:oleObj name="Equation" r:id="rId2" imgW="3898800" imgH="482400" progId="Equation.3">
                  <p:embed/>
                  <p:pic>
                    <p:nvPicPr>
                      <p:cNvPr id="61452" name="Object 12">
                        <a:extLst>
                          <a:ext uri="{FF2B5EF4-FFF2-40B4-BE49-F238E27FC236}">
                            <a16:creationId xmlns:a16="http://schemas.microsoft.com/office/drawing/2014/main" id="{1876B028-F2CE-4145-957D-36B9112EBB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953000"/>
                        <a:ext cx="74676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F927340-7E9F-46FF-9A56-DDF82F46D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2: Build the solution from the bottom up</a:t>
            </a:r>
          </a:p>
        </p:txBody>
      </p:sp>
      <p:graphicFrame>
        <p:nvGraphicFramePr>
          <p:cNvPr id="64516" name="Object 4">
            <a:extLst>
              <a:ext uri="{FF2B5EF4-FFF2-40B4-BE49-F238E27FC236}">
                <a16:creationId xmlns:a16="http://schemas.microsoft.com/office/drawing/2014/main" id="{D0623A7F-0C47-4F6F-8BA7-885BE5148B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600200"/>
          <a:ext cx="74676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98800" imgH="482400" progId="Equation.3">
                  <p:embed/>
                </p:oleObj>
              </mc:Choice>
              <mc:Fallback>
                <p:oleObj name="Equation" r:id="rId2" imgW="3898800" imgH="482400" progId="Equation.3">
                  <p:embed/>
                  <p:pic>
                    <p:nvPicPr>
                      <p:cNvPr id="64516" name="Object 4">
                        <a:extLst>
                          <a:ext uri="{FF2B5EF4-FFF2-40B4-BE49-F238E27FC236}">
                            <a16:creationId xmlns:a16="http://schemas.microsoft.com/office/drawing/2014/main" id="{D0623A7F-0C47-4F6F-8BA7-885BE5148B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74676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Text Box 5">
            <a:extLst>
              <a:ext uri="{FF2B5EF4-FFF2-40B4-BE49-F238E27FC236}">
                <a16:creationId xmlns:a16="http://schemas.microsoft.com/office/drawing/2014/main" id="{A393B7BC-2E43-484F-B28A-03CB34B38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971800"/>
            <a:ext cx="388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What types of subproblem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solutions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do we need to store?</a:t>
            </a:r>
          </a:p>
        </p:txBody>
      </p:sp>
      <p:sp>
        <p:nvSpPr>
          <p:cNvPr id="64518" name="Text Box 6">
            <a:extLst>
              <a:ext uri="{FF2B5EF4-FFF2-40B4-BE49-F238E27FC236}">
                <a16:creationId xmlns:a16="http://schemas.microsoft.com/office/drawing/2014/main" id="{39E28675-A02D-45C2-B7D6-0B0FF09EA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910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LCS(X</a:t>
            </a:r>
            <a:r>
              <a:rPr kumimoji="0" lang="en-US" alt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1…</a:t>
            </a:r>
            <a:r>
              <a:rPr kumimoji="0" lang="en-US" alt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Y</a:t>
            </a:r>
            <a:r>
              <a:rPr kumimoji="0" lang="en-US" alt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1…</a:t>
            </a:r>
            <a:r>
              <a:rPr kumimoji="0" lang="en-US" alt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  <a:endParaRPr kumimoji="0" lang="en-US" altLang="en-US" sz="2800" b="0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4519" name="Line 7">
            <a:extLst>
              <a:ext uri="{FF2B5EF4-FFF2-40B4-BE49-F238E27FC236}">
                <a16:creationId xmlns:a16="http://schemas.microsoft.com/office/drawing/2014/main" id="{32C61651-6CD2-450B-876E-028A6A0826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48006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4520" name="Line 8">
            <a:extLst>
              <a:ext uri="{FF2B5EF4-FFF2-40B4-BE49-F238E27FC236}">
                <a16:creationId xmlns:a16="http://schemas.microsoft.com/office/drawing/2014/main" id="{5F2FC232-3C01-4801-B7A7-AFA3E594E7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47244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4521" name="Text Box 9">
            <a:extLst>
              <a:ext uri="{FF2B5EF4-FFF2-40B4-BE49-F238E27FC236}">
                <a16:creationId xmlns:a16="http://schemas.microsoft.com/office/drawing/2014/main" id="{47362E4B-1794-4C52-9C95-EA6623082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two different indices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/>
      <p:bldP spid="64518" grpId="0"/>
      <p:bldP spid="645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959308FE-6D4A-470E-BFD0-7A973EFB4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2: Build the solution from the bottom up</a:t>
            </a:r>
          </a:p>
        </p:txBody>
      </p:sp>
      <p:graphicFrame>
        <p:nvGraphicFramePr>
          <p:cNvPr id="69635" name="Object 3">
            <a:extLst>
              <a:ext uri="{FF2B5EF4-FFF2-40B4-BE49-F238E27FC236}">
                <a16:creationId xmlns:a16="http://schemas.microsoft.com/office/drawing/2014/main" id="{EEFFC52F-16A4-445F-8405-B1EB032F95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600200"/>
          <a:ext cx="74676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98800" imgH="482400" progId="Equation.3">
                  <p:embed/>
                </p:oleObj>
              </mc:Choice>
              <mc:Fallback>
                <p:oleObj name="Equation" r:id="rId2" imgW="3898800" imgH="482400" progId="Equation.3">
                  <p:embed/>
                  <p:pic>
                    <p:nvPicPr>
                      <p:cNvPr id="69635" name="Object 3">
                        <a:extLst>
                          <a:ext uri="{FF2B5EF4-FFF2-40B4-BE49-F238E27FC236}">
                            <a16:creationId xmlns:a16="http://schemas.microsoft.com/office/drawing/2014/main" id="{EEFFC52F-16A4-445F-8405-B1EB032F95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74676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4">
            <a:extLst>
              <a:ext uri="{FF2B5EF4-FFF2-40B4-BE49-F238E27FC236}">
                <a16:creationId xmlns:a16="http://schemas.microsoft.com/office/drawing/2014/main" id="{96BFEBF6-B071-4EDE-82CA-1C86F718D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971800"/>
            <a:ext cx="388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What types of subproblem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solutions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do we need to store?</a:t>
            </a:r>
          </a:p>
        </p:txBody>
      </p:sp>
      <p:sp>
        <p:nvSpPr>
          <p:cNvPr id="69637" name="Text Box 5">
            <a:extLst>
              <a:ext uri="{FF2B5EF4-FFF2-40B4-BE49-F238E27FC236}">
                <a16:creationId xmlns:a16="http://schemas.microsoft.com/office/drawing/2014/main" id="{040A3A78-85AF-4CE3-964E-5DD448900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910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LCS(X</a:t>
            </a:r>
            <a:r>
              <a:rPr kumimoji="0" lang="en-US" alt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1…</a:t>
            </a:r>
            <a:r>
              <a:rPr kumimoji="0" lang="en-US" alt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Y</a:t>
            </a:r>
            <a:r>
              <a:rPr kumimoji="0" lang="en-US" alt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1…</a:t>
            </a:r>
            <a:r>
              <a:rPr kumimoji="0" lang="en-US" alt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  <a:endParaRPr kumimoji="0" lang="en-US" altLang="en-US" sz="2800" b="0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69642" name="Object 10">
            <a:extLst>
              <a:ext uri="{FF2B5EF4-FFF2-40B4-BE49-F238E27FC236}">
                <a16:creationId xmlns:a16="http://schemas.microsoft.com/office/drawing/2014/main" id="{29554B3F-CF27-449A-9628-3CA39EF98F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51054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03440" imgH="457200" progId="Equation.3">
                  <p:embed/>
                </p:oleObj>
              </mc:Choice>
              <mc:Fallback>
                <p:oleObj name="Equation" r:id="rId4" imgW="3403440" imgH="457200" progId="Equation.3">
                  <p:embed/>
                  <p:pic>
                    <p:nvPicPr>
                      <p:cNvPr id="69642" name="Object 10">
                        <a:extLst>
                          <a:ext uri="{FF2B5EF4-FFF2-40B4-BE49-F238E27FC236}">
                            <a16:creationId xmlns:a16="http://schemas.microsoft.com/office/drawing/2014/main" id="{29554B3F-CF27-449A-9628-3CA39EF98F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51054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>
            <a:extLst>
              <a:ext uri="{FF2B5EF4-FFF2-40B4-BE49-F238E27FC236}">
                <a16:creationId xmlns:a16="http://schemas.microsoft.com/office/drawing/2014/main" id="{A2BC7A58-12AC-4786-8D1F-A45F7BF77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x</a:t>
            </a:r>
            <a:r>
              <a:rPr kumimoji="0" lang="en-US" alt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  A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  B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  C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  B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  D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  A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  B</a:t>
            </a:r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FC96FBCE-A715-4073-A920-3E0C70B6D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0  1  2  3 4  5  6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</a:t>
            </a:r>
            <a:r>
              <a:rPr kumimoji="0" lang="en-US" alt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B D C A B A</a:t>
            </a:r>
          </a:p>
        </p:txBody>
      </p:sp>
      <p:sp>
        <p:nvSpPr>
          <p:cNvPr id="66566" name="Line 6">
            <a:extLst>
              <a:ext uri="{FF2B5EF4-FFF2-40B4-BE49-F238E27FC236}">
                <a16:creationId xmlns:a16="http://schemas.microsoft.com/office/drawing/2014/main" id="{3568A669-7834-472B-87DE-797C0A435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6567" name="Line 7">
            <a:extLst>
              <a:ext uri="{FF2B5EF4-FFF2-40B4-BE49-F238E27FC236}">
                <a16:creationId xmlns:a16="http://schemas.microsoft.com/office/drawing/2014/main" id="{A576CE20-1D80-4978-964A-3FE8D4123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6568" name="Text Box 8">
            <a:extLst>
              <a:ext uri="{FF2B5EF4-FFF2-40B4-BE49-F238E27FC236}">
                <a16:creationId xmlns:a16="http://schemas.microsoft.com/office/drawing/2014/main" id="{A31FA5F2-B7C1-4BE2-8254-DFA86831B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66569" name="Text Box 9">
            <a:extLst>
              <a:ext uri="{FF2B5EF4-FFF2-40B4-BE49-F238E27FC236}">
                <a16:creationId xmlns:a16="http://schemas.microsoft.com/office/drawing/2014/main" id="{FC5D2CB8-8649-4A58-BE9A-73530491D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</a:t>
            </a:r>
          </a:p>
        </p:txBody>
      </p:sp>
      <p:graphicFrame>
        <p:nvGraphicFramePr>
          <p:cNvPr id="66573" name="Object 13">
            <a:extLst>
              <a:ext uri="{FF2B5EF4-FFF2-40B4-BE49-F238E27FC236}">
                <a16:creationId xmlns:a16="http://schemas.microsoft.com/office/drawing/2014/main" id="{0B94E8AF-2C8B-4926-BCBC-C7009EFF27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03440" imgH="457200" progId="Equation.3">
                  <p:embed/>
                </p:oleObj>
              </mc:Choice>
              <mc:Fallback>
                <p:oleObj name="Equation" r:id="rId2" imgW="3403440" imgH="457200" progId="Equation.3">
                  <p:embed/>
                  <p:pic>
                    <p:nvPicPr>
                      <p:cNvPr id="66573" name="Object 13">
                        <a:extLst>
                          <a:ext uri="{FF2B5EF4-FFF2-40B4-BE49-F238E27FC236}">
                            <a16:creationId xmlns:a16="http://schemas.microsoft.com/office/drawing/2014/main" id="{0B94E8AF-2C8B-4926-BCBC-C7009EFF27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>
            <a:extLst>
              <a:ext uri="{FF2B5EF4-FFF2-40B4-BE49-F238E27FC236}">
                <a16:creationId xmlns:a16="http://schemas.microsoft.com/office/drawing/2014/main" id="{4EAE3CA0-1F54-4B85-BC4D-96523212F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x</a:t>
            </a:r>
            <a:r>
              <a:rPr kumimoji="0" lang="en-US" alt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  A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  B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  C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  B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  D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  A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  B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E382DF81-64F5-4EFC-A067-ECE96F375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0  1  2  3 4  5  6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</a:t>
            </a:r>
            <a:r>
              <a:rPr kumimoji="0" lang="en-US" alt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B D C A B A</a:t>
            </a:r>
          </a:p>
        </p:txBody>
      </p:sp>
      <p:sp>
        <p:nvSpPr>
          <p:cNvPr id="67589" name="Line 5">
            <a:extLst>
              <a:ext uri="{FF2B5EF4-FFF2-40B4-BE49-F238E27FC236}">
                <a16:creationId xmlns:a16="http://schemas.microsoft.com/office/drawing/2014/main" id="{A462A569-7868-447E-82E3-1CF824113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7590" name="Line 6">
            <a:extLst>
              <a:ext uri="{FF2B5EF4-FFF2-40B4-BE49-F238E27FC236}">
                <a16:creationId xmlns:a16="http://schemas.microsoft.com/office/drawing/2014/main" id="{CB3B84FC-32C9-4EC9-8C98-E03FD04A8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7591" name="Text Box 7">
            <a:extLst>
              <a:ext uri="{FF2B5EF4-FFF2-40B4-BE49-F238E27FC236}">
                <a16:creationId xmlns:a16="http://schemas.microsoft.com/office/drawing/2014/main" id="{AB15A194-69AD-46CC-8C5F-725327CFD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67592" name="Text Box 8">
            <a:extLst>
              <a:ext uri="{FF2B5EF4-FFF2-40B4-BE49-F238E27FC236}">
                <a16:creationId xmlns:a16="http://schemas.microsoft.com/office/drawing/2014/main" id="{EC9CBFD0-E4B2-4499-B10F-FD76261AB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</a:t>
            </a:r>
          </a:p>
        </p:txBody>
      </p:sp>
      <p:sp>
        <p:nvSpPr>
          <p:cNvPr id="67593" name="Text Box 9">
            <a:extLst>
              <a:ext uri="{FF2B5EF4-FFF2-40B4-BE49-F238E27FC236}">
                <a16:creationId xmlns:a16="http://schemas.microsoft.com/office/drawing/2014/main" id="{3C5B4C82-9D27-4E76-9BC0-1ED6FA65D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0  0  0  0 0 0  0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</a:p>
        </p:txBody>
      </p:sp>
      <p:graphicFrame>
        <p:nvGraphicFramePr>
          <p:cNvPr id="67595" name="Object 11">
            <a:extLst>
              <a:ext uri="{FF2B5EF4-FFF2-40B4-BE49-F238E27FC236}">
                <a16:creationId xmlns:a16="http://schemas.microsoft.com/office/drawing/2014/main" id="{30CB9C55-5874-46B4-BFB1-814FEC18BB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03440" imgH="457200" progId="Equation.3">
                  <p:embed/>
                </p:oleObj>
              </mc:Choice>
              <mc:Fallback>
                <p:oleObj name="Equation" r:id="rId2" imgW="3403440" imgH="457200" progId="Equation.3">
                  <p:embed/>
                  <p:pic>
                    <p:nvPicPr>
                      <p:cNvPr id="67595" name="Object 11">
                        <a:extLst>
                          <a:ext uri="{FF2B5EF4-FFF2-40B4-BE49-F238E27FC236}">
                            <a16:creationId xmlns:a16="http://schemas.microsoft.com/office/drawing/2014/main" id="{30CB9C55-5874-46B4-BFB1-814FEC18BB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>
            <a:extLst>
              <a:ext uri="{FF2B5EF4-FFF2-40B4-BE49-F238E27FC236}">
                <a16:creationId xmlns:a16="http://schemas.microsoft.com/office/drawing/2014/main" id="{FD78C4C6-C9B0-4F04-9261-EDBB20F8A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x</a:t>
            </a:r>
            <a:r>
              <a:rPr kumimoji="0" lang="en-US" alt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  A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  B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  C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  B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  D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  A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  B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E9BC507A-4A57-402C-945D-73D8A89AC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0  1  2  3 4  5  6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</a:t>
            </a:r>
            <a:r>
              <a:rPr kumimoji="0" lang="en-US" alt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B D C A B A</a:t>
            </a:r>
          </a:p>
        </p:txBody>
      </p:sp>
      <p:sp>
        <p:nvSpPr>
          <p:cNvPr id="68613" name="Line 5">
            <a:extLst>
              <a:ext uri="{FF2B5EF4-FFF2-40B4-BE49-F238E27FC236}">
                <a16:creationId xmlns:a16="http://schemas.microsoft.com/office/drawing/2014/main" id="{62B0F173-CC2B-4006-8A77-4B2284492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8614" name="Line 6">
            <a:extLst>
              <a:ext uri="{FF2B5EF4-FFF2-40B4-BE49-F238E27FC236}">
                <a16:creationId xmlns:a16="http://schemas.microsoft.com/office/drawing/2014/main" id="{1114C826-2561-43FA-AE53-A5F8A1BAC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8615" name="Text Box 7">
            <a:extLst>
              <a:ext uri="{FF2B5EF4-FFF2-40B4-BE49-F238E27FC236}">
                <a16:creationId xmlns:a16="http://schemas.microsoft.com/office/drawing/2014/main" id="{2846F7F1-E75B-47C7-A68C-EE702A3FF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68616" name="Text Box 8">
            <a:extLst>
              <a:ext uri="{FF2B5EF4-FFF2-40B4-BE49-F238E27FC236}">
                <a16:creationId xmlns:a16="http://schemas.microsoft.com/office/drawing/2014/main" id="{18FA870A-F3DA-4D94-9238-4CE1C4A9D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</a:t>
            </a:r>
          </a:p>
        </p:txBody>
      </p:sp>
      <p:sp>
        <p:nvSpPr>
          <p:cNvPr id="68617" name="Text Box 9">
            <a:extLst>
              <a:ext uri="{FF2B5EF4-FFF2-40B4-BE49-F238E27FC236}">
                <a16:creationId xmlns:a16="http://schemas.microsoft.com/office/drawing/2014/main" id="{079E3C1F-ACC5-4480-8C39-4325CAD34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0  0  0  0 0 0  0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68619" name="Text Box 11">
            <a:extLst>
              <a:ext uri="{FF2B5EF4-FFF2-40B4-BE49-F238E27FC236}">
                <a16:creationId xmlns:a16="http://schemas.microsoft.com/office/drawing/2014/main" id="{2A279932-A6AC-4CB2-B106-30191A304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200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LCS(A, B)</a:t>
            </a:r>
          </a:p>
        </p:txBody>
      </p:sp>
      <p:graphicFrame>
        <p:nvGraphicFramePr>
          <p:cNvPr id="68620" name="Object 12">
            <a:extLst>
              <a:ext uri="{FF2B5EF4-FFF2-40B4-BE49-F238E27FC236}">
                <a16:creationId xmlns:a16="http://schemas.microsoft.com/office/drawing/2014/main" id="{36325729-169B-45CB-BFBA-6A4CD6A591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03440" imgH="457200" progId="Equation.3">
                  <p:embed/>
                </p:oleObj>
              </mc:Choice>
              <mc:Fallback>
                <p:oleObj name="Equation" r:id="rId2" imgW="3403440" imgH="457200" progId="Equation.3">
                  <p:embed/>
                  <p:pic>
                    <p:nvPicPr>
                      <p:cNvPr id="68620" name="Object 12">
                        <a:extLst>
                          <a:ext uri="{FF2B5EF4-FFF2-40B4-BE49-F238E27FC236}">
                            <a16:creationId xmlns:a16="http://schemas.microsoft.com/office/drawing/2014/main" id="{36325729-169B-45CB-BFBA-6A4CD6A591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AA79B0D-18AE-4522-A5BE-0C8FB9C05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Longest common subsequence (LCS)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E17BB08-29AA-4DB5-8A28-E1AFA100B9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090737"/>
          </a:xfrm>
        </p:spPr>
        <p:txBody>
          <a:bodyPr/>
          <a:lstStyle/>
          <a:p>
            <a:r>
              <a:rPr lang="en-US" altLang="en-US"/>
              <a:t>For a sequence X = x</a:t>
            </a:r>
            <a:r>
              <a:rPr lang="en-US" altLang="en-US" baseline="-25000"/>
              <a:t>1</a:t>
            </a:r>
            <a:r>
              <a:rPr lang="en-US" altLang="en-US" baseline="30000"/>
              <a:t>,</a:t>
            </a:r>
            <a:r>
              <a:rPr lang="en-US" altLang="en-US"/>
              <a:t> x</a:t>
            </a:r>
            <a:r>
              <a:rPr lang="en-US" altLang="en-US" baseline="-25000"/>
              <a:t>2</a:t>
            </a:r>
            <a:r>
              <a:rPr lang="en-US" altLang="en-US"/>
              <a:t>, …, x</a:t>
            </a:r>
            <a:r>
              <a:rPr lang="en-US" altLang="en-US" baseline="-25000"/>
              <a:t>n</a:t>
            </a:r>
            <a:r>
              <a:rPr lang="en-US" altLang="en-US"/>
              <a:t>, a subsequence is a subset of the sequence defined by a set of increasing indices (i</a:t>
            </a:r>
            <a:r>
              <a:rPr lang="en-US" altLang="en-US" baseline="-25000"/>
              <a:t>1</a:t>
            </a:r>
            <a:r>
              <a:rPr lang="en-US" altLang="en-US"/>
              <a:t>, i</a:t>
            </a:r>
            <a:r>
              <a:rPr lang="en-US" altLang="en-US" baseline="-25000"/>
              <a:t>2</a:t>
            </a:r>
            <a:r>
              <a:rPr lang="en-US" altLang="en-US"/>
              <a:t>, …, i</a:t>
            </a:r>
            <a:r>
              <a:rPr lang="en-US" altLang="en-US" baseline="-25000"/>
              <a:t>k</a:t>
            </a:r>
            <a:r>
              <a:rPr lang="en-US" altLang="en-US"/>
              <a:t>) where 1 </a:t>
            </a:r>
            <a:r>
              <a:rPr lang="en-US" altLang="en-US">
                <a:cs typeface="Arial" panose="020B0604020202020204" pitchFamily="34" charset="0"/>
              </a:rPr>
              <a:t>≤ i</a:t>
            </a:r>
            <a:r>
              <a:rPr lang="en-US" altLang="en-US" baseline="-25000">
                <a:cs typeface="Arial" panose="020B0604020202020204" pitchFamily="34" charset="0"/>
              </a:rPr>
              <a:t>1</a:t>
            </a:r>
            <a:r>
              <a:rPr lang="en-US" altLang="en-US">
                <a:cs typeface="Arial" panose="020B0604020202020204" pitchFamily="34" charset="0"/>
              </a:rPr>
              <a:t> &lt; i</a:t>
            </a:r>
            <a:r>
              <a:rPr lang="en-US" altLang="en-US" baseline="-25000">
                <a:cs typeface="Arial" panose="020B0604020202020204" pitchFamily="34" charset="0"/>
              </a:rPr>
              <a:t>2</a:t>
            </a:r>
            <a:r>
              <a:rPr lang="en-US" altLang="en-US">
                <a:cs typeface="Arial" panose="020B0604020202020204" pitchFamily="34" charset="0"/>
              </a:rPr>
              <a:t> &lt; … &lt; i</a:t>
            </a:r>
            <a:r>
              <a:rPr lang="en-US" altLang="en-US" baseline="-25000">
                <a:cs typeface="Arial" panose="020B0604020202020204" pitchFamily="34" charset="0"/>
              </a:rPr>
              <a:t>k</a:t>
            </a:r>
            <a:r>
              <a:rPr lang="en-US" altLang="en-US">
                <a:cs typeface="Arial" panose="020B0604020202020204" pitchFamily="34" charset="0"/>
              </a:rPr>
              <a:t> ≤ n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9B766834-4073-4980-ACB1-ABC98DD41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1148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 = A B A C D A B A B</a:t>
            </a:r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6AB8216E-659C-4E91-A2BF-4594D1F26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257800"/>
            <a:ext cx="2209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ACA?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>
            <a:extLst>
              <a:ext uri="{FF2B5EF4-FFF2-40B4-BE49-F238E27FC236}">
                <a16:creationId xmlns:a16="http://schemas.microsoft.com/office/drawing/2014/main" id="{95461EFF-BBEE-49C9-B015-43B53A870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x</a:t>
            </a:r>
            <a:r>
              <a:rPr kumimoji="0" lang="en-US" alt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  A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  B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  C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  B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  D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  A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  B</a:t>
            </a:r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982BE7EA-60E3-4987-8514-47F61CEE6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0  1  2  3 4  5  6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</a:t>
            </a:r>
            <a:r>
              <a:rPr kumimoji="0" lang="en-US" alt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B D C A B A</a:t>
            </a:r>
          </a:p>
        </p:txBody>
      </p:sp>
      <p:sp>
        <p:nvSpPr>
          <p:cNvPr id="70660" name="Line 4">
            <a:extLst>
              <a:ext uri="{FF2B5EF4-FFF2-40B4-BE49-F238E27FC236}">
                <a16:creationId xmlns:a16="http://schemas.microsoft.com/office/drawing/2014/main" id="{2F18877A-8941-4201-A345-3A6975992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0661" name="Line 5">
            <a:extLst>
              <a:ext uri="{FF2B5EF4-FFF2-40B4-BE49-F238E27FC236}">
                <a16:creationId xmlns:a16="http://schemas.microsoft.com/office/drawing/2014/main" id="{EF58459B-ABE7-4364-8884-C904273777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0662" name="Text Box 6">
            <a:extLst>
              <a:ext uri="{FF2B5EF4-FFF2-40B4-BE49-F238E27FC236}">
                <a16:creationId xmlns:a16="http://schemas.microsoft.com/office/drawing/2014/main" id="{1B676211-C25B-4B02-A289-474175B16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70663" name="Text Box 7">
            <a:extLst>
              <a:ext uri="{FF2B5EF4-FFF2-40B4-BE49-F238E27FC236}">
                <a16:creationId xmlns:a16="http://schemas.microsoft.com/office/drawing/2014/main" id="{624E76D5-ED13-49FF-AF2C-5A5D2195B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</a:t>
            </a:r>
          </a:p>
        </p:txBody>
      </p:sp>
      <p:sp>
        <p:nvSpPr>
          <p:cNvPr id="70664" name="Text Box 8">
            <a:extLst>
              <a:ext uri="{FF2B5EF4-FFF2-40B4-BE49-F238E27FC236}">
                <a16:creationId xmlns:a16="http://schemas.microsoft.com/office/drawing/2014/main" id="{5E99B139-A286-4A14-9AF6-431384488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0  0  0  0 0 0  0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</a:p>
        </p:txBody>
      </p:sp>
      <p:graphicFrame>
        <p:nvGraphicFramePr>
          <p:cNvPr id="70667" name="Object 11">
            <a:extLst>
              <a:ext uri="{FF2B5EF4-FFF2-40B4-BE49-F238E27FC236}">
                <a16:creationId xmlns:a16="http://schemas.microsoft.com/office/drawing/2014/main" id="{744DA806-9ECF-4198-9C8B-2D5125DE6D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03440" imgH="457200" progId="Equation.3">
                  <p:embed/>
                </p:oleObj>
              </mc:Choice>
              <mc:Fallback>
                <p:oleObj name="Equation" r:id="rId2" imgW="3403440" imgH="457200" progId="Equation.3">
                  <p:embed/>
                  <p:pic>
                    <p:nvPicPr>
                      <p:cNvPr id="70667" name="Object 11">
                        <a:extLst>
                          <a:ext uri="{FF2B5EF4-FFF2-40B4-BE49-F238E27FC236}">
                            <a16:creationId xmlns:a16="http://schemas.microsoft.com/office/drawing/2014/main" id="{744DA806-9ECF-4198-9C8B-2D5125DE6D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B66275D6-B260-4116-824E-005242CA3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x</a:t>
            </a:r>
            <a:r>
              <a:rPr kumimoji="0" lang="en-US" alt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  A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  B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  C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  B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  D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  A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  B</a:t>
            </a:r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F453CD62-04C9-4866-9565-18E414CDA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0  1  2  3 4  5  6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</a:t>
            </a:r>
            <a:r>
              <a:rPr kumimoji="0" lang="en-US" alt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B D C A B A</a:t>
            </a:r>
          </a:p>
        </p:txBody>
      </p:sp>
      <p:sp>
        <p:nvSpPr>
          <p:cNvPr id="71684" name="Line 4">
            <a:extLst>
              <a:ext uri="{FF2B5EF4-FFF2-40B4-BE49-F238E27FC236}">
                <a16:creationId xmlns:a16="http://schemas.microsoft.com/office/drawing/2014/main" id="{97B01916-56EC-4B44-91FA-1542CF2A4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685" name="Line 5">
            <a:extLst>
              <a:ext uri="{FF2B5EF4-FFF2-40B4-BE49-F238E27FC236}">
                <a16:creationId xmlns:a16="http://schemas.microsoft.com/office/drawing/2014/main" id="{F7EBF6DE-CE4C-4ABA-B535-0B9A93D39F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424E4E2E-A351-4AED-857E-FE6BCC1D1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71687" name="Text Box 7">
            <a:extLst>
              <a:ext uri="{FF2B5EF4-FFF2-40B4-BE49-F238E27FC236}">
                <a16:creationId xmlns:a16="http://schemas.microsoft.com/office/drawing/2014/main" id="{289C468D-0545-4A0C-ACFC-140B464B6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</a:t>
            </a:r>
          </a:p>
        </p:txBody>
      </p:sp>
      <p:sp>
        <p:nvSpPr>
          <p:cNvPr id="71688" name="Text Box 8">
            <a:extLst>
              <a:ext uri="{FF2B5EF4-FFF2-40B4-BE49-F238E27FC236}">
                <a16:creationId xmlns:a16="http://schemas.microsoft.com/office/drawing/2014/main" id="{E80FDBD5-AA23-4037-B762-DDF7ED99B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0  0  0  0 0 0  0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0  0  0  0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?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71690" name="Text Box 10">
            <a:extLst>
              <a:ext uri="{FF2B5EF4-FFF2-40B4-BE49-F238E27FC236}">
                <a16:creationId xmlns:a16="http://schemas.microsoft.com/office/drawing/2014/main" id="{48DD693D-2DAE-48DD-BE8D-53058DA1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004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LCS(A, BDCA)</a:t>
            </a:r>
          </a:p>
        </p:txBody>
      </p:sp>
      <p:graphicFrame>
        <p:nvGraphicFramePr>
          <p:cNvPr id="71691" name="Object 11">
            <a:extLst>
              <a:ext uri="{FF2B5EF4-FFF2-40B4-BE49-F238E27FC236}">
                <a16:creationId xmlns:a16="http://schemas.microsoft.com/office/drawing/2014/main" id="{995A3374-5F0D-41DA-86EA-F899C10048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03440" imgH="457200" progId="Equation.3">
                  <p:embed/>
                </p:oleObj>
              </mc:Choice>
              <mc:Fallback>
                <p:oleObj name="Equation" r:id="rId2" imgW="3403440" imgH="457200" progId="Equation.3">
                  <p:embed/>
                  <p:pic>
                    <p:nvPicPr>
                      <p:cNvPr id="71691" name="Object 11">
                        <a:extLst>
                          <a:ext uri="{FF2B5EF4-FFF2-40B4-BE49-F238E27FC236}">
                            <a16:creationId xmlns:a16="http://schemas.microsoft.com/office/drawing/2014/main" id="{995A3374-5F0D-41DA-86EA-F899C10048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>
            <a:extLst>
              <a:ext uri="{FF2B5EF4-FFF2-40B4-BE49-F238E27FC236}">
                <a16:creationId xmlns:a16="http://schemas.microsoft.com/office/drawing/2014/main" id="{AC0E8A11-7B9F-420D-88E0-A1F39C843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x</a:t>
            </a:r>
            <a:r>
              <a:rPr kumimoji="0" lang="en-US" alt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  A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  B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  C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  B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  D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  A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  B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808BC3F9-D9E6-4973-BE6B-646C982CD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0  1  2  3 4  5  6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</a:t>
            </a:r>
            <a:r>
              <a:rPr kumimoji="0" lang="en-US" alt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B D C A B A</a:t>
            </a:r>
          </a:p>
        </p:txBody>
      </p:sp>
      <p:sp>
        <p:nvSpPr>
          <p:cNvPr id="72708" name="Line 4">
            <a:extLst>
              <a:ext uri="{FF2B5EF4-FFF2-40B4-BE49-F238E27FC236}">
                <a16:creationId xmlns:a16="http://schemas.microsoft.com/office/drawing/2014/main" id="{E8A07436-3802-4754-9658-F65E7B6F00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709" name="Line 5">
            <a:extLst>
              <a:ext uri="{FF2B5EF4-FFF2-40B4-BE49-F238E27FC236}">
                <a16:creationId xmlns:a16="http://schemas.microsoft.com/office/drawing/2014/main" id="{26110D3C-F172-40B3-B0CE-5FB94573C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65B31044-5DCC-4DB2-A343-F4D225DAE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004EC214-FE18-4811-B58A-AC0F20943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9FBE64B3-6EED-42C5-B14B-C6B81D65C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0  0  0  0 0 0  0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0  0  0  0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1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72714" name="Text Box 10">
            <a:extLst>
              <a:ext uri="{FF2B5EF4-FFF2-40B4-BE49-F238E27FC236}">
                <a16:creationId xmlns:a16="http://schemas.microsoft.com/office/drawing/2014/main" id="{C0F3E718-2A4D-45A6-8A8B-D0299C444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004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LCS(A, BDCA)</a:t>
            </a:r>
          </a:p>
        </p:txBody>
      </p:sp>
      <p:graphicFrame>
        <p:nvGraphicFramePr>
          <p:cNvPr id="72715" name="Object 11">
            <a:extLst>
              <a:ext uri="{FF2B5EF4-FFF2-40B4-BE49-F238E27FC236}">
                <a16:creationId xmlns:a16="http://schemas.microsoft.com/office/drawing/2014/main" id="{08F91DA6-9C00-4AE3-8484-3876EC7468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03440" imgH="457200" progId="Equation.3">
                  <p:embed/>
                </p:oleObj>
              </mc:Choice>
              <mc:Fallback>
                <p:oleObj name="Equation" r:id="rId2" imgW="3403440" imgH="457200" progId="Equation.3">
                  <p:embed/>
                  <p:pic>
                    <p:nvPicPr>
                      <p:cNvPr id="72715" name="Object 11">
                        <a:extLst>
                          <a:ext uri="{FF2B5EF4-FFF2-40B4-BE49-F238E27FC236}">
                            <a16:creationId xmlns:a16="http://schemas.microsoft.com/office/drawing/2014/main" id="{08F91DA6-9C00-4AE3-8484-3876EC7468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BD40612B-9524-49F4-AE26-CE22B5FDE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x</a:t>
            </a:r>
            <a:r>
              <a:rPr kumimoji="0" lang="en-US" alt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  A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  B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  C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  B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  D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  A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  B</a:t>
            </a:r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FA0F28AF-6AA0-4AA1-B90F-75785D6B9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0  1  2  3 4  5  6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</a:t>
            </a:r>
            <a:r>
              <a:rPr kumimoji="0" lang="en-US" alt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B D C A B A</a:t>
            </a:r>
          </a:p>
        </p:txBody>
      </p:sp>
      <p:sp>
        <p:nvSpPr>
          <p:cNvPr id="74756" name="Line 4">
            <a:extLst>
              <a:ext uri="{FF2B5EF4-FFF2-40B4-BE49-F238E27FC236}">
                <a16:creationId xmlns:a16="http://schemas.microsoft.com/office/drawing/2014/main" id="{3E099849-1AC6-4E0F-AACE-BBD1F2ABB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4757" name="Line 5">
            <a:extLst>
              <a:ext uri="{FF2B5EF4-FFF2-40B4-BE49-F238E27FC236}">
                <a16:creationId xmlns:a16="http://schemas.microsoft.com/office/drawing/2014/main" id="{79698F34-2E9C-4004-82DD-8C2E13AD6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4758" name="Text Box 6">
            <a:extLst>
              <a:ext uri="{FF2B5EF4-FFF2-40B4-BE49-F238E27FC236}">
                <a16:creationId xmlns:a16="http://schemas.microsoft.com/office/drawing/2014/main" id="{8D27A5BB-8A1B-4EDD-8A4A-F10062A79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74759" name="Text Box 7">
            <a:extLst>
              <a:ext uri="{FF2B5EF4-FFF2-40B4-BE49-F238E27FC236}">
                <a16:creationId xmlns:a16="http://schemas.microsoft.com/office/drawing/2014/main" id="{E10EE003-2286-46EB-ABD1-3ADDC325E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</a:t>
            </a:r>
          </a:p>
        </p:txBody>
      </p:sp>
      <p:sp>
        <p:nvSpPr>
          <p:cNvPr id="74760" name="Text Box 8">
            <a:extLst>
              <a:ext uri="{FF2B5EF4-FFF2-40B4-BE49-F238E27FC236}">
                <a16:creationId xmlns:a16="http://schemas.microsoft.com/office/drawing/2014/main" id="{EEA3CB51-DFCD-4CF7-B574-5FCAEA4B1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0  0  0  0 0 0  0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0  0  0  0 1 1  1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0  1  1  1 1 2  2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0  1  1  2 2 2  2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0  1  1  2 2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74763" name="Text Box 11">
            <a:extLst>
              <a:ext uri="{FF2B5EF4-FFF2-40B4-BE49-F238E27FC236}">
                <a16:creationId xmlns:a16="http://schemas.microsoft.com/office/drawing/2014/main" id="{DF0DD5A0-AACE-4A7B-B631-C5CE68AE7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4290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LCS(ABCB, BDCAB)</a:t>
            </a:r>
          </a:p>
        </p:txBody>
      </p:sp>
      <p:graphicFrame>
        <p:nvGraphicFramePr>
          <p:cNvPr id="74764" name="Object 12">
            <a:extLst>
              <a:ext uri="{FF2B5EF4-FFF2-40B4-BE49-F238E27FC236}">
                <a16:creationId xmlns:a16="http://schemas.microsoft.com/office/drawing/2014/main" id="{2C9F9CB7-C5E5-4D6A-A92F-FD6D8828B9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03440" imgH="457200" progId="Equation.3">
                  <p:embed/>
                </p:oleObj>
              </mc:Choice>
              <mc:Fallback>
                <p:oleObj name="Equation" r:id="rId2" imgW="3403440" imgH="457200" progId="Equation.3">
                  <p:embed/>
                  <p:pic>
                    <p:nvPicPr>
                      <p:cNvPr id="74764" name="Object 12">
                        <a:extLst>
                          <a:ext uri="{FF2B5EF4-FFF2-40B4-BE49-F238E27FC236}">
                            <a16:creationId xmlns:a16="http://schemas.microsoft.com/office/drawing/2014/main" id="{2C9F9CB7-C5E5-4D6A-A92F-FD6D8828B9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>
            <a:extLst>
              <a:ext uri="{FF2B5EF4-FFF2-40B4-BE49-F238E27FC236}">
                <a16:creationId xmlns:a16="http://schemas.microsoft.com/office/drawing/2014/main" id="{C1BB6EE7-B92F-43C5-8D34-9534B8D76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x</a:t>
            </a:r>
            <a:r>
              <a:rPr kumimoji="0" lang="en-US" alt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  A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  B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  C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  B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  D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  A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  B</a:t>
            </a:r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3990F4F5-E07B-4984-A2BC-A52C0D89B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0  1  2  3 4  5  6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</a:t>
            </a:r>
            <a:r>
              <a:rPr kumimoji="0" lang="en-US" alt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B D C A B A</a:t>
            </a:r>
          </a:p>
        </p:txBody>
      </p:sp>
      <p:sp>
        <p:nvSpPr>
          <p:cNvPr id="75780" name="Line 4">
            <a:extLst>
              <a:ext uri="{FF2B5EF4-FFF2-40B4-BE49-F238E27FC236}">
                <a16:creationId xmlns:a16="http://schemas.microsoft.com/office/drawing/2014/main" id="{2FB75547-72B2-4396-ACBC-AF86F9A12F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5781" name="Line 5">
            <a:extLst>
              <a:ext uri="{FF2B5EF4-FFF2-40B4-BE49-F238E27FC236}">
                <a16:creationId xmlns:a16="http://schemas.microsoft.com/office/drawing/2014/main" id="{8EB6C12E-8009-4E74-90BF-3FC618FA1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5782" name="Text Box 6">
            <a:extLst>
              <a:ext uri="{FF2B5EF4-FFF2-40B4-BE49-F238E27FC236}">
                <a16:creationId xmlns:a16="http://schemas.microsoft.com/office/drawing/2014/main" id="{090736C8-7A86-4407-9633-B6A533AED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75783" name="Text Box 7">
            <a:extLst>
              <a:ext uri="{FF2B5EF4-FFF2-40B4-BE49-F238E27FC236}">
                <a16:creationId xmlns:a16="http://schemas.microsoft.com/office/drawing/2014/main" id="{AE673A96-C1E6-4C5C-AEEA-F321E3FBE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</a:t>
            </a:r>
          </a:p>
        </p:txBody>
      </p:sp>
      <p:sp>
        <p:nvSpPr>
          <p:cNvPr id="75784" name="Text Box 8">
            <a:extLst>
              <a:ext uri="{FF2B5EF4-FFF2-40B4-BE49-F238E27FC236}">
                <a16:creationId xmlns:a16="http://schemas.microsoft.com/office/drawing/2014/main" id="{22FDC3D0-1FED-4ABE-9139-1E7D35D2F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0  0  0  0 0 0  0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0  0  0  0 1 1  1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0  1  1  1 1 2  2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0  1  1  2 2 2  2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0  1  1  2 2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75786" name="Text Box 10">
            <a:extLst>
              <a:ext uri="{FF2B5EF4-FFF2-40B4-BE49-F238E27FC236}">
                <a16:creationId xmlns:a16="http://schemas.microsoft.com/office/drawing/2014/main" id="{1046D601-E8A8-4A78-9203-66FAEB92C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4290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LCS(ABCB, BDCAB)</a:t>
            </a:r>
          </a:p>
        </p:txBody>
      </p:sp>
      <p:graphicFrame>
        <p:nvGraphicFramePr>
          <p:cNvPr id="75787" name="Object 11">
            <a:extLst>
              <a:ext uri="{FF2B5EF4-FFF2-40B4-BE49-F238E27FC236}">
                <a16:creationId xmlns:a16="http://schemas.microsoft.com/office/drawing/2014/main" id="{855C3268-FB3A-4B7A-8D4F-CBBA1635DB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03440" imgH="457200" progId="Equation.3">
                  <p:embed/>
                </p:oleObj>
              </mc:Choice>
              <mc:Fallback>
                <p:oleObj name="Equation" r:id="rId2" imgW="3403440" imgH="457200" progId="Equation.3">
                  <p:embed/>
                  <p:pic>
                    <p:nvPicPr>
                      <p:cNvPr id="75787" name="Object 11">
                        <a:extLst>
                          <a:ext uri="{FF2B5EF4-FFF2-40B4-BE49-F238E27FC236}">
                            <a16:creationId xmlns:a16="http://schemas.microsoft.com/office/drawing/2014/main" id="{855C3268-FB3A-4B7A-8D4F-CBBA1635DB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>
            <a:extLst>
              <a:ext uri="{FF2B5EF4-FFF2-40B4-BE49-F238E27FC236}">
                <a16:creationId xmlns:a16="http://schemas.microsoft.com/office/drawing/2014/main" id="{BB677821-FD1E-43BD-A3DA-EF4D24F40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x</a:t>
            </a:r>
            <a:r>
              <a:rPr kumimoji="0" lang="en-US" alt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  A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  B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  C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  B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  D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  A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  B</a:t>
            </a:r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60B31CF0-2F6C-49DD-AA9F-2F1890B69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0  1  2  3 4  5  6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</a:t>
            </a:r>
            <a:r>
              <a:rPr kumimoji="0" lang="en-US" alt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B D C A B A</a:t>
            </a:r>
          </a:p>
        </p:txBody>
      </p:sp>
      <p:sp>
        <p:nvSpPr>
          <p:cNvPr id="76804" name="Line 4">
            <a:extLst>
              <a:ext uri="{FF2B5EF4-FFF2-40B4-BE49-F238E27FC236}">
                <a16:creationId xmlns:a16="http://schemas.microsoft.com/office/drawing/2014/main" id="{AC069C1C-772B-47A3-967A-6072A3E0D7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6805" name="Line 5">
            <a:extLst>
              <a:ext uri="{FF2B5EF4-FFF2-40B4-BE49-F238E27FC236}">
                <a16:creationId xmlns:a16="http://schemas.microsoft.com/office/drawing/2014/main" id="{2566B0B9-3870-43F5-90D5-1B865B6B9A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6806" name="Text Box 6">
            <a:extLst>
              <a:ext uri="{FF2B5EF4-FFF2-40B4-BE49-F238E27FC236}">
                <a16:creationId xmlns:a16="http://schemas.microsoft.com/office/drawing/2014/main" id="{760F4409-C9A1-41F3-9361-A45D6114E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76807" name="Text Box 7">
            <a:extLst>
              <a:ext uri="{FF2B5EF4-FFF2-40B4-BE49-F238E27FC236}">
                <a16:creationId xmlns:a16="http://schemas.microsoft.com/office/drawing/2014/main" id="{2F2A5E7C-8FDF-41F5-ACC6-DAEA1DCA0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</a:t>
            </a:r>
          </a:p>
        </p:txBody>
      </p:sp>
      <p:sp>
        <p:nvSpPr>
          <p:cNvPr id="76808" name="Text Box 8">
            <a:extLst>
              <a:ext uri="{FF2B5EF4-FFF2-40B4-BE49-F238E27FC236}">
                <a16:creationId xmlns:a16="http://schemas.microsoft.com/office/drawing/2014/main" id="{12525001-F75A-447A-A803-2BFCA224A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0  0  0  0 0 0  0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0  0  0  0 1 1  1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0  1  1  1 1 2  2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0  1  1  2 2 2  2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0  1  1  2 2 3  3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0  1  2  2 2 3  3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0  1  2  2 3 3  4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0  1  2  2 3 4  4</a:t>
            </a:r>
          </a:p>
        </p:txBody>
      </p:sp>
      <p:graphicFrame>
        <p:nvGraphicFramePr>
          <p:cNvPr id="76809" name="Object 9">
            <a:extLst>
              <a:ext uri="{FF2B5EF4-FFF2-40B4-BE49-F238E27FC236}">
                <a16:creationId xmlns:a16="http://schemas.microsoft.com/office/drawing/2014/main" id="{5D9AC3DD-AE1E-46C0-846B-2784E1B006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03440" imgH="457200" progId="Equation.3">
                  <p:embed/>
                </p:oleObj>
              </mc:Choice>
              <mc:Fallback>
                <p:oleObj name="Equation" r:id="rId2" imgW="3403440" imgH="457200" progId="Equation.3">
                  <p:embed/>
                  <p:pic>
                    <p:nvPicPr>
                      <p:cNvPr id="76809" name="Object 9">
                        <a:extLst>
                          <a:ext uri="{FF2B5EF4-FFF2-40B4-BE49-F238E27FC236}">
                            <a16:creationId xmlns:a16="http://schemas.microsoft.com/office/drawing/2014/main" id="{5D9AC3DD-AE1E-46C0-846B-2784E1B006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1" name="Text Box 11">
            <a:extLst>
              <a:ext uri="{FF2B5EF4-FFF2-40B4-BE49-F238E27FC236}">
                <a16:creationId xmlns:a16="http://schemas.microsoft.com/office/drawing/2014/main" id="{974588E9-589E-402D-940B-F981EB78E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048000"/>
            <a:ext cx="2133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Where’s the final answer?</a:t>
            </a:r>
          </a:p>
        </p:txBody>
      </p:sp>
      <p:sp>
        <p:nvSpPr>
          <p:cNvPr id="76812" name="Oval 12">
            <a:extLst>
              <a:ext uri="{FF2B5EF4-FFF2-40B4-BE49-F238E27FC236}">
                <a16:creationId xmlns:a16="http://schemas.microsoft.com/office/drawing/2014/main" id="{5CC379F5-994A-4E63-9CC1-964817DBF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91200"/>
            <a:ext cx="533400" cy="533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58452946-7A68-4ECB-B2E9-C159EC32A8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algorithm</a:t>
            </a:r>
          </a:p>
        </p:txBody>
      </p:sp>
      <p:graphicFrame>
        <p:nvGraphicFramePr>
          <p:cNvPr id="77829" name="Object 5">
            <a:extLst>
              <a:ext uri="{FF2B5EF4-FFF2-40B4-BE49-F238E27FC236}">
                <a16:creationId xmlns:a16="http://schemas.microsoft.com/office/drawing/2014/main" id="{8167C858-549C-466F-95F1-2787233943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752600"/>
          <a:ext cx="5410200" cy="460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105848" imgH="3495238" progId="Paint.Picture">
                  <p:embed/>
                </p:oleObj>
              </mc:Choice>
              <mc:Fallback>
                <p:oleObj name="Bitmap Image" r:id="rId2" imgW="4105848" imgH="3495238" progId="Paint.Picture">
                  <p:embed/>
                  <p:pic>
                    <p:nvPicPr>
                      <p:cNvPr id="77829" name="Object 5">
                        <a:extLst>
                          <a:ext uri="{FF2B5EF4-FFF2-40B4-BE49-F238E27FC236}">
                            <a16:creationId xmlns:a16="http://schemas.microsoft.com/office/drawing/2014/main" id="{8167C858-549C-466F-95F1-2787233943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5410200" cy="460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641060E4-422C-47D0-BD16-6BDE29D01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algorithm</a:t>
            </a:r>
          </a:p>
        </p:txBody>
      </p:sp>
      <p:graphicFrame>
        <p:nvGraphicFramePr>
          <p:cNvPr id="78851" name="Object 3">
            <a:extLst>
              <a:ext uri="{FF2B5EF4-FFF2-40B4-BE49-F238E27FC236}">
                <a16:creationId xmlns:a16="http://schemas.microsoft.com/office/drawing/2014/main" id="{3EA0DA05-EB6B-4587-BB76-36439D7F50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752600"/>
          <a:ext cx="5410200" cy="460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105848" imgH="3495238" progId="Paint.Picture">
                  <p:embed/>
                </p:oleObj>
              </mc:Choice>
              <mc:Fallback>
                <p:oleObj name="Bitmap Image" r:id="rId2" imgW="4105848" imgH="3495238" progId="Paint.Picture">
                  <p:embed/>
                  <p:pic>
                    <p:nvPicPr>
                      <p:cNvPr id="78851" name="Object 3">
                        <a:extLst>
                          <a:ext uri="{FF2B5EF4-FFF2-40B4-BE49-F238E27FC236}">
                            <a16:creationId xmlns:a16="http://schemas.microsoft.com/office/drawing/2014/main" id="{3EA0DA05-EB6B-4587-BB76-36439D7F50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5410200" cy="460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Rectangle 4">
            <a:extLst>
              <a:ext uri="{FF2B5EF4-FFF2-40B4-BE49-F238E27FC236}">
                <a16:creationId xmlns:a16="http://schemas.microsoft.com/office/drawing/2014/main" id="{65F6CD25-6DE0-445A-9E35-E6AE8FC82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90800"/>
            <a:ext cx="44196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ABF5D93A-3764-48F8-9929-6A66BE952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0480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Base case initialization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BA7D57C-BD2B-4956-8D5F-C91B51E80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algorithm</a:t>
            </a:r>
          </a:p>
        </p:txBody>
      </p:sp>
      <p:graphicFrame>
        <p:nvGraphicFramePr>
          <p:cNvPr id="79875" name="Object 3">
            <a:extLst>
              <a:ext uri="{FF2B5EF4-FFF2-40B4-BE49-F238E27FC236}">
                <a16:creationId xmlns:a16="http://schemas.microsoft.com/office/drawing/2014/main" id="{1B4313FD-2222-4884-8EAB-BF464506BA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752600"/>
          <a:ext cx="5410200" cy="460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105848" imgH="3495238" progId="Paint.Picture">
                  <p:embed/>
                </p:oleObj>
              </mc:Choice>
              <mc:Fallback>
                <p:oleObj name="Bitmap Image" r:id="rId2" imgW="4105848" imgH="3495238" progId="Paint.Picture">
                  <p:embed/>
                  <p:pic>
                    <p:nvPicPr>
                      <p:cNvPr id="79875" name="Object 3">
                        <a:extLst>
                          <a:ext uri="{FF2B5EF4-FFF2-40B4-BE49-F238E27FC236}">
                            <a16:creationId xmlns:a16="http://schemas.microsoft.com/office/drawing/2014/main" id="{1B4313FD-2222-4884-8EAB-BF464506BA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5410200" cy="460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Rectangle 4">
            <a:extLst>
              <a:ext uri="{FF2B5EF4-FFF2-40B4-BE49-F238E27FC236}">
                <a16:creationId xmlns:a16="http://schemas.microsoft.com/office/drawing/2014/main" id="{45E01EA9-FFDA-445B-AED6-4EC86CCFD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962400"/>
            <a:ext cx="38100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9877" name="Text Box 5">
            <a:extLst>
              <a:ext uri="{FF2B5EF4-FFF2-40B4-BE49-F238E27FC236}">
                <a16:creationId xmlns:a16="http://schemas.microsoft.com/office/drawing/2014/main" id="{0158A1EE-DF2E-4F75-999B-4454DABC2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0386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Fill in the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0BFAAEA5-3AD2-4CDA-B509-9A2999E17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algorithm</a:t>
            </a:r>
          </a:p>
        </p:txBody>
      </p:sp>
      <p:graphicFrame>
        <p:nvGraphicFramePr>
          <p:cNvPr id="80899" name="Object 3">
            <a:extLst>
              <a:ext uri="{FF2B5EF4-FFF2-40B4-BE49-F238E27FC236}">
                <a16:creationId xmlns:a16="http://schemas.microsoft.com/office/drawing/2014/main" id="{A073EEF3-7EB7-47C0-A0FD-219E4A4745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752600"/>
          <a:ext cx="5410200" cy="460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105848" imgH="3495238" progId="Paint.Picture">
                  <p:embed/>
                </p:oleObj>
              </mc:Choice>
              <mc:Fallback>
                <p:oleObj name="Bitmap Image" r:id="rId2" imgW="4105848" imgH="3495238" progId="Paint.Picture">
                  <p:embed/>
                  <p:pic>
                    <p:nvPicPr>
                      <p:cNvPr id="80899" name="Object 3">
                        <a:extLst>
                          <a:ext uri="{FF2B5EF4-FFF2-40B4-BE49-F238E27FC236}">
                            <a16:creationId xmlns:a16="http://schemas.microsoft.com/office/drawing/2014/main" id="{A073EEF3-7EB7-47C0-A0FD-219E4A4745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5410200" cy="460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Rectangle 4">
            <a:extLst>
              <a:ext uri="{FF2B5EF4-FFF2-40B4-BE49-F238E27FC236}">
                <a16:creationId xmlns:a16="http://schemas.microsoft.com/office/drawing/2014/main" id="{3BE6BDA4-3AAE-4F29-B126-1750641D0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95800"/>
            <a:ext cx="54864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FFB6F57-EC23-4C17-A59A-B5CB8EE99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Longest common subsequence (LCS)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45B2A11-8C1D-4136-9A87-DDC4573F7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090737"/>
          </a:xfrm>
        </p:spPr>
        <p:txBody>
          <a:bodyPr/>
          <a:lstStyle/>
          <a:p>
            <a:r>
              <a:rPr lang="en-US" altLang="en-US"/>
              <a:t>For a sequence X = x</a:t>
            </a:r>
            <a:r>
              <a:rPr lang="en-US" altLang="en-US" baseline="-25000"/>
              <a:t>1</a:t>
            </a:r>
            <a:r>
              <a:rPr lang="en-US" altLang="en-US" baseline="30000"/>
              <a:t>,</a:t>
            </a:r>
            <a:r>
              <a:rPr lang="en-US" altLang="en-US"/>
              <a:t> x</a:t>
            </a:r>
            <a:r>
              <a:rPr lang="en-US" altLang="en-US" baseline="-25000"/>
              <a:t>2</a:t>
            </a:r>
            <a:r>
              <a:rPr lang="en-US" altLang="en-US"/>
              <a:t>, …, x</a:t>
            </a:r>
            <a:r>
              <a:rPr lang="en-US" altLang="en-US" baseline="-25000"/>
              <a:t>n</a:t>
            </a:r>
            <a:r>
              <a:rPr lang="en-US" altLang="en-US"/>
              <a:t>, a subsequence is a subset of the sequence defined by a set of increasing indices (i</a:t>
            </a:r>
            <a:r>
              <a:rPr lang="en-US" altLang="en-US" baseline="-25000"/>
              <a:t>1</a:t>
            </a:r>
            <a:r>
              <a:rPr lang="en-US" altLang="en-US"/>
              <a:t>, i</a:t>
            </a:r>
            <a:r>
              <a:rPr lang="en-US" altLang="en-US" baseline="-25000"/>
              <a:t>2</a:t>
            </a:r>
            <a:r>
              <a:rPr lang="en-US" altLang="en-US"/>
              <a:t>, …, i</a:t>
            </a:r>
            <a:r>
              <a:rPr lang="en-US" altLang="en-US" baseline="-25000"/>
              <a:t>k</a:t>
            </a:r>
            <a:r>
              <a:rPr lang="en-US" altLang="en-US"/>
              <a:t>) where 1 </a:t>
            </a:r>
            <a:r>
              <a:rPr lang="en-US" altLang="en-US">
                <a:cs typeface="Arial" panose="020B0604020202020204" pitchFamily="34" charset="0"/>
              </a:rPr>
              <a:t>≤ i</a:t>
            </a:r>
            <a:r>
              <a:rPr lang="en-US" altLang="en-US" baseline="-25000">
                <a:cs typeface="Arial" panose="020B0604020202020204" pitchFamily="34" charset="0"/>
              </a:rPr>
              <a:t>1</a:t>
            </a:r>
            <a:r>
              <a:rPr lang="en-US" altLang="en-US">
                <a:cs typeface="Arial" panose="020B0604020202020204" pitchFamily="34" charset="0"/>
              </a:rPr>
              <a:t> &lt; i</a:t>
            </a:r>
            <a:r>
              <a:rPr lang="en-US" altLang="en-US" baseline="-25000">
                <a:cs typeface="Arial" panose="020B0604020202020204" pitchFamily="34" charset="0"/>
              </a:rPr>
              <a:t>2</a:t>
            </a:r>
            <a:r>
              <a:rPr lang="en-US" altLang="en-US">
                <a:cs typeface="Arial" panose="020B0604020202020204" pitchFamily="34" charset="0"/>
              </a:rPr>
              <a:t> &lt; … &lt; i</a:t>
            </a:r>
            <a:r>
              <a:rPr lang="en-US" altLang="en-US" baseline="-25000">
                <a:cs typeface="Arial" panose="020B0604020202020204" pitchFamily="34" charset="0"/>
              </a:rPr>
              <a:t>k</a:t>
            </a:r>
            <a:r>
              <a:rPr lang="en-US" altLang="en-US">
                <a:cs typeface="Arial" panose="020B0604020202020204" pitchFamily="34" charset="0"/>
              </a:rPr>
              <a:t> ≤ n</a:t>
            </a: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0DF98319-D021-4BB2-8E49-887BBEB8F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1148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 = A B </a:t>
            </a: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C</a:t>
            </a: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D </a:t>
            </a: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B A B</a:t>
            </a:r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40A71C70-885B-407D-8B13-C3958FF98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257800"/>
            <a:ext cx="2209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ACA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22F2CA5C-4E7A-4E73-93B5-2DA43781A5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algorithm</a:t>
            </a:r>
          </a:p>
        </p:txBody>
      </p:sp>
      <p:graphicFrame>
        <p:nvGraphicFramePr>
          <p:cNvPr id="81923" name="Object 3">
            <a:extLst>
              <a:ext uri="{FF2B5EF4-FFF2-40B4-BE49-F238E27FC236}">
                <a16:creationId xmlns:a16="http://schemas.microsoft.com/office/drawing/2014/main" id="{4BD3049C-7CBB-4410-8F37-E11A86364C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752600"/>
          <a:ext cx="5410200" cy="460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105848" imgH="3495238" progId="Paint.Picture">
                  <p:embed/>
                </p:oleObj>
              </mc:Choice>
              <mc:Fallback>
                <p:oleObj name="Bitmap Image" r:id="rId2" imgW="4105848" imgH="3495238" progId="Paint.Picture">
                  <p:embed/>
                  <p:pic>
                    <p:nvPicPr>
                      <p:cNvPr id="81923" name="Object 3">
                        <a:extLst>
                          <a:ext uri="{FF2B5EF4-FFF2-40B4-BE49-F238E27FC236}">
                            <a16:creationId xmlns:a16="http://schemas.microsoft.com/office/drawing/2014/main" id="{4BD3049C-7CBB-4410-8F37-E11A86364C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5410200" cy="460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4" name="Rectangle 4">
            <a:extLst>
              <a:ext uri="{FF2B5EF4-FFF2-40B4-BE49-F238E27FC236}">
                <a16:creationId xmlns:a16="http://schemas.microsoft.com/office/drawing/2014/main" id="{CC118340-4088-467F-8DB1-B2E39CD99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029200"/>
            <a:ext cx="54864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5BC61F4A-62CC-4A7F-B0AF-3F3C6106F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algorithm</a:t>
            </a:r>
          </a:p>
        </p:txBody>
      </p:sp>
      <p:graphicFrame>
        <p:nvGraphicFramePr>
          <p:cNvPr id="82947" name="Object 3">
            <a:extLst>
              <a:ext uri="{FF2B5EF4-FFF2-40B4-BE49-F238E27FC236}">
                <a16:creationId xmlns:a16="http://schemas.microsoft.com/office/drawing/2014/main" id="{3CE1B498-C81A-4EBE-9738-2CA647BA0B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752600"/>
          <a:ext cx="5410200" cy="460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105848" imgH="3495238" progId="Paint.Picture">
                  <p:embed/>
                </p:oleObj>
              </mc:Choice>
              <mc:Fallback>
                <p:oleObj name="Bitmap Image" r:id="rId2" imgW="4105848" imgH="3495238" progId="Paint.Picture">
                  <p:embed/>
                  <p:pic>
                    <p:nvPicPr>
                      <p:cNvPr id="82947" name="Object 3">
                        <a:extLst>
                          <a:ext uri="{FF2B5EF4-FFF2-40B4-BE49-F238E27FC236}">
                            <a16:creationId xmlns:a16="http://schemas.microsoft.com/office/drawing/2014/main" id="{3CE1B498-C81A-4EBE-9738-2CA647BA0B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5410200" cy="460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Rectangle 4">
            <a:extLst>
              <a:ext uri="{FF2B5EF4-FFF2-40B4-BE49-F238E27FC236}">
                <a16:creationId xmlns:a16="http://schemas.microsoft.com/office/drawing/2014/main" id="{CD579849-BF45-4647-931C-A59549240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96000"/>
            <a:ext cx="54864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16BBF0BF-5624-4403-9583-F0663F03C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time?</a:t>
            </a:r>
          </a:p>
        </p:txBody>
      </p:sp>
      <p:pic>
        <p:nvPicPr>
          <p:cNvPr id="83973" name="Picture 5">
            <a:extLst>
              <a:ext uri="{FF2B5EF4-FFF2-40B4-BE49-F238E27FC236}">
                <a16:creationId xmlns:a16="http://schemas.microsoft.com/office/drawing/2014/main" id="{052BFE76-BAC3-4377-954F-B24266202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5410200" cy="460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974" name="Text Box 6">
            <a:extLst>
              <a:ext uri="{FF2B5EF4-FFF2-40B4-BE49-F238E27FC236}">
                <a16:creationId xmlns:a16="http://schemas.microsoft.com/office/drawing/2014/main" id="{29F6FB13-4DAF-4B89-B75E-06AD6A67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355770"/>
            <a:ext cx="309154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Θ</a:t>
            </a:r>
            <a:r>
              <a:rPr kumimoji="0" lang="en-US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7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nm</a:t>
            </a:r>
            <a:r>
              <a:rPr kumimoji="0" lang="en-US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kumimoji="0" lang="el-GR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p97"/>
          <p:cNvSpPr txBox="1">
            <a:spLocks noGrp="1"/>
          </p:cNvSpPr>
          <p:nvPr>
            <p:ph type="subTitle" idx="4294967295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LCS</a:t>
            </a:r>
            <a:endParaRPr sz="2400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70" name="Google Shape;2770;p97"/>
          <p:cNvSpPr txBox="1">
            <a:spLocks noGrp="1"/>
          </p:cNvSpPr>
          <p:nvPr>
            <p:ph type="subTitle" idx="4294967295"/>
          </p:nvPr>
        </p:nvSpPr>
        <p:spPr>
          <a:xfrm>
            <a:off x="609600" y="1444500"/>
            <a:ext cx="7924800" cy="51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</a:t>
            </a:r>
            <a:r>
              <a:rPr lang="en" sz="32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Find the LCS of two strings.</a:t>
            </a:r>
            <a:endParaRPr sz="32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Steps of dynamic programming</a:t>
            </a:r>
            <a:endParaRPr sz="32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8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(1)	Identify optimal substructure with overlapping subproblems.</a:t>
            </a:r>
            <a:endParaRPr lang="en" sz="8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(2) 	Define a recursive formulation.</a:t>
            </a:r>
          </a:p>
          <a:p>
            <a:pPr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(3) 	Use dynamic programming to solve the problem.</a:t>
            </a:r>
          </a:p>
          <a:p>
            <a:pPr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(4) 	If necessary, track additional information so that the algorithm from (3)  can solve a related problem.</a:t>
            </a:r>
            <a:endParaRPr sz="32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71" name="Google Shape;277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333" y="3429000"/>
            <a:ext cx="438750" cy="4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2" name="Google Shape;2772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353" y="4137553"/>
            <a:ext cx="438750" cy="4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3" name="Google Shape;277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818" y="4635508"/>
            <a:ext cx="438750" cy="43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34416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p98"/>
          <p:cNvSpPr txBox="1">
            <a:spLocks noGrp="1"/>
          </p:cNvSpPr>
          <p:nvPr>
            <p:ph type="subTitle" idx="4294967295"/>
          </p:nvPr>
        </p:nvSpPr>
        <p:spPr>
          <a:xfrm>
            <a:off x="0" y="37789"/>
            <a:ext cx="9144000" cy="830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LCS</a:t>
            </a:r>
            <a:endParaRPr sz="2400" b="1" dirty="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79" name="Google Shape;2779;p98"/>
          <p:cNvSpPr txBox="1">
            <a:spLocks noGrp="1"/>
          </p:cNvSpPr>
          <p:nvPr>
            <p:ph type="subTitle" idx="4294967295"/>
          </p:nvPr>
        </p:nvSpPr>
        <p:spPr>
          <a:xfrm>
            <a:off x="608438" y="853390"/>
            <a:ext cx="7924800" cy="555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consider </a:t>
            </a:r>
            <a:r>
              <a:rPr lang="en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lcs_helper("ACGGA", "ACTG")</a:t>
            </a:r>
            <a:r>
              <a:rPr lang="en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4" name="Google Shape;2784;p98"/>
          <p:cNvSpPr/>
          <p:nvPr/>
        </p:nvSpPr>
        <p:spPr>
          <a:xfrm>
            <a:off x="3428438" y="240900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5" name="Google Shape;2785;p98"/>
          <p:cNvSpPr/>
          <p:nvPr/>
        </p:nvSpPr>
        <p:spPr>
          <a:xfrm>
            <a:off x="3885638" y="240900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6" name="Google Shape;2786;p98"/>
          <p:cNvSpPr/>
          <p:nvPr/>
        </p:nvSpPr>
        <p:spPr>
          <a:xfrm>
            <a:off x="4342838" y="240900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7" name="Google Shape;2787;p98"/>
          <p:cNvSpPr/>
          <p:nvPr/>
        </p:nvSpPr>
        <p:spPr>
          <a:xfrm>
            <a:off x="4802366" y="240900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8" name="Google Shape;2788;p98"/>
          <p:cNvSpPr/>
          <p:nvPr/>
        </p:nvSpPr>
        <p:spPr>
          <a:xfrm>
            <a:off x="5259566" y="240900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9" name="Google Shape;2789;p98"/>
          <p:cNvSpPr/>
          <p:nvPr/>
        </p:nvSpPr>
        <p:spPr>
          <a:xfrm>
            <a:off x="3428438" y="286620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0" name="Google Shape;2790;p98"/>
          <p:cNvSpPr/>
          <p:nvPr/>
        </p:nvSpPr>
        <p:spPr>
          <a:xfrm>
            <a:off x="3885638" y="286620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1" name="Google Shape;2791;p98"/>
          <p:cNvSpPr/>
          <p:nvPr/>
        </p:nvSpPr>
        <p:spPr>
          <a:xfrm>
            <a:off x="4342838" y="286620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2" name="Google Shape;2792;p98"/>
          <p:cNvSpPr/>
          <p:nvPr/>
        </p:nvSpPr>
        <p:spPr>
          <a:xfrm>
            <a:off x="4802366" y="286620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3" name="Google Shape;2793;p98"/>
          <p:cNvSpPr/>
          <p:nvPr/>
        </p:nvSpPr>
        <p:spPr>
          <a:xfrm>
            <a:off x="5259566" y="286620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4" name="Google Shape;2794;p98"/>
          <p:cNvSpPr/>
          <p:nvPr/>
        </p:nvSpPr>
        <p:spPr>
          <a:xfrm>
            <a:off x="3428438" y="332340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5" name="Google Shape;2795;p98"/>
          <p:cNvSpPr/>
          <p:nvPr/>
        </p:nvSpPr>
        <p:spPr>
          <a:xfrm>
            <a:off x="3885638" y="332340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6" name="Google Shape;2796;p98"/>
          <p:cNvSpPr/>
          <p:nvPr/>
        </p:nvSpPr>
        <p:spPr>
          <a:xfrm>
            <a:off x="4342838" y="332340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7" name="Google Shape;2797;p98"/>
          <p:cNvSpPr/>
          <p:nvPr/>
        </p:nvSpPr>
        <p:spPr>
          <a:xfrm>
            <a:off x="4802366" y="332340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8" name="Google Shape;2798;p98"/>
          <p:cNvSpPr/>
          <p:nvPr/>
        </p:nvSpPr>
        <p:spPr>
          <a:xfrm>
            <a:off x="5259566" y="332340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9" name="Google Shape;2799;p98"/>
          <p:cNvSpPr/>
          <p:nvPr/>
        </p:nvSpPr>
        <p:spPr>
          <a:xfrm>
            <a:off x="3428438" y="378060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00" name="Google Shape;2800;p98"/>
          <p:cNvSpPr/>
          <p:nvPr/>
        </p:nvSpPr>
        <p:spPr>
          <a:xfrm>
            <a:off x="3885638" y="378060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01" name="Google Shape;2801;p98"/>
          <p:cNvSpPr/>
          <p:nvPr/>
        </p:nvSpPr>
        <p:spPr>
          <a:xfrm>
            <a:off x="4342838" y="378060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02" name="Google Shape;2802;p98"/>
          <p:cNvSpPr/>
          <p:nvPr/>
        </p:nvSpPr>
        <p:spPr>
          <a:xfrm>
            <a:off x="4802366" y="378060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03" name="Google Shape;2803;p98"/>
          <p:cNvSpPr/>
          <p:nvPr/>
        </p:nvSpPr>
        <p:spPr>
          <a:xfrm>
            <a:off x="5259566" y="378060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04" name="Google Shape;2804;p98"/>
          <p:cNvSpPr/>
          <p:nvPr/>
        </p:nvSpPr>
        <p:spPr>
          <a:xfrm>
            <a:off x="3428438" y="423780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05" name="Google Shape;2805;p98"/>
          <p:cNvSpPr/>
          <p:nvPr/>
        </p:nvSpPr>
        <p:spPr>
          <a:xfrm>
            <a:off x="3885638" y="423780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06" name="Google Shape;2806;p98"/>
          <p:cNvSpPr/>
          <p:nvPr/>
        </p:nvSpPr>
        <p:spPr>
          <a:xfrm>
            <a:off x="4342838" y="423780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07" name="Google Shape;2807;p98"/>
          <p:cNvSpPr/>
          <p:nvPr/>
        </p:nvSpPr>
        <p:spPr>
          <a:xfrm>
            <a:off x="4802366" y="423780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08" name="Google Shape;2808;p98"/>
          <p:cNvSpPr/>
          <p:nvPr/>
        </p:nvSpPr>
        <p:spPr>
          <a:xfrm>
            <a:off x="5259566" y="423780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09" name="Google Shape;2809;p98"/>
          <p:cNvSpPr/>
          <p:nvPr/>
        </p:nvSpPr>
        <p:spPr>
          <a:xfrm>
            <a:off x="3428438" y="469500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10" name="Google Shape;2810;p98"/>
          <p:cNvSpPr/>
          <p:nvPr/>
        </p:nvSpPr>
        <p:spPr>
          <a:xfrm>
            <a:off x="3885638" y="469500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11" name="Google Shape;2811;p98"/>
          <p:cNvSpPr/>
          <p:nvPr/>
        </p:nvSpPr>
        <p:spPr>
          <a:xfrm>
            <a:off x="4342838" y="469500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12" name="Google Shape;2812;p98"/>
          <p:cNvSpPr/>
          <p:nvPr/>
        </p:nvSpPr>
        <p:spPr>
          <a:xfrm>
            <a:off x="4802366" y="4695007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13" name="Google Shape;2813;p98"/>
          <p:cNvSpPr/>
          <p:nvPr/>
        </p:nvSpPr>
        <p:spPr>
          <a:xfrm>
            <a:off x="5259566" y="4695007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14" name="Google Shape;2814;p98"/>
          <p:cNvSpPr txBox="1"/>
          <p:nvPr/>
        </p:nvSpPr>
        <p:spPr>
          <a:xfrm>
            <a:off x="3885643" y="2144709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5" name="Google Shape;2815;p98"/>
          <p:cNvSpPr txBox="1"/>
          <p:nvPr/>
        </p:nvSpPr>
        <p:spPr>
          <a:xfrm>
            <a:off x="4344006" y="2144709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6" name="Google Shape;2816;p98"/>
          <p:cNvSpPr txBox="1"/>
          <p:nvPr/>
        </p:nvSpPr>
        <p:spPr>
          <a:xfrm>
            <a:off x="4802356" y="2144709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7" name="Google Shape;2817;p98"/>
          <p:cNvSpPr txBox="1"/>
          <p:nvPr/>
        </p:nvSpPr>
        <p:spPr>
          <a:xfrm>
            <a:off x="5260706" y="2144709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G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8" name="Google Shape;2818;p98"/>
          <p:cNvSpPr txBox="1"/>
          <p:nvPr/>
        </p:nvSpPr>
        <p:spPr>
          <a:xfrm>
            <a:off x="3042906" y="2962659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9" name="Google Shape;2819;p98"/>
          <p:cNvSpPr txBox="1"/>
          <p:nvPr/>
        </p:nvSpPr>
        <p:spPr>
          <a:xfrm>
            <a:off x="3042906" y="3419859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0" name="Google Shape;2820;p98"/>
          <p:cNvSpPr txBox="1"/>
          <p:nvPr/>
        </p:nvSpPr>
        <p:spPr>
          <a:xfrm>
            <a:off x="3042906" y="3877059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G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1" name="Google Shape;2821;p98"/>
          <p:cNvSpPr txBox="1"/>
          <p:nvPr/>
        </p:nvSpPr>
        <p:spPr>
          <a:xfrm>
            <a:off x="3042906" y="4334259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G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2" name="Google Shape;2822;p98"/>
          <p:cNvSpPr txBox="1"/>
          <p:nvPr/>
        </p:nvSpPr>
        <p:spPr>
          <a:xfrm>
            <a:off x="3042906" y="4791459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73E888-3C67-61FA-97A1-C2B0B1172BF7}"/>
              </a:ext>
            </a:extLst>
          </p:cNvPr>
          <p:cNvGrpSpPr/>
          <p:nvPr/>
        </p:nvGrpSpPr>
        <p:grpSpPr>
          <a:xfrm>
            <a:off x="0" y="5283525"/>
            <a:ext cx="9219546" cy="1684645"/>
            <a:chOff x="0" y="5283525"/>
            <a:chExt cx="9219546" cy="168464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73209E-3E0B-556E-6BA5-2D121A54BE43}"/>
                </a:ext>
              </a:extLst>
            </p:cNvPr>
            <p:cNvGrpSpPr/>
            <p:nvPr/>
          </p:nvGrpSpPr>
          <p:grpSpPr>
            <a:xfrm>
              <a:off x="0" y="5409797"/>
              <a:ext cx="9219546" cy="1558373"/>
              <a:chOff x="0" y="5409797"/>
              <a:chExt cx="9219546" cy="1558373"/>
            </a:xfrm>
          </p:grpSpPr>
          <p:sp>
            <p:nvSpPr>
              <p:cNvPr id="2" name="Google Shape;2381;p88">
                <a:extLst>
                  <a:ext uri="{FF2B5EF4-FFF2-40B4-BE49-F238E27FC236}">
                    <a16:creationId xmlns:a16="http://schemas.microsoft.com/office/drawing/2014/main" id="{F22CDBD7-7CC4-0A80-E62B-6CE8E9A49028}"/>
                  </a:ext>
                </a:extLst>
              </p:cNvPr>
              <p:cNvSpPr txBox="1"/>
              <p:nvPr/>
            </p:nvSpPr>
            <p:spPr>
              <a:xfrm>
                <a:off x="37825" y="6094703"/>
                <a:ext cx="179772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T(i, j) =</a:t>
                </a:r>
                <a:endParaRPr kumimoji="0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3" name="Google Shape;2382;p88">
                <a:extLst>
                  <a:ext uri="{FF2B5EF4-FFF2-40B4-BE49-F238E27FC236}">
                    <a16:creationId xmlns:a16="http://schemas.microsoft.com/office/drawing/2014/main" id="{EA1A0AE7-E22A-40C6-BFB3-FFB2034D3F84}"/>
                  </a:ext>
                </a:extLst>
              </p:cNvPr>
              <p:cNvSpPr txBox="1"/>
              <p:nvPr/>
            </p:nvSpPr>
            <p:spPr>
              <a:xfrm>
                <a:off x="2056677" y="5639518"/>
                <a:ext cx="3754322" cy="1251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kumimoji="0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marL="0" marR="0" lvl="0" indent="0" algn="l" defTabSz="914400" rtl="0" eaLnBrk="1" fontAlgn="auto" latinLnBrk="0" hangingPunct="1"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1 + T(i-1, j-1)</a:t>
                </a:r>
                <a:endParaRPr kumimoji="0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marR="0" lvl="0" indent="0" algn="l" defTabSz="914400" rtl="0" eaLnBrk="1" fontAlgn="auto" latinLnBrk="0" hangingPunct="1"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max{T(i-1, j),</a:t>
                </a:r>
                <a:r>
                  <a:rPr lang="en" sz="2000" b="1" kern="0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kumimoji="0" lang="e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T(i, j-1)}</a:t>
                </a:r>
                <a:endParaRPr kumimoji="0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" name="Google Shape;2383;p88">
                <a:extLst>
                  <a:ext uri="{FF2B5EF4-FFF2-40B4-BE49-F238E27FC236}">
                    <a16:creationId xmlns:a16="http://schemas.microsoft.com/office/drawing/2014/main" id="{F399131B-4A4F-EFFD-1568-FF308ACB9AC6}"/>
                  </a:ext>
                </a:extLst>
              </p:cNvPr>
              <p:cNvSpPr txBox="1"/>
              <p:nvPr/>
            </p:nvSpPr>
            <p:spPr>
              <a:xfrm>
                <a:off x="5700436" y="5409797"/>
                <a:ext cx="3519110" cy="15583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if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i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or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j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is -1</a:t>
                </a:r>
                <a:endParaRPr kumimoji="0" sz="2000" b="1" i="0" u="none" strike="noStrike" kern="0" cap="none" spc="-15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ea typeface="Source Sans Pro"/>
                  <a:cs typeface="Source Sans Pro"/>
                  <a:sym typeface="Source Sans Pro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if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X[i]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=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Y[j]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and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i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,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j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≥ 0</a:t>
                </a:r>
                <a:endParaRPr kumimoji="0" sz="2000" b="0" i="0" u="none" strike="noStrike" kern="0" cap="none" spc="-15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ea typeface="Source Sans Pro"/>
                  <a:cs typeface="Source Sans Pro"/>
                  <a:sym typeface="Source Sans Pro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if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X[i]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≠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Y[j]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and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i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,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j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≥ 0</a:t>
                </a:r>
                <a:endParaRPr kumimoji="0" sz="2000" b="0" i="0" u="none" strike="noStrike" kern="0" cap="none" spc="-15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cs typeface="Arial"/>
                  <a:sym typeface="Arial"/>
                </a:endParaRPr>
              </a:p>
            </p:txBody>
          </p:sp>
          <p:sp>
            <p:nvSpPr>
              <p:cNvPr id="5" name="Left Brace 4">
                <a:extLst>
                  <a:ext uri="{FF2B5EF4-FFF2-40B4-BE49-F238E27FC236}">
                    <a16:creationId xmlns:a16="http://schemas.microsoft.com/office/drawing/2014/main" id="{C9DAB902-618D-2A8E-DA3E-1208132FD02D}"/>
                  </a:ext>
                </a:extLst>
              </p:cNvPr>
              <p:cNvSpPr/>
              <p:nvPr/>
            </p:nvSpPr>
            <p:spPr>
              <a:xfrm>
                <a:off x="1814383" y="5788606"/>
                <a:ext cx="289395" cy="1069394"/>
              </a:xfrm>
              <a:prstGeom prst="leftBrace">
                <a:avLst>
                  <a:gd name="adj1" fmla="val 40461"/>
                  <a:gd name="adj2" fmla="val 5000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A19ADAD-8AAA-EF17-002F-35FDDE01C259}"/>
                  </a:ext>
                </a:extLst>
              </p:cNvPr>
              <p:cNvSpPr/>
              <p:nvPr/>
            </p:nvSpPr>
            <p:spPr>
              <a:xfrm>
                <a:off x="0" y="5559916"/>
                <a:ext cx="9144000" cy="45719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23" name="Google Shape;2823;p98"/>
            <p:cNvSpPr txBox="1"/>
            <p:nvPr/>
          </p:nvSpPr>
          <p:spPr>
            <a:xfrm>
              <a:off x="220349" y="5283525"/>
              <a:ext cx="988979" cy="598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2196F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LCS</a:t>
              </a: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3136;p104">
            <a:extLst>
              <a:ext uri="{FF2B5EF4-FFF2-40B4-BE49-F238E27FC236}">
                <a16:creationId xmlns:a16="http://schemas.microsoft.com/office/drawing/2014/main" id="{DA61842F-F459-6BE7-3364-36AB09829214}"/>
              </a:ext>
            </a:extLst>
          </p:cNvPr>
          <p:cNvSpPr txBox="1"/>
          <p:nvPr/>
        </p:nvSpPr>
        <p:spPr>
          <a:xfrm>
            <a:off x="198827" y="3598881"/>
            <a:ext cx="2284500" cy="5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2196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LCS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77768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Google Shape;2834;p99"/>
          <p:cNvSpPr/>
          <p:nvPr/>
        </p:nvSpPr>
        <p:spPr>
          <a:xfrm>
            <a:off x="3428438" y="2408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35" name="Google Shape;2835;p99"/>
          <p:cNvSpPr/>
          <p:nvPr/>
        </p:nvSpPr>
        <p:spPr>
          <a:xfrm>
            <a:off x="3885638" y="2408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36" name="Google Shape;2836;p99"/>
          <p:cNvSpPr/>
          <p:nvPr/>
        </p:nvSpPr>
        <p:spPr>
          <a:xfrm>
            <a:off x="4342838" y="2408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37" name="Google Shape;2837;p99"/>
          <p:cNvSpPr/>
          <p:nvPr/>
        </p:nvSpPr>
        <p:spPr>
          <a:xfrm>
            <a:off x="4802366" y="2408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38" name="Google Shape;2838;p99"/>
          <p:cNvSpPr/>
          <p:nvPr/>
        </p:nvSpPr>
        <p:spPr>
          <a:xfrm>
            <a:off x="5259566" y="2408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39" name="Google Shape;2839;p99"/>
          <p:cNvSpPr/>
          <p:nvPr/>
        </p:nvSpPr>
        <p:spPr>
          <a:xfrm>
            <a:off x="3428438" y="2866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0" name="Google Shape;2840;p99"/>
          <p:cNvSpPr/>
          <p:nvPr/>
        </p:nvSpPr>
        <p:spPr>
          <a:xfrm>
            <a:off x="3885638" y="2866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1" name="Google Shape;2841;p99"/>
          <p:cNvSpPr/>
          <p:nvPr/>
        </p:nvSpPr>
        <p:spPr>
          <a:xfrm>
            <a:off x="4342838" y="2866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2" name="Google Shape;2842;p99"/>
          <p:cNvSpPr/>
          <p:nvPr/>
        </p:nvSpPr>
        <p:spPr>
          <a:xfrm>
            <a:off x="4802366" y="2866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3" name="Google Shape;2843;p99"/>
          <p:cNvSpPr/>
          <p:nvPr/>
        </p:nvSpPr>
        <p:spPr>
          <a:xfrm>
            <a:off x="5259566" y="2866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4" name="Google Shape;2844;p99"/>
          <p:cNvSpPr/>
          <p:nvPr/>
        </p:nvSpPr>
        <p:spPr>
          <a:xfrm>
            <a:off x="3428438" y="33233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5" name="Google Shape;2845;p99"/>
          <p:cNvSpPr/>
          <p:nvPr/>
        </p:nvSpPr>
        <p:spPr>
          <a:xfrm>
            <a:off x="3885638" y="33233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6" name="Google Shape;2846;p99"/>
          <p:cNvSpPr/>
          <p:nvPr/>
        </p:nvSpPr>
        <p:spPr>
          <a:xfrm>
            <a:off x="4342838" y="33233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7" name="Google Shape;2847;p99"/>
          <p:cNvSpPr/>
          <p:nvPr/>
        </p:nvSpPr>
        <p:spPr>
          <a:xfrm>
            <a:off x="4802366" y="33233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8" name="Google Shape;2848;p99"/>
          <p:cNvSpPr/>
          <p:nvPr/>
        </p:nvSpPr>
        <p:spPr>
          <a:xfrm>
            <a:off x="5259566" y="33233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9" name="Google Shape;2849;p99"/>
          <p:cNvSpPr/>
          <p:nvPr/>
        </p:nvSpPr>
        <p:spPr>
          <a:xfrm>
            <a:off x="3428438" y="37805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50" name="Google Shape;2850;p99"/>
          <p:cNvSpPr/>
          <p:nvPr/>
        </p:nvSpPr>
        <p:spPr>
          <a:xfrm>
            <a:off x="3885638" y="37805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51" name="Google Shape;2851;p99"/>
          <p:cNvSpPr/>
          <p:nvPr/>
        </p:nvSpPr>
        <p:spPr>
          <a:xfrm>
            <a:off x="4342838" y="37805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52" name="Google Shape;2852;p99"/>
          <p:cNvSpPr/>
          <p:nvPr/>
        </p:nvSpPr>
        <p:spPr>
          <a:xfrm>
            <a:off x="4802366" y="37805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53" name="Google Shape;2853;p99"/>
          <p:cNvSpPr/>
          <p:nvPr/>
        </p:nvSpPr>
        <p:spPr>
          <a:xfrm>
            <a:off x="5259566" y="37805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54" name="Google Shape;2854;p99"/>
          <p:cNvSpPr/>
          <p:nvPr/>
        </p:nvSpPr>
        <p:spPr>
          <a:xfrm>
            <a:off x="3428438" y="4237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55" name="Google Shape;2855;p99"/>
          <p:cNvSpPr/>
          <p:nvPr/>
        </p:nvSpPr>
        <p:spPr>
          <a:xfrm>
            <a:off x="3885638" y="4237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56" name="Google Shape;2856;p99"/>
          <p:cNvSpPr/>
          <p:nvPr/>
        </p:nvSpPr>
        <p:spPr>
          <a:xfrm>
            <a:off x="4342838" y="4237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57" name="Google Shape;2857;p99"/>
          <p:cNvSpPr/>
          <p:nvPr/>
        </p:nvSpPr>
        <p:spPr>
          <a:xfrm>
            <a:off x="4802366" y="4237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58" name="Google Shape;2858;p99"/>
          <p:cNvSpPr/>
          <p:nvPr/>
        </p:nvSpPr>
        <p:spPr>
          <a:xfrm>
            <a:off x="5259566" y="423779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59" name="Google Shape;2859;p99"/>
          <p:cNvSpPr/>
          <p:nvPr/>
        </p:nvSpPr>
        <p:spPr>
          <a:xfrm>
            <a:off x="3428438" y="4694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60" name="Google Shape;2860;p99"/>
          <p:cNvSpPr/>
          <p:nvPr/>
        </p:nvSpPr>
        <p:spPr>
          <a:xfrm>
            <a:off x="3885638" y="4694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61" name="Google Shape;2861;p99"/>
          <p:cNvSpPr/>
          <p:nvPr/>
        </p:nvSpPr>
        <p:spPr>
          <a:xfrm>
            <a:off x="4342838" y="4694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62" name="Google Shape;2862;p99"/>
          <p:cNvSpPr/>
          <p:nvPr/>
        </p:nvSpPr>
        <p:spPr>
          <a:xfrm>
            <a:off x="4802366" y="4694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63" name="Google Shape;2863;p99"/>
          <p:cNvSpPr/>
          <p:nvPr/>
        </p:nvSpPr>
        <p:spPr>
          <a:xfrm>
            <a:off x="5259566" y="469499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64" name="Google Shape;2864;p99"/>
          <p:cNvSpPr txBox="1"/>
          <p:nvPr/>
        </p:nvSpPr>
        <p:spPr>
          <a:xfrm>
            <a:off x="3885643" y="214470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5" name="Google Shape;2865;p99"/>
          <p:cNvSpPr txBox="1"/>
          <p:nvPr/>
        </p:nvSpPr>
        <p:spPr>
          <a:xfrm>
            <a:off x="4344006" y="214470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6" name="Google Shape;2866;p99"/>
          <p:cNvSpPr txBox="1"/>
          <p:nvPr/>
        </p:nvSpPr>
        <p:spPr>
          <a:xfrm>
            <a:off x="4802356" y="214470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7" name="Google Shape;2867;p99"/>
          <p:cNvSpPr txBox="1"/>
          <p:nvPr/>
        </p:nvSpPr>
        <p:spPr>
          <a:xfrm>
            <a:off x="5260706" y="214470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G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8" name="Google Shape;2868;p99"/>
          <p:cNvSpPr txBox="1"/>
          <p:nvPr/>
        </p:nvSpPr>
        <p:spPr>
          <a:xfrm>
            <a:off x="3042906" y="296265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9" name="Google Shape;2869;p99"/>
          <p:cNvSpPr txBox="1"/>
          <p:nvPr/>
        </p:nvSpPr>
        <p:spPr>
          <a:xfrm>
            <a:off x="3042906" y="341985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0" name="Google Shape;2870;p99"/>
          <p:cNvSpPr txBox="1"/>
          <p:nvPr/>
        </p:nvSpPr>
        <p:spPr>
          <a:xfrm>
            <a:off x="3042906" y="387705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G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1" name="Google Shape;2871;p99"/>
          <p:cNvSpPr txBox="1"/>
          <p:nvPr/>
        </p:nvSpPr>
        <p:spPr>
          <a:xfrm>
            <a:off x="3042906" y="433425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G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2" name="Google Shape;2872;p99"/>
          <p:cNvSpPr txBox="1"/>
          <p:nvPr/>
        </p:nvSpPr>
        <p:spPr>
          <a:xfrm>
            <a:off x="3042906" y="479145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3" name="Google Shape;2873;p99"/>
          <p:cNvSpPr/>
          <p:nvPr/>
        </p:nvSpPr>
        <p:spPr>
          <a:xfrm rot="-4499691">
            <a:off x="5972338" y="4131713"/>
            <a:ext cx="124857" cy="547674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874" name="Google Shape;2874;p99"/>
          <p:cNvSpPr txBox="1"/>
          <p:nvPr/>
        </p:nvSpPr>
        <p:spPr>
          <a:xfrm>
            <a:off x="6289874" y="4190400"/>
            <a:ext cx="2406653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That 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must have come from this 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since 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don’t match.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Google Shape;2778;p98">
            <a:extLst>
              <a:ext uri="{FF2B5EF4-FFF2-40B4-BE49-F238E27FC236}">
                <a16:creationId xmlns:a16="http://schemas.microsoft.com/office/drawing/2014/main" id="{073FE039-C49B-8CDA-1F5E-3970451866C0}"/>
              </a:ext>
            </a:extLst>
          </p:cNvPr>
          <p:cNvSpPr txBox="1">
            <a:spLocks/>
          </p:cNvSpPr>
          <p:nvPr/>
        </p:nvSpPr>
        <p:spPr>
          <a:xfrm>
            <a:off x="0" y="37789"/>
            <a:ext cx="9144000" cy="830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00000"/>
              </a:lnSpc>
              <a:buFont typeface="Roboto"/>
              <a:buNone/>
            </a:pPr>
            <a:r>
              <a:rPr lang="en-US" sz="4800" b="1" kern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LCS</a:t>
            </a:r>
            <a:endParaRPr lang="en-US" sz="2400" b="1" kern="0" dirty="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" name="Google Shape;2779;p98">
            <a:extLst>
              <a:ext uri="{FF2B5EF4-FFF2-40B4-BE49-F238E27FC236}">
                <a16:creationId xmlns:a16="http://schemas.microsoft.com/office/drawing/2014/main" id="{5FF61506-A319-EAD5-817A-2F213FC8F514}"/>
              </a:ext>
            </a:extLst>
          </p:cNvPr>
          <p:cNvSpPr txBox="1">
            <a:spLocks/>
          </p:cNvSpPr>
          <p:nvPr/>
        </p:nvSpPr>
        <p:spPr>
          <a:xfrm>
            <a:off x="608438" y="853390"/>
            <a:ext cx="7924800" cy="55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0000"/>
              </a:lnSpc>
              <a:buFont typeface="Roboto"/>
              <a:buNone/>
            </a:pPr>
            <a:r>
              <a:rPr lang="en-CA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consider </a:t>
            </a:r>
            <a:r>
              <a:rPr lang="en-CA" b="1" ker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lcs_helper("ACGGA", "ACTG")</a:t>
            </a:r>
            <a:r>
              <a:rPr lang="en-CA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lang="en-CA" kern="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B5BB4A-94EE-604E-33D9-4444ECBB28C7}"/>
              </a:ext>
            </a:extLst>
          </p:cNvPr>
          <p:cNvGrpSpPr/>
          <p:nvPr/>
        </p:nvGrpSpPr>
        <p:grpSpPr>
          <a:xfrm>
            <a:off x="0" y="5283525"/>
            <a:ext cx="9219546" cy="1684645"/>
            <a:chOff x="0" y="5283525"/>
            <a:chExt cx="9219546" cy="168464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E0BC755-4F9E-EB9E-991B-F52E005E930B}"/>
                </a:ext>
              </a:extLst>
            </p:cNvPr>
            <p:cNvGrpSpPr/>
            <p:nvPr/>
          </p:nvGrpSpPr>
          <p:grpSpPr>
            <a:xfrm>
              <a:off x="0" y="5409797"/>
              <a:ext cx="9219546" cy="1558373"/>
              <a:chOff x="0" y="5409797"/>
              <a:chExt cx="9219546" cy="1558373"/>
            </a:xfrm>
          </p:grpSpPr>
          <p:sp>
            <p:nvSpPr>
              <p:cNvPr id="7" name="Google Shape;2381;p88">
                <a:extLst>
                  <a:ext uri="{FF2B5EF4-FFF2-40B4-BE49-F238E27FC236}">
                    <a16:creationId xmlns:a16="http://schemas.microsoft.com/office/drawing/2014/main" id="{F3DF9170-CB16-788C-5170-98BCFA3CB211}"/>
                  </a:ext>
                </a:extLst>
              </p:cNvPr>
              <p:cNvSpPr txBox="1"/>
              <p:nvPr/>
            </p:nvSpPr>
            <p:spPr>
              <a:xfrm>
                <a:off x="37825" y="6094703"/>
                <a:ext cx="179772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T(i, j) =</a:t>
                </a:r>
                <a:endParaRPr kumimoji="0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8" name="Google Shape;2382;p88">
                <a:extLst>
                  <a:ext uri="{FF2B5EF4-FFF2-40B4-BE49-F238E27FC236}">
                    <a16:creationId xmlns:a16="http://schemas.microsoft.com/office/drawing/2014/main" id="{E7409313-2EED-00D6-8B7F-748B32AB6C0C}"/>
                  </a:ext>
                </a:extLst>
              </p:cNvPr>
              <p:cNvSpPr txBox="1"/>
              <p:nvPr/>
            </p:nvSpPr>
            <p:spPr>
              <a:xfrm>
                <a:off x="2056677" y="5639518"/>
                <a:ext cx="3754322" cy="1251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kumimoji="0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marL="0" marR="0" lvl="0" indent="0" algn="l" defTabSz="914400" rtl="0" eaLnBrk="1" fontAlgn="auto" latinLnBrk="0" hangingPunct="1"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1 + T(i-1, j-1)</a:t>
                </a:r>
                <a:endParaRPr kumimoji="0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marR="0" lvl="0" indent="0" algn="l" defTabSz="914400" rtl="0" eaLnBrk="1" fontAlgn="auto" latinLnBrk="0" hangingPunct="1"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max{T(i-1, j),</a:t>
                </a:r>
                <a:r>
                  <a:rPr lang="en" sz="2000" b="1" kern="0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kumimoji="0" lang="e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T(i, j-1)}</a:t>
                </a:r>
                <a:endParaRPr kumimoji="0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9" name="Google Shape;2383;p88">
                <a:extLst>
                  <a:ext uri="{FF2B5EF4-FFF2-40B4-BE49-F238E27FC236}">
                    <a16:creationId xmlns:a16="http://schemas.microsoft.com/office/drawing/2014/main" id="{E9F00E4A-22FC-F64D-2BE9-EDA891FC07DF}"/>
                  </a:ext>
                </a:extLst>
              </p:cNvPr>
              <p:cNvSpPr txBox="1"/>
              <p:nvPr/>
            </p:nvSpPr>
            <p:spPr>
              <a:xfrm>
                <a:off x="5700436" y="5409797"/>
                <a:ext cx="3519110" cy="15583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if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i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or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j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is -1</a:t>
                </a:r>
                <a:endParaRPr kumimoji="0" sz="2000" b="1" i="0" u="none" strike="noStrike" kern="0" cap="none" spc="-15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ea typeface="Source Sans Pro"/>
                  <a:cs typeface="Source Sans Pro"/>
                  <a:sym typeface="Source Sans Pro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if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X[i]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=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Y[j]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and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i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,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j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≥ 0</a:t>
                </a:r>
                <a:endParaRPr kumimoji="0" sz="2000" b="0" i="0" u="none" strike="noStrike" kern="0" cap="none" spc="-15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ea typeface="Source Sans Pro"/>
                  <a:cs typeface="Source Sans Pro"/>
                  <a:sym typeface="Source Sans Pro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if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X[i]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≠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Y[j]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and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i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,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j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≥ 0</a:t>
                </a:r>
                <a:endParaRPr kumimoji="0" sz="2000" b="0" i="0" u="none" strike="noStrike" kern="0" cap="none" spc="-15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cs typeface="Arial"/>
                  <a:sym typeface="Arial"/>
                </a:endParaRPr>
              </a:p>
            </p:txBody>
          </p:sp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54119664-A35F-742D-1CF8-883010EB494C}"/>
                  </a:ext>
                </a:extLst>
              </p:cNvPr>
              <p:cNvSpPr/>
              <p:nvPr/>
            </p:nvSpPr>
            <p:spPr>
              <a:xfrm>
                <a:off x="1814383" y="5788606"/>
                <a:ext cx="289395" cy="1069394"/>
              </a:xfrm>
              <a:prstGeom prst="leftBrace">
                <a:avLst>
                  <a:gd name="adj1" fmla="val 40461"/>
                  <a:gd name="adj2" fmla="val 5000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F34A08C-244B-50FF-37FC-1F38F0256DE9}"/>
                  </a:ext>
                </a:extLst>
              </p:cNvPr>
              <p:cNvSpPr/>
              <p:nvPr/>
            </p:nvSpPr>
            <p:spPr>
              <a:xfrm>
                <a:off x="0" y="5559916"/>
                <a:ext cx="9144000" cy="45719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Google Shape;2823;p98">
              <a:extLst>
                <a:ext uri="{FF2B5EF4-FFF2-40B4-BE49-F238E27FC236}">
                  <a16:creationId xmlns:a16="http://schemas.microsoft.com/office/drawing/2014/main" id="{A8A4E4FC-D314-7602-132C-5E4EE2DE7829}"/>
                </a:ext>
              </a:extLst>
            </p:cNvPr>
            <p:cNvSpPr txBox="1"/>
            <p:nvPr/>
          </p:nvSpPr>
          <p:spPr>
            <a:xfrm>
              <a:off x="220349" y="5283525"/>
              <a:ext cx="988979" cy="598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2196F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LCS</a:t>
              </a: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3136;p104">
            <a:extLst>
              <a:ext uri="{FF2B5EF4-FFF2-40B4-BE49-F238E27FC236}">
                <a16:creationId xmlns:a16="http://schemas.microsoft.com/office/drawing/2014/main" id="{7CF504E4-77C0-F44A-860F-5503AA9B87AC}"/>
              </a:ext>
            </a:extLst>
          </p:cNvPr>
          <p:cNvSpPr txBox="1"/>
          <p:nvPr/>
        </p:nvSpPr>
        <p:spPr>
          <a:xfrm>
            <a:off x="198827" y="3598881"/>
            <a:ext cx="2284500" cy="5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2196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LCS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79229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6" name="Google Shape;2886;p100"/>
          <p:cNvSpPr/>
          <p:nvPr/>
        </p:nvSpPr>
        <p:spPr>
          <a:xfrm>
            <a:off x="3428438" y="2408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87" name="Google Shape;2887;p100"/>
          <p:cNvSpPr/>
          <p:nvPr/>
        </p:nvSpPr>
        <p:spPr>
          <a:xfrm>
            <a:off x="3885638" y="2408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88" name="Google Shape;2888;p100"/>
          <p:cNvSpPr/>
          <p:nvPr/>
        </p:nvSpPr>
        <p:spPr>
          <a:xfrm>
            <a:off x="4342838" y="2408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89" name="Google Shape;2889;p100"/>
          <p:cNvSpPr/>
          <p:nvPr/>
        </p:nvSpPr>
        <p:spPr>
          <a:xfrm>
            <a:off x="4802366" y="2408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90" name="Google Shape;2890;p100"/>
          <p:cNvSpPr/>
          <p:nvPr/>
        </p:nvSpPr>
        <p:spPr>
          <a:xfrm>
            <a:off x="5259566" y="2408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91" name="Google Shape;2891;p100"/>
          <p:cNvSpPr/>
          <p:nvPr/>
        </p:nvSpPr>
        <p:spPr>
          <a:xfrm>
            <a:off x="3428438" y="2866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92" name="Google Shape;2892;p100"/>
          <p:cNvSpPr/>
          <p:nvPr/>
        </p:nvSpPr>
        <p:spPr>
          <a:xfrm>
            <a:off x="3885638" y="2866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93" name="Google Shape;2893;p100"/>
          <p:cNvSpPr/>
          <p:nvPr/>
        </p:nvSpPr>
        <p:spPr>
          <a:xfrm>
            <a:off x="4342838" y="2866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94" name="Google Shape;2894;p100"/>
          <p:cNvSpPr/>
          <p:nvPr/>
        </p:nvSpPr>
        <p:spPr>
          <a:xfrm>
            <a:off x="4802366" y="2866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95" name="Google Shape;2895;p100"/>
          <p:cNvSpPr/>
          <p:nvPr/>
        </p:nvSpPr>
        <p:spPr>
          <a:xfrm>
            <a:off x="5259566" y="2866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96" name="Google Shape;2896;p100"/>
          <p:cNvSpPr/>
          <p:nvPr/>
        </p:nvSpPr>
        <p:spPr>
          <a:xfrm>
            <a:off x="3428438" y="33233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97" name="Google Shape;2897;p100"/>
          <p:cNvSpPr/>
          <p:nvPr/>
        </p:nvSpPr>
        <p:spPr>
          <a:xfrm>
            <a:off x="3885638" y="33233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98" name="Google Shape;2898;p100"/>
          <p:cNvSpPr/>
          <p:nvPr/>
        </p:nvSpPr>
        <p:spPr>
          <a:xfrm>
            <a:off x="4342838" y="33233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99" name="Google Shape;2899;p100"/>
          <p:cNvSpPr/>
          <p:nvPr/>
        </p:nvSpPr>
        <p:spPr>
          <a:xfrm>
            <a:off x="4802366" y="33233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0" name="Google Shape;2900;p100"/>
          <p:cNvSpPr/>
          <p:nvPr/>
        </p:nvSpPr>
        <p:spPr>
          <a:xfrm>
            <a:off x="5259566" y="33233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1" name="Google Shape;2901;p100"/>
          <p:cNvSpPr/>
          <p:nvPr/>
        </p:nvSpPr>
        <p:spPr>
          <a:xfrm>
            <a:off x="3428438" y="37805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2" name="Google Shape;2902;p100"/>
          <p:cNvSpPr/>
          <p:nvPr/>
        </p:nvSpPr>
        <p:spPr>
          <a:xfrm>
            <a:off x="3885638" y="37805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3" name="Google Shape;2903;p100"/>
          <p:cNvSpPr/>
          <p:nvPr/>
        </p:nvSpPr>
        <p:spPr>
          <a:xfrm>
            <a:off x="4342838" y="37805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4" name="Google Shape;2904;p100"/>
          <p:cNvSpPr/>
          <p:nvPr/>
        </p:nvSpPr>
        <p:spPr>
          <a:xfrm>
            <a:off x="4802366" y="378059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5" name="Google Shape;2905;p100"/>
          <p:cNvSpPr/>
          <p:nvPr/>
        </p:nvSpPr>
        <p:spPr>
          <a:xfrm>
            <a:off x="5259566" y="37805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6" name="Google Shape;2906;p100"/>
          <p:cNvSpPr/>
          <p:nvPr/>
        </p:nvSpPr>
        <p:spPr>
          <a:xfrm>
            <a:off x="3428438" y="4237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7" name="Google Shape;2907;p100"/>
          <p:cNvSpPr/>
          <p:nvPr/>
        </p:nvSpPr>
        <p:spPr>
          <a:xfrm>
            <a:off x="3885638" y="4237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8" name="Google Shape;2908;p100"/>
          <p:cNvSpPr/>
          <p:nvPr/>
        </p:nvSpPr>
        <p:spPr>
          <a:xfrm>
            <a:off x="4342838" y="4237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9" name="Google Shape;2909;p100"/>
          <p:cNvSpPr/>
          <p:nvPr/>
        </p:nvSpPr>
        <p:spPr>
          <a:xfrm>
            <a:off x="4802366" y="4237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10" name="Google Shape;2910;p100"/>
          <p:cNvSpPr/>
          <p:nvPr/>
        </p:nvSpPr>
        <p:spPr>
          <a:xfrm>
            <a:off x="5259566" y="423779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11" name="Google Shape;2911;p100"/>
          <p:cNvSpPr/>
          <p:nvPr/>
        </p:nvSpPr>
        <p:spPr>
          <a:xfrm>
            <a:off x="3428438" y="4694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12" name="Google Shape;2912;p100"/>
          <p:cNvSpPr/>
          <p:nvPr/>
        </p:nvSpPr>
        <p:spPr>
          <a:xfrm>
            <a:off x="3885638" y="4694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13" name="Google Shape;2913;p100"/>
          <p:cNvSpPr/>
          <p:nvPr/>
        </p:nvSpPr>
        <p:spPr>
          <a:xfrm>
            <a:off x="4342838" y="4694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14" name="Google Shape;2914;p100"/>
          <p:cNvSpPr/>
          <p:nvPr/>
        </p:nvSpPr>
        <p:spPr>
          <a:xfrm>
            <a:off x="4802366" y="4694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15" name="Google Shape;2915;p100"/>
          <p:cNvSpPr/>
          <p:nvPr/>
        </p:nvSpPr>
        <p:spPr>
          <a:xfrm>
            <a:off x="5259566" y="469499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16" name="Google Shape;2916;p100"/>
          <p:cNvSpPr txBox="1"/>
          <p:nvPr/>
        </p:nvSpPr>
        <p:spPr>
          <a:xfrm>
            <a:off x="3885643" y="214470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7" name="Google Shape;2917;p100"/>
          <p:cNvSpPr txBox="1"/>
          <p:nvPr/>
        </p:nvSpPr>
        <p:spPr>
          <a:xfrm>
            <a:off x="4344006" y="214470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8" name="Google Shape;2918;p100"/>
          <p:cNvSpPr txBox="1"/>
          <p:nvPr/>
        </p:nvSpPr>
        <p:spPr>
          <a:xfrm>
            <a:off x="4802356" y="214470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9" name="Google Shape;2919;p100"/>
          <p:cNvSpPr txBox="1"/>
          <p:nvPr/>
        </p:nvSpPr>
        <p:spPr>
          <a:xfrm>
            <a:off x="5260706" y="214470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G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0" name="Google Shape;2920;p100"/>
          <p:cNvSpPr txBox="1"/>
          <p:nvPr/>
        </p:nvSpPr>
        <p:spPr>
          <a:xfrm>
            <a:off x="3042906" y="296265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1" name="Google Shape;2921;p100"/>
          <p:cNvSpPr txBox="1"/>
          <p:nvPr/>
        </p:nvSpPr>
        <p:spPr>
          <a:xfrm>
            <a:off x="3042906" y="341985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2" name="Google Shape;2922;p100"/>
          <p:cNvSpPr txBox="1"/>
          <p:nvPr/>
        </p:nvSpPr>
        <p:spPr>
          <a:xfrm>
            <a:off x="3042906" y="387705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G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3" name="Google Shape;2923;p100"/>
          <p:cNvSpPr txBox="1"/>
          <p:nvPr/>
        </p:nvSpPr>
        <p:spPr>
          <a:xfrm>
            <a:off x="3042906" y="433425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G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4" name="Google Shape;2924;p100"/>
          <p:cNvSpPr txBox="1"/>
          <p:nvPr/>
        </p:nvSpPr>
        <p:spPr>
          <a:xfrm>
            <a:off x="3042906" y="479145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5" name="Google Shape;2925;p100"/>
          <p:cNvSpPr/>
          <p:nvPr/>
        </p:nvSpPr>
        <p:spPr>
          <a:xfrm rot="-4499823">
            <a:off x="5672292" y="3329585"/>
            <a:ext cx="236378" cy="1181296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926" name="Google Shape;2926;p100"/>
          <p:cNvSpPr txBox="1"/>
          <p:nvPr/>
        </p:nvSpPr>
        <p:spPr>
          <a:xfrm>
            <a:off x="6366074" y="3733200"/>
            <a:ext cx="2579099" cy="105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That </a:t>
            </a: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must have come from this </a:t>
            </a: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since </a:t>
            </a: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’s match.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Google Shape;2778;p98">
            <a:extLst>
              <a:ext uri="{FF2B5EF4-FFF2-40B4-BE49-F238E27FC236}">
                <a16:creationId xmlns:a16="http://schemas.microsoft.com/office/drawing/2014/main" id="{0F0E3D52-7860-F3E4-DDC1-7DFD30D04A8F}"/>
              </a:ext>
            </a:extLst>
          </p:cNvPr>
          <p:cNvSpPr txBox="1">
            <a:spLocks/>
          </p:cNvSpPr>
          <p:nvPr/>
        </p:nvSpPr>
        <p:spPr>
          <a:xfrm>
            <a:off x="0" y="37789"/>
            <a:ext cx="9144000" cy="830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00000"/>
              </a:lnSpc>
              <a:buFont typeface="Roboto"/>
              <a:buNone/>
            </a:pPr>
            <a:r>
              <a:rPr lang="en-US" sz="4800" b="1" kern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LCS</a:t>
            </a:r>
            <a:endParaRPr lang="en-US" sz="2400" b="1" kern="0" dirty="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" name="Google Shape;2779;p98">
            <a:extLst>
              <a:ext uri="{FF2B5EF4-FFF2-40B4-BE49-F238E27FC236}">
                <a16:creationId xmlns:a16="http://schemas.microsoft.com/office/drawing/2014/main" id="{72BF28F8-B9CA-FC19-B375-16F6530C6F90}"/>
              </a:ext>
            </a:extLst>
          </p:cNvPr>
          <p:cNvSpPr txBox="1">
            <a:spLocks/>
          </p:cNvSpPr>
          <p:nvPr/>
        </p:nvSpPr>
        <p:spPr>
          <a:xfrm>
            <a:off x="608438" y="853390"/>
            <a:ext cx="7924800" cy="55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0000"/>
              </a:lnSpc>
              <a:buFont typeface="Roboto"/>
              <a:buNone/>
            </a:pPr>
            <a:r>
              <a:rPr lang="en-CA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consider </a:t>
            </a:r>
            <a:r>
              <a:rPr lang="en-CA" b="1" ker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lcs_helper("ACGGA", "ACTG")</a:t>
            </a:r>
            <a:r>
              <a:rPr lang="en-CA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lang="en-CA" kern="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C7C7C6-D9FB-4870-88F9-2108F3303604}"/>
              </a:ext>
            </a:extLst>
          </p:cNvPr>
          <p:cNvGrpSpPr/>
          <p:nvPr/>
        </p:nvGrpSpPr>
        <p:grpSpPr>
          <a:xfrm>
            <a:off x="0" y="5283525"/>
            <a:ext cx="9219546" cy="1684645"/>
            <a:chOff x="0" y="5283525"/>
            <a:chExt cx="9219546" cy="168464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86966A4-8489-E3AE-DAEE-C9AA593F46C9}"/>
                </a:ext>
              </a:extLst>
            </p:cNvPr>
            <p:cNvGrpSpPr/>
            <p:nvPr/>
          </p:nvGrpSpPr>
          <p:grpSpPr>
            <a:xfrm>
              <a:off x="0" y="5409797"/>
              <a:ext cx="9219546" cy="1558373"/>
              <a:chOff x="0" y="5409797"/>
              <a:chExt cx="9219546" cy="1558373"/>
            </a:xfrm>
          </p:grpSpPr>
          <p:sp>
            <p:nvSpPr>
              <p:cNvPr id="7" name="Google Shape;2381;p88">
                <a:extLst>
                  <a:ext uri="{FF2B5EF4-FFF2-40B4-BE49-F238E27FC236}">
                    <a16:creationId xmlns:a16="http://schemas.microsoft.com/office/drawing/2014/main" id="{AFF05101-1F6E-04DF-E943-7C27C75A2D9D}"/>
                  </a:ext>
                </a:extLst>
              </p:cNvPr>
              <p:cNvSpPr txBox="1"/>
              <p:nvPr/>
            </p:nvSpPr>
            <p:spPr>
              <a:xfrm>
                <a:off x="37825" y="6094703"/>
                <a:ext cx="179772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T(i, j) =</a:t>
                </a:r>
                <a:endParaRPr kumimoji="0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8" name="Google Shape;2382;p88">
                <a:extLst>
                  <a:ext uri="{FF2B5EF4-FFF2-40B4-BE49-F238E27FC236}">
                    <a16:creationId xmlns:a16="http://schemas.microsoft.com/office/drawing/2014/main" id="{131D8070-4EAB-E82A-AB50-4D394443B675}"/>
                  </a:ext>
                </a:extLst>
              </p:cNvPr>
              <p:cNvSpPr txBox="1"/>
              <p:nvPr/>
            </p:nvSpPr>
            <p:spPr>
              <a:xfrm>
                <a:off x="2056677" y="5639518"/>
                <a:ext cx="3754322" cy="1251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kumimoji="0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marL="0" marR="0" lvl="0" indent="0" algn="l" defTabSz="914400" rtl="0" eaLnBrk="1" fontAlgn="auto" latinLnBrk="0" hangingPunct="1"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1 + T(i-1, j-1)</a:t>
                </a:r>
                <a:endParaRPr kumimoji="0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marR="0" lvl="0" indent="0" algn="l" defTabSz="914400" rtl="0" eaLnBrk="1" fontAlgn="auto" latinLnBrk="0" hangingPunct="1"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max{T(i-1, j),</a:t>
                </a:r>
                <a:r>
                  <a:rPr lang="en" sz="2000" b="1" kern="0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kumimoji="0" lang="e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T(i, j-1)}</a:t>
                </a:r>
                <a:endParaRPr kumimoji="0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9" name="Google Shape;2383;p88">
                <a:extLst>
                  <a:ext uri="{FF2B5EF4-FFF2-40B4-BE49-F238E27FC236}">
                    <a16:creationId xmlns:a16="http://schemas.microsoft.com/office/drawing/2014/main" id="{521629DC-60DE-579E-FEBA-A2560E877E4E}"/>
                  </a:ext>
                </a:extLst>
              </p:cNvPr>
              <p:cNvSpPr txBox="1"/>
              <p:nvPr/>
            </p:nvSpPr>
            <p:spPr>
              <a:xfrm>
                <a:off x="5700436" y="5409797"/>
                <a:ext cx="3519110" cy="15583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if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i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or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j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is -1</a:t>
                </a:r>
                <a:endParaRPr kumimoji="0" sz="2000" b="1" i="0" u="none" strike="noStrike" kern="0" cap="none" spc="-15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ea typeface="Source Sans Pro"/>
                  <a:cs typeface="Source Sans Pro"/>
                  <a:sym typeface="Source Sans Pro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if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X[i]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=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Y[j]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and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i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,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j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≥ 0</a:t>
                </a:r>
                <a:endParaRPr kumimoji="0" sz="2000" b="0" i="0" u="none" strike="noStrike" kern="0" cap="none" spc="-15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ea typeface="Source Sans Pro"/>
                  <a:cs typeface="Source Sans Pro"/>
                  <a:sym typeface="Source Sans Pro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if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X[i]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≠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Y[j]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and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i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,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j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≥ 0</a:t>
                </a:r>
                <a:endParaRPr kumimoji="0" sz="2000" b="0" i="0" u="none" strike="noStrike" kern="0" cap="none" spc="-15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cs typeface="Arial"/>
                  <a:sym typeface="Arial"/>
                </a:endParaRPr>
              </a:p>
            </p:txBody>
          </p:sp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18F8627C-4ECE-3413-3066-5D2CE1C18AC1}"/>
                  </a:ext>
                </a:extLst>
              </p:cNvPr>
              <p:cNvSpPr/>
              <p:nvPr/>
            </p:nvSpPr>
            <p:spPr>
              <a:xfrm>
                <a:off x="1814383" y="5788606"/>
                <a:ext cx="289395" cy="1069394"/>
              </a:xfrm>
              <a:prstGeom prst="leftBrace">
                <a:avLst>
                  <a:gd name="adj1" fmla="val 40461"/>
                  <a:gd name="adj2" fmla="val 5000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BD9B023-508B-A969-1439-A9D5E2367274}"/>
                  </a:ext>
                </a:extLst>
              </p:cNvPr>
              <p:cNvSpPr/>
              <p:nvPr/>
            </p:nvSpPr>
            <p:spPr>
              <a:xfrm>
                <a:off x="0" y="5559916"/>
                <a:ext cx="9144000" cy="45719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Google Shape;2823;p98">
              <a:extLst>
                <a:ext uri="{FF2B5EF4-FFF2-40B4-BE49-F238E27FC236}">
                  <a16:creationId xmlns:a16="http://schemas.microsoft.com/office/drawing/2014/main" id="{880A1455-6BD2-C473-B767-461E1686C38E}"/>
                </a:ext>
              </a:extLst>
            </p:cNvPr>
            <p:cNvSpPr txBox="1"/>
            <p:nvPr/>
          </p:nvSpPr>
          <p:spPr>
            <a:xfrm>
              <a:off x="220349" y="5283525"/>
              <a:ext cx="988979" cy="598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2196F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LCS</a:t>
              </a: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3136;p104">
            <a:extLst>
              <a:ext uri="{FF2B5EF4-FFF2-40B4-BE49-F238E27FC236}">
                <a16:creationId xmlns:a16="http://schemas.microsoft.com/office/drawing/2014/main" id="{1D57D21C-1E95-5A9E-9FFC-838881077D3D}"/>
              </a:ext>
            </a:extLst>
          </p:cNvPr>
          <p:cNvSpPr txBox="1"/>
          <p:nvPr/>
        </p:nvSpPr>
        <p:spPr>
          <a:xfrm>
            <a:off x="198827" y="3598881"/>
            <a:ext cx="2284500" cy="5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2196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LCS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G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75599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" name="Google Shape;2932;p101"/>
          <p:cNvSpPr txBox="1">
            <a:spLocks noGrp="1"/>
          </p:cNvSpPr>
          <p:nvPr>
            <p:ph type="subTitle" idx="4294967295"/>
          </p:nvPr>
        </p:nvSpPr>
        <p:spPr>
          <a:xfrm>
            <a:off x="0" y="35425"/>
            <a:ext cx="9144000" cy="736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LCS</a:t>
            </a:r>
            <a:endParaRPr sz="2400" b="1" dirty="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38" name="Google Shape;2938;p101"/>
          <p:cNvSpPr/>
          <p:nvPr/>
        </p:nvSpPr>
        <p:spPr>
          <a:xfrm>
            <a:off x="3428438" y="2408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39" name="Google Shape;2939;p101"/>
          <p:cNvSpPr/>
          <p:nvPr/>
        </p:nvSpPr>
        <p:spPr>
          <a:xfrm>
            <a:off x="3885638" y="2408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40" name="Google Shape;2940;p101"/>
          <p:cNvSpPr/>
          <p:nvPr/>
        </p:nvSpPr>
        <p:spPr>
          <a:xfrm>
            <a:off x="4342838" y="2408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41" name="Google Shape;2941;p101"/>
          <p:cNvSpPr/>
          <p:nvPr/>
        </p:nvSpPr>
        <p:spPr>
          <a:xfrm>
            <a:off x="4802366" y="2408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42" name="Google Shape;2942;p101"/>
          <p:cNvSpPr/>
          <p:nvPr/>
        </p:nvSpPr>
        <p:spPr>
          <a:xfrm>
            <a:off x="5259566" y="2408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43" name="Google Shape;2943;p101"/>
          <p:cNvSpPr/>
          <p:nvPr/>
        </p:nvSpPr>
        <p:spPr>
          <a:xfrm>
            <a:off x="3428438" y="2866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44" name="Google Shape;2944;p101"/>
          <p:cNvSpPr/>
          <p:nvPr/>
        </p:nvSpPr>
        <p:spPr>
          <a:xfrm>
            <a:off x="3885638" y="2866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45" name="Google Shape;2945;p101"/>
          <p:cNvSpPr/>
          <p:nvPr/>
        </p:nvSpPr>
        <p:spPr>
          <a:xfrm>
            <a:off x="4342838" y="2866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46" name="Google Shape;2946;p101"/>
          <p:cNvSpPr/>
          <p:nvPr/>
        </p:nvSpPr>
        <p:spPr>
          <a:xfrm>
            <a:off x="4802366" y="2866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47" name="Google Shape;2947;p101"/>
          <p:cNvSpPr/>
          <p:nvPr/>
        </p:nvSpPr>
        <p:spPr>
          <a:xfrm>
            <a:off x="5259566" y="2866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48" name="Google Shape;2948;p101"/>
          <p:cNvSpPr/>
          <p:nvPr/>
        </p:nvSpPr>
        <p:spPr>
          <a:xfrm>
            <a:off x="3428438" y="33233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49" name="Google Shape;2949;p101"/>
          <p:cNvSpPr/>
          <p:nvPr/>
        </p:nvSpPr>
        <p:spPr>
          <a:xfrm>
            <a:off x="3885638" y="33233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50" name="Google Shape;2950;p101"/>
          <p:cNvSpPr/>
          <p:nvPr/>
        </p:nvSpPr>
        <p:spPr>
          <a:xfrm>
            <a:off x="4342838" y="33233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51" name="Google Shape;2951;p101"/>
          <p:cNvSpPr/>
          <p:nvPr/>
        </p:nvSpPr>
        <p:spPr>
          <a:xfrm>
            <a:off x="4802366" y="332339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52" name="Google Shape;2952;p101"/>
          <p:cNvSpPr/>
          <p:nvPr/>
        </p:nvSpPr>
        <p:spPr>
          <a:xfrm>
            <a:off x="5259566" y="33233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53" name="Google Shape;2953;p101"/>
          <p:cNvSpPr/>
          <p:nvPr/>
        </p:nvSpPr>
        <p:spPr>
          <a:xfrm>
            <a:off x="3428438" y="37805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54" name="Google Shape;2954;p101"/>
          <p:cNvSpPr/>
          <p:nvPr/>
        </p:nvSpPr>
        <p:spPr>
          <a:xfrm>
            <a:off x="3885638" y="37805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55" name="Google Shape;2955;p101"/>
          <p:cNvSpPr/>
          <p:nvPr/>
        </p:nvSpPr>
        <p:spPr>
          <a:xfrm>
            <a:off x="4342838" y="37805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56" name="Google Shape;2956;p101"/>
          <p:cNvSpPr/>
          <p:nvPr/>
        </p:nvSpPr>
        <p:spPr>
          <a:xfrm>
            <a:off x="4802366" y="378059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57" name="Google Shape;2957;p101"/>
          <p:cNvSpPr/>
          <p:nvPr/>
        </p:nvSpPr>
        <p:spPr>
          <a:xfrm>
            <a:off x="5259566" y="37805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58" name="Google Shape;2958;p101"/>
          <p:cNvSpPr/>
          <p:nvPr/>
        </p:nvSpPr>
        <p:spPr>
          <a:xfrm>
            <a:off x="3428438" y="4237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59" name="Google Shape;2959;p101"/>
          <p:cNvSpPr/>
          <p:nvPr/>
        </p:nvSpPr>
        <p:spPr>
          <a:xfrm>
            <a:off x="3885638" y="4237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60" name="Google Shape;2960;p101"/>
          <p:cNvSpPr/>
          <p:nvPr/>
        </p:nvSpPr>
        <p:spPr>
          <a:xfrm>
            <a:off x="4342838" y="4237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61" name="Google Shape;2961;p101"/>
          <p:cNvSpPr/>
          <p:nvPr/>
        </p:nvSpPr>
        <p:spPr>
          <a:xfrm>
            <a:off x="4802366" y="4237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62" name="Google Shape;2962;p101"/>
          <p:cNvSpPr/>
          <p:nvPr/>
        </p:nvSpPr>
        <p:spPr>
          <a:xfrm>
            <a:off x="5259566" y="423779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63" name="Google Shape;2963;p101"/>
          <p:cNvSpPr/>
          <p:nvPr/>
        </p:nvSpPr>
        <p:spPr>
          <a:xfrm>
            <a:off x="3428438" y="4694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64" name="Google Shape;2964;p101"/>
          <p:cNvSpPr/>
          <p:nvPr/>
        </p:nvSpPr>
        <p:spPr>
          <a:xfrm>
            <a:off x="3885638" y="4694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65" name="Google Shape;2965;p101"/>
          <p:cNvSpPr/>
          <p:nvPr/>
        </p:nvSpPr>
        <p:spPr>
          <a:xfrm>
            <a:off x="4342838" y="4694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66" name="Google Shape;2966;p101"/>
          <p:cNvSpPr/>
          <p:nvPr/>
        </p:nvSpPr>
        <p:spPr>
          <a:xfrm>
            <a:off x="4802366" y="4694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67" name="Google Shape;2967;p101"/>
          <p:cNvSpPr/>
          <p:nvPr/>
        </p:nvSpPr>
        <p:spPr>
          <a:xfrm>
            <a:off x="5259566" y="469499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68" name="Google Shape;2968;p101"/>
          <p:cNvSpPr txBox="1"/>
          <p:nvPr/>
        </p:nvSpPr>
        <p:spPr>
          <a:xfrm>
            <a:off x="3885643" y="214470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9" name="Google Shape;2969;p101"/>
          <p:cNvSpPr txBox="1"/>
          <p:nvPr/>
        </p:nvSpPr>
        <p:spPr>
          <a:xfrm>
            <a:off x="4344006" y="214470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0" name="Google Shape;2970;p101"/>
          <p:cNvSpPr txBox="1"/>
          <p:nvPr/>
        </p:nvSpPr>
        <p:spPr>
          <a:xfrm>
            <a:off x="4802356" y="214470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1" name="Google Shape;2971;p101"/>
          <p:cNvSpPr txBox="1"/>
          <p:nvPr/>
        </p:nvSpPr>
        <p:spPr>
          <a:xfrm>
            <a:off x="5260706" y="214470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G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2" name="Google Shape;2972;p101"/>
          <p:cNvSpPr txBox="1"/>
          <p:nvPr/>
        </p:nvSpPr>
        <p:spPr>
          <a:xfrm>
            <a:off x="3042906" y="296265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3" name="Google Shape;2973;p101"/>
          <p:cNvSpPr txBox="1"/>
          <p:nvPr/>
        </p:nvSpPr>
        <p:spPr>
          <a:xfrm>
            <a:off x="3042906" y="341985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4" name="Google Shape;2974;p101"/>
          <p:cNvSpPr txBox="1"/>
          <p:nvPr/>
        </p:nvSpPr>
        <p:spPr>
          <a:xfrm>
            <a:off x="3042906" y="387705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G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5" name="Google Shape;2975;p101"/>
          <p:cNvSpPr txBox="1"/>
          <p:nvPr/>
        </p:nvSpPr>
        <p:spPr>
          <a:xfrm>
            <a:off x="3042906" y="433425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G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6" name="Google Shape;2976;p101"/>
          <p:cNvSpPr txBox="1"/>
          <p:nvPr/>
        </p:nvSpPr>
        <p:spPr>
          <a:xfrm>
            <a:off x="3042906" y="479145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7" name="Google Shape;2977;p101"/>
          <p:cNvSpPr/>
          <p:nvPr/>
        </p:nvSpPr>
        <p:spPr>
          <a:xfrm rot="-4499823">
            <a:off x="5672292" y="2872385"/>
            <a:ext cx="236378" cy="1181296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978" name="Google Shape;2978;p101"/>
          <p:cNvSpPr txBox="1"/>
          <p:nvPr/>
        </p:nvSpPr>
        <p:spPr>
          <a:xfrm>
            <a:off x="6366074" y="3146721"/>
            <a:ext cx="2777926" cy="1644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That </a:t>
            </a: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might have come from either of these </a:t>
            </a: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’s since </a:t>
            </a: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don’t match; arbitrarily choose to go up.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79" name="Google Shape;2979;p101"/>
          <p:cNvSpPr/>
          <p:nvPr/>
        </p:nvSpPr>
        <p:spPr>
          <a:xfrm rot="-5559448">
            <a:off x="5370183" y="2897387"/>
            <a:ext cx="354647" cy="1648660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" name="Google Shape;2779;p98">
            <a:extLst>
              <a:ext uri="{FF2B5EF4-FFF2-40B4-BE49-F238E27FC236}">
                <a16:creationId xmlns:a16="http://schemas.microsoft.com/office/drawing/2014/main" id="{4981169C-3B0F-02F5-B265-64EBB23EA58C}"/>
              </a:ext>
            </a:extLst>
          </p:cNvPr>
          <p:cNvSpPr txBox="1">
            <a:spLocks/>
          </p:cNvSpPr>
          <p:nvPr/>
        </p:nvSpPr>
        <p:spPr>
          <a:xfrm>
            <a:off x="608438" y="853390"/>
            <a:ext cx="7924800" cy="55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0000"/>
              </a:lnSpc>
              <a:buFont typeface="Roboto"/>
              <a:buNone/>
            </a:pPr>
            <a:r>
              <a:rPr lang="en-CA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consider </a:t>
            </a:r>
            <a:r>
              <a:rPr lang="en-CA" b="1" ker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lcs_helper("ACGGA", "ACTG")</a:t>
            </a:r>
            <a:r>
              <a:rPr lang="en-CA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lang="en-CA" kern="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0B9CE-C729-F2FA-5200-8212710F11B6}"/>
              </a:ext>
            </a:extLst>
          </p:cNvPr>
          <p:cNvGrpSpPr/>
          <p:nvPr/>
        </p:nvGrpSpPr>
        <p:grpSpPr>
          <a:xfrm>
            <a:off x="0" y="5283525"/>
            <a:ext cx="9219546" cy="1684645"/>
            <a:chOff x="0" y="5283525"/>
            <a:chExt cx="9219546" cy="168464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E208987-F7B3-08F4-DC3F-9AC83EE94BD9}"/>
                </a:ext>
              </a:extLst>
            </p:cNvPr>
            <p:cNvGrpSpPr/>
            <p:nvPr/>
          </p:nvGrpSpPr>
          <p:grpSpPr>
            <a:xfrm>
              <a:off x="0" y="5409797"/>
              <a:ext cx="9219546" cy="1558373"/>
              <a:chOff x="0" y="5409797"/>
              <a:chExt cx="9219546" cy="1558373"/>
            </a:xfrm>
          </p:grpSpPr>
          <p:sp>
            <p:nvSpPr>
              <p:cNvPr id="7" name="Google Shape;2381;p88">
                <a:extLst>
                  <a:ext uri="{FF2B5EF4-FFF2-40B4-BE49-F238E27FC236}">
                    <a16:creationId xmlns:a16="http://schemas.microsoft.com/office/drawing/2014/main" id="{46B5FE4F-6205-0629-B3C4-FADFF159640B}"/>
                  </a:ext>
                </a:extLst>
              </p:cNvPr>
              <p:cNvSpPr txBox="1"/>
              <p:nvPr/>
            </p:nvSpPr>
            <p:spPr>
              <a:xfrm>
                <a:off x="37825" y="6094703"/>
                <a:ext cx="179772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T(i, j) =</a:t>
                </a:r>
                <a:endParaRPr kumimoji="0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8" name="Google Shape;2382;p88">
                <a:extLst>
                  <a:ext uri="{FF2B5EF4-FFF2-40B4-BE49-F238E27FC236}">
                    <a16:creationId xmlns:a16="http://schemas.microsoft.com/office/drawing/2014/main" id="{4C61A164-4B7E-84A1-73FF-997A23B280C3}"/>
                  </a:ext>
                </a:extLst>
              </p:cNvPr>
              <p:cNvSpPr txBox="1"/>
              <p:nvPr/>
            </p:nvSpPr>
            <p:spPr>
              <a:xfrm>
                <a:off x="2056677" y="5639518"/>
                <a:ext cx="3754322" cy="1251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kumimoji="0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marL="0" marR="0" lvl="0" indent="0" algn="l" defTabSz="914400" rtl="0" eaLnBrk="1" fontAlgn="auto" latinLnBrk="0" hangingPunct="1"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1 + T(i-1, j-1)</a:t>
                </a:r>
                <a:endParaRPr kumimoji="0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marR="0" lvl="0" indent="0" algn="l" defTabSz="914400" rtl="0" eaLnBrk="1" fontAlgn="auto" latinLnBrk="0" hangingPunct="1"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max{T(i-1, j),</a:t>
                </a:r>
                <a:r>
                  <a:rPr lang="en" sz="2000" b="1" kern="0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kumimoji="0" lang="e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T(i, j-1)}</a:t>
                </a:r>
                <a:endParaRPr kumimoji="0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9" name="Google Shape;2383;p88">
                <a:extLst>
                  <a:ext uri="{FF2B5EF4-FFF2-40B4-BE49-F238E27FC236}">
                    <a16:creationId xmlns:a16="http://schemas.microsoft.com/office/drawing/2014/main" id="{79BB9D67-8987-0D90-D89C-8C5E5264D178}"/>
                  </a:ext>
                </a:extLst>
              </p:cNvPr>
              <p:cNvSpPr txBox="1"/>
              <p:nvPr/>
            </p:nvSpPr>
            <p:spPr>
              <a:xfrm>
                <a:off x="5700436" y="5409797"/>
                <a:ext cx="3519110" cy="15583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if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i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or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j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is -1</a:t>
                </a:r>
                <a:endParaRPr kumimoji="0" sz="2000" b="1" i="0" u="none" strike="noStrike" kern="0" cap="none" spc="-15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ea typeface="Source Sans Pro"/>
                  <a:cs typeface="Source Sans Pro"/>
                  <a:sym typeface="Source Sans Pro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if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X[i]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=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Y[j]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and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i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,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j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≥ 0</a:t>
                </a:r>
                <a:endParaRPr kumimoji="0" sz="2000" b="0" i="0" u="none" strike="noStrike" kern="0" cap="none" spc="-15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ea typeface="Source Sans Pro"/>
                  <a:cs typeface="Source Sans Pro"/>
                  <a:sym typeface="Source Sans Pro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if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X[i]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≠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Y[j]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and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i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,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j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≥ 0</a:t>
                </a:r>
                <a:endParaRPr kumimoji="0" sz="2000" b="0" i="0" u="none" strike="noStrike" kern="0" cap="none" spc="-15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cs typeface="Arial"/>
                  <a:sym typeface="Arial"/>
                </a:endParaRPr>
              </a:p>
            </p:txBody>
          </p:sp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A5ABDAEF-80EF-BE02-77E8-F569315F6A9D}"/>
                  </a:ext>
                </a:extLst>
              </p:cNvPr>
              <p:cNvSpPr/>
              <p:nvPr/>
            </p:nvSpPr>
            <p:spPr>
              <a:xfrm>
                <a:off x="1814383" y="5788606"/>
                <a:ext cx="289395" cy="1069394"/>
              </a:xfrm>
              <a:prstGeom prst="leftBrace">
                <a:avLst>
                  <a:gd name="adj1" fmla="val 40461"/>
                  <a:gd name="adj2" fmla="val 5000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87D2EF-165D-452D-66AC-87230B212C08}"/>
                  </a:ext>
                </a:extLst>
              </p:cNvPr>
              <p:cNvSpPr/>
              <p:nvPr/>
            </p:nvSpPr>
            <p:spPr>
              <a:xfrm>
                <a:off x="0" y="5559916"/>
                <a:ext cx="9144000" cy="45719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Google Shape;2823;p98">
              <a:extLst>
                <a:ext uri="{FF2B5EF4-FFF2-40B4-BE49-F238E27FC236}">
                  <a16:creationId xmlns:a16="http://schemas.microsoft.com/office/drawing/2014/main" id="{2E8BEEB2-0F40-3DB9-6308-A5281F46649A}"/>
                </a:ext>
              </a:extLst>
            </p:cNvPr>
            <p:cNvSpPr txBox="1"/>
            <p:nvPr/>
          </p:nvSpPr>
          <p:spPr>
            <a:xfrm>
              <a:off x="220349" y="5283525"/>
              <a:ext cx="988979" cy="598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2196F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LCS</a:t>
              </a: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3136;p104">
            <a:extLst>
              <a:ext uri="{FF2B5EF4-FFF2-40B4-BE49-F238E27FC236}">
                <a16:creationId xmlns:a16="http://schemas.microsoft.com/office/drawing/2014/main" id="{B62D71BF-A1F5-9353-7FF8-A95B3AEF6002}"/>
              </a:ext>
            </a:extLst>
          </p:cNvPr>
          <p:cNvSpPr txBox="1"/>
          <p:nvPr/>
        </p:nvSpPr>
        <p:spPr>
          <a:xfrm>
            <a:off x="198827" y="3598881"/>
            <a:ext cx="2284500" cy="5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2196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LCS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G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9231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p102"/>
          <p:cNvSpPr/>
          <p:nvPr/>
        </p:nvSpPr>
        <p:spPr>
          <a:xfrm>
            <a:off x="3428438" y="2408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92" name="Google Shape;2992;p102"/>
          <p:cNvSpPr/>
          <p:nvPr/>
        </p:nvSpPr>
        <p:spPr>
          <a:xfrm>
            <a:off x="3885638" y="2408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93" name="Google Shape;2993;p102"/>
          <p:cNvSpPr/>
          <p:nvPr/>
        </p:nvSpPr>
        <p:spPr>
          <a:xfrm>
            <a:off x="4342838" y="2408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94" name="Google Shape;2994;p102"/>
          <p:cNvSpPr/>
          <p:nvPr/>
        </p:nvSpPr>
        <p:spPr>
          <a:xfrm>
            <a:off x="4802366" y="2408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95" name="Google Shape;2995;p102"/>
          <p:cNvSpPr/>
          <p:nvPr/>
        </p:nvSpPr>
        <p:spPr>
          <a:xfrm>
            <a:off x="5259566" y="2408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96" name="Google Shape;2996;p102"/>
          <p:cNvSpPr/>
          <p:nvPr/>
        </p:nvSpPr>
        <p:spPr>
          <a:xfrm>
            <a:off x="3428438" y="2866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97" name="Google Shape;2997;p102"/>
          <p:cNvSpPr/>
          <p:nvPr/>
        </p:nvSpPr>
        <p:spPr>
          <a:xfrm>
            <a:off x="3885638" y="2866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98" name="Google Shape;2998;p102"/>
          <p:cNvSpPr/>
          <p:nvPr/>
        </p:nvSpPr>
        <p:spPr>
          <a:xfrm>
            <a:off x="4342838" y="2866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99" name="Google Shape;2999;p102"/>
          <p:cNvSpPr/>
          <p:nvPr/>
        </p:nvSpPr>
        <p:spPr>
          <a:xfrm>
            <a:off x="4802366" y="2866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00" name="Google Shape;3000;p102"/>
          <p:cNvSpPr/>
          <p:nvPr/>
        </p:nvSpPr>
        <p:spPr>
          <a:xfrm>
            <a:off x="5259566" y="2866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01" name="Google Shape;3001;p102"/>
          <p:cNvSpPr/>
          <p:nvPr/>
        </p:nvSpPr>
        <p:spPr>
          <a:xfrm>
            <a:off x="3428438" y="33233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02" name="Google Shape;3002;p102"/>
          <p:cNvSpPr/>
          <p:nvPr/>
        </p:nvSpPr>
        <p:spPr>
          <a:xfrm>
            <a:off x="3885638" y="33233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03" name="Google Shape;3003;p102"/>
          <p:cNvSpPr/>
          <p:nvPr/>
        </p:nvSpPr>
        <p:spPr>
          <a:xfrm>
            <a:off x="4342838" y="332339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04" name="Google Shape;3004;p102"/>
          <p:cNvSpPr/>
          <p:nvPr/>
        </p:nvSpPr>
        <p:spPr>
          <a:xfrm>
            <a:off x="4802366" y="332339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05" name="Google Shape;3005;p102"/>
          <p:cNvSpPr/>
          <p:nvPr/>
        </p:nvSpPr>
        <p:spPr>
          <a:xfrm>
            <a:off x="5259566" y="33233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06" name="Google Shape;3006;p102"/>
          <p:cNvSpPr/>
          <p:nvPr/>
        </p:nvSpPr>
        <p:spPr>
          <a:xfrm>
            <a:off x="3428438" y="37805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07" name="Google Shape;3007;p102"/>
          <p:cNvSpPr/>
          <p:nvPr/>
        </p:nvSpPr>
        <p:spPr>
          <a:xfrm>
            <a:off x="3885638" y="37805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08" name="Google Shape;3008;p102"/>
          <p:cNvSpPr/>
          <p:nvPr/>
        </p:nvSpPr>
        <p:spPr>
          <a:xfrm>
            <a:off x="4342838" y="37805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09" name="Google Shape;3009;p102"/>
          <p:cNvSpPr/>
          <p:nvPr/>
        </p:nvSpPr>
        <p:spPr>
          <a:xfrm>
            <a:off x="4802366" y="378059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10" name="Google Shape;3010;p102"/>
          <p:cNvSpPr/>
          <p:nvPr/>
        </p:nvSpPr>
        <p:spPr>
          <a:xfrm>
            <a:off x="5259566" y="37805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11" name="Google Shape;3011;p102"/>
          <p:cNvSpPr/>
          <p:nvPr/>
        </p:nvSpPr>
        <p:spPr>
          <a:xfrm>
            <a:off x="3428438" y="4237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12" name="Google Shape;3012;p102"/>
          <p:cNvSpPr/>
          <p:nvPr/>
        </p:nvSpPr>
        <p:spPr>
          <a:xfrm>
            <a:off x="3885638" y="4237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13" name="Google Shape;3013;p102"/>
          <p:cNvSpPr/>
          <p:nvPr/>
        </p:nvSpPr>
        <p:spPr>
          <a:xfrm>
            <a:off x="4342838" y="4237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14" name="Google Shape;3014;p102"/>
          <p:cNvSpPr/>
          <p:nvPr/>
        </p:nvSpPr>
        <p:spPr>
          <a:xfrm>
            <a:off x="4802366" y="4237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15" name="Google Shape;3015;p102"/>
          <p:cNvSpPr/>
          <p:nvPr/>
        </p:nvSpPr>
        <p:spPr>
          <a:xfrm>
            <a:off x="5259566" y="423779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16" name="Google Shape;3016;p102"/>
          <p:cNvSpPr/>
          <p:nvPr/>
        </p:nvSpPr>
        <p:spPr>
          <a:xfrm>
            <a:off x="3428438" y="4694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17" name="Google Shape;3017;p102"/>
          <p:cNvSpPr/>
          <p:nvPr/>
        </p:nvSpPr>
        <p:spPr>
          <a:xfrm>
            <a:off x="3885638" y="4694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18" name="Google Shape;3018;p102"/>
          <p:cNvSpPr/>
          <p:nvPr/>
        </p:nvSpPr>
        <p:spPr>
          <a:xfrm>
            <a:off x="4342838" y="4694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19" name="Google Shape;3019;p102"/>
          <p:cNvSpPr/>
          <p:nvPr/>
        </p:nvSpPr>
        <p:spPr>
          <a:xfrm>
            <a:off x="4802366" y="4694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20" name="Google Shape;3020;p102"/>
          <p:cNvSpPr/>
          <p:nvPr/>
        </p:nvSpPr>
        <p:spPr>
          <a:xfrm>
            <a:off x="5259566" y="469499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21" name="Google Shape;3021;p102"/>
          <p:cNvSpPr txBox="1"/>
          <p:nvPr/>
        </p:nvSpPr>
        <p:spPr>
          <a:xfrm>
            <a:off x="3885643" y="214470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2" name="Google Shape;3022;p102"/>
          <p:cNvSpPr txBox="1"/>
          <p:nvPr/>
        </p:nvSpPr>
        <p:spPr>
          <a:xfrm>
            <a:off x="4344006" y="214470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3" name="Google Shape;3023;p102"/>
          <p:cNvSpPr txBox="1"/>
          <p:nvPr/>
        </p:nvSpPr>
        <p:spPr>
          <a:xfrm>
            <a:off x="4802356" y="214470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4" name="Google Shape;3024;p102"/>
          <p:cNvSpPr txBox="1"/>
          <p:nvPr/>
        </p:nvSpPr>
        <p:spPr>
          <a:xfrm>
            <a:off x="5260706" y="214470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G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5" name="Google Shape;3025;p102"/>
          <p:cNvSpPr txBox="1"/>
          <p:nvPr/>
        </p:nvSpPr>
        <p:spPr>
          <a:xfrm>
            <a:off x="3042906" y="296265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6" name="Google Shape;3026;p102"/>
          <p:cNvSpPr txBox="1"/>
          <p:nvPr/>
        </p:nvSpPr>
        <p:spPr>
          <a:xfrm>
            <a:off x="3042906" y="341985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7" name="Google Shape;3027;p102"/>
          <p:cNvSpPr txBox="1"/>
          <p:nvPr/>
        </p:nvSpPr>
        <p:spPr>
          <a:xfrm>
            <a:off x="3042906" y="387705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G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8" name="Google Shape;3028;p102"/>
          <p:cNvSpPr txBox="1"/>
          <p:nvPr/>
        </p:nvSpPr>
        <p:spPr>
          <a:xfrm>
            <a:off x="3042906" y="433425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G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9" name="Google Shape;3029;p102"/>
          <p:cNvSpPr txBox="1"/>
          <p:nvPr/>
        </p:nvSpPr>
        <p:spPr>
          <a:xfrm>
            <a:off x="3042906" y="479145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0" name="Google Shape;3030;p102"/>
          <p:cNvSpPr txBox="1"/>
          <p:nvPr/>
        </p:nvSpPr>
        <p:spPr>
          <a:xfrm>
            <a:off x="6366075" y="3276000"/>
            <a:ext cx="2579098" cy="13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That </a:t>
            </a: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must have come from this </a:t>
            </a: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since </a:t>
            </a: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don’t match.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31" name="Google Shape;3031;p102"/>
          <p:cNvSpPr/>
          <p:nvPr/>
        </p:nvSpPr>
        <p:spPr>
          <a:xfrm rot="-4500014">
            <a:off x="5370183" y="2668793"/>
            <a:ext cx="354640" cy="1648656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" name="Google Shape;2778;p98">
            <a:extLst>
              <a:ext uri="{FF2B5EF4-FFF2-40B4-BE49-F238E27FC236}">
                <a16:creationId xmlns:a16="http://schemas.microsoft.com/office/drawing/2014/main" id="{1E97C3D8-84B8-20FC-25AA-BDD4F53B56D4}"/>
              </a:ext>
            </a:extLst>
          </p:cNvPr>
          <p:cNvSpPr txBox="1">
            <a:spLocks/>
          </p:cNvSpPr>
          <p:nvPr/>
        </p:nvSpPr>
        <p:spPr>
          <a:xfrm>
            <a:off x="0" y="37789"/>
            <a:ext cx="9144000" cy="830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00000"/>
              </a:lnSpc>
              <a:buFont typeface="Roboto"/>
              <a:buNone/>
            </a:pPr>
            <a:r>
              <a:rPr lang="en-US" sz="4800" b="1" kern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LCS</a:t>
            </a:r>
            <a:endParaRPr lang="en-US" sz="2400" b="1" kern="0" dirty="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" name="Google Shape;2779;p98">
            <a:extLst>
              <a:ext uri="{FF2B5EF4-FFF2-40B4-BE49-F238E27FC236}">
                <a16:creationId xmlns:a16="http://schemas.microsoft.com/office/drawing/2014/main" id="{BC2609E0-2130-46AE-1FCF-CC96DB11FDC9}"/>
              </a:ext>
            </a:extLst>
          </p:cNvPr>
          <p:cNvSpPr txBox="1">
            <a:spLocks/>
          </p:cNvSpPr>
          <p:nvPr/>
        </p:nvSpPr>
        <p:spPr>
          <a:xfrm>
            <a:off x="608438" y="853390"/>
            <a:ext cx="7924800" cy="55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0000"/>
              </a:lnSpc>
              <a:buFont typeface="Roboto"/>
              <a:buNone/>
            </a:pPr>
            <a:r>
              <a:rPr lang="en-CA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consider </a:t>
            </a:r>
            <a:r>
              <a:rPr lang="en-CA" b="1" ker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lcs_helper("ACGGA", "ACTG")</a:t>
            </a:r>
            <a:r>
              <a:rPr lang="en-CA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lang="en-CA" kern="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96F450-C16B-5301-FD6B-0B9F1D85118C}"/>
              </a:ext>
            </a:extLst>
          </p:cNvPr>
          <p:cNvGrpSpPr/>
          <p:nvPr/>
        </p:nvGrpSpPr>
        <p:grpSpPr>
          <a:xfrm>
            <a:off x="0" y="5283525"/>
            <a:ext cx="9219546" cy="1684645"/>
            <a:chOff x="0" y="5283525"/>
            <a:chExt cx="9219546" cy="168464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97477FF-02EB-93AD-6075-0691846F0393}"/>
                </a:ext>
              </a:extLst>
            </p:cNvPr>
            <p:cNvGrpSpPr/>
            <p:nvPr/>
          </p:nvGrpSpPr>
          <p:grpSpPr>
            <a:xfrm>
              <a:off x="0" y="5409797"/>
              <a:ext cx="9219546" cy="1558373"/>
              <a:chOff x="0" y="5409797"/>
              <a:chExt cx="9219546" cy="1558373"/>
            </a:xfrm>
          </p:grpSpPr>
          <p:sp>
            <p:nvSpPr>
              <p:cNvPr id="7" name="Google Shape;2381;p88">
                <a:extLst>
                  <a:ext uri="{FF2B5EF4-FFF2-40B4-BE49-F238E27FC236}">
                    <a16:creationId xmlns:a16="http://schemas.microsoft.com/office/drawing/2014/main" id="{EEF3F463-A690-9F04-75CB-DF89F6BF2EB8}"/>
                  </a:ext>
                </a:extLst>
              </p:cNvPr>
              <p:cNvSpPr txBox="1"/>
              <p:nvPr/>
            </p:nvSpPr>
            <p:spPr>
              <a:xfrm>
                <a:off x="37825" y="6094703"/>
                <a:ext cx="179772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T(i, j) =</a:t>
                </a:r>
                <a:endParaRPr kumimoji="0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8" name="Google Shape;2382;p88">
                <a:extLst>
                  <a:ext uri="{FF2B5EF4-FFF2-40B4-BE49-F238E27FC236}">
                    <a16:creationId xmlns:a16="http://schemas.microsoft.com/office/drawing/2014/main" id="{59AFE01D-B9B1-4420-D2C3-22712F5D7858}"/>
                  </a:ext>
                </a:extLst>
              </p:cNvPr>
              <p:cNvSpPr txBox="1"/>
              <p:nvPr/>
            </p:nvSpPr>
            <p:spPr>
              <a:xfrm>
                <a:off x="2056677" y="5639518"/>
                <a:ext cx="3754322" cy="1251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kumimoji="0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marL="0" marR="0" lvl="0" indent="0" algn="l" defTabSz="914400" rtl="0" eaLnBrk="1" fontAlgn="auto" latinLnBrk="0" hangingPunct="1"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1 + T(i-1, j-1)</a:t>
                </a:r>
                <a:endParaRPr kumimoji="0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marR="0" lvl="0" indent="0" algn="l" defTabSz="914400" rtl="0" eaLnBrk="1" fontAlgn="auto" latinLnBrk="0" hangingPunct="1"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max{T(i-1, j),</a:t>
                </a:r>
                <a:r>
                  <a:rPr lang="en" sz="2000" b="1" kern="0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kumimoji="0" lang="e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T(i, j-1)}</a:t>
                </a:r>
                <a:endParaRPr kumimoji="0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9" name="Google Shape;2383;p88">
                <a:extLst>
                  <a:ext uri="{FF2B5EF4-FFF2-40B4-BE49-F238E27FC236}">
                    <a16:creationId xmlns:a16="http://schemas.microsoft.com/office/drawing/2014/main" id="{F47A6FEB-31CA-D941-7E69-B05ADAD0C604}"/>
                  </a:ext>
                </a:extLst>
              </p:cNvPr>
              <p:cNvSpPr txBox="1"/>
              <p:nvPr/>
            </p:nvSpPr>
            <p:spPr>
              <a:xfrm>
                <a:off x="5700436" y="5409797"/>
                <a:ext cx="3519110" cy="15583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if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i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or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j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is -1</a:t>
                </a:r>
                <a:endParaRPr kumimoji="0" sz="2000" b="1" i="0" u="none" strike="noStrike" kern="0" cap="none" spc="-15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ea typeface="Source Sans Pro"/>
                  <a:cs typeface="Source Sans Pro"/>
                  <a:sym typeface="Source Sans Pro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if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X[i]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=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Y[j]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and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i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,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j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≥ 0</a:t>
                </a:r>
                <a:endParaRPr kumimoji="0" sz="2000" b="0" i="0" u="none" strike="noStrike" kern="0" cap="none" spc="-15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ea typeface="Source Sans Pro"/>
                  <a:cs typeface="Source Sans Pro"/>
                  <a:sym typeface="Source Sans Pro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if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X[i]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≠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Y[j]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and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i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,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j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≥ 0</a:t>
                </a:r>
                <a:endParaRPr kumimoji="0" sz="2000" b="0" i="0" u="none" strike="noStrike" kern="0" cap="none" spc="-15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cs typeface="Arial"/>
                  <a:sym typeface="Arial"/>
                </a:endParaRPr>
              </a:p>
            </p:txBody>
          </p:sp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ED7EBB7E-63B7-14CF-9955-DAF548D8BB85}"/>
                  </a:ext>
                </a:extLst>
              </p:cNvPr>
              <p:cNvSpPr/>
              <p:nvPr/>
            </p:nvSpPr>
            <p:spPr>
              <a:xfrm>
                <a:off x="1814383" y="5788606"/>
                <a:ext cx="289395" cy="1069394"/>
              </a:xfrm>
              <a:prstGeom prst="leftBrace">
                <a:avLst>
                  <a:gd name="adj1" fmla="val 40461"/>
                  <a:gd name="adj2" fmla="val 5000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8D2D7C-B9C7-AD2C-4EB9-E1CD491877A2}"/>
                  </a:ext>
                </a:extLst>
              </p:cNvPr>
              <p:cNvSpPr/>
              <p:nvPr/>
            </p:nvSpPr>
            <p:spPr>
              <a:xfrm>
                <a:off x="0" y="5559916"/>
                <a:ext cx="9144000" cy="45719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Google Shape;2823;p98">
              <a:extLst>
                <a:ext uri="{FF2B5EF4-FFF2-40B4-BE49-F238E27FC236}">
                  <a16:creationId xmlns:a16="http://schemas.microsoft.com/office/drawing/2014/main" id="{75B14109-A468-F993-6332-8ABE4DEACCD9}"/>
                </a:ext>
              </a:extLst>
            </p:cNvPr>
            <p:cNvSpPr txBox="1"/>
            <p:nvPr/>
          </p:nvSpPr>
          <p:spPr>
            <a:xfrm>
              <a:off x="220349" y="5283525"/>
              <a:ext cx="988979" cy="598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2196F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LCS</a:t>
              </a: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3136;p104">
            <a:extLst>
              <a:ext uri="{FF2B5EF4-FFF2-40B4-BE49-F238E27FC236}">
                <a16:creationId xmlns:a16="http://schemas.microsoft.com/office/drawing/2014/main" id="{4C4C1CB3-9686-F415-8C5A-5585FEA2DCE0}"/>
              </a:ext>
            </a:extLst>
          </p:cNvPr>
          <p:cNvSpPr txBox="1"/>
          <p:nvPr/>
        </p:nvSpPr>
        <p:spPr>
          <a:xfrm>
            <a:off x="198827" y="3598881"/>
            <a:ext cx="2284500" cy="5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2196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LCS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G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81011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p103"/>
          <p:cNvSpPr/>
          <p:nvPr/>
        </p:nvSpPr>
        <p:spPr>
          <a:xfrm>
            <a:off x="3428438" y="2408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44" name="Google Shape;3044;p103"/>
          <p:cNvSpPr/>
          <p:nvPr/>
        </p:nvSpPr>
        <p:spPr>
          <a:xfrm>
            <a:off x="3885638" y="2408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45" name="Google Shape;3045;p103"/>
          <p:cNvSpPr/>
          <p:nvPr/>
        </p:nvSpPr>
        <p:spPr>
          <a:xfrm>
            <a:off x="4342838" y="2408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46" name="Google Shape;3046;p103"/>
          <p:cNvSpPr/>
          <p:nvPr/>
        </p:nvSpPr>
        <p:spPr>
          <a:xfrm>
            <a:off x="4802366" y="2408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47" name="Google Shape;3047;p103"/>
          <p:cNvSpPr/>
          <p:nvPr/>
        </p:nvSpPr>
        <p:spPr>
          <a:xfrm>
            <a:off x="5259566" y="2408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48" name="Google Shape;3048;p103"/>
          <p:cNvSpPr/>
          <p:nvPr/>
        </p:nvSpPr>
        <p:spPr>
          <a:xfrm>
            <a:off x="3428438" y="2866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49" name="Google Shape;3049;p103"/>
          <p:cNvSpPr/>
          <p:nvPr/>
        </p:nvSpPr>
        <p:spPr>
          <a:xfrm>
            <a:off x="3885638" y="286619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50" name="Google Shape;3050;p103"/>
          <p:cNvSpPr/>
          <p:nvPr/>
        </p:nvSpPr>
        <p:spPr>
          <a:xfrm>
            <a:off x="4342838" y="2866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51" name="Google Shape;3051;p103"/>
          <p:cNvSpPr/>
          <p:nvPr/>
        </p:nvSpPr>
        <p:spPr>
          <a:xfrm>
            <a:off x="4802366" y="2866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52" name="Google Shape;3052;p103"/>
          <p:cNvSpPr/>
          <p:nvPr/>
        </p:nvSpPr>
        <p:spPr>
          <a:xfrm>
            <a:off x="5259566" y="2866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53" name="Google Shape;3053;p103"/>
          <p:cNvSpPr/>
          <p:nvPr/>
        </p:nvSpPr>
        <p:spPr>
          <a:xfrm>
            <a:off x="3428438" y="33233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54" name="Google Shape;3054;p103"/>
          <p:cNvSpPr/>
          <p:nvPr/>
        </p:nvSpPr>
        <p:spPr>
          <a:xfrm>
            <a:off x="3885638" y="33233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55" name="Google Shape;3055;p103"/>
          <p:cNvSpPr/>
          <p:nvPr/>
        </p:nvSpPr>
        <p:spPr>
          <a:xfrm>
            <a:off x="4342838" y="332339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56" name="Google Shape;3056;p103"/>
          <p:cNvSpPr/>
          <p:nvPr/>
        </p:nvSpPr>
        <p:spPr>
          <a:xfrm>
            <a:off x="4802366" y="332339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57" name="Google Shape;3057;p103"/>
          <p:cNvSpPr/>
          <p:nvPr/>
        </p:nvSpPr>
        <p:spPr>
          <a:xfrm>
            <a:off x="5259566" y="33233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58" name="Google Shape;3058;p103"/>
          <p:cNvSpPr/>
          <p:nvPr/>
        </p:nvSpPr>
        <p:spPr>
          <a:xfrm>
            <a:off x="3428438" y="37805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59" name="Google Shape;3059;p103"/>
          <p:cNvSpPr/>
          <p:nvPr/>
        </p:nvSpPr>
        <p:spPr>
          <a:xfrm>
            <a:off x="3885638" y="37805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0" name="Google Shape;3060;p103"/>
          <p:cNvSpPr/>
          <p:nvPr/>
        </p:nvSpPr>
        <p:spPr>
          <a:xfrm>
            <a:off x="4342838" y="37805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1" name="Google Shape;3061;p103"/>
          <p:cNvSpPr/>
          <p:nvPr/>
        </p:nvSpPr>
        <p:spPr>
          <a:xfrm>
            <a:off x="4802366" y="378059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2" name="Google Shape;3062;p103"/>
          <p:cNvSpPr/>
          <p:nvPr/>
        </p:nvSpPr>
        <p:spPr>
          <a:xfrm>
            <a:off x="5259566" y="37805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3" name="Google Shape;3063;p103"/>
          <p:cNvSpPr/>
          <p:nvPr/>
        </p:nvSpPr>
        <p:spPr>
          <a:xfrm>
            <a:off x="3428438" y="4237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4" name="Google Shape;3064;p103"/>
          <p:cNvSpPr/>
          <p:nvPr/>
        </p:nvSpPr>
        <p:spPr>
          <a:xfrm>
            <a:off x="3885638" y="4237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5" name="Google Shape;3065;p103"/>
          <p:cNvSpPr/>
          <p:nvPr/>
        </p:nvSpPr>
        <p:spPr>
          <a:xfrm>
            <a:off x="4342838" y="4237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6" name="Google Shape;3066;p103"/>
          <p:cNvSpPr/>
          <p:nvPr/>
        </p:nvSpPr>
        <p:spPr>
          <a:xfrm>
            <a:off x="4802366" y="4237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7" name="Google Shape;3067;p103"/>
          <p:cNvSpPr/>
          <p:nvPr/>
        </p:nvSpPr>
        <p:spPr>
          <a:xfrm>
            <a:off x="5259566" y="423779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8" name="Google Shape;3068;p103"/>
          <p:cNvSpPr/>
          <p:nvPr/>
        </p:nvSpPr>
        <p:spPr>
          <a:xfrm>
            <a:off x="3428438" y="4694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9" name="Google Shape;3069;p103"/>
          <p:cNvSpPr/>
          <p:nvPr/>
        </p:nvSpPr>
        <p:spPr>
          <a:xfrm>
            <a:off x="3885638" y="4694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70" name="Google Shape;3070;p103"/>
          <p:cNvSpPr/>
          <p:nvPr/>
        </p:nvSpPr>
        <p:spPr>
          <a:xfrm>
            <a:off x="4342838" y="4694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71" name="Google Shape;3071;p103"/>
          <p:cNvSpPr/>
          <p:nvPr/>
        </p:nvSpPr>
        <p:spPr>
          <a:xfrm>
            <a:off x="4802366" y="4694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72" name="Google Shape;3072;p103"/>
          <p:cNvSpPr/>
          <p:nvPr/>
        </p:nvSpPr>
        <p:spPr>
          <a:xfrm>
            <a:off x="5259566" y="469499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73" name="Google Shape;3073;p103"/>
          <p:cNvSpPr txBox="1"/>
          <p:nvPr/>
        </p:nvSpPr>
        <p:spPr>
          <a:xfrm>
            <a:off x="3885643" y="214470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4" name="Google Shape;3074;p103"/>
          <p:cNvSpPr txBox="1"/>
          <p:nvPr/>
        </p:nvSpPr>
        <p:spPr>
          <a:xfrm>
            <a:off x="4344006" y="214470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5" name="Google Shape;3075;p103"/>
          <p:cNvSpPr txBox="1"/>
          <p:nvPr/>
        </p:nvSpPr>
        <p:spPr>
          <a:xfrm>
            <a:off x="4802356" y="214470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6" name="Google Shape;3076;p103"/>
          <p:cNvSpPr txBox="1"/>
          <p:nvPr/>
        </p:nvSpPr>
        <p:spPr>
          <a:xfrm>
            <a:off x="5260706" y="214470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G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7" name="Google Shape;3077;p103"/>
          <p:cNvSpPr txBox="1"/>
          <p:nvPr/>
        </p:nvSpPr>
        <p:spPr>
          <a:xfrm>
            <a:off x="3042906" y="296265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8" name="Google Shape;3078;p103"/>
          <p:cNvSpPr txBox="1"/>
          <p:nvPr/>
        </p:nvSpPr>
        <p:spPr>
          <a:xfrm>
            <a:off x="3042906" y="341985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9" name="Google Shape;3079;p103"/>
          <p:cNvSpPr txBox="1"/>
          <p:nvPr/>
        </p:nvSpPr>
        <p:spPr>
          <a:xfrm>
            <a:off x="3042906" y="387705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G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0" name="Google Shape;3080;p103"/>
          <p:cNvSpPr txBox="1"/>
          <p:nvPr/>
        </p:nvSpPr>
        <p:spPr>
          <a:xfrm>
            <a:off x="3042906" y="433425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G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1" name="Google Shape;3081;p103"/>
          <p:cNvSpPr txBox="1"/>
          <p:nvPr/>
        </p:nvSpPr>
        <p:spPr>
          <a:xfrm>
            <a:off x="3042906" y="479145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2" name="Google Shape;3082;p103"/>
          <p:cNvSpPr txBox="1"/>
          <p:nvPr/>
        </p:nvSpPr>
        <p:spPr>
          <a:xfrm>
            <a:off x="6366075" y="2818800"/>
            <a:ext cx="2342604" cy="13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That </a:t>
            </a: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must have come from this </a:t>
            </a: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since </a:t>
            </a: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’s match.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83" name="Google Shape;3083;p103"/>
          <p:cNvSpPr/>
          <p:nvPr/>
        </p:nvSpPr>
        <p:spPr>
          <a:xfrm rot="-4499923">
            <a:off x="5094938" y="1983022"/>
            <a:ext cx="454516" cy="2088413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" name="Google Shape;2778;p98">
            <a:extLst>
              <a:ext uri="{FF2B5EF4-FFF2-40B4-BE49-F238E27FC236}">
                <a16:creationId xmlns:a16="http://schemas.microsoft.com/office/drawing/2014/main" id="{88AFF662-EF66-B175-2EBA-1ABAB7BF79FB}"/>
              </a:ext>
            </a:extLst>
          </p:cNvPr>
          <p:cNvSpPr txBox="1">
            <a:spLocks/>
          </p:cNvSpPr>
          <p:nvPr/>
        </p:nvSpPr>
        <p:spPr>
          <a:xfrm>
            <a:off x="0" y="37789"/>
            <a:ext cx="9144000" cy="830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00000"/>
              </a:lnSpc>
              <a:buFont typeface="Roboto"/>
              <a:buNone/>
            </a:pPr>
            <a:r>
              <a:rPr lang="en-US" sz="4800" b="1" kern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LCS</a:t>
            </a:r>
            <a:endParaRPr lang="en-US" sz="2400" b="1" kern="0" dirty="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" name="Google Shape;2779;p98">
            <a:extLst>
              <a:ext uri="{FF2B5EF4-FFF2-40B4-BE49-F238E27FC236}">
                <a16:creationId xmlns:a16="http://schemas.microsoft.com/office/drawing/2014/main" id="{0AC7DA5B-3581-0DFD-B87C-3AECCD0EBF85}"/>
              </a:ext>
            </a:extLst>
          </p:cNvPr>
          <p:cNvSpPr txBox="1">
            <a:spLocks/>
          </p:cNvSpPr>
          <p:nvPr/>
        </p:nvSpPr>
        <p:spPr>
          <a:xfrm>
            <a:off x="608438" y="853390"/>
            <a:ext cx="7924800" cy="55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0000"/>
              </a:lnSpc>
              <a:buFont typeface="Roboto"/>
              <a:buNone/>
            </a:pPr>
            <a:r>
              <a:rPr lang="en-CA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consider </a:t>
            </a:r>
            <a:r>
              <a:rPr lang="en-CA" b="1" ker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lcs_helper("ACGGA", "ACTG")</a:t>
            </a:r>
            <a:r>
              <a:rPr lang="en-CA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lang="en-CA" kern="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956016-8FF9-7714-724E-259D5C41B036}"/>
              </a:ext>
            </a:extLst>
          </p:cNvPr>
          <p:cNvGrpSpPr/>
          <p:nvPr/>
        </p:nvGrpSpPr>
        <p:grpSpPr>
          <a:xfrm>
            <a:off x="0" y="5283525"/>
            <a:ext cx="9219546" cy="1684645"/>
            <a:chOff x="0" y="5283525"/>
            <a:chExt cx="9219546" cy="168464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7B7C3B-DAB7-5EA8-B130-BEB030E41459}"/>
                </a:ext>
              </a:extLst>
            </p:cNvPr>
            <p:cNvGrpSpPr/>
            <p:nvPr/>
          </p:nvGrpSpPr>
          <p:grpSpPr>
            <a:xfrm>
              <a:off x="0" y="5409797"/>
              <a:ext cx="9219546" cy="1558373"/>
              <a:chOff x="0" y="5409797"/>
              <a:chExt cx="9219546" cy="1558373"/>
            </a:xfrm>
          </p:grpSpPr>
          <p:sp>
            <p:nvSpPr>
              <p:cNvPr id="7" name="Google Shape;2381;p88">
                <a:extLst>
                  <a:ext uri="{FF2B5EF4-FFF2-40B4-BE49-F238E27FC236}">
                    <a16:creationId xmlns:a16="http://schemas.microsoft.com/office/drawing/2014/main" id="{8758E1AE-F69D-BBEB-7FD1-5ED8DCDD3235}"/>
                  </a:ext>
                </a:extLst>
              </p:cNvPr>
              <p:cNvSpPr txBox="1"/>
              <p:nvPr/>
            </p:nvSpPr>
            <p:spPr>
              <a:xfrm>
                <a:off x="37825" y="6094703"/>
                <a:ext cx="179772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T(i, j) =</a:t>
                </a:r>
                <a:endParaRPr kumimoji="0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8" name="Google Shape;2382;p88">
                <a:extLst>
                  <a:ext uri="{FF2B5EF4-FFF2-40B4-BE49-F238E27FC236}">
                    <a16:creationId xmlns:a16="http://schemas.microsoft.com/office/drawing/2014/main" id="{4C5C8BC0-A224-F033-F1D9-EE8CE92E7435}"/>
                  </a:ext>
                </a:extLst>
              </p:cNvPr>
              <p:cNvSpPr txBox="1"/>
              <p:nvPr/>
            </p:nvSpPr>
            <p:spPr>
              <a:xfrm>
                <a:off x="2056677" y="5639518"/>
                <a:ext cx="3754322" cy="1251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kumimoji="0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marL="0" marR="0" lvl="0" indent="0" algn="l" defTabSz="914400" rtl="0" eaLnBrk="1" fontAlgn="auto" latinLnBrk="0" hangingPunct="1"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1 + T(i-1, j-1)</a:t>
                </a:r>
                <a:endParaRPr kumimoji="0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marR="0" lvl="0" indent="0" algn="l" defTabSz="914400" rtl="0" eaLnBrk="1" fontAlgn="auto" latinLnBrk="0" hangingPunct="1"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max{T(i-1, j),</a:t>
                </a:r>
                <a:r>
                  <a:rPr lang="en" sz="2000" b="1" kern="0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kumimoji="0" lang="e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T(i, j-1)}</a:t>
                </a:r>
                <a:endParaRPr kumimoji="0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9" name="Google Shape;2383;p88">
                <a:extLst>
                  <a:ext uri="{FF2B5EF4-FFF2-40B4-BE49-F238E27FC236}">
                    <a16:creationId xmlns:a16="http://schemas.microsoft.com/office/drawing/2014/main" id="{8D495E4D-20C2-D146-D838-E8C36B04E6E2}"/>
                  </a:ext>
                </a:extLst>
              </p:cNvPr>
              <p:cNvSpPr txBox="1"/>
              <p:nvPr/>
            </p:nvSpPr>
            <p:spPr>
              <a:xfrm>
                <a:off x="5700436" y="5409797"/>
                <a:ext cx="3519110" cy="15583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if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i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or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j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is -1</a:t>
                </a:r>
                <a:endParaRPr kumimoji="0" sz="2000" b="1" i="0" u="none" strike="noStrike" kern="0" cap="none" spc="-15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ea typeface="Source Sans Pro"/>
                  <a:cs typeface="Source Sans Pro"/>
                  <a:sym typeface="Source Sans Pro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if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X[i]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=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Y[j]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and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i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,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j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≥ 0</a:t>
                </a:r>
                <a:endParaRPr kumimoji="0" sz="2000" b="0" i="0" u="none" strike="noStrike" kern="0" cap="none" spc="-15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ea typeface="Source Sans Pro"/>
                  <a:cs typeface="Source Sans Pro"/>
                  <a:sym typeface="Source Sans Pro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if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X[i]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≠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Y[j]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and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i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,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j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≥ 0</a:t>
                </a:r>
                <a:endParaRPr kumimoji="0" sz="2000" b="0" i="0" u="none" strike="noStrike" kern="0" cap="none" spc="-15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cs typeface="Arial"/>
                  <a:sym typeface="Arial"/>
                </a:endParaRPr>
              </a:p>
            </p:txBody>
          </p:sp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1C9B16B3-A18E-D935-F009-E00805C468CD}"/>
                  </a:ext>
                </a:extLst>
              </p:cNvPr>
              <p:cNvSpPr/>
              <p:nvPr/>
            </p:nvSpPr>
            <p:spPr>
              <a:xfrm>
                <a:off x="1814383" y="5788606"/>
                <a:ext cx="289395" cy="1069394"/>
              </a:xfrm>
              <a:prstGeom prst="leftBrace">
                <a:avLst>
                  <a:gd name="adj1" fmla="val 40461"/>
                  <a:gd name="adj2" fmla="val 5000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DF439D-4DD5-5640-FFED-F130B0F388BB}"/>
                  </a:ext>
                </a:extLst>
              </p:cNvPr>
              <p:cNvSpPr/>
              <p:nvPr/>
            </p:nvSpPr>
            <p:spPr>
              <a:xfrm>
                <a:off x="0" y="5559916"/>
                <a:ext cx="9144000" cy="45719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Google Shape;2823;p98">
              <a:extLst>
                <a:ext uri="{FF2B5EF4-FFF2-40B4-BE49-F238E27FC236}">
                  <a16:creationId xmlns:a16="http://schemas.microsoft.com/office/drawing/2014/main" id="{24C3FEF0-73CA-247B-B5B4-7F9006D2E964}"/>
                </a:ext>
              </a:extLst>
            </p:cNvPr>
            <p:cNvSpPr txBox="1"/>
            <p:nvPr/>
          </p:nvSpPr>
          <p:spPr>
            <a:xfrm>
              <a:off x="220349" y="5283525"/>
              <a:ext cx="988979" cy="598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2196F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LCS</a:t>
              </a: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3136;p104">
            <a:extLst>
              <a:ext uri="{FF2B5EF4-FFF2-40B4-BE49-F238E27FC236}">
                <a16:creationId xmlns:a16="http://schemas.microsoft.com/office/drawing/2014/main" id="{907A9D84-2901-0581-64F4-152EC37931E4}"/>
              </a:ext>
            </a:extLst>
          </p:cNvPr>
          <p:cNvSpPr txBox="1"/>
          <p:nvPr/>
        </p:nvSpPr>
        <p:spPr>
          <a:xfrm>
            <a:off x="198827" y="3598881"/>
            <a:ext cx="2284500" cy="5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2196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LCS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C G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38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E397B3E-F764-4551-82DD-160440643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Longest common subsequence (LCS)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72E8026-6DE4-4769-B016-AD9DF59D2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090737"/>
          </a:xfrm>
        </p:spPr>
        <p:txBody>
          <a:bodyPr/>
          <a:lstStyle/>
          <a:p>
            <a:r>
              <a:rPr lang="en-US" altLang="en-US"/>
              <a:t>For a sequence X = x</a:t>
            </a:r>
            <a:r>
              <a:rPr lang="en-US" altLang="en-US" baseline="-25000"/>
              <a:t>1</a:t>
            </a:r>
            <a:r>
              <a:rPr lang="en-US" altLang="en-US" baseline="30000"/>
              <a:t>,</a:t>
            </a:r>
            <a:r>
              <a:rPr lang="en-US" altLang="en-US"/>
              <a:t> x</a:t>
            </a:r>
            <a:r>
              <a:rPr lang="en-US" altLang="en-US" baseline="-25000"/>
              <a:t>2</a:t>
            </a:r>
            <a:r>
              <a:rPr lang="en-US" altLang="en-US"/>
              <a:t>, …, x</a:t>
            </a:r>
            <a:r>
              <a:rPr lang="en-US" altLang="en-US" baseline="-25000"/>
              <a:t>n</a:t>
            </a:r>
            <a:r>
              <a:rPr lang="en-US" altLang="en-US"/>
              <a:t>, a subsequence is a subset of the sequence defined by a set of increasing indices (i</a:t>
            </a:r>
            <a:r>
              <a:rPr lang="en-US" altLang="en-US" baseline="-25000"/>
              <a:t>1</a:t>
            </a:r>
            <a:r>
              <a:rPr lang="en-US" altLang="en-US"/>
              <a:t>, i</a:t>
            </a:r>
            <a:r>
              <a:rPr lang="en-US" altLang="en-US" baseline="-25000"/>
              <a:t>2</a:t>
            </a:r>
            <a:r>
              <a:rPr lang="en-US" altLang="en-US"/>
              <a:t>, …, i</a:t>
            </a:r>
            <a:r>
              <a:rPr lang="en-US" altLang="en-US" baseline="-25000"/>
              <a:t>k</a:t>
            </a:r>
            <a:r>
              <a:rPr lang="en-US" altLang="en-US"/>
              <a:t>) where 1 </a:t>
            </a:r>
            <a:r>
              <a:rPr lang="en-US" altLang="en-US">
                <a:cs typeface="Arial" panose="020B0604020202020204" pitchFamily="34" charset="0"/>
              </a:rPr>
              <a:t>≤ i</a:t>
            </a:r>
            <a:r>
              <a:rPr lang="en-US" altLang="en-US" baseline="-25000">
                <a:cs typeface="Arial" panose="020B0604020202020204" pitchFamily="34" charset="0"/>
              </a:rPr>
              <a:t>1</a:t>
            </a:r>
            <a:r>
              <a:rPr lang="en-US" altLang="en-US">
                <a:cs typeface="Arial" panose="020B0604020202020204" pitchFamily="34" charset="0"/>
              </a:rPr>
              <a:t> &lt; i</a:t>
            </a:r>
            <a:r>
              <a:rPr lang="en-US" altLang="en-US" baseline="-25000">
                <a:cs typeface="Arial" panose="020B0604020202020204" pitchFamily="34" charset="0"/>
              </a:rPr>
              <a:t>2</a:t>
            </a:r>
            <a:r>
              <a:rPr lang="en-US" altLang="en-US">
                <a:cs typeface="Arial" panose="020B0604020202020204" pitchFamily="34" charset="0"/>
              </a:rPr>
              <a:t> &lt; … &lt; i</a:t>
            </a:r>
            <a:r>
              <a:rPr lang="en-US" altLang="en-US" baseline="-25000">
                <a:cs typeface="Arial" panose="020B0604020202020204" pitchFamily="34" charset="0"/>
              </a:rPr>
              <a:t>k</a:t>
            </a:r>
            <a:r>
              <a:rPr lang="en-US" altLang="en-US">
                <a:cs typeface="Arial" panose="020B0604020202020204" pitchFamily="34" charset="0"/>
              </a:rPr>
              <a:t> ≤ n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02D227CE-F493-4528-B87D-02E2E84EE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1148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 = A B A C D A B A B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642EC7BF-219A-4D48-BCAB-6F91F426A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257800"/>
            <a:ext cx="2209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DCA?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Google Shape;3095;p104"/>
          <p:cNvSpPr/>
          <p:nvPr/>
        </p:nvSpPr>
        <p:spPr>
          <a:xfrm>
            <a:off x="3428438" y="240899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96" name="Google Shape;3096;p104"/>
          <p:cNvSpPr/>
          <p:nvPr/>
        </p:nvSpPr>
        <p:spPr>
          <a:xfrm>
            <a:off x="3885638" y="2408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97" name="Google Shape;3097;p104"/>
          <p:cNvSpPr/>
          <p:nvPr/>
        </p:nvSpPr>
        <p:spPr>
          <a:xfrm>
            <a:off x="4342838" y="2408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98" name="Google Shape;3098;p104"/>
          <p:cNvSpPr/>
          <p:nvPr/>
        </p:nvSpPr>
        <p:spPr>
          <a:xfrm>
            <a:off x="4802366" y="2408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99" name="Google Shape;3099;p104"/>
          <p:cNvSpPr/>
          <p:nvPr/>
        </p:nvSpPr>
        <p:spPr>
          <a:xfrm>
            <a:off x="5259566" y="2408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00" name="Google Shape;3100;p104"/>
          <p:cNvSpPr/>
          <p:nvPr/>
        </p:nvSpPr>
        <p:spPr>
          <a:xfrm>
            <a:off x="3428438" y="2866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01" name="Google Shape;3101;p104"/>
          <p:cNvSpPr/>
          <p:nvPr/>
        </p:nvSpPr>
        <p:spPr>
          <a:xfrm>
            <a:off x="3885638" y="286619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02" name="Google Shape;3102;p104"/>
          <p:cNvSpPr/>
          <p:nvPr/>
        </p:nvSpPr>
        <p:spPr>
          <a:xfrm>
            <a:off x="4342838" y="2866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03" name="Google Shape;3103;p104"/>
          <p:cNvSpPr/>
          <p:nvPr/>
        </p:nvSpPr>
        <p:spPr>
          <a:xfrm>
            <a:off x="4802366" y="2866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04" name="Google Shape;3104;p104"/>
          <p:cNvSpPr/>
          <p:nvPr/>
        </p:nvSpPr>
        <p:spPr>
          <a:xfrm>
            <a:off x="5259566" y="28661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05" name="Google Shape;3105;p104"/>
          <p:cNvSpPr/>
          <p:nvPr/>
        </p:nvSpPr>
        <p:spPr>
          <a:xfrm>
            <a:off x="3428438" y="33233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06" name="Google Shape;3106;p104"/>
          <p:cNvSpPr/>
          <p:nvPr/>
        </p:nvSpPr>
        <p:spPr>
          <a:xfrm>
            <a:off x="3885638" y="33233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07" name="Google Shape;3107;p104"/>
          <p:cNvSpPr/>
          <p:nvPr/>
        </p:nvSpPr>
        <p:spPr>
          <a:xfrm>
            <a:off x="4342838" y="332339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08" name="Google Shape;3108;p104"/>
          <p:cNvSpPr/>
          <p:nvPr/>
        </p:nvSpPr>
        <p:spPr>
          <a:xfrm>
            <a:off x="4802366" y="332339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09" name="Google Shape;3109;p104"/>
          <p:cNvSpPr/>
          <p:nvPr/>
        </p:nvSpPr>
        <p:spPr>
          <a:xfrm>
            <a:off x="5259566" y="33233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10" name="Google Shape;3110;p104"/>
          <p:cNvSpPr/>
          <p:nvPr/>
        </p:nvSpPr>
        <p:spPr>
          <a:xfrm>
            <a:off x="3428438" y="37805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11" name="Google Shape;3111;p104"/>
          <p:cNvSpPr/>
          <p:nvPr/>
        </p:nvSpPr>
        <p:spPr>
          <a:xfrm>
            <a:off x="3885638" y="37805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12" name="Google Shape;3112;p104"/>
          <p:cNvSpPr/>
          <p:nvPr/>
        </p:nvSpPr>
        <p:spPr>
          <a:xfrm>
            <a:off x="4342838" y="37805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13" name="Google Shape;3113;p104"/>
          <p:cNvSpPr/>
          <p:nvPr/>
        </p:nvSpPr>
        <p:spPr>
          <a:xfrm>
            <a:off x="4802366" y="378059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14" name="Google Shape;3114;p104"/>
          <p:cNvSpPr/>
          <p:nvPr/>
        </p:nvSpPr>
        <p:spPr>
          <a:xfrm>
            <a:off x="5259566" y="37805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15" name="Google Shape;3115;p104"/>
          <p:cNvSpPr/>
          <p:nvPr/>
        </p:nvSpPr>
        <p:spPr>
          <a:xfrm>
            <a:off x="3428438" y="4237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16" name="Google Shape;3116;p104"/>
          <p:cNvSpPr/>
          <p:nvPr/>
        </p:nvSpPr>
        <p:spPr>
          <a:xfrm>
            <a:off x="3885638" y="4237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17" name="Google Shape;3117;p104"/>
          <p:cNvSpPr/>
          <p:nvPr/>
        </p:nvSpPr>
        <p:spPr>
          <a:xfrm>
            <a:off x="4342838" y="4237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18" name="Google Shape;3118;p104"/>
          <p:cNvSpPr/>
          <p:nvPr/>
        </p:nvSpPr>
        <p:spPr>
          <a:xfrm>
            <a:off x="4802366" y="42377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19" name="Google Shape;3119;p104"/>
          <p:cNvSpPr/>
          <p:nvPr/>
        </p:nvSpPr>
        <p:spPr>
          <a:xfrm>
            <a:off x="5259566" y="423779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20" name="Google Shape;3120;p104"/>
          <p:cNvSpPr/>
          <p:nvPr/>
        </p:nvSpPr>
        <p:spPr>
          <a:xfrm>
            <a:off x="3428438" y="4694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21" name="Google Shape;3121;p104"/>
          <p:cNvSpPr/>
          <p:nvPr/>
        </p:nvSpPr>
        <p:spPr>
          <a:xfrm>
            <a:off x="3885638" y="4694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22" name="Google Shape;3122;p104"/>
          <p:cNvSpPr/>
          <p:nvPr/>
        </p:nvSpPr>
        <p:spPr>
          <a:xfrm>
            <a:off x="4342838" y="4694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23" name="Google Shape;3123;p104"/>
          <p:cNvSpPr/>
          <p:nvPr/>
        </p:nvSpPr>
        <p:spPr>
          <a:xfrm>
            <a:off x="4802366" y="469499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24" name="Google Shape;3124;p104"/>
          <p:cNvSpPr/>
          <p:nvPr/>
        </p:nvSpPr>
        <p:spPr>
          <a:xfrm>
            <a:off x="5259566" y="469499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25" name="Google Shape;3125;p104"/>
          <p:cNvSpPr txBox="1"/>
          <p:nvPr/>
        </p:nvSpPr>
        <p:spPr>
          <a:xfrm>
            <a:off x="3885643" y="214470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6" name="Google Shape;3126;p104"/>
          <p:cNvSpPr txBox="1"/>
          <p:nvPr/>
        </p:nvSpPr>
        <p:spPr>
          <a:xfrm>
            <a:off x="4344006" y="214470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7" name="Google Shape;3127;p104"/>
          <p:cNvSpPr txBox="1"/>
          <p:nvPr/>
        </p:nvSpPr>
        <p:spPr>
          <a:xfrm>
            <a:off x="4802356" y="214470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8" name="Google Shape;3128;p104"/>
          <p:cNvSpPr txBox="1"/>
          <p:nvPr/>
        </p:nvSpPr>
        <p:spPr>
          <a:xfrm>
            <a:off x="5260706" y="214470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G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9" name="Google Shape;3129;p104"/>
          <p:cNvSpPr txBox="1"/>
          <p:nvPr/>
        </p:nvSpPr>
        <p:spPr>
          <a:xfrm>
            <a:off x="3042906" y="296265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0" name="Google Shape;3130;p104"/>
          <p:cNvSpPr txBox="1"/>
          <p:nvPr/>
        </p:nvSpPr>
        <p:spPr>
          <a:xfrm>
            <a:off x="3042906" y="341985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1" name="Google Shape;3131;p104"/>
          <p:cNvSpPr txBox="1"/>
          <p:nvPr/>
        </p:nvSpPr>
        <p:spPr>
          <a:xfrm>
            <a:off x="3042906" y="387705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G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2" name="Google Shape;3132;p104"/>
          <p:cNvSpPr txBox="1"/>
          <p:nvPr/>
        </p:nvSpPr>
        <p:spPr>
          <a:xfrm>
            <a:off x="3042906" y="433425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G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3" name="Google Shape;3133;p104"/>
          <p:cNvSpPr txBox="1"/>
          <p:nvPr/>
        </p:nvSpPr>
        <p:spPr>
          <a:xfrm>
            <a:off x="3042906" y="4791450"/>
            <a:ext cx="456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4" name="Google Shape;3134;p104"/>
          <p:cNvSpPr txBox="1"/>
          <p:nvPr/>
        </p:nvSpPr>
        <p:spPr>
          <a:xfrm>
            <a:off x="6392141" y="2172169"/>
            <a:ext cx="2167163" cy="11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That </a:t>
            </a: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must have come from this </a:t>
            </a: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since </a:t>
            </a: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’s match.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35" name="Google Shape;3135;p104"/>
          <p:cNvSpPr/>
          <p:nvPr/>
        </p:nvSpPr>
        <p:spPr>
          <a:xfrm rot="-4702436">
            <a:off x="4854468" y="1284469"/>
            <a:ext cx="499416" cy="2527133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" name="Google Shape;2778;p98">
            <a:extLst>
              <a:ext uri="{FF2B5EF4-FFF2-40B4-BE49-F238E27FC236}">
                <a16:creationId xmlns:a16="http://schemas.microsoft.com/office/drawing/2014/main" id="{2FB1D84E-9C03-1065-0698-7AE51EF8DF96}"/>
              </a:ext>
            </a:extLst>
          </p:cNvPr>
          <p:cNvSpPr txBox="1">
            <a:spLocks/>
          </p:cNvSpPr>
          <p:nvPr/>
        </p:nvSpPr>
        <p:spPr>
          <a:xfrm>
            <a:off x="0" y="37789"/>
            <a:ext cx="9144000" cy="830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00000"/>
              </a:lnSpc>
              <a:buFont typeface="Roboto"/>
              <a:buNone/>
            </a:pPr>
            <a:r>
              <a:rPr lang="en-US" sz="4800" b="1" kern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LCS</a:t>
            </a:r>
            <a:endParaRPr lang="en-US" sz="2400" b="1" kern="0" dirty="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" name="Google Shape;2779;p98">
            <a:extLst>
              <a:ext uri="{FF2B5EF4-FFF2-40B4-BE49-F238E27FC236}">
                <a16:creationId xmlns:a16="http://schemas.microsoft.com/office/drawing/2014/main" id="{160B333B-616C-946E-2F7F-E6543FF3F3D5}"/>
              </a:ext>
            </a:extLst>
          </p:cNvPr>
          <p:cNvSpPr txBox="1">
            <a:spLocks/>
          </p:cNvSpPr>
          <p:nvPr/>
        </p:nvSpPr>
        <p:spPr>
          <a:xfrm>
            <a:off x="608438" y="853390"/>
            <a:ext cx="7924800" cy="55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0000"/>
              </a:lnSpc>
              <a:buFont typeface="Roboto"/>
              <a:buNone/>
            </a:pPr>
            <a:r>
              <a:rPr lang="en-CA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consider </a:t>
            </a:r>
            <a:r>
              <a:rPr lang="en-CA" b="1" ker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lcs_helper("ACGGA", "ACTG")</a:t>
            </a:r>
            <a:r>
              <a:rPr lang="en-CA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lang="en-CA" kern="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056439-5AD6-D0D0-3A29-6E6828521A4A}"/>
              </a:ext>
            </a:extLst>
          </p:cNvPr>
          <p:cNvGrpSpPr/>
          <p:nvPr/>
        </p:nvGrpSpPr>
        <p:grpSpPr>
          <a:xfrm>
            <a:off x="0" y="5283525"/>
            <a:ext cx="9219546" cy="1684645"/>
            <a:chOff x="0" y="5283525"/>
            <a:chExt cx="9219546" cy="168464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DEBA470-5714-DA0E-5E72-DF95A3C92DDA}"/>
                </a:ext>
              </a:extLst>
            </p:cNvPr>
            <p:cNvGrpSpPr/>
            <p:nvPr/>
          </p:nvGrpSpPr>
          <p:grpSpPr>
            <a:xfrm>
              <a:off x="0" y="5409797"/>
              <a:ext cx="9219546" cy="1558373"/>
              <a:chOff x="0" y="5409797"/>
              <a:chExt cx="9219546" cy="1558373"/>
            </a:xfrm>
          </p:grpSpPr>
          <p:sp>
            <p:nvSpPr>
              <p:cNvPr id="7" name="Google Shape;2381;p88">
                <a:extLst>
                  <a:ext uri="{FF2B5EF4-FFF2-40B4-BE49-F238E27FC236}">
                    <a16:creationId xmlns:a16="http://schemas.microsoft.com/office/drawing/2014/main" id="{504A3D79-A05E-F019-6D80-0D8BEE796700}"/>
                  </a:ext>
                </a:extLst>
              </p:cNvPr>
              <p:cNvSpPr txBox="1"/>
              <p:nvPr/>
            </p:nvSpPr>
            <p:spPr>
              <a:xfrm>
                <a:off x="37825" y="6094703"/>
                <a:ext cx="179772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T(i, j) =</a:t>
                </a:r>
                <a:endParaRPr kumimoji="0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8" name="Google Shape;2382;p88">
                <a:extLst>
                  <a:ext uri="{FF2B5EF4-FFF2-40B4-BE49-F238E27FC236}">
                    <a16:creationId xmlns:a16="http://schemas.microsoft.com/office/drawing/2014/main" id="{BACB7084-F048-70C1-5132-18E518C3493A}"/>
                  </a:ext>
                </a:extLst>
              </p:cNvPr>
              <p:cNvSpPr txBox="1"/>
              <p:nvPr/>
            </p:nvSpPr>
            <p:spPr>
              <a:xfrm>
                <a:off x="2056677" y="5639518"/>
                <a:ext cx="3754322" cy="1251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kumimoji="0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marL="0" marR="0" lvl="0" indent="0" algn="l" defTabSz="914400" rtl="0" eaLnBrk="1" fontAlgn="auto" latinLnBrk="0" hangingPunct="1"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1 + T(i-1, j-1)</a:t>
                </a:r>
                <a:endParaRPr kumimoji="0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marR="0" lvl="0" indent="0" algn="l" defTabSz="914400" rtl="0" eaLnBrk="1" fontAlgn="auto" latinLnBrk="0" hangingPunct="1"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max{T(i-1, j),</a:t>
                </a:r>
                <a:r>
                  <a:rPr lang="en" sz="2000" b="1" kern="0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kumimoji="0" lang="e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T(i, j-1)}</a:t>
                </a:r>
                <a:endParaRPr kumimoji="0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9" name="Google Shape;2383;p88">
                <a:extLst>
                  <a:ext uri="{FF2B5EF4-FFF2-40B4-BE49-F238E27FC236}">
                    <a16:creationId xmlns:a16="http://schemas.microsoft.com/office/drawing/2014/main" id="{AE44F56F-E3CD-003E-B852-72A8790AC434}"/>
                  </a:ext>
                </a:extLst>
              </p:cNvPr>
              <p:cNvSpPr txBox="1"/>
              <p:nvPr/>
            </p:nvSpPr>
            <p:spPr>
              <a:xfrm>
                <a:off x="5700436" y="5409797"/>
                <a:ext cx="3519110" cy="15583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if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i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or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j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is -1</a:t>
                </a:r>
                <a:endParaRPr kumimoji="0" sz="2000" b="1" i="0" u="none" strike="noStrike" kern="0" cap="none" spc="-15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ea typeface="Source Sans Pro"/>
                  <a:cs typeface="Source Sans Pro"/>
                  <a:sym typeface="Source Sans Pro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if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X[i]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=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Y[j]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and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i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,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j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≥ 0</a:t>
                </a:r>
                <a:endParaRPr kumimoji="0" sz="2000" b="0" i="0" u="none" strike="noStrike" kern="0" cap="none" spc="-15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ea typeface="Source Sans Pro"/>
                  <a:cs typeface="Source Sans Pro"/>
                  <a:sym typeface="Source Sans Pro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if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X[i]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≠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Y[j]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and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i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, </a:t>
                </a:r>
                <a:r>
                  <a:rPr kumimoji="0" lang="en" sz="2000" b="1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Consolas"/>
                    <a:cs typeface="Consolas"/>
                    <a:sym typeface="Consolas"/>
                  </a:rPr>
                  <a:t>j</a:t>
                </a:r>
                <a:r>
                  <a:rPr kumimoji="0" lang="en" sz="2000" b="0" i="0" u="none" strike="noStrike" kern="0" cap="none" spc="-15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Source Sans Pro"/>
                    <a:cs typeface="Source Sans Pro"/>
                    <a:sym typeface="Source Sans Pro"/>
                  </a:rPr>
                  <a:t> ≥ 0</a:t>
                </a:r>
                <a:endParaRPr kumimoji="0" sz="2000" b="0" i="0" u="none" strike="noStrike" kern="0" cap="none" spc="-15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cs typeface="Arial"/>
                  <a:sym typeface="Arial"/>
                </a:endParaRPr>
              </a:p>
            </p:txBody>
          </p:sp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85748CE1-DE16-6633-5019-3EB21A369639}"/>
                  </a:ext>
                </a:extLst>
              </p:cNvPr>
              <p:cNvSpPr/>
              <p:nvPr/>
            </p:nvSpPr>
            <p:spPr>
              <a:xfrm>
                <a:off x="1814383" y="5788606"/>
                <a:ext cx="289395" cy="1069394"/>
              </a:xfrm>
              <a:prstGeom prst="leftBrace">
                <a:avLst>
                  <a:gd name="adj1" fmla="val 40461"/>
                  <a:gd name="adj2" fmla="val 5000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FF0D52C-6D70-DB15-06F7-6D8A2C94CD10}"/>
                  </a:ext>
                </a:extLst>
              </p:cNvPr>
              <p:cNvSpPr/>
              <p:nvPr/>
            </p:nvSpPr>
            <p:spPr>
              <a:xfrm>
                <a:off x="0" y="5559916"/>
                <a:ext cx="9144000" cy="45719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Google Shape;2823;p98">
              <a:extLst>
                <a:ext uri="{FF2B5EF4-FFF2-40B4-BE49-F238E27FC236}">
                  <a16:creationId xmlns:a16="http://schemas.microsoft.com/office/drawing/2014/main" id="{E1F8615E-4DBF-D7FE-2549-FDB53316CA0D}"/>
                </a:ext>
              </a:extLst>
            </p:cNvPr>
            <p:cNvSpPr txBox="1"/>
            <p:nvPr/>
          </p:nvSpPr>
          <p:spPr>
            <a:xfrm>
              <a:off x="220349" y="5283525"/>
              <a:ext cx="988979" cy="598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2196F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LCS</a:t>
              </a: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3136;p104">
            <a:extLst>
              <a:ext uri="{FF2B5EF4-FFF2-40B4-BE49-F238E27FC236}">
                <a16:creationId xmlns:a16="http://schemas.microsoft.com/office/drawing/2014/main" id="{950437C3-20CE-25FC-0ED5-F7C92FE46EED}"/>
              </a:ext>
            </a:extLst>
          </p:cNvPr>
          <p:cNvSpPr txBox="1"/>
          <p:nvPr/>
        </p:nvSpPr>
        <p:spPr>
          <a:xfrm>
            <a:off x="198827" y="3598881"/>
            <a:ext cx="2284500" cy="5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2196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LCS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A C G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39847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1" name="Google Shape;3141;p105"/>
          <p:cNvSpPr txBox="1">
            <a:spLocks noGrp="1"/>
          </p:cNvSpPr>
          <p:nvPr>
            <p:ph type="subTitle" idx="4294967295"/>
          </p:nvPr>
        </p:nvSpPr>
        <p:spPr>
          <a:xfrm>
            <a:off x="0" y="239500"/>
            <a:ext cx="91440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LCS</a:t>
            </a:r>
            <a:endParaRPr sz="2400" b="1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142" name="Google Shape;3142;p105"/>
          <p:cNvSpPr txBox="1"/>
          <p:nvPr/>
        </p:nvSpPr>
        <p:spPr>
          <a:xfrm>
            <a:off x="930450" y="1444500"/>
            <a:ext cx="7283100" cy="182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lcs(X, Y):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T = lcs_helper(X, Y)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lcs = backtrack(T)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lcs</a:t>
            </a:r>
            <a:endParaRPr kumimoji="0" sz="1800" b="0" i="0" u="none" strike="noStrike" kern="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3" name="Google Shape;3143;p105"/>
          <p:cNvSpPr txBox="1"/>
          <p:nvPr/>
        </p:nvSpPr>
        <p:spPr>
          <a:xfrm>
            <a:off x="1001948" y="4280850"/>
            <a:ext cx="6190197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O(|X||Y|)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44" name="Google Shape;3144;p105"/>
          <p:cNvSpPr/>
          <p:nvPr/>
        </p:nvSpPr>
        <p:spPr>
          <a:xfrm rot="-6299356" flipH="1">
            <a:off x="4118508" y="2379017"/>
            <a:ext cx="1057410" cy="1313389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145" name="Google Shape;3145;p105"/>
          <p:cNvSpPr txBox="1"/>
          <p:nvPr/>
        </p:nvSpPr>
        <p:spPr>
          <a:xfrm>
            <a:off x="4572000" y="3427729"/>
            <a:ext cx="3641550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Must be only </a:t>
            </a: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O(|X|+|Y|)</a:t>
            </a: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since step up and left in a |X| by |Y| table.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46" name="Google Shape;3146;p105"/>
          <p:cNvSpPr/>
          <p:nvPr/>
        </p:nvSpPr>
        <p:spPr>
          <a:xfrm rot="-6299356" flipH="1">
            <a:off x="3430561" y="4779474"/>
            <a:ext cx="259814" cy="383270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147" name="Google Shape;3147;p105"/>
          <p:cNvSpPr txBox="1"/>
          <p:nvPr/>
        </p:nvSpPr>
        <p:spPr>
          <a:xfrm>
            <a:off x="3341754" y="5052900"/>
            <a:ext cx="3457880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Source Sans Pro"/>
                <a:cs typeface="Source Sans Pro"/>
                <a:sym typeface="Source Sans Pro"/>
              </a:rPr>
              <a:t>It’s possible to do better than this by a log factor (think about it!).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2311235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5602B646-1788-4DAE-9524-EBBE61DE4F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r>
              <a:rPr lang="en-US" altLang="en-US"/>
              <a:t>Keeping track of the solution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0675FC4B-3E40-4E18-BC17-F4AA292C2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467600" cy="2743200"/>
          </a:xfrm>
        </p:spPr>
        <p:txBody>
          <a:bodyPr/>
          <a:lstStyle/>
          <a:p>
            <a:r>
              <a:rPr lang="en-US" altLang="en-US"/>
              <a:t>Our LCS algorithm only calculated the length of the LCS between X and Y</a:t>
            </a:r>
          </a:p>
          <a:p>
            <a:r>
              <a:rPr lang="en-US" altLang="en-US"/>
              <a:t>What if we wanted to know the actual sequence?</a:t>
            </a:r>
          </a:p>
          <a:p>
            <a:r>
              <a:rPr lang="en-US" altLang="en-US"/>
              <a:t>Keep track of this as well…</a:t>
            </a:r>
          </a:p>
        </p:txBody>
      </p:sp>
      <p:pic>
        <p:nvPicPr>
          <p:cNvPr id="84996" name="Picture 4">
            <a:extLst>
              <a:ext uri="{FF2B5EF4-FFF2-40B4-BE49-F238E27FC236}">
                <a16:creationId xmlns:a16="http://schemas.microsoft.com/office/drawing/2014/main" id="{D057747E-B5F7-4CB2-BE78-2B5CC3A63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68"/>
          <a:stretch>
            <a:fillRect/>
          </a:stretch>
        </p:blipFill>
        <p:spPr bwMode="auto">
          <a:xfrm>
            <a:off x="838200" y="3962400"/>
            <a:ext cx="5410200" cy="239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997" name="Line 5">
            <a:extLst>
              <a:ext uri="{FF2B5EF4-FFF2-40B4-BE49-F238E27FC236}">
                <a16:creationId xmlns:a16="http://schemas.microsoft.com/office/drawing/2014/main" id="{9A1A4CEA-5ABF-4A9F-B77E-AADD995D2E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00800" y="4648200"/>
            <a:ext cx="2286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4998" name="Line 6">
            <a:extLst>
              <a:ext uri="{FF2B5EF4-FFF2-40B4-BE49-F238E27FC236}">
                <a16:creationId xmlns:a16="http://schemas.microsoft.com/office/drawing/2014/main" id="{F131690D-815B-4EE3-89D1-2AE386ADBC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00800" y="6019800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4999" name="Line 7">
            <a:extLst>
              <a:ext uri="{FF2B5EF4-FFF2-40B4-BE49-F238E27FC236}">
                <a16:creationId xmlns:a16="http://schemas.microsoft.com/office/drawing/2014/main" id="{E4EE9BED-8D2B-48BC-9B3E-BA23026690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200" y="5257800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>
            <a:extLst>
              <a:ext uri="{FF2B5EF4-FFF2-40B4-BE49-F238E27FC236}">
                <a16:creationId xmlns:a16="http://schemas.microsoft.com/office/drawing/2014/main" id="{3BBD4E68-819F-4A21-8A4A-C5B519952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199234"/>
            <a:ext cx="2882900" cy="596897"/>
          </a:xfrm>
        </p:spPr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761859" name="Rectangle 3">
            <a:extLst>
              <a:ext uri="{FF2B5EF4-FFF2-40B4-BE49-F238E27FC236}">
                <a16:creationId xmlns:a16="http://schemas.microsoft.com/office/drawing/2014/main" id="{9D98A245-3104-44C7-A806-B36ECFF3EE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013" y="1289050"/>
            <a:ext cx="3543300" cy="939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X = A, B, C, B, D, A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Y = </a:t>
            </a:r>
            <a:r>
              <a:rPr lang="en-US" altLang="en-US" sz="2400">
                <a:sym typeface="Symbol" panose="05050102010706020507" pitchFamily="18" charset="2"/>
              </a:rPr>
              <a:t>B, D, C, A, B, A</a:t>
            </a:r>
          </a:p>
        </p:txBody>
      </p:sp>
      <p:sp>
        <p:nvSpPr>
          <p:cNvPr id="761860" name="AutoShape 4">
            <a:extLst>
              <a:ext uri="{FF2B5EF4-FFF2-40B4-BE49-F238E27FC236}">
                <a16:creationId xmlns:a16="http://schemas.microsoft.com/office/drawing/2014/main" id="{BABC4690-7D86-4350-952A-3A7D69BDD92D}"/>
              </a:ext>
            </a:extLst>
          </p:cNvPr>
          <p:cNvSpPr>
            <a:spLocks/>
          </p:cNvSpPr>
          <p:nvPr/>
        </p:nvSpPr>
        <p:spPr bwMode="auto">
          <a:xfrm>
            <a:off x="4427878" y="517753"/>
            <a:ext cx="92075" cy="1092200"/>
          </a:xfrm>
          <a:prstGeom prst="leftBrace">
            <a:avLst>
              <a:gd name="adj1" fmla="val 9885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761861" name="Group 5">
            <a:extLst>
              <a:ext uri="{FF2B5EF4-FFF2-40B4-BE49-F238E27FC236}">
                <a16:creationId xmlns:a16="http://schemas.microsoft.com/office/drawing/2014/main" id="{DCF5A5F9-AFB1-481A-8400-BE99D616FED8}"/>
              </a:ext>
            </a:extLst>
          </p:cNvPr>
          <p:cNvGraphicFramePr>
            <a:graphicFrameLocks noGrp="1"/>
          </p:cNvGraphicFramePr>
          <p:nvPr/>
        </p:nvGraphicFramePr>
        <p:xfrm>
          <a:off x="4221163" y="2819400"/>
          <a:ext cx="4102100" cy="3556003"/>
        </p:xfrm>
        <a:graphic>
          <a:graphicData uri="http://schemas.openxmlformats.org/drawingml/2006/table">
            <a:tbl>
              <a:tblPr/>
              <a:tblGrid>
                <a:gridCol w="585787">
                  <a:extLst>
                    <a:ext uri="{9D8B030D-6E8A-4147-A177-3AD203B41FA5}">
                      <a16:colId xmlns:a16="http://schemas.microsoft.com/office/drawing/2014/main" val="592954102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3792887879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563620312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1576072372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1307044580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3995022651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1126853560"/>
                    </a:ext>
                  </a:extLst>
                </a:gridCol>
              </a:tblGrid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834111"/>
                  </a:ext>
                </a:extLst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576493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612123"/>
                  </a:ext>
                </a:extLst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09533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519980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077444"/>
                  </a:ext>
                </a:extLst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536958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443144"/>
                  </a:ext>
                </a:extLst>
              </a:tr>
            </a:tbl>
          </a:graphicData>
        </a:graphic>
      </p:graphicFrame>
      <p:sp>
        <p:nvSpPr>
          <p:cNvPr id="761935" name="Rectangle 79">
            <a:extLst>
              <a:ext uri="{FF2B5EF4-FFF2-40B4-BE49-F238E27FC236}">
                <a16:creationId xmlns:a16="http://schemas.microsoft.com/office/drawing/2014/main" id="{0AD7B793-2A9F-4F0B-8DDE-B287B39F4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3544" y="435202"/>
            <a:ext cx="6351588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		        0			       if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 = 0 or j = 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c[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, j] =   c[i-1, j-1] + 1	       if x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 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y</a:t>
            </a:r>
            <a:r>
              <a:rPr kumimoji="0" lang="en-US" alt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j</a:t>
            </a:r>
            <a:endParaRPr kumimoji="0" lang="en-US" alt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		        max(c[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, j-1], c[i-1, j])  if x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 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y</a:t>
            </a:r>
            <a:r>
              <a:rPr kumimoji="0" lang="en-US" alt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j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761936" name="Text Box 80">
            <a:extLst>
              <a:ext uri="{FF2B5EF4-FFF2-40B4-BE49-F238E27FC236}">
                <a16:creationId xmlns:a16="http://schemas.microsoft.com/office/drawing/2014/main" id="{FD4244EF-2A2F-4442-B586-0B65CD70E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463" y="21669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761937" name="Text Box 81">
            <a:extLst>
              <a:ext uri="{FF2B5EF4-FFF2-40B4-BE49-F238E27FC236}">
                <a16:creationId xmlns:a16="http://schemas.microsoft.com/office/drawing/2014/main" id="{12D3171C-B9CF-485B-A635-B7410C414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3" y="2166938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sp>
        <p:nvSpPr>
          <p:cNvPr id="761938" name="Text Box 82">
            <a:extLst>
              <a:ext uri="{FF2B5EF4-FFF2-40B4-BE49-F238E27FC236}">
                <a16:creationId xmlns:a16="http://schemas.microsoft.com/office/drawing/2014/main" id="{7A117858-A9E0-4858-9653-0600BD947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21669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sp>
        <p:nvSpPr>
          <p:cNvPr id="761939" name="Text Box 83">
            <a:extLst>
              <a:ext uri="{FF2B5EF4-FFF2-40B4-BE49-F238E27FC236}">
                <a16:creationId xmlns:a16="http://schemas.microsoft.com/office/drawing/2014/main" id="{75688D06-3419-4EBA-B025-E94A56A88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4638" y="21669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6</a:t>
            </a:r>
          </a:p>
        </p:txBody>
      </p:sp>
      <p:sp>
        <p:nvSpPr>
          <p:cNvPr id="761940" name="Text Box 84">
            <a:extLst>
              <a:ext uri="{FF2B5EF4-FFF2-40B4-BE49-F238E27FC236}">
                <a16:creationId xmlns:a16="http://schemas.microsoft.com/office/drawing/2014/main" id="{D21DB987-CF88-44AB-B0CD-08CD83BB1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338" y="21669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761941" name="Text Box 85">
            <a:extLst>
              <a:ext uri="{FF2B5EF4-FFF2-40B4-BE49-F238E27FC236}">
                <a16:creationId xmlns:a16="http://schemas.microsoft.com/office/drawing/2014/main" id="{02DF32D1-E219-4A33-ABA9-1B490F6F4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21669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4</a:t>
            </a:r>
          </a:p>
        </p:txBody>
      </p:sp>
      <p:sp>
        <p:nvSpPr>
          <p:cNvPr id="761942" name="Text Box 86">
            <a:extLst>
              <a:ext uri="{FF2B5EF4-FFF2-40B4-BE49-F238E27FC236}">
                <a16:creationId xmlns:a16="http://schemas.microsoft.com/office/drawing/2014/main" id="{8BA47571-EC30-49F4-9176-6D9960D20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0275" y="21669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5</a:t>
            </a:r>
          </a:p>
        </p:txBody>
      </p:sp>
      <p:sp>
        <p:nvSpPr>
          <p:cNvPr id="761943" name="Text Box 87">
            <a:extLst>
              <a:ext uri="{FF2B5EF4-FFF2-40B4-BE49-F238E27FC236}">
                <a16:creationId xmlns:a16="http://schemas.microsoft.com/office/drawing/2014/main" id="{AAE23E0B-EC52-42A2-B6CC-3B6BD6D90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113" y="2411413"/>
            <a:ext cx="365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y</a:t>
            </a:r>
            <a:r>
              <a:rPr kumimoji="0" lang="en-US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j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61944" name="Text Box 88">
            <a:extLst>
              <a:ext uri="{FF2B5EF4-FFF2-40B4-BE49-F238E27FC236}">
                <a16:creationId xmlns:a16="http://schemas.microsoft.com/office/drawing/2014/main" id="{DA3A67A4-A3C1-40FE-A4C6-A4DE33425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713" y="2478088"/>
            <a:ext cx="328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761945" name="Text Box 89">
            <a:extLst>
              <a:ext uri="{FF2B5EF4-FFF2-40B4-BE49-F238E27FC236}">
                <a16:creationId xmlns:a16="http://schemas.microsoft.com/office/drawing/2014/main" id="{D9BE7460-90ED-43BD-A4A5-99FE9033F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0" y="24780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</a:t>
            </a:r>
          </a:p>
        </p:txBody>
      </p:sp>
      <p:sp>
        <p:nvSpPr>
          <p:cNvPr id="761946" name="Text Box 90">
            <a:extLst>
              <a:ext uri="{FF2B5EF4-FFF2-40B4-BE49-F238E27FC236}">
                <a16:creationId xmlns:a16="http://schemas.microsoft.com/office/drawing/2014/main" id="{BB2CFD4C-C0F5-45F8-9FCD-9C5233CB1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288" y="2478088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61947" name="Text Box 91">
            <a:extLst>
              <a:ext uri="{FF2B5EF4-FFF2-40B4-BE49-F238E27FC236}">
                <a16:creationId xmlns:a16="http://schemas.microsoft.com/office/drawing/2014/main" id="{9AE1F2B0-1EAA-4025-ADE3-3B8F82711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2988" y="24780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</a:t>
            </a:r>
          </a:p>
        </p:txBody>
      </p:sp>
      <p:sp>
        <p:nvSpPr>
          <p:cNvPr id="761948" name="Text Box 92">
            <a:extLst>
              <a:ext uri="{FF2B5EF4-FFF2-40B4-BE49-F238E27FC236}">
                <a16:creationId xmlns:a16="http://schemas.microsoft.com/office/drawing/2014/main" id="{710724B9-DB10-48F2-AD6C-8CA6DAEDD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8" y="2478088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61949" name="Text Box 93">
            <a:extLst>
              <a:ext uri="{FF2B5EF4-FFF2-40B4-BE49-F238E27FC236}">
                <a16:creationId xmlns:a16="http://schemas.microsoft.com/office/drawing/2014/main" id="{9FF59D87-FF36-4862-A5B6-6AFF9A390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3925" y="2478088"/>
            <a:ext cx="32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761950" name="Text Box 94">
            <a:extLst>
              <a:ext uri="{FF2B5EF4-FFF2-40B4-BE49-F238E27FC236}">
                <a16:creationId xmlns:a16="http://schemas.microsoft.com/office/drawing/2014/main" id="{76BE54F9-A930-4581-BD73-0363170EF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788" y="51069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5</a:t>
            </a:r>
          </a:p>
        </p:txBody>
      </p:sp>
      <p:sp>
        <p:nvSpPr>
          <p:cNvPr id="761951" name="Text Box 95">
            <a:extLst>
              <a:ext uri="{FF2B5EF4-FFF2-40B4-BE49-F238E27FC236}">
                <a16:creationId xmlns:a16="http://schemas.microsoft.com/office/drawing/2014/main" id="{97B17345-272F-4879-9E09-23C4317FA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8838" y="3287713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sp>
        <p:nvSpPr>
          <p:cNvPr id="761952" name="Text Box 96">
            <a:extLst>
              <a:ext uri="{FF2B5EF4-FFF2-40B4-BE49-F238E27FC236}">
                <a16:creationId xmlns:a16="http://schemas.microsoft.com/office/drawing/2014/main" id="{42F6BA2C-0FCA-46C6-B1A6-B3F006031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788" y="37433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sp>
        <p:nvSpPr>
          <p:cNvPr id="761953" name="Text Box 97">
            <a:extLst>
              <a:ext uri="{FF2B5EF4-FFF2-40B4-BE49-F238E27FC236}">
                <a16:creationId xmlns:a16="http://schemas.microsoft.com/office/drawing/2014/main" id="{293D47D7-5234-4FF2-A12F-16E209181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788" y="28336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761954" name="Text Box 98">
            <a:extLst>
              <a:ext uri="{FF2B5EF4-FFF2-40B4-BE49-F238E27FC236}">
                <a16:creationId xmlns:a16="http://schemas.microsoft.com/office/drawing/2014/main" id="{76A0F344-43A6-40A6-BCBB-A087E454A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788" y="41973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761955" name="Text Box 99">
            <a:extLst>
              <a:ext uri="{FF2B5EF4-FFF2-40B4-BE49-F238E27FC236}">
                <a16:creationId xmlns:a16="http://schemas.microsoft.com/office/drawing/2014/main" id="{7B09C065-C154-468E-90DC-885DD55EE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788" y="465296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4</a:t>
            </a:r>
          </a:p>
        </p:txBody>
      </p:sp>
      <p:sp>
        <p:nvSpPr>
          <p:cNvPr id="761956" name="Text Box 100">
            <a:extLst>
              <a:ext uri="{FF2B5EF4-FFF2-40B4-BE49-F238E27FC236}">
                <a16:creationId xmlns:a16="http://schemas.microsoft.com/office/drawing/2014/main" id="{0AFBAF7B-1DEC-4636-8C63-3321D3C6E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788" y="5562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6</a:t>
            </a:r>
          </a:p>
        </p:txBody>
      </p:sp>
      <p:sp>
        <p:nvSpPr>
          <p:cNvPr id="761957" name="Text Box 101">
            <a:extLst>
              <a:ext uri="{FF2B5EF4-FFF2-40B4-BE49-F238E27FC236}">
                <a16:creationId xmlns:a16="http://schemas.microsoft.com/office/drawing/2014/main" id="{DE466891-E05B-4339-879E-EB60F8662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788" y="60182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7</a:t>
            </a:r>
          </a:p>
        </p:txBody>
      </p:sp>
      <p:sp>
        <p:nvSpPr>
          <p:cNvPr id="761958" name="Text Box 102">
            <a:extLst>
              <a:ext uri="{FF2B5EF4-FFF2-40B4-BE49-F238E27FC236}">
                <a16:creationId xmlns:a16="http://schemas.microsoft.com/office/drawing/2014/main" id="{310BB2B9-785B-4059-A6BD-32C069EFF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51085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</a:t>
            </a:r>
          </a:p>
        </p:txBody>
      </p:sp>
      <p:sp>
        <p:nvSpPr>
          <p:cNvPr id="761959" name="Text Box 103">
            <a:extLst>
              <a:ext uri="{FF2B5EF4-FFF2-40B4-BE49-F238E27FC236}">
                <a16:creationId xmlns:a16="http://schemas.microsoft.com/office/drawing/2014/main" id="{F186443A-F35F-42DF-8F63-3519BF678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175" y="3289300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61960" name="Text Box 104">
            <a:extLst>
              <a:ext uri="{FF2B5EF4-FFF2-40B4-BE49-F238E27FC236}">
                <a16:creationId xmlns:a16="http://schemas.microsoft.com/office/drawing/2014/main" id="{C64F7919-C5C2-4FBE-9A77-0EF7A7439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3744913"/>
            <a:ext cx="32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761961" name="Text Box 105">
            <a:extLst>
              <a:ext uri="{FF2B5EF4-FFF2-40B4-BE49-F238E27FC236}">
                <a16:creationId xmlns:a16="http://schemas.microsoft.com/office/drawing/2014/main" id="{DD3574D3-7F5B-4873-879B-77BCCA435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2835275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x</a:t>
            </a:r>
            <a:r>
              <a:rPr kumimoji="0" lang="en-US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61962" name="Text Box 106">
            <a:extLst>
              <a:ext uri="{FF2B5EF4-FFF2-40B4-BE49-F238E27FC236}">
                <a16:creationId xmlns:a16="http://schemas.microsoft.com/office/drawing/2014/main" id="{E8270FC7-B7E0-458D-963F-33223518C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41989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</a:t>
            </a:r>
          </a:p>
        </p:txBody>
      </p:sp>
      <p:sp>
        <p:nvSpPr>
          <p:cNvPr id="761963" name="Text Box 107">
            <a:extLst>
              <a:ext uri="{FF2B5EF4-FFF2-40B4-BE49-F238E27FC236}">
                <a16:creationId xmlns:a16="http://schemas.microsoft.com/office/drawing/2014/main" id="{F648A5FC-1469-47B4-930C-5ABCC21EF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4654550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761964" name="Text Box 108">
            <a:extLst>
              <a:ext uri="{FF2B5EF4-FFF2-40B4-BE49-F238E27FC236}">
                <a16:creationId xmlns:a16="http://schemas.microsoft.com/office/drawing/2014/main" id="{5A78CB9B-9B59-40E8-98EF-C6340073B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5564188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61965" name="Text Box 109">
            <a:extLst>
              <a:ext uri="{FF2B5EF4-FFF2-40B4-BE49-F238E27FC236}">
                <a16:creationId xmlns:a16="http://schemas.microsoft.com/office/drawing/2014/main" id="{998D31AE-F863-40A0-9BF4-6B421C147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6019800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grpSp>
        <p:nvGrpSpPr>
          <p:cNvPr id="761966" name="Group 110">
            <a:extLst>
              <a:ext uri="{FF2B5EF4-FFF2-40B4-BE49-F238E27FC236}">
                <a16:creationId xmlns:a16="http://schemas.microsoft.com/office/drawing/2014/main" id="{889C80D2-9919-4E36-9665-427C1BC51B1F}"/>
              </a:ext>
            </a:extLst>
          </p:cNvPr>
          <p:cNvGrpSpPr>
            <a:grpSpLocks/>
          </p:cNvGrpSpPr>
          <p:nvPr/>
        </p:nvGrpSpPr>
        <p:grpSpPr bwMode="auto">
          <a:xfrm>
            <a:off x="4946650" y="2925763"/>
            <a:ext cx="3273425" cy="366712"/>
            <a:chOff x="2133" y="1816"/>
            <a:chExt cx="2062" cy="231"/>
          </a:xfrm>
        </p:grpSpPr>
        <p:sp>
          <p:nvSpPr>
            <p:cNvPr id="761967" name="Text Box 111">
              <a:extLst>
                <a:ext uri="{FF2B5EF4-FFF2-40B4-BE49-F238E27FC236}">
                  <a16:creationId xmlns:a16="http://schemas.microsoft.com/office/drawing/2014/main" id="{BA47505A-F6FD-4E0A-BFCC-1E9E4A423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61968" name="Text Box 112">
              <a:extLst>
                <a:ext uri="{FF2B5EF4-FFF2-40B4-BE49-F238E27FC236}">
                  <a16:creationId xmlns:a16="http://schemas.microsoft.com/office/drawing/2014/main" id="{AE625647-4530-42E5-B083-B24B4A47A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61969" name="Text Box 113">
              <a:extLst>
                <a:ext uri="{FF2B5EF4-FFF2-40B4-BE49-F238E27FC236}">
                  <a16:creationId xmlns:a16="http://schemas.microsoft.com/office/drawing/2014/main" id="{A82A2384-DE8E-449B-8725-7D6803AEE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1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61970" name="Text Box 114">
              <a:extLst>
                <a:ext uri="{FF2B5EF4-FFF2-40B4-BE49-F238E27FC236}">
                  <a16:creationId xmlns:a16="http://schemas.microsoft.com/office/drawing/2014/main" id="{B1E21C12-07ED-4A75-A4B6-BEC318838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9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61971" name="Text Box 115">
              <a:extLst>
                <a:ext uri="{FF2B5EF4-FFF2-40B4-BE49-F238E27FC236}">
                  <a16:creationId xmlns:a16="http://schemas.microsoft.com/office/drawing/2014/main" id="{4FB14BFF-3B1C-4E50-95FC-DA5397C08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9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61972" name="Text Box 116">
              <a:extLst>
                <a:ext uri="{FF2B5EF4-FFF2-40B4-BE49-F238E27FC236}">
                  <a16:creationId xmlns:a16="http://schemas.microsoft.com/office/drawing/2014/main" id="{13F69D10-707B-4BBB-8A15-83BBB5408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4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0</a:t>
              </a:r>
            </a:p>
          </p:txBody>
        </p:sp>
      </p:grpSp>
      <p:grpSp>
        <p:nvGrpSpPr>
          <p:cNvPr id="761973" name="Group 117">
            <a:extLst>
              <a:ext uri="{FF2B5EF4-FFF2-40B4-BE49-F238E27FC236}">
                <a16:creationId xmlns:a16="http://schemas.microsoft.com/office/drawing/2014/main" id="{95DF7F18-DCA2-4C13-9375-CFAFDEA2B969}"/>
              </a:ext>
            </a:extLst>
          </p:cNvPr>
          <p:cNvGrpSpPr>
            <a:grpSpLocks/>
          </p:cNvGrpSpPr>
          <p:nvPr/>
        </p:nvGrpSpPr>
        <p:grpSpPr bwMode="auto">
          <a:xfrm>
            <a:off x="4348163" y="2925763"/>
            <a:ext cx="325437" cy="3524250"/>
            <a:chOff x="1756" y="1816"/>
            <a:chExt cx="205" cy="2220"/>
          </a:xfrm>
        </p:grpSpPr>
        <p:sp>
          <p:nvSpPr>
            <p:cNvPr id="761974" name="Text Box 118">
              <a:extLst>
                <a:ext uri="{FF2B5EF4-FFF2-40B4-BE49-F238E27FC236}">
                  <a16:creationId xmlns:a16="http://schemas.microsoft.com/office/drawing/2014/main" id="{DDAB160C-C197-43EE-A943-E50E3F7B0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7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61975" name="Text Box 119">
              <a:extLst>
                <a:ext uri="{FF2B5EF4-FFF2-40B4-BE49-F238E27FC236}">
                  <a16:creationId xmlns:a16="http://schemas.microsoft.com/office/drawing/2014/main" id="{7EF4FC3A-F7E7-446C-B243-71BEB4F67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6" y="32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61976" name="Text Box 120">
              <a:extLst>
                <a:ext uri="{FF2B5EF4-FFF2-40B4-BE49-F238E27FC236}">
                  <a16:creationId xmlns:a16="http://schemas.microsoft.com/office/drawing/2014/main" id="{CB1EC629-9824-4038-872B-9FE959712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7" y="208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61977" name="Text Box 121">
              <a:extLst>
                <a:ext uri="{FF2B5EF4-FFF2-40B4-BE49-F238E27FC236}">
                  <a16:creationId xmlns:a16="http://schemas.microsoft.com/office/drawing/2014/main" id="{454F41EC-1070-4122-8BBB-A10D9DC10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6" y="237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61978" name="Text Box 122">
              <a:extLst>
                <a:ext uri="{FF2B5EF4-FFF2-40B4-BE49-F238E27FC236}">
                  <a16:creationId xmlns:a16="http://schemas.microsoft.com/office/drawing/2014/main" id="{228AC3C4-6FD0-4651-B323-614F2362F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6" y="265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61979" name="Text Box 123">
              <a:extLst>
                <a:ext uri="{FF2B5EF4-FFF2-40B4-BE49-F238E27FC236}">
                  <a16:creationId xmlns:a16="http://schemas.microsoft.com/office/drawing/2014/main" id="{59688AE4-2841-4A6F-B24A-0BA8A7C60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6" y="294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61980" name="Text Box 124">
              <a:extLst>
                <a:ext uri="{FF2B5EF4-FFF2-40B4-BE49-F238E27FC236}">
                  <a16:creationId xmlns:a16="http://schemas.microsoft.com/office/drawing/2014/main" id="{4A44C513-FC98-48E4-9D32-0749C81A9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6" y="351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61981" name="Text Box 125">
              <a:extLst>
                <a:ext uri="{FF2B5EF4-FFF2-40B4-BE49-F238E27FC236}">
                  <a16:creationId xmlns:a16="http://schemas.microsoft.com/office/drawing/2014/main" id="{5D00F8F9-D7F8-405C-B729-CBD0FD300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6" y="380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0</a:t>
              </a:r>
            </a:p>
          </p:txBody>
        </p:sp>
      </p:grpSp>
      <p:sp>
        <p:nvSpPr>
          <p:cNvPr id="761982" name="Text Box 126">
            <a:extLst>
              <a:ext uri="{FF2B5EF4-FFF2-40B4-BE49-F238E27FC236}">
                <a16:creationId xmlns:a16="http://schemas.microsoft.com/office/drawing/2014/main" id="{F2AD02FA-486B-48D1-9E1B-F50D1B4A0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8238" y="3314700"/>
            <a:ext cx="32385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</a:t>
            </a: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761983" name="Text Box 127">
            <a:extLst>
              <a:ext uri="{FF2B5EF4-FFF2-40B4-BE49-F238E27FC236}">
                <a16:creationId xmlns:a16="http://schemas.microsoft.com/office/drawing/2014/main" id="{03AD0AB4-F7BF-42B8-9FAD-8410374B4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338" y="3314700"/>
            <a:ext cx="32385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</a:t>
            </a: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761984" name="Text Box 128">
            <a:extLst>
              <a:ext uri="{FF2B5EF4-FFF2-40B4-BE49-F238E27FC236}">
                <a16:creationId xmlns:a16="http://schemas.microsoft.com/office/drawing/2014/main" id="{734C3A2A-6F5B-4176-81FA-AFB66B58D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163" y="3314700"/>
            <a:ext cx="32385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</a:t>
            </a: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grpSp>
        <p:nvGrpSpPr>
          <p:cNvPr id="761985" name="Group 129">
            <a:extLst>
              <a:ext uri="{FF2B5EF4-FFF2-40B4-BE49-F238E27FC236}">
                <a16:creationId xmlns:a16="http://schemas.microsoft.com/office/drawing/2014/main" id="{3F2AF199-986E-4141-ABDB-28AC853F0A99}"/>
              </a:ext>
            </a:extLst>
          </p:cNvPr>
          <p:cNvGrpSpPr>
            <a:grpSpLocks/>
          </p:cNvGrpSpPr>
          <p:nvPr/>
        </p:nvGrpSpPr>
        <p:grpSpPr bwMode="auto">
          <a:xfrm>
            <a:off x="6692900" y="3313113"/>
            <a:ext cx="352425" cy="436562"/>
            <a:chOff x="3233" y="2100"/>
            <a:chExt cx="222" cy="275"/>
          </a:xfrm>
        </p:grpSpPr>
        <p:sp>
          <p:nvSpPr>
            <p:cNvPr id="761986" name="Text Box 130">
              <a:extLst>
                <a:ext uri="{FF2B5EF4-FFF2-40B4-BE49-F238E27FC236}">
                  <a16:creationId xmlns:a16="http://schemas.microsoft.com/office/drawing/2014/main" id="{6E6DDDD8-709A-4A22-8A86-FDE12C4AA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2101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1987" name="Line 131">
              <a:extLst>
                <a:ext uri="{FF2B5EF4-FFF2-40B4-BE49-F238E27FC236}">
                  <a16:creationId xmlns:a16="http://schemas.microsoft.com/office/drawing/2014/main" id="{4BA6559E-29DA-4413-8D96-919338742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33" y="2100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61988" name="Text Box 132">
            <a:extLst>
              <a:ext uri="{FF2B5EF4-FFF2-40B4-BE49-F238E27FC236}">
                <a16:creationId xmlns:a16="http://schemas.microsoft.com/office/drawing/2014/main" id="{655E125A-7523-4964-8CE3-54EA2FE56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5813" y="3471863"/>
            <a:ext cx="609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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grpSp>
        <p:nvGrpSpPr>
          <p:cNvPr id="761989" name="Group 133">
            <a:extLst>
              <a:ext uri="{FF2B5EF4-FFF2-40B4-BE49-F238E27FC236}">
                <a16:creationId xmlns:a16="http://schemas.microsoft.com/office/drawing/2014/main" id="{AC70D9B1-1D86-4527-94CC-466CDBF78CBA}"/>
              </a:ext>
            </a:extLst>
          </p:cNvPr>
          <p:cNvGrpSpPr>
            <a:grpSpLocks/>
          </p:cNvGrpSpPr>
          <p:nvPr/>
        </p:nvGrpSpPr>
        <p:grpSpPr bwMode="auto">
          <a:xfrm>
            <a:off x="7816850" y="3314700"/>
            <a:ext cx="423863" cy="434975"/>
            <a:chOff x="3941" y="2101"/>
            <a:chExt cx="267" cy="274"/>
          </a:xfrm>
        </p:grpSpPr>
        <p:sp>
          <p:nvSpPr>
            <p:cNvPr id="761990" name="Text Box 134">
              <a:extLst>
                <a:ext uri="{FF2B5EF4-FFF2-40B4-BE49-F238E27FC236}">
                  <a16:creationId xmlns:a16="http://schemas.microsoft.com/office/drawing/2014/main" id="{72286DAF-F1ED-4373-B65F-9B4D49E3A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1991" name="Line 135">
              <a:extLst>
                <a:ext uri="{FF2B5EF4-FFF2-40B4-BE49-F238E27FC236}">
                  <a16:creationId xmlns:a16="http://schemas.microsoft.com/office/drawing/2014/main" id="{3AC1FE6F-D0CC-4FFF-A77D-A4F9FB57C2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761992" name="Group 136">
            <a:extLst>
              <a:ext uri="{FF2B5EF4-FFF2-40B4-BE49-F238E27FC236}">
                <a16:creationId xmlns:a16="http://schemas.microsoft.com/office/drawing/2014/main" id="{74B4A4B6-69F5-4F46-8058-B658321B895D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744913"/>
            <a:ext cx="423863" cy="434975"/>
            <a:chOff x="3941" y="2101"/>
            <a:chExt cx="267" cy="274"/>
          </a:xfrm>
        </p:grpSpPr>
        <p:sp>
          <p:nvSpPr>
            <p:cNvPr id="761993" name="Text Box 137">
              <a:extLst>
                <a:ext uri="{FF2B5EF4-FFF2-40B4-BE49-F238E27FC236}">
                  <a16:creationId xmlns:a16="http://schemas.microsoft.com/office/drawing/2014/main" id="{5DB53C33-126F-4096-9C91-840E11655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1994" name="Line 138">
              <a:extLst>
                <a:ext uri="{FF2B5EF4-FFF2-40B4-BE49-F238E27FC236}">
                  <a16:creationId xmlns:a16="http://schemas.microsoft.com/office/drawing/2014/main" id="{75DC636E-E51B-45A1-998F-D0AD960231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61995" name="Text Box 139">
            <a:extLst>
              <a:ext uri="{FF2B5EF4-FFF2-40B4-BE49-F238E27FC236}">
                <a16:creationId xmlns:a16="http://schemas.microsoft.com/office/drawing/2014/main" id="{3BEAA8EE-F5E7-41E0-ACE8-F3CFA388A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975" y="3916363"/>
            <a:ext cx="609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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sp>
        <p:nvSpPr>
          <p:cNvPr id="761996" name="Text Box 140">
            <a:extLst>
              <a:ext uri="{FF2B5EF4-FFF2-40B4-BE49-F238E27FC236}">
                <a16:creationId xmlns:a16="http://schemas.microsoft.com/office/drawing/2014/main" id="{587EFD49-682D-41DC-BF5C-6AD8D8E38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350" y="3916363"/>
            <a:ext cx="609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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sp>
        <p:nvSpPr>
          <p:cNvPr id="761997" name="Text Box 141">
            <a:extLst>
              <a:ext uri="{FF2B5EF4-FFF2-40B4-BE49-F238E27FC236}">
                <a16:creationId xmlns:a16="http://schemas.microsoft.com/office/drawing/2014/main" id="{257D5185-DDEA-458A-AEB5-4F4A0DB75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950" y="3744913"/>
            <a:ext cx="32385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</a:t>
            </a: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grpSp>
        <p:nvGrpSpPr>
          <p:cNvPr id="761998" name="Group 142">
            <a:extLst>
              <a:ext uri="{FF2B5EF4-FFF2-40B4-BE49-F238E27FC236}">
                <a16:creationId xmlns:a16="http://schemas.microsoft.com/office/drawing/2014/main" id="{3AB0011B-6909-442A-8ED0-280179A15D5B}"/>
              </a:ext>
            </a:extLst>
          </p:cNvPr>
          <p:cNvGrpSpPr>
            <a:grpSpLocks/>
          </p:cNvGrpSpPr>
          <p:nvPr/>
        </p:nvGrpSpPr>
        <p:grpSpPr bwMode="auto">
          <a:xfrm>
            <a:off x="7278688" y="3744913"/>
            <a:ext cx="423862" cy="434975"/>
            <a:chOff x="3941" y="2101"/>
            <a:chExt cx="267" cy="274"/>
          </a:xfrm>
        </p:grpSpPr>
        <p:sp>
          <p:nvSpPr>
            <p:cNvPr id="761999" name="Text Box 143">
              <a:extLst>
                <a:ext uri="{FF2B5EF4-FFF2-40B4-BE49-F238E27FC236}">
                  <a16:creationId xmlns:a16="http://schemas.microsoft.com/office/drawing/2014/main" id="{F15FAE77-F4C9-4449-92B3-D0BA02079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62000" name="Line 144">
              <a:extLst>
                <a:ext uri="{FF2B5EF4-FFF2-40B4-BE49-F238E27FC236}">
                  <a16:creationId xmlns:a16="http://schemas.microsoft.com/office/drawing/2014/main" id="{3A6AC6E9-71DE-4369-971C-8DD4A02D3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62001" name="Text Box 145">
            <a:extLst>
              <a:ext uri="{FF2B5EF4-FFF2-40B4-BE49-F238E27FC236}">
                <a16:creationId xmlns:a16="http://schemas.microsoft.com/office/drawing/2014/main" id="{6ADCF17A-FAC8-4CF1-AB6E-315C48ED4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2075" y="3916363"/>
            <a:ext cx="609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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grpSp>
        <p:nvGrpSpPr>
          <p:cNvPr id="762002" name="Group 146">
            <a:extLst>
              <a:ext uri="{FF2B5EF4-FFF2-40B4-BE49-F238E27FC236}">
                <a16:creationId xmlns:a16="http://schemas.microsoft.com/office/drawing/2014/main" id="{B9A89CB0-F5CC-4738-A8FB-426612DD3FAB}"/>
              </a:ext>
            </a:extLst>
          </p:cNvPr>
          <p:cNvGrpSpPr>
            <a:grpSpLocks/>
          </p:cNvGrpSpPr>
          <p:nvPr/>
        </p:nvGrpSpPr>
        <p:grpSpPr bwMode="auto">
          <a:xfrm>
            <a:off x="4964113" y="4208463"/>
            <a:ext cx="3209925" cy="434975"/>
            <a:chOff x="2144" y="2664"/>
            <a:chExt cx="2022" cy="274"/>
          </a:xfrm>
        </p:grpSpPr>
        <p:sp>
          <p:nvSpPr>
            <p:cNvPr id="762003" name="Text Box 147">
              <a:extLst>
                <a:ext uri="{FF2B5EF4-FFF2-40B4-BE49-F238E27FC236}">
                  <a16:creationId xmlns:a16="http://schemas.microsoft.com/office/drawing/2014/main" id="{0259C78A-6A44-48D9-913D-B829ACCB3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" y="2664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2004" name="Text Box 148">
              <a:extLst>
                <a:ext uri="{FF2B5EF4-FFF2-40B4-BE49-F238E27FC236}">
                  <a16:creationId xmlns:a16="http://schemas.microsoft.com/office/drawing/2014/main" id="{B48AD1DC-F963-4466-920B-423BEFE5D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" y="2664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1</a:t>
              </a:r>
            </a:p>
          </p:txBody>
        </p:sp>
        <p:grpSp>
          <p:nvGrpSpPr>
            <p:cNvPr id="762005" name="Group 149">
              <a:extLst>
                <a:ext uri="{FF2B5EF4-FFF2-40B4-BE49-F238E27FC236}">
                  <a16:creationId xmlns:a16="http://schemas.microsoft.com/office/drawing/2014/main" id="{A30BA67A-9457-4632-ADA7-4D168FAE6A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3" y="2664"/>
              <a:ext cx="267" cy="274"/>
              <a:chOff x="3941" y="2101"/>
              <a:chExt cx="267" cy="274"/>
            </a:xfrm>
          </p:grpSpPr>
          <p:sp>
            <p:nvSpPr>
              <p:cNvPr id="762006" name="Text Box 150">
                <a:extLst>
                  <a:ext uri="{FF2B5EF4-FFF2-40B4-BE49-F238E27FC236}">
                    <a16:creationId xmlns:a16="http://schemas.microsoft.com/office/drawing/2014/main" id="{34E453DB-7244-4D89-AC75-A4DA2A45DE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+mn-ea"/>
                    <a:cs typeface="+mn-cs"/>
                    <a:sym typeface="Symbol" panose="05050102010706020507" pitchFamily="18" charset="2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762007" name="Line 151">
                <a:extLst>
                  <a:ext uri="{FF2B5EF4-FFF2-40B4-BE49-F238E27FC236}">
                    <a16:creationId xmlns:a16="http://schemas.microsoft.com/office/drawing/2014/main" id="{A5313005-65A4-423F-9BB8-F6ADE16624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762008" name="Text Box 152">
              <a:extLst>
                <a:ext uri="{FF2B5EF4-FFF2-40B4-BE49-F238E27FC236}">
                  <a16:creationId xmlns:a16="http://schemas.microsoft.com/office/drawing/2014/main" id="{33A6AA6D-38F4-41AE-9A98-2E1E66351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" y="2772"/>
              <a:ext cx="384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</a:t>
              </a: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62009" name="Text Box 153">
              <a:extLst>
                <a:ext uri="{FF2B5EF4-FFF2-40B4-BE49-F238E27FC236}">
                  <a16:creationId xmlns:a16="http://schemas.microsoft.com/office/drawing/2014/main" id="{40B47801-BB80-4B32-835B-F3C5A48AF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2664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62010" name="Text Box 154">
              <a:extLst>
                <a:ext uri="{FF2B5EF4-FFF2-40B4-BE49-F238E27FC236}">
                  <a16:creationId xmlns:a16="http://schemas.microsoft.com/office/drawing/2014/main" id="{11792CCF-0992-46EC-9988-C803AFBCE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" y="2664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762011" name="Group 155">
            <a:extLst>
              <a:ext uri="{FF2B5EF4-FFF2-40B4-BE49-F238E27FC236}">
                <a16:creationId xmlns:a16="http://schemas.microsoft.com/office/drawing/2014/main" id="{C2FE75AA-D2A5-4DEE-8ECF-944EBCA10708}"/>
              </a:ext>
            </a:extLst>
          </p:cNvPr>
          <p:cNvGrpSpPr>
            <a:grpSpLocks/>
          </p:cNvGrpSpPr>
          <p:nvPr/>
        </p:nvGrpSpPr>
        <p:grpSpPr bwMode="auto">
          <a:xfrm>
            <a:off x="4957763" y="4643438"/>
            <a:ext cx="3381375" cy="434975"/>
            <a:chOff x="2140" y="2938"/>
            <a:chExt cx="2130" cy="274"/>
          </a:xfrm>
        </p:grpSpPr>
        <p:grpSp>
          <p:nvGrpSpPr>
            <p:cNvPr id="762012" name="Group 156">
              <a:extLst>
                <a:ext uri="{FF2B5EF4-FFF2-40B4-BE49-F238E27FC236}">
                  <a16:creationId xmlns:a16="http://schemas.microsoft.com/office/drawing/2014/main" id="{6FE1B891-48B6-47EB-A548-AFDB9CE5BA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0" y="2938"/>
              <a:ext cx="267" cy="274"/>
              <a:chOff x="3941" y="2101"/>
              <a:chExt cx="267" cy="274"/>
            </a:xfrm>
          </p:grpSpPr>
          <p:sp>
            <p:nvSpPr>
              <p:cNvPr id="762013" name="Text Box 157">
                <a:extLst>
                  <a:ext uri="{FF2B5EF4-FFF2-40B4-BE49-F238E27FC236}">
                    <a16:creationId xmlns:a16="http://schemas.microsoft.com/office/drawing/2014/main" id="{35218F8B-E181-4D9F-89A2-B62AC1193A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+mn-ea"/>
                    <a:cs typeface="+mn-cs"/>
                    <a:sym typeface="Symbol" panose="05050102010706020507" pitchFamily="18" charset="2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762014" name="Line 158">
                <a:extLst>
                  <a:ext uri="{FF2B5EF4-FFF2-40B4-BE49-F238E27FC236}">
                    <a16:creationId xmlns:a16="http://schemas.microsoft.com/office/drawing/2014/main" id="{5D61CB17-CF88-4CC9-9FF7-33884557A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762015" name="Text Box 159">
              <a:extLst>
                <a:ext uri="{FF2B5EF4-FFF2-40B4-BE49-F238E27FC236}">
                  <a16:creationId xmlns:a16="http://schemas.microsoft.com/office/drawing/2014/main" id="{203F87CE-2665-4F9A-8861-D2E1F454C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" y="293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2016" name="Text Box 160">
              <a:extLst>
                <a:ext uri="{FF2B5EF4-FFF2-40B4-BE49-F238E27FC236}">
                  <a16:creationId xmlns:a16="http://schemas.microsoft.com/office/drawing/2014/main" id="{DAE9360D-2175-429C-93F7-57DA4D785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293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62017" name="Text Box 161">
              <a:extLst>
                <a:ext uri="{FF2B5EF4-FFF2-40B4-BE49-F238E27FC236}">
                  <a16:creationId xmlns:a16="http://schemas.microsoft.com/office/drawing/2014/main" id="{66F5EF01-29B7-4808-83C1-E023D2D62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2" y="293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2</a:t>
              </a:r>
            </a:p>
          </p:txBody>
        </p:sp>
        <p:grpSp>
          <p:nvGrpSpPr>
            <p:cNvPr id="762018" name="Group 162">
              <a:extLst>
                <a:ext uri="{FF2B5EF4-FFF2-40B4-BE49-F238E27FC236}">
                  <a16:creationId xmlns:a16="http://schemas.microsoft.com/office/drawing/2014/main" id="{13EB8CE3-AEC6-44D1-B766-7F4ABDFE23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0" y="2938"/>
              <a:ext cx="267" cy="274"/>
              <a:chOff x="3941" y="2101"/>
              <a:chExt cx="267" cy="274"/>
            </a:xfrm>
          </p:grpSpPr>
          <p:sp>
            <p:nvSpPr>
              <p:cNvPr id="762019" name="Text Box 163">
                <a:extLst>
                  <a:ext uri="{FF2B5EF4-FFF2-40B4-BE49-F238E27FC236}">
                    <a16:creationId xmlns:a16="http://schemas.microsoft.com/office/drawing/2014/main" id="{10A341D1-5324-4BEC-BF2B-642B7173EF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+mn-ea"/>
                    <a:cs typeface="+mn-cs"/>
                    <a:sym typeface="Symbol" panose="05050102010706020507" pitchFamily="18" charset="2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62020" name="Line 164">
                <a:extLst>
                  <a:ext uri="{FF2B5EF4-FFF2-40B4-BE49-F238E27FC236}">
                    <a16:creationId xmlns:a16="http://schemas.microsoft.com/office/drawing/2014/main" id="{5ABD9C56-BC37-4C89-A885-C70ECB427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762021" name="Text Box 165">
              <a:extLst>
                <a:ext uri="{FF2B5EF4-FFF2-40B4-BE49-F238E27FC236}">
                  <a16:creationId xmlns:a16="http://schemas.microsoft.com/office/drawing/2014/main" id="{D2678547-0AFC-4300-84CD-4ECD1141C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" y="3046"/>
              <a:ext cx="384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</a:t>
              </a: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762022" name="Group 166">
            <a:extLst>
              <a:ext uri="{FF2B5EF4-FFF2-40B4-BE49-F238E27FC236}">
                <a16:creationId xmlns:a16="http://schemas.microsoft.com/office/drawing/2014/main" id="{E2FB6459-E0F9-4379-8563-C66D33D06920}"/>
              </a:ext>
            </a:extLst>
          </p:cNvPr>
          <p:cNvGrpSpPr>
            <a:grpSpLocks/>
          </p:cNvGrpSpPr>
          <p:nvPr/>
        </p:nvGrpSpPr>
        <p:grpSpPr bwMode="auto">
          <a:xfrm>
            <a:off x="4976813" y="5102225"/>
            <a:ext cx="3217862" cy="434975"/>
            <a:chOff x="2152" y="3227"/>
            <a:chExt cx="2027" cy="274"/>
          </a:xfrm>
        </p:grpSpPr>
        <p:sp>
          <p:nvSpPr>
            <p:cNvPr id="762023" name="Text Box 167">
              <a:extLst>
                <a:ext uri="{FF2B5EF4-FFF2-40B4-BE49-F238E27FC236}">
                  <a16:creationId xmlns:a16="http://schemas.microsoft.com/office/drawing/2014/main" id="{2625D656-DED4-4557-808D-BB5AD7749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2" y="3227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1</a:t>
              </a:r>
            </a:p>
          </p:txBody>
        </p:sp>
        <p:grpSp>
          <p:nvGrpSpPr>
            <p:cNvPr id="762024" name="Group 168">
              <a:extLst>
                <a:ext uri="{FF2B5EF4-FFF2-40B4-BE49-F238E27FC236}">
                  <a16:creationId xmlns:a16="http://schemas.microsoft.com/office/drawing/2014/main" id="{9D964C68-6846-4839-B7E5-817E67E26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4" y="3227"/>
              <a:ext cx="267" cy="274"/>
              <a:chOff x="3941" y="2101"/>
              <a:chExt cx="267" cy="274"/>
            </a:xfrm>
          </p:grpSpPr>
          <p:sp>
            <p:nvSpPr>
              <p:cNvPr id="762025" name="Text Box 169">
                <a:extLst>
                  <a:ext uri="{FF2B5EF4-FFF2-40B4-BE49-F238E27FC236}">
                    <a16:creationId xmlns:a16="http://schemas.microsoft.com/office/drawing/2014/main" id="{378134A1-7E17-4B8E-A307-D02C09BC00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+mn-ea"/>
                    <a:cs typeface="+mn-cs"/>
                    <a:sym typeface="Symbol" panose="05050102010706020507" pitchFamily="18" charset="2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762026" name="Line 170">
                <a:extLst>
                  <a:ext uri="{FF2B5EF4-FFF2-40B4-BE49-F238E27FC236}">
                    <a16:creationId xmlns:a16="http://schemas.microsoft.com/office/drawing/2014/main" id="{7DAD3489-B7D1-4A37-8BDA-DFF73426E0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762027" name="Text Box 171">
              <a:extLst>
                <a:ext uri="{FF2B5EF4-FFF2-40B4-BE49-F238E27FC236}">
                  <a16:creationId xmlns:a16="http://schemas.microsoft.com/office/drawing/2014/main" id="{BFD9EB11-A1DA-469A-9DBB-1728BBDC2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3227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62028" name="Text Box 172">
              <a:extLst>
                <a:ext uri="{FF2B5EF4-FFF2-40B4-BE49-F238E27FC236}">
                  <a16:creationId xmlns:a16="http://schemas.microsoft.com/office/drawing/2014/main" id="{5B977E8A-37DB-4256-986F-9B3C15796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2" y="3227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62029" name="Text Box 173">
              <a:extLst>
                <a:ext uri="{FF2B5EF4-FFF2-40B4-BE49-F238E27FC236}">
                  <a16:creationId xmlns:a16="http://schemas.microsoft.com/office/drawing/2014/main" id="{122B53B1-2147-486C-876A-67FB2C324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" y="3227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62030" name="Text Box 174">
              <a:extLst>
                <a:ext uri="{FF2B5EF4-FFF2-40B4-BE49-F238E27FC236}">
                  <a16:creationId xmlns:a16="http://schemas.microsoft.com/office/drawing/2014/main" id="{481C9195-DF71-4F52-BDE0-4A75BA4C8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5" y="3227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762031" name="Group 175">
            <a:extLst>
              <a:ext uri="{FF2B5EF4-FFF2-40B4-BE49-F238E27FC236}">
                <a16:creationId xmlns:a16="http://schemas.microsoft.com/office/drawing/2014/main" id="{7EF3D1BC-3DF9-471F-A3DB-CB9F55AEC15D}"/>
              </a:ext>
            </a:extLst>
          </p:cNvPr>
          <p:cNvGrpSpPr>
            <a:grpSpLocks/>
          </p:cNvGrpSpPr>
          <p:nvPr/>
        </p:nvGrpSpPr>
        <p:grpSpPr bwMode="auto">
          <a:xfrm>
            <a:off x="4970463" y="5548313"/>
            <a:ext cx="3249612" cy="434975"/>
            <a:chOff x="2148" y="3508"/>
            <a:chExt cx="2047" cy="274"/>
          </a:xfrm>
        </p:grpSpPr>
        <p:sp>
          <p:nvSpPr>
            <p:cNvPr id="762032" name="Text Box 176">
              <a:extLst>
                <a:ext uri="{FF2B5EF4-FFF2-40B4-BE49-F238E27FC236}">
                  <a16:creationId xmlns:a16="http://schemas.microsoft.com/office/drawing/2014/main" id="{9EACDD39-29B1-4282-9F8E-485700C0E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50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2033" name="Text Box 177">
              <a:extLst>
                <a:ext uri="{FF2B5EF4-FFF2-40B4-BE49-F238E27FC236}">
                  <a16:creationId xmlns:a16="http://schemas.microsoft.com/office/drawing/2014/main" id="{13261772-F941-4A6D-9E15-DB4C80E0C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4" y="350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62034" name="Text Box 178">
              <a:extLst>
                <a:ext uri="{FF2B5EF4-FFF2-40B4-BE49-F238E27FC236}">
                  <a16:creationId xmlns:a16="http://schemas.microsoft.com/office/drawing/2014/main" id="{60625B57-F28E-4EFC-81D3-30678D03E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0" y="350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62035" name="Text Box 179">
              <a:extLst>
                <a:ext uri="{FF2B5EF4-FFF2-40B4-BE49-F238E27FC236}">
                  <a16:creationId xmlns:a16="http://schemas.microsoft.com/office/drawing/2014/main" id="{8741178C-6289-4F4D-A973-7D5A0B6E5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" y="350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2</a:t>
              </a:r>
            </a:p>
          </p:txBody>
        </p:sp>
        <p:grpSp>
          <p:nvGrpSpPr>
            <p:cNvPr id="762036" name="Group 180">
              <a:extLst>
                <a:ext uri="{FF2B5EF4-FFF2-40B4-BE49-F238E27FC236}">
                  <a16:creationId xmlns:a16="http://schemas.microsoft.com/office/drawing/2014/main" id="{DA99F5D5-E3F4-4D3B-A828-574ABD4C71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6" y="3508"/>
              <a:ext cx="267" cy="274"/>
              <a:chOff x="3941" y="2101"/>
              <a:chExt cx="267" cy="274"/>
            </a:xfrm>
          </p:grpSpPr>
          <p:sp>
            <p:nvSpPr>
              <p:cNvPr id="762037" name="Text Box 181">
                <a:extLst>
                  <a:ext uri="{FF2B5EF4-FFF2-40B4-BE49-F238E27FC236}">
                    <a16:creationId xmlns:a16="http://schemas.microsoft.com/office/drawing/2014/main" id="{7D2FC427-D035-4E4B-8C5E-D2DBE1BECC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+mn-ea"/>
                    <a:cs typeface="+mn-cs"/>
                    <a:sym typeface="Symbol" panose="05050102010706020507" pitchFamily="18" charset="2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62038" name="Line 182">
                <a:extLst>
                  <a:ext uri="{FF2B5EF4-FFF2-40B4-BE49-F238E27FC236}">
                    <a16:creationId xmlns:a16="http://schemas.microsoft.com/office/drawing/2014/main" id="{1B763C79-8013-4C63-B898-9D6529AEB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762039" name="Group 183">
              <a:extLst>
                <a:ext uri="{FF2B5EF4-FFF2-40B4-BE49-F238E27FC236}">
                  <a16:creationId xmlns:a16="http://schemas.microsoft.com/office/drawing/2014/main" id="{4EE7C957-DECA-4381-B471-04DD0A48CF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8" y="3508"/>
              <a:ext cx="267" cy="274"/>
              <a:chOff x="3941" y="2101"/>
              <a:chExt cx="267" cy="274"/>
            </a:xfrm>
          </p:grpSpPr>
          <p:sp>
            <p:nvSpPr>
              <p:cNvPr id="762040" name="Text Box 184">
                <a:extLst>
                  <a:ext uri="{FF2B5EF4-FFF2-40B4-BE49-F238E27FC236}">
                    <a16:creationId xmlns:a16="http://schemas.microsoft.com/office/drawing/2014/main" id="{6A4B8F94-E2AA-4744-9E13-EFCC1F1D1A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+mn-ea"/>
                    <a:cs typeface="+mn-cs"/>
                    <a:sym typeface="Symbol" panose="05050102010706020507" pitchFamily="18" charset="2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762041" name="Line 185">
                <a:extLst>
                  <a:ext uri="{FF2B5EF4-FFF2-40B4-BE49-F238E27FC236}">
                    <a16:creationId xmlns:a16="http://schemas.microsoft.com/office/drawing/2014/main" id="{CA8F19E1-F288-4616-B325-4554FE772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2042" name="Group 186">
            <a:extLst>
              <a:ext uri="{FF2B5EF4-FFF2-40B4-BE49-F238E27FC236}">
                <a16:creationId xmlns:a16="http://schemas.microsoft.com/office/drawing/2014/main" id="{7AFEDD02-012F-48B0-977B-C3B47B7C4855}"/>
              </a:ext>
            </a:extLst>
          </p:cNvPr>
          <p:cNvGrpSpPr>
            <a:grpSpLocks/>
          </p:cNvGrpSpPr>
          <p:nvPr/>
        </p:nvGrpSpPr>
        <p:grpSpPr bwMode="auto">
          <a:xfrm>
            <a:off x="4892675" y="5978525"/>
            <a:ext cx="3340100" cy="434975"/>
            <a:chOff x="2099" y="3779"/>
            <a:chExt cx="2104" cy="274"/>
          </a:xfrm>
        </p:grpSpPr>
        <p:grpSp>
          <p:nvGrpSpPr>
            <p:cNvPr id="762043" name="Group 187">
              <a:extLst>
                <a:ext uri="{FF2B5EF4-FFF2-40B4-BE49-F238E27FC236}">
                  <a16:creationId xmlns:a16="http://schemas.microsoft.com/office/drawing/2014/main" id="{C14103A5-6FF1-4005-900F-B60A588656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9" y="3779"/>
              <a:ext cx="267" cy="274"/>
              <a:chOff x="3941" y="2101"/>
              <a:chExt cx="267" cy="274"/>
            </a:xfrm>
          </p:grpSpPr>
          <p:sp>
            <p:nvSpPr>
              <p:cNvPr id="762044" name="Text Box 188">
                <a:extLst>
                  <a:ext uri="{FF2B5EF4-FFF2-40B4-BE49-F238E27FC236}">
                    <a16:creationId xmlns:a16="http://schemas.microsoft.com/office/drawing/2014/main" id="{92ABEA2F-4A07-468A-8335-1D3017FE94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+mn-ea"/>
                    <a:cs typeface="+mn-cs"/>
                    <a:sym typeface="Symbol" panose="05050102010706020507" pitchFamily="18" charset="2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762045" name="Line 189">
                <a:extLst>
                  <a:ext uri="{FF2B5EF4-FFF2-40B4-BE49-F238E27FC236}">
                    <a16:creationId xmlns:a16="http://schemas.microsoft.com/office/drawing/2014/main" id="{7B60211D-2299-4C69-89D7-5BE773FB8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762046" name="Text Box 190">
              <a:extLst>
                <a:ext uri="{FF2B5EF4-FFF2-40B4-BE49-F238E27FC236}">
                  <a16:creationId xmlns:a16="http://schemas.microsoft.com/office/drawing/2014/main" id="{CEC5C0CB-6A7B-4A55-9D32-B9E2C6F44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3" y="3779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62047" name="Text Box 191">
              <a:extLst>
                <a:ext uri="{FF2B5EF4-FFF2-40B4-BE49-F238E27FC236}">
                  <a16:creationId xmlns:a16="http://schemas.microsoft.com/office/drawing/2014/main" id="{DE470A55-D215-4804-9792-64D38C48B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9" y="3779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62048" name="Text Box 192">
              <a:extLst>
                <a:ext uri="{FF2B5EF4-FFF2-40B4-BE49-F238E27FC236}">
                  <a16:creationId xmlns:a16="http://schemas.microsoft.com/office/drawing/2014/main" id="{CDAD1F3C-89E8-4CD6-A964-4FFEE2B60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4" y="3779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3</a:t>
              </a:r>
            </a:p>
          </p:txBody>
        </p:sp>
        <p:grpSp>
          <p:nvGrpSpPr>
            <p:cNvPr id="762049" name="Group 193">
              <a:extLst>
                <a:ext uri="{FF2B5EF4-FFF2-40B4-BE49-F238E27FC236}">
                  <a16:creationId xmlns:a16="http://schemas.microsoft.com/office/drawing/2014/main" id="{56B5D111-9104-4BB9-BC2E-13B59E6B2F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9" y="3779"/>
              <a:ext cx="267" cy="274"/>
              <a:chOff x="3941" y="2101"/>
              <a:chExt cx="267" cy="274"/>
            </a:xfrm>
          </p:grpSpPr>
          <p:sp>
            <p:nvSpPr>
              <p:cNvPr id="762050" name="Text Box 194">
                <a:extLst>
                  <a:ext uri="{FF2B5EF4-FFF2-40B4-BE49-F238E27FC236}">
                    <a16:creationId xmlns:a16="http://schemas.microsoft.com/office/drawing/2014/main" id="{8AEFD187-E329-4454-B650-BCC68E19CA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+mn-ea"/>
                    <a:cs typeface="+mn-cs"/>
                    <a:sym typeface="Symbol" panose="05050102010706020507" pitchFamily="18" charset="2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762051" name="Line 195">
                <a:extLst>
                  <a:ext uri="{FF2B5EF4-FFF2-40B4-BE49-F238E27FC236}">
                    <a16:creationId xmlns:a16="http://schemas.microsoft.com/office/drawing/2014/main" id="{627BC680-5B4E-4275-9143-66841A8F4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762052" name="Text Box 196">
              <a:extLst>
                <a:ext uri="{FF2B5EF4-FFF2-40B4-BE49-F238E27FC236}">
                  <a16:creationId xmlns:a16="http://schemas.microsoft.com/office/drawing/2014/main" id="{90210E79-71CA-495C-9487-EDBF522B4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9" y="3779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762053" name="Group 197">
            <a:extLst>
              <a:ext uri="{FF2B5EF4-FFF2-40B4-BE49-F238E27FC236}">
                <a16:creationId xmlns:a16="http://schemas.microsoft.com/office/drawing/2014/main" id="{E68BD00A-1D68-4FA7-9AAD-0ED9ED5A7490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2422525"/>
            <a:ext cx="4019550" cy="3860800"/>
            <a:chOff x="212" y="1526"/>
            <a:chExt cx="2532" cy="2432"/>
          </a:xfrm>
        </p:grpSpPr>
        <p:sp>
          <p:nvSpPr>
            <p:cNvPr id="762054" name="Rectangle 198">
              <a:extLst>
                <a:ext uri="{FF2B5EF4-FFF2-40B4-BE49-F238E27FC236}">
                  <a16:creationId xmlns:a16="http://schemas.microsoft.com/office/drawing/2014/main" id="{C39C9BA3-4BDA-4DB5-A328-D150238EA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" y="1526"/>
              <a:ext cx="2532" cy="2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If </a:t>
              </a: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9999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x</a:t>
              </a:r>
              <a:r>
                <a:rPr kumimoji="0" lang="en-US" alt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669999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i</a:t>
              </a: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9999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 = y</a:t>
              </a:r>
              <a:r>
                <a:rPr kumimoji="0" lang="en-US" alt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669999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j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9999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669999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	</a:t>
              </a: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336699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b[i, j] = “   ”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Else if</a:t>
              </a: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9999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 		         c[i - 1, j] ≥ c[i, j-1]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		</a:t>
              </a: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336699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b[i, j] = “  ”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else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9999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		</a:t>
              </a: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336699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b[i, j] = “  ”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62055" name="Line 199">
              <a:extLst>
                <a:ext uri="{FF2B5EF4-FFF2-40B4-BE49-F238E27FC236}">
                  <a16:creationId xmlns:a16="http://schemas.microsoft.com/office/drawing/2014/main" id="{CF0FD272-8E36-4475-BD94-41766EB6A1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11" y="1885"/>
              <a:ext cx="174" cy="174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982" grpId="0"/>
      <p:bldP spid="761983" grpId="0"/>
      <p:bldP spid="761984" grpId="0"/>
      <p:bldP spid="761988" grpId="0"/>
      <p:bldP spid="761995" grpId="0"/>
      <p:bldP spid="761996" grpId="0"/>
      <p:bldP spid="761997" grpId="0"/>
      <p:bldP spid="76200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>
            <a:extLst>
              <a:ext uri="{FF2B5EF4-FFF2-40B4-BE49-F238E27FC236}">
                <a16:creationId xmlns:a16="http://schemas.microsoft.com/office/drawing/2014/main" id="{75ACF43B-721A-4C20-9FA4-3CD101B1D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669925"/>
          </a:xfrm>
        </p:spPr>
        <p:txBody>
          <a:bodyPr/>
          <a:lstStyle/>
          <a:p>
            <a:r>
              <a:rPr lang="en-US" altLang="en-US" dirty="0"/>
              <a:t>Constructing a LCS</a:t>
            </a:r>
          </a:p>
        </p:txBody>
      </p:sp>
      <p:sp>
        <p:nvSpPr>
          <p:cNvPr id="763907" name="Rectangle 3">
            <a:extLst>
              <a:ext uri="{FF2B5EF4-FFF2-40B4-BE49-F238E27FC236}">
                <a16:creationId xmlns:a16="http://schemas.microsoft.com/office/drawing/2014/main" id="{D62A1534-599D-480E-8D3C-34F8523B6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013" y="1146175"/>
            <a:ext cx="8801100" cy="1697038"/>
          </a:xfrm>
        </p:spPr>
        <p:txBody>
          <a:bodyPr/>
          <a:lstStyle/>
          <a:p>
            <a:r>
              <a:rPr lang="en-US" altLang="en-US" sz="2400"/>
              <a:t>Start at </a:t>
            </a:r>
            <a:r>
              <a:rPr lang="en-US" altLang="en-US" sz="2400">
                <a:latin typeface="Comic Sans MS" panose="030F0702030302020204" pitchFamily="66" charset="0"/>
              </a:rPr>
              <a:t>b[m, n]</a:t>
            </a:r>
            <a:r>
              <a:rPr lang="en-US" altLang="en-US" sz="2400"/>
              <a:t> and follow the arrows</a:t>
            </a:r>
          </a:p>
          <a:p>
            <a:r>
              <a:rPr lang="en-US" altLang="en-US" sz="2400"/>
              <a:t>When we encounter a “    “ in </a:t>
            </a:r>
            <a:r>
              <a:rPr lang="en-US" altLang="en-US" sz="2400">
                <a:latin typeface="Comic Sans MS" panose="030F0702030302020204" pitchFamily="66" charset="0"/>
              </a:rPr>
              <a:t>b[i, j]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 x</a:t>
            </a:r>
            <a:r>
              <a:rPr lang="en-US" altLang="en-US" sz="2400" baseline="-2500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 = y</a:t>
            </a:r>
            <a:r>
              <a:rPr lang="en-US" altLang="en-US" sz="2400" baseline="-25000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 is an element of the LCS </a:t>
            </a:r>
          </a:p>
        </p:txBody>
      </p:sp>
      <p:graphicFrame>
        <p:nvGraphicFramePr>
          <p:cNvPr id="763908" name="Group 4">
            <a:extLst>
              <a:ext uri="{FF2B5EF4-FFF2-40B4-BE49-F238E27FC236}">
                <a16:creationId xmlns:a16="http://schemas.microsoft.com/office/drawing/2014/main" id="{32369615-AE6A-48C0-B8BD-B41B2FAA6905}"/>
              </a:ext>
            </a:extLst>
          </p:cNvPr>
          <p:cNvGraphicFramePr>
            <a:graphicFrameLocks noGrp="1"/>
          </p:cNvGraphicFramePr>
          <p:nvPr/>
        </p:nvGraphicFramePr>
        <p:xfrm>
          <a:off x="1949450" y="3113086"/>
          <a:ext cx="4102100" cy="3556003"/>
        </p:xfrm>
        <a:graphic>
          <a:graphicData uri="http://schemas.openxmlformats.org/drawingml/2006/table">
            <a:tbl>
              <a:tblPr/>
              <a:tblGrid>
                <a:gridCol w="585788">
                  <a:extLst>
                    <a:ext uri="{9D8B030D-6E8A-4147-A177-3AD203B41FA5}">
                      <a16:colId xmlns:a16="http://schemas.microsoft.com/office/drawing/2014/main" val="3747561229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969071049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906627527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597112688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4035294115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3102646501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1086290326"/>
                    </a:ext>
                  </a:extLst>
                </a:gridCol>
              </a:tblGrid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008652"/>
                  </a:ext>
                </a:extLst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473852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613747"/>
                  </a:ext>
                </a:extLst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428223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784420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089507"/>
                  </a:ext>
                </a:extLst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510758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128921"/>
                  </a:ext>
                </a:extLst>
              </a:tr>
            </a:tbl>
          </a:graphicData>
        </a:graphic>
      </p:graphicFrame>
      <p:sp>
        <p:nvSpPr>
          <p:cNvPr id="763982" name="Text Box 78">
            <a:extLst>
              <a:ext uri="{FF2B5EF4-FFF2-40B4-BE49-F238E27FC236}">
                <a16:creationId xmlns:a16="http://schemas.microsoft.com/office/drawing/2014/main" id="{9073644F-17A6-4A1F-8AE4-A8B489EFA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460623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763983" name="Text Box 79">
            <a:extLst>
              <a:ext uri="{FF2B5EF4-FFF2-40B4-BE49-F238E27FC236}">
                <a16:creationId xmlns:a16="http://schemas.microsoft.com/office/drawing/2014/main" id="{9BA3687A-EF38-4908-9C2B-42D0EC39B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0" y="2460623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sp>
        <p:nvSpPr>
          <p:cNvPr id="763984" name="Text Box 80">
            <a:extLst>
              <a:ext uri="{FF2B5EF4-FFF2-40B4-BE49-F238E27FC236}">
                <a16:creationId xmlns:a16="http://schemas.microsoft.com/office/drawing/2014/main" id="{50C4B431-8BE0-4235-ABB1-EAE7A0845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388" y="2460623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sp>
        <p:nvSpPr>
          <p:cNvPr id="763985" name="Text Box 81">
            <a:extLst>
              <a:ext uri="{FF2B5EF4-FFF2-40B4-BE49-F238E27FC236}">
                <a16:creationId xmlns:a16="http://schemas.microsoft.com/office/drawing/2014/main" id="{3427EF28-2CFB-4D6A-8EE2-CF213EEBC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2460623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6</a:t>
            </a:r>
          </a:p>
        </p:txBody>
      </p:sp>
      <p:sp>
        <p:nvSpPr>
          <p:cNvPr id="763986" name="Text Box 82">
            <a:extLst>
              <a:ext uri="{FF2B5EF4-FFF2-40B4-BE49-F238E27FC236}">
                <a16:creationId xmlns:a16="http://schemas.microsoft.com/office/drawing/2014/main" id="{0636719C-5318-45CD-B0F3-4317C54A7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2460623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763987" name="Text Box 83">
            <a:extLst>
              <a:ext uri="{FF2B5EF4-FFF2-40B4-BE49-F238E27FC236}">
                <a16:creationId xmlns:a16="http://schemas.microsoft.com/office/drawing/2014/main" id="{EE6BE567-521D-4FAB-BD31-F68370834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2460623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4</a:t>
            </a:r>
          </a:p>
        </p:txBody>
      </p:sp>
      <p:sp>
        <p:nvSpPr>
          <p:cNvPr id="763988" name="Text Box 84">
            <a:extLst>
              <a:ext uri="{FF2B5EF4-FFF2-40B4-BE49-F238E27FC236}">
                <a16:creationId xmlns:a16="http://schemas.microsoft.com/office/drawing/2014/main" id="{B38F1211-9D62-40AD-8DEE-9135C7A7D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563" y="2460623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5</a:t>
            </a:r>
          </a:p>
        </p:txBody>
      </p:sp>
      <p:sp>
        <p:nvSpPr>
          <p:cNvPr id="763989" name="Text Box 85">
            <a:extLst>
              <a:ext uri="{FF2B5EF4-FFF2-40B4-BE49-F238E27FC236}">
                <a16:creationId xmlns:a16="http://schemas.microsoft.com/office/drawing/2014/main" id="{E48F24CE-35D3-410F-898B-B349F3EEA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771773"/>
            <a:ext cx="365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y</a:t>
            </a:r>
            <a:r>
              <a:rPr kumimoji="0" lang="en-US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j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63990" name="Text Box 86">
            <a:extLst>
              <a:ext uri="{FF2B5EF4-FFF2-40B4-BE49-F238E27FC236}">
                <a16:creationId xmlns:a16="http://schemas.microsoft.com/office/drawing/2014/main" id="{2FEADB2B-3D38-4330-B164-5F6ED0A61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771773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763991" name="Text Box 87">
            <a:extLst>
              <a:ext uri="{FF2B5EF4-FFF2-40B4-BE49-F238E27FC236}">
                <a16:creationId xmlns:a16="http://schemas.microsoft.com/office/drawing/2014/main" id="{736886AD-6F2F-46A2-8D6B-5CDC931B2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1038" y="2771773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</a:t>
            </a:r>
          </a:p>
        </p:txBody>
      </p:sp>
      <p:sp>
        <p:nvSpPr>
          <p:cNvPr id="763992" name="Text Box 88">
            <a:extLst>
              <a:ext uri="{FF2B5EF4-FFF2-40B4-BE49-F238E27FC236}">
                <a16:creationId xmlns:a16="http://schemas.microsoft.com/office/drawing/2014/main" id="{4A4B08DB-D003-4262-87BD-A92CDF613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575" y="2771773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63993" name="Text Box 89">
            <a:extLst>
              <a:ext uri="{FF2B5EF4-FFF2-40B4-BE49-F238E27FC236}">
                <a16:creationId xmlns:a16="http://schemas.microsoft.com/office/drawing/2014/main" id="{758519E1-0D64-42E6-A20A-E00697256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771773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</a:t>
            </a:r>
          </a:p>
        </p:txBody>
      </p:sp>
      <p:sp>
        <p:nvSpPr>
          <p:cNvPr id="763994" name="Text Box 90">
            <a:extLst>
              <a:ext uri="{FF2B5EF4-FFF2-40B4-BE49-F238E27FC236}">
                <a16:creationId xmlns:a16="http://schemas.microsoft.com/office/drawing/2014/main" id="{CF8076D9-B299-498B-9E33-DE9624BC9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2771773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63995" name="Text Box 91">
            <a:extLst>
              <a:ext uri="{FF2B5EF4-FFF2-40B4-BE49-F238E27FC236}">
                <a16:creationId xmlns:a16="http://schemas.microsoft.com/office/drawing/2014/main" id="{C3CBFBD1-A046-4FF5-86F0-0E42EA238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213" y="2771773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763996" name="Text Box 92">
            <a:extLst>
              <a:ext uri="{FF2B5EF4-FFF2-40B4-BE49-F238E27FC236}">
                <a16:creationId xmlns:a16="http://schemas.microsoft.com/office/drawing/2014/main" id="{963C71CD-5FE8-42DE-806B-46E845DB2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5400673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5</a:t>
            </a:r>
          </a:p>
        </p:txBody>
      </p:sp>
      <p:sp>
        <p:nvSpPr>
          <p:cNvPr id="763997" name="Text Box 93">
            <a:extLst>
              <a:ext uri="{FF2B5EF4-FFF2-40B4-BE49-F238E27FC236}">
                <a16:creationId xmlns:a16="http://schemas.microsoft.com/office/drawing/2014/main" id="{061711E6-882E-477D-A3C3-813E4DC84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3581398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sp>
        <p:nvSpPr>
          <p:cNvPr id="763998" name="Text Box 94">
            <a:extLst>
              <a:ext uri="{FF2B5EF4-FFF2-40B4-BE49-F238E27FC236}">
                <a16:creationId xmlns:a16="http://schemas.microsoft.com/office/drawing/2014/main" id="{F0ED48F1-6779-483D-A8A6-E8DF3E862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4037011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sp>
        <p:nvSpPr>
          <p:cNvPr id="763999" name="Text Box 95">
            <a:extLst>
              <a:ext uri="{FF2B5EF4-FFF2-40B4-BE49-F238E27FC236}">
                <a16:creationId xmlns:a16="http://schemas.microsoft.com/office/drawing/2014/main" id="{8F91D2E4-C75E-444E-9C13-A75678148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3127373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764000" name="Text Box 96">
            <a:extLst>
              <a:ext uri="{FF2B5EF4-FFF2-40B4-BE49-F238E27FC236}">
                <a16:creationId xmlns:a16="http://schemas.microsoft.com/office/drawing/2014/main" id="{B76D52F6-6B18-4419-AD1E-9DE6F2296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4491036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764001" name="Text Box 97">
            <a:extLst>
              <a:ext uri="{FF2B5EF4-FFF2-40B4-BE49-F238E27FC236}">
                <a16:creationId xmlns:a16="http://schemas.microsoft.com/office/drawing/2014/main" id="{66D7B7BB-4288-4456-BDF9-246BF84A3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4946648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4</a:t>
            </a:r>
          </a:p>
        </p:txBody>
      </p:sp>
      <p:sp>
        <p:nvSpPr>
          <p:cNvPr id="764002" name="Text Box 98">
            <a:extLst>
              <a:ext uri="{FF2B5EF4-FFF2-40B4-BE49-F238E27FC236}">
                <a16:creationId xmlns:a16="http://schemas.microsoft.com/office/drawing/2014/main" id="{4D89F323-1766-492E-9204-FFD138257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5856286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6</a:t>
            </a:r>
          </a:p>
        </p:txBody>
      </p:sp>
      <p:sp>
        <p:nvSpPr>
          <p:cNvPr id="764003" name="Text Box 99">
            <a:extLst>
              <a:ext uri="{FF2B5EF4-FFF2-40B4-BE49-F238E27FC236}">
                <a16:creationId xmlns:a16="http://schemas.microsoft.com/office/drawing/2014/main" id="{51381070-8E69-4CDF-A7D7-57BD6172F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6311898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7</a:t>
            </a:r>
          </a:p>
        </p:txBody>
      </p:sp>
      <p:sp>
        <p:nvSpPr>
          <p:cNvPr id="764004" name="Text Box 100">
            <a:extLst>
              <a:ext uri="{FF2B5EF4-FFF2-40B4-BE49-F238E27FC236}">
                <a16:creationId xmlns:a16="http://schemas.microsoft.com/office/drawing/2014/main" id="{6CAC80E2-6FE4-4DAE-B37D-A29247EE7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3" y="5402261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</a:t>
            </a:r>
          </a:p>
        </p:txBody>
      </p:sp>
      <p:sp>
        <p:nvSpPr>
          <p:cNvPr id="764005" name="Text Box 101">
            <a:extLst>
              <a:ext uri="{FF2B5EF4-FFF2-40B4-BE49-F238E27FC236}">
                <a16:creationId xmlns:a16="http://schemas.microsoft.com/office/drawing/2014/main" id="{83E7D814-EC6B-47D0-8E44-2B27DCCEE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3582986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64006" name="Text Box 102">
            <a:extLst>
              <a:ext uri="{FF2B5EF4-FFF2-40B4-BE49-F238E27FC236}">
                <a16:creationId xmlns:a16="http://schemas.microsoft.com/office/drawing/2014/main" id="{498E6A1F-A9FC-454A-AF18-1EA71E344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3" y="4038598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764007" name="Text Box 103">
            <a:extLst>
              <a:ext uri="{FF2B5EF4-FFF2-40B4-BE49-F238E27FC236}">
                <a16:creationId xmlns:a16="http://schemas.microsoft.com/office/drawing/2014/main" id="{F08F2514-9D65-4384-9441-47F0EE056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3" y="3128961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x</a:t>
            </a:r>
            <a:r>
              <a:rPr kumimoji="0" lang="en-US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64008" name="Text Box 104">
            <a:extLst>
              <a:ext uri="{FF2B5EF4-FFF2-40B4-BE49-F238E27FC236}">
                <a16:creationId xmlns:a16="http://schemas.microsoft.com/office/drawing/2014/main" id="{A2619690-6982-4EE0-893B-9CF42F792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3" y="4492623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</a:t>
            </a:r>
          </a:p>
        </p:txBody>
      </p:sp>
      <p:sp>
        <p:nvSpPr>
          <p:cNvPr id="764009" name="Text Box 105">
            <a:extLst>
              <a:ext uri="{FF2B5EF4-FFF2-40B4-BE49-F238E27FC236}">
                <a16:creationId xmlns:a16="http://schemas.microsoft.com/office/drawing/2014/main" id="{E6D8CABA-6F90-49EB-A7B6-E226BDE8E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3" y="4948236"/>
            <a:ext cx="328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764010" name="Text Box 106">
            <a:extLst>
              <a:ext uri="{FF2B5EF4-FFF2-40B4-BE49-F238E27FC236}">
                <a16:creationId xmlns:a16="http://schemas.microsoft.com/office/drawing/2014/main" id="{144482AA-EE3D-4B0A-A389-877ABFAEC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3" y="5857873"/>
            <a:ext cx="350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64011" name="Text Box 107">
            <a:extLst>
              <a:ext uri="{FF2B5EF4-FFF2-40B4-BE49-F238E27FC236}">
                <a16:creationId xmlns:a16="http://schemas.microsoft.com/office/drawing/2014/main" id="{B56AD859-51E1-42AA-91DF-D50CA79D4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3" y="6313486"/>
            <a:ext cx="328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grpSp>
        <p:nvGrpSpPr>
          <p:cNvPr id="764012" name="Group 108">
            <a:extLst>
              <a:ext uri="{FF2B5EF4-FFF2-40B4-BE49-F238E27FC236}">
                <a16:creationId xmlns:a16="http://schemas.microsoft.com/office/drawing/2014/main" id="{E5EFD6F9-1223-4B43-89A0-99A4D4C3C4D6}"/>
              </a:ext>
            </a:extLst>
          </p:cNvPr>
          <p:cNvGrpSpPr>
            <a:grpSpLocks/>
          </p:cNvGrpSpPr>
          <p:nvPr/>
        </p:nvGrpSpPr>
        <p:grpSpPr bwMode="auto">
          <a:xfrm>
            <a:off x="2674938" y="3219448"/>
            <a:ext cx="3273425" cy="366713"/>
            <a:chOff x="2133" y="1816"/>
            <a:chExt cx="2062" cy="231"/>
          </a:xfrm>
        </p:grpSpPr>
        <p:sp>
          <p:nvSpPr>
            <p:cNvPr id="764013" name="Text Box 109">
              <a:extLst>
                <a:ext uri="{FF2B5EF4-FFF2-40B4-BE49-F238E27FC236}">
                  <a16:creationId xmlns:a16="http://schemas.microsoft.com/office/drawing/2014/main" id="{6B32EED1-6E81-4B97-AA02-FA09A8781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64014" name="Text Box 110">
              <a:extLst>
                <a:ext uri="{FF2B5EF4-FFF2-40B4-BE49-F238E27FC236}">
                  <a16:creationId xmlns:a16="http://schemas.microsoft.com/office/drawing/2014/main" id="{6DCA57B1-81BC-45B3-B827-5FAD08C8B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64015" name="Text Box 111">
              <a:extLst>
                <a:ext uri="{FF2B5EF4-FFF2-40B4-BE49-F238E27FC236}">
                  <a16:creationId xmlns:a16="http://schemas.microsoft.com/office/drawing/2014/main" id="{AF51795C-B8D5-4734-898F-9533AD0FC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1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64016" name="Text Box 112">
              <a:extLst>
                <a:ext uri="{FF2B5EF4-FFF2-40B4-BE49-F238E27FC236}">
                  <a16:creationId xmlns:a16="http://schemas.microsoft.com/office/drawing/2014/main" id="{75A1E0C1-399A-4E9C-9661-7C10C9BDE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9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64017" name="Text Box 113">
              <a:extLst>
                <a:ext uri="{FF2B5EF4-FFF2-40B4-BE49-F238E27FC236}">
                  <a16:creationId xmlns:a16="http://schemas.microsoft.com/office/drawing/2014/main" id="{F56E7196-192F-4403-92AA-C6C2C94AF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9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64018" name="Text Box 114">
              <a:extLst>
                <a:ext uri="{FF2B5EF4-FFF2-40B4-BE49-F238E27FC236}">
                  <a16:creationId xmlns:a16="http://schemas.microsoft.com/office/drawing/2014/main" id="{E38BE2DD-9C02-48D0-A93D-51ED60F33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4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0</a:t>
              </a:r>
            </a:p>
          </p:txBody>
        </p:sp>
      </p:grpSp>
      <p:grpSp>
        <p:nvGrpSpPr>
          <p:cNvPr id="764019" name="Group 115">
            <a:extLst>
              <a:ext uri="{FF2B5EF4-FFF2-40B4-BE49-F238E27FC236}">
                <a16:creationId xmlns:a16="http://schemas.microsoft.com/office/drawing/2014/main" id="{2527B5AE-19B0-48F7-B232-D0D846282791}"/>
              </a:ext>
            </a:extLst>
          </p:cNvPr>
          <p:cNvGrpSpPr>
            <a:grpSpLocks/>
          </p:cNvGrpSpPr>
          <p:nvPr/>
        </p:nvGrpSpPr>
        <p:grpSpPr bwMode="auto">
          <a:xfrm>
            <a:off x="2076450" y="3219448"/>
            <a:ext cx="325438" cy="3524250"/>
            <a:chOff x="1756" y="1816"/>
            <a:chExt cx="205" cy="2220"/>
          </a:xfrm>
        </p:grpSpPr>
        <p:sp>
          <p:nvSpPr>
            <p:cNvPr id="764020" name="Text Box 116">
              <a:extLst>
                <a:ext uri="{FF2B5EF4-FFF2-40B4-BE49-F238E27FC236}">
                  <a16:creationId xmlns:a16="http://schemas.microsoft.com/office/drawing/2014/main" id="{3F4C7679-524D-4BEE-A1D1-E52ADA559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7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64021" name="Text Box 117">
              <a:extLst>
                <a:ext uri="{FF2B5EF4-FFF2-40B4-BE49-F238E27FC236}">
                  <a16:creationId xmlns:a16="http://schemas.microsoft.com/office/drawing/2014/main" id="{10779072-5BA5-455A-8F51-37C0719BD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6" y="32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64022" name="Text Box 118">
              <a:extLst>
                <a:ext uri="{FF2B5EF4-FFF2-40B4-BE49-F238E27FC236}">
                  <a16:creationId xmlns:a16="http://schemas.microsoft.com/office/drawing/2014/main" id="{ECCB9085-72E0-44B3-89C8-A1038C559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7" y="208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64023" name="Text Box 119">
              <a:extLst>
                <a:ext uri="{FF2B5EF4-FFF2-40B4-BE49-F238E27FC236}">
                  <a16:creationId xmlns:a16="http://schemas.microsoft.com/office/drawing/2014/main" id="{8968B69D-90BA-460E-ACA5-3B3827707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6" y="237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64024" name="Text Box 120">
              <a:extLst>
                <a:ext uri="{FF2B5EF4-FFF2-40B4-BE49-F238E27FC236}">
                  <a16:creationId xmlns:a16="http://schemas.microsoft.com/office/drawing/2014/main" id="{B2ACC5ED-65C5-4098-82AB-883361FC1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6" y="265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64025" name="Text Box 121">
              <a:extLst>
                <a:ext uri="{FF2B5EF4-FFF2-40B4-BE49-F238E27FC236}">
                  <a16:creationId xmlns:a16="http://schemas.microsoft.com/office/drawing/2014/main" id="{35595C4B-76B0-4B71-9214-E53D63DFB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6" y="294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64026" name="Text Box 122">
              <a:extLst>
                <a:ext uri="{FF2B5EF4-FFF2-40B4-BE49-F238E27FC236}">
                  <a16:creationId xmlns:a16="http://schemas.microsoft.com/office/drawing/2014/main" id="{41E73EBB-0DCE-4227-9C06-97D01BF3B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6" y="351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64027" name="Text Box 123">
              <a:extLst>
                <a:ext uri="{FF2B5EF4-FFF2-40B4-BE49-F238E27FC236}">
                  <a16:creationId xmlns:a16="http://schemas.microsoft.com/office/drawing/2014/main" id="{88949697-54DA-4428-A751-7EA2A34E5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6" y="380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0</a:t>
              </a:r>
            </a:p>
          </p:txBody>
        </p:sp>
      </p:grpSp>
      <p:sp>
        <p:nvSpPr>
          <p:cNvPr id="764028" name="Text Box 124">
            <a:extLst>
              <a:ext uri="{FF2B5EF4-FFF2-40B4-BE49-F238E27FC236}">
                <a16:creationId xmlns:a16="http://schemas.microsoft.com/office/drawing/2014/main" id="{0B8670E6-09CE-4689-A2B5-29C775D71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525" y="3608386"/>
            <a:ext cx="32385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</a:t>
            </a: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764029" name="Text Box 125">
            <a:extLst>
              <a:ext uri="{FF2B5EF4-FFF2-40B4-BE49-F238E27FC236}">
                <a16:creationId xmlns:a16="http://schemas.microsoft.com/office/drawing/2014/main" id="{16A59900-5BAF-414D-B13F-87A56C503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25" y="3608386"/>
            <a:ext cx="32385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</a:t>
            </a: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764030" name="Text Box 126">
            <a:extLst>
              <a:ext uri="{FF2B5EF4-FFF2-40B4-BE49-F238E27FC236}">
                <a16:creationId xmlns:a16="http://schemas.microsoft.com/office/drawing/2014/main" id="{8E4608E8-1F1F-43AA-8B46-374B2197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450" y="3608386"/>
            <a:ext cx="32385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</a:t>
            </a: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grpSp>
        <p:nvGrpSpPr>
          <p:cNvPr id="764031" name="Group 127">
            <a:extLst>
              <a:ext uri="{FF2B5EF4-FFF2-40B4-BE49-F238E27FC236}">
                <a16:creationId xmlns:a16="http://schemas.microsoft.com/office/drawing/2014/main" id="{87FDC720-78AD-4D55-8110-EA19A7C663F3}"/>
              </a:ext>
            </a:extLst>
          </p:cNvPr>
          <p:cNvGrpSpPr>
            <a:grpSpLocks/>
          </p:cNvGrpSpPr>
          <p:nvPr/>
        </p:nvGrpSpPr>
        <p:grpSpPr bwMode="auto">
          <a:xfrm>
            <a:off x="4421188" y="3606798"/>
            <a:ext cx="352425" cy="436563"/>
            <a:chOff x="3233" y="2100"/>
            <a:chExt cx="222" cy="275"/>
          </a:xfrm>
        </p:grpSpPr>
        <p:sp>
          <p:nvSpPr>
            <p:cNvPr id="764032" name="Text Box 128">
              <a:extLst>
                <a:ext uri="{FF2B5EF4-FFF2-40B4-BE49-F238E27FC236}">
                  <a16:creationId xmlns:a16="http://schemas.microsoft.com/office/drawing/2014/main" id="{D6BD0853-F3FD-44AD-8E52-44DFC0C94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2101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4033" name="Line 129">
              <a:extLst>
                <a:ext uri="{FF2B5EF4-FFF2-40B4-BE49-F238E27FC236}">
                  <a16:creationId xmlns:a16="http://schemas.microsoft.com/office/drawing/2014/main" id="{7F50DDAC-1EC9-4579-893D-809ECC4C4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33" y="2100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64034" name="Text Box 130">
            <a:extLst>
              <a:ext uri="{FF2B5EF4-FFF2-40B4-BE49-F238E27FC236}">
                <a16:creationId xmlns:a16="http://schemas.microsoft.com/office/drawing/2014/main" id="{ECE26341-0427-4334-83F8-A6383FEA7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100" y="3765548"/>
            <a:ext cx="609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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grpSp>
        <p:nvGrpSpPr>
          <p:cNvPr id="764035" name="Group 131">
            <a:extLst>
              <a:ext uri="{FF2B5EF4-FFF2-40B4-BE49-F238E27FC236}">
                <a16:creationId xmlns:a16="http://schemas.microsoft.com/office/drawing/2014/main" id="{67449ABC-FA34-4398-AFF5-F985056DAEB0}"/>
              </a:ext>
            </a:extLst>
          </p:cNvPr>
          <p:cNvGrpSpPr>
            <a:grpSpLocks/>
          </p:cNvGrpSpPr>
          <p:nvPr/>
        </p:nvGrpSpPr>
        <p:grpSpPr bwMode="auto">
          <a:xfrm>
            <a:off x="5545138" y="3608386"/>
            <a:ext cx="423862" cy="434975"/>
            <a:chOff x="3941" y="2101"/>
            <a:chExt cx="267" cy="274"/>
          </a:xfrm>
        </p:grpSpPr>
        <p:sp>
          <p:nvSpPr>
            <p:cNvPr id="764036" name="Text Box 132">
              <a:extLst>
                <a:ext uri="{FF2B5EF4-FFF2-40B4-BE49-F238E27FC236}">
                  <a16:creationId xmlns:a16="http://schemas.microsoft.com/office/drawing/2014/main" id="{EDCED874-4011-4DDD-ADAC-13AEF4CE1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4037" name="Line 133">
              <a:extLst>
                <a:ext uri="{FF2B5EF4-FFF2-40B4-BE49-F238E27FC236}">
                  <a16:creationId xmlns:a16="http://schemas.microsoft.com/office/drawing/2014/main" id="{779A8E7D-78B1-4407-8CA4-D554A06242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764038" name="Group 134">
            <a:extLst>
              <a:ext uri="{FF2B5EF4-FFF2-40B4-BE49-F238E27FC236}">
                <a16:creationId xmlns:a16="http://schemas.microsoft.com/office/drawing/2014/main" id="{E171E857-3BAF-4E5B-90E6-811C2E98635E}"/>
              </a:ext>
            </a:extLst>
          </p:cNvPr>
          <p:cNvGrpSpPr>
            <a:grpSpLocks/>
          </p:cNvGrpSpPr>
          <p:nvPr/>
        </p:nvGrpSpPr>
        <p:grpSpPr bwMode="auto">
          <a:xfrm>
            <a:off x="2605088" y="4038598"/>
            <a:ext cx="423862" cy="434975"/>
            <a:chOff x="3941" y="2101"/>
            <a:chExt cx="267" cy="274"/>
          </a:xfrm>
        </p:grpSpPr>
        <p:sp>
          <p:nvSpPr>
            <p:cNvPr id="764039" name="Text Box 135">
              <a:extLst>
                <a:ext uri="{FF2B5EF4-FFF2-40B4-BE49-F238E27FC236}">
                  <a16:creationId xmlns:a16="http://schemas.microsoft.com/office/drawing/2014/main" id="{A76FDCFD-8417-4DF5-9732-AE8CB566E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4040" name="Line 136">
              <a:extLst>
                <a:ext uri="{FF2B5EF4-FFF2-40B4-BE49-F238E27FC236}">
                  <a16:creationId xmlns:a16="http://schemas.microsoft.com/office/drawing/2014/main" id="{4918682E-7270-48C3-9D72-FB7E6BC559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64041" name="Text Box 137">
            <a:extLst>
              <a:ext uri="{FF2B5EF4-FFF2-40B4-BE49-F238E27FC236}">
                <a16:creationId xmlns:a16="http://schemas.microsoft.com/office/drawing/2014/main" id="{ED81ADAB-9E71-4F3D-AD78-DA2BEE2F5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263" y="4210048"/>
            <a:ext cx="609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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sp>
        <p:nvSpPr>
          <p:cNvPr id="764042" name="Text Box 138">
            <a:extLst>
              <a:ext uri="{FF2B5EF4-FFF2-40B4-BE49-F238E27FC236}">
                <a16:creationId xmlns:a16="http://schemas.microsoft.com/office/drawing/2014/main" id="{67008C19-0AAA-4633-B3D7-F0DBC35C9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638" y="4210048"/>
            <a:ext cx="609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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sp>
        <p:nvSpPr>
          <p:cNvPr id="764043" name="Text Box 139">
            <a:extLst>
              <a:ext uri="{FF2B5EF4-FFF2-40B4-BE49-F238E27FC236}">
                <a16:creationId xmlns:a16="http://schemas.microsoft.com/office/drawing/2014/main" id="{0DFF339D-04B8-4540-8541-76A972713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8" y="4038598"/>
            <a:ext cx="32385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</a:t>
            </a: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grpSp>
        <p:nvGrpSpPr>
          <p:cNvPr id="764044" name="Group 140">
            <a:extLst>
              <a:ext uri="{FF2B5EF4-FFF2-40B4-BE49-F238E27FC236}">
                <a16:creationId xmlns:a16="http://schemas.microsoft.com/office/drawing/2014/main" id="{95C8CC26-8F53-4E25-829A-B9A741A269F5}"/>
              </a:ext>
            </a:extLst>
          </p:cNvPr>
          <p:cNvGrpSpPr>
            <a:grpSpLocks/>
          </p:cNvGrpSpPr>
          <p:nvPr/>
        </p:nvGrpSpPr>
        <p:grpSpPr bwMode="auto">
          <a:xfrm>
            <a:off x="5006975" y="4038598"/>
            <a:ext cx="423863" cy="434975"/>
            <a:chOff x="3941" y="2101"/>
            <a:chExt cx="267" cy="274"/>
          </a:xfrm>
        </p:grpSpPr>
        <p:sp>
          <p:nvSpPr>
            <p:cNvPr id="764045" name="Text Box 141">
              <a:extLst>
                <a:ext uri="{FF2B5EF4-FFF2-40B4-BE49-F238E27FC236}">
                  <a16:creationId xmlns:a16="http://schemas.microsoft.com/office/drawing/2014/main" id="{6A282F6D-3F65-4FBB-95D5-7D6830140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64046" name="Line 142">
              <a:extLst>
                <a:ext uri="{FF2B5EF4-FFF2-40B4-BE49-F238E27FC236}">
                  <a16:creationId xmlns:a16="http://schemas.microsoft.com/office/drawing/2014/main" id="{34DDB4B6-A261-47FB-894F-BA3F7B2965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64047" name="Text Box 143">
            <a:extLst>
              <a:ext uri="{FF2B5EF4-FFF2-40B4-BE49-F238E27FC236}">
                <a16:creationId xmlns:a16="http://schemas.microsoft.com/office/drawing/2014/main" id="{F2E281BF-76DF-46C9-ACBB-A34FE8D02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0363" y="4210048"/>
            <a:ext cx="609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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grpSp>
        <p:nvGrpSpPr>
          <p:cNvPr id="764048" name="Group 144">
            <a:extLst>
              <a:ext uri="{FF2B5EF4-FFF2-40B4-BE49-F238E27FC236}">
                <a16:creationId xmlns:a16="http://schemas.microsoft.com/office/drawing/2014/main" id="{543CE6D1-4CD6-4602-BEFB-20C1D434960A}"/>
              </a:ext>
            </a:extLst>
          </p:cNvPr>
          <p:cNvGrpSpPr>
            <a:grpSpLocks/>
          </p:cNvGrpSpPr>
          <p:nvPr/>
        </p:nvGrpSpPr>
        <p:grpSpPr bwMode="auto">
          <a:xfrm>
            <a:off x="2692400" y="4502148"/>
            <a:ext cx="3209925" cy="434975"/>
            <a:chOff x="2144" y="2664"/>
            <a:chExt cx="2022" cy="274"/>
          </a:xfrm>
        </p:grpSpPr>
        <p:sp>
          <p:nvSpPr>
            <p:cNvPr id="764049" name="Text Box 145">
              <a:extLst>
                <a:ext uri="{FF2B5EF4-FFF2-40B4-BE49-F238E27FC236}">
                  <a16:creationId xmlns:a16="http://schemas.microsoft.com/office/drawing/2014/main" id="{2651893C-DF5E-4A9B-AE15-D4B75F0E1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" y="2664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4050" name="Text Box 146">
              <a:extLst>
                <a:ext uri="{FF2B5EF4-FFF2-40B4-BE49-F238E27FC236}">
                  <a16:creationId xmlns:a16="http://schemas.microsoft.com/office/drawing/2014/main" id="{D7875F80-4E4B-47A4-B53C-FC4D68DDC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" y="2664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1</a:t>
              </a:r>
            </a:p>
          </p:txBody>
        </p:sp>
        <p:grpSp>
          <p:nvGrpSpPr>
            <p:cNvPr id="764051" name="Group 147">
              <a:extLst>
                <a:ext uri="{FF2B5EF4-FFF2-40B4-BE49-F238E27FC236}">
                  <a16:creationId xmlns:a16="http://schemas.microsoft.com/office/drawing/2014/main" id="{5411232D-6953-41E2-929B-2EB13AD757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3" y="2664"/>
              <a:ext cx="267" cy="274"/>
              <a:chOff x="3941" y="2101"/>
              <a:chExt cx="267" cy="274"/>
            </a:xfrm>
          </p:grpSpPr>
          <p:sp>
            <p:nvSpPr>
              <p:cNvPr id="764052" name="Text Box 148">
                <a:extLst>
                  <a:ext uri="{FF2B5EF4-FFF2-40B4-BE49-F238E27FC236}">
                    <a16:creationId xmlns:a16="http://schemas.microsoft.com/office/drawing/2014/main" id="{0052E46B-8396-4110-8A62-5790D6743A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+mn-ea"/>
                    <a:cs typeface="+mn-cs"/>
                    <a:sym typeface="Symbol" panose="05050102010706020507" pitchFamily="18" charset="2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764053" name="Line 149">
                <a:extLst>
                  <a:ext uri="{FF2B5EF4-FFF2-40B4-BE49-F238E27FC236}">
                    <a16:creationId xmlns:a16="http://schemas.microsoft.com/office/drawing/2014/main" id="{16B499A2-F89A-4BF2-A0F5-ACB5A807D3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764054" name="Text Box 150">
              <a:extLst>
                <a:ext uri="{FF2B5EF4-FFF2-40B4-BE49-F238E27FC236}">
                  <a16:creationId xmlns:a16="http://schemas.microsoft.com/office/drawing/2014/main" id="{FEA21274-E872-4A16-B3FA-36C9CBDFB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" y="2772"/>
              <a:ext cx="384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</a:t>
              </a: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64055" name="Text Box 151">
              <a:extLst>
                <a:ext uri="{FF2B5EF4-FFF2-40B4-BE49-F238E27FC236}">
                  <a16:creationId xmlns:a16="http://schemas.microsoft.com/office/drawing/2014/main" id="{6B36B043-30E4-43D7-9A2E-C69538BDF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2664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64056" name="Text Box 152">
              <a:extLst>
                <a:ext uri="{FF2B5EF4-FFF2-40B4-BE49-F238E27FC236}">
                  <a16:creationId xmlns:a16="http://schemas.microsoft.com/office/drawing/2014/main" id="{3A7B69A3-502D-489B-B608-09C7BF3D4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" y="2664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764057" name="Group 153">
            <a:extLst>
              <a:ext uri="{FF2B5EF4-FFF2-40B4-BE49-F238E27FC236}">
                <a16:creationId xmlns:a16="http://schemas.microsoft.com/office/drawing/2014/main" id="{CD1DCEE9-E324-45C2-8794-6CD7A13C0115}"/>
              </a:ext>
            </a:extLst>
          </p:cNvPr>
          <p:cNvGrpSpPr>
            <a:grpSpLocks/>
          </p:cNvGrpSpPr>
          <p:nvPr/>
        </p:nvGrpSpPr>
        <p:grpSpPr bwMode="auto">
          <a:xfrm>
            <a:off x="2686050" y="4937123"/>
            <a:ext cx="3381375" cy="434975"/>
            <a:chOff x="2140" y="2938"/>
            <a:chExt cx="2130" cy="274"/>
          </a:xfrm>
        </p:grpSpPr>
        <p:grpSp>
          <p:nvGrpSpPr>
            <p:cNvPr id="764058" name="Group 154">
              <a:extLst>
                <a:ext uri="{FF2B5EF4-FFF2-40B4-BE49-F238E27FC236}">
                  <a16:creationId xmlns:a16="http://schemas.microsoft.com/office/drawing/2014/main" id="{AAD22446-9F75-4D4F-8BF0-0B02C77C94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0" y="2938"/>
              <a:ext cx="267" cy="274"/>
              <a:chOff x="3941" y="2101"/>
              <a:chExt cx="267" cy="274"/>
            </a:xfrm>
          </p:grpSpPr>
          <p:sp>
            <p:nvSpPr>
              <p:cNvPr id="764059" name="Text Box 155">
                <a:extLst>
                  <a:ext uri="{FF2B5EF4-FFF2-40B4-BE49-F238E27FC236}">
                    <a16:creationId xmlns:a16="http://schemas.microsoft.com/office/drawing/2014/main" id="{7FE81575-30EB-4331-ABC8-585C7A1A8B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+mn-ea"/>
                    <a:cs typeface="+mn-cs"/>
                    <a:sym typeface="Symbol" panose="05050102010706020507" pitchFamily="18" charset="2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764060" name="Line 156">
                <a:extLst>
                  <a:ext uri="{FF2B5EF4-FFF2-40B4-BE49-F238E27FC236}">
                    <a16:creationId xmlns:a16="http://schemas.microsoft.com/office/drawing/2014/main" id="{22A6A98B-AEF4-4888-B83C-8303F3910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764061" name="Text Box 157">
              <a:extLst>
                <a:ext uri="{FF2B5EF4-FFF2-40B4-BE49-F238E27FC236}">
                  <a16:creationId xmlns:a16="http://schemas.microsoft.com/office/drawing/2014/main" id="{6D8005B7-0971-450A-BF7E-5FEA325B3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" y="293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4062" name="Text Box 158">
              <a:extLst>
                <a:ext uri="{FF2B5EF4-FFF2-40B4-BE49-F238E27FC236}">
                  <a16:creationId xmlns:a16="http://schemas.microsoft.com/office/drawing/2014/main" id="{A44A6699-EF43-4781-AF8A-4C7DF8930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293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64063" name="Text Box 159">
              <a:extLst>
                <a:ext uri="{FF2B5EF4-FFF2-40B4-BE49-F238E27FC236}">
                  <a16:creationId xmlns:a16="http://schemas.microsoft.com/office/drawing/2014/main" id="{FB4EB426-C6D7-427F-BC0A-9AC689731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2" y="293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2</a:t>
              </a:r>
            </a:p>
          </p:txBody>
        </p:sp>
        <p:grpSp>
          <p:nvGrpSpPr>
            <p:cNvPr id="764064" name="Group 160">
              <a:extLst>
                <a:ext uri="{FF2B5EF4-FFF2-40B4-BE49-F238E27FC236}">
                  <a16:creationId xmlns:a16="http://schemas.microsoft.com/office/drawing/2014/main" id="{B4CCCDBF-5172-4769-A6B5-4715C8A1AE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0" y="2938"/>
              <a:ext cx="267" cy="274"/>
              <a:chOff x="3941" y="2101"/>
              <a:chExt cx="267" cy="274"/>
            </a:xfrm>
          </p:grpSpPr>
          <p:sp>
            <p:nvSpPr>
              <p:cNvPr id="764065" name="Text Box 161">
                <a:extLst>
                  <a:ext uri="{FF2B5EF4-FFF2-40B4-BE49-F238E27FC236}">
                    <a16:creationId xmlns:a16="http://schemas.microsoft.com/office/drawing/2014/main" id="{A65FFCC7-3B26-4D5F-9138-1B39B46F71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+mn-ea"/>
                    <a:cs typeface="+mn-cs"/>
                    <a:sym typeface="Symbol" panose="05050102010706020507" pitchFamily="18" charset="2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64066" name="Line 162">
                <a:extLst>
                  <a:ext uri="{FF2B5EF4-FFF2-40B4-BE49-F238E27FC236}">
                    <a16:creationId xmlns:a16="http://schemas.microsoft.com/office/drawing/2014/main" id="{2BED1BB4-8157-491E-A78D-5F7B08B2FA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764067" name="Text Box 163">
              <a:extLst>
                <a:ext uri="{FF2B5EF4-FFF2-40B4-BE49-F238E27FC236}">
                  <a16:creationId xmlns:a16="http://schemas.microsoft.com/office/drawing/2014/main" id="{A9766D83-C0B5-4125-A909-5CFB4DE80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" y="3046"/>
              <a:ext cx="384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</a:t>
              </a: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764068" name="Group 164">
            <a:extLst>
              <a:ext uri="{FF2B5EF4-FFF2-40B4-BE49-F238E27FC236}">
                <a16:creationId xmlns:a16="http://schemas.microsoft.com/office/drawing/2014/main" id="{FAEE4B62-8A46-4B96-85A4-7C8F853D1C1C}"/>
              </a:ext>
            </a:extLst>
          </p:cNvPr>
          <p:cNvGrpSpPr>
            <a:grpSpLocks/>
          </p:cNvGrpSpPr>
          <p:nvPr/>
        </p:nvGrpSpPr>
        <p:grpSpPr bwMode="auto">
          <a:xfrm>
            <a:off x="2705100" y="5395911"/>
            <a:ext cx="3217863" cy="434975"/>
            <a:chOff x="2152" y="3227"/>
            <a:chExt cx="2027" cy="274"/>
          </a:xfrm>
        </p:grpSpPr>
        <p:sp>
          <p:nvSpPr>
            <p:cNvPr id="764069" name="Text Box 165">
              <a:extLst>
                <a:ext uri="{FF2B5EF4-FFF2-40B4-BE49-F238E27FC236}">
                  <a16:creationId xmlns:a16="http://schemas.microsoft.com/office/drawing/2014/main" id="{9C19FEE7-B486-47CD-BB59-866E6DB27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2" y="3227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1</a:t>
              </a:r>
            </a:p>
          </p:txBody>
        </p:sp>
        <p:grpSp>
          <p:nvGrpSpPr>
            <p:cNvPr id="764070" name="Group 166">
              <a:extLst>
                <a:ext uri="{FF2B5EF4-FFF2-40B4-BE49-F238E27FC236}">
                  <a16:creationId xmlns:a16="http://schemas.microsoft.com/office/drawing/2014/main" id="{B6703111-4BA9-4E6A-A731-CD3F38D0D1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4" y="3227"/>
              <a:ext cx="267" cy="274"/>
              <a:chOff x="3941" y="2101"/>
              <a:chExt cx="267" cy="274"/>
            </a:xfrm>
          </p:grpSpPr>
          <p:sp>
            <p:nvSpPr>
              <p:cNvPr id="764071" name="Text Box 167">
                <a:extLst>
                  <a:ext uri="{FF2B5EF4-FFF2-40B4-BE49-F238E27FC236}">
                    <a16:creationId xmlns:a16="http://schemas.microsoft.com/office/drawing/2014/main" id="{4584F042-0EA0-4AE5-AFA6-971685ABA5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+mn-ea"/>
                    <a:cs typeface="+mn-cs"/>
                    <a:sym typeface="Symbol" panose="05050102010706020507" pitchFamily="18" charset="2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764072" name="Line 168">
                <a:extLst>
                  <a:ext uri="{FF2B5EF4-FFF2-40B4-BE49-F238E27FC236}">
                    <a16:creationId xmlns:a16="http://schemas.microsoft.com/office/drawing/2014/main" id="{8CDB9DF8-96F7-40D4-8C78-1216DBDF0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764073" name="Text Box 169">
              <a:extLst>
                <a:ext uri="{FF2B5EF4-FFF2-40B4-BE49-F238E27FC236}">
                  <a16:creationId xmlns:a16="http://schemas.microsoft.com/office/drawing/2014/main" id="{CB35D799-2F2C-48C8-AD28-9553A651A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3227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64074" name="Text Box 170">
              <a:extLst>
                <a:ext uri="{FF2B5EF4-FFF2-40B4-BE49-F238E27FC236}">
                  <a16:creationId xmlns:a16="http://schemas.microsoft.com/office/drawing/2014/main" id="{59BC5C36-9FFF-4276-A70F-8057723D8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2" y="3227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64075" name="Text Box 171">
              <a:extLst>
                <a:ext uri="{FF2B5EF4-FFF2-40B4-BE49-F238E27FC236}">
                  <a16:creationId xmlns:a16="http://schemas.microsoft.com/office/drawing/2014/main" id="{548E401D-592F-4583-A029-EDE9B8508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" y="3227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64076" name="Text Box 172">
              <a:extLst>
                <a:ext uri="{FF2B5EF4-FFF2-40B4-BE49-F238E27FC236}">
                  <a16:creationId xmlns:a16="http://schemas.microsoft.com/office/drawing/2014/main" id="{B6BF13B7-7AC0-404A-A24B-606652525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5" y="3227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764077" name="Group 173">
            <a:extLst>
              <a:ext uri="{FF2B5EF4-FFF2-40B4-BE49-F238E27FC236}">
                <a16:creationId xmlns:a16="http://schemas.microsoft.com/office/drawing/2014/main" id="{EE1B002E-FEB0-4C4C-B8F7-A79C3D484A7B}"/>
              </a:ext>
            </a:extLst>
          </p:cNvPr>
          <p:cNvGrpSpPr>
            <a:grpSpLocks/>
          </p:cNvGrpSpPr>
          <p:nvPr/>
        </p:nvGrpSpPr>
        <p:grpSpPr bwMode="auto">
          <a:xfrm>
            <a:off x="2698750" y="5841998"/>
            <a:ext cx="3249613" cy="434975"/>
            <a:chOff x="2148" y="3508"/>
            <a:chExt cx="2047" cy="274"/>
          </a:xfrm>
        </p:grpSpPr>
        <p:sp>
          <p:nvSpPr>
            <p:cNvPr id="764078" name="Text Box 174">
              <a:extLst>
                <a:ext uri="{FF2B5EF4-FFF2-40B4-BE49-F238E27FC236}">
                  <a16:creationId xmlns:a16="http://schemas.microsoft.com/office/drawing/2014/main" id="{B21E4821-9BD9-4493-B65F-21FDE3CB6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50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4079" name="Text Box 175">
              <a:extLst>
                <a:ext uri="{FF2B5EF4-FFF2-40B4-BE49-F238E27FC236}">
                  <a16:creationId xmlns:a16="http://schemas.microsoft.com/office/drawing/2014/main" id="{DF640CAE-6E2A-49D5-96AA-76914970F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4" y="350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64080" name="Text Box 176">
              <a:extLst>
                <a:ext uri="{FF2B5EF4-FFF2-40B4-BE49-F238E27FC236}">
                  <a16:creationId xmlns:a16="http://schemas.microsoft.com/office/drawing/2014/main" id="{F9A02091-0B40-436E-B0B0-C4F1F0DAB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0" y="350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64081" name="Text Box 177">
              <a:extLst>
                <a:ext uri="{FF2B5EF4-FFF2-40B4-BE49-F238E27FC236}">
                  <a16:creationId xmlns:a16="http://schemas.microsoft.com/office/drawing/2014/main" id="{1C674D42-0E27-4780-ACD7-7036B6C88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" y="350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2</a:t>
              </a:r>
            </a:p>
          </p:txBody>
        </p:sp>
        <p:grpSp>
          <p:nvGrpSpPr>
            <p:cNvPr id="764082" name="Group 178">
              <a:extLst>
                <a:ext uri="{FF2B5EF4-FFF2-40B4-BE49-F238E27FC236}">
                  <a16:creationId xmlns:a16="http://schemas.microsoft.com/office/drawing/2014/main" id="{A353A20E-DF13-4B4A-A7E3-C2CD6B6D91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6" y="3508"/>
              <a:ext cx="267" cy="274"/>
              <a:chOff x="3941" y="2101"/>
              <a:chExt cx="267" cy="274"/>
            </a:xfrm>
          </p:grpSpPr>
          <p:sp>
            <p:nvSpPr>
              <p:cNvPr id="764083" name="Text Box 179">
                <a:extLst>
                  <a:ext uri="{FF2B5EF4-FFF2-40B4-BE49-F238E27FC236}">
                    <a16:creationId xmlns:a16="http://schemas.microsoft.com/office/drawing/2014/main" id="{06DE908D-C88F-4329-813A-5901CDC2B9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+mn-ea"/>
                    <a:cs typeface="+mn-cs"/>
                    <a:sym typeface="Symbol" panose="05050102010706020507" pitchFamily="18" charset="2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64084" name="Line 180">
                <a:extLst>
                  <a:ext uri="{FF2B5EF4-FFF2-40B4-BE49-F238E27FC236}">
                    <a16:creationId xmlns:a16="http://schemas.microsoft.com/office/drawing/2014/main" id="{5236F52C-6261-4E9E-B666-A80F5C626D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764085" name="Group 181">
              <a:extLst>
                <a:ext uri="{FF2B5EF4-FFF2-40B4-BE49-F238E27FC236}">
                  <a16:creationId xmlns:a16="http://schemas.microsoft.com/office/drawing/2014/main" id="{1C3F63AC-8FE8-49DF-9ECA-464204BEB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8" y="3508"/>
              <a:ext cx="267" cy="274"/>
              <a:chOff x="3941" y="2101"/>
              <a:chExt cx="267" cy="274"/>
            </a:xfrm>
          </p:grpSpPr>
          <p:sp>
            <p:nvSpPr>
              <p:cNvPr id="764086" name="Text Box 182">
                <a:extLst>
                  <a:ext uri="{FF2B5EF4-FFF2-40B4-BE49-F238E27FC236}">
                    <a16:creationId xmlns:a16="http://schemas.microsoft.com/office/drawing/2014/main" id="{A3777298-9889-4207-8DBA-0F22BB62BC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+mn-ea"/>
                    <a:cs typeface="+mn-cs"/>
                    <a:sym typeface="Symbol" panose="05050102010706020507" pitchFamily="18" charset="2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764087" name="Line 183">
                <a:extLst>
                  <a:ext uri="{FF2B5EF4-FFF2-40B4-BE49-F238E27FC236}">
                    <a16:creationId xmlns:a16="http://schemas.microsoft.com/office/drawing/2014/main" id="{A6ACE2D8-4416-4878-B3C5-BBEAE26E07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4088" name="Group 184">
            <a:extLst>
              <a:ext uri="{FF2B5EF4-FFF2-40B4-BE49-F238E27FC236}">
                <a16:creationId xmlns:a16="http://schemas.microsoft.com/office/drawing/2014/main" id="{EE007E42-EE0B-41B2-9A0E-9BEE4CA5FAFA}"/>
              </a:ext>
            </a:extLst>
          </p:cNvPr>
          <p:cNvGrpSpPr>
            <a:grpSpLocks/>
          </p:cNvGrpSpPr>
          <p:nvPr/>
        </p:nvGrpSpPr>
        <p:grpSpPr bwMode="auto">
          <a:xfrm>
            <a:off x="2620963" y="6272211"/>
            <a:ext cx="3340100" cy="434975"/>
            <a:chOff x="2099" y="3779"/>
            <a:chExt cx="2104" cy="274"/>
          </a:xfrm>
        </p:grpSpPr>
        <p:grpSp>
          <p:nvGrpSpPr>
            <p:cNvPr id="764089" name="Group 185">
              <a:extLst>
                <a:ext uri="{FF2B5EF4-FFF2-40B4-BE49-F238E27FC236}">
                  <a16:creationId xmlns:a16="http://schemas.microsoft.com/office/drawing/2014/main" id="{0739B769-0100-4267-9680-76904288E7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9" y="3779"/>
              <a:ext cx="267" cy="274"/>
              <a:chOff x="3941" y="2101"/>
              <a:chExt cx="267" cy="274"/>
            </a:xfrm>
          </p:grpSpPr>
          <p:sp>
            <p:nvSpPr>
              <p:cNvPr id="764090" name="Text Box 186">
                <a:extLst>
                  <a:ext uri="{FF2B5EF4-FFF2-40B4-BE49-F238E27FC236}">
                    <a16:creationId xmlns:a16="http://schemas.microsoft.com/office/drawing/2014/main" id="{2895AB54-2ED8-44DD-8B10-5F621FD620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+mn-ea"/>
                    <a:cs typeface="+mn-cs"/>
                    <a:sym typeface="Symbol" panose="05050102010706020507" pitchFamily="18" charset="2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764091" name="Line 187">
                <a:extLst>
                  <a:ext uri="{FF2B5EF4-FFF2-40B4-BE49-F238E27FC236}">
                    <a16:creationId xmlns:a16="http://schemas.microsoft.com/office/drawing/2014/main" id="{6958DC47-AAE8-4146-BAF9-4EBF0F73A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764092" name="Text Box 188">
              <a:extLst>
                <a:ext uri="{FF2B5EF4-FFF2-40B4-BE49-F238E27FC236}">
                  <a16:creationId xmlns:a16="http://schemas.microsoft.com/office/drawing/2014/main" id="{C7703574-616B-4C4F-947F-F3516A201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3" y="3779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64093" name="Text Box 189">
              <a:extLst>
                <a:ext uri="{FF2B5EF4-FFF2-40B4-BE49-F238E27FC236}">
                  <a16:creationId xmlns:a16="http://schemas.microsoft.com/office/drawing/2014/main" id="{9F2EA77D-2292-436F-8A8D-D275B8BBA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9" y="3779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64094" name="Text Box 190">
              <a:extLst>
                <a:ext uri="{FF2B5EF4-FFF2-40B4-BE49-F238E27FC236}">
                  <a16:creationId xmlns:a16="http://schemas.microsoft.com/office/drawing/2014/main" id="{3946245C-3E54-4C75-B05F-FDC561267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4" y="3779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3</a:t>
              </a:r>
            </a:p>
          </p:txBody>
        </p:sp>
        <p:grpSp>
          <p:nvGrpSpPr>
            <p:cNvPr id="764095" name="Group 191">
              <a:extLst>
                <a:ext uri="{FF2B5EF4-FFF2-40B4-BE49-F238E27FC236}">
                  <a16:creationId xmlns:a16="http://schemas.microsoft.com/office/drawing/2014/main" id="{851BB42C-85AE-4327-B8E9-9960A1E14A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9" y="3779"/>
              <a:ext cx="267" cy="274"/>
              <a:chOff x="3941" y="2101"/>
              <a:chExt cx="267" cy="274"/>
            </a:xfrm>
          </p:grpSpPr>
          <p:sp>
            <p:nvSpPr>
              <p:cNvPr id="764096" name="Text Box 192">
                <a:extLst>
                  <a:ext uri="{FF2B5EF4-FFF2-40B4-BE49-F238E27FC236}">
                    <a16:creationId xmlns:a16="http://schemas.microsoft.com/office/drawing/2014/main" id="{70734FFB-2038-4329-9BFC-D95AA59E4C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+mn-ea"/>
                    <a:cs typeface="+mn-cs"/>
                    <a:sym typeface="Symbol" panose="05050102010706020507" pitchFamily="18" charset="2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764097" name="Line 193">
                <a:extLst>
                  <a:ext uri="{FF2B5EF4-FFF2-40B4-BE49-F238E27FC236}">
                    <a16:creationId xmlns:a16="http://schemas.microsoft.com/office/drawing/2014/main" id="{1AA75842-A7E9-4E1C-9DF6-89BA52EA2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764098" name="Text Box 194">
              <a:extLst>
                <a:ext uri="{FF2B5EF4-FFF2-40B4-BE49-F238E27FC236}">
                  <a16:creationId xmlns:a16="http://schemas.microsoft.com/office/drawing/2014/main" id="{B9437221-9ED9-4C7E-8AF8-891A56F02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9" y="3779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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764099" name="Line 195">
            <a:extLst>
              <a:ext uri="{FF2B5EF4-FFF2-40B4-BE49-F238E27FC236}">
                <a16:creationId xmlns:a16="http://schemas.microsoft.com/office/drawing/2014/main" id="{6FB223E0-0C3A-4335-AB23-7CCC8D308D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29038" y="1693863"/>
            <a:ext cx="271462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4100" name="Oval 196">
            <a:extLst>
              <a:ext uri="{FF2B5EF4-FFF2-40B4-BE49-F238E27FC236}">
                <a16:creationId xmlns:a16="http://schemas.microsoft.com/office/drawing/2014/main" id="{D250694E-A67D-4F64-8C42-6C2839196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0" y="5953123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4101" name="Oval 197">
            <a:extLst>
              <a:ext uri="{FF2B5EF4-FFF2-40B4-BE49-F238E27FC236}">
                <a16:creationId xmlns:a16="http://schemas.microsoft.com/office/drawing/2014/main" id="{7212E5EC-0C98-4859-B5CF-5C4ABCAE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75" y="5041898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4102" name="Oval 198">
            <a:extLst>
              <a:ext uri="{FF2B5EF4-FFF2-40B4-BE49-F238E27FC236}">
                <a16:creationId xmlns:a16="http://schemas.microsoft.com/office/drawing/2014/main" id="{510CBD4F-0B0E-40AF-B1E5-21A97C7D0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4622798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4103" name="Oval 199">
            <a:extLst>
              <a:ext uri="{FF2B5EF4-FFF2-40B4-BE49-F238E27FC236}">
                <a16:creationId xmlns:a16="http://schemas.microsoft.com/office/drawing/2014/main" id="{51AB0AED-952E-484D-A2E6-8609FAFD7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4157661"/>
            <a:ext cx="300038" cy="300037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4104" name="Oval 200">
            <a:extLst>
              <a:ext uri="{FF2B5EF4-FFF2-40B4-BE49-F238E27FC236}">
                <a16:creationId xmlns:a16="http://schemas.microsoft.com/office/drawing/2014/main" id="{D1A15084-1F61-4166-A001-A998A24C9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100" y="6388098"/>
            <a:ext cx="300038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4105" name="Oval 201">
            <a:extLst>
              <a:ext uri="{FF2B5EF4-FFF2-40B4-BE49-F238E27FC236}">
                <a16:creationId xmlns:a16="http://schemas.microsoft.com/office/drawing/2014/main" id="{FC8E1603-C9CC-4BAA-962E-68FB4CEA8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13" y="5519736"/>
            <a:ext cx="300037" cy="300037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4106" name="Oval 202">
            <a:extLst>
              <a:ext uri="{FF2B5EF4-FFF2-40B4-BE49-F238E27FC236}">
                <a16:creationId xmlns:a16="http://schemas.microsoft.com/office/drawing/2014/main" id="{9F27FA8A-05CF-4BFD-8E86-7936080FB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838" y="4632323"/>
            <a:ext cx="300037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4107" name="Oval 203">
            <a:extLst>
              <a:ext uri="{FF2B5EF4-FFF2-40B4-BE49-F238E27FC236}">
                <a16:creationId xmlns:a16="http://schemas.microsoft.com/office/drawing/2014/main" id="{3E07974D-C46C-4850-8C0C-66CD0E360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0" y="4168773"/>
            <a:ext cx="300038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4108" name="Oval 204">
            <a:extLst>
              <a:ext uri="{FF2B5EF4-FFF2-40B4-BE49-F238E27FC236}">
                <a16:creationId xmlns:a16="http://schemas.microsoft.com/office/drawing/2014/main" id="{7A36AC08-282F-4BCA-BDB4-BD51987FA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3668711"/>
            <a:ext cx="300037" cy="300037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4" name="Rectangle 2">
            <a:extLst>
              <a:ext uri="{FF2B5EF4-FFF2-40B4-BE49-F238E27FC236}">
                <a16:creationId xmlns:a16="http://schemas.microsoft.com/office/drawing/2014/main" id="{0F38F0D9-5D8D-43D8-AB57-4441711BD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4874" y="4400320"/>
            <a:ext cx="444501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900" b="1" i="0" u="none" strike="noStrike" kern="120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B</a:t>
            </a:r>
          </a:p>
        </p:txBody>
      </p:sp>
      <p:sp>
        <p:nvSpPr>
          <p:cNvPr id="135" name="Rectangle 2">
            <a:extLst>
              <a:ext uri="{FF2B5EF4-FFF2-40B4-BE49-F238E27FC236}">
                <a16:creationId xmlns:a16="http://schemas.microsoft.com/office/drawing/2014/main" id="{1B5F5764-5458-4AC3-9850-F77BE9321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0218" y="4400319"/>
            <a:ext cx="444501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900" b="1" i="0" u="none" strike="noStrike" kern="120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</a:t>
            </a:r>
          </a:p>
        </p:txBody>
      </p:sp>
      <p:sp>
        <p:nvSpPr>
          <p:cNvPr id="136" name="Rectangle 2">
            <a:extLst>
              <a:ext uri="{FF2B5EF4-FFF2-40B4-BE49-F238E27FC236}">
                <a16:creationId xmlns:a16="http://schemas.microsoft.com/office/drawing/2014/main" id="{9AD3B359-F60C-4CB2-B549-839E24043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9530" y="4400320"/>
            <a:ext cx="444501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900" b="1" i="0" u="none" strike="noStrike" kern="120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C</a:t>
            </a:r>
          </a:p>
        </p:txBody>
      </p:sp>
      <p:sp>
        <p:nvSpPr>
          <p:cNvPr id="137" name="Rectangle 2">
            <a:extLst>
              <a:ext uri="{FF2B5EF4-FFF2-40B4-BE49-F238E27FC236}">
                <a16:creationId xmlns:a16="http://schemas.microsoft.com/office/drawing/2014/main" id="{AA51776B-7C81-45F7-A625-E7EB2E819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588" y="4411661"/>
            <a:ext cx="444501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900" b="1" i="0" u="none" strike="noStrike" kern="120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/>
      <p:bldP spid="136" grpId="0"/>
      <p:bldP spid="13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>
            <a:extLst>
              <a:ext uri="{FF2B5EF4-FFF2-40B4-BE49-F238E27FC236}">
                <a16:creationId xmlns:a16="http://schemas.microsoft.com/office/drawing/2014/main" id="{28BF6516-2EF7-470D-9F3A-4B3D612A2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095625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x</a:t>
            </a:r>
            <a:r>
              <a:rPr kumimoji="0" lang="en-US" alt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  A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  B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  C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  B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  D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  A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  B</a:t>
            </a:r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FD836861-EA78-4154-89C8-5529C2A75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97075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0  1  2  3 4  5  6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</a:t>
            </a:r>
            <a:r>
              <a:rPr kumimoji="0" lang="en-US" alt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B D C A B A</a:t>
            </a:r>
          </a:p>
        </p:txBody>
      </p:sp>
      <p:sp>
        <p:nvSpPr>
          <p:cNvPr id="86020" name="Line 4">
            <a:extLst>
              <a:ext uri="{FF2B5EF4-FFF2-40B4-BE49-F238E27FC236}">
                <a16:creationId xmlns:a16="http://schemas.microsoft.com/office/drawing/2014/main" id="{45691858-DF93-4129-A39D-EC701E958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019425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21" name="Line 5">
            <a:extLst>
              <a:ext uri="{FF2B5EF4-FFF2-40B4-BE49-F238E27FC236}">
                <a16:creationId xmlns:a16="http://schemas.microsoft.com/office/drawing/2014/main" id="{F30B9E48-CD8E-4A2E-9DD4-1CC3D9BB5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952625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22" name="Text Box 6">
            <a:extLst>
              <a:ext uri="{FF2B5EF4-FFF2-40B4-BE49-F238E27FC236}">
                <a16:creationId xmlns:a16="http://schemas.microsoft.com/office/drawing/2014/main" id="{050EC035-69CF-44B5-9D93-26EB3AE87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486025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86023" name="Text Box 7">
            <a:extLst>
              <a:ext uri="{FF2B5EF4-FFF2-40B4-BE49-F238E27FC236}">
                <a16:creationId xmlns:a16="http://schemas.microsoft.com/office/drawing/2014/main" id="{1F027739-3C1C-48A1-9421-270D924D5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952625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</a:t>
            </a:r>
          </a:p>
        </p:txBody>
      </p:sp>
      <p:sp>
        <p:nvSpPr>
          <p:cNvPr id="86024" name="Text Box 8">
            <a:extLst>
              <a:ext uri="{FF2B5EF4-FFF2-40B4-BE49-F238E27FC236}">
                <a16:creationId xmlns:a16="http://schemas.microsoft.com/office/drawing/2014/main" id="{5889EFE9-F944-4BF9-9138-33A15144D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109913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0  0  0  0 0 0  0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0  0  0  0 1 1  1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0  1  1  1 1 2  2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0  1  1  2 2 2  2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0  1  1  2 2 3  3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0  1  2  2 2 3  3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0  1  2  2 3 3  4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0  1  2  2 3 4  4</a:t>
            </a:r>
          </a:p>
        </p:txBody>
      </p:sp>
      <p:graphicFrame>
        <p:nvGraphicFramePr>
          <p:cNvPr id="86025" name="Object 9">
            <a:extLst>
              <a:ext uri="{FF2B5EF4-FFF2-40B4-BE49-F238E27FC236}">
                <a16:creationId xmlns:a16="http://schemas.microsoft.com/office/drawing/2014/main" id="{703667B1-1EE2-45C8-BBF7-1EFB064B88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5727" y="615951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03440" imgH="457200" progId="Equation.3">
                  <p:embed/>
                </p:oleObj>
              </mc:Choice>
              <mc:Fallback>
                <p:oleObj name="Equation" r:id="rId2" imgW="3403440" imgH="457200" progId="Equation.3">
                  <p:embed/>
                  <p:pic>
                    <p:nvPicPr>
                      <p:cNvPr id="86025" name="Object 9">
                        <a:extLst>
                          <a:ext uri="{FF2B5EF4-FFF2-40B4-BE49-F238E27FC236}">
                            <a16:creationId xmlns:a16="http://schemas.microsoft.com/office/drawing/2014/main" id="{703667B1-1EE2-45C8-BBF7-1EFB064B88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7" y="615951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0" name="Line 14">
            <a:extLst>
              <a:ext uri="{FF2B5EF4-FFF2-40B4-BE49-F238E27FC236}">
                <a16:creationId xmlns:a16="http://schemas.microsoft.com/office/drawing/2014/main" id="{6312CC78-1A8E-4C6D-9E21-FB18559FA1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6067425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31" name="Line 15">
            <a:extLst>
              <a:ext uri="{FF2B5EF4-FFF2-40B4-BE49-F238E27FC236}">
                <a16:creationId xmlns:a16="http://schemas.microsoft.com/office/drawing/2014/main" id="{B3099354-F2D2-4A92-9740-25DF149A56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5991225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32" name="Line 16">
            <a:extLst>
              <a:ext uri="{FF2B5EF4-FFF2-40B4-BE49-F238E27FC236}">
                <a16:creationId xmlns:a16="http://schemas.microsoft.com/office/drawing/2014/main" id="{60E630B8-DF6C-4C8B-8675-07376EE1AE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5991225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33" name="Line 17">
            <a:extLst>
              <a:ext uri="{FF2B5EF4-FFF2-40B4-BE49-F238E27FC236}">
                <a16:creationId xmlns:a16="http://schemas.microsoft.com/office/drawing/2014/main" id="{59FB8E16-5EE4-4B94-9D6B-CB27BA79A1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5991225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34" name="Line 18">
            <a:extLst>
              <a:ext uri="{FF2B5EF4-FFF2-40B4-BE49-F238E27FC236}">
                <a16:creationId xmlns:a16="http://schemas.microsoft.com/office/drawing/2014/main" id="{88ADD289-699E-4857-B5D9-F802F8FBB3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5610225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35" name="Line 19">
            <a:extLst>
              <a:ext uri="{FF2B5EF4-FFF2-40B4-BE49-F238E27FC236}">
                <a16:creationId xmlns:a16="http://schemas.microsoft.com/office/drawing/2014/main" id="{9D270C28-D74B-4582-82E6-B3623F8091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5610225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36" name="Line 20">
            <a:extLst>
              <a:ext uri="{FF2B5EF4-FFF2-40B4-BE49-F238E27FC236}">
                <a16:creationId xmlns:a16="http://schemas.microsoft.com/office/drawing/2014/main" id="{2A0A75A6-BDF0-4257-8993-59C629775D4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5610225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37" name="Line 21">
            <a:extLst>
              <a:ext uri="{FF2B5EF4-FFF2-40B4-BE49-F238E27FC236}">
                <a16:creationId xmlns:a16="http://schemas.microsoft.com/office/drawing/2014/main" id="{61B482B4-B604-4C37-A3B5-1B21CE067D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5610225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38" name="Line 22">
            <a:extLst>
              <a:ext uri="{FF2B5EF4-FFF2-40B4-BE49-F238E27FC236}">
                <a16:creationId xmlns:a16="http://schemas.microsoft.com/office/drawing/2014/main" id="{CB8BDC9C-2C86-417A-864F-419A26D455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5153025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39" name="Line 23">
            <a:extLst>
              <a:ext uri="{FF2B5EF4-FFF2-40B4-BE49-F238E27FC236}">
                <a16:creationId xmlns:a16="http://schemas.microsoft.com/office/drawing/2014/main" id="{8AA33A69-8DE0-4DE8-9154-113E31BFD6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5153025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40" name="Line 24">
            <a:extLst>
              <a:ext uri="{FF2B5EF4-FFF2-40B4-BE49-F238E27FC236}">
                <a16:creationId xmlns:a16="http://schemas.microsoft.com/office/drawing/2014/main" id="{CB60B876-658C-4B1F-81E0-3D833CCE7D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5153025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41" name="Line 25">
            <a:extLst>
              <a:ext uri="{FF2B5EF4-FFF2-40B4-BE49-F238E27FC236}">
                <a16:creationId xmlns:a16="http://schemas.microsoft.com/office/drawing/2014/main" id="{F1B14D36-0AB9-497D-8C15-3696F8664F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0000" y="5153025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42" name="Line 26">
            <a:extLst>
              <a:ext uri="{FF2B5EF4-FFF2-40B4-BE49-F238E27FC236}">
                <a16:creationId xmlns:a16="http://schemas.microsoft.com/office/drawing/2014/main" id="{2CA88477-2BD9-4346-933F-34552FE3E8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5153025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43" name="Line 27">
            <a:extLst>
              <a:ext uri="{FF2B5EF4-FFF2-40B4-BE49-F238E27FC236}">
                <a16:creationId xmlns:a16="http://schemas.microsoft.com/office/drawing/2014/main" id="{145A4FC4-0263-4DDF-B999-9E65695140F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4772025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44" name="Line 28">
            <a:extLst>
              <a:ext uri="{FF2B5EF4-FFF2-40B4-BE49-F238E27FC236}">
                <a16:creationId xmlns:a16="http://schemas.microsoft.com/office/drawing/2014/main" id="{E949479B-5D19-4D3F-A88A-9FABDF3D8C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4772025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45" name="Line 29">
            <a:extLst>
              <a:ext uri="{FF2B5EF4-FFF2-40B4-BE49-F238E27FC236}">
                <a16:creationId xmlns:a16="http://schemas.microsoft.com/office/drawing/2014/main" id="{CF74DFD5-662B-4B01-BE26-9551E9B2D7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4772025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46" name="Line 30">
            <a:extLst>
              <a:ext uri="{FF2B5EF4-FFF2-40B4-BE49-F238E27FC236}">
                <a16:creationId xmlns:a16="http://schemas.microsoft.com/office/drawing/2014/main" id="{FBA7FCFC-F1DD-4FD7-B60B-78CF896115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4314825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47" name="Line 31">
            <a:extLst>
              <a:ext uri="{FF2B5EF4-FFF2-40B4-BE49-F238E27FC236}">
                <a16:creationId xmlns:a16="http://schemas.microsoft.com/office/drawing/2014/main" id="{113E4192-4757-42DD-B8E6-50D2B7871E7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4314825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49" name="Line 33">
            <a:extLst>
              <a:ext uri="{FF2B5EF4-FFF2-40B4-BE49-F238E27FC236}">
                <a16:creationId xmlns:a16="http://schemas.microsoft.com/office/drawing/2014/main" id="{59DBCEFF-9741-456A-A727-11B1094727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4314825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50" name="Line 34">
            <a:extLst>
              <a:ext uri="{FF2B5EF4-FFF2-40B4-BE49-F238E27FC236}">
                <a16:creationId xmlns:a16="http://schemas.microsoft.com/office/drawing/2014/main" id="{B4DC6DE4-09C4-48DB-BAE8-BE7920DEFC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4314825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51" name="Line 35">
            <a:extLst>
              <a:ext uri="{FF2B5EF4-FFF2-40B4-BE49-F238E27FC236}">
                <a16:creationId xmlns:a16="http://schemas.microsoft.com/office/drawing/2014/main" id="{C2BFEC38-3C74-4D25-B9DA-A0733E319E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3933825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52" name="Line 36">
            <a:extLst>
              <a:ext uri="{FF2B5EF4-FFF2-40B4-BE49-F238E27FC236}">
                <a16:creationId xmlns:a16="http://schemas.microsoft.com/office/drawing/2014/main" id="{17B3D5D1-C2ED-4DA0-87B9-F3FAF059A5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3476625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53" name="Line 37">
            <a:extLst>
              <a:ext uri="{FF2B5EF4-FFF2-40B4-BE49-F238E27FC236}">
                <a16:creationId xmlns:a16="http://schemas.microsoft.com/office/drawing/2014/main" id="{A87BA84F-5689-42E5-9026-AB51D108CC0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3476625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54" name="Line 38">
            <a:extLst>
              <a:ext uri="{FF2B5EF4-FFF2-40B4-BE49-F238E27FC236}">
                <a16:creationId xmlns:a16="http://schemas.microsoft.com/office/drawing/2014/main" id="{3E5584D4-9D4D-486B-8AD2-407A2B01B3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3476625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55" name="Line 39">
            <a:extLst>
              <a:ext uri="{FF2B5EF4-FFF2-40B4-BE49-F238E27FC236}">
                <a16:creationId xmlns:a16="http://schemas.microsoft.com/office/drawing/2014/main" id="{C0FA13E3-20E0-493C-9434-6319BC86B5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5000625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56" name="Line 40">
            <a:extLst>
              <a:ext uri="{FF2B5EF4-FFF2-40B4-BE49-F238E27FC236}">
                <a16:creationId xmlns:a16="http://schemas.microsoft.com/office/drawing/2014/main" id="{ABFD8126-7AE2-4871-96D3-A52DE00369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4619625"/>
            <a:ext cx="152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57" name="Line 41">
            <a:extLst>
              <a:ext uri="{FF2B5EF4-FFF2-40B4-BE49-F238E27FC236}">
                <a16:creationId xmlns:a16="http://schemas.microsoft.com/office/drawing/2014/main" id="{7CA1B9C4-86CD-4E28-8980-3DB7D08EEC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4238625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58" name="Line 42">
            <a:extLst>
              <a:ext uri="{FF2B5EF4-FFF2-40B4-BE49-F238E27FC236}">
                <a16:creationId xmlns:a16="http://schemas.microsoft.com/office/drawing/2014/main" id="{29D4B93E-7FFF-4802-A2BA-E481071DA1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8000" y="4238625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59" name="Line 43">
            <a:extLst>
              <a:ext uri="{FF2B5EF4-FFF2-40B4-BE49-F238E27FC236}">
                <a16:creationId xmlns:a16="http://schemas.microsoft.com/office/drawing/2014/main" id="{5BC188A7-2642-4651-9664-9287E2B4A3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3781425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60" name="Line 44">
            <a:extLst>
              <a:ext uri="{FF2B5EF4-FFF2-40B4-BE49-F238E27FC236}">
                <a16:creationId xmlns:a16="http://schemas.microsoft.com/office/drawing/2014/main" id="{CC3824F9-AC54-407A-A822-197D031CF4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6067425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61" name="Line 45">
            <a:extLst>
              <a:ext uri="{FF2B5EF4-FFF2-40B4-BE49-F238E27FC236}">
                <a16:creationId xmlns:a16="http://schemas.microsoft.com/office/drawing/2014/main" id="{0715B832-7C39-4B31-81E1-547130C07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6143625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62" name="Line 46">
            <a:extLst>
              <a:ext uri="{FF2B5EF4-FFF2-40B4-BE49-F238E27FC236}">
                <a16:creationId xmlns:a16="http://schemas.microsoft.com/office/drawing/2014/main" id="{0E0426F1-AE22-4C04-8000-0F9A7C55B1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0400" y="5229225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63" name="Line 47">
            <a:extLst>
              <a:ext uri="{FF2B5EF4-FFF2-40B4-BE49-F238E27FC236}">
                <a16:creationId xmlns:a16="http://schemas.microsoft.com/office/drawing/2014/main" id="{C0791C66-9D43-4D24-A1C1-7C5CD4A851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4772025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64" name="Line 48">
            <a:extLst>
              <a:ext uri="{FF2B5EF4-FFF2-40B4-BE49-F238E27FC236}">
                <a16:creationId xmlns:a16="http://schemas.microsoft.com/office/drawing/2014/main" id="{34109A19-0567-4F97-B440-462B3CC50E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4848225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65" name="Line 49">
            <a:extLst>
              <a:ext uri="{FF2B5EF4-FFF2-40B4-BE49-F238E27FC236}">
                <a16:creationId xmlns:a16="http://schemas.microsoft.com/office/drawing/2014/main" id="{6DFA2F45-5293-4450-8B54-D797AC2D41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4010025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66" name="Line 50">
            <a:extLst>
              <a:ext uri="{FF2B5EF4-FFF2-40B4-BE49-F238E27FC236}">
                <a16:creationId xmlns:a16="http://schemas.microsoft.com/office/drawing/2014/main" id="{8B8858A1-3996-4026-A26A-1A77051EE6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552825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67" name="Line 51">
            <a:extLst>
              <a:ext uri="{FF2B5EF4-FFF2-40B4-BE49-F238E27FC236}">
                <a16:creationId xmlns:a16="http://schemas.microsoft.com/office/drawing/2014/main" id="{F2891AFE-5A5B-4229-89A3-7CADEA3D4C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5610225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68" name="Line 52">
            <a:extLst>
              <a:ext uri="{FF2B5EF4-FFF2-40B4-BE49-F238E27FC236}">
                <a16:creationId xmlns:a16="http://schemas.microsoft.com/office/drawing/2014/main" id="{348A8FDB-E8D4-443E-9BAC-719E7E8A9A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3552825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69" name="Line 53">
            <a:extLst>
              <a:ext uri="{FF2B5EF4-FFF2-40B4-BE49-F238E27FC236}">
                <a16:creationId xmlns:a16="http://schemas.microsoft.com/office/drawing/2014/main" id="{A2336A93-F242-4128-971C-019361282F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3933825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70" name="Line 54">
            <a:extLst>
              <a:ext uri="{FF2B5EF4-FFF2-40B4-BE49-F238E27FC236}">
                <a16:creationId xmlns:a16="http://schemas.microsoft.com/office/drawing/2014/main" id="{82BDAD62-8692-4178-951C-6562ED5021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41838" y="4162425"/>
            <a:ext cx="1825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71" name="Line 55">
            <a:extLst>
              <a:ext uri="{FF2B5EF4-FFF2-40B4-BE49-F238E27FC236}">
                <a16:creationId xmlns:a16="http://schemas.microsoft.com/office/drawing/2014/main" id="{F2C87617-3200-4D37-928B-776FC8F747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0" y="4391025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72" name="Line 56">
            <a:extLst>
              <a:ext uri="{FF2B5EF4-FFF2-40B4-BE49-F238E27FC236}">
                <a16:creationId xmlns:a16="http://schemas.microsoft.com/office/drawing/2014/main" id="{3C003E84-5486-4832-87A3-B177A940FB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5610225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73" name="Text Box 57">
            <a:extLst>
              <a:ext uri="{FF2B5EF4-FFF2-40B4-BE49-F238E27FC236}">
                <a16:creationId xmlns:a16="http://schemas.microsoft.com/office/drawing/2014/main" id="{955341DF-CD37-4A89-A245-732C96A22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162425"/>
            <a:ext cx="2438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We can follow the arrows to generate the solution</a:t>
            </a:r>
          </a:p>
        </p:txBody>
      </p:sp>
      <p:sp>
        <p:nvSpPr>
          <p:cNvPr id="53" name="Rectangle 2">
            <a:extLst>
              <a:ext uri="{FF2B5EF4-FFF2-40B4-BE49-F238E27FC236}">
                <a16:creationId xmlns:a16="http://schemas.microsoft.com/office/drawing/2014/main" id="{9F5D70BB-5683-4822-9019-405862260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471" y="115886"/>
            <a:ext cx="2455857" cy="661989"/>
          </a:xfrm>
        </p:spPr>
        <p:txBody>
          <a:bodyPr/>
          <a:lstStyle/>
          <a:p>
            <a:pPr algn="ctr"/>
            <a:r>
              <a:rPr lang="en-US" altLang="en-US" sz="3600" dirty="0"/>
              <a:t>Example 2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>
            <a:extLst>
              <a:ext uri="{FF2B5EF4-FFF2-40B4-BE49-F238E27FC236}">
                <a16:creationId xmlns:a16="http://schemas.microsoft.com/office/drawing/2014/main" id="{B9AEF616-25A6-44C6-8482-B0E6A6D18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x</a:t>
            </a:r>
            <a:r>
              <a:rPr kumimoji="0" lang="en-US" alt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  A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  B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  C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  B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  D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  A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  B</a:t>
            </a:r>
          </a:p>
        </p:txBody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id="{4AFF18A2-3DA6-4892-8667-3113608A2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0  1  2  3 4  5  6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</a:t>
            </a:r>
            <a:r>
              <a:rPr kumimoji="0" lang="en-US" alt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B D C A B A</a:t>
            </a:r>
          </a:p>
        </p:txBody>
      </p:sp>
      <p:sp>
        <p:nvSpPr>
          <p:cNvPr id="87044" name="Line 4">
            <a:extLst>
              <a:ext uri="{FF2B5EF4-FFF2-40B4-BE49-F238E27FC236}">
                <a16:creationId xmlns:a16="http://schemas.microsoft.com/office/drawing/2014/main" id="{FAC76D80-0504-48CB-A0FD-4312420FF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45" name="Line 5">
            <a:extLst>
              <a:ext uri="{FF2B5EF4-FFF2-40B4-BE49-F238E27FC236}">
                <a16:creationId xmlns:a16="http://schemas.microsoft.com/office/drawing/2014/main" id="{E06612AD-3070-4BA9-86B0-F332F8FC4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46" name="Text Box 6">
            <a:extLst>
              <a:ext uri="{FF2B5EF4-FFF2-40B4-BE49-F238E27FC236}">
                <a16:creationId xmlns:a16="http://schemas.microsoft.com/office/drawing/2014/main" id="{3F5FED2F-085C-46E8-850D-9836143D3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87047" name="Text Box 7">
            <a:extLst>
              <a:ext uri="{FF2B5EF4-FFF2-40B4-BE49-F238E27FC236}">
                <a16:creationId xmlns:a16="http://schemas.microsoft.com/office/drawing/2014/main" id="{3F6B9F8C-5430-4C4F-9CD0-D4387355C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</a:t>
            </a:r>
          </a:p>
        </p:txBody>
      </p:sp>
      <p:sp>
        <p:nvSpPr>
          <p:cNvPr id="87048" name="Text Box 8">
            <a:extLst>
              <a:ext uri="{FF2B5EF4-FFF2-40B4-BE49-F238E27FC236}">
                <a16:creationId xmlns:a16="http://schemas.microsoft.com/office/drawing/2014/main" id="{1F01B023-CB2B-4A35-9E51-134C6319D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0  0  0  0 0 0  0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0  0  0 1 1  1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1 1 2  2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0  1  1 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2 2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2  2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0  1  1  2 2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3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0  1  2  2 2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3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0  1  2  2 3 3 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0  1  2  2 3 4 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graphicFrame>
        <p:nvGraphicFramePr>
          <p:cNvPr id="87049" name="Object 9">
            <a:extLst>
              <a:ext uri="{FF2B5EF4-FFF2-40B4-BE49-F238E27FC236}">
                <a16:creationId xmlns:a16="http://schemas.microsoft.com/office/drawing/2014/main" id="{9EE8C299-BEDC-4C06-B150-2103CB7A24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03440" imgH="457200" progId="Equation.3">
                  <p:embed/>
                </p:oleObj>
              </mc:Choice>
              <mc:Fallback>
                <p:oleObj name="Equation" r:id="rId2" imgW="3403440" imgH="457200" progId="Equation.3">
                  <p:embed/>
                  <p:pic>
                    <p:nvPicPr>
                      <p:cNvPr id="87049" name="Object 9">
                        <a:extLst>
                          <a:ext uri="{FF2B5EF4-FFF2-40B4-BE49-F238E27FC236}">
                            <a16:creationId xmlns:a16="http://schemas.microsoft.com/office/drawing/2014/main" id="{9EE8C299-BEDC-4C06-B150-2103CB7A24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0" name="Line 10">
            <a:extLst>
              <a:ext uri="{FF2B5EF4-FFF2-40B4-BE49-F238E27FC236}">
                <a16:creationId xmlns:a16="http://schemas.microsoft.com/office/drawing/2014/main" id="{26E1DABF-D62F-4C27-834C-7D42B4E189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57150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51" name="Line 11">
            <a:extLst>
              <a:ext uri="{FF2B5EF4-FFF2-40B4-BE49-F238E27FC236}">
                <a16:creationId xmlns:a16="http://schemas.microsoft.com/office/drawing/2014/main" id="{3F4A0941-459F-45B1-983B-28C11354A7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5638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52" name="Line 12">
            <a:extLst>
              <a:ext uri="{FF2B5EF4-FFF2-40B4-BE49-F238E27FC236}">
                <a16:creationId xmlns:a16="http://schemas.microsoft.com/office/drawing/2014/main" id="{25AB63AE-36E2-4431-8EAE-0B2C23FC24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5638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53" name="Line 13">
            <a:extLst>
              <a:ext uri="{FF2B5EF4-FFF2-40B4-BE49-F238E27FC236}">
                <a16:creationId xmlns:a16="http://schemas.microsoft.com/office/drawing/2014/main" id="{220F9B2E-B431-4D91-B37A-FF5F1DEC14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5638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54" name="Line 14">
            <a:extLst>
              <a:ext uri="{FF2B5EF4-FFF2-40B4-BE49-F238E27FC236}">
                <a16:creationId xmlns:a16="http://schemas.microsoft.com/office/drawing/2014/main" id="{937AB21A-BAB0-44CC-8EC4-E94E4D53B60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5257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55" name="Line 15">
            <a:extLst>
              <a:ext uri="{FF2B5EF4-FFF2-40B4-BE49-F238E27FC236}">
                <a16:creationId xmlns:a16="http://schemas.microsoft.com/office/drawing/2014/main" id="{C1B942EA-EAE2-4AE3-AF01-859F815B00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5257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56" name="Line 16">
            <a:extLst>
              <a:ext uri="{FF2B5EF4-FFF2-40B4-BE49-F238E27FC236}">
                <a16:creationId xmlns:a16="http://schemas.microsoft.com/office/drawing/2014/main" id="{C400658D-3B47-4280-AC4F-C155D61261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5257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57" name="Line 17">
            <a:extLst>
              <a:ext uri="{FF2B5EF4-FFF2-40B4-BE49-F238E27FC236}">
                <a16:creationId xmlns:a16="http://schemas.microsoft.com/office/drawing/2014/main" id="{5F462CB4-CE27-4226-85D5-9471F539AF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5257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58" name="Line 18">
            <a:extLst>
              <a:ext uri="{FF2B5EF4-FFF2-40B4-BE49-F238E27FC236}">
                <a16:creationId xmlns:a16="http://schemas.microsoft.com/office/drawing/2014/main" id="{10C02B5E-582B-4EDC-AEAF-F7E02DF1E2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4800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59" name="Line 19">
            <a:extLst>
              <a:ext uri="{FF2B5EF4-FFF2-40B4-BE49-F238E27FC236}">
                <a16:creationId xmlns:a16="http://schemas.microsoft.com/office/drawing/2014/main" id="{34D7027F-BF66-482A-BD2D-702DF56AE2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4800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60" name="Line 20">
            <a:extLst>
              <a:ext uri="{FF2B5EF4-FFF2-40B4-BE49-F238E27FC236}">
                <a16:creationId xmlns:a16="http://schemas.microsoft.com/office/drawing/2014/main" id="{4B429272-2970-4192-803D-9BCF6B59A6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4800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61" name="Line 21">
            <a:extLst>
              <a:ext uri="{FF2B5EF4-FFF2-40B4-BE49-F238E27FC236}">
                <a16:creationId xmlns:a16="http://schemas.microsoft.com/office/drawing/2014/main" id="{4144A8D4-E901-4CDA-8D8F-7581355BD4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0000" y="4800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62" name="Line 22">
            <a:extLst>
              <a:ext uri="{FF2B5EF4-FFF2-40B4-BE49-F238E27FC236}">
                <a16:creationId xmlns:a16="http://schemas.microsoft.com/office/drawing/2014/main" id="{E2EA680B-D6C1-48FC-9E71-5110E30234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4800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63" name="Line 23">
            <a:extLst>
              <a:ext uri="{FF2B5EF4-FFF2-40B4-BE49-F238E27FC236}">
                <a16:creationId xmlns:a16="http://schemas.microsoft.com/office/drawing/2014/main" id="{2089F630-EBB4-45AF-8527-E182C6F297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4419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64" name="Line 24">
            <a:extLst>
              <a:ext uri="{FF2B5EF4-FFF2-40B4-BE49-F238E27FC236}">
                <a16:creationId xmlns:a16="http://schemas.microsoft.com/office/drawing/2014/main" id="{8516869B-E566-444E-836D-56737F8CA04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4419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65" name="Line 25">
            <a:extLst>
              <a:ext uri="{FF2B5EF4-FFF2-40B4-BE49-F238E27FC236}">
                <a16:creationId xmlns:a16="http://schemas.microsoft.com/office/drawing/2014/main" id="{B786B8B1-A75D-441F-B49F-BC0F76D31B3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4419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66" name="Line 26">
            <a:extLst>
              <a:ext uri="{FF2B5EF4-FFF2-40B4-BE49-F238E27FC236}">
                <a16:creationId xmlns:a16="http://schemas.microsoft.com/office/drawing/2014/main" id="{FE700A17-A6A7-4C4D-9151-FABAEFD1A9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39624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67" name="Line 27">
            <a:extLst>
              <a:ext uri="{FF2B5EF4-FFF2-40B4-BE49-F238E27FC236}">
                <a16:creationId xmlns:a16="http://schemas.microsoft.com/office/drawing/2014/main" id="{04794EE9-8737-4776-8770-E770E5D6FC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9624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68" name="Line 28">
            <a:extLst>
              <a:ext uri="{FF2B5EF4-FFF2-40B4-BE49-F238E27FC236}">
                <a16:creationId xmlns:a16="http://schemas.microsoft.com/office/drawing/2014/main" id="{07A72AD4-6FE4-4D6D-806C-7CC99B0464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39624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69" name="Line 29">
            <a:extLst>
              <a:ext uri="{FF2B5EF4-FFF2-40B4-BE49-F238E27FC236}">
                <a16:creationId xmlns:a16="http://schemas.microsoft.com/office/drawing/2014/main" id="{B969C966-AAF9-413A-A1B4-1F9503CFC37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39624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70" name="Line 30">
            <a:extLst>
              <a:ext uri="{FF2B5EF4-FFF2-40B4-BE49-F238E27FC236}">
                <a16:creationId xmlns:a16="http://schemas.microsoft.com/office/drawing/2014/main" id="{11F0A331-5223-4F29-9132-FF6306FAE10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35814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71" name="Line 31">
            <a:extLst>
              <a:ext uri="{FF2B5EF4-FFF2-40B4-BE49-F238E27FC236}">
                <a16:creationId xmlns:a16="http://schemas.microsoft.com/office/drawing/2014/main" id="{45910651-41A6-4479-9251-044CE539CC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31242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72" name="Line 32">
            <a:extLst>
              <a:ext uri="{FF2B5EF4-FFF2-40B4-BE49-F238E27FC236}">
                <a16:creationId xmlns:a16="http://schemas.microsoft.com/office/drawing/2014/main" id="{842F69D5-0A7C-4D77-982C-1680DD0BB0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31242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73" name="Line 33">
            <a:extLst>
              <a:ext uri="{FF2B5EF4-FFF2-40B4-BE49-F238E27FC236}">
                <a16:creationId xmlns:a16="http://schemas.microsoft.com/office/drawing/2014/main" id="{C76F8DA2-31E7-4076-8E91-01D5B99C26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31242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74" name="Line 34">
            <a:extLst>
              <a:ext uri="{FF2B5EF4-FFF2-40B4-BE49-F238E27FC236}">
                <a16:creationId xmlns:a16="http://schemas.microsoft.com/office/drawing/2014/main" id="{E3E83989-DF84-43BE-BE30-90C7DD5F7E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46482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75" name="Line 35">
            <a:extLst>
              <a:ext uri="{FF2B5EF4-FFF2-40B4-BE49-F238E27FC236}">
                <a16:creationId xmlns:a16="http://schemas.microsoft.com/office/drawing/2014/main" id="{B313998C-9FCB-43B0-AD22-16B11ADAE3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4267200"/>
            <a:ext cx="152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76" name="Line 36">
            <a:extLst>
              <a:ext uri="{FF2B5EF4-FFF2-40B4-BE49-F238E27FC236}">
                <a16:creationId xmlns:a16="http://schemas.microsoft.com/office/drawing/2014/main" id="{8E009ADB-E6E9-4058-AAC2-3371F32F17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38862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77" name="Line 37">
            <a:extLst>
              <a:ext uri="{FF2B5EF4-FFF2-40B4-BE49-F238E27FC236}">
                <a16:creationId xmlns:a16="http://schemas.microsoft.com/office/drawing/2014/main" id="{A3445DE4-18AA-4CEF-9598-66B6BC5846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8000" y="38862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78" name="Line 38">
            <a:extLst>
              <a:ext uri="{FF2B5EF4-FFF2-40B4-BE49-F238E27FC236}">
                <a16:creationId xmlns:a16="http://schemas.microsoft.com/office/drawing/2014/main" id="{75C38AED-13B1-408F-9163-E4052B09E0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34290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79" name="Line 39">
            <a:extLst>
              <a:ext uri="{FF2B5EF4-FFF2-40B4-BE49-F238E27FC236}">
                <a16:creationId xmlns:a16="http://schemas.microsoft.com/office/drawing/2014/main" id="{4BBFBB7A-9EAC-4BDC-A8A4-1832ECFE6D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57150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80" name="Line 40">
            <a:extLst>
              <a:ext uri="{FF2B5EF4-FFF2-40B4-BE49-F238E27FC236}">
                <a16:creationId xmlns:a16="http://schemas.microsoft.com/office/drawing/2014/main" id="{053C4531-FE2D-43FE-90E6-0958920BD3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57912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81" name="Line 41">
            <a:extLst>
              <a:ext uri="{FF2B5EF4-FFF2-40B4-BE49-F238E27FC236}">
                <a16:creationId xmlns:a16="http://schemas.microsoft.com/office/drawing/2014/main" id="{AD697E4F-C5EB-4589-B3C9-3E9F5A0CDC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0400" y="48768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82" name="Line 42">
            <a:extLst>
              <a:ext uri="{FF2B5EF4-FFF2-40B4-BE49-F238E27FC236}">
                <a16:creationId xmlns:a16="http://schemas.microsoft.com/office/drawing/2014/main" id="{E633A6FA-D6EE-4CD6-8518-38F64F8E8D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44196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83" name="Line 43">
            <a:extLst>
              <a:ext uri="{FF2B5EF4-FFF2-40B4-BE49-F238E27FC236}">
                <a16:creationId xmlns:a16="http://schemas.microsoft.com/office/drawing/2014/main" id="{0DCCFEBE-E184-4FEA-BBDA-81D141BEA1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44958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84" name="Line 44">
            <a:extLst>
              <a:ext uri="{FF2B5EF4-FFF2-40B4-BE49-F238E27FC236}">
                <a16:creationId xmlns:a16="http://schemas.microsoft.com/office/drawing/2014/main" id="{39130AD7-D8A2-4449-B08D-68A3FED6C6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36576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85" name="Line 45">
            <a:extLst>
              <a:ext uri="{FF2B5EF4-FFF2-40B4-BE49-F238E27FC236}">
                <a16:creationId xmlns:a16="http://schemas.microsoft.com/office/drawing/2014/main" id="{8670DB1B-7E9E-471C-8606-CC7C32C08B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2004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86" name="Line 46">
            <a:extLst>
              <a:ext uri="{FF2B5EF4-FFF2-40B4-BE49-F238E27FC236}">
                <a16:creationId xmlns:a16="http://schemas.microsoft.com/office/drawing/2014/main" id="{B980D1E4-B7E7-4890-A024-0A29D5833B4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52578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87" name="Line 47">
            <a:extLst>
              <a:ext uri="{FF2B5EF4-FFF2-40B4-BE49-F238E27FC236}">
                <a16:creationId xmlns:a16="http://schemas.microsoft.com/office/drawing/2014/main" id="{5475FC18-32E3-4DD1-AF7E-023E47431F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32004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88" name="Line 48">
            <a:extLst>
              <a:ext uri="{FF2B5EF4-FFF2-40B4-BE49-F238E27FC236}">
                <a16:creationId xmlns:a16="http://schemas.microsoft.com/office/drawing/2014/main" id="{C7CD7B7F-9CD0-4704-A6DC-88A1251775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35814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89" name="Line 49">
            <a:extLst>
              <a:ext uri="{FF2B5EF4-FFF2-40B4-BE49-F238E27FC236}">
                <a16:creationId xmlns:a16="http://schemas.microsoft.com/office/drawing/2014/main" id="{467F9608-3E19-41AF-964A-EAB49E1DDD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41838" y="3810000"/>
            <a:ext cx="1825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90" name="Line 50">
            <a:extLst>
              <a:ext uri="{FF2B5EF4-FFF2-40B4-BE49-F238E27FC236}">
                <a16:creationId xmlns:a16="http://schemas.microsoft.com/office/drawing/2014/main" id="{FA4034F1-CFA6-4969-B69C-38508CE8EB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0" y="40386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91" name="Line 51">
            <a:extLst>
              <a:ext uri="{FF2B5EF4-FFF2-40B4-BE49-F238E27FC236}">
                <a16:creationId xmlns:a16="http://schemas.microsoft.com/office/drawing/2014/main" id="{BCAEAB2E-BF7A-4457-9173-780F4EABA1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52578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92" name="Text Box 52">
            <a:extLst>
              <a:ext uri="{FF2B5EF4-FFF2-40B4-BE49-F238E27FC236}">
                <a16:creationId xmlns:a16="http://schemas.microsoft.com/office/drawing/2014/main" id="{B8D3F0D7-0DB6-4EB8-A6A9-344449605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2438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We can follow the arrows to generate the solution</a:t>
            </a:r>
          </a:p>
        </p:txBody>
      </p:sp>
      <p:sp>
        <p:nvSpPr>
          <p:cNvPr id="87093" name="Text Box 53">
            <a:extLst>
              <a:ext uri="{FF2B5EF4-FFF2-40B4-BE49-F238E27FC236}">
                <a16:creationId xmlns:a16="http://schemas.microsoft.com/office/drawing/2014/main" id="{3C041DEE-E788-49A8-9553-FBD447793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486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BCBA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9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>
            <a:extLst>
              <a:ext uri="{FF2B5EF4-FFF2-40B4-BE49-F238E27FC236}">
                <a16:creationId xmlns:a16="http://schemas.microsoft.com/office/drawing/2014/main" id="{2EEF6567-A40A-4BCC-8654-E39764B2D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835705"/>
          </a:xfrm>
        </p:spPr>
        <p:txBody>
          <a:bodyPr/>
          <a:lstStyle/>
          <a:p>
            <a:r>
              <a:rPr lang="en-US" altLang="en-US" dirty="0"/>
              <a:t>Improving the Code</a:t>
            </a:r>
          </a:p>
        </p:txBody>
      </p:sp>
      <p:sp>
        <p:nvSpPr>
          <p:cNvPr id="770051" name="Rectangle 3">
            <a:extLst>
              <a:ext uri="{FF2B5EF4-FFF2-40B4-BE49-F238E27FC236}">
                <a16:creationId xmlns:a16="http://schemas.microsoft.com/office/drawing/2014/main" id="{F04CBE72-4C83-4BDC-A88D-E04054331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69312" cy="5372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sym typeface="Symbol" panose="05050102010706020507" pitchFamily="18" charset="2"/>
              </a:rPr>
              <a:t>If we only need the length of the LCS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Symbol" panose="05050102010706020507" pitchFamily="18" charset="2"/>
              </a:rPr>
              <a:t>LCS-LENGTH works only on two rows of c at a time</a:t>
            </a:r>
          </a:p>
          <a:p>
            <a:pPr lvl="2">
              <a:lnSpc>
                <a:spcPct val="15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The row  being computed and the previous row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Symbol" panose="05050102010706020507" pitchFamily="18" charset="2"/>
              </a:rPr>
              <a:t>We can reduce the asymptotic space requirements by storing only these two rows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34D5B20-728E-495F-BC53-43D14B3D4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Longest common subsequence (LCS)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D4000F9-FE81-4201-BCC3-9B06CDFDB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090737"/>
          </a:xfrm>
        </p:spPr>
        <p:txBody>
          <a:bodyPr/>
          <a:lstStyle/>
          <a:p>
            <a:r>
              <a:rPr lang="en-US" altLang="en-US"/>
              <a:t>For a sequence X = x</a:t>
            </a:r>
            <a:r>
              <a:rPr lang="en-US" altLang="en-US" baseline="-25000"/>
              <a:t>1</a:t>
            </a:r>
            <a:r>
              <a:rPr lang="en-US" altLang="en-US" baseline="30000"/>
              <a:t>,</a:t>
            </a:r>
            <a:r>
              <a:rPr lang="en-US" altLang="en-US"/>
              <a:t> x</a:t>
            </a:r>
            <a:r>
              <a:rPr lang="en-US" altLang="en-US" baseline="-25000"/>
              <a:t>2</a:t>
            </a:r>
            <a:r>
              <a:rPr lang="en-US" altLang="en-US"/>
              <a:t>, …, x</a:t>
            </a:r>
            <a:r>
              <a:rPr lang="en-US" altLang="en-US" baseline="-25000"/>
              <a:t>n</a:t>
            </a:r>
            <a:r>
              <a:rPr lang="en-US" altLang="en-US"/>
              <a:t>, a subsequence is a subset of the sequence defined by a set of increasing indices (i</a:t>
            </a:r>
            <a:r>
              <a:rPr lang="en-US" altLang="en-US" baseline="-25000"/>
              <a:t>1</a:t>
            </a:r>
            <a:r>
              <a:rPr lang="en-US" altLang="en-US"/>
              <a:t>, i</a:t>
            </a:r>
            <a:r>
              <a:rPr lang="en-US" altLang="en-US" baseline="-25000"/>
              <a:t>2</a:t>
            </a:r>
            <a:r>
              <a:rPr lang="en-US" altLang="en-US"/>
              <a:t>, …, i</a:t>
            </a:r>
            <a:r>
              <a:rPr lang="en-US" altLang="en-US" baseline="-25000"/>
              <a:t>k</a:t>
            </a:r>
            <a:r>
              <a:rPr lang="en-US" altLang="en-US"/>
              <a:t>) where 1 </a:t>
            </a:r>
            <a:r>
              <a:rPr lang="en-US" altLang="en-US">
                <a:cs typeface="Arial" panose="020B0604020202020204" pitchFamily="34" charset="0"/>
              </a:rPr>
              <a:t>≤ i</a:t>
            </a:r>
            <a:r>
              <a:rPr lang="en-US" altLang="en-US" baseline="-25000">
                <a:cs typeface="Arial" panose="020B0604020202020204" pitchFamily="34" charset="0"/>
              </a:rPr>
              <a:t>1</a:t>
            </a:r>
            <a:r>
              <a:rPr lang="en-US" altLang="en-US">
                <a:cs typeface="Arial" panose="020B0604020202020204" pitchFamily="34" charset="0"/>
              </a:rPr>
              <a:t> &lt; i</a:t>
            </a:r>
            <a:r>
              <a:rPr lang="en-US" altLang="en-US" baseline="-25000">
                <a:cs typeface="Arial" panose="020B0604020202020204" pitchFamily="34" charset="0"/>
              </a:rPr>
              <a:t>2</a:t>
            </a:r>
            <a:r>
              <a:rPr lang="en-US" altLang="en-US">
                <a:cs typeface="Arial" panose="020B0604020202020204" pitchFamily="34" charset="0"/>
              </a:rPr>
              <a:t> &lt; … &lt; i</a:t>
            </a:r>
            <a:r>
              <a:rPr lang="en-US" altLang="en-US" baseline="-25000">
                <a:cs typeface="Arial" panose="020B0604020202020204" pitchFamily="34" charset="0"/>
              </a:rPr>
              <a:t>k</a:t>
            </a:r>
            <a:r>
              <a:rPr lang="en-US" altLang="en-US">
                <a:cs typeface="Arial" panose="020B0604020202020204" pitchFamily="34" charset="0"/>
              </a:rPr>
              <a:t> ≤ n</a:t>
            </a: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B81A3559-DDB7-44FE-80C8-8D3979968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1148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 = A B A C D A B A B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E43BDDD8-4B84-4D42-B564-08EA4BAA7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257800"/>
            <a:ext cx="2209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DCA</a:t>
            </a:r>
          </a:p>
        </p:txBody>
      </p:sp>
      <p:sp>
        <p:nvSpPr>
          <p:cNvPr id="50182" name="Line 6">
            <a:extLst>
              <a:ext uri="{FF2B5EF4-FFF2-40B4-BE49-F238E27FC236}">
                <a16:creationId xmlns:a16="http://schemas.microsoft.com/office/drawing/2014/main" id="{335E762B-FB6E-4936-AF02-BF23ACC568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05400"/>
            <a:ext cx="19812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1898455-48EB-4C7B-8EBF-08F4DB7B7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Longest common subsequence (LCS)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45D3CA1-A582-411F-8BFD-D45106DBE7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090737"/>
          </a:xfrm>
        </p:spPr>
        <p:txBody>
          <a:bodyPr/>
          <a:lstStyle/>
          <a:p>
            <a:r>
              <a:rPr lang="en-US" altLang="en-US"/>
              <a:t>For a sequence X = x</a:t>
            </a:r>
            <a:r>
              <a:rPr lang="en-US" altLang="en-US" baseline="-25000"/>
              <a:t>1</a:t>
            </a:r>
            <a:r>
              <a:rPr lang="en-US" altLang="en-US" baseline="30000"/>
              <a:t>,</a:t>
            </a:r>
            <a:r>
              <a:rPr lang="en-US" altLang="en-US"/>
              <a:t> x</a:t>
            </a:r>
            <a:r>
              <a:rPr lang="en-US" altLang="en-US" baseline="-25000"/>
              <a:t>2</a:t>
            </a:r>
            <a:r>
              <a:rPr lang="en-US" altLang="en-US"/>
              <a:t>, …, x</a:t>
            </a:r>
            <a:r>
              <a:rPr lang="en-US" altLang="en-US" baseline="-25000"/>
              <a:t>n</a:t>
            </a:r>
            <a:r>
              <a:rPr lang="en-US" altLang="en-US"/>
              <a:t>, a subsequence is a subset of the sequence defined by a set of increasing indices (i</a:t>
            </a:r>
            <a:r>
              <a:rPr lang="en-US" altLang="en-US" baseline="-25000"/>
              <a:t>1</a:t>
            </a:r>
            <a:r>
              <a:rPr lang="en-US" altLang="en-US"/>
              <a:t>, i</a:t>
            </a:r>
            <a:r>
              <a:rPr lang="en-US" altLang="en-US" baseline="-25000"/>
              <a:t>2</a:t>
            </a:r>
            <a:r>
              <a:rPr lang="en-US" altLang="en-US"/>
              <a:t>, …, i</a:t>
            </a:r>
            <a:r>
              <a:rPr lang="en-US" altLang="en-US" baseline="-25000"/>
              <a:t>k</a:t>
            </a:r>
            <a:r>
              <a:rPr lang="en-US" altLang="en-US"/>
              <a:t>) where 1 </a:t>
            </a:r>
            <a:r>
              <a:rPr lang="en-US" altLang="en-US">
                <a:cs typeface="Arial" panose="020B0604020202020204" pitchFamily="34" charset="0"/>
              </a:rPr>
              <a:t>≤ i</a:t>
            </a:r>
            <a:r>
              <a:rPr lang="en-US" altLang="en-US" baseline="-25000">
                <a:cs typeface="Arial" panose="020B0604020202020204" pitchFamily="34" charset="0"/>
              </a:rPr>
              <a:t>1</a:t>
            </a:r>
            <a:r>
              <a:rPr lang="en-US" altLang="en-US">
                <a:cs typeface="Arial" panose="020B0604020202020204" pitchFamily="34" charset="0"/>
              </a:rPr>
              <a:t> &lt; i</a:t>
            </a:r>
            <a:r>
              <a:rPr lang="en-US" altLang="en-US" baseline="-25000">
                <a:cs typeface="Arial" panose="020B0604020202020204" pitchFamily="34" charset="0"/>
              </a:rPr>
              <a:t>2</a:t>
            </a:r>
            <a:r>
              <a:rPr lang="en-US" altLang="en-US">
                <a:cs typeface="Arial" panose="020B0604020202020204" pitchFamily="34" charset="0"/>
              </a:rPr>
              <a:t> &lt; … &lt; i</a:t>
            </a:r>
            <a:r>
              <a:rPr lang="en-US" altLang="en-US" baseline="-25000">
                <a:cs typeface="Arial" panose="020B0604020202020204" pitchFamily="34" charset="0"/>
              </a:rPr>
              <a:t>k</a:t>
            </a:r>
            <a:r>
              <a:rPr lang="en-US" altLang="en-US">
                <a:cs typeface="Arial" panose="020B0604020202020204" pitchFamily="34" charset="0"/>
              </a:rPr>
              <a:t> ≤ n</a:t>
            </a: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AF2B58CF-0819-4F2B-8698-1104634E6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1148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 = A B A C D A B A B</a:t>
            </a: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208AECF1-5D9A-4627-9EEE-C1438AA2C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257800"/>
            <a:ext cx="2209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AADAA?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EB429DB-AD0B-408F-89C6-46A430320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Longest common subsequence (LCS)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50D82480-2C69-42D8-B5F0-A4FAAE890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090737"/>
          </a:xfrm>
        </p:spPr>
        <p:txBody>
          <a:bodyPr/>
          <a:lstStyle/>
          <a:p>
            <a:r>
              <a:rPr lang="en-US" altLang="en-US"/>
              <a:t>For a sequence X = x</a:t>
            </a:r>
            <a:r>
              <a:rPr lang="en-US" altLang="en-US" baseline="-25000"/>
              <a:t>1</a:t>
            </a:r>
            <a:r>
              <a:rPr lang="en-US" altLang="en-US" baseline="30000"/>
              <a:t>,</a:t>
            </a:r>
            <a:r>
              <a:rPr lang="en-US" altLang="en-US"/>
              <a:t> x</a:t>
            </a:r>
            <a:r>
              <a:rPr lang="en-US" altLang="en-US" baseline="-25000"/>
              <a:t>2</a:t>
            </a:r>
            <a:r>
              <a:rPr lang="en-US" altLang="en-US"/>
              <a:t>, …, x</a:t>
            </a:r>
            <a:r>
              <a:rPr lang="en-US" altLang="en-US" baseline="-25000"/>
              <a:t>n</a:t>
            </a:r>
            <a:r>
              <a:rPr lang="en-US" altLang="en-US"/>
              <a:t>, a subsequence is a subset of the sequence defined by a set of increasing indices (i</a:t>
            </a:r>
            <a:r>
              <a:rPr lang="en-US" altLang="en-US" baseline="-25000"/>
              <a:t>1</a:t>
            </a:r>
            <a:r>
              <a:rPr lang="en-US" altLang="en-US"/>
              <a:t>, i</a:t>
            </a:r>
            <a:r>
              <a:rPr lang="en-US" altLang="en-US" baseline="-25000"/>
              <a:t>2</a:t>
            </a:r>
            <a:r>
              <a:rPr lang="en-US" altLang="en-US"/>
              <a:t>, …, i</a:t>
            </a:r>
            <a:r>
              <a:rPr lang="en-US" altLang="en-US" baseline="-25000"/>
              <a:t>k</a:t>
            </a:r>
            <a:r>
              <a:rPr lang="en-US" altLang="en-US"/>
              <a:t>) where 1 </a:t>
            </a:r>
            <a:r>
              <a:rPr lang="en-US" altLang="en-US">
                <a:cs typeface="Arial" panose="020B0604020202020204" pitchFamily="34" charset="0"/>
              </a:rPr>
              <a:t>≤ i</a:t>
            </a:r>
            <a:r>
              <a:rPr lang="en-US" altLang="en-US" baseline="-25000">
                <a:cs typeface="Arial" panose="020B0604020202020204" pitchFamily="34" charset="0"/>
              </a:rPr>
              <a:t>1</a:t>
            </a:r>
            <a:r>
              <a:rPr lang="en-US" altLang="en-US">
                <a:cs typeface="Arial" panose="020B0604020202020204" pitchFamily="34" charset="0"/>
              </a:rPr>
              <a:t> &lt; i</a:t>
            </a:r>
            <a:r>
              <a:rPr lang="en-US" altLang="en-US" baseline="-25000">
                <a:cs typeface="Arial" panose="020B0604020202020204" pitchFamily="34" charset="0"/>
              </a:rPr>
              <a:t>2</a:t>
            </a:r>
            <a:r>
              <a:rPr lang="en-US" altLang="en-US">
                <a:cs typeface="Arial" panose="020B0604020202020204" pitchFamily="34" charset="0"/>
              </a:rPr>
              <a:t> &lt; … &lt; i</a:t>
            </a:r>
            <a:r>
              <a:rPr lang="en-US" altLang="en-US" baseline="-25000">
                <a:cs typeface="Arial" panose="020B0604020202020204" pitchFamily="34" charset="0"/>
              </a:rPr>
              <a:t>k</a:t>
            </a:r>
            <a:r>
              <a:rPr lang="en-US" altLang="en-US">
                <a:cs typeface="Arial" panose="020B0604020202020204" pitchFamily="34" charset="0"/>
              </a:rPr>
              <a:t> ≤ n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80F1063F-A362-41F3-9219-3BB478F5C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1148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 = </a:t>
            </a: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B </a:t>
            </a: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C </a:t>
            </a: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</a:t>
            </a: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B </a:t>
            </a: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B</a:t>
            </a: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1D77CB46-15A9-4E2F-8D47-D0F0CA22B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257800"/>
            <a:ext cx="2209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AADAA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11776</TotalTime>
  <Words>4756</Words>
  <Application>Microsoft Office PowerPoint</Application>
  <PresentationFormat>On-screen Show (4:3)</PresentationFormat>
  <Paragraphs>1034</Paragraphs>
  <Slides>67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82" baseType="lpstr">
      <vt:lpstr>Arial</vt:lpstr>
      <vt:lpstr>Arial Narrow</vt:lpstr>
      <vt:lpstr>Calibri</vt:lpstr>
      <vt:lpstr>Comic Sans MS</vt:lpstr>
      <vt:lpstr>Consolas</vt:lpstr>
      <vt:lpstr>Dosis</vt:lpstr>
      <vt:lpstr>Roboto</vt:lpstr>
      <vt:lpstr>Roboto Slab</vt:lpstr>
      <vt:lpstr>Source Sans Pro</vt:lpstr>
      <vt:lpstr>Times</vt:lpstr>
      <vt:lpstr>Wingdings</vt:lpstr>
      <vt:lpstr>Network</vt:lpstr>
      <vt:lpstr>Marina</vt:lpstr>
      <vt:lpstr>Equation</vt:lpstr>
      <vt:lpstr>Bitmap Image</vt:lpstr>
      <vt:lpstr>PowerPoint Presentation</vt:lpstr>
      <vt:lpstr>Longest common subsequence (LCS)</vt:lpstr>
      <vt:lpstr>Longest common subsequence (LCS)</vt:lpstr>
      <vt:lpstr>Longest common subsequence (LCS)</vt:lpstr>
      <vt:lpstr>Longest common subsequence (LCS)</vt:lpstr>
      <vt:lpstr>Longest common subsequence (LCS)</vt:lpstr>
      <vt:lpstr>Longest common subsequence (LCS)</vt:lpstr>
      <vt:lpstr>Longest common subsequence (LCS)</vt:lpstr>
      <vt:lpstr>Longest common subsequence (LCS)</vt:lpstr>
      <vt:lpstr>LCS problem</vt:lpstr>
      <vt:lpstr>LCS problem</vt:lpstr>
      <vt:lpstr>PowerPoint Presentation</vt:lpstr>
      <vt:lpstr>PowerPoint Presentation</vt:lpstr>
      <vt:lpstr>PowerPoint Presentation</vt:lpstr>
      <vt:lpstr>PowerPoint Presentation</vt:lpstr>
      <vt:lpstr>Brute-Force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Programing Approach</vt:lpstr>
      <vt:lpstr>Step 1: Define the problem with respect to subproblems</vt:lpstr>
      <vt:lpstr>Step 1: Define the problem with respect to subproblems</vt:lpstr>
      <vt:lpstr>Step 1: Define the problem with respect to subproblems</vt:lpstr>
      <vt:lpstr>Step 1: Define the problem with respect to subproblems</vt:lpstr>
      <vt:lpstr>Step 1: Define the problem with respect to subproblems</vt:lpstr>
      <vt:lpstr>Step 1: Define the problem with respect to subproblems</vt:lpstr>
      <vt:lpstr>Step 1: Define the problem with respect to subproblems</vt:lpstr>
      <vt:lpstr>Step 1: Define the problem with respect to subproblems</vt:lpstr>
      <vt:lpstr>Step 2: Build the solution from the bottom up</vt:lpstr>
      <vt:lpstr>Step 2: Build the solution from the bottom 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algorithm</vt:lpstr>
      <vt:lpstr>The algorithm</vt:lpstr>
      <vt:lpstr>The algorithm</vt:lpstr>
      <vt:lpstr>The algorithm</vt:lpstr>
      <vt:lpstr>The algorithm</vt:lpstr>
      <vt:lpstr>The algorithm</vt:lpstr>
      <vt:lpstr>Running time?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Keeping track of the solution</vt:lpstr>
      <vt:lpstr>Example</vt:lpstr>
      <vt:lpstr>Constructing a LCS</vt:lpstr>
      <vt:lpstr>Example 2</vt:lpstr>
      <vt:lpstr>PowerPoint Presentation</vt:lpstr>
      <vt:lpstr>Improving 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tmik</cp:lastModifiedBy>
  <cp:revision>345</cp:revision>
  <dcterms:created xsi:type="dcterms:W3CDTF">2021-10-24T06:23:43Z</dcterms:created>
  <dcterms:modified xsi:type="dcterms:W3CDTF">2023-01-12T11:42:14Z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