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71"/>
  </p:notesMasterIdLst>
  <p:sldIdLst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314" r:id="rId28"/>
    <p:sldId id="315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FF37FF-26F6-4DB8-8486-DA41A7CD34D3}">
          <p14:sldIdLst>
            <p14:sldId id="259"/>
            <p14:sldId id="261"/>
            <p14:sldId id="263"/>
            <p14:sldId id="264"/>
            <p14:sldId id="265"/>
            <p14:sldId id="266"/>
            <p14:sldId id="267"/>
            <p14:sldId id="268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14"/>
            <p14:sldId id="315"/>
          </p14:sldIdLst>
        </p14:section>
        <p14:section name="Building a Trie" id="{4B11FBA7-AFC7-4816-84B3-2A93DAFA2BCF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Representing Tries" id="{2C00E34F-9915-47E1-8670-B653B533CF8D}">
          <p14:sldIdLst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0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55982-B65E-456B-909B-6C5AD4AFB89C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E53D4-A0FC-468D-85E7-1A436FAE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3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4"/>
            <a:ext cx="857123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1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98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98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7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98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1" y="1737995"/>
            <a:ext cx="438645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8" y="1737995"/>
            <a:ext cx="438645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41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98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07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9050" y="2948940"/>
            <a:ext cx="7505700" cy="986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765" y="1732279"/>
            <a:ext cx="9018269" cy="441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058400" y="600"/>
            <a:ext cx="0" cy="7555231"/>
          </a:xfrm>
          <a:custGeom>
            <a:avLst/>
            <a:gdLst/>
            <a:ahLst/>
            <a:cxnLst/>
            <a:rect l="l" t="t" r="r" b="b"/>
            <a:pathLst>
              <a:path h="7561580">
                <a:moveTo>
                  <a:pt x="0" y="0"/>
                </a:moveTo>
                <a:lnTo>
                  <a:pt x="0" y="7561580"/>
                </a:lnTo>
              </a:path>
            </a:pathLst>
          </a:custGeom>
          <a:ln w="366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8169" y="2571459"/>
            <a:ext cx="88874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481" y="1732693"/>
            <a:ext cx="900683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4"/>
            <a:ext cx="32268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4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4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834">
        <a:defRPr>
          <a:latin typeface="+mn-lt"/>
          <a:ea typeface="+mn-ea"/>
          <a:cs typeface="+mn-cs"/>
        </a:defRPr>
      </a:lvl2pPr>
      <a:lvl3pPr marL="913668">
        <a:defRPr>
          <a:latin typeface="+mn-lt"/>
          <a:ea typeface="+mn-ea"/>
          <a:cs typeface="+mn-cs"/>
        </a:defRPr>
      </a:lvl3pPr>
      <a:lvl4pPr marL="1370503">
        <a:defRPr>
          <a:latin typeface="+mn-lt"/>
          <a:ea typeface="+mn-ea"/>
          <a:cs typeface="+mn-cs"/>
        </a:defRPr>
      </a:lvl4pPr>
      <a:lvl5pPr marL="1827337">
        <a:defRPr>
          <a:latin typeface="+mn-lt"/>
          <a:ea typeface="+mn-ea"/>
          <a:cs typeface="+mn-cs"/>
        </a:defRPr>
      </a:lvl5pPr>
      <a:lvl6pPr marL="2284171">
        <a:defRPr>
          <a:latin typeface="+mn-lt"/>
          <a:ea typeface="+mn-ea"/>
          <a:cs typeface="+mn-cs"/>
        </a:defRPr>
      </a:lvl6pPr>
      <a:lvl7pPr marL="2741005">
        <a:defRPr>
          <a:latin typeface="+mn-lt"/>
          <a:ea typeface="+mn-ea"/>
          <a:cs typeface="+mn-cs"/>
        </a:defRPr>
      </a:lvl7pPr>
      <a:lvl8pPr marL="3197840">
        <a:defRPr>
          <a:latin typeface="+mn-lt"/>
          <a:ea typeface="+mn-ea"/>
          <a:cs typeface="+mn-cs"/>
        </a:defRPr>
      </a:lvl8pPr>
      <a:lvl9pPr marL="365467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834">
        <a:defRPr>
          <a:latin typeface="+mn-lt"/>
          <a:ea typeface="+mn-ea"/>
          <a:cs typeface="+mn-cs"/>
        </a:defRPr>
      </a:lvl2pPr>
      <a:lvl3pPr marL="913668">
        <a:defRPr>
          <a:latin typeface="+mn-lt"/>
          <a:ea typeface="+mn-ea"/>
          <a:cs typeface="+mn-cs"/>
        </a:defRPr>
      </a:lvl3pPr>
      <a:lvl4pPr marL="1370503">
        <a:defRPr>
          <a:latin typeface="+mn-lt"/>
          <a:ea typeface="+mn-ea"/>
          <a:cs typeface="+mn-cs"/>
        </a:defRPr>
      </a:lvl4pPr>
      <a:lvl5pPr marL="1827337">
        <a:defRPr>
          <a:latin typeface="+mn-lt"/>
          <a:ea typeface="+mn-ea"/>
          <a:cs typeface="+mn-cs"/>
        </a:defRPr>
      </a:lvl5pPr>
      <a:lvl6pPr marL="2284171">
        <a:defRPr>
          <a:latin typeface="+mn-lt"/>
          <a:ea typeface="+mn-ea"/>
          <a:cs typeface="+mn-cs"/>
        </a:defRPr>
      </a:lvl6pPr>
      <a:lvl7pPr marL="2741005">
        <a:defRPr>
          <a:latin typeface="+mn-lt"/>
          <a:ea typeface="+mn-ea"/>
          <a:cs typeface="+mn-cs"/>
        </a:defRPr>
      </a:lvl7pPr>
      <a:lvl8pPr marL="3197840">
        <a:defRPr>
          <a:latin typeface="+mn-lt"/>
          <a:ea typeface="+mn-ea"/>
          <a:cs typeface="+mn-cs"/>
        </a:defRPr>
      </a:lvl8pPr>
      <a:lvl9pPr marL="365467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9074" y="3186892"/>
            <a:ext cx="6736134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spc="-40" dirty="0"/>
              <a:t>Part </a:t>
            </a:r>
            <a:r>
              <a:rPr sz="3197" spc="-5" dirty="0"/>
              <a:t>I: </a:t>
            </a:r>
            <a:r>
              <a:rPr sz="3197" b="1" i="1" spc="-50" dirty="0">
                <a:solidFill>
                  <a:srgbClr val="0000FF"/>
                </a:solidFill>
              </a:rPr>
              <a:t>Tries </a:t>
            </a:r>
            <a:r>
              <a:rPr sz="3197" b="1" i="1" spc="-5" dirty="0">
                <a:solidFill>
                  <a:srgbClr val="0000FF"/>
                </a:solidFill>
              </a:rPr>
              <a:t>and </a:t>
            </a:r>
            <a:r>
              <a:rPr sz="3197" b="1" i="1" spc="-15" dirty="0">
                <a:solidFill>
                  <a:srgbClr val="0000FF"/>
                </a:solidFill>
              </a:rPr>
              <a:t>Patricia</a:t>
            </a:r>
            <a:r>
              <a:rPr sz="3197" b="1" i="1" spc="55" dirty="0">
                <a:solidFill>
                  <a:srgbClr val="0000FF"/>
                </a:solidFill>
              </a:rPr>
              <a:t> </a:t>
            </a:r>
            <a:r>
              <a:rPr sz="3197" b="1" i="1" spc="-50" dirty="0">
                <a:solidFill>
                  <a:srgbClr val="0000FF"/>
                </a:solidFill>
              </a:rPr>
              <a:t>Tries</a:t>
            </a:r>
            <a:endParaRPr sz="31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04691">
              <a:lnSpc>
                <a:spcPct val="83500"/>
              </a:lnSpc>
              <a:spcBef>
                <a:spcPts val="590"/>
              </a:spcBef>
            </a:pPr>
            <a:r>
              <a:rPr sz="3197" spc="40" dirty="0">
                <a:latin typeface="SimSun"/>
                <a:cs typeface="SimSun"/>
              </a:rPr>
              <a:t>ant</a:t>
            </a:r>
            <a:r>
              <a:rPr sz="3197" b="1" spc="4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35" dirty="0">
                <a:latin typeface="SimSun"/>
                <a:cs typeface="SimSun"/>
              </a:rPr>
              <a:t>ante</a:t>
            </a:r>
            <a:r>
              <a:rPr sz="3197" b="1" spc="35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a</a:t>
            </a:r>
            <a:r>
              <a:rPr sz="3197" spc="5" dirty="0">
                <a:latin typeface="SimSun"/>
                <a:cs typeface="SimSun"/>
              </a:rPr>
              <a:t>te</a:t>
            </a:r>
            <a:r>
              <a:rPr sz="3197" spc="30" dirty="0">
                <a:latin typeface="SimSun"/>
                <a:cs typeface="SimSun"/>
              </a:rPr>
              <a:t>r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l</a:t>
            </a:r>
            <a:r>
              <a:rPr sz="3197" spc="5" dirty="0">
                <a:latin typeface="SimSun"/>
                <a:cs typeface="SimSun"/>
              </a:rPr>
              <a:t>op</a:t>
            </a:r>
            <a:r>
              <a:rPr sz="3197" spc="30" dirty="0">
                <a:latin typeface="SimSun"/>
                <a:cs typeface="SimSun"/>
              </a:rPr>
              <a:t>e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20" dirty="0">
                <a:latin typeface="SimSun"/>
                <a:cs typeface="SimSun"/>
              </a:rPr>
              <a:t>antique</a:t>
            </a:r>
            <a:r>
              <a:rPr sz="3197" b="1" spc="20" dirty="0">
                <a:solidFill>
                  <a:srgbClr val="663300"/>
                </a:solidFill>
                <a:latin typeface="Arial Narrow"/>
                <a:cs typeface="Arial Narrow"/>
              </a:rPr>
              <a:t>$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441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288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838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838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5130" y="46281"/>
            <a:ext cx="3197713" cy="666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8388" y="5921698"/>
            <a:ext cx="1903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77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5652" y="5921698"/>
            <a:ext cx="1903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77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3720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1614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9284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5652" y="4312436"/>
            <a:ext cx="1103972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  <a:tabLst>
                <a:tab pos="925724" algn="l"/>
              </a:tabLst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	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9284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395" y="46281"/>
            <a:ext cx="1827264" cy="744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52" y="275926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52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52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5652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5652" y="66421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6100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6100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6100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6100" y="66421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7369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68543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25359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96951" y="2604452"/>
            <a:ext cx="2375444" cy="393369"/>
          </a:xfrm>
          <a:custGeom>
            <a:avLst/>
            <a:gdLst/>
            <a:ahLst/>
            <a:cxnLst/>
            <a:rect l="l" t="t" r="r" b="b"/>
            <a:pathLst>
              <a:path w="2377440" h="393700">
                <a:moveTo>
                  <a:pt x="237744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42387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8447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599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199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59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199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599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5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56264" y="3929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13080" y="4386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84672" y="3381039"/>
            <a:ext cx="1187722" cy="393369"/>
          </a:xfrm>
          <a:custGeom>
            <a:avLst/>
            <a:gdLst/>
            <a:ahLst/>
            <a:cxnLst/>
            <a:rect l="l" t="t" r="r" b="b"/>
            <a:pathLst>
              <a:path w="1188720" h="393700">
                <a:moveTo>
                  <a:pt x="118872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30109" y="376679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5962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3291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13291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3291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70107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13291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3291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291" y="3929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70107" y="4386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13291" y="4705806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13291" y="4705806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13291" y="47058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70107" y="51626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3291" y="548239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13291" y="548239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13291" y="54823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70107" y="59392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13291" y="6258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70107" y="67157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29210" y="2604452"/>
            <a:ext cx="2512489" cy="393369"/>
          </a:xfrm>
          <a:custGeom>
            <a:avLst/>
            <a:gdLst/>
            <a:ahLst/>
            <a:cxnLst/>
            <a:rect l="l" t="t" r="r" b="b"/>
            <a:pathLst>
              <a:path w="2514600" h="393700">
                <a:moveTo>
                  <a:pt x="0" y="0"/>
                </a:moveTo>
                <a:lnTo>
                  <a:pt x="2514600" y="0"/>
                </a:lnTo>
                <a:lnTo>
                  <a:pt x="251460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87135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85129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41699" y="3609447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487135" y="376679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96548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41699" y="438603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87135" y="454338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9654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41699" y="5162622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87135" y="531996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9654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41699" y="5939208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487135" y="609655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548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04691">
              <a:lnSpc>
                <a:spcPct val="83500"/>
              </a:lnSpc>
              <a:spcBef>
                <a:spcPts val="590"/>
              </a:spcBef>
            </a:pPr>
            <a:r>
              <a:rPr sz="3197" spc="40" dirty="0">
                <a:latin typeface="SimSun"/>
                <a:cs typeface="SimSun"/>
              </a:rPr>
              <a:t>ant</a:t>
            </a:r>
            <a:r>
              <a:rPr sz="3197" b="1" spc="4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35" dirty="0">
                <a:latin typeface="SimSun"/>
                <a:cs typeface="SimSun"/>
              </a:rPr>
              <a:t>ante</a:t>
            </a:r>
            <a:r>
              <a:rPr sz="3197" b="1" spc="35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a</a:t>
            </a:r>
            <a:r>
              <a:rPr sz="3197" spc="5" dirty="0">
                <a:latin typeface="SimSun"/>
                <a:cs typeface="SimSun"/>
              </a:rPr>
              <a:t>te</a:t>
            </a:r>
            <a:r>
              <a:rPr sz="3197" spc="30" dirty="0">
                <a:latin typeface="SimSun"/>
                <a:cs typeface="SimSun"/>
              </a:rPr>
              <a:t>r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l</a:t>
            </a:r>
            <a:r>
              <a:rPr sz="3197" spc="5" dirty="0">
                <a:latin typeface="SimSun"/>
                <a:cs typeface="SimSun"/>
              </a:rPr>
              <a:t>op</a:t>
            </a:r>
            <a:r>
              <a:rPr sz="3197" spc="30" dirty="0">
                <a:latin typeface="SimSun"/>
                <a:cs typeface="SimSun"/>
              </a:rPr>
              <a:t>e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20" dirty="0">
                <a:latin typeface="SimSun"/>
                <a:cs typeface="SimSun"/>
              </a:rPr>
              <a:t>antique</a:t>
            </a:r>
            <a:r>
              <a:rPr sz="3197" b="1" spc="20" dirty="0">
                <a:solidFill>
                  <a:srgbClr val="663300"/>
                </a:solidFill>
                <a:latin typeface="Arial Narrow"/>
                <a:cs typeface="Arial Narrow"/>
              </a:rPr>
              <a:t>$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4818" y="4676619"/>
            <a:ext cx="3517484" cy="2742166"/>
          </a:xfrm>
          <a:custGeom>
            <a:avLst/>
            <a:gdLst/>
            <a:ahLst/>
            <a:cxnLst/>
            <a:rect l="l" t="t" r="r" b="b"/>
            <a:pathLst>
              <a:path w="3520440" h="2744470">
                <a:moveTo>
                  <a:pt x="3520440" y="0"/>
                </a:moveTo>
                <a:lnTo>
                  <a:pt x="0" y="0"/>
                </a:lnTo>
                <a:lnTo>
                  <a:pt x="0" y="2744470"/>
                </a:lnTo>
                <a:lnTo>
                  <a:pt x="3520440" y="2744470"/>
                </a:lnTo>
                <a:lnTo>
                  <a:pt x="3520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94818" y="4676619"/>
            <a:ext cx="3517484" cy="2742166"/>
          </a:xfrm>
          <a:custGeom>
            <a:avLst/>
            <a:gdLst/>
            <a:ahLst/>
            <a:cxnLst/>
            <a:rect l="l" t="t" r="r" b="b"/>
            <a:pathLst>
              <a:path w="3520440" h="2744470">
                <a:moveTo>
                  <a:pt x="1760220" y="2744470"/>
                </a:moveTo>
                <a:lnTo>
                  <a:pt x="0" y="2744470"/>
                </a:lnTo>
                <a:lnTo>
                  <a:pt x="0" y="0"/>
                </a:lnTo>
                <a:lnTo>
                  <a:pt x="3520440" y="0"/>
                </a:lnTo>
                <a:lnTo>
                  <a:pt x="3520440" y="2744470"/>
                </a:lnTo>
                <a:lnTo>
                  <a:pt x="1760220" y="274447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86959" y="4568760"/>
            <a:ext cx="3517484" cy="2742166"/>
          </a:xfrm>
          <a:custGeom>
            <a:avLst/>
            <a:gdLst/>
            <a:ahLst/>
            <a:cxnLst/>
            <a:rect l="l" t="t" r="r" b="b"/>
            <a:pathLst>
              <a:path w="3520440" h="2744470">
                <a:moveTo>
                  <a:pt x="3520440" y="0"/>
                </a:moveTo>
                <a:lnTo>
                  <a:pt x="0" y="0"/>
                </a:lnTo>
                <a:lnTo>
                  <a:pt x="0" y="2744470"/>
                </a:lnTo>
                <a:lnTo>
                  <a:pt x="3520440" y="2744470"/>
                </a:lnTo>
                <a:lnTo>
                  <a:pt x="3520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6959" y="4568760"/>
            <a:ext cx="3517484" cy="2742166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20303" rIns="0" bIns="0" rtlCol="0">
            <a:spAutoFit/>
          </a:bodyPr>
          <a:lstStyle/>
          <a:p>
            <a:pPr marL="111036" marR="104056" indent="-2538" algn="ctr" defTabSz="913668">
              <a:lnSpc>
                <a:spcPct val="96700"/>
              </a:lnSpc>
              <a:spcBef>
                <a:spcPts val="160"/>
              </a:spcBef>
            </a:pP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The </a:t>
            </a:r>
            <a:r>
              <a:rPr sz="2598" b="1" spc="110" dirty="0">
                <a:solidFill>
                  <a:srgbClr val="663300"/>
                </a:solidFill>
                <a:latin typeface="Arial Narrow"/>
                <a:cs typeface="Arial Narrow"/>
              </a:rPr>
              <a:t>$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symbol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is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called 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the 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sentinel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or </a:t>
            </a:r>
            <a:r>
              <a:rPr sz="2198" b="1" i="1" spc="-10" dirty="0">
                <a:solidFill>
                  <a:srgbClr val="0000FF"/>
                </a:solidFill>
                <a:latin typeface="DejaVu Serif"/>
                <a:cs typeface="DejaVu Serif"/>
              </a:rPr>
              <a:t>end-  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marker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. It’s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special  character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that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can</a:t>
            </a:r>
            <a:r>
              <a:rPr sz="2198" spc="-6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only 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appear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at the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ends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of 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words. (Think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“null  </a:t>
            </a:r>
            <a:r>
              <a:rPr sz="2198" spc="-30" dirty="0">
                <a:solidFill>
                  <a:prstClr val="black"/>
                </a:solidFill>
                <a:latin typeface="DejaVu Serif"/>
                <a:cs typeface="DejaVu Serif"/>
              </a:rPr>
              <a:t>terminator,” 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Theoryland</a:t>
            </a:r>
            <a:r>
              <a:rPr sz="2198" spc="-3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edition.)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395" y="46281"/>
            <a:ext cx="1827264" cy="744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52" y="275926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52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52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5652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5652" y="66421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6100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6100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6100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6100" y="66421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7369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68543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25359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96951" y="2604452"/>
            <a:ext cx="2375444" cy="393369"/>
          </a:xfrm>
          <a:custGeom>
            <a:avLst/>
            <a:gdLst/>
            <a:ahLst/>
            <a:cxnLst/>
            <a:rect l="l" t="t" r="r" b="b"/>
            <a:pathLst>
              <a:path w="2377440" h="393700">
                <a:moveTo>
                  <a:pt x="237744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42387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8447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599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199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59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199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599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5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56264" y="3929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13080" y="4386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84672" y="3381039"/>
            <a:ext cx="1187722" cy="393369"/>
          </a:xfrm>
          <a:custGeom>
            <a:avLst/>
            <a:gdLst/>
            <a:ahLst/>
            <a:cxnLst/>
            <a:rect l="l" t="t" r="r" b="b"/>
            <a:pathLst>
              <a:path w="1188720" h="393700">
                <a:moveTo>
                  <a:pt x="118872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30109" y="376679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5962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3291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13291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3291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70107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13291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3291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291" y="3929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70107" y="4386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13291" y="4705806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13291" y="4705806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13291" y="47058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70107" y="51626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3291" y="548239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13291" y="548239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13291" y="54823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70107" y="59392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13291" y="6258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70107" y="67157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29210" y="2604452"/>
            <a:ext cx="2512489" cy="393369"/>
          </a:xfrm>
          <a:custGeom>
            <a:avLst/>
            <a:gdLst/>
            <a:ahLst/>
            <a:cxnLst/>
            <a:rect l="l" t="t" r="r" b="b"/>
            <a:pathLst>
              <a:path w="2514600" h="393700">
                <a:moveTo>
                  <a:pt x="0" y="0"/>
                </a:moveTo>
                <a:lnTo>
                  <a:pt x="2514600" y="0"/>
                </a:lnTo>
                <a:lnTo>
                  <a:pt x="251460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87135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85129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41699" y="3609447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487135" y="376679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96548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41699" y="438603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87135" y="454338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9654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41699" y="5162622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87135" y="531996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9654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41699" y="5939208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487135" y="609655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548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04691">
              <a:lnSpc>
                <a:spcPct val="83500"/>
              </a:lnSpc>
              <a:spcBef>
                <a:spcPts val="590"/>
              </a:spcBef>
            </a:pPr>
            <a:r>
              <a:rPr sz="3197" spc="40" dirty="0">
                <a:latin typeface="SimSun"/>
                <a:cs typeface="SimSun"/>
              </a:rPr>
              <a:t>ant</a:t>
            </a:r>
            <a:r>
              <a:rPr sz="3197" b="1" spc="4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35" dirty="0">
                <a:latin typeface="SimSun"/>
                <a:cs typeface="SimSun"/>
              </a:rPr>
              <a:t>ante</a:t>
            </a:r>
            <a:r>
              <a:rPr sz="3197" b="1" spc="35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a</a:t>
            </a:r>
            <a:r>
              <a:rPr sz="3197" spc="5" dirty="0">
                <a:latin typeface="SimSun"/>
                <a:cs typeface="SimSun"/>
              </a:rPr>
              <a:t>te</a:t>
            </a:r>
            <a:r>
              <a:rPr sz="3197" spc="30" dirty="0">
                <a:latin typeface="SimSun"/>
                <a:cs typeface="SimSun"/>
              </a:rPr>
              <a:t>r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l</a:t>
            </a:r>
            <a:r>
              <a:rPr sz="3197" spc="5" dirty="0">
                <a:latin typeface="SimSun"/>
                <a:cs typeface="SimSun"/>
              </a:rPr>
              <a:t>op</a:t>
            </a:r>
            <a:r>
              <a:rPr sz="3197" spc="30" dirty="0">
                <a:latin typeface="SimSun"/>
                <a:cs typeface="SimSun"/>
              </a:rPr>
              <a:t>e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20" dirty="0">
                <a:latin typeface="SimSun"/>
                <a:cs typeface="SimSun"/>
              </a:rPr>
              <a:t>antique</a:t>
            </a:r>
            <a:r>
              <a:rPr sz="3197" b="1" spc="20" dirty="0">
                <a:solidFill>
                  <a:srgbClr val="663300"/>
                </a:solidFill>
                <a:latin typeface="Arial Narrow"/>
                <a:cs typeface="Arial Narrow"/>
              </a:rPr>
              <a:t>$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4818" y="5067451"/>
            <a:ext cx="3517484" cy="1938931"/>
          </a:xfrm>
          <a:custGeom>
            <a:avLst/>
            <a:gdLst/>
            <a:ahLst/>
            <a:cxnLst/>
            <a:rect l="l" t="t" r="r" b="b"/>
            <a:pathLst>
              <a:path w="3520440" h="1940559">
                <a:moveTo>
                  <a:pt x="3520440" y="0"/>
                </a:moveTo>
                <a:lnTo>
                  <a:pt x="0" y="0"/>
                </a:lnTo>
                <a:lnTo>
                  <a:pt x="0" y="1940559"/>
                </a:lnTo>
                <a:lnTo>
                  <a:pt x="3520440" y="1940559"/>
                </a:lnTo>
                <a:lnTo>
                  <a:pt x="3520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94818" y="5067451"/>
            <a:ext cx="3517484" cy="1938931"/>
          </a:xfrm>
          <a:custGeom>
            <a:avLst/>
            <a:gdLst/>
            <a:ahLst/>
            <a:cxnLst/>
            <a:rect l="l" t="t" r="r" b="b"/>
            <a:pathLst>
              <a:path w="3520440" h="1940559">
                <a:moveTo>
                  <a:pt x="1760220" y="1940559"/>
                </a:moveTo>
                <a:lnTo>
                  <a:pt x="0" y="1940559"/>
                </a:lnTo>
                <a:lnTo>
                  <a:pt x="0" y="0"/>
                </a:lnTo>
                <a:lnTo>
                  <a:pt x="3520440" y="0"/>
                </a:lnTo>
                <a:lnTo>
                  <a:pt x="3520440" y="1940559"/>
                </a:lnTo>
                <a:lnTo>
                  <a:pt x="1760220" y="1940559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86959" y="4959592"/>
            <a:ext cx="3517484" cy="1938931"/>
          </a:xfrm>
          <a:custGeom>
            <a:avLst/>
            <a:gdLst/>
            <a:ahLst/>
            <a:cxnLst/>
            <a:rect l="l" t="t" r="r" b="b"/>
            <a:pathLst>
              <a:path w="3520440" h="1940559">
                <a:moveTo>
                  <a:pt x="3520440" y="0"/>
                </a:moveTo>
                <a:lnTo>
                  <a:pt x="0" y="0"/>
                </a:lnTo>
                <a:lnTo>
                  <a:pt x="0" y="1940559"/>
                </a:lnTo>
                <a:lnTo>
                  <a:pt x="3520440" y="1940559"/>
                </a:lnTo>
                <a:lnTo>
                  <a:pt x="3520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6959" y="4959592"/>
            <a:ext cx="3517484" cy="1938931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53930" rIns="0" bIns="0" rtlCol="0">
            <a:spAutoFit/>
          </a:bodyPr>
          <a:lstStyle/>
          <a:p>
            <a:pPr marL="180830" marR="175120" indent="634" algn="ctr" defTabSz="913668">
              <a:lnSpc>
                <a:spcPct val="96800"/>
              </a:lnSpc>
              <a:spcBef>
                <a:spcPts val="425"/>
              </a:spcBef>
            </a:pP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By convention,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the  sentinel </a:t>
            </a:r>
            <a:r>
              <a:rPr sz="2198" b="1" spc="95" dirty="0">
                <a:solidFill>
                  <a:srgbClr val="663300"/>
                </a:solidFill>
                <a:latin typeface="Arial Narrow"/>
                <a:cs typeface="Arial Narrow"/>
              </a:rPr>
              <a:t>$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precedes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all  other</a:t>
            </a:r>
            <a:r>
              <a:rPr sz="2198" spc="-3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characters.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246817" marR="243645" algn="ctr" defTabSz="913668">
              <a:lnSpc>
                <a:spcPts val="2558"/>
              </a:lnSpc>
              <a:spcBef>
                <a:spcPts val="1569"/>
              </a:spcBef>
            </a:pP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(It really is like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</a:t>
            </a:r>
            <a:r>
              <a:rPr sz="2198" spc="-10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null  terminator!)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395" y="46281"/>
            <a:ext cx="1827264" cy="744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52" y="275926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52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52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5652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5652" y="66421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6100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6100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6100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6100" y="66421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7369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68543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25359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96951" y="2604452"/>
            <a:ext cx="2375444" cy="393369"/>
          </a:xfrm>
          <a:custGeom>
            <a:avLst/>
            <a:gdLst/>
            <a:ahLst/>
            <a:cxnLst/>
            <a:rect l="l" t="t" r="r" b="b"/>
            <a:pathLst>
              <a:path w="2377440" h="393700">
                <a:moveTo>
                  <a:pt x="237744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42387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8447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599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199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599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199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599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5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56264" y="3929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13080" y="4386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84672" y="3381039"/>
            <a:ext cx="1187722" cy="393369"/>
          </a:xfrm>
          <a:custGeom>
            <a:avLst/>
            <a:gdLst/>
            <a:ahLst/>
            <a:cxnLst/>
            <a:rect l="l" t="t" r="r" b="b"/>
            <a:pathLst>
              <a:path w="1188720" h="393700">
                <a:moveTo>
                  <a:pt x="118872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30109" y="376679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5962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3291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13291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3291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70107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13291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3291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291" y="3929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70107" y="4386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13291" y="4705806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13291" y="4705806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13291" y="47058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70107" y="51626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3291" y="548239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13291" y="548239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13291" y="54823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70107" y="59392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13291" y="6258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70107" y="67157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29210" y="2604452"/>
            <a:ext cx="2512489" cy="393369"/>
          </a:xfrm>
          <a:custGeom>
            <a:avLst/>
            <a:gdLst/>
            <a:ahLst/>
            <a:cxnLst/>
            <a:rect l="l" t="t" r="r" b="b"/>
            <a:pathLst>
              <a:path w="2514600" h="393700">
                <a:moveTo>
                  <a:pt x="0" y="0"/>
                </a:moveTo>
                <a:lnTo>
                  <a:pt x="2514600" y="0"/>
                </a:lnTo>
                <a:lnTo>
                  <a:pt x="251460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87135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85129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41699" y="3609447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487135" y="376679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96548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41699" y="438603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87135" y="454338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9654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41699" y="5162622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87135" y="531996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9654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41699" y="5939208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487135" y="609655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548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04691">
              <a:lnSpc>
                <a:spcPct val="83500"/>
              </a:lnSpc>
              <a:spcBef>
                <a:spcPts val="590"/>
              </a:spcBef>
            </a:pPr>
            <a:r>
              <a:rPr sz="3197" spc="40" dirty="0">
                <a:latin typeface="SimSun"/>
                <a:cs typeface="SimSun"/>
              </a:rPr>
              <a:t>ant</a:t>
            </a:r>
            <a:r>
              <a:rPr sz="3197" b="1" spc="4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35" dirty="0">
                <a:latin typeface="SimSun"/>
                <a:cs typeface="SimSun"/>
              </a:rPr>
              <a:t>ante</a:t>
            </a:r>
            <a:r>
              <a:rPr sz="3197" b="1" spc="35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a</a:t>
            </a:r>
            <a:r>
              <a:rPr sz="3197" spc="5" dirty="0">
                <a:latin typeface="SimSun"/>
                <a:cs typeface="SimSun"/>
              </a:rPr>
              <a:t>te</a:t>
            </a:r>
            <a:r>
              <a:rPr sz="3197" spc="30" dirty="0">
                <a:latin typeface="SimSun"/>
                <a:cs typeface="SimSun"/>
              </a:rPr>
              <a:t>r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l</a:t>
            </a:r>
            <a:r>
              <a:rPr sz="3197" spc="5" dirty="0">
                <a:latin typeface="SimSun"/>
                <a:cs typeface="SimSun"/>
              </a:rPr>
              <a:t>op</a:t>
            </a:r>
            <a:r>
              <a:rPr sz="3197" spc="30" dirty="0">
                <a:latin typeface="SimSun"/>
                <a:cs typeface="SimSun"/>
              </a:rPr>
              <a:t>e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20" dirty="0">
                <a:latin typeface="SimSun"/>
                <a:cs typeface="SimSun"/>
              </a:rPr>
              <a:t>antique</a:t>
            </a:r>
            <a:r>
              <a:rPr sz="3197" b="1" spc="20" dirty="0">
                <a:solidFill>
                  <a:srgbClr val="663300"/>
                </a:solidFill>
                <a:latin typeface="Arial Narrow"/>
                <a:cs typeface="Arial Narrow"/>
              </a:rPr>
              <a:t>$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0501" y="4676619"/>
            <a:ext cx="3608846" cy="2729476"/>
          </a:xfrm>
          <a:custGeom>
            <a:avLst/>
            <a:gdLst/>
            <a:ahLst/>
            <a:cxnLst/>
            <a:rect l="l" t="t" r="r" b="b"/>
            <a:pathLst>
              <a:path w="3611879" h="2731770">
                <a:moveTo>
                  <a:pt x="3611879" y="0"/>
                </a:moveTo>
                <a:lnTo>
                  <a:pt x="0" y="0"/>
                </a:lnTo>
                <a:lnTo>
                  <a:pt x="0" y="2731770"/>
                </a:lnTo>
                <a:lnTo>
                  <a:pt x="3611879" y="2731770"/>
                </a:lnTo>
                <a:lnTo>
                  <a:pt x="36118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40501" y="4676619"/>
            <a:ext cx="3608846" cy="2729476"/>
          </a:xfrm>
          <a:custGeom>
            <a:avLst/>
            <a:gdLst/>
            <a:ahLst/>
            <a:cxnLst/>
            <a:rect l="l" t="t" r="r" b="b"/>
            <a:pathLst>
              <a:path w="3611879" h="2731770">
                <a:moveTo>
                  <a:pt x="1805939" y="2731770"/>
                </a:moveTo>
                <a:lnTo>
                  <a:pt x="0" y="2731770"/>
                </a:lnTo>
                <a:lnTo>
                  <a:pt x="0" y="0"/>
                </a:lnTo>
                <a:lnTo>
                  <a:pt x="3611879" y="0"/>
                </a:lnTo>
                <a:lnTo>
                  <a:pt x="3611879" y="2731770"/>
                </a:lnTo>
                <a:lnTo>
                  <a:pt x="1805939" y="273177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32642" y="4568760"/>
            <a:ext cx="3608846" cy="2729476"/>
          </a:xfrm>
          <a:custGeom>
            <a:avLst/>
            <a:gdLst/>
            <a:ahLst/>
            <a:cxnLst/>
            <a:rect l="l" t="t" r="r" b="b"/>
            <a:pathLst>
              <a:path w="3611879" h="2731770">
                <a:moveTo>
                  <a:pt x="3611879" y="0"/>
                </a:moveTo>
                <a:lnTo>
                  <a:pt x="0" y="0"/>
                </a:lnTo>
                <a:lnTo>
                  <a:pt x="0" y="2731770"/>
                </a:lnTo>
                <a:lnTo>
                  <a:pt x="3611879" y="2731770"/>
                </a:lnTo>
                <a:lnTo>
                  <a:pt x="3611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32642" y="4568760"/>
            <a:ext cx="3608846" cy="2729476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63447" rIns="0" bIns="0" rtlCol="0">
            <a:spAutoFit/>
          </a:bodyPr>
          <a:lstStyle/>
          <a:p>
            <a:pPr marL="130705" marR="124995" algn="ctr" defTabSz="913668">
              <a:lnSpc>
                <a:spcPts val="2548"/>
              </a:lnSpc>
              <a:spcBef>
                <a:spcPts val="500"/>
              </a:spcBef>
            </a:pP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Nodes now fall into</a:t>
            </a:r>
            <a:r>
              <a:rPr sz="2198" spc="-8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one  of two</a:t>
            </a:r>
            <a:r>
              <a:rPr sz="2198" spc="-3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classes: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16112" marR="108498" algn="ctr" defTabSz="913668">
              <a:lnSpc>
                <a:spcPts val="2548"/>
              </a:lnSpc>
              <a:spcBef>
                <a:spcPts val="1319"/>
              </a:spcBef>
            </a:pPr>
            <a:r>
              <a:rPr sz="2198" b="1" i="1" spc="-5" dirty="0">
                <a:solidFill>
                  <a:srgbClr val="990099"/>
                </a:solidFill>
                <a:latin typeface="DejaVu Serif"/>
                <a:cs typeface="DejaVu Serif"/>
              </a:rPr>
              <a:t>Leaf nodes</a:t>
            </a:r>
            <a:r>
              <a:rPr sz="2198" b="1" i="1" spc="-140" dirty="0">
                <a:solidFill>
                  <a:srgbClr val="990099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correspond 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to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words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in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the</a:t>
            </a:r>
            <a:r>
              <a:rPr sz="2198" spc="-7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trie.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255699" marR="249990" indent="1269" algn="ctr" defTabSz="913668">
              <a:lnSpc>
                <a:spcPct val="96800"/>
              </a:lnSpc>
              <a:spcBef>
                <a:spcPts val="1244"/>
              </a:spcBef>
            </a:pPr>
            <a:r>
              <a:rPr sz="2198" b="1" i="1" spc="-10" dirty="0">
                <a:solidFill>
                  <a:srgbClr val="996600"/>
                </a:solidFill>
                <a:latin typeface="DejaVu Serif"/>
                <a:cs typeface="DejaVu Serif"/>
              </a:rPr>
              <a:t>Internal </a:t>
            </a:r>
            <a:r>
              <a:rPr sz="2198" b="1" i="1" spc="-5" dirty="0">
                <a:solidFill>
                  <a:srgbClr val="996600"/>
                </a:solidFill>
                <a:latin typeface="DejaVu Serif"/>
                <a:cs typeface="DejaVu Serif"/>
              </a:rPr>
              <a:t>nodes 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correspond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to</a:t>
            </a:r>
            <a:r>
              <a:rPr sz="2198" spc="-9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routing 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structure.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395" y="46281"/>
            <a:ext cx="1827264" cy="744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52" y="275926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52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52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5652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5652" y="66421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6100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6100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6100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6100" y="66421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7369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68543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25359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96951" y="2604452"/>
            <a:ext cx="2375444" cy="393369"/>
          </a:xfrm>
          <a:custGeom>
            <a:avLst/>
            <a:gdLst/>
            <a:ahLst/>
            <a:cxnLst/>
            <a:rect l="l" t="t" r="r" b="b"/>
            <a:pathLst>
              <a:path w="2377440" h="393700">
                <a:moveTo>
                  <a:pt x="237744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42387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8447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599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199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59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199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599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5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56264" y="3929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13080" y="4386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84672" y="3381039"/>
            <a:ext cx="1187722" cy="393369"/>
          </a:xfrm>
          <a:custGeom>
            <a:avLst/>
            <a:gdLst/>
            <a:ahLst/>
            <a:cxnLst/>
            <a:rect l="l" t="t" r="r" b="b"/>
            <a:pathLst>
              <a:path w="1188720" h="393700">
                <a:moveTo>
                  <a:pt x="118872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30109" y="376679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5962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13291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13291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3291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70107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13291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13291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3291" y="3929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70107" y="4386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13291" y="4705806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13291" y="4705806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13291" y="47058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70107" y="51626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3291" y="548239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13291" y="548239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13291" y="54823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70107" y="59392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13291" y="6258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70107" y="67157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29210" y="2604452"/>
            <a:ext cx="2512489" cy="393369"/>
          </a:xfrm>
          <a:custGeom>
            <a:avLst/>
            <a:gdLst/>
            <a:ahLst/>
            <a:cxnLst/>
            <a:rect l="l" t="t" r="r" b="b"/>
            <a:pathLst>
              <a:path w="2514600" h="393700">
                <a:moveTo>
                  <a:pt x="0" y="0"/>
                </a:moveTo>
                <a:lnTo>
                  <a:pt x="2514600" y="0"/>
                </a:lnTo>
                <a:lnTo>
                  <a:pt x="251460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87135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85129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41699" y="3609447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487135" y="376679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96548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41699" y="438603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87135" y="454338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9654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41699" y="5162622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87135" y="531996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9654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41699" y="5939208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487135" y="609655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6548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04691">
              <a:lnSpc>
                <a:spcPct val="83500"/>
              </a:lnSpc>
              <a:spcBef>
                <a:spcPts val="590"/>
              </a:spcBef>
            </a:pPr>
            <a:r>
              <a:rPr sz="3197" spc="40" dirty="0">
                <a:latin typeface="SimSun"/>
                <a:cs typeface="SimSun"/>
              </a:rPr>
              <a:t>ant</a:t>
            </a:r>
            <a:r>
              <a:rPr sz="3197" b="1" spc="4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35" dirty="0">
                <a:latin typeface="SimSun"/>
                <a:cs typeface="SimSun"/>
              </a:rPr>
              <a:t>ante</a:t>
            </a:r>
            <a:r>
              <a:rPr sz="3197" b="1" spc="35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a</a:t>
            </a:r>
            <a:r>
              <a:rPr sz="3197" spc="5" dirty="0">
                <a:latin typeface="SimSun"/>
                <a:cs typeface="SimSun"/>
              </a:rPr>
              <a:t>te</a:t>
            </a:r>
            <a:r>
              <a:rPr sz="3197" spc="30" dirty="0">
                <a:latin typeface="SimSun"/>
                <a:cs typeface="SimSun"/>
              </a:rPr>
              <a:t>r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l</a:t>
            </a:r>
            <a:r>
              <a:rPr sz="3197" spc="5" dirty="0">
                <a:latin typeface="SimSun"/>
                <a:cs typeface="SimSun"/>
              </a:rPr>
              <a:t>op</a:t>
            </a:r>
            <a:r>
              <a:rPr sz="3197" spc="30" dirty="0">
                <a:latin typeface="SimSun"/>
                <a:cs typeface="SimSun"/>
              </a:rPr>
              <a:t>e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20" dirty="0">
                <a:latin typeface="SimSun"/>
                <a:cs typeface="SimSun"/>
              </a:rPr>
              <a:t>antique</a:t>
            </a:r>
            <a:r>
              <a:rPr sz="3197" b="1" spc="20" dirty="0">
                <a:solidFill>
                  <a:srgbClr val="663300"/>
                </a:solidFill>
                <a:latin typeface="Arial Narrow"/>
                <a:cs typeface="Arial Narrow"/>
              </a:rPr>
              <a:t>$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86182" y="4670275"/>
            <a:ext cx="3517484" cy="1102703"/>
          </a:xfrm>
          <a:custGeom>
            <a:avLst/>
            <a:gdLst/>
            <a:ahLst/>
            <a:cxnLst/>
            <a:rect l="l" t="t" r="r" b="b"/>
            <a:pathLst>
              <a:path w="3520440" h="1103629">
                <a:moveTo>
                  <a:pt x="3520440" y="0"/>
                </a:moveTo>
                <a:lnTo>
                  <a:pt x="0" y="0"/>
                </a:lnTo>
                <a:lnTo>
                  <a:pt x="0" y="1103629"/>
                </a:lnTo>
                <a:lnTo>
                  <a:pt x="3520440" y="1103629"/>
                </a:lnTo>
                <a:lnTo>
                  <a:pt x="3520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86182" y="4670275"/>
            <a:ext cx="3517484" cy="1102703"/>
          </a:xfrm>
          <a:custGeom>
            <a:avLst/>
            <a:gdLst/>
            <a:ahLst/>
            <a:cxnLst/>
            <a:rect l="l" t="t" r="r" b="b"/>
            <a:pathLst>
              <a:path w="3520440" h="1103629">
                <a:moveTo>
                  <a:pt x="1760220" y="1103629"/>
                </a:moveTo>
                <a:lnTo>
                  <a:pt x="0" y="1103629"/>
                </a:lnTo>
                <a:lnTo>
                  <a:pt x="0" y="0"/>
                </a:lnTo>
                <a:lnTo>
                  <a:pt x="3520440" y="0"/>
                </a:lnTo>
                <a:lnTo>
                  <a:pt x="3520440" y="1103629"/>
                </a:lnTo>
                <a:lnTo>
                  <a:pt x="1760220" y="1103629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78323" y="4562415"/>
            <a:ext cx="3517484" cy="1102703"/>
          </a:xfrm>
          <a:custGeom>
            <a:avLst/>
            <a:gdLst/>
            <a:ahLst/>
            <a:cxnLst/>
            <a:rect l="l" t="t" r="r" b="b"/>
            <a:pathLst>
              <a:path w="3520440" h="1103629">
                <a:moveTo>
                  <a:pt x="3520440" y="0"/>
                </a:moveTo>
                <a:lnTo>
                  <a:pt x="0" y="0"/>
                </a:lnTo>
                <a:lnTo>
                  <a:pt x="0" y="1103629"/>
                </a:lnTo>
                <a:lnTo>
                  <a:pt x="3520440" y="1103629"/>
                </a:lnTo>
                <a:lnTo>
                  <a:pt x="3520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8323" y="4562415"/>
            <a:ext cx="3517484" cy="1102703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64715" rIns="0" bIns="0" rtlCol="0">
            <a:spAutoFit/>
          </a:bodyPr>
          <a:lstStyle/>
          <a:p>
            <a:pPr marL="108498" marR="102788" indent="79946" algn="just" defTabSz="913668">
              <a:lnSpc>
                <a:spcPts val="2558"/>
              </a:lnSpc>
              <a:spcBef>
                <a:spcPts val="509"/>
              </a:spcBef>
            </a:pP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node is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silly 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node 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if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it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is a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non-root node  that only has one</a:t>
            </a:r>
            <a:r>
              <a:rPr sz="2198" spc="-8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child.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86182" y="5991236"/>
            <a:ext cx="3517484" cy="1426281"/>
          </a:xfrm>
          <a:custGeom>
            <a:avLst/>
            <a:gdLst/>
            <a:ahLst/>
            <a:cxnLst/>
            <a:rect l="l" t="t" r="r" b="b"/>
            <a:pathLst>
              <a:path w="3520440" h="1427479">
                <a:moveTo>
                  <a:pt x="3520440" y="0"/>
                </a:moveTo>
                <a:lnTo>
                  <a:pt x="0" y="0"/>
                </a:lnTo>
                <a:lnTo>
                  <a:pt x="0" y="1427480"/>
                </a:lnTo>
                <a:lnTo>
                  <a:pt x="3520440" y="1427480"/>
                </a:lnTo>
                <a:lnTo>
                  <a:pt x="3520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6182" y="5991236"/>
            <a:ext cx="3517484" cy="1426281"/>
          </a:xfrm>
          <a:custGeom>
            <a:avLst/>
            <a:gdLst/>
            <a:ahLst/>
            <a:cxnLst/>
            <a:rect l="l" t="t" r="r" b="b"/>
            <a:pathLst>
              <a:path w="3520440" h="1427479">
                <a:moveTo>
                  <a:pt x="1760220" y="1427480"/>
                </a:moveTo>
                <a:lnTo>
                  <a:pt x="0" y="1427480"/>
                </a:lnTo>
                <a:lnTo>
                  <a:pt x="0" y="0"/>
                </a:lnTo>
                <a:lnTo>
                  <a:pt x="3520440" y="0"/>
                </a:lnTo>
                <a:lnTo>
                  <a:pt x="3520440" y="1427480"/>
                </a:lnTo>
                <a:lnTo>
                  <a:pt x="1760220" y="142748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78323" y="5882106"/>
            <a:ext cx="3517484" cy="1427550"/>
          </a:xfrm>
          <a:custGeom>
            <a:avLst/>
            <a:gdLst/>
            <a:ahLst/>
            <a:cxnLst/>
            <a:rect l="l" t="t" r="r" b="b"/>
            <a:pathLst>
              <a:path w="3520440" h="1428750">
                <a:moveTo>
                  <a:pt x="3520440" y="0"/>
                </a:moveTo>
                <a:lnTo>
                  <a:pt x="0" y="0"/>
                </a:lnTo>
                <a:lnTo>
                  <a:pt x="0" y="1428749"/>
                </a:lnTo>
                <a:lnTo>
                  <a:pt x="3520440" y="1428749"/>
                </a:lnTo>
                <a:lnTo>
                  <a:pt x="3520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8323" y="5882107"/>
            <a:ext cx="3517484" cy="1064780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64715" rIns="0" bIns="0" rtlCol="0">
            <a:spAutoFit/>
          </a:bodyPr>
          <a:lstStyle/>
          <a:p>
            <a:pPr marL="234762" marR="230955" indent="152278" defTabSz="913668">
              <a:lnSpc>
                <a:spcPts val="2558"/>
              </a:lnSpc>
              <a:spcBef>
                <a:spcPts val="509"/>
              </a:spcBef>
            </a:pP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b="1" i="1" spc="-15" dirty="0">
                <a:solidFill>
                  <a:srgbClr val="0000FF"/>
                </a:solidFill>
                <a:latin typeface="DejaVu Serif"/>
                <a:cs typeface="DejaVu Serif"/>
              </a:rPr>
              <a:t>Patricia 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trie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is a 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trie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where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silly</a:t>
            </a:r>
            <a:r>
              <a:rPr sz="2198" spc="-6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nodes  are merged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into</a:t>
            </a:r>
            <a:r>
              <a:rPr sz="2198" spc="-7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their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441936" y="6909678"/>
            <a:ext cx="1189625" cy="333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578"/>
              </a:lnSpc>
            </a:pP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parents.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395" y="4628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395" y="4628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395" y="462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11" y="503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395" y="237604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395" y="237604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395" y="23760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9211" y="2832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395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395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395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211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803" y="503097"/>
            <a:ext cx="0" cy="1718136"/>
          </a:xfrm>
          <a:custGeom>
            <a:avLst/>
            <a:gdLst/>
            <a:ahLst/>
            <a:cxnLst/>
            <a:rect l="l" t="t" r="r" b="b"/>
            <a:pathLst>
              <a:path h="1719580">
                <a:moveTo>
                  <a:pt x="0" y="0"/>
                </a:moveTo>
                <a:lnTo>
                  <a:pt x="0" y="1719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6239" y="2213620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5652" y="874895"/>
            <a:ext cx="190340" cy="1082400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 defTabSz="913668">
              <a:lnSpc>
                <a:spcPct val="83500"/>
              </a:lnSpc>
              <a:spcBef>
                <a:spcPts val="615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  n  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00803" y="2832860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46239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5652" y="275926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00803" y="3609447"/>
            <a:ext cx="0" cy="3271311"/>
          </a:xfrm>
          <a:custGeom>
            <a:avLst/>
            <a:gdLst/>
            <a:ahLst/>
            <a:cxnLst/>
            <a:rect l="l" t="t" r="r" b="b"/>
            <a:pathLst>
              <a:path h="3274059">
                <a:moveTo>
                  <a:pt x="0" y="0"/>
                </a:moveTo>
                <a:lnTo>
                  <a:pt x="0" y="3274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46239" y="687314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59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5652" y="4427909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 defTabSz="913668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  t  e  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  <a:p>
            <a:pPr marL="12690" defTabSz="913668">
              <a:lnSpc>
                <a:spcPts val="260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395" y="70355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395" y="70355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72395" y="70355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29211" y="74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2843" y="70355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42843" y="70355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2843" y="70355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99659" y="74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29211" y="3381039"/>
            <a:ext cx="1142040" cy="3499719"/>
          </a:xfrm>
          <a:custGeom>
            <a:avLst/>
            <a:gdLst/>
            <a:ahLst/>
            <a:cxnLst/>
            <a:rect l="l" t="t" r="r" b="b"/>
            <a:pathLst>
              <a:path w="1143000" h="3502659">
                <a:moveTo>
                  <a:pt x="0" y="0"/>
                </a:moveTo>
                <a:lnTo>
                  <a:pt x="1143000" y="0"/>
                </a:lnTo>
                <a:lnTo>
                  <a:pt x="1143000" y="3502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16687" y="687314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59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40058" y="4478666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40058" y="4808589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40058" y="5139780"/>
            <a:ext cx="164961" cy="1082400"/>
          </a:xfrm>
          <a:prstGeom prst="rect">
            <a:avLst/>
          </a:prstGeom>
        </p:spPr>
        <p:txBody>
          <a:bodyPr vert="horz" wrap="square" lIns="0" tIns="77405" rIns="0" bIns="0" rtlCol="0">
            <a:spAutoFit/>
          </a:bodyPr>
          <a:lstStyle/>
          <a:p>
            <a:pPr defTabSz="913668">
              <a:lnSpc>
                <a:spcPts val="2608"/>
              </a:lnSpc>
              <a:spcBef>
                <a:spcPts val="61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  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  <a:p>
            <a:pPr defTabSz="913668">
              <a:lnSpc>
                <a:spcPts val="259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68543" y="315263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68543" y="31526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25359" y="3609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96951" y="2604452"/>
            <a:ext cx="2375444" cy="393369"/>
          </a:xfrm>
          <a:custGeom>
            <a:avLst/>
            <a:gdLst/>
            <a:ahLst/>
            <a:cxnLst/>
            <a:rect l="l" t="t" r="r" b="b"/>
            <a:pathLst>
              <a:path w="2377440" h="393700">
                <a:moveTo>
                  <a:pt x="237744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42387" y="299020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109219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78447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599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199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59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56264" y="392921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199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599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59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56264" y="39292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13080" y="4386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84672" y="3381039"/>
            <a:ext cx="1187722" cy="393369"/>
          </a:xfrm>
          <a:custGeom>
            <a:avLst/>
            <a:gdLst/>
            <a:ahLst/>
            <a:cxnLst/>
            <a:rect l="l" t="t" r="r" b="b"/>
            <a:pathLst>
              <a:path w="1188720" h="393700">
                <a:moveTo>
                  <a:pt x="118872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30109" y="376679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35962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13291" y="625898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313291" y="6258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770107" y="67157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29210" y="2604451"/>
            <a:ext cx="2512489" cy="3499719"/>
          </a:xfrm>
          <a:custGeom>
            <a:avLst/>
            <a:gdLst/>
            <a:ahLst/>
            <a:cxnLst/>
            <a:rect l="l" t="t" r="r" b="b"/>
            <a:pathLst>
              <a:path w="2514600" h="3502660">
                <a:moveTo>
                  <a:pt x="0" y="0"/>
                </a:moveTo>
                <a:lnTo>
                  <a:pt x="2514600" y="0"/>
                </a:lnTo>
                <a:lnTo>
                  <a:pt x="2514600" y="3502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487135" y="609655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85129" y="3537118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 defTabSz="913668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  q  u  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  <a:p>
            <a:pPr marL="12690" defTabSz="913668">
              <a:lnSpc>
                <a:spcPts val="260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04691">
              <a:lnSpc>
                <a:spcPct val="83500"/>
              </a:lnSpc>
              <a:spcBef>
                <a:spcPts val="590"/>
              </a:spcBef>
            </a:pPr>
            <a:r>
              <a:rPr sz="3197" spc="40" dirty="0">
                <a:latin typeface="SimSun"/>
                <a:cs typeface="SimSun"/>
              </a:rPr>
              <a:t>ant</a:t>
            </a:r>
            <a:r>
              <a:rPr sz="3197" b="1" spc="4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35" dirty="0">
                <a:latin typeface="SimSun"/>
                <a:cs typeface="SimSun"/>
              </a:rPr>
              <a:t>ante</a:t>
            </a:r>
            <a:r>
              <a:rPr sz="3197" b="1" spc="35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a</a:t>
            </a:r>
            <a:r>
              <a:rPr sz="3197" spc="5" dirty="0">
                <a:latin typeface="SimSun"/>
                <a:cs typeface="SimSun"/>
              </a:rPr>
              <a:t>te</a:t>
            </a:r>
            <a:r>
              <a:rPr sz="3197" spc="30" dirty="0">
                <a:latin typeface="SimSun"/>
                <a:cs typeface="SimSun"/>
              </a:rPr>
              <a:t>r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l</a:t>
            </a:r>
            <a:r>
              <a:rPr sz="3197" spc="5" dirty="0">
                <a:latin typeface="SimSun"/>
                <a:cs typeface="SimSun"/>
              </a:rPr>
              <a:t>op</a:t>
            </a:r>
            <a:r>
              <a:rPr sz="3197" spc="30" dirty="0">
                <a:latin typeface="SimSun"/>
                <a:cs typeface="SimSun"/>
              </a:rPr>
              <a:t>e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20" dirty="0">
                <a:latin typeface="SimSun"/>
                <a:cs typeface="SimSun"/>
              </a:rPr>
              <a:t>antique</a:t>
            </a:r>
            <a:r>
              <a:rPr sz="3197" b="1" spc="20" dirty="0">
                <a:solidFill>
                  <a:srgbClr val="663300"/>
                </a:solidFill>
                <a:latin typeface="Arial Narrow"/>
                <a:cs typeface="Arial Narrow"/>
              </a:rPr>
              <a:t>$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86182" y="4670275"/>
            <a:ext cx="3517484" cy="1102703"/>
          </a:xfrm>
          <a:custGeom>
            <a:avLst/>
            <a:gdLst/>
            <a:ahLst/>
            <a:cxnLst/>
            <a:rect l="l" t="t" r="r" b="b"/>
            <a:pathLst>
              <a:path w="3520440" h="1103629">
                <a:moveTo>
                  <a:pt x="3520440" y="0"/>
                </a:moveTo>
                <a:lnTo>
                  <a:pt x="0" y="0"/>
                </a:lnTo>
                <a:lnTo>
                  <a:pt x="0" y="1103629"/>
                </a:lnTo>
                <a:lnTo>
                  <a:pt x="3520440" y="1103629"/>
                </a:lnTo>
                <a:lnTo>
                  <a:pt x="3520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6182" y="4670275"/>
            <a:ext cx="3517484" cy="1102703"/>
          </a:xfrm>
          <a:custGeom>
            <a:avLst/>
            <a:gdLst/>
            <a:ahLst/>
            <a:cxnLst/>
            <a:rect l="l" t="t" r="r" b="b"/>
            <a:pathLst>
              <a:path w="3520440" h="1103629">
                <a:moveTo>
                  <a:pt x="1760220" y="1103629"/>
                </a:moveTo>
                <a:lnTo>
                  <a:pt x="0" y="1103629"/>
                </a:lnTo>
                <a:lnTo>
                  <a:pt x="0" y="0"/>
                </a:lnTo>
                <a:lnTo>
                  <a:pt x="3520440" y="0"/>
                </a:lnTo>
                <a:lnTo>
                  <a:pt x="3520440" y="1103629"/>
                </a:lnTo>
                <a:lnTo>
                  <a:pt x="1760220" y="1103629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78323" y="4562415"/>
            <a:ext cx="3517484" cy="1102703"/>
          </a:xfrm>
          <a:custGeom>
            <a:avLst/>
            <a:gdLst/>
            <a:ahLst/>
            <a:cxnLst/>
            <a:rect l="l" t="t" r="r" b="b"/>
            <a:pathLst>
              <a:path w="3520440" h="1103629">
                <a:moveTo>
                  <a:pt x="3520440" y="0"/>
                </a:moveTo>
                <a:lnTo>
                  <a:pt x="0" y="0"/>
                </a:lnTo>
                <a:lnTo>
                  <a:pt x="0" y="1103629"/>
                </a:lnTo>
                <a:lnTo>
                  <a:pt x="3520440" y="1103629"/>
                </a:lnTo>
                <a:lnTo>
                  <a:pt x="3520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8323" y="4562415"/>
            <a:ext cx="3517484" cy="1102703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64715" rIns="0" bIns="0" rtlCol="0">
            <a:spAutoFit/>
          </a:bodyPr>
          <a:lstStyle/>
          <a:p>
            <a:pPr marL="108498" marR="102788" indent="79946" algn="just" defTabSz="913668">
              <a:lnSpc>
                <a:spcPts val="2558"/>
              </a:lnSpc>
              <a:spcBef>
                <a:spcPts val="509"/>
              </a:spcBef>
            </a:pP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node is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silly 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node 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if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it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is a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non-root node  that only has one</a:t>
            </a:r>
            <a:r>
              <a:rPr sz="2198" spc="-8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child.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6182" y="5991236"/>
            <a:ext cx="3517484" cy="1426281"/>
          </a:xfrm>
          <a:custGeom>
            <a:avLst/>
            <a:gdLst/>
            <a:ahLst/>
            <a:cxnLst/>
            <a:rect l="l" t="t" r="r" b="b"/>
            <a:pathLst>
              <a:path w="3520440" h="1427479">
                <a:moveTo>
                  <a:pt x="3520440" y="0"/>
                </a:moveTo>
                <a:lnTo>
                  <a:pt x="0" y="0"/>
                </a:lnTo>
                <a:lnTo>
                  <a:pt x="0" y="1427480"/>
                </a:lnTo>
                <a:lnTo>
                  <a:pt x="3520440" y="1427480"/>
                </a:lnTo>
                <a:lnTo>
                  <a:pt x="3520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6182" y="5991236"/>
            <a:ext cx="3517484" cy="1426281"/>
          </a:xfrm>
          <a:custGeom>
            <a:avLst/>
            <a:gdLst/>
            <a:ahLst/>
            <a:cxnLst/>
            <a:rect l="l" t="t" r="r" b="b"/>
            <a:pathLst>
              <a:path w="3520440" h="1427479">
                <a:moveTo>
                  <a:pt x="1760220" y="1427480"/>
                </a:moveTo>
                <a:lnTo>
                  <a:pt x="0" y="1427480"/>
                </a:lnTo>
                <a:lnTo>
                  <a:pt x="0" y="0"/>
                </a:lnTo>
                <a:lnTo>
                  <a:pt x="3520440" y="0"/>
                </a:lnTo>
                <a:lnTo>
                  <a:pt x="3520440" y="1427480"/>
                </a:lnTo>
                <a:lnTo>
                  <a:pt x="1760220" y="142748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78323" y="5882106"/>
            <a:ext cx="3517484" cy="1427550"/>
          </a:xfrm>
          <a:custGeom>
            <a:avLst/>
            <a:gdLst/>
            <a:ahLst/>
            <a:cxnLst/>
            <a:rect l="l" t="t" r="r" b="b"/>
            <a:pathLst>
              <a:path w="3520440" h="1428750">
                <a:moveTo>
                  <a:pt x="3520440" y="0"/>
                </a:moveTo>
                <a:lnTo>
                  <a:pt x="0" y="0"/>
                </a:lnTo>
                <a:lnTo>
                  <a:pt x="0" y="1428749"/>
                </a:lnTo>
                <a:lnTo>
                  <a:pt x="3520440" y="1428749"/>
                </a:lnTo>
                <a:lnTo>
                  <a:pt x="3520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8323" y="5882107"/>
            <a:ext cx="3517484" cy="1064780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64715" rIns="0" bIns="0" rtlCol="0">
            <a:spAutoFit/>
          </a:bodyPr>
          <a:lstStyle/>
          <a:p>
            <a:pPr marL="234762" marR="230955" indent="152278" defTabSz="913668">
              <a:lnSpc>
                <a:spcPts val="2558"/>
              </a:lnSpc>
              <a:spcBef>
                <a:spcPts val="509"/>
              </a:spcBef>
            </a:pP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b="1" i="1" spc="-15" dirty="0">
                <a:solidFill>
                  <a:srgbClr val="0000FF"/>
                </a:solidFill>
                <a:latin typeface="DejaVu Serif"/>
                <a:cs typeface="DejaVu Serif"/>
              </a:rPr>
              <a:t>Patricia 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trie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is a 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trie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where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silly</a:t>
            </a:r>
            <a:r>
              <a:rPr sz="2198" spc="-6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nodes  are merged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into</a:t>
            </a:r>
            <a:r>
              <a:rPr sz="2198" spc="-7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their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41936" y="6909678"/>
            <a:ext cx="1189625" cy="333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578"/>
              </a:lnSpc>
            </a:pP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parents.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395" y="4628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395" y="4628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395" y="462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11" y="503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395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395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395" y="15537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9211" y="201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395" y="233036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395" y="233036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395" y="23303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211" y="2787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803" y="503098"/>
            <a:ext cx="0" cy="895866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6239" y="139135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59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5652" y="463759"/>
            <a:ext cx="190340" cy="1082400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 defTabSz="913668">
              <a:lnSpc>
                <a:spcPct val="83500"/>
              </a:lnSpc>
              <a:spcBef>
                <a:spcPts val="615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  n  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00803" y="2010591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46239" y="2167938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5652" y="193699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00803" y="2787178"/>
            <a:ext cx="0" cy="1525258"/>
          </a:xfrm>
          <a:custGeom>
            <a:avLst/>
            <a:gdLst/>
            <a:ahLst/>
            <a:cxnLst/>
            <a:rect l="l" t="t" r="r" b="b"/>
            <a:pathLst>
              <a:path h="1526539">
                <a:moveTo>
                  <a:pt x="0" y="0"/>
                </a:moveTo>
                <a:lnTo>
                  <a:pt x="0" y="1526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46239" y="4304822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5652" y="2732614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 defTabSz="913668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  t  e  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  <a:p>
            <a:pPr marL="12690" defTabSz="913668">
              <a:lnSpc>
                <a:spcPts val="260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395" y="446724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395" y="446724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72395" y="44672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29211" y="49240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6027" y="447739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6027" y="447739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6027" y="44773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42843" y="49342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29211" y="2558770"/>
            <a:ext cx="685224" cy="1763818"/>
          </a:xfrm>
          <a:custGeom>
            <a:avLst/>
            <a:gdLst/>
            <a:ahLst/>
            <a:cxnLst/>
            <a:rect l="l" t="t" r="r" b="b"/>
            <a:pathLst>
              <a:path w="685800" h="1765300">
                <a:moveTo>
                  <a:pt x="0" y="0"/>
                </a:moveTo>
                <a:lnTo>
                  <a:pt x="685800" y="0"/>
                </a:lnTo>
                <a:lnTo>
                  <a:pt x="6858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59871" y="4314973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32731" y="2788447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041" y="3118370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20041" y="3449561"/>
            <a:ext cx="164961" cy="1082400"/>
          </a:xfrm>
          <a:prstGeom prst="rect">
            <a:avLst/>
          </a:prstGeom>
        </p:spPr>
        <p:txBody>
          <a:bodyPr vert="horz" wrap="square" lIns="0" tIns="77405" rIns="0" bIns="0" rtlCol="0">
            <a:spAutoFit/>
          </a:bodyPr>
          <a:lstStyle/>
          <a:p>
            <a:pPr defTabSz="913668">
              <a:lnSpc>
                <a:spcPts val="2608"/>
              </a:lnSpc>
              <a:spcBef>
                <a:spcPts val="61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  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  <a:p>
            <a:pPr defTabSz="913668">
              <a:lnSpc>
                <a:spcPts val="259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27856" y="233036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199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27856" y="233036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199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27856" y="23303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84672" y="27871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56264" y="1782183"/>
            <a:ext cx="1416130" cy="393369"/>
          </a:xfrm>
          <a:custGeom>
            <a:avLst/>
            <a:gdLst/>
            <a:ahLst/>
            <a:cxnLst/>
            <a:rect l="l" t="t" r="r" b="b"/>
            <a:pathLst>
              <a:path w="1417320" h="393700">
                <a:moveTo>
                  <a:pt x="141732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01701" y="2167938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19" h="162560">
                <a:moveTo>
                  <a:pt x="109219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55526" y="182278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13080" y="310694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13080" y="310694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13080" y="31069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69896" y="35637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41488" y="2558770"/>
            <a:ext cx="730906" cy="393369"/>
          </a:xfrm>
          <a:custGeom>
            <a:avLst/>
            <a:gdLst/>
            <a:ahLst/>
            <a:cxnLst/>
            <a:rect l="l" t="t" r="r" b="b"/>
            <a:pathLst>
              <a:path w="731520" h="393700">
                <a:moveTo>
                  <a:pt x="731520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86925" y="2944525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30599" y="259937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399659" y="370081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99659" y="3700810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399659" y="370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856475" y="41576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29211" y="1782182"/>
            <a:ext cx="1598856" cy="1763818"/>
          </a:xfrm>
          <a:custGeom>
            <a:avLst/>
            <a:gdLst/>
            <a:ahLst/>
            <a:cxnLst/>
            <a:rect l="l" t="t" r="r" b="b"/>
            <a:pathLst>
              <a:path w="1600200" h="1765300">
                <a:moveTo>
                  <a:pt x="0" y="0"/>
                </a:moveTo>
                <a:lnTo>
                  <a:pt x="1600200" y="0"/>
                </a:lnTo>
                <a:lnTo>
                  <a:pt x="16002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73503" y="3538386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19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13372" y="1846897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 defTabSz="913668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  q  u  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  <a:p>
            <a:pPr marL="12690" defTabSz="913668">
              <a:lnSpc>
                <a:spcPts val="260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$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04691">
              <a:lnSpc>
                <a:spcPct val="83500"/>
              </a:lnSpc>
              <a:spcBef>
                <a:spcPts val="590"/>
              </a:spcBef>
            </a:pPr>
            <a:r>
              <a:rPr sz="3197" spc="40" dirty="0">
                <a:latin typeface="SimSun"/>
                <a:cs typeface="SimSun"/>
              </a:rPr>
              <a:t>ant</a:t>
            </a:r>
            <a:r>
              <a:rPr sz="3197" b="1" spc="4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35" dirty="0">
                <a:latin typeface="SimSun"/>
                <a:cs typeface="SimSun"/>
              </a:rPr>
              <a:t>ante</a:t>
            </a:r>
            <a:r>
              <a:rPr sz="3197" b="1" spc="35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a</a:t>
            </a:r>
            <a:r>
              <a:rPr sz="3197" spc="5" dirty="0">
                <a:latin typeface="SimSun"/>
                <a:cs typeface="SimSun"/>
              </a:rPr>
              <a:t>te</a:t>
            </a:r>
            <a:r>
              <a:rPr sz="3197" spc="30" dirty="0">
                <a:latin typeface="SimSun"/>
                <a:cs typeface="SimSun"/>
              </a:rPr>
              <a:t>r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l</a:t>
            </a:r>
            <a:r>
              <a:rPr sz="3197" spc="5" dirty="0">
                <a:latin typeface="SimSun"/>
                <a:cs typeface="SimSun"/>
              </a:rPr>
              <a:t>op</a:t>
            </a:r>
            <a:r>
              <a:rPr sz="3197" spc="30" dirty="0">
                <a:latin typeface="SimSun"/>
                <a:cs typeface="SimSun"/>
              </a:rPr>
              <a:t>e</a:t>
            </a:r>
            <a:r>
              <a:rPr sz="3197" b="1" spc="90" dirty="0">
                <a:solidFill>
                  <a:srgbClr val="663300"/>
                </a:solidFill>
                <a:latin typeface="Arial Narrow"/>
                <a:cs typeface="Arial Narrow"/>
              </a:rPr>
              <a:t>$  </a:t>
            </a:r>
            <a:r>
              <a:rPr sz="3197" spc="20" dirty="0">
                <a:latin typeface="SimSun"/>
                <a:cs typeface="SimSun"/>
              </a:rPr>
              <a:t>antique</a:t>
            </a:r>
            <a:r>
              <a:rPr sz="3197" b="1" spc="20" dirty="0">
                <a:solidFill>
                  <a:srgbClr val="663300"/>
                </a:solidFill>
                <a:latin typeface="Arial Narrow"/>
                <a:cs typeface="Arial Narrow"/>
              </a:rPr>
              <a:t>$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86182" y="4670275"/>
            <a:ext cx="3517484" cy="1102703"/>
          </a:xfrm>
          <a:custGeom>
            <a:avLst/>
            <a:gdLst/>
            <a:ahLst/>
            <a:cxnLst/>
            <a:rect l="l" t="t" r="r" b="b"/>
            <a:pathLst>
              <a:path w="3520440" h="1103629">
                <a:moveTo>
                  <a:pt x="3520440" y="0"/>
                </a:moveTo>
                <a:lnTo>
                  <a:pt x="0" y="0"/>
                </a:lnTo>
                <a:lnTo>
                  <a:pt x="0" y="1103629"/>
                </a:lnTo>
                <a:lnTo>
                  <a:pt x="3520440" y="1103629"/>
                </a:lnTo>
                <a:lnTo>
                  <a:pt x="3520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6182" y="4670275"/>
            <a:ext cx="3517484" cy="1102703"/>
          </a:xfrm>
          <a:custGeom>
            <a:avLst/>
            <a:gdLst/>
            <a:ahLst/>
            <a:cxnLst/>
            <a:rect l="l" t="t" r="r" b="b"/>
            <a:pathLst>
              <a:path w="3520440" h="1103629">
                <a:moveTo>
                  <a:pt x="1760220" y="1103629"/>
                </a:moveTo>
                <a:lnTo>
                  <a:pt x="0" y="1103629"/>
                </a:lnTo>
                <a:lnTo>
                  <a:pt x="0" y="0"/>
                </a:lnTo>
                <a:lnTo>
                  <a:pt x="3520440" y="0"/>
                </a:lnTo>
                <a:lnTo>
                  <a:pt x="3520440" y="1103629"/>
                </a:lnTo>
                <a:lnTo>
                  <a:pt x="1760220" y="1103629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78323" y="4562415"/>
            <a:ext cx="3517484" cy="1102703"/>
          </a:xfrm>
          <a:custGeom>
            <a:avLst/>
            <a:gdLst/>
            <a:ahLst/>
            <a:cxnLst/>
            <a:rect l="l" t="t" r="r" b="b"/>
            <a:pathLst>
              <a:path w="3520440" h="1103629">
                <a:moveTo>
                  <a:pt x="3520440" y="0"/>
                </a:moveTo>
                <a:lnTo>
                  <a:pt x="0" y="0"/>
                </a:lnTo>
                <a:lnTo>
                  <a:pt x="0" y="1103629"/>
                </a:lnTo>
                <a:lnTo>
                  <a:pt x="3520440" y="1103629"/>
                </a:lnTo>
                <a:lnTo>
                  <a:pt x="3520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8323" y="4562415"/>
            <a:ext cx="3517484" cy="1102703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64715" rIns="0" bIns="0" rtlCol="0">
            <a:spAutoFit/>
          </a:bodyPr>
          <a:lstStyle/>
          <a:p>
            <a:pPr marL="108498" marR="102788" indent="79946" algn="just" defTabSz="913668">
              <a:lnSpc>
                <a:spcPts val="2558"/>
              </a:lnSpc>
              <a:spcBef>
                <a:spcPts val="509"/>
              </a:spcBef>
            </a:pP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node is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silly 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node 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if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it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is a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non-root node  that only has one</a:t>
            </a:r>
            <a:r>
              <a:rPr sz="2198" spc="-8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child.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6182" y="5991236"/>
            <a:ext cx="3517484" cy="1426281"/>
          </a:xfrm>
          <a:custGeom>
            <a:avLst/>
            <a:gdLst/>
            <a:ahLst/>
            <a:cxnLst/>
            <a:rect l="l" t="t" r="r" b="b"/>
            <a:pathLst>
              <a:path w="3520440" h="1427479">
                <a:moveTo>
                  <a:pt x="3520440" y="0"/>
                </a:moveTo>
                <a:lnTo>
                  <a:pt x="0" y="0"/>
                </a:lnTo>
                <a:lnTo>
                  <a:pt x="0" y="1427480"/>
                </a:lnTo>
                <a:lnTo>
                  <a:pt x="3520440" y="1427480"/>
                </a:lnTo>
                <a:lnTo>
                  <a:pt x="35204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6182" y="5991236"/>
            <a:ext cx="3517484" cy="1426281"/>
          </a:xfrm>
          <a:custGeom>
            <a:avLst/>
            <a:gdLst/>
            <a:ahLst/>
            <a:cxnLst/>
            <a:rect l="l" t="t" r="r" b="b"/>
            <a:pathLst>
              <a:path w="3520440" h="1427479">
                <a:moveTo>
                  <a:pt x="1760220" y="1427480"/>
                </a:moveTo>
                <a:lnTo>
                  <a:pt x="0" y="1427480"/>
                </a:lnTo>
                <a:lnTo>
                  <a:pt x="0" y="0"/>
                </a:lnTo>
                <a:lnTo>
                  <a:pt x="3520440" y="0"/>
                </a:lnTo>
                <a:lnTo>
                  <a:pt x="3520440" y="1427480"/>
                </a:lnTo>
                <a:lnTo>
                  <a:pt x="1760220" y="142748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78323" y="5882106"/>
            <a:ext cx="3517484" cy="1427550"/>
          </a:xfrm>
          <a:custGeom>
            <a:avLst/>
            <a:gdLst/>
            <a:ahLst/>
            <a:cxnLst/>
            <a:rect l="l" t="t" r="r" b="b"/>
            <a:pathLst>
              <a:path w="3520440" h="1428750">
                <a:moveTo>
                  <a:pt x="3520440" y="0"/>
                </a:moveTo>
                <a:lnTo>
                  <a:pt x="0" y="0"/>
                </a:lnTo>
                <a:lnTo>
                  <a:pt x="0" y="1428749"/>
                </a:lnTo>
                <a:lnTo>
                  <a:pt x="3520440" y="1428749"/>
                </a:lnTo>
                <a:lnTo>
                  <a:pt x="3520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78323" y="5882106"/>
            <a:ext cx="3517484" cy="1427550"/>
          </a:xfrm>
          <a:custGeom>
            <a:avLst/>
            <a:gdLst/>
            <a:ahLst/>
            <a:cxnLst/>
            <a:rect l="l" t="t" r="r" b="b"/>
            <a:pathLst>
              <a:path w="3520440" h="1428750">
                <a:moveTo>
                  <a:pt x="1760220" y="1428749"/>
                </a:moveTo>
                <a:lnTo>
                  <a:pt x="0" y="1428749"/>
                </a:lnTo>
                <a:lnTo>
                  <a:pt x="0" y="0"/>
                </a:lnTo>
                <a:lnTo>
                  <a:pt x="3520440" y="0"/>
                </a:lnTo>
                <a:lnTo>
                  <a:pt x="3520440" y="1428749"/>
                </a:lnTo>
                <a:lnTo>
                  <a:pt x="1760220" y="1428749"/>
                </a:lnTo>
                <a:close/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0385" y="5932138"/>
            <a:ext cx="3069551" cy="1347313"/>
          </a:xfrm>
          <a:prstGeom prst="rect">
            <a:avLst/>
          </a:prstGeom>
        </p:spPr>
        <p:txBody>
          <a:bodyPr vert="horz" wrap="square" lIns="0" tIns="14592" rIns="0" bIns="0" rtlCol="0">
            <a:spAutoFit/>
          </a:bodyPr>
          <a:lstStyle/>
          <a:p>
            <a:pPr marL="12690" marR="5076" indent="4441" algn="ctr" defTabSz="913668">
              <a:lnSpc>
                <a:spcPts val="2558"/>
              </a:lnSpc>
              <a:spcBef>
                <a:spcPts val="114"/>
              </a:spcBef>
            </a:pP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b="1" i="1" spc="-15" dirty="0">
                <a:solidFill>
                  <a:srgbClr val="0000FF"/>
                </a:solidFill>
                <a:latin typeface="DejaVu Serif"/>
                <a:cs typeface="DejaVu Serif"/>
              </a:rPr>
              <a:t>Patricia 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trie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is a 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trie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where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silly</a:t>
            </a:r>
            <a:r>
              <a:rPr sz="2198" spc="-6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nodes  are merged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into</a:t>
            </a:r>
            <a:r>
              <a:rPr sz="2198" spc="-7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their 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parents.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155" y="555123"/>
            <a:ext cx="3811242" cy="69537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4396" spc="-30" dirty="0"/>
              <a:t>Patricia</a:t>
            </a:r>
            <a:r>
              <a:rPr sz="4396" spc="-85" dirty="0"/>
              <a:t> </a:t>
            </a:r>
            <a:r>
              <a:rPr sz="4396" spc="-5" dirty="0"/>
              <a:t>Tries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570177" y="1824057"/>
            <a:ext cx="125624" cy="165163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999" spc="180" dirty="0">
                <a:latin typeface="Arial"/>
                <a:cs typeface="Arial"/>
              </a:rPr>
              <a:t>●</a:t>
            </a:r>
            <a:endParaRPr sz="9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10" y="1737769"/>
            <a:ext cx="4993254" cy="1365252"/>
          </a:xfrm>
          <a:prstGeom prst="rect">
            <a:avLst/>
          </a:prstGeom>
        </p:spPr>
        <p:txBody>
          <a:bodyPr vert="horz" wrap="square" lIns="0" tIns="32357" rIns="0" bIns="0" rtlCol="0">
            <a:spAutoFit/>
          </a:bodyPr>
          <a:lstStyle/>
          <a:p>
            <a:pPr marL="12690" marR="5076">
              <a:lnSpc>
                <a:spcPts val="2568"/>
              </a:lnSpc>
              <a:spcBef>
                <a:spcPts val="254"/>
              </a:spcBef>
            </a:pP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Theorem: </a:t>
            </a:r>
            <a:r>
              <a:rPr sz="2198" dirty="0">
                <a:latin typeface="DejaVu Serif"/>
                <a:cs typeface="DejaVu Serif"/>
              </a:rPr>
              <a:t>The number of nodes</a:t>
            </a:r>
            <a:r>
              <a:rPr sz="2198" spc="-90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in  </a:t>
            </a:r>
            <a:r>
              <a:rPr sz="2198" spc="5" dirty="0">
                <a:latin typeface="DejaVu Serif"/>
                <a:cs typeface="DejaVu Serif"/>
              </a:rPr>
              <a:t>a </a:t>
            </a:r>
            <a:r>
              <a:rPr sz="2198" spc="-10" dirty="0">
                <a:latin typeface="DejaVu Serif"/>
                <a:cs typeface="DejaVu Serif"/>
              </a:rPr>
              <a:t>Patricia </a:t>
            </a:r>
            <a:r>
              <a:rPr sz="2198" dirty="0">
                <a:latin typeface="DejaVu Serif"/>
                <a:cs typeface="DejaVu Serif"/>
              </a:rPr>
              <a:t>trie with </a:t>
            </a:r>
            <a:r>
              <a:rPr sz="2198" i="1" spc="5" dirty="0">
                <a:latin typeface="DejaVu Serif"/>
                <a:cs typeface="DejaVu Serif"/>
              </a:rPr>
              <a:t>k </a:t>
            </a:r>
            <a:r>
              <a:rPr sz="2198" dirty="0">
                <a:latin typeface="DejaVu Serif"/>
                <a:cs typeface="DejaVu Serif"/>
              </a:rPr>
              <a:t>words </a:t>
            </a:r>
            <a:r>
              <a:rPr sz="2198" spc="-5" dirty="0">
                <a:latin typeface="DejaVu Serif"/>
                <a:cs typeface="DejaVu Serif"/>
              </a:rPr>
              <a:t>is  </a:t>
            </a:r>
            <a:r>
              <a:rPr sz="2198" dirty="0">
                <a:latin typeface="DejaVu Serif"/>
                <a:cs typeface="DejaVu Serif"/>
              </a:rPr>
              <a:t>always O(</a:t>
            </a:r>
            <a:r>
              <a:rPr sz="2198" i="1" dirty="0">
                <a:latin typeface="DejaVu Serif"/>
                <a:cs typeface="DejaVu Serif"/>
              </a:rPr>
              <a:t>k</a:t>
            </a:r>
            <a:r>
              <a:rPr sz="2198" dirty="0">
                <a:latin typeface="DejaVu Serif"/>
                <a:cs typeface="DejaVu Serif"/>
              </a:rPr>
              <a:t>), regardless of what  those words</a:t>
            </a:r>
            <a:r>
              <a:rPr sz="2198" spc="-15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are.</a:t>
            </a:r>
            <a:endParaRPr sz="2198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" name="object 6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7678743" y="15537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8135559" y="201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/>
          <p:nvPr/>
        </p:nvSpPr>
        <p:spPr>
          <a:xfrm>
            <a:off x="7678743" y="30612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8135559" y="35180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7678743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8135559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7907151" y="2010591"/>
            <a:ext cx="0" cy="895866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7852588" y="289884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 txBox="1"/>
          <p:nvPr/>
        </p:nvSpPr>
        <p:spPr>
          <a:xfrm>
            <a:off x="7562001" y="1971254"/>
            <a:ext cx="190340" cy="1082400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5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n  t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07151" y="351808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7852588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 txBox="1"/>
          <p:nvPr/>
        </p:nvSpPr>
        <p:spPr>
          <a:xfrm>
            <a:off x="7562001" y="34444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e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07151" y="4294671"/>
            <a:ext cx="0" cy="1525258"/>
          </a:xfrm>
          <a:custGeom>
            <a:avLst/>
            <a:gdLst/>
            <a:ahLst/>
            <a:cxnLst/>
            <a:rect l="l" t="t" r="r" b="b"/>
            <a:pathLst>
              <a:path h="1526539">
                <a:moveTo>
                  <a:pt x="0" y="0"/>
                </a:moveTo>
                <a:lnTo>
                  <a:pt x="0" y="1526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4" name="object 24"/>
          <p:cNvSpPr/>
          <p:nvPr/>
        </p:nvSpPr>
        <p:spPr>
          <a:xfrm>
            <a:off x="7852588" y="581231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 txBox="1"/>
          <p:nvPr/>
        </p:nvSpPr>
        <p:spPr>
          <a:xfrm>
            <a:off x="7562001" y="4240107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t  e  r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27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8"/>
          <p:cNvSpPr/>
          <p:nvPr/>
        </p:nvSpPr>
        <p:spPr>
          <a:xfrm>
            <a:off x="7678743" y="5974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9"/>
          <p:cNvSpPr/>
          <p:nvPr/>
        </p:nvSpPr>
        <p:spPr>
          <a:xfrm>
            <a:off x="8135559" y="6431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30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32"/>
          <p:cNvSpPr/>
          <p:nvPr/>
        </p:nvSpPr>
        <p:spPr>
          <a:xfrm>
            <a:off x="8592375" y="5984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33"/>
          <p:cNvSpPr/>
          <p:nvPr/>
        </p:nvSpPr>
        <p:spPr>
          <a:xfrm>
            <a:off x="9049192" y="644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4" name="object 34"/>
          <p:cNvSpPr/>
          <p:nvPr/>
        </p:nvSpPr>
        <p:spPr>
          <a:xfrm>
            <a:off x="8135559" y="4066263"/>
            <a:ext cx="685224" cy="1763818"/>
          </a:xfrm>
          <a:custGeom>
            <a:avLst/>
            <a:gdLst/>
            <a:ahLst/>
            <a:cxnLst/>
            <a:rect l="l" t="t" r="r" b="b"/>
            <a:pathLst>
              <a:path w="685800" h="1765300">
                <a:moveTo>
                  <a:pt x="0" y="0"/>
                </a:moveTo>
                <a:lnTo>
                  <a:pt x="685800" y="0"/>
                </a:lnTo>
                <a:lnTo>
                  <a:pt x="6858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5" name="object 35"/>
          <p:cNvSpPr/>
          <p:nvPr/>
        </p:nvSpPr>
        <p:spPr>
          <a:xfrm>
            <a:off x="8766220" y="582246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6" name="object 36"/>
          <p:cNvSpPr txBox="1"/>
          <p:nvPr/>
        </p:nvSpPr>
        <p:spPr>
          <a:xfrm>
            <a:off x="8539080" y="4295939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l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26391" y="4625862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o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26391" y="4957055"/>
            <a:ext cx="164961" cy="1082400"/>
          </a:xfrm>
          <a:prstGeom prst="rect">
            <a:avLst/>
          </a:prstGeom>
        </p:spPr>
        <p:txBody>
          <a:bodyPr vert="horz" wrap="square" lIns="0" tIns="77405" rIns="0" bIns="0" rtlCol="0">
            <a:spAutoFit/>
          </a:bodyPr>
          <a:lstStyle/>
          <a:p>
            <a:pPr>
              <a:lnSpc>
                <a:spcPts val="2608"/>
              </a:lnSpc>
              <a:spcBef>
                <a:spcPts val="610"/>
              </a:spcBef>
            </a:pPr>
            <a:r>
              <a:rPr sz="2598" dirty="0">
                <a:latin typeface="SimSun"/>
                <a:cs typeface="SimSun"/>
              </a:rPr>
              <a:t>p  e</a:t>
            </a:r>
            <a:endParaRPr sz="2598">
              <a:latin typeface="SimSun"/>
              <a:cs typeface="SimSun"/>
            </a:endParaRPr>
          </a:p>
          <a:p>
            <a:pPr>
              <a:lnSpc>
                <a:spcPts val="259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0" name="object 40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1" name="object 41"/>
          <p:cNvSpPr/>
          <p:nvPr/>
        </p:nvSpPr>
        <p:spPr>
          <a:xfrm>
            <a:off x="6034206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2" name="object 42"/>
          <p:cNvSpPr/>
          <p:nvPr/>
        </p:nvSpPr>
        <p:spPr>
          <a:xfrm>
            <a:off x="6491022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3" name="object 43"/>
          <p:cNvSpPr/>
          <p:nvPr/>
        </p:nvSpPr>
        <p:spPr>
          <a:xfrm>
            <a:off x="6262614" y="3289676"/>
            <a:ext cx="1416130" cy="393369"/>
          </a:xfrm>
          <a:custGeom>
            <a:avLst/>
            <a:gdLst/>
            <a:ahLst/>
            <a:cxnLst/>
            <a:rect l="l" t="t" r="r" b="b"/>
            <a:pathLst>
              <a:path w="1417320" h="393700">
                <a:moveTo>
                  <a:pt x="14173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4" name="object 44"/>
          <p:cNvSpPr/>
          <p:nvPr/>
        </p:nvSpPr>
        <p:spPr>
          <a:xfrm>
            <a:off x="6208049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5" name="object 45"/>
          <p:cNvSpPr txBox="1"/>
          <p:nvPr/>
        </p:nvSpPr>
        <p:spPr>
          <a:xfrm>
            <a:off x="5961877" y="333028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7" name="object 47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8" name="object 48"/>
          <p:cNvSpPr/>
          <p:nvPr/>
        </p:nvSpPr>
        <p:spPr>
          <a:xfrm>
            <a:off x="6719430" y="4614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9" name="object 49"/>
          <p:cNvSpPr/>
          <p:nvPr/>
        </p:nvSpPr>
        <p:spPr>
          <a:xfrm>
            <a:off x="7176246" y="5071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0" name="object 50"/>
          <p:cNvSpPr/>
          <p:nvPr/>
        </p:nvSpPr>
        <p:spPr>
          <a:xfrm>
            <a:off x="6947838" y="4066263"/>
            <a:ext cx="730906" cy="393369"/>
          </a:xfrm>
          <a:custGeom>
            <a:avLst/>
            <a:gdLst/>
            <a:ahLst/>
            <a:cxnLst/>
            <a:rect l="l" t="t" r="r" b="b"/>
            <a:pathLst>
              <a:path w="731520" h="393700">
                <a:moveTo>
                  <a:pt x="7315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1" name="object 51"/>
          <p:cNvSpPr/>
          <p:nvPr/>
        </p:nvSpPr>
        <p:spPr>
          <a:xfrm>
            <a:off x="6893274" y="445201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2" name="object 52"/>
          <p:cNvSpPr txBox="1"/>
          <p:nvPr/>
        </p:nvSpPr>
        <p:spPr>
          <a:xfrm>
            <a:off x="6636950" y="410686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4" name="object 54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5" name="object 55"/>
          <p:cNvSpPr/>
          <p:nvPr/>
        </p:nvSpPr>
        <p:spPr>
          <a:xfrm>
            <a:off x="9506008" y="52083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6" name="object 56"/>
          <p:cNvSpPr/>
          <p:nvPr/>
        </p:nvSpPr>
        <p:spPr>
          <a:xfrm>
            <a:off x="9962824" y="566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7" name="object 57"/>
          <p:cNvSpPr/>
          <p:nvPr/>
        </p:nvSpPr>
        <p:spPr>
          <a:xfrm>
            <a:off x="8135559" y="3289675"/>
            <a:ext cx="1598856" cy="1763818"/>
          </a:xfrm>
          <a:custGeom>
            <a:avLst/>
            <a:gdLst/>
            <a:ahLst/>
            <a:cxnLst/>
            <a:rect l="l" t="t" r="r" b="b"/>
            <a:pathLst>
              <a:path w="1600200" h="1765300">
                <a:moveTo>
                  <a:pt x="0" y="0"/>
                </a:moveTo>
                <a:lnTo>
                  <a:pt x="1600200" y="0"/>
                </a:lnTo>
                <a:lnTo>
                  <a:pt x="16002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8" name="object 58"/>
          <p:cNvSpPr/>
          <p:nvPr/>
        </p:nvSpPr>
        <p:spPr>
          <a:xfrm>
            <a:off x="9679853" y="5045880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9" name="object 59"/>
          <p:cNvSpPr txBox="1"/>
          <p:nvPr/>
        </p:nvSpPr>
        <p:spPr>
          <a:xfrm>
            <a:off x="9419721" y="3354391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i  q  u  e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155" y="555123"/>
            <a:ext cx="3811242" cy="69537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4396" spc="-30" dirty="0"/>
              <a:t>Patricia</a:t>
            </a:r>
            <a:r>
              <a:rPr sz="4396" spc="-85" dirty="0"/>
              <a:t> </a:t>
            </a:r>
            <a:r>
              <a:rPr sz="4396" spc="-5" dirty="0"/>
              <a:t>Tries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570177" y="1824057"/>
            <a:ext cx="125624" cy="165163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999" spc="180" dirty="0">
                <a:latin typeface="Arial"/>
                <a:cs typeface="Arial"/>
              </a:rPr>
              <a:t>●</a:t>
            </a:r>
            <a:endParaRPr sz="9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10" y="1737769"/>
            <a:ext cx="4993254" cy="1365252"/>
          </a:xfrm>
          <a:prstGeom prst="rect">
            <a:avLst/>
          </a:prstGeom>
        </p:spPr>
        <p:txBody>
          <a:bodyPr vert="horz" wrap="square" lIns="0" tIns="32357" rIns="0" bIns="0" rtlCol="0">
            <a:spAutoFit/>
          </a:bodyPr>
          <a:lstStyle/>
          <a:p>
            <a:pPr marL="12690" marR="5076">
              <a:lnSpc>
                <a:spcPts val="2568"/>
              </a:lnSpc>
              <a:spcBef>
                <a:spcPts val="254"/>
              </a:spcBef>
            </a:pP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Theorem: </a:t>
            </a:r>
            <a:r>
              <a:rPr sz="2198" dirty="0">
                <a:latin typeface="DejaVu Serif"/>
                <a:cs typeface="DejaVu Serif"/>
              </a:rPr>
              <a:t>The number of nodes</a:t>
            </a:r>
            <a:r>
              <a:rPr sz="2198" spc="-90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in  </a:t>
            </a:r>
            <a:r>
              <a:rPr sz="2198" spc="5" dirty="0">
                <a:latin typeface="DejaVu Serif"/>
                <a:cs typeface="DejaVu Serif"/>
              </a:rPr>
              <a:t>a </a:t>
            </a:r>
            <a:r>
              <a:rPr sz="2198" spc="-10" dirty="0">
                <a:latin typeface="DejaVu Serif"/>
                <a:cs typeface="DejaVu Serif"/>
              </a:rPr>
              <a:t>Patricia </a:t>
            </a:r>
            <a:r>
              <a:rPr sz="2198" dirty="0">
                <a:latin typeface="DejaVu Serif"/>
                <a:cs typeface="DejaVu Serif"/>
              </a:rPr>
              <a:t>trie with </a:t>
            </a:r>
            <a:r>
              <a:rPr sz="2198" i="1" spc="5" dirty="0">
                <a:latin typeface="DejaVu Serif"/>
                <a:cs typeface="DejaVu Serif"/>
              </a:rPr>
              <a:t>k </a:t>
            </a:r>
            <a:r>
              <a:rPr sz="2198" dirty="0">
                <a:latin typeface="DejaVu Serif"/>
                <a:cs typeface="DejaVu Serif"/>
              </a:rPr>
              <a:t>words </a:t>
            </a:r>
            <a:r>
              <a:rPr sz="2198" spc="-5" dirty="0">
                <a:latin typeface="DejaVu Serif"/>
                <a:cs typeface="DejaVu Serif"/>
              </a:rPr>
              <a:t>is  </a:t>
            </a:r>
            <a:r>
              <a:rPr sz="2198" dirty="0">
                <a:latin typeface="DejaVu Serif"/>
                <a:cs typeface="DejaVu Serif"/>
              </a:rPr>
              <a:t>always O(</a:t>
            </a:r>
            <a:r>
              <a:rPr sz="2198" i="1" dirty="0">
                <a:latin typeface="DejaVu Serif"/>
                <a:cs typeface="DejaVu Serif"/>
              </a:rPr>
              <a:t>k</a:t>
            </a:r>
            <a:r>
              <a:rPr sz="2198" dirty="0">
                <a:latin typeface="DejaVu Serif"/>
                <a:cs typeface="DejaVu Serif"/>
              </a:rPr>
              <a:t>), regardless of what  those words</a:t>
            </a:r>
            <a:r>
              <a:rPr sz="2198" spc="-15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are.</a:t>
            </a:r>
            <a:endParaRPr sz="2198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" name="object 6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7678743" y="5974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8135559" y="6431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/>
          <p:nvPr/>
        </p:nvSpPr>
        <p:spPr>
          <a:xfrm>
            <a:off x="8592375" y="5984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9049192" y="644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6034206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6491022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6719430" y="4614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/>
          <p:nvPr/>
        </p:nvSpPr>
        <p:spPr>
          <a:xfrm>
            <a:off x="7176246" y="5071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3" name="object 23"/>
          <p:cNvSpPr/>
          <p:nvPr/>
        </p:nvSpPr>
        <p:spPr>
          <a:xfrm>
            <a:off x="9506008" y="52083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4" name="object 24"/>
          <p:cNvSpPr/>
          <p:nvPr/>
        </p:nvSpPr>
        <p:spPr>
          <a:xfrm>
            <a:off x="9962824" y="566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/>
          <p:nvPr/>
        </p:nvSpPr>
        <p:spPr>
          <a:xfrm>
            <a:off x="7740922" y="3397535"/>
            <a:ext cx="1827264" cy="1595050"/>
          </a:xfrm>
          <a:custGeom>
            <a:avLst/>
            <a:gdLst/>
            <a:ahLst/>
            <a:cxnLst/>
            <a:rect l="l" t="t" r="r" b="b"/>
            <a:pathLst>
              <a:path w="1828800" h="1596389">
                <a:moveTo>
                  <a:pt x="1828800" y="0"/>
                </a:moveTo>
                <a:lnTo>
                  <a:pt x="0" y="0"/>
                </a:lnTo>
                <a:lnTo>
                  <a:pt x="0" y="1596389"/>
                </a:lnTo>
                <a:lnTo>
                  <a:pt x="1828800" y="1596389"/>
                </a:lnTo>
                <a:lnTo>
                  <a:pt x="18288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26"/>
          <p:cNvSpPr/>
          <p:nvPr/>
        </p:nvSpPr>
        <p:spPr>
          <a:xfrm>
            <a:off x="7740922" y="3397535"/>
            <a:ext cx="1827264" cy="1595050"/>
          </a:xfrm>
          <a:custGeom>
            <a:avLst/>
            <a:gdLst/>
            <a:ahLst/>
            <a:cxnLst/>
            <a:rect l="l" t="t" r="r" b="b"/>
            <a:pathLst>
              <a:path w="1828800" h="1596389">
                <a:moveTo>
                  <a:pt x="914400" y="1596389"/>
                </a:moveTo>
                <a:lnTo>
                  <a:pt x="0" y="1596389"/>
                </a:lnTo>
                <a:lnTo>
                  <a:pt x="0" y="0"/>
                </a:lnTo>
                <a:lnTo>
                  <a:pt x="1828800" y="0"/>
                </a:lnTo>
                <a:lnTo>
                  <a:pt x="1828800" y="1596389"/>
                </a:lnTo>
                <a:lnTo>
                  <a:pt x="914400" y="1596389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27"/>
          <p:cNvSpPr/>
          <p:nvPr/>
        </p:nvSpPr>
        <p:spPr>
          <a:xfrm>
            <a:off x="7633063" y="3289675"/>
            <a:ext cx="1827264" cy="1595050"/>
          </a:xfrm>
          <a:custGeom>
            <a:avLst/>
            <a:gdLst/>
            <a:ahLst/>
            <a:cxnLst/>
            <a:rect l="l" t="t" r="r" b="b"/>
            <a:pathLst>
              <a:path w="1828800" h="1596389">
                <a:moveTo>
                  <a:pt x="1828800" y="0"/>
                </a:moveTo>
                <a:lnTo>
                  <a:pt x="0" y="0"/>
                </a:lnTo>
                <a:lnTo>
                  <a:pt x="0" y="1596389"/>
                </a:lnTo>
                <a:lnTo>
                  <a:pt x="1828800" y="1596389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8"/>
          <p:cNvSpPr txBox="1"/>
          <p:nvPr/>
        </p:nvSpPr>
        <p:spPr>
          <a:xfrm>
            <a:off x="7633063" y="3289676"/>
            <a:ext cx="1827264" cy="1432586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87556" rIns="0" bIns="0" rtlCol="0">
            <a:spAutoFit/>
          </a:bodyPr>
          <a:lstStyle/>
          <a:p>
            <a:pPr algn="ctr">
              <a:spcBef>
                <a:spcPts val="689"/>
              </a:spcBef>
              <a:tabLst>
                <a:tab pos="864177" algn="l"/>
                <a:tab pos="1400324" algn="l"/>
              </a:tabLst>
            </a:pPr>
            <a:r>
              <a:rPr sz="1799" spc="185" dirty="0">
                <a:solidFill>
                  <a:srgbClr val="0000FF"/>
                </a:solidFill>
                <a:latin typeface="Arial"/>
                <a:cs typeface="Arial"/>
              </a:rPr>
              <a:t>There	</a:t>
            </a:r>
            <a:r>
              <a:rPr sz="1799" spc="145" dirty="0">
                <a:solidFill>
                  <a:srgbClr val="0000FF"/>
                </a:solidFill>
                <a:latin typeface="Arial"/>
                <a:cs typeface="Arial"/>
              </a:rPr>
              <a:t>are	</a:t>
            </a:r>
            <a:r>
              <a:rPr sz="1799" i="1" spc="25" dirty="0">
                <a:solidFill>
                  <a:srgbClr val="0000FF"/>
                </a:solidFill>
                <a:latin typeface="Trebuchet MS"/>
                <a:cs typeface="Trebuchet MS"/>
              </a:rPr>
              <a:t>k</a:t>
            </a:r>
            <a:endParaRPr sz="1799">
              <a:latin typeface="Trebuchet MS"/>
              <a:cs typeface="Trebuchet MS"/>
            </a:endParaRPr>
          </a:p>
          <a:p>
            <a:pPr algn="ctr">
              <a:spcBef>
                <a:spcPts val="729"/>
              </a:spcBef>
              <a:tabLst>
                <a:tab pos="985366" algn="l"/>
              </a:tabLst>
            </a:pPr>
            <a:r>
              <a:rPr sz="1799" spc="125" dirty="0">
                <a:solidFill>
                  <a:srgbClr val="0000FF"/>
                </a:solidFill>
                <a:latin typeface="Arial"/>
                <a:cs typeface="Arial"/>
              </a:rPr>
              <a:t>leaves,	one</a:t>
            </a:r>
            <a:endParaRPr sz="1799">
              <a:latin typeface="Arial"/>
              <a:cs typeface="Arial"/>
            </a:endParaRPr>
          </a:p>
          <a:p>
            <a:pPr marL="161795" marR="155451" algn="ctr">
              <a:lnSpc>
                <a:spcPct val="133800"/>
              </a:lnSpc>
              <a:spcBef>
                <a:spcPts val="10"/>
              </a:spcBef>
              <a:tabLst>
                <a:tab pos="692865" algn="l"/>
                <a:tab pos="720148" algn="l"/>
                <a:tab pos="1458063" algn="l"/>
              </a:tabLst>
            </a:pPr>
            <a:r>
              <a:rPr sz="1799" spc="16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799" spc="34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99" dirty="0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sz="1799" spc="-5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799" spc="17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99" spc="33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99" spc="28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799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799" spc="1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799" spc="75" dirty="0">
                <a:solidFill>
                  <a:srgbClr val="0000FF"/>
                </a:solidFill>
                <a:latin typeface="Arial"/>
                <a:cs typeface="Arial"/>
              </a:rPr>
              <a:t>n  </a:t>
            </a:r>
            <a:r>
              <a:rPr sz="1799" spc="170" dirty="0">
                <a:solidFill>
                  <a:srgbClr val="0000FF"/>
                </a:solidFill>
                <a:latin typeface="Arial"/>
                <a:cs typeface="Arial"/>
              </a:rPr>
              <a:t>the	</a:t>
            </a:r>
            <a:r>
              <a:rPr sz="1799" spc="290" dirty="0">
                <a:solidFill>
                  <a:srgbClr val="0000FF"/>
                </a:solidFill>
                <a:latin typeface="Arial"/>
                <a:cs typeface="Arial"/>
              </a:rPr>
              <a:t>trie.</a:t>
            </a:r>
            <a:endParaRPr sz="179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155" y="555123"/>
            <a:ext cx="3811242" cy="69537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4396" spc="-30" dirty="0"/>
              <a:t>Patricia</a:t>
            </a:r>
            <a:r>
              <a:rPr sz="4396" spc="-85" dirty="0"/>
              <a:t> </a:t>
            </a:r>
            <a:r>
              <a:rPr sz="4396" spc="-5" dirty="0"/>
              <a:t>Tries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570177" y="1824057"/>
            <a:ext cx="125624" cy="165163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999" spc="180" dirty="0">
                <a:latin typeface="Arial"/>
                <a:cs typeface="Arial"/>
              </a:rPr>
              <a:t>●</a:t>
            </a:r>
            <a:endParaRPr sz="9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10" y="1737769"/>
            <a:ext cx="4993254" cy="1365252"/>
          </a:xfrm>
          <a:prstGeom prst="rect">
            <a:avLst/>
          </a:prstGeom>
        </p:spPr>
        <p:txBody>
          <a:bodyPr vert="horz" wrap="square" lIns="0" tIns="32357" rIns="0" bIns="0" rtlCol="0">
            <a:spAutoFit/>
          </a:bodyPr>
          <a:lstStyle/>
          <a:p>
            <a:pPr marL="12690" marR="5076">
              <a:lnSpc>
                <a:spcPts val="2568"/>
              </a:lnSpc>
              <a:spcBef>
                <a:spcPts val="254"/>
              </a:spcBef>
            </a:pP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Theorem: </a:t>
            </a:r>
            <a:r>
              <a:rPr sz="2198" dirty="0">
                <a:latin typeface="DejaVu Serif"/>
                <a:cs typeface="DejaVu Serif"/>
              </a:rPr>
              <a:t>The number of nodes</a:t>
            </a:r>
            <a:r>
              <a:rPr sz="2198" spc="-90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in  </a:t>
            </a:r>
            <a:r>
              <a:rPr sz="2198" spc="5" dirty="0">
                <a:latin typeface="DejaVu Serif"/>
                <a:cs typeface="DejaVu Serif"/>
              </a:rPr>
              <a:t>a </a:t>
            </a:r>
            <a:r>
              <a:rPr sz="2198" spc="-10" dirty="0">
                <a:latin typeface="DejaVu Serif"/>
                <a:cs typeface="DejaVu Serif"/>
              </a:rPr>
              <a:t>Patricia </a:t>
            </a:r>
            <a:r>
              <a:rPr sz="2198" dirty="0">
                <a:latin typeface="DejaVu Serif"/>
                <a:cs typeface="DejaVu Serif"/>
              </a:rPr>
              <a:t>trie with </a:t>
            </a:r>
            <a:r>
              <a:rPr sz="2198" i="1" spc="5" dirty="0">
                <a:latin typeface="DejaVu Serif"/>
                <a:cs typeface="DejaVu Serif"/>
              </a:rPr>
              <a:t>k </a:t>
            </a:r>
            <a:r>
              <a:rPr sz="2198" dirty="0">
                <a:latin typeface="DejaVu Serif"/>
                <a:cs typeface="DejaVu Serif"/>
              </a:rPr>
              <a:t>words </a:t>
            </a:r>
            <a:r>
              <a:rPr sz="2198" spc="-5" dirty="0">
                <a:latin typeface="DejaVu Serif"/>
                <a:cs typeface="DejaVu Serif"/>
              </a:rPr>
              <a:t>is  </a:t>
            </a:r>
            <a:r>
              <a:rPr sz="2198" dirty="0">
                <a:latin typeface="DejaVu Serif"/>
                <a:cs typeface="DejaVu Serif"/>
              </a:rPr>
              <a:t>always O(</a:t>
            </a:r>
            <a:r>
              <a:rPr sz="2198" i="1" dirty="0">
                <a:latin typeface="DejaVu Serif"/>
                <a:cs typeface="DejaVu Serif"/>
              </a:rPr>
              <a:t>k</a:t>
            </a:r>
            <a:r>
              <a:rPr sz="2198" dirty="0">
                <a:latin typeface="DejaVu Serif"/>
                <a:cs typeface="DejaVu Serif"/>
              </a:rPr>
              <a:t>), regardless of what  those words</a:t>
            </a:r>
            <a:r>
              <a:rPr sz="2198" spc="-15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are.</a:t>
            </a:r>
            <a:endParaRPr sz="2198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" name="object 6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7678743" y="5974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8135559" y="6431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/>
          <p:nvPr/>
        </p:nvSpPr>
        <p:spPr>
          <a:xfrm>
            <a:off x="8592375" y="5984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9049192" y="644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6034206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6491022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6719430" y="4614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/>
          <p:nvPr/>
        </p:nvSpPr>
        <p:spPr>
          <a:xfrm>
            <a:off x="7176246" y="5071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3" name="object 23"/>
          <p:cNvSpPr/>
          <p:nvPr/>
        </p:nvSpPr>
        <p:spPr>
          <a:xfrm>
            <a:off x="9506008" y="52083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4" name="object 24"/>
          <p:cNvSpPr/>
          <p:nvPr/>
        </p:nvSpPr>
        <p:spPr>
          <a:xfrm>
            <a:off x="9962824" y="566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/>
          <p:nvPr/>
        </p:nvSpPr>
        <p:spPr>
          <a:xfrm>
            <a:off x="7740922" y="3397536"/>
            <a:ext cx="1827264" cy="1963039"/>
          </a:xfrm>
          <a:custGeom>
            <a:avLst/>
            <a:gdLst/>
            <a:ahLst/>
            <a:cxnLst/>
            <a:rect l="l" t="t" r="r" b="b"/>
            <a:pathLst>
              <a:path w="1828800" h="1964689">
                <a:moveTo>
                  <a:pt x="1828800" y="0"/>
                </a:moveTo>
                <a:lnTo>
                  <a:pt x="0" y="0"/>
                </a:lnTo>
                <a:lnTo>
                  <a:pt x="0" y="1964689"/>
                </a:lnTo>
                <a:lnTo>
                  <a:pt x="1828800" y="1964689"/>
                </a:lnTo>
                <a:lnTo>
                  <a:pt x="18288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26"/>
          <p:cNvSpPr/>
          <p:nvPr/>
        </p:nvSpPr>
        <p:spPr>
          <a:xfrm>
            <a:off x="7740922" y="3397536"/>
            <a:ext cx="1827264" cy="1963039"/>
          </a:xfrm>
          <a:custGeom>
            <a:avLst/>
            <a:gdLst/>
            <a:ahLst/>
            <a:cxnLst/>
            <a:rect l="l" t="t" r="r" b="b"/>
            <a:pathLst>
              <a:path w="1828800" h="1964689">
                <a:moveTo>
                  <a:pt x="914400" y="1964689"/>
                </a:moveTo>
                <a:lnTo>
                  <a:pt x="0" y="1964689"/>
                </a:lnTo>
                <a:lnTo>
                  <a:pt x="0" y="0"/>
                </a:lnTo>
                <a:lnTo>
                  <a:pt x="1828800" y="0"/>
                </a:lnTo>
                <a:lnTo>
                  <a:pt x="1828800" y="1964689"/>
                </a:lnTo>
                <a:lnTo>
                  <a:pt x="914400" y="1964689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27"/>
          <p:cNvSpPr/>
          <p:nvPr/>
        </p:nvSpPr>
        <p:spPr>
          <a:xfrm>
            <a:off x="7633063" y="3289676"/>
            <a:ext cx="1827264" cy="1963039"/>
          </a:xfrm>
          <a:custGeom>
            <a:avLst/>
            <a:gdLst/>
            <a:ahLst/>
            <a:cxnLst/>
            <a:rect l="l" t="t" r="r" b="b"/>
            <a:pathLst>
              <a:path w="1828800" h="1964689">
                <a:moveTo>
                  <a:pt x="1828800" y="0"/>
                </a:moveTo>
                <a:lnTo>
                  <a:pt x="0" y="0"/>
                </a:lnTo>
                <a:lnTo>
                  <a:pt x="0" y="1964689"/>
                </a:lnTo>
                <a:lnTo>
                  <a:pt x="1828800" y="1964689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8"/>
          <p:cNvSpPr txBox="1"/>
          <p:nvPr/>
        </p:nvSpPr>
        <p:spPr>
          <a:xfrm>
            <a:off x="7633063" y="3289675"/>
            <a:ext cx="1827264" cy="1881906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22206" rIns="0" bIns="0" rtlCol="0">
            <a:spAutoFit/>
          </a:bodyPr>
          <a:lstStyle/>
          <a:p>
            <a:pPr marL="53975" marR="366102" indent="-1588" algn="ctr">
              <a:lnSpc>
                <a:spcPts val="2888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Think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of  this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as	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fo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rest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k  different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trees.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102" y="6862992"/>
            <a:ext cx="5659444" cy="451740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798" b="1" i="1" spc="-10" dirty="0">
                <a:solidFill>
                  <a:srgbClr val="0000FF"/>
                </a:solidFill>
                <a:latin typeface="DejaVu Serif"/>
                <a:cs typeface="DejaVu Serif"/>
              </a:rPr>
              <a:t>How </a:t>
            </a:r>
            <a:r>
              <a:rPr sz="2798" b="1" i="1" dirty="0">
                <a:solidFill>
                  <a:srgbClr val="0000FF"/>
                </a:solidFill>
                <a:latin typeface="DejaVu Serif"/>
                <a:cs typeface="DejaVu Serif"/>
              </a:rPr>
              <a:t>is </a:t>
            </a:r>
            <a:r>
              <a:rPr sz="27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this </a:t>
            </a:r>
            <a:r>
              <a:rPr sz="2798" b="1" i="1" spc="-10" dirty="0">
                <a:solidFill>
                  <a:srgbClr val="0000FF"/>
                </a:solidFill>
                <a:latin typeface="DejaVu Serif"/>
                <a:cs typeface="DejaVu Serif"/>
              </a:rPr>
              <a:t>done </a:t>
            </a:r>
            <a:r>
              <a:rPr sz="2798" b="1" i="1" dirty="0">
                <a:solidFill>
                  <a:srgbClr val="0000FF"/>
                </a:solidFill>
                <a:latin typeface="DejaVu Serif"/>
                <a:cs typeface="DejaVu Serif"/>
              </a:rPr>
              <a:t>so</a:t>
            </a:r>
            <a:r>
              <a:rPr sz="2798" b="1" i="1" spc="-100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798" b="1" i="1" spc="-10" dirty="0">
                <a:solidFill>
                  <a:srgbClr val="0000FF"/>
                </a:solidFill>
                <a:latin typeface="DejaVu Serif"/>
                <a:cs typeface="DejaVu Serif"/>
              </a:rPr>
              <a:t>quickly?</a:t>
            </a:r>
            <a:endParaRPr sz="27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0673" y="229007"/>
            <a:ext cx="8528650" cy="6566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155" y="555123"/>
            <a:ext cx="3811242" cy="69537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4396" spc="-30" dirty="0"/>
              <a:t>Patricia</a:t>
            </a:r>
            <a:r>
              <a:rPr sz="4396" spc="-85" dirty="0"/>
              <a:t> </a:t>
            </a:r>
            <a:r>
              <a:rPr sz="4396" spc="-5" dirty="0"/>
              <a:t>Tries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570177" y="1824057"/>
            <a:ext cx="125624" cy="165163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999" spc="180" dirty="0">
                <a:latin typeface="Arial"/>
                <a:cs typeface="Arial"/>
              </a:rPr>
              <a:t>●</a:t>
            </a:r>
            <a:endParaRPr sz="9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10" y="1737769"/>
            <a:ext cx="4993254" cy="1365252"/>
          </a:xfrm>
          <a:prstGeom prst="rect">
            <a:avLst/>
          </a:prstGeom>
        </p:spPr>
        <p:txBody>
          <a:bodyPr vert="horz" wrap="square" lIns="0" tIns="32357" rIns="0" bIns="0" rtlCol="0">
            <a:spAutoFit/>
          </a:bodyPr>
          <a:lstStyle/>
          <a:p>
            <a:pPr marL="12690" marR="5076">
              <a:lnSpc>
                <a:spcPts val="2568"/>
              </a:lnSpc>
              <a:spcBef>
                <a:spcPts val="254"/>
              </a:spcBef>
            </a:pP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Theorem: </a:t>
            </a:r>
            <a:r>
              <a:rPr sz="2198" dirty="0">
                <a:latin typeface="DejaVu Serif"/>
                <a:cs typeface="DejaVu Serif"/>
              </a:rPr>
              <a:t>The number of nodes</a:t>
            </a:r>
            <a:r>
              <a:rPr sz="2198" spc="-90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in  </a:t>
            </a:r>
            <a:r>
              <a:rPr sz="2198" spc="5" dirty="0">
                <a:latin typeface="DejaVu Serif"/>
                <a:cs typeface="DejaVu Serif"/>
              </a:rPr>
              <a:t>a </a:t>
            </a:r>
            <a:r>
              <a:rPr sz="2198" spc="-10" dirty="0">
                <a:latin typeface="DejaVu Serif"/>
                <a:cs typeface="DejaVu Serif"/>
              </a:rPr>
              <a:t>Patricia </a:t>
            </a:r>
            <a:r>
              <a:rPr sz="2198" dirty="0">
                <a:latin typeface="DejaVu Serif"/>
                <a:cs typeface="DejaVu Serif"/>
              </a:rPr>
              <a:t>trie with </a:t>
            </a:r>
            <a:r>
              <a:rPr sz="2198" i="1" spc="5" dirty="0">
                <a:latin typeface="DejaVu Serif"/>
                <a:cs typeface="DejaVu Serif"/>
              </a:rPr>
              <a:t>k </a:t>
            </a:r>
            <a:r>
              <a:rPr sz="2198" dirty="0">
                <a:latin typeface="DejaVu Serif"/>
                <a:cs typeface="DejaVu Serif"/>
              </a:rPr>
              <a:t>words </a:t>
            </a:r>
            <a:r>
              <a:rPr sz="2198" spc="-5" dirty="0">
                <a:latin typeface="DejaVu Serif"/>
                <a:cs typeface="DejaVu Serif"/>
              </a:rPr>
              <a:t>is  </a:t>
            </a:r>
            <a:r>
              <a:rPr sz="2198" dirty="0">
                <a:latin typeface="DejaVu Serif"/>
                <a:cs typeface="DejaVu Serif"/>
              </a:rPr>
              <a:t>always O(</a:t>
            </a:r>
            <a:r>
              <a:rPr sz="2198" i="1" dirty="0">
                <a:latin typeface="DejaVu Serif"/>
                <a:cs typeface="DejaVu Serif"/>
              </a:rPr>
              <a:t>k</a:t>
            </a:r>
            <a:r>
              <a:rPr sz="2198" dirty="0">
                <a:latin typeface="DejaVu Serif"/>
                <a:cs typeface="DejaVu Serif"/>
              </a:rPr>
              <a:t>), regardless of what  those words</a:t>
            </a:r>
            <a:r>
              <a:rPr sz="2198" spc="-15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are.</a:t>
            </a:r>
            <a:endParaRPr sz="2198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" name="object 6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7678743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8135559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7907151" y="4294671"/>
            <a:ext cx="0" cy="1525258"/>
          </a:xfrm>
          <a:custGeom>
            <a:avLst/>
            <a:gdLst/>
            <a:ahLst/>
            <a:cxnLst/>
            <a:rect l="l" t="t" r="r" b="b"/>
            <a:pathLst>
              <a:path h="1526539">
                <a:moveTo>
                  <a:pt x="0" y="0"/>
                </a:moveTo>
                <a:lnTo>
                  <a:pt x="0" y="1526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7852588" y="581231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 txBox="1"/>
          <p:nvPr/>
        </p:nvSpPr>
        <p:spPr>
          <a:xfrm>
            <a:off x="7562001" y="4240107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t  e  r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7678743" y="5974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8135559" y="6431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8592375" y="5984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9049192" y="644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/>
          <p:nvPr/>
        </p:nvSpPr>
        <p:spPr>
          <a:xfrm>
            <a:off x="8135559" y="4066263"/>
            <a:ext cx="685224" cy="1763818"/>
          </a:xfrm>
          <a:custGeom>
            <a:avLst/>
            <a:gdLst/>
            <a:ahLst/>
            <a:cxnLst/>
            <a:rect l="l" t="t" r="r" b="b"/>
            <a:pathLst>
              <a:path w="685800" h="1765300">
                <a:moveTo>
                  <a:pt x="0" y="0"/>
                </a:moveTo>
                <a:lnTo>
                  <a:pt x="685800" y="0"/>
                </a:lnTo>
                <a:lnTo>
                  <a:pt x="6858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8766220" y="582246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 txBox="1"/>
          <p:nvPr/>
        </p:nvSpPr>
        <p:spPr>
          <a:xfrm>
            <a:off x="8539080" y="4295939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l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26391" y="4625862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o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26391" y="4957055"/>
            <a:ext cx="164961" cy="1082400"/>
          </a:xfrm>
          <a:prstGeom prst="rect">
            <a:avLst/>
          </a:prstGeom>
        </p:spPr>
        <p:txBody>
          <a:bodyPr vert="horz" wrap="square" lIns="0" tIns="77405" rIns="0" bIns="0" rtlCol="0">
            <a:spAutoFit/>
          </a:bodyPr>
          <a:lstStyle/>
          <a:p>
            <a:pPr>
              <a:lnSpc>
                <a:spcPts val="2608"/>
              </a:lnSpc>
              <a:spcBef>
                <a:spcPts val="610"/>
              </a:spcBef>
            </a:pPr>
            <a:r>
              <a:rPr sz="2598" dirty="0">
                <a:latin typeface="SimSun"/>
                <a:cs typeface="SimSun"/>
              </a:rPr>
              <a:t>p  e</a:t>
            </a:r>
            <a:endParaRPr sz="2598">
              <a:latin typeface="SimSun"/>
              <a:cs typeface="SimSun"/>
            </a:endParaRPr>
          </a:p>
          <a:p>
            <a:pPr>
              <a:lnSpc>
                <a:spcPts val="259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26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27"/>
          <p:cNvSpPr/>
          <p:nvPr/>
        </p:nvSpPr>
        <p:spPr>
          <a:xfrm>
            <a:off x="6034206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8"/>
          <p:cNvSpPr/>
          <p:nvPr/>
        </p:nvSpPr>
        <p:spPr>
          <a:xfrm>
            <a:off x="6491022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9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30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/>
          <p:nvPr/>
        </p:nvSpPr>
        <p:spPr>
          <a:xfrm>
            <a:off x="6719430" y="4614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32"/>
          <p:cNvSpPr/>
          <p:nvPr/>
        </p:nvSpPr>
        <p:spPr>
          <a:xfrm>
            <a:off x="7176246" y="5071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33"/>
          <p:cNvSpPr/>
          <p:nvPr/>
        </p:nvSpPr>
        <p:spPr>
          <a:xfrm>
            <a:off x="6947838" y="4066263"/>
            <a:ext cx="730906" cy="393369"/>
          </a:xfrm>
          <a:custGeom>
            <a:avLst/>
            <a:gdLst/>
            <a:ahLst/>
            <a:cxnLst/>
            <a:rect l="l" t="t" r="r" b="b"/>
            <a:pathLst>
              <a:path w="731520" h="393700">
                <a:moveTo>
                  <a:pt x="7315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4" name="object 34"/>
          <p:cNvSpPr/>
          <p:nvPr/>
        </p:nvSpPr>
        <p:spPr>
          <a:xfrm>
            <a:off x="6893274" y="445201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5" name="object 35"/>
          <p:cNvSpPr txBox="1"/>
          <p:nvPr/>
        </p:nvSpPr>
        <p:spPr>
          <a:xfrm>
            <a:off x="6636950" y="410686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7" name="object 37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8" name="object 38"/>
          <p:cNvSpPr/>
          <p:nvPr/>
        </p:nvSpPr>
        <p:spPr>
          <a:xfrm>
            <a:off x="9506008" y="52083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9" name="object 39"/>
          <p:cNvSpPr/>
          <p:nvPr/>
        </p:nvSpPr>
        <p:spPr>
          <a:xfrm>
            <a:off x="9962824" y="566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0" name="object 40"/>
          <p:cNvSpPr/>
          <p:nvPr/>
        </p:nvSpPr>
        <p:spPr>
          <a:xfrm>
            <a:off x="6872970" y="1433226"/>
            <a:ext cx="3014986" cy="2329762"/>
          </a:xfrm>
          <a:custGeom>
            <a:avLst/>
            <a:gdLst/>
            <a:ahLst/>
            <a:cxnLst/>
            <a:rect l="l" t="t" r="r" b="b"/>
            <a:pathLst>
              <a:path w="3017520" h="2331720">
                <a:moveTo>
                  <a:pt x="3017520" y="0"/>
                </a:moveTo>
                <a:lnTo>
                  <a:pt x="0" y="0"/>
                </a:lnTo>
                <a:lnTo>
                  <a:pt x="0" y="2331720"/>
                </a:lnTo>
                <a:lnTo>
                  <a:pt x="3017520" y="2331720"/>
                </a:lnTo>
                <a:lnTo>
                  <a:pt x="301752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1" name="object 41"/>
          <p:cNvSpPr/>
          <p:nvPr/>
        </p:nvSpPr>
        <p:spPr>
          <a:xfrm>
            <a:off x="6872970" y="1433226"/>
            <a:ext cx="3014986" cy="2329762"/>
          </a:xfrm>
          <a:custGeom>
            <a:avLst/>
            <a:gdLst/>
            <a:ahLst/>
            <a:cxnLst/>
            <a:rect l="l" t="t" r="r" b="b"/>
            <a:pathLst>
              <a:path w="3017520" h="2331720">
                <a:moveTo>
                  <a:pt x="1508760" y="2331720"/>
                </a:moveTo>
                <a:lnTo>
                  <a:pt x="0" y="2331720"/>
                </a:lnTo>
                <a:lnTo>
                  <a:pt x="0" y="0"/>
                </a:lnTo>
                <a:lnTo>
                  <a:pt x="3017520" y="0"/>
                </a:lnTo>
                <a:lnTo>
                  <a:pt x="3017520" y="2331720"/>
                </a:lnTo>
                <a:lnTo>
                  <a:pt x="1508760" y="233172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2" name="object 42"/>
          <p:cNvSpPr/>
          <p:nvPr/>
        </p:nvSpPr>
        <p:spPr>
          <a:xfrm>
            <a:off x="6765111" y="1325366"/>
            <a:ext cx="3014986" cy="2329762"/>
          </a:xfrm>
          <a:custGeom>
            <a:avLst/>
            <a:gdLst/>
            <a:ahLst/>
            <a:cxnLst/>
            <a:rect l="l" t="t" r="r" b="b"/>
            <a:pathLst>
              <a:path w="3017520" h="2331720">
                <a:moveTo>
                  <a:pt x="3017520" y="0"/>
                </a:moveTo>
                <a:lnTo>
                  <a:pt x="0" y="0"/>
                </a:lnTo>
                <a:lnTo>
                  <a:pt x="0" y="2331720"/>
                </a:lnTo>
                <a:lnTo>
                  <a:pt x="3017520" y="2331720"/>
                </a:lnTo>
                <a:lnTo>
                  <a:pt x="3017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3" name="object 43"/>
          <p:cNvSpPr txBox="1"/>
          <p:nvPr/>
        </p:nvSpPr>
        <p:spPr>
          <a:xfrm>
            <a:off x="6765111" y="1325367"/>
            <a:ext cx="3014986" cy="2219243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22206" rIns="0" bIns="0" rtlCol="0">
            <a:spAutoFit/>
          </a:bodyPr>
          <a:lstStyle/>
          <a:p>
            <a:pPr marL="53975" marR="198596" algn="ctr">
              <a:lnSpc>
                <a:spcPts val="2888"/>
              </a:lnSpc>
              <a:spcBef>
                <a:spcPts val="175"/>
              </a:spcBef>
              <a:tabLst>
                <a:tab pos="947297" algn="l"/>
                <a:tab pos="1211245" algn="l"/>
                <a:tab pos="1627472" algn="l"/>
                <a:tab pos="1965022" algn="l"/>
                <a:tab pos="2537968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Adding	an	internal  node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merges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ore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trees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together,  decreasing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umber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trees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by  at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least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one.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155" y="555123"/>
            <a:ext cx="3811242" cy="69537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4396" spc="-30" dirty="0"/>
              <a:t>Patricia</a:t>
            </a:r>
            <a:r>
              <a:rPr sz="4396" spc="-85" dirty="0"/>
              <a:t> </a:t>
            </a:r>
            <a:r>
              <a:rPr sz="4396" spc="-5" dirty="0"/>
              <a:t>Tries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570177" y="1824057"/>
            <a:ext cx="125624" cy="165163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999" spc="180" dirty="0">
                <a:latin typeface="Arial"/>
                <a:cs typeface="Arial"/>
              </a:rPr>
              <a:t>●</a:t>
            </a:r>
            <a:endParaRPr sz="9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10" y="1737769"/>
            <a:ext cx="4993254" cy="1365252"/>
          </a:xfrm>
          <a:prstGeom prst="rect">
            <a:avLst/>
          </a:prstGeom>
        </p:spPr>
        <p:txBody>
          <a:bodyPr vert="horz" wrap="square" lIns="0" tIns="32357" rIns="0" bIns="0" rtlCol="0">
            <a:spAutoFit/>
          </a:bodyPr>
          <a:lstStyle/>
          <a:p>
            <a:pPr marL="12690" marR="5076">
              <a:lnSpc>
                <a:spcPts val="2568"/>
              </a:lnSpc>
              <a:spcBef>
                <a:spcPts val="254"/>
              </a:spcBef>
            </a:pP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Theorem: </a:t>
            </a:r>
            <a:r>
              <a:rPr sz="2198" dirty="0">
                <a:latin typeface="DejaVu Serif"/>
                <a:cs typeface="DejaVu Serif"/>
              </a:rPr>
              <a:t>The number of nodes</a:t>
            </a:r>
            <a:r>
              <a:rPr sz="2198" spc="-90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in  </a:t>
            </a:r>
            <a:r>
              <a:rPr sz="2198" spc="5" dirty="0">
                <a:latin typeface="DejaVu Serif"/>
                <a:cs typeface="DejaVu Serif"/>
              </a:rPr>
              <a:t>a </a:t>
            </a:r>
            <a:r>
              <a:rPr sz="2198" spc="-10" dirty="0">
                <a:latin typeface="DejaVu Serif"/>
                <a:cs typeface="DejaVu Serif"/>
              </a:rPr>
              <a:t>Patricia </a:t>
            </a:r>
            <a:r>
              <a:rPr sz="2198" dirty="0">
                <a:latin typeface="DejaVu Serif"/>
                <a:cs typeface="DejaVu Serif"/>
              </a:rPr>
              <a:t>trie with </a:t>
            </a:r>
            <a:r>
              <a:rPr sz="2198" i="1" spc="5" dirty="0">
                <a:latin typeface="DejaVu Serif"/>
                <a:cs typeface="DejaVu Serif"/>
              </a:rPr>
              <a:t>k </a:t>
            </a:r>
            <a:r>
              <a:rPr sz="2198" dirty="0">
                <a:latin typeface="DejaVu Serif"/>
                <a:cs typeface="DejaVu Serif"/>
              </a:rPr>
              <a:t>words </a:t>
            </a:r>
            <a:r>
              <a:rPr sz="2198" spc="-5" dirty="0">
                <a:latin typeface="DejaVu Serif"/>
                <a:cs typeface="DejaVu Serif"/>
              </a:rPr>
              <a:t>is  </a:t>
            </a:r>
            <a:r>
              <a:rPr sz="2198" dirty="0">
                <a:latin typeface="DejaVu Serif"/>
                <a:cs typeface="DejaVu Serif"/>
              </a:rPr>
              <a:t>always O(</a:t>
            </a:r>
            <a:r>
              <a:rPr sz="2198" i="1" dirty="0">
                <a:latin typeface="DejaVu Serif"/>
                <a:cs typeface="DejaVu Serif"/>
              </a:rPr>
              <a:t>k</a:t>
            </a:r>
            <a:r>
              <a:rPr sz="2198" dirty="0">
                <a:latin typeface="DejaVu Serif"/>
                <a:cs typeface="DejaVu Serif"/>
              </a:rPr>
              <a:t>), regardless of what  those words</a:t>
            </a:r>
            <a:r>
              <a:rPr sz="2198" spc="-15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are.</a:t>
            </a:r>
            <a:endParaRPr sz="2198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" name="object 6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7678743" y="15537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8135559" y="201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/>
          <p:nvPr/>
        </p:nvSpPr>
        <p:spPr>
          <a:xfrm>
            <a:off x="7678743" y="30612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8135559" y="35180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7678743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8135559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7907151" y="2010591"/>
            <a:ext cx="0" cy="895866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7852588" y="289884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 txBox="1"/>
          <p:nvPr/>
        </p:nvSpPr>
        <p:spPr>
          <a:xfrm>
            <a:off x="7562001" y="1971254"/>
            <a:ext cx="190340" cy="1082400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5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n  t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07151" y="351808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7852588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 txBox="1"/>
          <p:nvPr/>
        </p:nvSpPr>
        <p:spPr>
          <a:xfrm>
            <a:off x="7562001" y="34444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e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07151" y="4294671"/>
            <a:ext cx="0" cy="1525258"/>
          </a:xfrm>
          <a:custGeom>
            <a:avLst/>
            <a:gdLst/>
            <a:ahLst/>
            <a:cxnLst/>
            <a:rect l="l" t="t" r="r" b="b"/>
            <a:pathLst>
              <a:path h="1526539">
                <a:moveTo>
                  <a:pt x="0" y="0"/>
                </a:moveTo>
                <a:lnTo>
                  <a:pt x="0" y="1526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4" name="object 24"/>
          <p:cNvSpPr/>
          <p:nvPr/>
        </p:nvSpPr>
        <p:spPr>
          <a:xfrm>
            <a:off x="7852588" y="581231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 txBox="1"/>
          <p:nvPr/>
        </p:nvSpPr>
        <p:spPr>
          <a:xfrm>
            <a:off x="7562001" y="4240107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t  e  r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27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8"/>
          <p:cNvSpPr/>
          <p:nvPr/>
        </p:nvSpPr>
        <p:spPr>
          <a:xfrm>
            <a:off x="7678743" y="5974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9"/>
          <p:cNvSpPr/>
          <p:nvPr/>
        </p:nvSpPr>
        <p:spPr>
          <a:xfrm>
            <a:off x="8135559" y="6431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30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32"/>
          <p:cNvSpPr/>
          <p:nvPr/>
        </p:nvSpPr>
        <p:spPr>
          <a:xfrm>
            <a:off x="8592375" y="5984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33"/>
          <p:cNvSpPr/>
          <p:nvPr/>
        </p:nvSpPr>
        <p:spPr>
          <a:xfrm>
            <a:off x="9049192" y="644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4" name="object 34"/>
          <p:cNvSpPr/>
          <p:nvPr/>
        </p:nvSpPr>
        <p:spPr>
          <a:xfrm>
            <a:off x="8135559" y="4066263"/>
            <a:ext cx="685224" cy="1763818"/>
          </a:xfrm>
          <a:custGeom>
            <a:avLst/>
            <a:gdLst/>
            <a:ahLst/>
            <a:cxnLst/>
            <a:rect l="l" t="t" r="r" b="b"/>
            <a:pathLst>
              <a:path w="685800" h="1765300">
                <a:moveTo>
                  <a:pt x="0" y="0"/>
                </a:moveTo>
                <a:lnTo>
                  <a:pt x="685800" y="0"/>
                </a:lnTo>
                <a:lnTo>
                  <a:pt x="6858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5" name="object 35"/>
          <p:cNvSpPr/>
          <p:nvPr/>
        </p:nvSpPr>
        <p:spPr>
          <a:xfrm>
            <a:off x="8766220" y="582246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6" name="object 36"/>
          <p:cNvSpPr txBox="1"/>
          <p:nvPr/>
        </p:nvSpPr>
        <p:spPr>
          <a:xfrm>
            <a:off x="8539080" y="4295939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l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26391" y="4625862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o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26391" y="4957055"/>
            <a:ext cx="164961" cy="1082400"/>
          </a:xfrm>
          <a:prstGeom prst="rect">
            <a:avLst/>
          </a:prstGeom>
        </p:spPr>
        <p:txBody>
          <a:bodyPr vert="horz" wrap="square" lIns="0" tIns="77405" rIns="0" bIns="0" rtlCol="0">
            <a:spAutoFit/>
          </a:bodyPr>
          <a:lstStyle/>
          <a:p>
            <a:pPr>
              <a:lnSpc>
                <a:spcPts val="2608"/>
              </a:lnSpc>
              <a:spcBef>
                <a:spcPts val="610"/>
              </a:spcBef>
            </a:pPr>
            <a:r>
              <a:rPr sz="2598" dirty="0">
                <a:latin typeface="SimSun"/>
                <a:cs typeface="SimSun"/>
              </a:rPr>
              <a:t>p  e</a:t>
            </a:r>
            <a:endParaRPr sz="2598">
              <a:latin typeface="SimSun"/>
              <a:cs typeface="SimSun"/>
            </a:endParaRPr>
          </a:p>
          <a:p>
            <a:pPr>
              <a:lnSpc>
                <a:spcPts val="259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0" name="object 40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1" name="object 41"/>
          <p:cNvSpPr/>
          <p:nvPr/>
        </p:nvSpPr>
        <p:spPr>
          <a:xfrm>
            <a:off x="6034206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2" name="object 42"/>
          <p:cNvSpPr/>
          <p:nvPr/>
        </p:nvSpPr>
        <p:spPr>
          <a:xfrm>
            <a:off x="6491022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3" name="object 43"/>
          <p:cNvSpPr/>
          <p:nvPr/>
        </p:nvSpPr>
        <p:spPr>
          <a:xfrm>
            <a:off x="6262614" y="3289676"/>
            <a:ext cx="1416130" cy="393369"/>
          </a:xfrm>
          <a:custGeom>
            <a:avLst/>
            <a:gdLst/>
            <a:ahLst/>
            <a:cxnLst/>
            <a:rect l="l" t="t" r="r" b="b"/>
            <a:pathLst>
              <a:path w="1417320" h="393700">
                <a:moveTo>
                  <a:pt x="14173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4" name="object 44"/>
          <p:cNvSpPr/>
          <p:nvPr/>
        </p:nvSpPr>
        <p:spPr>
          <a:xfrm>
            <a:off x="6208049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5" name="object 45"/>
          <p:cNvSpPr txBox="1"/>
          <p:nvPr/>
        </p:nvSpPr>
        <p:spPr>
          <a:xfrm>
            <a:off x="5961877" y="333028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7" name="object 47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8" name="object 48"/>
          <p:cNvSpPr/>
          <p:nvPr/>
        </p:nvSpPr>
        <p:spPr>
          <a:xfrm>
            <a:off x="6719430" y="4614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9" name="object 49"/>
          <p:cNvSpPr/>
          <p:nvPr/>
        </p:nvSpPr>
        <p:spPr>
          <a:xfrm>
            <a:off x="7176246" y="5071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0" name="object 50"/>
          <p:cNvSpPr/>
          <p:nvPr/>
        </p:nvSpPr>
        <p:spPr>
          <a:xfrm>
            <a:off x="6947838" y="4066263"/>
            <a:ext cx="730906" cy="393369"/>
          </a:xfrm>
          <a:custGeom>
            <a:avLst/>
            <a:gdLst/>
            <a:ahLst/>
            <a:cxnLst/>
            <a:rect l="l" t="t" r="r" b="b"/>
            <a:pathLst>
              <a:path w="731520" h="393700">
                <a:moveTo>
                  <a:pt x="7315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1" name="object 51"/>
          <p:cNvSpPr/>
          <p:nvPr/>
        </p:nvSpPr>
        <p:spPr>
          <a:xfrm>
            <a:off x="6893274" y="445201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2" name="object 52"/>
          <p:cNvSpPr txBox="1"/>
          <p:nvPr/>
        </p:nvSpPr>
        <p:spPr>
          <a:xfrm>
            <a:off x="6636950" y="410686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4" name="object 54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5" name="object 55"/>
          <p:cNvSpPr/>
          <p:nvPr/>
        </p:nvSpPr>
        <p:spPr>
          <a:xfrm>
            <a:off x="9506008" y="52083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6" name="object 56"/>
          <p:cNvSpPr/>
          <p:nvPr/>
        </p:nvSpPr>
        <p:spPr>
          <a:xfrm>
            <a:off x="9962824" y="566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7" name="object 57"/>
          <p:cNvSpPr/>
          <p:nvPr/>
        </p:nvSpPr>
        <p:spPr>
          <a:xfrm>
            <a:off x="8135559" y="3289675"/>
            <a:ext cx="1598856" cy="1763818"/>
          </a:xfrm>
          <a:custGeom>
            <a:avLst/>
            <a:gdLst/>
            <a:ahLst/>
            <a:cxnLst/>
            <a:rect l="l" t="t" r="r" b="b"/>
            <a:pathLst>
              <a:path w="1600200" h="1765300">
                <a:moveTo>
                  <a:pt x="0" y="0"/>
                </a:moveTo>
                <a:lnTo>
                  <a:pt x="1600200" y="0"/>
                </a:lnTo>
                <a:lnTo>
                  <a:pt x="16002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8" name="object 58"/>
          <p:cNvSpPr/>
          <p:nvPr/>
        </p:nvSpPr>
        <p:spPr>
          <a:xfrm>
            <a:off x="9679853" y="5045880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9" name="object 59"/>
          <p:cNvSpPr txBox="1"/>
          <p:nvPr/>
        </p:nvSpPr>
        <p:spPr>
          <a:xfrm>
            <a:off x="9419721" y="3354391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i  q  u  e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624581" y="3492705"/>
            <a:ext cx="3152031" cy="1595050"/>
          </a:xfrm>
          <a:custGeom>
            <a:avLst/>
            <a:gdLst/>
            <a:ahLst/>
            <a:cxnLst/>
            <a:rect l="l" t="t" r="r" b="b"/>
            <a:pathLst>
              <a:path w="3154679" h="1596389">
                <a:moveTo>
                  <a:pt x="3154679" y="0"/>
                </a:moveTo>
                <a:lnTo>
                  <a:pt x="0" y="0"/>
                </a:lnTo>
                <a:lnTo>
                  <a:pt x="0" y="1596389"/>
                </a:lnTo>
                <a:lnTo>
                  <a:pt x="3154679" y="1596389"/>
                </a:lnTo>
                <a:lnTo>
                  <a:pt x="31546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1" name="object 61"/>
          <p:cNvSpPr/>
          <p:nvPr/>
        </p:nvSpPr>
        <p:spPr>
          <a:xfrm>
            <a:off x="2624581" y="3492705"/>
            <a:ext cx="3152031" cy="1595050"/>
          </a:xfrm>
          <a:custGeom>
            <a:avLst/>
            <a:gdLst/>
            <a:ahLst/>
            <a:cxnLst/>
            <a:rect l="l" t="t" r="r" b="b"/>
            <a:pathLst>
              <a:path w="3154679" h="1596389">
                <a:moveTo>
                  <a:pt x="1577339" y="1596389"/>
                </a:moveTo>
                <a:lnTo>
                  <a:pt x="0" y="1596389"/>
                </a:lnTo>
                <a:lnTo>
                  <a:pt x="0" y="0"/>
                </a:lnTo>
                <a:lnTo>
                  <a:pt x="3154679" y="0"/>
                </a:lnTo>
                <a:lnTo>
                  <a:pt x="3154679" y="1596389"/>
                </a:lnTo>
                <a:lnTo>
                  <a:pt x="1577339" y="1596389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2" name="object 62"/>
          <p:cNvSpPr/>
          <p:nvPr/>
        </p:nvSpPr>
        <p:spPr>
          <a:xfrm>
            <a:off x="2516722" y="3384845"/>
            <a:ext cx="3152031" cy="1595050"/>
          </a:xfrm>
          <a:custGeom>
            <a:avLst/>
            <a:gdLst/>
            <a:ahLst/>
            <a:cxnLst/>
            <a:rect l="l" t="t" r="r" b="b"/>
            <a:pathLst>
              <a:path w="3154679" h="1596389">
                <a:moveTo>
                  <a:pt x="3154679" y="0"/>
                </a:moveTo>
                <a:lnTo>
                  <a:pt x="0" y="0"/>
                </a:lnTo>
                <a:lnTo>
                  <a:pt x="0" y="1596389"/>
                </a:lnTo>
                <a:lnTo>
                  <a:pt x="3154679" y="1596389"/>
                </a:lnTo>
                <a:lnTo>
                  <a:pt x="31546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3" name="object 63"/>
          <p:cNvSpPr txBox="1"/>
          <p:nvPr/>
        </p:nvSpPr>
        <p:spPr>
          <a:xfrm>
            <a:off x="2516722" y="3384846"/>
            <a:ext cx="3152031" cy="1468335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22206" rIns="0" bIns="0" rtlCol="0">
            <a:spAutoFit/>
          </a:bodyPr>
          <a:lstStyle/>
          <a:p>
            <a:pPr marL="133243" marR="128167" algn="ctr">
              <a:lnSpc>
                <a:spcPts val="2888"/>
              </a:lnSpc>
              <a:spcBef>
                <a:spcPts val="175"/>
              </a:spcBef>
              <a:tabLst>
                <a:tab pos="689058" algn="l"/>
                <a:tab pos="1140817" algn="l"/>
                <a:tab pos="1671251" algn="l"/>
                <a:tab pos="1912993" algn="l"/>
                <a:tab pos="2355869" algn="l"/>
              </a:tabLst>
            </a:pPr>
            <a:r>
              <a:rPr sz="1799" spc="22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99" spc="17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799" spc="28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799" spc="10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799" spc="26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799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spc="35" dirty="0">
                <a:solidFill>
                  <a:srgbClr val="0000FF"/>
                </a:solidFill>
                <a:latin typeface="Arial"/>
                <a:cs typeface="Arial"/>
              </a:rPr>
              <a:t>he</a:t>
            </a:r>
            <a:r>
              <a:rPr sz="1799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799" spc="34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99" spc="16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99" spc="17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799" spc="9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799" spc="2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799" spc="26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799" spc="165" dirty="0">
                <a:solidFill>
                  <a:srgbClr val="0000FF"/>
                </a:solidFill>
                <a:latin typeface="Arial"/>
                <a:cs typeface="Arial"/>
              </a:rPr>
              <a:t>ht  </a:t>
            </a:r>
            <a:r>
              <a:rPr sz="1799" spc="235" dirty="0">
                <a:solidFill>
                  <a:srgbClr val="0000FF"/>
                </a:solidFill>
                <a:latin typeface="Arial"/>
                <a:cs typeface="Arial"/>
              </a:rPr>
              <a:t>not	</a:t>
            </a:r>
            <a:r>
              <a:rPr sz="1799" spc="130" dirty="0">
                <a:solidFill>
                  <a:srgbClr val="0000FF"/>
                </a:solidFill>
                <a:latin typeface="Arial"/>
                <a:cs typeface="Arial"/>
              </a:rPr>
              <a:t>decrease	</a:t>
            </a:r>
            <a:r>
              <a:rPr sz="1799" spc="17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1799">
              <a:latin typeface="Arial"/>
              <a:cs typeface="Arial"/>
            </a:endParaRPr>
          </a:p>
          <a:p>
            <a:pPr marL="152278" marR="147837" indent="1269" algn="ctr">
              <a:lnSpc>
                <a:spcPts val="2888"/>
              </a:lnSpc>
              <a:spcBef>
                <a:spcPts val="10"/>
              </a:spcBef>
              <a:tabLst>
                <a:tab pos="1128761" algn="l"/>
                <a:tab pos="1183962" algn="l"/>
                <a:tab pos="1624300" algn="l"/>
                <a:tab pos="1755005" algn="l"/>
                <a:tab pos="2334296" algn="l"/>
                <a:tab pos="2518933" algn="l"/>
              </a:tabLst>
            </a:pPr>
            <a:r>
              <a:rPr sz="1799" spc="140" dirty="0">
                <a:solidFill>
                  <a:srgbClr val="0000FF"/>
                </a:solidFill>
                <a:latin typeface="Arial"/>
                <a:cs typeface="Arial"/>
              </a:rPr>
              <a:t>number		</a:t>
            </a:r>
            <a:r>
              <a:rPr sz="1799" spc="395" dirty="0">
                <a:solidFill>
                  <a:srgbClr val="0000FF"/>
                </a:solidFill>
                <a:latin typeface="Arial"/>
                <a:cs typeface="Arial"/>
              </a:rPr>
              <a:t>of	</a:t>
            </a:r>
            <a:r>
              <a:rPr sz="1799" spc="229" dirty="0">
                <a:solidFill>
                  <a:srgbClr val="0000FF"/>
                </a:solidFill>
                <a:latin typeface="Arial"/>
                <a:cs typeface="Arial"/>
              </a:rPr>
              <a:t>trees,	but  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spc="3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799" spc="4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799" spc="33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799" spc="155" dirty="0">
                <a:solidFill>
                  <a:srgbClr val="0000FF"/>
                </a:solidFill>
                <a:latin typeface="Arial"/>
                <a:cs typeface="Arial"/>
              </a:rPr>
              <a:t>’</a:t>
            </a:r>
            <a:r>
              <a:rPr sz="1799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799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799" spc="16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799" spc="90" dirty="0">
                <a:solidFill>
                  <a:srgbClr val="0000FF"/>
                </a:solidFill>
                <a:latin typeface="Arial"/>
                <a:cs typeface="Arial"/>
              </a:rPr>
              <a:t>ly</a:t>
            </a:r>
            <a:r>
              <a:rPr sz="1799" dirty="0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sz="1799" spc="17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99" spc="105" dirty="0">
                <a:solidFill>
                  <a:srgbClr val="0000FF"/>
                </a:solidFill>
                <a:latin typeface="Arial"/>
                <a:cs typeface="Arial"/>
              </a:rPr>
              <a:t>ne</a:t>
            </a:r>
            <a:r>
              <a:rPr sz="1799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799" spc="34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99" spc="17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99" spc="16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spc="48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799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444152" y="1787258"/>
            <a:ext cx="1999839" cy="1593781"/>
          </a:xfrm>
          <a:custGeom>
            <a:avLst/>
            <a:gdLst/>
            <a:ahLst/>
            <a:cxnLst/>
            <a:rect l="l" t="t" r="r" b="b"/>
            <a:pathLst>
              <a:path w="2001520" h="1595120">
                <a:moveTo>
                  <a:pt x="0" y="1595119"/>
                </a:moveTo>
                <a:lnTo>
                  <a:pt x="503" y="1544767"/>
                </a:lnTo>
                <a:lnTo>
                  <a:pt x="2015" y="1495307"/>
                </a:lnTo>
                <a:lnTo>
                  <a:pt x="4535" y="1446735"/>
                </a:lnTo>
                <a:lnTo>
                  <a:pt x="8063" y="1399048"/>
                </a:lnTo>
                <a:lnTo>
                  <a:pt x="12599" y="1352240"/>
                </a:lnTo>
                <a:lnTo>
                  <a:pt x="18143" y="1306308"/>
                </a:lnTo>
                <a:lnTo>
                  <a:pt x="24696" y="1261247"/>
                </a:lnTo>
                <a:lnTo>
                  <a:pt x="32256" y="1217054"/>
                </a:lnTo>
                <a:lnTo>
                  <a:pt x="40825" y="1173724"/>
                </a:lnTo>
                <a:lnTo>
                  <a:pt x="50401" y="1131253"/>
                </a:lnTo>
                <a:lnTo>
                  <a:pt x="60986" y="1089637"/>
                </a:lnTo>
                <a:lnTo>
                  <a:pt x="72580" y="1048871"/>
                </a:lnTo>
                <a:lnTo>
                  <a:pt x="85181" y="1008952"/>
                </a:lnTo>
                <a:lnTo>
                  <a:pt x="98791" y="969875"/>
                </a:lnTo>
                <a:lnTo>
                  <a:pt x="113409" y="931637"/>
                </a:lnTo>
                <a:lnTo>
                  <a:pt x="129036" y="894232"/>
                </a:lnTo>
                <a:lnTo>
                  <a:pt x="145671" y="857657"/>
                </a:lnTo>
                <a:lnTo>
                  <a:pt x="163315" y="821908"/>
                </a:lnTo>
                <a:lnTo>
                  <a:pt x="181967" y="786980"/>
                </a:lnTo>
                <a:lnTo>
                  <a:pt x="201627" y="752870"/>
                </a:lnTo>
                <a:lnTo>
                  <a:pt x="222297" y="719572"/>
                </a:lnTo>
                <a:lnTo>
                  <a:pt x="243974" y="687084"/>
                </a:lnTo>
                <a:lnTo>
                  <a:pt x="266661" y="655400"/>
                </a:lnTo>
                <a:lnTo>
                  <a:pt x="290355" y="624516"/>
                </a:lnTo>
                <a:lnTo>
                  <a:pt x="315059" y="594430"/>
                </a:lnTo>
                <a:lnTo>
                  <a:pt x="340771" y="565135"/>
                </a:lnTo>
                <a:lnTo>
                  <a:pt x="367492" y="536628"/>
                </a:lnTo>
                <a:lnTo>
                  <a:pt x="395222" y="508905"/>
                </a:lnTo>
                <a:lnTo>
                  <a:pt x="423961" y="481962"/>
                </a:lnTo>
                <a:lnTo>
                  <a:pt x="453708" y="455795"/>
                </a:lnTo>
                <a:lnTo>
                  <a:pt x="484464" y="430398"/>
                </a:lnTo>
                <a:lnTo>
                  <a:pt x="516229" y="405769"/>
                </a:lnTo>
                <a:lnTo>
                  <a:pt x="549003" y="381903"/>
                </a:lnTo>
                <a:lnTo>
                  <a:pt x="582786" y="358796"/>
                </a:lnTo>
                <a:lnTo>
                  <a:pt x="617578" y="336443"/>
                </a:lnTo>
                <a:lnTo>
                  <a:pt x="653379" y="314841"/>
                </a:lnTo>
                <a:lnTo>
                  <a:pt x="690189" y="293985"/>
                </a:lnTo>
                <a:lnTo>
                  <a:pt x="728008" y="273871"/>
                </a:lnTo>
                <a:lnTo>
                  <a:pt x="766836" y="254495"/>
                </a:lnTo>
                <a:lnTo>
                  <a:pt x="806674" y="235853"/>
                </a:lnTo>
                <a:lnTo>
                  <a:pt x="847520" y="217941"/>
                </a:lnTo>
                <a:lnTo>
                  <a:pt x="889376" y="200754"/>
                </a:lnTo>
                <a:lnTo>
                  <a:pt x="932241" y="184288"/>
                </a:lnTo>
                <a:lnTo>
                  <a:pt x="976115" y="168539"/>
                </a:lnTo>
                <a:lnTo>
                  <a:pt x="1020998" y="153503"/>
                </a:lnTo>
                <a:lnTo>
                  <a:pt x="1066891" y="139176"/>
                </a:lnTo>
                <a:lnTo>
                  <a:pt x="1113793" y="125553"/>
                </a:lnTo>
                <a:lnTo>
                  <a:pt x="1161704" y="112631"/>
                </a:lnTo>
                <a:lnTo>
                  <a:pt x="1210625" y="100404"/>
                </a:lnTo>
                <a:lnTo>
                  <a:pt x="1260555" y="88870"/>
                </a:lnTo>
                <a:lnTo>
                  <a:pt x="1311495" y="78024"/>
                </a:lnTo>
                <a:lnTo>
                  <a:pt x="1363444" y="67861"/>
                </a:lnTo>
                <a:lnTo>
                  <a:pt x="1416402" y="58378"/>
                </a:lnTo>
                <a:lnTo>
                  <a:pt x="1470371" y="49570"/>
                </a:lnTo>
                <a:lnTo>
                  <a:pt x="1525348" y="41433"/>
                </a:lnTo>
                <a:lnTo>
                  <a:pt x="1581336" y="33964"/>
                </a:lnTo>
                <a:lnTo>
                  <a:pt x="1638333" y="27157"/>
                </a:lnTo>
                <a:lnTo>
                  <a:pt x="1696340" y="21008"/>
                </a:lnTo>
                <a:lnTo>
                  <a:pt x="1755356" y="15514"/>
                </a:lnTo>
                <a:lnTo>
                  <a:pt x="1815382" y="10671"/>
                </a:lnTo>
                <a:lnTo>
                  <a:pt x="1876418" y="6473"/>
                </a:lnTo>
                <a:lnTo>
                  <a:pt x="1938464" y="2917"/>
                </a:lnTo>
                <a:lnTo>
                  <a:pt x="2001519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5" name="object 65"/>
          <p:cNvSpPr/>
          <p:nvPr/>
        </p:nvSpPr>
        <p:spPr>
          <a:xfrm>
            <a:off x="7432572" y="1706046"/>
            <a:ext cx="246172" cy="162424"/>
          </a:xfrm>
          <a:custGeom>
            <a:avLst/>
            <a:gdLst/>
            <a:ahLst/>
            <a:cxnLst/>
            <a:rect l="l" t="t" r="r" b="b"/>
            <a:pathLst>
              <a:path w="246379" h="162560">
                <a:moveTo>
                  <a:pt x="0" y="0"/>
                </a:moveTo>
                <a:lnTo>
                  <a:pt x="3810" y="162560"/>
                </a:lnTo>
                <a:lnTo>
                  <a:pt x="246379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155" y="555123"/>
            <a:ext cx="3811242" cy="69537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4396" spc="-30" dirty="0"/>
              <a:t>Patricia</a:t>
            </a:r>
            <a:r>
              <a:rPr sz="4396" spc="-85" dirty="0"/>
              <a:t> </a:t>
            </a:r>
            <a:r>
              <a:rPr sz="4396" spc="-5" dirty="0"/>
              <a:t>Tries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570177" y="1824057"/>
            <a:ext cx="125624" cy="165163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999" spc="180" dirty="0">
                <a:latin typeface="Arial"/>
                <a:cs typeface="Arial"/>
              </a:rPr>
              <a:t>●</a:t>
            </a:r>
            <a:endParaRPr sz="9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10" y="1737769"/>
            <a:ext cx="4993254" cy="1365252"/>
          </a:xfrm>
          <a:prstGeom prst="rect">
            <a:avLst/>
          </a:prstGeom>
        </p:spPr>
        <p:txBody>
          <a:bodyPr vert="horz" wrap="square" lIns="0" tIns="32357" rIns="0" bIns="0" rtlCol="0">
            <a:spAutoFit/>
          </a:bodyPr>
          <a:lstStyle/>
          <a:p>
            <a:pPr marL="12690" marR="5076">
              <a:lnSpc>
                <a:spcPts val="2568"/>
              </a:lnSpc>
              <a:spcBef>
                <a:spcPts val="254"/>
              </a:spcBef>
            </a:pP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Theorem: </a:t>
            </a:r>
            <a:r>
              <a:rPr sz="2198" dirty="0">
                <a:latin typeface="DejaVu Serif"/>
                <a:cs typeface="DejaVu Serif"/>
              </a:rPr>
              <a:t>The number of nodes</a:t>
            </a:r>
            <a:r>
              <a:rPr sz="2198" spc="-90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in  </a:t>
            </a:r>
            <a:r>
              <a:rPr sz="2198" spc="5" dirty="0">
                <a:latin typeface="DejaVu Serif"/>
                <a:cs typeface="DejaVu Serif"/>
              </a:rPr>
              <a:t>a </a:t>
            </a:r>
            <a:r>
              <a:rPr sz="2198" spc="-10" dirty="0">
                <a:latin typeface="DejaVu Serif"/>
                <a:cs typeface="DejaVu Serif"/>
              </a:rPr>
              <a:t>Patricia </a:t>
            </a:r>
            <a:r>
              <a:rPr sz="2198" dirty="0">
                <a:latin typeface="DejaVu Serif"/>
                <a:cs typeface="DejaVu Serif"/>
              </a:rPr>
              <a:t>trie with </a:t>
            </a:r>
            <a:r>
              <a:rPr sz="2198" i="1" spc="5" dirty="0">
                <a:latin typeface="DejaVu Serif"/>
                <a:cs typeface="DejaVu Serif"/>
              </a:rPr>
              <a:t>k </a:t>
            </a:r>
            <a:r>
              <a:rPr sz="2198" dirty="0">
                <a:latin typeface="DejaVu Serif"/>
                <a:cs typeface="DejaVu Serif"/>
              </a:rPr>
              <a:t>words </a:t>
            </a:r>
            <a:r>
              <a:rPr sz="2198" spc="-5" dirty="0">
                <a:latin typeface="DejaVu Serif"/>
                <a:cs typeface="DejaVu Serif"/>
              </a:rPr>
              <a:t>is  </a:t>
            </a:r>
            <a:r>
              <a:rPr sz="2198" dirty="0">
                <a:latin typeface="DejaVu Serif"/>
                <a:cs typeface="DejaVu Serif"/>
              </a:rPr>
              <a:t>always O(</a:t>
            </a:r>
            <a:r>
              <a:rPr sz="2198" i="1" dirty="0">
                <a:latin typeface="DejaVu Serif"/>
                <a:cs typeface="DejaVu Serif"/>
              </a:rPr>
              <a:t>k</a:t>
            </a:r>
            <a:r>
              <a:rPr sz="2198" dirty="0">
                <a:latin typeface="DejaVu Serif"/>
                <a:cs typeface="DejaVu Serif"/>
              </a:rPr>
              <a:t>), regardless of what  those words</a:t>
            </a:r>
            <a:r>
              <a:rPr sz="2198" spc="-15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are.</a:t>
            </a:r>
            <a:endParaRPr sz="2198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177" y="3254146"/>
            <a:ext cx="125624" cy="165163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999" spc="180" dirty="0">
                <a:latin typeface="Arial"/>
                <a:cs typeface="Arial"/>
              </a:rPr>
              <a:t>●</a:t>
            </a:r>
            <a:endParaRPr sz="99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510" y="3169127"/>
            <a:ext cx="5003405" cy="4071374"/>
          </a:xfrm>
          <a:prstGeom prst="rect">
            <a:avLst/>
          </a:prstGeom>
        </p:spPr>
        <p:txBody>
          <a:bodyPr vert="horz" wrap="square" lIns="0" tIns="22841" rIns="0" bIns="0" rtlCol="0">
            <a:spAutoFit/>
          </a:bodyPr>
          <a:lstStyle/>
          <a:p>
            <a:pPr marL="12690" marR="48221">
              <a:lnSpc>
                <a:spcPct val="97200"/>
              </a:lnSpc>
              <a:spcBef>
                <a:spcPts val="180"/>
              </a:spcBef>
            </a:pPr>
            <a:r>
              <a:rPr sz="2198" b="1" i="1" dirty="0">
                <a:solidFill>
                  <a:srgbClr val="0000FF"/>
                </a:solidFill>
                <a:latin typeface="DejaVu Serif"/>
                <a:cs typeface="DejaVu Serif"/>
              </a:rPr>
              <a:t>Proof Sketch: </a:t>
            </a:r>
            <a:r>
              <a:rPr sz="2198" dirty="0">
                <a:latin typeface="DejaVu Serif"/>
                <a:cs typeface="DejaVu Serif"/>
              </a:rPr>
              <a:t>There </a:t>
            </a:r>
            <a:r>
              <a:rPr sz="2198" spc="5" dirty="0">
                <a:latin typeface="DejaVu Serif"/>
                <a:cs typeface="DejaVu Serif"/>
              </a:rPr>
              <a:t>are </a:t>
            </a:r>
            <a:r>
              <a:rPr sz="2198" i="1" spc="5" dirty="0">
                <a:latin typeface="DejaVu Serif"/>
                <a:cs typeface="DejaVu Serif"/>
              </a:rPr>
              <a:t>k</a:t>
            </a:r>
            <a:r>
              <a:rPr sz="2198" i="1" spc="-140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leaves,  one per word. </a:t>
            </a:r>
            <a:r>
              <a:rPr sz="2198" spc="5" dirty="0">
                <a:latin typeface="DejaVu Serif"/>
                <a:cs typeface="DejaVu Serif"/>
              </a:rPr>
              <a:t>Remove </a:t>
            </a:r>
            <a:r>
              <a:rPr sz="2198" dirty="0">
                <a:latin typeface="DejaVu Serif"/>
                <a:cs typeface="DejaVu Serif"/>
              </a:rPr>
              <a:t>all internal  nodes, leaving </a:t>
            </a:r>
            <a:r>
              <a:rPr sz="2198" spc="5" dirty="0">
                <a:latin typeface="DejaVu Serif"/>
                <a:cs typeface="DejaVu Serif"/>
              </a:rPr>
              <a:t>a </a:t>
            </a:r>
            <a:r>
              <a:rPr sz="2198" dirty="0">
                <a:latin typeface="DejaVu Serif"/>
                <a:cs typeface="DejaVu Serif"/>
              </a:rPr>
              <a:t>forest of </a:t>
            </a:r>
            <a:r>
              <a:rPr sz="2198" i="1" spc="5" dirty="0">
                <a:latin typeface="DejaVu Serif"/>
                <a:cs typeface="DejaVu Serif"/>
              </a:rPr>
              <a:t>k</a:t>
            </a:r>
            <a:r>
              <a:rPr sz="2198" i="1" spc="-55" dirty="0">
                <a:latin typeface="DejaVu Serif"/>
                <a:cs typeface="DejaVu Serif"/>
              </a:rPr>
              <a:t> </a:t>
            </a:r>
            <a:r>
              <a:rPr sz="2198" dirty="0">
                <a:latin typeface="DejaVu Serif"/>
                <a:cs typeface="DejaVu Serif"/>
              </a:rPr>
              <a:t>trees.</a:t>
            </a:r>
            <a:endParaRPr sz="2198">
              <a:latin typeface="DejaVu Serif"/>
              <a:cs typeface="DejaVu Serif"/>
            </a:endParaRPr>
          </a:p>
          <a:p>
            <a:pPr marL="12690" marR="5076">
              <a:lnSpc>
                <a:spcPct val="97300"/>
              </a:lnSpc>
              <a:spcBef>
                <a:spcPts val="984"/>
              </a:spcBef>
            </a:pPr>
            <a:r>
              <a:rPr sz="2198" dirty="0">
                <a:latin typeface="DejaVu Serif"/>
                <a:cs typeface="DejaVu Serif"/>
              </a:rPr>
              <a:t>Add </a:t>
            </a:r>
            <a:r>
              <a:rPr sz="2198" spc="5" dirty="0">
                <a:latin typeface="DejaVu Serif"/>
                <a:cs typeface="DejaVu Serif"/>
              </a:rPr>
              <a:t>the </a:t>
            </a:r>
            <a:r>
              <a:rPr sz="2198" dirty="0">
                <a:latin typeface="DejaVu Serif"/>
                <a:cs typeface="DejaVu Serif"/>
              </a:rPr>
              <a:t>internal nodes back one at  </a:t>
            </a:r>
            <a:r>
              <a:rPr sz="2198" spc="5" dirty="0">
                <a:latin typeface="DejaVu Serif"/>
                <a:cs typeface="DejaVu Serif"/>
              </a:rPr>
              <a:t>a </a:t>
            </a:r>
            <a:r>
              <a:rPr sz="2198" dirty="0">
                <a:latin typeface="DejaVu Serif"/>
                <a:cs typeface="DejaVu Serif"/>
              </a:rPr>
              <a:t>time. Each addition (except  possibly root) decreases the  number of trees in the </a:t>
            </a:r>
            <a:r>
              <a:rPr sz="2198" spc="-5" dirty="0">
                <a:latin typeface="DejaVu Serif"/>
                <a:cs typeface="DejaVu Serif"/>
              </a:rPr>
              <a:t>forest </a:t>
            </a:r>
            <a:r>
              <a:rPr sz="2198" spc="5" dirty="0">
                <a:latin typeface="DejaVu Serif"/>
                <a:cs typeface="DejaVu Serif"/>
              </a:rPr>
              <a:t>by </a:t>
            </a:r>
            <a:r>
              <a:rPr sz="2198" dirty="0">
                <a:latin typeface="DejaVu Serif"/>
                <a:cs typeface="DejaVu Serif"/>
              </a:rPr>
              <a:t>at  least </a:t>
            </a:r>
            <a:r>
              <a:rPr sz="2198" spc="5" dirty="0">
                <a:latin typeface="DejaVu Serif"/>
                <a:cs typeface="DejaVu Serif"/>
              </a:rPr>
              <a:t>one, </a:t>
            </a:r>
            <a:r>
              <a:rPr sz="2198" dirty="0">
                <a:latin typeface="DejaVu Serif"/>
                <a:cs typeface="DejaVu Serif"/>
              </a:rPr>
              <a:t>since each (non-root)  internal </a:t>
            </a:r>
            <a:r>
              <a:rPr sz="2198" spc="5" dirty="0">
                <a:latin typeface="DejaVu Serif"/>
                <a:cs typeface="DejaVu Serif"/>
              </a:rPr>
              <a:t>node </a:t>
            </a:r>
            <a:r>
              <a:rPr sz="2198" dirty="0">
                <a:latin typeface="DejaVu Serif"/>
                <a:cs typeface="DejaVu Serif"/>
              </a:rPr>
              <a:t>has at least two  children. This means there are at  </a:t>
            </a:r>
            <a:r>
              <a:rPr sz="2198" spc="-5" dirty="0">
                <a:latin typeface="DejaVu Serif"/>
                <a:cs typeface="DejaVu Serif"/>
              </a:rPr>
              <a:t>most </a:t>
            </a:r>
            <a:r>
              <a:rPr sz="2198" i="1" spc="5" dirty="0">
                <a:latin typeface="DejaVu Serif"/>
                <a:cs typeface="DejaVu Serif"/>
              </a:rPr>
              <a:t>k </a:t>
            </a:r>
            <a:r>
              <a:rPr sz="2198" dirty="0">
                <a:latin typeface="DejaVu Serif"/>
                <a:cs typeface="DejaVu Serif"/>
              </a:rPr>
              <a:t>internal nodes, for </a:t>
            </a:r>
            <a:r>
              <a:rPr sz="2198" spc="5" dirty="0">
                <a:latin typeface="DejaVu Serif"/>
                <a:cs typeface="DejaVu Serif"/>
              </a:rPr>
              <a:t>a </a:t>
            </a:r>
            <a:r>
              <a:rPr sz="2198" spc="-5" dirty="0">
                <a:latin typeface="DejaVu Serif"/>
                <a:cs typeface="DejaVu Serif"/>
              </a:rPr>
              <a:t>total  </a:t>
            </a:r>
            <a:r>
              <a:rPr sz="2198" dirty="0">
                <a:latin typeface="DejaVu Serif"/>
                <a:cs typeface="DejaVu Serif"/>
              </a:rPr>
              <a:t>of O(</a:t>
            </a:r>
            <a:r>
              <a:rPr sz="2198" i="1" dirty="0">
                <a:latin typeface="DejaVu Serif"/>
                <a:cs typeface="DejaVu Serif"/>
              </a:rPr>
              <a:t>k</a:t>
            </a:r>
            <a:r>
              <a:rPr sz="2198" dirty="0">
                <a:latin typeface="DejaVu Serif"/>
                <a:cs typeface="DejaVu Serif"/>
              </a:rPr>
              <a:t>) nodes.</a:t>
            </a:r>
            <a:r>
              <a:rPr sz="2198" spc="-35" dirty="0">
                <a:latin typeface="DejaVu Serif"/>
                <a:cs typeface="DejaVu Serif"/>
              </a:rPr>
              <a:t> </a:t>
            </a:r>
            <a:r>
              <a:rPr sz="2198" spc="5" dirty="0">
                <a:latin typeface="DejaVu Serif"/>
                <a:cs typeface="DejaVu Serif"/>
              </a:rPr>
              <a:t>■</a:t>
            </a:r>
            <a:endParaRPr sz="2198"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7678743" y="15537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8135559" y="201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7678743" y="30612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8135559" y="35180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7678743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8135559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7907151" y="2010591"/>
            <a:ext cx="0" cy="895866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/>
          <p:nvPr/>
        </p:nvSpPr>
        <p:spPr>
          <a:xfrm>
            <a:off x="7852588" y="289884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 txBox="1"/>
          <p:nvPr/>
        </p:nvSpPr>
        <p:spPr>
          <a:xfrm>
            <a:off x="7562001" y="1971254"/>
            <a:ext cx="190340" cy="1082400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5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n  t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7151" y="351808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3" name="object 23"/>
          <p:cNvSpPr/>
          <p:nvPr/>
        </p:nvSpPr>
        <p:spPr>
          <a:xfrm>
            <a:off x="7852588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4" name="object 24"/>
          <p:cNvSpPr txBox="1"/>
          <p:nvPr/>
        </p:nvSpPr>
        <p:spPr>
          <a:xfrm>
            <a:off x="7562001" y="34444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e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07151" y="4294671"/>
            <a:ext cx="0" cy="1525258"/>
          </a:xfrm>
          <a:custGeom>
            <a:avLst/>
            <a:gdLst/>
            <a:ahLst/>
            <a:cxnLst/>
            <a:rect l="l" t="t" r="r" b="b"/>
            <a:pathLst>
              <a:path h="1526539">
                <a:moveTo>
                  <a:pt x="0" y="0"/>
                </a:moveTo>
                <a:lnTo>
                  <a:pt x="0" y="1526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26"/>
          <p:cNvSpPr/>
          <p:nvPr/>
        </p:nvSpPr>
        <p:spPr>
          <a:xfrm>
            <a:off x="7852588" y="581231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27"/>
          <p:cNvSpPr txBox="1"/>
          <p:nvPr/>
        </p:nvSpPr>
        <p:spPr>
          <a:xfrm>
            <a:off x="7562001" y="4240107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t  e  r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9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30"/>
          <p:cNvSpPr/>
          <p:nvPr/>
        </p:nvSpPr>
        <p:spPr>
          <a:xfrm>
            <a:off x="7678743" y="5974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/>
          <p:nvPr/>
        </p:nvSpPr>
        <p:spPr>
          <a:xfrm>
            <a:off x="8135559" y="6431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32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33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4" name="object 34"/>
          <p:cNvSpPr/>
          <p:nvPr/>
        </p:nvSpPr>
        <p:spPr>
          <a:xfrm>
            <a:off x="8592375" y="5984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5" name="object 35"/>
          <p:cNvSpPr/>
          <p:nvPr/>
        </p:nvSpPr>
        <p:spPr>
          <a:xfrm>
            <a:off x="9049192" y="644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6" name="object 36"/>
          <p:cNvSpPr/>
          <p:nvPr/>
        </p:nvSpPr>
        <p:spPr>
          <a:xfrm>
            <a:off x="8135559" y="4066263"/>
            <a:ext cx="685224" cy="1763818"/>
          </a:xfrm>
          <a:custGeom>
            <a:avLst/>
            <a:gdLst/>
            <a:ahLst/>
            <a:cxnLst/>
            <a:rect l="l" t="t" r="r" b="b"/>
            <a:pathLst>
              <a:path w="685800" h="1765300">
                <a:moveTo>
                  <a:pt x="0" y="0"/>
                </a:moveTo>
                <a:lnTo>
                  <a:pt x="685800" y="0"/>
                </a:lnTo>
                <a:lnTo>
                  <a:pt x="6858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7" name="object 37"/>
          <p:cNvSpPr/>
          <p:nvPr/>
        </p:nvSpPr>
        <p:spPr>
          <a:xfrm>
            <a:off x="8766220" y="582246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8" name="object 38"/>
          <p:cNvSpPr txBox="1"/>
          <p:nvPr/>
        </p:nvSpPr>
        <p:spPr>
          <a:xfrm>
            <a:off x="8539080" y="4295939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l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26391" y="4625862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o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26391" y="4957055"/>
            <a:ext cx="164961" cy="1082400"/>
          </a:xfrm>
          <a:prstGeom prst="rect">
            <a:avLst/>
          </a:prstGeom>
        </p:spPr>
        <p:txBody>
          <a:bodyPr vert="horz" wrap="square" lIns="0" tIns="77405" rIns="0" bIns="0" rtlCol="0">
            <a:spAutoFit/>
          </a:bodyPr>
          <a:lstStyle/>
          <a:p>
            <a:pPr>
              <a:lnSpc>
                <a:spcPts val="2608"/>
              </a:lnSpc>
              <a:spcBef>
                <a:spcPts val="610"/>
              </a:spcBef>
            </a:pPr>
            <a:r>
              <a:rPr sz="2598" dirty="0">
                <a:latin typeface="SimSun"/>
                <a:cs typeface="SimSun"/>
              </a:rPr>
              <a:t>p  e</a:t>
            </a:r>
            <a:endParaRPr sz="2598">
              <a:latin typeface="SimSun"/>
              <a:cs typeface="SimSun"/>
            </a:endParaRPr>
          </a:p>
          <a:p>
            <a:pPr>
              <a:lnSpc>
                <a:spcPts val="259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2" name="object 42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3" name="object 43"/>
          <p:cNvSpPr/>
          <p:nvPr/>
        </p:nvSpPr>
        <p:spPr>
          <a:xfrm>
            <a:off x="6034206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4" name="object 44"/>
          <p:cNvSpPr/>
          <p:nvPr/>
        </p:nvSpPr>
        <p:spPr>
          <a:xfrm>
            <a:off x="6491022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5" name="object 45"/>
          <p:cNvSpPr/>
          <p:nvPr/>
        </p:nvSpPr>
        <p:spPr>
          <a:xfrm>
            <a:off x="6262614" y="3289676"/>
            <a:ext cx="1416130" cy="393369"/>
          </a:xfrm>
          <a:custGeom>
            <a:avLst/>
            <a:gdLst/>
            <a:ahLst/>
            <a:cxnLst/>
            <a:rect l="l" t="t" r="r" b="b"/>
            <a:pathLst>
              <a:path w="1417320" h="393700">
                <a:moveTo>
                  <a:pt x="14173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6" name="object 46"/>
          <p:cNvSpPr/>
          <p:nvPr/>
        </p:nvSpPr>
        <p:spPr>
          <a:xfrm>
            <a:off x="6208049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7" name="object 47"/>
          <p:cNvSpPr txBox="1"/>
          <p:nvPr/>
        </p:nvSpPr>
        <p:spPr>
          <a:xfrm>
            <a:off x="5961877" y="333028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9" name="object 49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0" name="object 50"/>
          <p:cNvSpPr/>
          <p:nvPr/>
        </p:nvSpPr>
        <p:spPr>
          <a:xfrm>
            <a:off x="6719430" y="4614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1" name="object 51"/>
          <p:cNvSpPr/>
          <p:nvPr/>
        </p:nvSpPr>
        <p:spPr>
          <a:xfrm>
            <a:off x="7176246" y="5071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2" name="object 52"/>
          <p:cNvSpPr/>
          <p:nvPr/>
        </p:nvSpPr>
        <p:spPr>
          <a:xfrm>
            <a:off x="6947838" y="4066263"/>
            <a:ext cx="730906" cy="393369"/>
          </a:xfrm>
          <a:custGeom>
            <a:avLst/>
            <a:gdLst/>
            <a:ahLst/>
            <a:cxnLst/>
            <a:rect l="l" t="t" r="r" b="b"/>
            <a:pathLst>
              <a:path w="731520" h="393700">
                <a:moveTo>
                  <a:pt x="7315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3" name="object 53"/>
          <p:cNvSpPr/>
          <p:nvPr/>
        </p:nvSpPr>
        <p:spPr>
          <a:xfrm>
            <a:off x="6893274" y="445201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4" name="object 54"/>
          <p:cNvSpPr txBox="1"/>
          <p:nvPr/>
        </p:nvSpPr>
        <p:spPr>
          <a:xfrm>
            <a:off x="6636950" y="410686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6" name="object 56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7" name="object 57"/>
          <p:cNvSpPr/>
          <p:nvPr/>
        </p:nvSpPr>
        <p:spPr>
          <a:xfrm>
            <a:off x="9506008" y="52083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8" name="object 58"/>
          <p:cNvSpPr/>
          <p:nvPr/>
        </p:nvSpPr>
        <p:spPr>
          <a:xfrm>
            <a:off x="9962824" y="566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9" name="object 59"/>
          <p:cNvSpPr/>
          <p:nvPr/>
        </p:nvSpPr>
        <p:spPr>
          <a:xfrm>
            <a:off x="8135559" y="3289675"/>
            <a:ext cx="1598856" cy="1763818"/>
          </a:xfrm>
          <a:custGeom>
            <a:avLst/>
            <a:gdLst/>
            <a:ahLst/>
            <a:cxnLst/>
            <a:rect l="l" t="t" r="r" b="b"/>
            <a:pathLst>
              <a:path w="1600200" h="1765300">
                <a:moveTo>
                  <a:pt x="0" y="0"/>
                </a:moveTo>
                <a:lnTo>
                  <a:pt x="1600200" y="0"/>
                </a:lnTo>
                <a:lnTo>
                  <a:pt x="16002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0" name="object 60"/>
          <p:cNvSpPr/>
          <p:nvPr/>
        </p:nvSpPr>
        <p:spPr>
          <a:xfrm>
            <a:off x="9679853" y="5045880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1" name="object 61"/>
          <p:cNvSpPr txBox="1"/>
          <p:nvPr/>
        </p:nvSpPr>
        <p:spPr>
          <a:xfrm>
            <a:off x="9419721" y="3354391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i  q  u  e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155" y="555123"/>
            <a:ext cx="3811242" cy="69537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4396" spc="-30" dirty="0"/>
              <a:t>Patricia</a:t>
            </a:r>
            <a:r>
              <a:rPr sz="4396" spc="-85" dirty="0"/>
              <a:t> </a:t>
            </a:r>
            <a:r>
              <a:rPr sz="4396" spc="-5" dirty="0"/>
              <a:t>Tries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596825" y="1850705"/>
            <a:ext cx="161155" cy="218979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1349" spc="245" dirty="0">
                <a:latin typeface="Arial"/>
                <a:cs typeface="Arial"/>
              </a:rPr>
              <a:t>●</a:t>
            </a:r>
            <a:endParaRPr sz="134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25" y="6483582"/>
            <a:ext cx="161155" cy="218979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1349" spc="245" dirty="0">
                <a:latin typeface="Arial"/>
                <a:cs typeface="Arial"/>
              </a:rPr>
              <a:t>●</a:t>
            </a:r>
            <a:endParaRPr sz="134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368" y="1732694"/>
            <a:ext cx="4838444" cy="5630785"/>
          </a:xfrm>
          <a:prstGeom prst="rect">
            <a:avLst/>
          </a:prstGeom>
        </p:spPr>
        <p:txBody>
          <a:bodyPr vert="horz" wrap="square" lIns="0" tIns="24110" rIns="0" bIns="0" rtlCol="0">
            <a:spAutoFit/>
          </a:bodyPr>
          <a:lstStyle/>
          <a:p>
            <a:pPr marL="12690" marR="5076">
              <a:lnSpc>
                <a:spcPct val="97700"/>
              </a:lnSpc>
              <a:spcBef>
                <a:spcPts val="190"/>
              </a:spcBef>
            </a:pPr>
            <a:r>
              <a:rPr sz="2998" b="1" i="1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2998" dirty="0">
                <a:latin typeface="DejaVu Serif"/>
                <a:cs typeface="DejaVu Serif"/>
              </a:rPr>
              <a:t>If </a:t>
            </a:r>
            <a:r>
              <a:rPr sz="2998" spc="5" dirty="0">
                <a:latin typeface="DejaVu Serif"/>
                <a:cs typeface="DejaVu Serif"/>
              </a:rPr>
              <a:t>each </a:t>
            </a:r>
            <a:r>
              <a:rPr sz="2998" dirty="0">
                <a:latin typeface="DejaVu Serif"/>
                <a:cs typeface="DejaVu Serif"/>
              </a:rPr>
              <a:t>leaf in </a:t>
            </a:r>
            <a:r>
              <a:rPr sz="2998" spc="5" dirty="0">
                <a:latin typeface="DejaVu Serif"/>
                <a:cs typeface="DejaVu Serif"/>
              </a:rPr>
              <a:t>a  </a:t>
            </a:r>
            <a:r>
              <a:rPr sz="2998" spc="-15" dirty="0">
                <a:latin typeface="DejaVu Serif"/>
                <a:cs typeface="DejaVu Serif"/>
              </a:rPr>
              <a:t>Patricia </a:t>
            </a:r>
            <a:r>
              <a:rPr sz="2998" dirty="0">
                <a:latin typeface="DejaVu Serif"/>
                <a:cs typeface="DejaVu Serif"/>
              </a:rPr>
              <a:t>trie is</a:t>
            </a:r>
            <a:r>
              <a:rPr sz="2998" spc="-60" dirty="0">
                <a:latin typeface="DejaVu Serif"/>
                <a:cs typeface="DejaVu Serif"/>
              </a:rPr>
              <a:t> </a:t>
            </a:r>
            <a:r>
              <a:rPr sz="2998" spc="5" dirty="0">
                <a:latin typeface="DejaVu Serif"/>
                <a:cs typeface="DejaVu Serif"/>
              </a:rPr>
              <a:t>annotated  </a:t>
            </a:r>
            <a:r>
              <a:rPr sz="2998" dirty="0">
                <a:latin typeface="DejaVu Serif"/>
                <a:cs typeface="DejaVu Serif"/>
              </a:rPr>
              <a:t>with </a:t>
            </a:r>
            <a:r>
              <a:rPr sz="2998" spc="5" dirty="0">
                <a:latin typeface="DejaVu Serif"/>
                <a:cs typeface="DejaVu Serif"/>
              </a:rPr>
              <a:t>the </a:t>
            </a:r>
            <a:r>
              <a:rPr sz="2998" dirty="0">
                <a:latin typeface="DejaVu Serif"/>
                <a:cs typeface="DejaVu Serif"/>
              </a:rPr>
              <a:t>index </a:t>
            </a:r>
            <a:r>
              <a:rPr sz="2998" spc="5" dirty="0">
                <a:latin typeface="DejaVu Serif"/>
                <a:cs typeface="DejaVu Serif"/>
              </a:rPr>
              <a:t>of the  </a:t>
            </a:r>
            <a:r>
              <a:rPr sz="2998" dirty="0">
                <a:latin typeface="DejaVu Serif"/>
                <a:cs typeface="DejaVu Serif"/>
              </a:rPr>
              <a:t>word it </a:t>
            </a:r>
            <a:r>
              <a:rPr sz="2998" spc="5" dirty="0">
                <a:latin typeface="DejaVu Serif"/>
                <a:cs typeface="DejaVu Serif"/>
              </a:rPr>
              <a:t>comes </a:t>
            </a:r>
            <a:r>
              <a:rPr sz="2998" dirty="0">
                <a:latin typeface="DejaVu Serif"/>
                <a:cs typeface="DejaVu Serif"/>
              </a:rPr>
              <a:t>from, all  strings starting with </a:t>
            </a:r>
            <a:r>
              <a:rPr sz="2998" spc="5" dirty="0">
                <a:latin typeface="DejaVu Serif"/>
                <a:cs typeface="DejaVu Serif"/>
              </a:rPr>
              <a:t>a  </a:t>
            </a:r>
            <a:r>
              <a:rPr sz="2998" dirty="0">
                <a:latin typeface="DejaVu Serif"/>
                <a:cs typeface="DejaVu Serif"/>
              </a:rPr>
              <a:t>given </a:t>
            </a:r>
            <a:r>
              <a:rPr sz="2998" spc="-10" dirty="0">
                <a:latin typeface="DejaVu Serif"/>
                <a:cs typeface="DejaVu Serif"/>
              </a:rPr>
              <a:t>prefix </a:t>
            </a:r>
            <a:r>
              <a:rPr sz="2998" spc="5" dirty="0">
                <a:latin typeface="DejaVu Serif"/>
                <a:cs typeface="DejaVu Serif"/>
              </a:rPr>
              <a:t>can </a:t>
            </a:r>
            <a:r>
              <a:rPr sz="2998" dirty="0">
                <a:latin typeface="DejaVu Serif"/>
                <a:cs typeface="DejaVu Serif"/>
              </a:rPr>
              <a:t>be  found in time </a:t>
            </a:r>
            <a:r>
              <a:rPr sz="2998" spc="15" dirty="0">
                <a:latin typeface="DejaVu Serif"/>
                <a:cs typeface="DejaVu Serif"/>
              </a:rPr>
              <a:t>O(</a:t>
            </a:r>
            <a:r>
              <a:rPr sz="2998" b="1" i="1" spc="15" dirty="0">
                <a:solidFill>
                  <a:srgbClr val="990099"/>
                </a:solidFill>
                <a:latin typeface="DejaVu Serif"/>
                <a:cs typeface="DejaVu Serif"/>
              </a:rPr>
              <a:t>n </a:t>
            </a:r>
            <a:r>
              <a:rPr sz="2998" spc="5" dirty="0">
                <a:latin typeface="DejaVu Serif"/>
                <a:cs typeface="DejaVu Serif"/>
              </a:rPr>
              <a:t>+ </a:t>
            </a:r>
            <a:r>
              <a:rPr sz="2998" b="1" i="1" spc="5" dirty="0">
                <a:solidFill>
                  <a:srgbClr val="663300"/>
                </a:solidFill>
                <a:latin typeface="DejaVu Serif"/>
                <a:cs typeface="DejaVu Serif"/>
              </a:rPr>
              <a:t>z</a:t>
            </a:r>
            <a:r>
              <a:rPr sz="2998" spc="5" dirty="0">
                <a:latin typeface="DejaVu Serif"/>
                <a:cs typeface="DejaVu Serif"/>
              </a:rPr>
              <a:t>),  where </a:t>
            </a:r>
            <a:r>
              <a:rPr sz="2998" b="1" i="1" spc="5" dirty="0">
                <a:solidFill>
                  <a:srgbClr val="990099"/>
                </a:solidFill>
                <a:latin typeface="DejaVu Serif"/>
                <a:cs typeface="DejaVu Serif"/>
              </a:rPr>
              <a:t>n </a:t>
            </a:r>
            <a:r>
              <a:rPr sz="2998" dirty="0">
                <a:latin typeface="DejaVu Serif"/>
                <a:cs typeface="DejaVu Serif"/>
              </a:rPr>
              <a:t>is the length of  that </a:t>
            </a:r>
            <a:r>
              <a:rPr sz="2998" spc="-10" dirty="0">
                <a:latin typeface="DejaVu Serif"/>
                <a:cs typeface="DejaVu Serif"/>
              </a:rPr>
              <a:t>prefix </a:t>
            </a:r>
            <a:r>
              <a:rPr sz="2998" spc="5" dirty="0">
                <a:latin typeface="DejaVu Serif"/>
                <a:cs typeface="DejaVu Serif"/>
              </a:rPr>
              <a:t>and </a:t>
            </a:r>
            <a:r>
              <a:rPr sz="2998" b="1" i="1" spc="5" dirty="0">
                <a:solidFill>
                  <a:srgbClr val="663300"/>
                </a:solidFill>
                <a:latin typeface="DejaVu Serif"/>
                <a:cs typeface="DejaVu Serif"/>
              </a:rPr>
              <a:t>z </a:t>
            </a:r>
            <a:r>
              <a:rPr sz="2998" dirty="0">
                <a:latin typeface="DejaVu Serif"/>
                <a:cs typeface="DejaVu Serif"/>
              </a:rPr>
              <a:t>is </a:t>
            </a:r>
            <a:r>
              <a:rPr sz="2998" spc="5" dirty="0">
                <a:latin typeface="DejaVu Serif"/>
                <a:cs typeface="DejaVu Serif"/>
              </a:rPr>
              <a:t>the  number </a:t>
            </a:r>
            <a:r>
              <a:rPr sz="2998" dirty="0">
                <a:latin typeface="DejaVu Serif"/>
                <a:cs typeface="DejaVu Serif"/>
              </a:rPr>
              <a:t>of</a:t>
            </a:r>
            <a:r>
              <a:rPr sz="2998" spc="-20" dirty="0">
                <a:latin typeface="DejaVu Serif"/>
                <a:cs typeface="DejaVu Serif"/>
              </a:rPr>
              <a:t> </a:t>
            </a:r>
            <a:r>
              <a:rPr sz="2998" spc="5" dirty="0">
                <a:latin typeface="DejaVu Serif"/>
                <a:cs typeface="DejaVu Serif"/>
              </a:rPr>
              <a:t>matches.</a:t>
            </a:r>
            <a:endParaRPr sz="2998">
              <a:latin typeface="DejaVu Serif"/>
              <a:cs typeface="DejaVu Serif"/>
            </a:endParaRPr>
          </a:p>
          <a:p>
            <a:pPr marL="12690" marR="464448">
              <a:lnSpc>
                <a:spcPts val="3497"/>
              </a:lnSpc>
              <a:spcBef>
                <a:spcPts val="1479"/>
              </a:spcBef>
            </a:pPr>
            <a:r>
              <a:rPr sz="2998" b="1" i="1" dirty="0">
                <a:solidFill>
                  <a:srgbClr val="0000FF"/>
                </a:solidFill>
                <a:latin typeface="DejaVu Serif"/>
                <a:cs typeface="DejaVu Serif"/>
              </a:rPr>
              <a:t>Question: </a:t>
            </a:r>
            <a:r>
              <a:rPr sz="2998" spc="5" dirty="0">
                <a:latin typeface="DejaVu Serif"/>
                <a:cs typeface="DejaVu Serif"/>
              </a:rPr>
              <a:t>How </a:t>
            </a:r>
            <a:r>
              <a:rPr sz="2998" dirty="0">
                <a:latin typeface="DejaVu Serif"/>
                <a:cs typeface="DejaVu Serif"/>
              </a:rPr>
              <a:t>is</a:t>
            </a:r>
            <a:r>
              <a:rPr sz="2998" spc="-150" dirty="0">
                <a:latin typeface="DejaVu Serif"/>
                <a:cs typeface="DejaVu Serif"/>
              </a:rPr>
              <a:t> </a:t>
            </a:r>
            <a:r>
              <a:rPr sz="2998" dirty="0">
                <a:latin typeface="DejaVu Serif"/>
                <a:cs typeface="DejaVu Serif"/>
              </a:rPr>
              <a:t>this  possible?</a:t>
            </a:r>
            <a:endParaRPr sz="2998">
              <a:latin typeface="DejaVu Serif"/>
              <a:cs typeface="DejaVu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7678743" y="15537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8135559" y="201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7678743" y="30612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8135559" y="35180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7678743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8135559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7907151" y="2010591"/>
            <a:ext cx="0" cy="895866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7852588" y="289884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 txBox="1"/>
          <p:nvPr/>
        </p:nvSpPr>
        <p:spPr>
          <a:xfrm>
            <a:off x="7562001" y="1971254"/>
            <a:ext cx="190340" cy="1082400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5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n  t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07151" y="351808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/>
          <p:nvPr/>
        </p:nvSpPr>
        <p:spPr>
          <a:xfrm>
            <a:off x="7852588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3" name="object 23"/>
          <p:cNvSpPr txBox="1"/>
          <p:nvPr/>
        </p:nvSpPr>
        <p:spPr>
          <a:xfrm>
            <a:off x="7562001" y="34444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e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07151" y="4294671"/>
            <a:ext cx="0" cy="1525258"/>
          </a:xfrm>
          <a:custGeom>
            <a:avLst/>
            <a:gdLst/>
            <a:ahLst/>
            <a:cxnLst/>
            <a:rect l="l" t="t" r="r" b="b"/>
            <a:pathLst>
              <a:path h="1526539">
                <a:moveTo>
                  <a:pt x="0" y="0"/>
                </a:moveTo>
                <a:lnTo>
                  <a:pt x="0" y="1526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/>
          <p:nvPr/>
        </p:nvSpPr>
        <p:spPr>
          <a:xfrm>
            <a:off x="7852588" y="581231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26"/>
          <p:cNvSpPr txBox="1"/>
          <p:nvPr/>
        </p:nvSpPr>
        <p:spPr>
          <a:xfrm>
            <a:off x="7562001" y="4240107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t  e  r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8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9"/>
          <p:cNvSpPr/>
          <p:nvPr/>
        </p:nvSpPr>
        <p:spPr>
          <a:xfrm>
            <a:off x="7678743" y="5974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30"/>
          <p:cNvSpPr/>
          <p:nvPr/>
        </p:nvSpPr>
        <p:spPr>
          <a:xfrm>
            <a:off x="8135559" y="6431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32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33"/>
          <p:cNvSpPr/>
          <p:nvPr/>
        </p:nvSpPr>
        <p:spPr>
          <a:xfrm>
            <a:off x="8592375" y="5984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4" name="object 34"/>
          <p:cNvSpPr/>
          <p:nvPr/>
        </p:nvSpPr>
        <p:spPr>
          <a:xfrm>
            <a:off x="9049192" y="644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5" name="object 35"/>
          <p:cNvSpPr txBox="1"/>
          <p:nvPr/>
        </p:nvSpPr>
        <p:spPr>
          <a:xfrm>
            <a:off x="7791679" y="5929058"/>
            <a:ext cx="1142040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  <a:tabLst>
                <a:tab pos="925724" algn="l"/>
              </a:tabLst>
            </a:pPr>
            <a:r>
              <a:rPr sz="4796" b="1" spc="209" baseline="1736" dirty="0">
                <a:latin typeface="Arial Narrow"/>
                <a:cs typeface="Arial Narrow"/>
              </a:rPr>
              <a:t>3	</a:t>
            </a:r>
            <a:r>
              <a:rPr sz="3197" b="1" spc="140" dirty="0">
                <a:latin typeface="Arial Narrow"/>
                <a:cs typeface="Arial Narrow"/>
              </a:rPr>
              <a:t>4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135559" y="4066263"/>
            <a:ext cx="685224" cy="1763818"/>
          </a:xfrm>
          <a:custGeom>
            <a:avLst/>
            <a:gdLst/>
            <a:ahLst/>
            <a:cxnLst/>
            <a:rect l="l" t="t" r="r" b="b"/>
            <a:pathLst>
              <a:path w="685800" h="1765300">
                <a:moveTo>
                  <a:pt x="0" y="0"/>
                </a:moveTo>
                <a:lnTo>
                  <a:pt x="685800" y="0"/>
                </a:lnTo>
                <a:lnTo>
                  <a:pt x="6858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7" name="object 37"/>
          <p:cNvSpPr/>
          <p:nvPr/>
        </p:nvSpPr>
        <p:spPr>
          <a:xfrm>
            <a:off x="8766220" y="582246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8" name="object 38"/>
          <p:cNvSpPr txBox="1"/>
          <p:nvPr/>
        </p:nvSpPr>
        <p:spPr>
          <a:xfrm>
            <a:off x="8539080" y="4295939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l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26391" y="4625862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o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26391" y="4957055"/>
            <a:ext cx="164961" cy="1082400"/>
          </a:xfrm>
          <a:prstGeom prst="rect">
            <a:avLst/>
          </a:prstGeom>
        </p:spPr>
        <p:txBody>
          <a:bodyPr vert="horz" wrap="square" lIns="0" tIns="77405" rIns="0" bIns="0" rtlCol="0">
            <a:spAutoFit/>
          </a:bodyPr>
          <a:lstStyle/>
          <a:p>
            <a:pPr>
              <a:lnSpc>
                <a:spcPts val="2608"/>
              </a:lnSpc>
              <a:spcBef>
                <a:spcPts val="610"/>
              </a:spcBef>
            </a:pPr>
            <a:r>
              <a:rPr sz="2598" dirty="0">
                <a:latin typeface="SimSun"/>
                <a:cs typeface="SimSun"/>
              </a:rPr>
              <a:t>p  e</a:t>
            </a:r>
            <a:endParaRPr sz="2598">
              <a:latin typeface="SimSun"/>
              <a:cs typeface="SimSun"/>
            </a:endParaRPr>
          </a:p>
          <a:p>
            <a:pPr>
              <a:lnSpc>
                <a:spcPts val="259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2" name="object 42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3" name="object 43"/>
          <p:cNvSpPr/>
          <p:nvPr/>
        </p:nvSpPr>
        <p:spPr>
          <a:xfrm>
            <a:off x="6034206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4" name="object 44"/>
          <p:cNvSpPr/>
          <p:nvPr/>
        </p:nvSpPr>
        <p:spPr>
          <a:xfrm>
            <a:off x="6491022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5" name="object 45"/>
          <p:cNvSpPr txBox="1"/>
          <p:nvPr/>
        </p:nvSpPr>
        <p:spPr>
          <a:xfrm>
            <a:off x="6147141" y="3782021"/>
            <a:ext cx="22840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b="1" spc="140" dirty="0">
                <a:latin typeface="Arial Narrow"/>
                <a:cs typeface="Arial Narrow"/>
              </a:rPr>
              <a:t>1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62614" y="3289676"/>
            <a:ext cx="1416130" cy="393369"/>
          </a:xfrm>
          <a:custGeom>
            <a:avLst/>
            <a:gdLst/>
            <a:ahLst/>
            <a:cxnLst/>
            <a:rect l="l" t="t" r="r" b="b"/>
            <a:pathLst>
              <a:path w="1417320" h="393700">
                <a:moveTo>
                  <a:pt x="14173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7" name="object 47"/>
          <p:cNvSpPr/>
          <p:nvPr/>
        </p:nvSpPr>
        <p:spPr>
          <a:xfrm>
            <a:off x="6208049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8" name="object 48"/>
          <p:cNvSpPr txBox="1"/>
          <p:nvPr/>
        </p:nvSpPr>
        <p:spPr>
          <a:xfrm>
            <a:off x="5961877" y="333028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0" name="object 50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1" name="object 51"/>
          <p:cNvSpPr/>
          <p:nvPr/>
        </p:nvSpPr>
        <p:spPr>
          <a:xfrm>
            <a:off x="6719430" y="4614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2" name="object 52"/>
          <p:cNvSpPr/>
          <p:nvPr/>
        </p:nvSpPr>
        <p:spPr>
          <a:xfrm>
            <a:off x="7176246" y="5071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3" name="object 53"/>
          <p:cNvSpPr txBox="1"/>
          <p:nvPr/>
        </p:nvSpPr>
        <p:spPr>
          <a:xfrm>
            <a:off x="6832364" y="4558609"/>
            <a:ext cx="22840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b="1" spc="140" dirty="0">
                <a:latin typeface="Arial Narrow"/>
                <a:cs typeface="Arial Narrow"/>
              </a:rPr>
              <a:t>2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47838" y="4066263"/>
            <a:ext cx="730906" cy="393369"/>
          </a:xfrm>
          <a:custGeom>
            <a:avLst/>
            <a:gdLst/>
            <a:ahLst/>
            <a:cxnLst/>
            <a:rect l="l" t="t" r="r" b="b"/>
            <a:pathLst>
              <a:path w="731520" h="393700">
                <a:moveTo>
                  <a:pt x="7315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5" name="object 55"/>
          <p:cNvSpPr/>
          <p:nvPr/>
        </p:nvSpPr>
        <p:spPr>
          <a:xfrm>
            <a:off x="6893274" y="445201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6" name="object 56"/>
          <p:cNvSpPr txBox="1"/>
          <p:nvPr/>
        </p:nvSpPr>
        <p:spPr>
          <a:xfrm>
            <a:off x="6636950" y="410686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8" name="object 58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9" name="object 59"/>
          <p:cNvSpPr/>
          <p:nvPr/>
        </p:nvSpPr>
        <p:spPr>
          <a:xfrm>
            <a:off x="9506008" y="52083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0" name="object 60"/>
          <p:cNvSpPr/>
          <p:nvPr/>
        </p:nvSpPr>
        <p:spPr>
          <a:xfrm>
            <a:off x="9962824" y="566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1" name="object 61"/>
          <p:cNvSpPr txBox="1"/>
          <p:nvPr/>
        </p:nvSpPr>
        <p:spPr>
          <a:xfrm>
            <a:off x="9618944" y="5152469"/>
            <a:ext cx="22840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b="1" spc="140" dirty="0">
                <a:latin typeface="Arial Narrow"/>
                <a:cs typeface="Arial Narrow"/>
              </a:rPr>
              <a:t>5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135559" y="3289675"/>
            <a:ext cx="1598856" cy="1763818"/>
          </a:xfrm>
          <a:custGeom>
            <a:avLst/>
            <a:gdLst/>
            <a:ahLst/>
            <a:cxnLst/>
            <a:rect l="l" t="t" r="r" b="b"/>
            <a:pathLst>
              <a:path w="1600200" h="1765300">
                <a:moveTo>
                  <a:pt x="0" y="0"/>
                </a:moveTo>
                <a:lnTo>
                  <a:pt x="1600200" y="0"/>
                </a:lnTo>
                <a:lnTo>
                  <a:pt x="16002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3" name="object 63"/>
          <p:cNvSpPr/>
          <p:nvPr/>
        </p:nvSpPr>
        <p:spPr>
          <a:xfrm>
            <a:off x="9679853" y="5045880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4" name="object 64"/>
          <p:cNvSpPr txBox="1"/>
          <p:nvPr/>
        </p:nvSpPr>
        <p:spPr>
          <a:xfrm>
            <a:off x="9419721" y="3354391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i  q  u  e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155" y="555123"/>
            <a:ext cx="3811242" cy="69537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4396" spc="-30" dirty="0"/>
              <a:t>Patricia</a:t>
            </a:r>
            <a:r>
              <a:rPr sz="4396" spc="-85" dirty="0"/>
              <a:t> </a:t>
            </a:r>
            <a:r>
              <a:rPr sz="4396" spc="-5" dirty="0"/>
              <a:t>Tries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567640" y="1820249"/>
            <a:ext cx="122452" cy="160038"/>
          </a:xfrm>
          <a:prstGeom prst="rect">
            <a:avLst/>
          </a:prstGeom>
        </p:spPr>
        <p:txBody>
          <a:bodyPr vert="horz" wrap="square" lIns="0" tIns="13958" rIns="0" bIns="0" rtlCol="0">
            <a:spAutoFit/>
          </a:bodyPr>
          <a:lstStyle/>
          <a:p>
            <a:pPr marL="12690">
              <a:spcBef>
                <a:spcPts val="110"/>
              </a:spcBef>
            </a:pPr>
            <a:r>
              <a:rPr sz="949" spc="185" dirty="0">
                <a:latin typeface="Arial"/>
                <a:cs typeface="Arial"/>
              </a:rPr>
              <a:t>●</a:t>
            </a:r>
            <a:endParaRPr sz="94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640" y="2259300"/>
            <a:ext cx="122452" cy="160038"/>
          </a:xfrm>
          <a:prstGeom prst="rect">
            <a:avLst/>
          </a:prstGeom>
        </p:spPr>
        <p:txBody>
          <a:bodyPr vert="horz" wrap="square" lIns="0" tIns="13958" rIns="0" bIns="0" rtlCol="0">
            <a:spAutoFit/>
          </a:bodyPr>
          <a:lstStyle/>
          <a:p>
            <a:pPr marL="12690">
              <a:spcBef>
                <a:spcPts val="110"/>
              </a:spcBef>
            </a:pPr>
            <a:r>
              <a:rPr sz="949" spc="185" dirty="0">
                <a:latin typeface="Arial"/>
                <a:cs typeface="Arial"/>
              </a:rPr>
              <a:t>●</a:t>
            </a:r>
            <a:endParaRPr sz="94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628" y="1622042"/>
            <a:ext cx="4855575" cy="1856450"/>
          </a:xfrm>
          <a:prstGeom prst="rect">
            <a:avLst/>
          </a:prstGeom>
        </p:spPr>
        <p:txBody>
          <a:bodyPr vert="horz" wrap="square" lIns="0" tIns="125624" rIns="0" bIns="0" rtlCol="0">
            <a:spAutoFit/>
          </a:bodyPr>
          <a:lstStyle/>
          <a:p>
            <a:pPr marL="12690">
              <a:spcBef>
                <a:spcPts val="989"/>
              </a:spcBef>
            </a:pPr>
            <a:r>
              <a:rPr sz="2148" spc="-10" dirty="0">
                <a:latin typeface="DejaVu Serif"/>
                <a:cs typeface="DejaVu Serif"/>
              </a:rPr>
              <a:t>Use a two-phase search</a:t>
            </a:r>
            <a:r>
              <a:rPr sz="2148" spc="15" dirty="0">
                <a:latin typeface="DejaVu Serif"/>
                <a:cs typeface="DejaVu Serif"/>
              </a:rPr>
              <a:t> </a:t>
            </a:r>
            <a:r>
              <a:rPr sz="2148" spc="-5" dirty="0">
                <a:latin typeface="DejaVu Serif"/>
                <a:cs typeface="DejaVu Serif"/>
              </a:rPr>
              <a:t>algorithm!</a:t>
            </a:r>
            <a:endParaRPr sz="2148">
              <a:latin typeface="DejaVu Serif"/>
              <a:cs typeface="DejaVu Serif"/>
            </a:endParaRPr>
          </a:p>
          <a:p>
            <a:pPr marL="12690" marR="295673">
              <a:lnSpc>
                <a:spcPct val="96800"/>
              </a:lnSpc>
              <a:spcBef>
                <a:spcPts val="974"/>
              </a:spcBef>
            </a:pPr>
            <a:r>
              <a:rPr sz="2148" b="1" i="1" spc="-10" dirty="0">
                <a:solidFill>
                  <a:srgbClr val="0000FF"/>
                </a:solidFill>
                <a:latin typeface="DejaVu Serif"/>
                <a:cs typeface="DejaVu Serif"/>
              </a:rPr>
              <a:t>(Character-aware) </a:t>
            </a:r>
            <a:r>
              <a:rPr sz="2148" spc="-5" dirty="0">
                <a:latin typeface="DejaVu Serif"/>
                <a:cs typeface="DejaVu Serif"/>
              </a:rPr>
              <a:t>Read </a:t>
            </a:r>
            <a:r>
              <a:rPr sz="2148" spc="-10" dirty="0">
                <a:latin typeface="DejaVu Serif"/>
                <a:cs typeface="DejaVu Serif"/>
              </a:rPr>
              <a:t>the  </a:t>
            </a:r>
            <a:r>
              <a:rPr sz="2148" spc="-15" dirty="0">
                <a:latin typeface="DejaVu Serif"/>
                <a:cs typeface="DejaVu Serif"/>
              </a:rPr>
              <a:t>prefix </a:t>
            </a:r>
            <a:r>
              <a:rPr sz="2148" spc="-5" dirty="0">
                <a:latin typeface="DejaVu Serif"/>
                <a:cs typeface="DejaVu Serif"/>
              </a:rPr>
              <a:t>to </a:t>
            </a:r>
            <a:r>
              <a:rPr sz="2148" spc="-10" dirty="0">
                <a:latin typeface="DejaVu Serif"/>
                <a:cs typeface="DejaVu Serif"/>
              </a:rPr>
              <a:t>search </a:t>
            </a:r>
            <a:r>
              <a:rPr sz="2148" spc="-65" dirty="0">
                <a:latin typeface="DejaVu Serif"/>
                <a:cs typeface="DejaVu Serif"/>
              </a:rPr>
              <a:t>for, </a:t>
            </a:r>
            <a:r>
              <a:rPr sz="2148" spc="-10" dirty="0">
                <a:latin typeface="DejaVu Serif"/>
                <a:cs typeface="DejaVu Serif"/>
              </a:rPr>
              <a:t>matching  characters </a:t>
            </a:r>
            <a:r>
              <a:rPr sz="2148" spc="-5" dirty="0">
                <a:latin typeface="DejaVu Serif"/>
                <a:cs typeface="DejaVu Serif"/>
              </a:rPr>
              <a:t>as </a:t>
            </a:r>
            <a:r>
              <a:rPr sz="2148" spc="-10" dirty="0">
                <a:latin typeface="DejaVu Serif"/>
                <a:cs typeface="DejaVu Serif"/>
              </a:rPr>
              <a:t>you walk down </a:t>
            </a:r>
            <a:r>
              <a:rPr sz="2148" spc="-15" dirty="0">
                <a:latin typeface="DejaVu Serif"/>
                <a:cs typeface="DejaVu Serif"/>
              </a:rPr>
              <a:t>the  </a:t>
            </a:r>
            <a:r>
              <a:rPr sz="2148" spc="-20" dirty="0">
                <a:latin typeface="DejaVu Serif"/>
                <a:cs typeface="DejaVu Serif"/>
              </a:rPr>
              <a:t>Patricia</a:t>
            </a:r>
            <a:r>
              <a:rPr sz="2148" dirty="0">
                <a:latin typeface="DejaVu Serif"/>
                <a:cs typeface="DejaVu Serif"/>
              </a:rPr>
              <a:t> </a:t>
            </a:r>
            <a:r>
              <a:rPr sz="2148" spc="-10" dirty="0">
                <a:latin typeface="DejaVu Serif"/>
                <a:cs typeface="DejaVu Serif"/>
              </a:rPr>
              <a:t>trie.</a:t>
            </a:r>
            <a:endParaRPr sz="2148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956" y="3642439"/>
            <a:ext cx="110396" cy="142099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849" spc="150" dirty="0">
                <a:latin typeface="Arial"/>
                <a:cs typeface="Arial"/>
              </a:rPr>
              <a:t>●</a:t>
            </a:r>
            <a:endParaRPr sz="84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640" y="4302283"/>
            <a:ext cx="122452" cy="160038"/>
          </a:xfrm>
          <a:prstGeom prst="rect">
            <a:avLst/>
          </a:prstGeom>
        </p:spPr>
        <p:txBody>
          <a:bodyPr vert="horz" wrap="square" lIns="0" tIns="13958" rIns="0" bIns="0" rtlCol="0">
            <a:spAutoFit/>
          </a:bodyPr>
          <a:lstStyle/>
          <a:p>
            <a:pPr marL="12690">
              <a:spcBef>
                <a:spcPts val="110"/>
              </a:spcBef>
            </a:pPr>
            <a:r>
              <a:rPr sz="949" spc="185" dirty="0">
                <a:latin typeface="Arial"/>
                <a:cs typeface="Arial"/>
              </a:rPr>
              <a:t>●</a:t>
            </a:r>
            <a:endParaRPr sz="94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628" y="3568841"/>
            <a:ext cx="5002771" cy="1954158"/>
          </a:xfrm>
          <a:prstGeom prst="rect">
            <a:avLst/>
          </a:prstGeom>
        </p:spPr>
        <p:txBody>
          <a:bodyPr vert="horz" wrap="square" lIns="0" tIns="27282" rIns="0" bIns="0" rtlCol="0">
            <a:spAutoFit/>
          </a:bodyPr>
          <a:lstStyle/>
          <a:p>
            <a:pPr marL="301384" marR="114209">
              <a:lnSpc>
                <a:spcPts val="2188"/>
              </a:lnSpc>
              <a:spcBef>
                <a:spcPts val="215"/>
              </a:spcBef>
            </a:pPr>
            <a:r>
              <a:rPr sz="1849" spc="10" dirty="0">
                <a:latin typeface="DejaVu Serif"/>
                <a:cs typeface="DejaVu Serif"/>
              </a:rPr>
              <a:t>Time </a:t>
            </a:r>
            <a:r>
              <a:rPr sz="1849" spc="5" dirty="0">
                <a:latin typeface="DejaVu Serif"/>
                <a:cs typeface="DejaVu Serif"/>
              </a:rPr>
              <a:t>required: </a:t>
            </a:r>
            <a:r>
              <a:rPr sz="1849" spc="10" dirty="0">
                <a:latin typeface="DejaVu Serif"/>
                <a:cs typeface="DejaVu Serif"/>
              </a:rPr>
              <a:t>O(</a:t>
            </a:r>
            <a:r>
              <a:rPr sz="1849" b="1" i="1" spc="10" dirty="0">
                <a:solidFill>
                  <a:srgbClr val="990099"/>
                </a:solidFill>
                <a:latin typeface="DejaVu Serif"/>
                <a:cs typeface="DejaVu Serif"/>
              </a:rPr>
              <a:t>n</a:t>
            </a:r>
            <a:r>
              <a:rPr sz="1849" spc="10" dirty="0">
                <a:latin typeface="DejaVu Serif"/>
                <a:cs typeface="DejaVu Serif"/>
              </a:rPr>
              <a:t>), </a:t>
            </a:r>
            <a:r>
              <a:rPr sz="1849" spc="5" dirty="0">
                <a:latin typeface="DejaVu Serif"/>
                <a:cs typeface="DejaVu Serif"/>
              </a:rPr>
              <a:t>since </a:t>
            </a:r>
            <a:r>
              <a:rPr sz="1849" spc="15" dirty="0">
                <a:latin typeface="DejaVu Serif"/>
                <a:cs typeface="DejaVu Serif"/>
              </a:rPr>
              <a:t>we </a:t>
            </a:r>
            <a:r>
              <a:rPr sz="1849" spc="10" dirty="0">
                <a:latin typeface="DejaVu Serif"/>
                <a:cs typeface="DejaVu Serif"/>
              </a:rPr>
              <a:t>have </a:t>
            </a:r>
            <a:r>
              <a:rPr sz="1849" spc="5" dirty="0">
                <a:latin typeface="DejaVu Serif"/>
                <a:cs typeface="DejaVu Serif"/>
              </a:rPr>
              <a:t>to  read all </a:t>
            </a:r>
            <a:r>
              <a:rPr sz="1849" spc="10" dirty="0">
                <a:latin typeface="DejaVu Serif"/>
                <a:cs typeface="DejaVu Serif"/>
              </a:rPr>
              <a:t>the </a:t>
            </a:r>
            <a:r>
              <a:rPr sz="1849" spc="5" dirty="0">
                <a:latin typeface="DejaVu Serif"/>
                <a:cs typeface="DejaVu Serif"/>
              </a:rPr>
              <a:t>characters of the</a:t>
            </a:r>
            <a:r>
              <a:rPr sz="1849" dirty="0">
                <a:latin typeface="DejaVu Serif"/>
                <a:cs typeface="DejaVu Serif"/>
              </a:rPr>
              <a:t> prefix.</a:t>
            </a:r>
            <a:endParaRPr sz="1849">
              <a:latin typeface="DejaVu Serif"/>
              <a:cs typeface="DejaVu Serif"/>
            </a:endParaRPr>
          </a:p>
          <a:p>
            <a:pPr marL="12690" marR="5076">
              <a:lnSpc>
                <a:spcPct val="96800"/>
              </a:lnSpc>
              <a:spcBef>
                <a:spcPts val="714"/>
              </a:spcBef>
            </a:pPr>
            <a:r>
              <a:rPr sz="2148" b="1" i="1" spc="-10" dirty="0">
                <a:solidFill>
                  <a:srgbClr val="0000FF"/>
                </a:solidFill>
                <a:latin typeface="DejaVu Serif"/>
                <a:cs typeface="DejaVu Serif"/>
              </a:rPr>
              <a:t>(Character-blind) </a:t>
            </a:r>
            <a:r>
              <a:rPr sz="2148" spc="-5" dirty="0">
                <a:latin typeface="DejaVu Serif"/>
                <a:cs typeface="DejaVu Serif"/>
              </a:rPr>
              <a:t>If </a:t>
            </a:r>
            <a:r>
              <a:rPr sz="2148" spc="-10" dirty="0">
                <a:latin typeface="DejaVu Serif"/>
                <a:cs typeface="DejaVu Serif"/>
              </a:rPr>
              <a:t>you </a:t>
            </a:r>
            <a:r>
              <a:rPr sz="2148" spc="-5" dirty="0">
                <a:latin typeface="DejaVu Serif"/>
                <a:cs typeface="DejaVu Serif"/>
              </a:rPr>
              <a:t>didn’t  </a:t>
            </a:r>
            <a:r>
              <a:rPr sz="2148" spc="-10" dirty="0">
                <a:latin typeface="DejaVu Serif"/>
                <a:cs typeface="DejaVu Serif"/>
              </a:rPr>
              <a:t>walk </a:t>
            </a:r>
            <a:r>
              <a:rPr sz="2148" spc="-25" dirty="0">
                <a:latin typeface="DejaVu Serif"/>
                <a:cs typeface="DejaVu Serif"/>
              </a:rPr>
              <a:t>off </a:t>
            </a:r>
            <a:r>
              <a:rPr sz="2148" spc="-10" dirty="0">
                <a:latin typeface="DejaVu Serif"/>
                <a:cs typeface="DejaVu Serif"/>
              </a:rPr>
              <a:t>the </a:t>
            </a:r>
            <a:r>
              <a:rPr sz="2148" spc="-5" dirty="0">
                <a:latin typeface="DejaVu Serif"/>
                <a:cs typeface="DejaVu Serif"/>
              </a:rPr>
              <a:t>trie, do </a:t>
            </a:r>
            <a:r>
              <a:rPr sz="2148" spc="-10" dirty="0">
                <a:latin typeface="DejaVu Serif"/>
                <a:cs typeface="DejaVu Serif"/>
              </a:rPr>
              <a:t>a </a:t>
            </a:r>
            <a:r>
              <a:rPr sz="2148" spc="-5" dirty="0">
                <a:latin typeface="DejaVu Serif"/>
                <a:cs typeface="DejaVu Serif"/>
              </a:rPr>
              <a:t>DFS </a:t>
            </a:r>
            <a:r>
              <a:rPr sz="2148" spc="-10" dirty="0">
                <a:latin typeface="DejaVu Serif"/>
                <a:cs typeface="DejaVu Serif"/>
              </a:rPr>
              <a:t>below  your current </a:t>
            </a:r>
            <a:r>
              <a:rPr sz="2148" spc="-5" dirty="0">
                <a:latin typeface="DejaVu Serif"/>
                <a:cs typeface="DejaVu Serif"/>
              </a:rPr>
              <a:t>point to </a:t>
            </a:r>
            <a:r>
              <a:rPr sz="2148" spc="-20" dirty="0">
                <a:latin typeface="DejaVu Serif"/>
                <a:cs typeface="DejaVu Serif"/>
              </a:rPr>
              <a:t>find </a:t>
            </a:r>
            <a:r>
              <a:rPr sz="2148" spc="-5" dirty="0">
                <a:latin typeface="DejaVu Serif"/>
                <a:cs typeface="DejaVu Serif"/>
              </a:rPr>
              <a:t>all </a:t>
            </a:r>
            <a:r>
              <a:rPr sz="2148" spc="-10" dirty="0">
                <a:latin typeface="DejaVu Serif"/>
                <a:cs typeface="DejaVu Serif"/>
              </a:rPr>
              <a:t>leaves,  ignoring the strings on the</a:t>
            </a:r>
            <a:r>
              <a:rPr sz="2148" spc="50" dirty="0">
                <a:latin typeface="DejaVu Serif"/>
                <a:cs typeface="DejaVu Serif"/>
              </a:rPr>
              <a:t> </a:t>
            </a:r>
            <a:r>
              <a:rPr sz="2148" spc="-5" dirty="0">
                <a:latin typeface="DejaVu Serif"/>
                <a:cs typeface="DejaVu Serif"/>
              </a:rPr>
              <a:t>edges.</a:t>
            </a:r>
            <a:endParaRPr sz="2148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956" y="5685421"/>
            <a:ext cx="110396" cy="142099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849" spc="150" dirty="0">
                <a:latin typeface="Arial"/>
                <a:cs typeface="Arial"/>
              </a:rPr>
              <a:t>●</a:t>
            </a:r>
            <a:endParaRPr sz="84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3945" y="5611825"/>
            <a:ext cx="4696958" cy="1420571"/>
          </a:xfrm>
          <a:prstGeom prst="rect">
            <a:avLst/>
          </a:prstGeom>
        </p:spPr>
        <p:txBody>
          <a:bodyPr vert="horz" wrap="square" lIns="0" tIns="19034" rIns="0" bIns="0" rtlCol="0">
            <a:spAutoFit/>
          </a:bodyPr>
          <a:lstStyle/>
          <a:p>
            <a:pPr marL="12690" marR="5076">
              <a:lnSpc>
                <a:spcPct val="98500"/>
              </a:lnSpc>
              <a:spcBef>
                <a:spcPts val="150"/>
              </a:spcBef>
            </a:pPr>
            <a:r>
              <a:rPr sz="1849" spc="10" dirty="0">
                <a:latin typeface="DejaVu Serif"/>
                <a:cs typeface="DejaVu Serif"/>
              </a:rPr>
              <a:t>Time </a:t>
            </a:r>
            <a:r>
              <a:rPr sz="1849" spc="5" dirty="0">
                <a:latin typeface="DejaVu Serif"/>
                <a:cs typeface="DejaVu Serif"/>
              </a:rPr>
              <a:t>required: </a:t>
            </a:r>
            <a:r>
              <a:rPr sz="1849" spc="10" dirty="0">
                <a:latin typeface="DejaVu Serif"/>
                <a:cs typeface="DejaVu Serif"/>
              </a:rPr>
              <a:t>O(</a:t>
            </a:r>
            <a:r>
              <a:rPr sz="1849" b="1" i="1" spc="10" dirty="0">
                <a:solidFill>
                  <a:srgbClr val="996600"/>
                </a:solidFill>
                <a:latin typeface="DejaVu Serif"/>
                <a:cs typeface="DejaVu Serif"/>
              </a:rPr>
              <a:t>z</a:t>
            </a:r>
            <a:r>
              <a:rPr sz="1849" spc="10" dirty="0">
                <a:latin typeface="DejaVu Serif"/>
                <a:cs typeface="DejaVu Serif"/>
              </a:rPr>
              <a:t>). </a:t>
            </a:r>
            <a:r>
              <a:rPr sz="1849" spc="5" dirty="0">
                <a:latin typeface="DejaVu Serif"/>
                <a:cs typeface="DejaVu Serif"/>
              </a:rPr>
              <a:t>If there </a:t>
            </a:r>
            <a:r>
              <a:rPr sz="1849" spc="10" dirty="0">
                <a:latin typeface="DejaVu Serif"/>
                <a:cs typeface="DejaVu Serif"/>
              </a:rPr>
              <a:t>are </a:t>
            </a:r>
            <a:r>
              <a:rPr sz="1849" i="1" spc="10" dirty="0">
                <a:latin typeface="DejaVu Serif"/>
                <a:cs typeface="DejaVu Serif"/>
              </a:rPr>
              <a:t>z  </a:t>
            </a:r>
            <a:r>
              <a:rPr sz="1849" spc="5" dirty="0">
                <a:latin typeface="DejaVu Serif"/>
                <a:cs typeface="DejaVu Serif"/>
              </a:rPr>
              <a:t>matches, there are </a:t>
            </a:r>
            <a:r>
              <a:rPr sz="1849" i="1" spc="10" dirty="0">
                <a:latin typeface="DejaVu Serif"/>
                <a:cs typeface="DejaVu Serif"/>
              </a:rPr>
              <a:t>z </a:t>
            </a:r>
            <a:r>
              <a:rPr sz="1849" spc="5" dirty="0">
                <a:latin typeface="DejaVu Serif"/>
                <a:cs typeface="DejaVu Serif"/>
              </a:rPr>
              <a:t>leaves </a:t>
            </a:r>
            <a:r>
              <a:rPr sz="1849" spc="10" dirty="0">
                <a:latin typeface="DejaVu Serif"/>
                <a:cs typeface="DejaVu Serif"/>
              </a:rPr>
              <a:t>to </a:t>
            </a:r>
            <a:r>
              <a:rPr sz="1849" spc="5" dirty="0">
                <a:latin typeface="DejaVu Serif"/>
                <a:cs typeface="DejaVu Serif"/>
              </a:rPr>
              <a:t>explore.  As </a:t>
            </a:r>
            <a:r>
              <a:rPr sz="1849" spc="15" dirty="0">
                <a:latin typeface="DejaVu Serif"/>
                <a:cs typeface="DejaVu Serif"/>
              </a:rPr>
              <a:t>we </a:t>
            </a:r>
            <a:r>
              <a:rPr sz="1849" spc="10" dirty="0">
                <a:latin typeface="DejaVu Serif"/>
                <a:cs typeface="DejaVu Serif"/>
              </a:rPr>
              <a:t>saw </a:t>
            </a:r>
            <a:r>
              <a:rPr sz="1849" spc="-20" dirty="0">
                <a:latin typeface="DejaVu Serif"/>
                <a:cs typeface="DejaVu Serif"/>
              </a:rPr>
              <a:t>earlier, </a:t>
            </a:r>
            <a:r>
              <a:rPr sz="1849" spc="5" dirty="0">
                <a:latin typeface="DejaVu Serif"/>
                <a:cs typeface="DejaVu Serif"/>
              </a:rPr>
              <a:t>in </a:t>
            </a:r>
            <a:r>
              <a:rPr sz="1849" spc="10" dirty="0">
                <a:latin typeface="DejaVu Serif"/>
                <a:cs typeface="DejaVu Serif"/>
              </a:rPr>
              <a:t>a </a:t>
            </a:r>
            <a:r>
              <a:rPr sz="1849" spc="-5" dirty="0">
                <a:latin typeface="DejaVu Serif"/>
                <a:cs typeface="DejaVu Serif"/>
              </a:rPr>
              <a:t>Patricia </a:t>
            </a:r>
            <a:r>
              <a:rPr sz="1849" spc="5" dirty="0">
                <a:latin typeface="DejaVu Serif"/>
                <a:cs typeface="DejaVu Serif"/>
              </a:rPr>
              <a:t>trie, </a:t>
            </a:r>
            <a:r>
              <a:rPr sz="1849" spc="10" dirty="0">
                <a:latin typeface="DejaVu Serif"/>
                <a:cs typeface="DejaVu Serif"/>
              </a:rPr>
              <a:t>a  </a:t>
            </a:r>
            <a:r>
              <a:rPr sz="1849" spc="5" dirty="0">
                <a:latin typeface="DejaVu Serif"/>
                <a:cs typeface="DejaVu Serif"/>
              </a:rPr>
              <a:t>subtree </a:t>
            </a:r>
            <a:r>
              <a:rPr sz="1849" spc="10" dirty="0">
                <a:latin typeface="DejaVu Serif"/>
                <a:cs typeface="DejaVu Serif"/>
              </a:rPr>
              <a:t>with </a:t>
            </a:r>
            <a:r>
              <a:rPr sz="1849" i="1" spc="10" dirty="0">
                <a:latin typeface="DejaVu Serif"/>
                <a:cs typeface="DejaVu Serif"/>
              </a:rPr>
              <a:t>z </a:t>
            </a:r>
            <a:r>
              <a:rPr sz="1849" spc="5" dirty="0">
                <a:latin typeface="DejaVu Serif"/>
                <a:cs typeface="DejaVu Serif"/>
              </a:rPr>
              <a:t>leaves </a:t>
            </a:r>
            <a:r>
              <a:rPr sz="1849" spc="10" dirty="0">
                <a:latin typeface="DejaVu Serif"/>
                <a:cs typeface="DejaVu Serif"/>
              </a:rPr>
              <a:t>has O(</a:t>
            </a:r>
            <a:r>
              <a:rPr sz="1849" i="1" spc="10" dirty="0">
                <a:latin typeface="DejaVu Serif"/>
                <a:cs typeface="DejaVu Serif"/>
              </a:rPr>
              <a:t>z</a:t>
            </a:r>
            <a:r>
              <a:rPr sz="1849" spc="10" dirty="0">
                <a:latin typeface="DejaVu Serif"/>
                <a:cs typeface="DejaVu Serif"/>
              </a:rPr>
              <a:t>) </a:t>
            </a:r>
            <a:r>
              <a:rPr sz="1849" spc="5" dirty="0">
                <a:latin typeface="DejaVu Serif"/>
                <a:cs typeface="DejaVu Serif"/>
              </a:rPr>
              <a:t>total  nodes.</a:t>
            </a:r>
            <a:endParaRPr sz="1849">
              <a:latin typeface="DejaVu Serif"/>
              <a:cs typeface="DejaVu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7678743" y="15537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8135559" y="201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7678743" y="30612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8135559" y="35180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1" name="object 21"/>
          <p:cNvSpPr/>
          <p:nvPr/>
        </p:nvSpPr>
        <p:spPr>
          <a:xfrm>
            <a:off x="7678743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/>
          <p:nvPr/>
        </p:nvSpPr>
        <p:spPr>
          <a:xfrm>
            <a:off x="8135559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3" name="object 23"/>
          <p:cNvSpPr/>
          <p:nvPr/>
        </p:nvSpPr>
        <p:spPr>
          <a:xfrm>
            <a:off x="7907151" y="2010591"/>
            <a:ext cx="0" cy="895866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4" name="object 24"/>
          <p:cNvSpPr/>
          <p:nvPr/>
        </p:nvSpPr>
        <p:spPr>
          <a:xfrm>
            <a:off x="7852588" y="289884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 txBox="1"/>
          <p:nvPr/>
        </p:nvSpPr>
        <p:spPr>
          <a:xfrm>
            <a:off x="7562001" y="1971254"/>
            <a:ext cx="190340" cy="1082400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5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n  t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07151" y="351808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27"/>
          <p:cNvSpPr/>
          <p:nvPr/>
        </p:nvSpPr>
        <p:spPr>
          <a:xfrm>
            <a:off x="7852588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8"/>
          <p:cNvSpPr txBox="1"/>
          <p:nvPr/>
        </p:nvSpPr>
        <p:spPr>
          <a:xfrm>
            <a:off x="7562001" y="34444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e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07151" y="4294671"/>
            <a:ext cx="0" cy="1525258"/>
          </a:xfrm>
          <a:custGeom>
            <a:avLst/>
            <a:gdLst/>
            <a:ahLst/>
            <a:cxnLst/>
            <a:rect l="l" t="t" r="r" b="b"/>
            <a:pathLst>
              <a:path h="1526539">
                <a:moveTo>
                  <a:pt x="0" y="0"/>
                </a:moveTo>
                <a:lnTo>
                  <a:pt x="0" y="1526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30"/>
          <p:cNvSpPr/>
          <p:nvPr/>
        </p:nvSpPr>
        <p:spPr>
          <a:xfrm>
            <a:off x="7852588" y="581231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 txBox="1"/>
          <p:nvPr/>
        </p:nvSpPr>
        <p:spPr>
          <a:xfrm>
            <a:off x="7562001" y="4240107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t  e  r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33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4" name="object 34"/>
          <p:cNvSpPr/>
          <p:nvPr/>
        </p:nvSpPr>
        <p:spPr>
          <a:xfrm>
            <a:off x="7678743" y="5974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5" name="object 35"/>
          <p:cNvSpPr/>
          <p:nvPr/>
        </p:nvSpPr>
        <p:spPr>
          <a:xfrm>
            <a:off x="8135559" y="6431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6" name="object 36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7" name="object 37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8" name="object 38"/>
          <p:cNvSpPr/>
          <p:nvPr/>
        </p:nvSpPr>
        <p:spPr>
          <a:xfrm>
            <a:off x="8592375" y="5984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9" name="object 39"/>
          <p:cNvSpPr/>
          <p:nvPr/>
        </p:nvSpPr>
        <p:spPr>
          <a:xfrm>
            <a:off x="9049192" y="644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0" name="object 40"/>
          <p:cNvSpPr txBox="1"/>
          <p:nvPr/>
        </p:nvSpPr>
        <p:spPr>
          <a:xfrm>
            <a:off x="7791679" y="5929058"/>
            <a:ext cx="1142040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  <a:tabLst>
                <a:tab pos="925724" algn="l"/>
              </a:tabLst>
            </a:pPr>
            <a:r>
              <a:rPr sz="4796" b="1" spc="209" baseline="1736" dirty="0">
                <a:latin typeface="Arial Narrow"/>
                <a:cs typeface="Arial Narrow"/>
              </a:rPr>
              <a:t>3	</a:t>
            </a:r>
            <a:r>
              <a:rPr sz="3197" b="1" spc="140" dirty="0">
                <a:latin typeface="Arial Narrow"/>
                <a:cs typeface="Arial Narrow"/>
              </a:rPr>
              <a:t>4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35559" y="4066263"/>
            <a:ext cx="685224" cy="1763818"/>
          </a:xfrm>
          <a:custGeom>
            <a:avLst/>
            <a:gdLst/>
            <a:ahLst/>
            <a:cxnLst/>
            <a:rect l="l" t="t" r="r" b="b"/>
            <a:pathLst>
              <a:path w="685800" h="1765300">
                <a:moveTo>
                  <a:pt x="0" y="0"/>
                </a:moveTo>
                <a:lnTo>
                  <a:pt x="685800" y="0"/>
                </a:lnTo>
                <a:lnTo>
                  <a:pt x="6858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2" name="object 42"/>
          <p:cNvSpPr/>
          <p:nvPr/>
        </p:nvSpPr>
        <p:spPr>
          <a:xfrm>
            <a:off x="8766220" y="582246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3" name="object 43"/>
          <p:cNvSpPr txBox="1"/>
          <p:nvPr/>
        </p:nvSpPr>
        <p:spPr>
          <a:xfrm>
            <a:off x="8539080" y="4295939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l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26391" y="4625862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o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26391" y="4957055"/>
            <a:ext cx="164961" cy="1082400"/>
          </a:xfrm>
          <a:prstGeom prst="rect">
            <a:avLst/>
          </a:prstGeom>
        </p:spPr>
        <p:txBody>
          <a:bodyPr vert="horz" wrap="square" lIns="0" tIns="77405" rIns="0" bIns="0" rtlCol="0">
            <a:spAutoFit/>
          </a:bodyPr>
          <a:lstStyle/>
          <a:p>
            <a:pPr>
              <a:lnSpc>
                <a:spcPts val="2608"/>
              </a:lnSpc>
              <a:spcBef>
                <a:spcPts val="610"/>
              </a:spcBef>
            </a:pPr>
            <a:r>
              <a:rPr sz="2598" dirty="0">
                <a:latin typeface="SimSun"/>
                <a:cs typeface="SimSun"/>
              </a:rPr>
              <a:t>p  e</a:t>
            </a:r>
            <a:endParaRPr sz="2598">
              <a:latin typeface="SimSun"/>
              <a:cs typeface="SimSun"/>
            </a:endParaRPr>
          </a:p>
          <a:p>
            <a:pPr>
              <a:lnSpc>
                <a:spcPts val="259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7" name="object 47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8" name="object 48"/>
          <p:cNvSpPr/>
          <p:nvPr/>
        </p:nvSpPr>
        <p:spPr>
          <a:xfrm>
            <a:off x="6034206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9" name="object 49"/>
          <p:cNvSpPr/>
          <p:nvPr/>
        </p:nvSpPr>
        <p:spPr>
          <a:xfrm>
            <a:off x="6491022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0" name="object 50"/>
          <p:cNvSpPr txBox="1"/>
          <p:nvPr/>
        </p:nvSpPr>
        <p:spPr>
          <a:xfrm>
            <a:off x="6147141" y="3782021"/>
            <a:ext cx="22840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b="1" spc="140" dirty="0">
                <a:latin typeface="Arial Narrow"/>
                <a:cs typeface="Arial Narrow"/>
              </a:rPr>
              <a:t>1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62614" y="3289676"/>
            <a:ext cx="1416130" cy="393369"/>
          </a:xfrm>
          <a:custGeom>
            <a:avLst/>
            <a:gdLst/>
            <a:ahLst/>
            <a:cxnLst/>
            <a:rect l="l" t="t" r="r" b="b"/>
            <a:pathLst>
              <a:path w="1417320" h="393700">
                <a:moveTo>
                  <a:pt x="14173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2" name="object 52"/>
          <p:cNvSpPr/>
          <p:nvPr/>
        </p:nvSpPr>
        <p:spPr>
          <a:xfrm>
            <a:off x="6208049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3" name="object 53"/>
          <p:cNvSpPr txBox="1"/>
          <p:nvPr/>
        </p:nvSpPr>
        <p:spPr>
          <a:xfrm>
            <a:off x="5961877" y="333028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5" name="object 55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6" name="object 56"/>
          <p:cNvSpPr/>
          <p:nvPr/>
        </p:nvSpPr>
        <p:spPr>
          <a:xfrm>
            <a:off x="6719430" y="4614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7" name="object 57"/>
          <p:cNvSpPr/>
          <p:nvPr/>
        </p:nvSpPr>
        <p:spPr>
          <a:xfrm>
            <a:off x="7176246" y="5071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8" name="object 58"/>
          <p:cNvSpPr txBox="1"/>
          <p:nvPr/>
        </p:nvSpPr>
        <p:spPr>
          <a:xfrm>
            <a:off x="6832364" y="4558609"/>
            <a:ext cx="22840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b="1" spc="140" dirty="0">
                <a:latin typeface="Arial Narrow"/>
                <a:cs typeface="Arial Narrow"/>
              </a:rPr>
              <a:t>2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47838" y="4066263"/>
            <a:ext cx="730906" cy="393369"/>
          </a:xfrm>
          <a:custGeom>
            <a:avLst/>
            <a:gdLst/>
            <a:ahLst/>
            <a:cxnLst/>
            <a:rect l="l" t="t" r="r" b="b"/>
            <a:pathLst>
              <a:path w="731520" h="393700">
                <a:moveTo>
                  <a:pt x="7315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0" name="object 60"/>
          <p:cNvSpPr/>
          <p:nvPr/>
        </p:nvSpPr>
        <p:spPr>
          <a:xfrm>
            <a:off x="6893274" y="445201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1" name="object 61"/>
          <p:cNvSpPr txBox="1"/>
          <p:nvPr/>
        </p:nvSpPr>
        <p:spPr>
          <a:xfrm>
            <a:off x="6636950" y="410686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3" name="object 63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4" name="object 64"/>
          <p:cNvSpPr/>
          <p:nvPr/>
        </p:nvSpPr>
        <p:spPr>
          <a:xfrm>
            <a:off x="9506008" y="52083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5" name="object 65"/>
          <p:cNvSpPr/>
          <p:nvPr/>
        </p:nvSpPr>
        <p:spPr>
          <a:xfrm>
            <a:off x="9962824" y="566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6" name="object 66"/>
          <p:cNvSpPr txBox="1"/>
          <p:nvPr/>
        </p:nvSpPr>
        <p:spPr>
          <a:xfrm>
            <a:off x="9618944" y="5152469"/>
            <a:ext cx="22840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b="1" spc="140" dirty="0">
                <a:latin typeface="Arial Narrow"/>
                <a:cs typeface="Arial Narrow"/>
              </a:rPr>
              <a:t>5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135559" y="3289675"/>
            <a:ext cx="1598856" cy="1763818"/>
          </a:xfrm>
          <a:custGeom>
            <a:avLst/>
            <a:gdLst/>
            <a:ahLst/>
            <a:cxnLst/>
            <a:rect l="l" t="t" r="r" b="b"/>
            <a:pathLst>
              <a:path w="1600200" h="1765300">
                <a:moveTo>
                  <a:pt x="0" y="0"/>
                </a:moveTo>
                <a:lnTo>
                  <a:pt x="1600200" y="0"/>
                </a:lnTo>
                <a:lnTo>
                  <a:pt x="16002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8" name="object 68"/>
          <p:cNvSpPr/>
          <p:nvPr/>
        </p:nvSpPr>
        <p:spPr>
          <a:xfrm>
            <a:off x="9679853" y="5045880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9" name="object 69"/>
          <p:cNvSpPr txBox="1"/>
          <p:nvPr/>
        </p:nvSpPr>
        <p:spPr>
          <a:xfrm>
            <a:off x="9419721" y="3354391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i  q  u  e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195" y="555123"/>
            <a:ext cx="4809893" cy="69537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4396" spc="-5" dirty="0"/>
              <a:t>The Story So</a:t>
            </a:r>
            <a:r>
              <a:rPr sz="4396" spc="-85" dirty="0"/>
              <a:t> </a:t>
            </a:r>
            <a:r>
              <a:rPr sz="4396" spc="-100" dirty="0"/>
              <a:t>Far</a:t>
            </a:r>
            <a:endParaRPr sz="4396"/>
          </a:p>
        </p:txBody>
      </p:sp>
      <p:sp>
        <p:nvSpPr>
          <p:cNvPr id="3" name="object 3"/>
          <p:cNvSpPr txBox="1"/>
          <p:nvPr/>
        </p:nvSpPr>
        <p:spPr>
          <a:xfrm>
            <a:off x="603170" y="1851974"/>
            <a:ext cx="170672" cy="234354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1449" spc="265" dirty="0">
                <a:latin typeface="Arial"/>
                <a:cs typeface="Arial"/>
              </a:rPr>
              <a:t>●</a:t>
            </a:r>
            <a:endParaRPr sz="144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170" y="4879649"/>
            <a:ext cx="170672" cy="234354"/>
          </a:xfrm>
          <a:prstGeom prst="rect">
            <a:avLst/>
          </a:prstGeom>
        </p:spPr>
        <p:txBody>
          <a:bodyPr vert="horz" wrap="square" lIns="0" tIns="11420" rIns="0" bIns="0" rtlCol="0">
            <a:spAutoFit/>
          </a:bodyPr>
          <a:lstStyle/>
          <a:p>
            <a:pPr marL="12690">
              <a:spcBef>
                <a:spcPts val="90"/>
              </a:spcBef>
            </a:pPr>
            <a:r>
              <a:rPr sz="1449" spc="265" dirty="0">
                <a:latin typeface="Arial"/>
                <a:cs typeface="Arial"/>
              </a:rPr>
              <a:t>●</a:t>
            </a:r>
            <a:endParaRPr sz="144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748" y="1727618"/>
            <a:ext cx="4564989" cy="5433574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690" marR="65987">
              <a:lnSpc>
                <a:spcPts val="3726"/>
              </a:lnSpc>
              <a:spcBef>
                <a:spcPts val="315"/>
              </a:spcBef>
            </a:pPr>
            <a:r>
              <a:rPr sz="3197" spc="-5" dirty="0">
                <a:latin typeface="DejaVu Serif"/>
                <a:cs typeface="DejaVu Serif"/>
              </a:rPr>
              <a:t>Adopting our  notation </a:t>
            </a:r>
            <a:r>
              <a:rPr sz="3197" dirty="0">
                <a:latin typeface="DejaVu Serif"/>
                <a:cs typeface="DejaVu Serif"/>
              </a:rPr>
              <a:t>from </a:t>
            </a:r>
            <a:r>
              <a:rPr sz="3197" spc="-40" dirty="0">
                <a:latin typeface="DejaVu Serif"/>
                <a:cs typeface="DejaVu Serif"/>
              </a:rPr>
              <a:t>RMQ, </a:t>
            </a:r>
            <a:r>
              <a:rPr sz="3197" dirty="0">
                <a:latin typeface="DejaVu Serif"/>
                <a:cs typeface="DejaVu Serif"/>
              </a:rPr>
              <a:t>a  </a:t>
            </a:r>
            <a:r>
              <a:rPr sz="3197" spc="-20" dirty="0">
                <a:latin typeface="DejaVu Serif"/>
                <a:cs typeface="DejaVu Serif"/>
              </a:rPr>
              <a:t>Patricia </a:t>
            </a:r>
            <a:r>
              <a:rPr sz="3197" spc="-5" dirty="0">
                <a:latin typeface="DejaVu Serif"/>
                <a:cs typeface="DejaVu Serif"/>
              </a:rPr>
              <a:t>trie gives</a:t>
            </a:r>
            <a:r>
              <a:rPr sz="3197" spc="-30" dirty="0">
                <a:latin typeface="DejaVu Serif"/>
                <a:cs typeface="DejaVu Serif"/>
              </a:rPr>
              <a:t> </a:t>
            </a:r>
            <a:r>
              <a:rPr sz="3197" spc="-5" dirty="0">
                <a:latin typeface="DejaVu Serif"/>
                <a:cs typeface="DejaVu Serif"/>
              </a:rPr>
              <a:t>an</a:t>
            </a:r>
            <a:endParaRPr sz="3197">
              <a:latin typeface="DejaVu Serif"/>
              <a:cs typeface="DejaVu Serif"/>
            </a:endParaRPr>
          </a:p>
          <a:p>
            <a:pPr marL="12690">
              <a:lnSpc>
                <a:spcPts val="3612"/>
              </a:lnSpc>
            </a:pPr>
            <a:r>
              <a:rPr sz="3197" spc="-5" dirty="0">
                <a:latin typeface="DejaVu Serif"/>
                <a:cs typeface="DejaVu Serif"/>
              </a:rPr>
              <a:t>⟨O(</a:t>
            </a:r>
            <a:r>
              <a:rPr sz="3197" b="1" i="1" spc="-5" dirty="0">
                <a:solidFill>
                  <a:srgbClr val="3364A3"/>
                </a:solidFill>
                <a:latin typeface="DejaVu Serif"/>
                <a:cs typeface="DejaVu Serif"/>
              </a:rPr>
              <a:t>m</a:t>
            </a:r>
            <a:r>
              <a:rPr sz="3197" spc="-5" dirty="0">
                <a:latin typeface="DejaVu Serif"/>
                <a:cs typeface="DejaVu Serif"/>
              </a:rPr>
              <a:t>), O(</a:t>
            </a:r>
            <a:r>
              <a:rPr sz="3197" b="1" i="1" spc="-5" dirty="0">
                <a:solidFill>
                  <a:srgbClr val="990099"/>
                </a:solidFill>
                <a:latin typeface="DejaVu Serif"/>
                <a:cs typeface="DejaVu Serif"/>
              </a:rPr>
              <a:t>n </a:t>
            </a:r>
            <a:r>
              <a:rPr sz="3197" dirty="0">
                <a:latin typeface="DejaVu Serif"/>
                <a:cs typeface="DejaVu Serif"/>
              </a:rPr>
              <a:t>+</a:t>
            </a:r>
            <a:r>
              <a:rPr sz="3197" spc="-95" dirty="0">
                <a:latin typeface="DejaVu Serif"/>
                <a:cs typeface="DejaVu Serif"/>
              </a:rPr>
              <a:t> </a:t>
            </a:r>
            <a:r>
              <a:rPr sz="3197" b="1" i="1" spc="-5" dirty="0">
                <a:solidFill>
                  <a:srgbClr val="663300"/>
                </a:solidFill>
                <a:latin typeface="DejaVu Serif"/>
                <a:cs typeface="DejaVu Serif"/>
              </a:rPr>
              <a:t>z</a:t>
            </a:r>
            <a:r>
              <a:rPr sz="3197" spc="-5" dirty="0">
                <a:latin typeface="DejaVu Serif"/>
                <a:cs typeface="DejaVu Serif"/>
              </a:rPr>
              <a:t>)⟩</a:t>
            </a:r>
            <a:endParaRPr sz="3197">
              <a:latin typeface="DejaVu Serif"/>
              <a:cs typeface="DejaVu Serif"/>
            </a:endParaRPr>
          </a:p>
          <a:p>
            <a:pPr marL="12690" marR="1039298">
              <a:lnSpc>
                <a:spcPts val="3726"/>
              </a:lnSpc>
              <a:spcBef>
                <a:spcPts val="165"/>
              </a:spcBef>
            </a:pPr>
            <a:r>
              <a:rPr sz="3197" spc="-5" dirty="0">
                <a:latin typeface="DejaVu Serif"/>
                <a:cs typeface="DejaVu Serif"/>
              </a:rPr>
              <a:t>solution to</a:t>
            </a:r>
            <a:r>
              <a:rPr sz="3197" spc="-60" dirty="0">
                <a:latin typeface="DejaVu Serif"/>
                <a:cs typeface="DejaVu Serif"/>
              </a:rPr>
              <a:t> </a:t>
            </a:r>
            <a:r>
              <a:rPr sz="3197" spc="-15" dirty="0">
                <a:latin typeface="DejaVu Serif"/>
                <a:cs typeface="DejaVu Serif"/>
              </a:rPr>
              <a:t>prefix  </a:t>
            </a:r>
            <a:r>
              <a:rPr sz="3197" spc="-5" dirty="0">
                <a:latin typeface="DejaVu Serif"/>
                <a:cs typeface="DejaVu Serif"/>
              </a:rPr>
              <a:t>matching.</a:t>
            </a:r>
            <a:endParaRPr sz="3197">
              <a:latin typeface="DejaVu Serif"/>
              <a:cs typeface="DejaVu Serif"/>
            </a:endParaRPr>
          </a:p>
          <a:p>
            <a:pPr marL="12690" marR="5076">
              <a:lnSpc>
                <a:spcPct val="97200"/>
              </a:lnSpc>
              <a:spcBef>
                <a:spcPts val="1309"/>
              </a:spcBef>
              <a:tabLst>
                <a:tab pos="2803186" algn="l"/>
              </a:tabLst>
            </a:pPr>
            <a:r>
              <a:rPr sz="3197" spc="-5" dirty="0">
                <a:latin typeface="DejaVu Serif"/>
                <a:cs typeface="DejaVu Serif"/>
              </a:rPr>
              <a:t>Those runtimes hide  the </a:t>
            </a:r>
            <a:r>
              <a:rPr sz="3197" spc="-15" dirty="0">
                <a:latin typeface="DejaVu Serif"/>
                <a:cs typeface="DejaVu Serif"/>
              </a:rPr>
              <a:t>effect </a:t>
            </a:r>
            <a:r>
              <a:rPr sz="3197" spc="-5" dirty="0">
                <a:latin typeface="DejaVu Serif"/>
                <a:cs typeface="DejaVu Serif"/>
              </a:rPr>
              <a:t>of the  alphabet size; </a:t>
            </a:r>
            <a:r>
              <a:rPr sz="3197" spc="-10" dirty="0">
                <a:latin typeface="DejaVu Serif"/>
                <a:cs typeface="DejaVu Serif"/>
              </a:rPr>
              <a:t>take  </a:t>
            </a:r>
            <a:r>
              <a:rPr sz="3197" spc="-5" dirty="0">
                <a:latin typeface="DejaVu Serif"/>
                <a:cs typeface="DejaVu Serif"/>
              </a:rPr>
              <a:t>s</a:t>
            </a:r>
            <a:r>
              <a:rPr sz="3197" spc="5" dirty="0">
                <a:latin typeface="DejaVu Serif"/>
                <a:cs typeface="DejaVu Serif"/>
              </a:rPr>
              <a:t>o</a:t>
            </a:r>
            <a:r>
              <a:rPr sz="3197" spc="-5" dirty="0">
                <a:latin typeface="DejaVu Serif"/>
                <a:cs typeface="DejaVu Serif"/>
              </a:rPr>
              <a:t>m</a:t>
            </a:r>
            <a:r>
              <a:rPr sz="3197" dirty="0">
                <a:latin typeface="DejaVu Serif"/>
                <a:cs typeface="DejaVu Serif"/>
              </a:rPr>
              <a:t>e </a:t>
            </a:r>
            <a:r>
              <a:rPr sz="3197" spc="-10" dirty="0">
                <a:latin typeface="DejaVu Serif"/>
                <a:cs typeface="DejaVu Serif"/>
              </a:rPr>
              <a:t>t</a:t>
            </a:r>
            <a:r>
              <a:rPr sz="3197" spc="-5" dirty="0">
                <a:latin typeface="DejaVu Serif"/>
                <a:cs typeface="DejaVu Serif"/>
              </a:rPr>
              <a:t>i</a:t>
            </a:r>
            <a:r>
              <a:rPr sz="3197" dirty="0">
                <a:latin typeface="DejaVu Serif"/>
                <a:cs typeface="DejaVu Serif"/>
              </a:rPr>
              <a:t>me</a:t>
            </a:r>
            <a:r>
              <a:rPr sz="3197" spc="-5" dirty="0">
                <a:latin typeface="DejaVu Serif"/>
                <a:cs typeface="DejaVu Serif"/>
              </a:rPr>
              <a:t> </a:t>
            </a:r>
            <a:r>
              <a:rPr sz="3197" dirty="0">
                <a:latin typeface="DejaVu Serif"/>
                <a:cs typeface="DejaVu Serif"/>
              </a:rPr>
              <a:t>to	ev</a:t>
            </a:r>
            <a:r>
              <a:rPr sz="3197" spc="-5" dirty="0">
                <a:latin typeface="DejaVu Serif"/>
                <a:cs typeface="DejaVu Serif"/>
              </a:rPr>
              <a:t>aluat</a:t>
            </a:r>
            <a:r>
              <a:rPr sz="3197" dirty="0">
                <a:latin typeface="DejaVu Serif"/>
                <a:cs typeface="DejaVu Serif"/>
              </a:rPr>
              <a:t>e  </a:t>
            </a:r>
            <a:r>
              <a:rPr sz="3197" spc="-5" dirty="0">
                <a:latin typeface="DejaVu Serif"/>
                <a:cs typeface="DejaVu Serif"/>
              </a:rPr>
              <a:t>those</a:t>
            </a:r>
            <a:r>
              <a:rPr sz="3197" spc="-10" dirty="0">
                <a:latin typeface="DejaVu Serif"/>
                <a:cs typeface="DejaVu Serif"/>
              </a:rPr>
              <a:t> </a:t>
            </a:r>
            <a:r>
              <a:rPr sz="3197" spc="-15" dirty="0">
                <a:latin typeface="DejaVu Serif"/>
                <a:cs typeface="DejaVu Serif"/>
              </a:rPr>
              <a:t>tradeoffs!</a:t>
            </a:r>
            <a:endParaRPr sz="3197">
              <a:latin typeface="DejaVu Serif"/>
              <a:cs typeface="DejaVu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7" name="object 7"/>
          <p:cNvSpPr/>
          <p:nvPr/>
        </p:nvSpPr>
        <p:spPr>
          <a:xfrm>
            <a:off x="7678743" y="1553774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8" name="object 8"/>
          <p:cNvSpPr/>
          <p:nvPr/>
        </p:nvSpPr>
        <p:spPr>
          <a:xfrm>
            <a:off x="7678743" y="15537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9" name="object 9"/>
          <p:cNvSpPr/>
          <p:nvPr/>
        </p:nvSpPr>
        <p:spPr>
          <a:xfrm>
            <a:off x="8135559" y="201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0" name="object 10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1" name="object 11"/>
          <p:cNvSpPr/>
          <p:nvPr/>
        </p:nvSpPr>
        <p:spPr>
          <a:xfrm>
            <a:off x="7678743" y="3061268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2" name="object 12"/>
          <p:cNvSpPr/>
          <p:nvPr/>
        </p:nvSpPr>
        <p:spPr>
          <a:xfrm>
            <a:off x="7678743" y="30612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13"/>
          <p:cNvSpPr/>
          <p:nvPr/>
        </p:nvSpPr>
        <p:spPr>
          <a:xfrm>
            <a:off x="8135559" y="35180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4" name="object 14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15"/>
          <p:cNvSpPr/>
          <p:nvPr/>
        </p:nvSpPr>
        <p:spPr>
          <a:xfrm>
            <a:off x="7678743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6" name="object 16"/>
          <p:cNvSpPr/>
          <p:nvPr/>
        </p:nvSpPr>
        <p:spPr>
          <a:xfrm>
            <a:off x="7678743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7" name="object 17"/>
          <p:cNvSpPr/>
          <p:nvPr/>
        </p:nvSpPr>
        <p:spPr>
          <a:xfrm>
            <a:off x="8135559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8" name="object 18"/>
          <p:cNvSpPr/>
          <p:nvPr/>
        </p:nvSpPr>
        <p:spPr>
          <a:xfrm>
            <a:off x="7907151" y="2010591"/>
            <a:ext cx="0" cy="895866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9" name="object 19"/>
          <p:cNvSpPr/>
          <p:nvPr/>
        </p:nvSpPr>
        <p:spPr>
          <a:xfrm>
            <a:off x="7852588" y="289884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20"/>
          <p:cNvSpPr txBox="1"/>
          <p:nvPr/>
        </p:nvSpPr>
        <p:spPr>
          <a:xfrm>
            <a:off x="7562001" y="1971254"/>
            <a:ext cx="190340" cy="1082400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5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n  t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07151" y="3518084"/>
            <a:ext cx="0" cy="164961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2" name="object 22"/>
          <p:cNvSpPr/>
          <p:nvPr/>
        </p:nvSpPr>
        <p:spPr>
          <a:xfrm>
            <a:off x="7852588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3" name="object 23"/>
          <p:cNvSpPr txBox="1"/>
          <p:nvPr/>
        </p:nvSpPr>
        <p:spPr>
          <a:xfrm>
            <a:off x="7562001" y="34444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e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07151" y="4294671"/>
            <a:ext cx="0" cy="1525258"/>
          </a:xfrm>
          <a:custGeom>
            <a:avLst/>
            <a:gdLst/>
            <a:ahLst/>
            <a:cxnLst/>
            <a:rect l="l" t="t" r="r" b="b"/>
            <a:pathLst>
              <a:path h="1526539">
                <a:moveTo>
                  <a:pt x="0" y="0"/>
                </a:moveTo>
                <a:lnTo>
                  <a:pt x="0" y="1526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5" name="object 25"/>
          <p:cNvSpPr/>
          <p:nvPr/>
        </p:nvSpPr>
        <p:spPr>
          <a:xfrm>
            <a:off x="7852588" y="5812314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26"/>
          <p:cNvSpPr txBox="1"/>
          <p:nvPr/>
        </p:nvSpPr>
        <p:spPr>
          <a:xfrm>
            <a:off x="7562001" y="4240107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a  t  e  r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599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199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599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8"/>
          <p:cNvSpPr/>
          <p:nvPr/>
        </p:nvSpPr>
        <p:spPr>
          <a:xfrm>
            <a:off x="7678743" y="5974739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599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199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599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9"/>
          <p:cNvSpPr/>
          <p:nvPr/>
        </p:nvSpPr>
        <p:spPr>
          <a:xfrm>
            <a:off x="7678743" y="5974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30"/>
          <p:cNvSpPr/>
          <p:nvPr/>
        </p:nvSpPr>
        <p:spPr>
          <a:xfrm>
            <a:off x="8135559" y="6431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31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32"/>
          <p:cNvSpPr/>
          <p:nvPr/>
        </p:nvSpPr>
        <p:spPr>
          <a:xfrm>
            <a:off x="8592375" y="5984891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33"/>
          <p:cNvSpPr/>
          <p:nvPr/>
        </p:nvSpPr>
        <p:spPr>
          <a:xfrm>
            <a:off x="8592375" y="5984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4" name="object 34"/>
          <p:cNvSpPr/>
          <p:nvPr/>
        </p:nvSpPr>
        <p:spPr>
          <a:xfrm>
            <a:off x="9049192" y="644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5" name="object 35"/>
          <p:cNvSpPr txBox="1"/>
          <p:nvPr/>
        </p:nvSpPr>
        <p:spPr>
          <a:xfrm>
            <a:off x="7791679" y="5929058"/>
            <a:ext cx="1142040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  <a:tabLst>
                <a:tab pos="925724" algn="l"/>
              </a:tabLst>
            </a:pPr>
            <a:r>
              <a:rPr sz="4796" b="1" spc="209" baseline="1736" dirty="0">
                <a:latin typeface="Arial Narrow"/>
                <a:cs typeface="Arial Narrow"/>
              </a:rPr>
              <a:t>3	</a:t>
            </a:r>
            <a:r>
              <a:rPr sz="3197" b="1" spc="140" dirty="0">
                <a:latin typeface="Arial Narrow"/>
                <a:cs typeface="Arial Narrow"/>
              </a:rPr>
              <a:t>4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135559" y="4066263"/>
            <a:ext cx="685224" cy="1763818"/>
          </a:xfrm>
          <a:custGeom>
            <a:avLst/>
            <a:gdLst/>
            <a:ahLst/>
            <a:cxnLst/>
            <a:rect l="l" t="t" r="r" b="b"/>
            <a:pathLst>
              <a:path w="685800" h="1765300">
                <a:moveTo>
                  <a:pt x="0" y="0"/>
                </a:moveTo>
                <a:lnTo>
                  <a:pt x="685800" y="0"/>
                </a:lnTo>
                <a:lnTo>
                  <a:pt x="6858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7" name="object 37"/>
          <p:cNvSpPr/>
          <p:nvPr/>
        </p:nvSpPr>
        <p:spPr>
          <a:xfrm>
            <a:off x="8766220" y="5822467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8" name="object 38"/>
          <p:cNvSpPr txBox="1"/>
          <p:nvPr/>
        </p:nvSpPr>
        <p:spPr>
          <a:xfrm>
            <a:off x="8539080" y="4295939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l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26391" y="4625862"/>
            <a:ext cx="164961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o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26391" y="4957055"/>
            <a:ext cx="164961" cy="1082400"/>
          </a:xfrm>
          <a:prstGeom prst="rect">
            <a:avLst/>
          </a:prstGeom>
        </p:spPr>
        <p:txBody>
          <a:bodyPr vert="horz" wrap="square" lIns="0" tIns="77405" rIns="0" bIns="0" rtlCol="0">
            <a:spAutoFit/>
          </a:bodyPr>
          <a:lstStyle/>
          <a:p>
            <a:pPr>
              <a:lnSpc>
                <a:spcPts val="2608"/>
              </a:lnSpc>
              <a:spcBef>
                <a:spcPts val="610"/>
              </a:spcBef>
            </a:pPr>
            <a:r>
              <a:rPr sz="2598" dirty="0">
                <a:latin typeface="SimSun"/>
                <a:cs typeface="SimSun"/>
              </a:rPr>
              <a:t>p  e</a:t>
            </a:r>
            <a:endParaRPr sz="2598">
              <a:latin typeface="SimSun"/>
              <a:cs typeface="SimSun"/>
            </a:endParaRPr>
          </a:p>
          <a:p>
            <a:pPr>
              <a:lnSpc>
                <a:spcPts val="259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2" name="object 42"/>
          <p:cNvSpPr/>
          <p:nvPr/>
        </p:nvSpPr>
        <p:spPr>
          <a:xfrm>
            <a:off x="6034206" y="3837855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3" name="object 43"/>
          <p:cNvSpPr/>
          <p:nvPr/>
        </p:nvSpPr>
        <p:spPr>
          <a:xfrm>
            <a:off x="6034206" y="3837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4" name="object 44"/>
          <p:cNvSpPr/>
          <p:nvPr/>
        </p:nvSpPr>
        <p:spPr>
          <a:xfrm>
            <a:off x="6491022" y="42946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5" name="object 45"/>
          <p:cNvSpPr txBox="1"/>
          <p:nvPr/>
        </p:nvSpPr>
        <p:spPr>
          <a:xfrm>
            <a:off x="6147141" y="3782021"/>
            <a:ext cx="22840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b="1" spc="140" dirty="0">
                <a:latin typeface="Arial Narrow"/>
                <a:cs typeface="Arial Narrow"/>
              </a:rPr>
              <a:t>1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62614" y="3289676"/>
            <a:ext cx="1416130" cy="393369"/>
          </a:xfrm>
          <a:custGeom>
            <a:avLst/>
            <a:gdLst/>
            <a:ahLst/>
            <a:cxnLst/>
            <a:rect l="l" t="t" r="r" b="b"/>
            <a:pathLst>
              <a:path w="1417320" h="393700">
                <a:moveTo>
                  <a:pt x="14173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7" name="object 47"/>
          <p:cNvSpPr/>
          <p:nvPr/>
        </p:nvSpPr>
        <p:spPr>
          <a:xfrm>
            <a:off x="6208049" y="3675431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48" name="object 48"/>
          <p:cNvSpPr txBox="1"/>
          <p:nvPr/>
        </p:nvSpPr>
        <p:spPr>
          <a:xfrm>
            <a:off x="5961877" y="333028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0" name="object 50"/>
          <p:cNvSpPr/>
          <p:nvPr/>
        </p:nvSpPr>
        <p:spPr>
          <a:xfrm>
            <a:off x="6719430" y="4614442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1" name="object 51"/>
          <p:cNvSpPr/>
          <p:nvPr/>
        </p:nvSpPr>
        <p:spPr>
          <a:xfrm>
            <a:off x="6719430" y="4614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2" name="object 52"/>
          <p:cNvSpPr/>
          <p:nvPr/>
        </p:nvSpPr>
        <p:spPr>
          <a:xfrm>
            <a:off x="7176246" y="50712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3" name="object 53"/>
          <p:cNvSpPr txBox="1"/>
          <p:nvPr/>
        </p:nvSpPr>
        <p:spPr>
          <a:xfrm>
            <a:off x="6832364" y="4558609"/>
            <a:ext cx="22840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b="1" spc="140" dirty="0">
                <a:latin typeface="Arial Narrow"/>
                <a:cs typeface="Arial Narrow"/>
              </a:rPr>
              <a:t>2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47838" y="4066263"/>
            <a:ext cx="730906" cy="393369"/>
          </a:xfrm>
          <a:custGeom>
            <a:avLst/>
            <a:gdLst/>
            <a:ahLst/>
            <a:cxnLst/>
            <a:rect l="l" t="t" r="r" b="b"/>
            <a:pathLst>
              <a:path w="731520" h="393700">
                <a:moveTo>
                  <a:pt x="731519" y="0"/>
                </a:moveTo>
                <a:lnTo>
                  <a:pt x="0" y="0"/>
                </a:lnTo>
                <a:lnTo>
                  <a:pt x="0" y="393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5" name="object 55"/>
          <p:cNvSpPr/>
          <p:nvPr/>
        </p:nvSpPr>
        <p:spPr>
          <a:xfrm>
            <a:off x="6893274" y="4452019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10" y="162559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6" name="object 56"/>
          <p:cNvSpPr txBox="1"/>
          <p:nvPr/>
        </p:nvSpPr>
        <p:spPr>
          <a:xfrm>
            <a:off x="6636950" y="410686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8" name="object 58"/>
          <p:cNvSpPr/>
          <p:nvPr/>
        </p:nvSpPr>
        <p:spPr>
          <a:xfrm>
            <a:off x="9506008" y="5208303"/>
            <a:ext cx="456816" cy="45681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59" name="object 59"/>
          <p:cNvSpPr/>
          <p:nvPr/>
        </p:nvSpPr>
        <p:spPr>
          <a:xfrm>
            <a:off x="9506008" y="52083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0" name="object 60"/>
          <p:cNvSpPr/>
          <p:nvPr/>
        </p:nvSpPr>
        <p:spPr>
          <a:xfrm>
            <a:off x="9962824" y="566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1" name="object 61"/>
          <p:cNvSpPr txBox="1"/>
          <p:nvPr/>
        </p:nvSpPr>
        <p:spPr>
          <a:xfrm>
            <a:off x="9618944" y="5152469"/>
            <a:ext cx="22840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b="1" spc="140" dirty="0">
                <a:latin typeface="Arial Narrow"/>
                <a:cs typeface="Arial Narrow"/>
              </a:rPr>
              <a:t>5</a:t>
            </a:r>
            <a:endParaRPr sz="3197">
              <a:latin typeface="Arial Narrow"/>
              <a:cs typeface="Arial Narro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135559" y="3289675"/>
            <a:ext cx="1598856" cy="1763818"/>
          </a:xfrm>
          <a:custGeom>
            <a:avLst/>
            <a:gdLst/>
            <a:ahLst/>
            <a:cxnLst/>
            <a:rect l="l" t="t" r="r" b="b"/>
            <a:pathLst>
              <a:path w="1600200" h="1765300">
                <a:moveTo>
                  <a:pt x="0" y="0"/>
                </a:moveTo>
                <a:lnTo>
                  <a:pt x="1600200" y="0"/>
                </a:lnTo>
                <a:lnTo>
                  <a:pt x="1600200" y="1765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3" name="object 63"/>
          <p:cNvSpPr/>
          <p:nvPr/>
        </p:nvSpPr>
        <p:spPr>
          <a:xfrm>
            <a:off x="9679853" y="5045880"/>
            <a:ext cx="109128" cy="162424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64" name="object 64"/>
          <p:cNvSpPr txBox="1"/>
          <p:nvPr/>
        </p:nvSpPr>
        <p:spPr>
          <a:xfrm>
            <a:off x="9419721" y="3354391"/>
            <a:ext cx="190340" cy="1743515"/>
          </a:xfrm>
          <a:prstGeom prst="rect">
            <a:avLst/>
          </a:prstGeom>
        </p:spPr>
        <p:txBody>
          <a:bodyPr vert="horz" wrap="square" lIns="0" tIns="78039" rIns="0" bIns="0" rtlCol="0">
            <a:spAutoFit/>
          </a:bodyPr>
          <a:lstStyle/>
          <a:p>
            <a:pPr marL="12690" marR="5076" algn="just">
              <a:lnSpc>
                <a:spcPct val="83400"/>
              </a:lnSpc>
              <a:spcBef>
                <a:spcPts val="615"/>
              </a:spcBef>
            </a:pPr>
            <a:r>
              <a:rPr sz="2598" dirty="0">
                <a:latin typeface="SimSun"/>
                <a:cs typeface="SimSun"/>
              </a:rPr>
              <a:t>i  q  u  e</a:t>
            </a:r>
            <a:endParaRPr sz="2598">
              <a:latin typeface="SimSun"/>
              <a:cs typeface="SimSun"/>
            </a:endParaRPr>
          </a:p>
          <a:p>
            <a:pPr marL="12690">
              <a:lnSpc>
                <a:spcPts val="2608"/>
              </a:lnSpc>
            </a:pPr>
            <a:r>
              <a:rPr sz="2598" dirty="0">
                <a:latin typeface="SimSun"/>
                <a:cs typeface="SimSun"/>
              </a:rPr>
              <a:t>$</a:t>
            </a:r>
            <a:endParaRPr sz="259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750" y="554990"/>
            <a:ext cx="5436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Representing</a:t>
            </a:r>
            <a:r>
              <a:rPr sz="4400" spc="-40" dirty="0"/>
              <a:t> </a:t>
            </a:r>
            <a:r>
              <a:rPr sz="4400" spc="-5" dirty="0"/>
              <a:t>Tries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68959" y="1837689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959" y="3001010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59" y="4164329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959" y="5670550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640" y="1738629"/>
            <a:ext cx="4093210" cy="48983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36575">
              <a:lnSpc>
                <a:spcPts val="2710"/>
              </a:lnSpc>
              <a:spcBef>
                <a:spcPts val="229"/>
              </a:spcBef>
            </a:pPr>
            <a:r>
              <a:rPr sz="2300" dirty="0">
                <a:latin typeface="DejaVu Serif"/>
                <a:cs typeface="DejaVu Serif"/>
              </a:rPr>
              <a:t>Each trie </a:t>
            </a:r>
            <a:r>
              <a:rPr sz="2300" spc="5" dirty="0">
                <a:latin typeface="DejaVu Serif"/>
                <a:cs typeface="DejaVu Serif"/>
              </a:rPr>
              <a:t>node </a:t>
            </a:r>
            <a:r>
              <a:rPr sz="2300" dirty="0">
                <a:latin typeface="DejaVu Serif"/>
                <a:cs typeface="DejaVu Serif"/>
              </a:rPr>
              <a:t>needs</a:t>
            </a:r>
            <a:r>
              <a:rPr sz="2300" spc="-55" dirty="0">
                <a:latin typeface="DejaVu Serif"/>
                <a:cs typeface="DejaVu Serif"/>
              </a:rPr>
              <a:t> </a:t>
            </a:r>
            <a:r>
              <a:rPr sz="2300" dirty="0">
                <a:latin typeface="DejaVu Serif"/>
                <a:cs typeface="DejaVu Serif"/>
              </a:rPr>
              <a:t>to  store pointers to its  children.</a:t>
            </a:r>
            <a:endParaRPr sz="2300">
              <a:latin typeface="DejaVu Serif"/>
              <a:cs typeface="DejaVu Serif"/>
            </a:endParaRPr>
          </a:p>
          <a:p>
            <a:pPr marL="12700" marR="5080">
              <a:lnSpc>
                <a:spcPts val="2710"/>
              </a:lnSpc>
              <a:spcBef>
                <a:spcPts val="1030"/>
              </a:spcBef>
            </a:pPr>
            <a:r>
              <a:rPr sz="2300" dirty="0">
                <a:latin typeface="DejaVu Serif"/>
                <a:cs typeface="DejaVu Serif"/>
              </a:rPr>
              <a:t>There are many </a:t>
            </a:r>
            <a:r>
              <a:rPr sz="2300" spc="-5" dirty="0">
                <a:latin typeface="DejaVu Serif"/>
                <a:cs typeface="DejaVu Serif"/>
              </a:rPr>
              <a:t>different  </a:t>
            </a:r>
            <a:r>
              <a:rPr sz="2300" spc="5" dirty="0">
                <a:latin typeface="DejaVu Serif"/>
                <a:cs typeface="DejaVu Serif"/>
              </a:rPr>
              <a:t>data </a:t>
            </a:r>
            <a:r>
              <a:rPr sz="2300" dirty="0">
                <a:latin typeface="DejaVu Serif"/>
                <a:cs typeface="DejaVu Serif"/>
              </a:rPr>
              <a:t>structures we could  use </a:t>
            </a:r>
            <a:r>
              <a:rPr sz="2300" spc="5" dirty="0">
                <a:latin typeface="DejaVu Serif"/>
                <a:cs typeface="DejaVu Serif"/>
              </a:rPr>
              <a:t>to </a:t>
            </a:r>
            <a:r>
              <a:rPr sz="2300" dirty="0">
                <a:latin typeface="DejaVu Serif"/>
                <a:cs typeface="DejaVu Serif"/>
              </a:rPr>
              <a:t>store these</a:t>
            </a:r>
            <a:r>
              <a:rPr sz="2300" spc="-30" dirty="0">
                <a:latin typeface="DejaVu Serif"/>
                <a:cs typeface="DejaVu Serif"/>
              </a:rPr>
              <a:t> </a:t>
            </a:r>
            <a:r>
              <a:rPr sz="2300" dirty="0">
                <a:latin typeface="DejaVu Serif"/>
                <a:cs typeface="DejaVu Serif"/>
              </a:rPr>
              <a:t>pointers.</a:t>
            </a:r>
            <a:endParaRPr sz="2300">
              <a:latin typeface="DejaVu Serif"/>
              <a:cs typeface="DejaVu Serif"/>
            </a:endParaRPr>
          </a:p>
          <a:p>
            <a:pPr marL="12700" marR="85090">
              <a:lnSpc>
                <a:spcPct val="98300"/>
              </a:lnSpc>
              <a:spcBef>
                <a:spcPts val="935"/>
              </a:spcBef>
            </a:pPr>
            <a:r>
              <a:rPr sz="2300" spc="-40" dirty="0">
                <a:latin typeface="DejaVu Serif"/>
                <a:cs typeface="DejaVu Serif"/>
              </a:rPr>
              <a:t>For </a:t>
            </a:r>
            <a:r>
              <a:rPr sz="2300" spc="-50" dirty="0">
                <a:latin typeface="DejaVu Serif"/>
                <a:cs typeface="DejaVu Serif"/>
              </a:rPr>
              <a:t>today, </a:t>
            </a:r>
            <a:r>
              <a:rPr sz="2300" dirty="0">
                <a:latin typeface="DejaVu Serif"/>
                <a:cs typeface="DejaVu Serif"/>
              </a:rPr>
              <a:t>we'll assume we  have an array of |Σ|  pointers, one </a:t>
            </a:r>
            <a:r>
              <a:rPr sz="2300" spc="5" dirty="0">
                <a:latin typeface="DejaVu Serif"/>
                <a:cs typeface="DejaVu Serif"/>
              </a:rPr>
              <a:t>per possible  </a:t>
            </a:r>
            <a:r>
              <a:rPr sz="2300" dirty="0">
                <a:latin typeface="DejaVu Serif"/>
                <a:cs typeface="DejaVu Serif"/>
              </a:rPr>
              <a:t>child.</a:t>
            </a:r>
            <a:endParaRPr sz="2300">
              <a:latin typeface="DejaVu Serif"/>
              <a:cs typeface="DejaVu Serif"/>
            </a:endParaRPr>
          </a:p>
          <a:p>
            <a:pPr marL="12700" marR="307340">
              <a:lnSpc>
                <a:spcPct val="98400"/>
              </a:lnSpc>
              <a:spcBef>
                <a:spcPts val="1015"/>
              </a:spcBef>
            </a:pPr>
            <a:r>
              <a:rPr sz="2300" spc="-35" dirty="0">
                <a:latin typeface="DejaVu Serif"/>
                <a:cs typeface="DejaVu Serif"/>
              </a:rPr>
              <a:t>You'll </a:t>
            </a:r>
            <a:r>
              <a:rPr sz="2300" spc="5" dirty="0">
                <a:latin typeface="DejaVu Serif"/>
                <a:cs typeface="DejaVu Serif"/>
              </a:rPr>
              <a:t>explore </a:t>
            </a:r>
            <a:r>
              <a:rPr sz="2300" dirty="0">
                <a:latin typeface="DejaVu Serif"/>
                <a:cs typeface="DejaVu Serif"/>
              </a:rPr>
              <a:t>variants on  this strategy in the  problem</a:t>
            </a:r>
            <a:r>
              <a:rPr sz="2300" spc="10" dirty="0">
                <a:latin typeface="DejaVu Serif"/>
                <a:cs typeface="DejaVu Serif"/>
              </a:rPr>
              <a:t> </a:t>
            </a:r>
            <a:r>
              <a:rPr sz="2300" dirty="0">
                <a:latin typeface="DejaVu Serif"/>
                <a:cs typeface="DejaVu Serif"/>
              </a:rPr>
              <a:t>set.</a:t>
            </a:r>
            <a:endParaRPr sz="23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65009" y="2514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09370" y="2288"/>
                </a:lnTo>
                <a:lnTo>
                  <a:pt x="363170" y="9018"/>
                </a:lnTo>
                <a:lnTo>
                  <a:pt x="318801" y="19991"/>
                </a:lnTo>
                <a:lnTo>
                  <a:pt x="276463" y="35004"/>
                </a:lnTo>
                <a:lnTo>
                  <a:pt x="236357" y="53857"/>
                </a:lnTo>
                <a:lnTo>
                  <a:pt x="198685" y="76348"/>
                </a:lnTo>
                <a:lnTo>
                  <a:pt x="163647" y="102278"/>
                </a:lnTo>
                <a:lnTo>
                  <a:pt x="131444" y="131445"/>
                </a:lnTo>
                <a:lnTo>
                  <a:pt x="102278" y="163647"/>
                </a:lnTo>
                <a:lnTo>
                  <a:pt x="76348" y="198685"/>
                </a:lnTo>
                <a:lnTo>
                  <a:pt x="53857" y="236357"/>
                </a:lnTo>
                <a:lnTo>
                  <a:pt x="35004" y="276463"/>
                </a:lnTo>
                <a:lnTo>
                  <a:pt x="19991" y="318801"/>
                </a:lnTo>
                <a:lnTo>
                  <a:pt x="9018" y="363170"/>
                </a:lnTo>
                <a:lnTo>
                  <a:pt x="2288" y="409370"/>
                </a:lnTo>
                <a:lnTo>
                  <a:pt x="0" y="457200"/>
                </a:lnTo>
                <a:lnTo>
                  <a:pt x="2288" y="505029"/>
                </a:lnTo>
                <a:lnTo>
                  <a:pt x="9018" y="551229"/>
                </a:lnTo>
                <a:lnTo>
                  <a:pt x="19991" y="595598"/>
                </a:lnTo>
                <a:lnTo>
                  <a:pt x="35004" y="637936"/>
                </a:lnTo>
                <a:lnTo>
                  <a:pt x="53857" y="678042"/>
                </a:lnTo>
                <a:lnTo>
                  <a:pt x="76348" y="715714"/>
                </a:lnTo>
                <a:lnTo>
                  <a:pt x="102278" y="750752"/>
                </a:lnTo>
                <a:lnTo>
                  <a:pt x="131445" y="782954"/>
                </a:lnTo>
                <a:lnTo>
                  <a:pt x="163647" y="812121"/>
                </a:lnTo>
                <a:lnTo>
                  <a:pt x="198685" y="838051"/>
                </a:lnTo>
                <a:lnTo>
                  <a:pt x="236357" y="860542"/>
                </a:lnTo>
                <a:lnTo>
                  <a:pt x="276463" y="879395"/>
                </a:lnTo>
                <a:lnTo>
                  <a:pt x="318801" y="894408"/>
                </a:lnTo>
                <a:lnTo>
                  <a:pt x="363170" y="905381"/>
                </a:lnTo>
                <a:lnTo>
                  <a:pt x="409370" y="912111"/>
                </a:lnTo>
                <a:lnTo>
                  <a:pt x="457200" y="914400"/>
                </a:lnTo>
                <a:lnTo>
                  <a:pt x="505029" y="912111"/>
                </a:lnTo>
                <a:lnTo>
                  <a:pt x="551229" y="905381"/>
                </a:lnTo>
                <a:lnTo>
                  <a:pt x="595598" y="894408"/>
                </a:lnTo>
                <a:lnTo>
                  <a:pt x="637936" y="879395"/>
                </a:lnTo>
                <a:lnTo>
                  <a:pt x="678042" y="860542"/>
                </a:lnTo>
                <a:lnTo>
                  <a:pt x="715714" y="838051"/>
                </a:lnTo>
                <a:lnTo>
                  <a:pt x="750752" y="812121"/>
                </a:lnTo>
                <a:lnTo>
                  <a:pt x="782955" y="782954"/>
                </a:lnTo>
                <a:lnTo>
                  <a:pt x="812121" y="750752"/>
                </a:lnTo>
                <a:lnTo>
                  <a:pt x="838051" y="715714"/>
                </a:lnTo>
                <a:lnTo>
                  <a:pt x="860542" y="678042"/>
                </a:lnTo>
                <a:lnTo>
                  <a:pt x="879395" y="637936"/>
                </a:lnTo>
                <a:lnTo>
                  <a:pt x="894408" y="595598"/>
                </a:lnTo>
                <a:lnTo>
                  <a:pt x="905381" y="551229"/>
                </a:lnTo>
                <a:lnTo>
                  <a:pt x="912111" y="505029"/>
                </a:lnTo>
                <a:lnTo>
                  <a:pt x="914400" y="457200"/>
                </a:lnTo>
                <a:lnTo>
                  <a:pt x="912111" y="409370"/>
                </a:lnTo>
                <a:lnTo>
                  <a:pt x="905381" y="363170"/>
                </a:lnTo>
                <a:lnTo>
                  <a:pt x="894408" y="318801"/>
                </a:lnTo>
                <a:lnTo>
                  <a:pt x="879395" y="276463"/>
                </a:lnTo>
                <a:lnTo>
                  <a:pt x="860542" y="236357"/>
                </a:lnTo>
                <a:lnTo>
                  <a:pt x="838051" y="198685"/>
                </a:lnTo>
                <a:lnTo>
                  <a:pt x="812121" y="163647"/>
                </a:lnTo>
                <a:lnTo>
                  <a:pt x="782954" y="131445"/>
                </a:lnTo>
                <a:lnTo>
                  <a:pt x="750752" y="102278"/>
                </a:lnTo>
                <a:lnTo>
                  <a:pt x="715714" y="76348"/>
                </a:lnTo>
                <a:lnTo>
                  <a:pt x="678042" y="53857"/>
                </a:lnTo>
                <a:lnTo>
                  <a:pt x="637936" y="35004"/>
                </a:lnTo>
                <a:lnTo>
                  <a:pt x="595598" y="19991"/>
                </a:lnTo>
                <a:lnTo>
                  <a:pt x="551229" y="9018"/>
                </a:lnTo>
                <a:lnTo>
                  <a:pt x="505029" y="2288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5009" y="2514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505029" y="2288"/>
                </a:lnTo>
                <a:lnTo>
                  <a:pt x="551229" y="9018"/>
                </a:lnTo>
                <a:lnTo>
                  <a:pt x="595598" y="19991"/>
                </a:lnTo>
                <a:lnTo>
                  <a:pt x="637936" y="35004"/>
                </a:lnTo>
                <a:lnTo>
                  <a:pt x="678042" y="53857"/>
                </a:lnTo>
                <a:lnTo>
                  <a:pt x="715714" y="76348"/>
                </a:lnTo>
                <a:lnTo>
                  <a:pt x="750752" y="102278"/>
                </a:lnTo>
                <a:lnTo>
                  <a:pt x="782954" y="131445"/>
                </a:lnTo>
                <a:lnTo>
                  <a:pt x="812121" y="163647"/>
                </a:lnTo>
                <a:lnTo>
                  <a:pt x="838051" y="198685"/>
                </a:lnTo>
                <a:lnTo>
                  <a:pt x="860542" y="236357"/>
                </a:lnTo>
                <a:lnTo>
                  <a:pt x="879395" y="276463"/>
                </a:lnTo>
                <a:lnTo>
                  <a:pt x="894408" y="318801"/>
                </a:lnTo>
                <a:lnTo>
                  <a:pt x="905381" y="363170"/>
                </a:lnTo>
                <a:lnTo>
                  <a:pt x="912111" y="409370"/>
                </a:lnTo>
                <a:lnTo>
                  <a:pt x="914400" y="457200"/>
                </a:lnTo>
                <a:lnTo>
                  <a:pt x="912111" y="505029"/>
                </a:lnTo>
                <a:lnTo>
                  <a:pt x="905381" y="551229"/>
                </a:lnTo>
                <a:lnTo>
                  <a:pt x="894408" y="595598"/>
                </a:lnTo>
                <a:lnTo>
                  <a:pt x="879395" y="637936"/>
                </a:lnTo>
                <a:lnTo>
                  <a:pt x="860542" y="678042"/>
                </a:lnTo>
                <a:lnTo>
                  <a:pt x="838051" y="715714"/>
                </a:lnTo>
                <a:lnTo>
                  <a:pt x="812121" y="750752"/>
                </a:lnTo>
                <a:lnTo>
                  <a:pt x="782955" y="782954"/>
                </a:lnTo>
                <a:lnTo>
                  <a:pt x="750752" y="812121"/>
                </a:lnTo>
                <a:lnTo>
                  <a:pt x="715714" y="838051"/>
                </a:lnTo>
                <a:lnTo>
                  <a:pt x="678042" y="860542"/>
                </a:lnTo>
                <a:lnTo>
                  <a:pt x="637936" y="879395"/>
                </a:lnTo>
                <a:lnTo>
                  <a:pt x="595598" y="894408"/>
                </a:lnTo>
                <a:lnTo>
                  <a:pt x="551229" y="905381"/>
                </a:lnTo>
                <a:lnTo>
                  <a:pt x="505029" y="912111"/>
                </a:lnTo>
                <a:lnTo>
                  <a:pt x="457200" y="914400"/>
                </a:lnTo>
                <a:lnTo>
                  <a:pt x="409370" y="912111"/>
                </a:lnTo>
                <a:lnTo>
                  <a:pt x="363170" y="905381"/>
                </a:lnTo>
                <a:lnTo>
                  <a:pt x="318801" y="894408"/>
                </a:lnTo>
                <a:lnTo>
                  <a:pt x="276463" y="879395"/>
                </a:lnTo>
                <a:lnTo>
                  <a:pt x="236357" y="860542"/>
                </a:lnTo>
                <a:lnTo>
                  <a:pt x="198685" y="838051"/>
                </a:lnTo>
                <a:lnTo>
                  <a:pt x="163647" y="812121"/>
                </a:lnTo>
                <a:lnTo>
                  <a:pt x="131445" y="782954"/>
                </a:lnTo>
                <a:lnTo>
                  <a:pt x="102278" y="750752"/>
                </a:lnTo>
                <a:lnTo>
                  <a:pt x="76348" y="715714"/>
                </a:lnTo>
                <a:lnTo>
                  <a:pt x="53857" y="678042"/>
                </a:lnTo>
                <a:lnTo>
                  <a:pt x="35004" y="637936"/>
                </a:lnTo>
                <a:lnTo>
                  <a:pt x="19991" y="595598"/>
                </a:lnTo>
                <a:lnTo>
                  <a:pt x="9018" y="551229"/>
                </a:lnTo>
                <a:lnTo>
                  <a:pt x="2288" y="505029"/>
                </a:lnTo>
                <a:lnTo>
                  <a:pt x="0" y="457200"/>
                </a:lnTo>
                <a:lnTo>
                  <a:pt x="2288" y="409370"/>
                </a:lnTo>
                <a:lnTo>
                  <a:pt x="9018" y="363170"/>
                </a:lnTo>
                <a:lnTo>
                  <a:pt x="19991" y="318801"/>
                </a:lnTo>
                <a:lnTo>
                  <a:pt x="35004" y="276463"/>
                </a:lnTo>
                <a:lnTo>
                  <a:pt x="53857" y="236357"/>
                </a:lnTo>
                <a:lnTo>
                  <a:pt x="76348" y="198685"/>
                </a:lnTo>
                <a:lnTo>
                  <a:pt x="102278" y="163647"/>
                </a:lnTo>
                <a:lnTo>
                  <a:pt x="131444" y="131445"/>
                </a:lnTo>
                <a:lnTo>
                  <a:pt x="163647" y="102278"/>
                </a:lnTo>
                <a:lnTo>
                  <a:pt x="198685" y="76348"/>
                </a:lnTo>
                <a:lnTo>
                  <a:pt x="236357" y="53857"/>
                </a:lnTo>
                <a:lnTo>
                  <a:pt x="276463" y="35004"/>
                </a:lnTo>
                <a:lnTo>
                  <a:pt x="318801" y="19991"/>
                </a:lnTo>
                <a:lnTo>
                  <a:pt x="363170" y="9018"/>
                </a:lnTo>
                <a:lnTo>
                  <a:pt x="409370" y="2288"/>
                </a:lnTo>
                <a:lnTo>
                  <a:pt x="457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5009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9409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36209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09370" y="2288"/>
                </a:lnTo>
                <a:lnTo>
                  <a:pt x="363170" y="9018"/>
                </a:lnTo>
                <a:lnTo>
                  <a:pt x="318801" y="19991"/>
                </a:lnTo>
                <a:lnTo>
                  <a:pt x="276463" y="35004"/>
                </a:lnTo>
                <a:lnTo>
                  <a:pt x="236357" y="53857"/>
                </a:lnTo>
                <a:lnTo>
                  <a:pt x="198685" y="76348"/>
                </a:lnTo>
                <a:lnTo>
                  <a:pt x="163647" y="102278"/>
                </a:lnTo>
                <a:lnTo>
                  <a:pt x="131444" y="131445"/>
                </a:lnTo>
                <a:lnTo>
                  <a:pt x="102278" y="163647"/>
                </a:lnTo>
                <a:lnTo>
                  <a:pt x="76348" y="198685"/>
                </a:lnTo>
                <a:lnTo>
                  <a:pt x="53857" y="236357"/>
                </a:lnTo>
                <a:lnTo>
                  <a:pt x="35004" y="276463"/>
                </a:lnTo>
                <a:lnTo>
                  <a:pt x="19991" y="318801"/>
                </a:lnTo>
                <a:lnTo>
                  <a:pt x="9018" y="363170"/>
                </a:lnTo>
                <a:lnTo>
                  <a:pt x="2288" y="409370"/>
                </a:lnTo>
                <a:lnTo>
                  <a:pt x="0" y="457200"/>
                </a:lnTo>
                <a:lnTo>
                  <a:pt x="2288" y="505029"/>
                </a:lnTo>
                <a:lnTo>
                  <a:pt x="9018" y="551229"/>
                </a:lnTo>
                <a:lnTo>
                  <a:pt x="19991" y="595598"/>
                </a:lnTo>
                <a:lnTo>
                  <a:pt x="35004" y="637936"/>
                </a:lnTo>
                <a:lnTo>
                  <a:pt x="53857" y="678042"/>
                </a:lnTo>
                <a:lnTo>
                  <a:pt x="76348" y="715714"/>
                </a:lnTo>
                <a:lnTo>
                  <a:pt x="102278" y="750752"/>
                </a:lnTo>
                <a:lnTo>
                  <a:pt x="131445" y="782955"/>
                </a:lnTo>
                <a:lnTo>
                  <a:pt x="163647" y="812121"/>
                </a:lnTo>
                <a:lnTo>
                  <a:pt x="198685" y="838051"/>
                </a:lnTo>
                <a:lnTo>
                  <a:pt x="236357" y="860542"/>
                </a:lnTo>
                <a:lnTo>
                  <a:pt x="276463" y="879395"/>
                </a:lnTo>
                <a:lnTo>
                  <a:pt x="318801" y="894408"/>
                </a:lnTo>
                <a:lnTo>
                  <a:pt x="363170" y="905381"/>
                </a:lnTo>
                <a:lnTo>
                  <a:pt x="409370" y="912111"/>
                </a:lnTo>
                <a:lnTo>
                  <a:pt x="457200" y="914400"/>
                </a:lnTo>
                <a:lnTo>
                  <a:pt x="505029" y="912111"/>
                </a:lnTo>
                <a:lnTo>
                  <a:pt x="551229" y="905381"/>
                </a:lnTo>
                <a:lnTo>
                  <a:pt x="595598" y="894408"/>
                </a:lnTo>
                <a:lnTo>
                  <a:pt x="637936" y="879395"/>
                </a:lnTo>
                <a:lnTo>
                  <a:pt x="678042" y="860542"/>
                </a:lnTo>
                <a:lnTo>
                  <a:pt x="715714" y="838051"/>
                </a:lnTo>
                <a:lnTo>
                  <a:pt x="750752" y="812121"/>
                </a:lnTo>
                <a:lnTo>
                  <a:pt x="782954" y="782955"/>
                </a:lnTo>
                <a:lnTo>
                  <a:pt x="812121" y="750752"/>
                </a:lnTo>
                <a:lnTo>
                  <a:pt x="838051" y="715714"/>
                </a:lnTo>
                <a:lnTo>
                  <a:pt x="860542" y="678042"/>
                </a:lnTo>
                <a:lnTo>
                  <a:pt x="879395" y="637936"/>
                </a:lnTo>
                <a:lnTo>
                  <a:pt x="894408" y="595598"/>
                </a:lnTo>
                <a:lnTo>
                  <a:pt x="905381" y="551229"/>
                </a:lnTo>
                <a:lnTo>
                  <a:pt x="912111" y="505029"/>
                </a:lnTo>
                <a:lnTo>
                  <a:pt x="914400" y="457200"/>
                </a:lnTo>
                <a:lnTo>
                  <a:pt x="912111" y="409370"/>
                </a:lnTo>
                <a:lnTo>
                  <a:pt x="905381" y="363170"/>
                </a:lnTo>
                <a:lnTo>
                  <a:pt x="894408" y="318801"/>
                </a:lnTo>
                <a:lnTo>
                  <a:pt x="879395" y="276463"/>
                </a:lnTo>
                <a:lnTo>
                  <a:pt x="860542" y="236357"/>
                </a:lnTo>
                <a:lnTo>
                  <a:pt x="838051" y="198685"/>
                </a:lnTo>
                <a:lnTo>
                  <a:pt x="812121" y="163647"/>
                </a:lnTo>
                <a:lnTo>
                  <a:pt x="782954" y="131445"/>
                </a:lnTo>
                <a:lnTo>
                  <a:pt x="750752" y="102278"/>
                </a:lnTo>
                <a:lnTo>
                  <a:pt x="715714" y="76348"/>
                </a:lnTo>
                <a:lnTo>
                  <a:pt x="678042" y="53857"/>
                </a:lnTo>
                <a:lnTo>
                  <a:pt x="637936" y="35004"/>
                </a:lnTo>
                <a:lnTo>
                  <a:pt x="595598" y="19991"/>
                </a:lnTo>
                <a:lnTo>
                  <a:pt x="551229" y="9018"/>
                </a:lnTo>
                <a:lnTo>
                  <a:pt x="505029" y="2288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6209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505029" y="2288"/>
                </a:lnTo>
                <a:lnTo>
                  <a:pt x="551229" y="9018"/>
                </a:lnTo>
                <a:lnTo>
                  <a:pt x="595598" y="19991"/>
                </a:lnTo>
                <a:lnTo>
                  <a:pt x="637936" y="35004"/>
                </a:lnTo>
                <a:lnTo>
                  <a:pt x="678042" y="53857"/>
                </a:lnTo>
                <a:lnTo>
                  <a:pt x="715714" y="76348"/>
                </a:lnTo>
                <a:lnTo>
                  <a:pt x="750752" y="102278"/>
                </a:lnTo>
                <a:lnTo>
                  <a:pt x="782954" y="131445"/>
                </a:lnTo>
                <a:lnTo>
                  <a:pt x="812121" y="163647"/>
                </a:lnTo>
                <a:lnTo>
                  <a:pt x="838051" y="198685"/>
                </a:lnTo>
                <a:lnTo>
                  <a:pt x="860542" y="236357"/>
                </a:lnTo>
                <a:lnTo>
                  <a:pt x="879395" y="276463"/>
                </a:lnTo>
                <a:lnTo>
                  <a:pt x="894408" y="318801"/>
                </a:lnTo>
                <a:lnTo>
                  <a:pt x="905381" y="363170"/>
                </a:lnTo>
                <a:lnTo>
                  <a:pt x="912111" y="409370"/>
                </a:lnTo>
                <a:lnTo>
                  <a:pt x="914400" y="457200"/>
                </a:lnTo>
                <a:lnTo>
                  <a:pt x="912111" y="505029"/>
                </a:lnTo>
                <a:lnTo>
                  <a:pt x="905381" y="551229"/>
                </a:lnTo>
                <a:lnTo>
                  <a:pt x="894408" y="595598"/>
                </a:lnTo>
                <a:lnTo>
                  <a:pt x="879395" y="637936"/>
                </a:lnTo>
                <a:lnTo>
                  <a:pt x="860542" y="678042"/>
                </a:lnTo>
                <a:lnTo>
                  <a:pt x="838051" y="715714"/>
                </a:lnTo>
                <a:lnTo>
                  <a:pt x="812121" y="750752"/>
                </a:lnTo>
                <a:lnTo>
                  <a:pt x="782954" y="782955"/>
                </a:lnTo>
                <a:lnTo>
                  <a:pt x="750752" y="812121"/>
                </a:lnTo>
                <a:lnTo>
                  <a:pt x="715714" y="838051"/>
                </a:lnTo>
                <a:lnTo>
                  <a:pt x="678042" y="860542"/>
                </a:lnTo>
                <a:lnTo>
                  <a:pt x="637936" y="879395"/>
                </a:lnTo>
                <a:lnTo>
                  <a:pt x="595598" y="894408"/>
                </a:lnTo>
                <a:lnTo>
                  <a:pt x="551229" y="905381"/>
                </a:lnTo>
                <a:lnTo>
                  <a:pt x="505029" y="912111"/>
                </a:lnTo>
                <a:lnTo>
                  <a:pt x="457200" y="914400"/>
                </a:lnTo>
                <a:lnTo>
                  <a:pt x="409370" y="912111"/>
                </a:lnTo>
                <a:lnTo>
                  <a:pt x="363170" y="905381"/>
                </a:lnTo>
                <a:lnTo>
                  <a:pt x="318801" y="894408"/>
                </a:lnTo>
                <a:lnTo>
                  <a:pt x="276463" y="879395"/>
                </a:lnTo>
                <a:lnTo>
                  <a:pt x="236357" y="860542"/>
                </a:lnTo>
                <a:lnTo>
                  <a:pt x="198685" y="838051"/>
                </a:lnTo>
                <a:lnTo>
                  <a:pt x="163647" y="812121"/>
                </a:lnTo>
                <a:lnTo>
                  <a:pt x="131445" y="782954"/>
                </a:lnTo>
                <a:lnTo>
                  <a:pt x="102278" y="750752"/>
                </a:lnTo>
                <a:lnTo>
                  <a:pt x="76348" y="715714"/>
                </a:lnTo>
                <a:lnTo>
                  <a:pt x="53857" y="678042"/>
                </a:lnTo>
                <a:lnTo>
                  <a:pt x="35004" y="637936"/>
                </a:lnTo>
                <a:lnTo>
                  <a:pt x="19991" y="595598"/>
                </a:lnTo>
                <a:lnTo>
                  <a:pt x="9018" y="551229"/>
                </a:lnTo>
                <a:lnTo>
                  <a:pt x="2288" y="505029"/>
                </a:lnTo>
                <a:lnTo>
                  <a:pt x="0" y="457200"/>
                </a:lnTo>
                <a:lnTo>
                  <a:pt x="2288" y="409370"/>
                </a:lnTo>
                <a:lnTo>
                  <a:pt x="9018" y="363170"/>
                </a:lnTo>
                <a:lnTo>
                  <a:pt x="19991" y="318801"/>
                </a:lnTo>
                <a:lnTo>
                  <a:pt x="35004" y="276463"/>
                </a:lnTo>
                <a:lnTo>
                  <a:pt x="53857" y="236357"/>
                </a:lnTo>
                <a:lnTo>
                  <a:pt x="76348" y="198685"/>
                </a:lnTo>
                <a:lnTo>
                  <a:pt x="102278" y="163647"/>
                </a:lnTo>
                <a:lnTo>
                  <a:pt x="131445" y="131444"/>
                </a:lnTo>
                <a:lnTo>
                  <a:pt x="163647" y="102278"/>
                </a:lnTo>
                <a:lnTo>
                  <a:pt x="198685" y="76348"/>
                </a:lnTo>
                <a:lnTo>
                  <a:pt x="236357" y="53857"/>
                </a:lnTo>
                <a:lnTo>
                  <a:pt x="276463" y="35004"/>
                </a:lnTo>
                <a:lnTo>
                  <a:pt x="318801" y="19991"/>
                </a:lnTo>
                <a:lnTo>
                  <a:pt x="363170" y="9018"/>
                </a:lnTo>
                <a:lnTo>
                  <a:pt x="409370" y="2288"/>
                </a:lnTo>
                <a:lnTo>
                  <a:pt x="457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36209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0609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65009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09370" y="2288"/>
                </a:lnTo>
                <a:lnTo>
                  <a:pt x="363170" y="9018"/>
                </a:lnTo>
                <a:lnTo>
                  <a:pt x="318801" y="19991"/>
                </a:lnTo>
                <a:lnTo>
                  <a:pt x="276463" y="35004"/>
                </a:lnTo>
                <a:lnTo>
                  <a:pt x="236357" y="53857"/>
                </a:lnTo>
                <a:lnTo>
                  <a:pt x="198685" y="76348"/>
                </a:lnTo>
                <a:lnTo>
                  <a:pt x="163647" y="102278"/>
                </a:lnTo>
                <a:lnTo>
                  <a:pt x="131444" y="131445"/>
                </a:lnTo>
                <a:lnTo>
                  <a:pt x="102278" y="163647"/>
                </a:lnTo>
                <a:lnTo>
                  <a:pt x="76348" y="198685"/>
                </a:lnTo>
                <a:lnTo>
                  <a:pt x="53857" y="236357"/>
                </a:lnTo>
                <a:lnTo>
                  <a:pt x="35004" y="276463"/>
                </a:lnTo>
                <a:lnTo>
                  <a:pt x="19991" y="318801"/>
                </a:lnTo>
                <a:lnTo>
                  <a:pt x="9018" y="363170"/>
                </a:lnTo>
                <a:lnTo>
                  <a:pt x="2288" y="409370"/>
                </a:lnTo>
                <a:lnTo>
                  <a:pt x="0" y="457200"/>
                </a:lnTo>
                <a:lnTo>
                  <a:pt x="2288" y="505029"/>
                </a:lnTo>
                <a:lnTo>
                  <a:pt x="9018" y="551229"/>
                </a:lnTo>
                <a:lnTo>
                  <a:pt x="19991" y="595598"/>
                </a:lnTo>
                <a:lnTo>
                  <a:pt x="35004" y="637936"/>
                </a:lnTo>
                <a:lnTo>
                  <a:pt x="53857" y="678042"/>
                </a:lnTo>
                <a:lnTo>
                  <a:pt x="76348" y="715714"/>
                </a:lnTo>
                <a:lnTo>
                  <a:pt x="102278" y="750752"/>
                </a:lnTo>
                <a:lnTo>
                  <a:pt x="131445" y="782955"/>
                </a:lnTo>
                <a:lnTo>
                  <a:pt x="163647" y="812121"/>
                </a:lnTo>
                <a:lnTo>
                  <a:pt x="198685" y="838051"/>
                </a:lnTo>
                <a:lnTo>
                  <a:pt x="236357" y="860542"/>
                </a:lnTo>
                <a:lnTo>
                  <a:pt x="276463" y="879395"/>
                </a:lnTo>
                <a:lnTo>
                  <a:pt x="318801" y="894408"/>
                </a:lnTo>
                <a:lnTo>
                  <a:pt x="363170" y="905381"/>
                </a:lnTo>
                <a:lnTo>
                  <a:pt x="409370" y="912111"/>
                </a:lnTo>
                <a:lnTo>
                  <a:pt x="457200" y="914400"/>
                </a:lnTo>
                <a:lnTo>
                  <a:pt x="505029" y="912111"/>
                </a:lnTo>
                <a:lnTo>
                  <a:pt x="551229" y="905381"/>
                </a:lnTo>
                <a:lnTo>
                  <a:pt x="595598" y="894408"/>
                </a:lnTo>
                <a:lnTo>
                  <a:pt x="637936" y="879395"/>
                </a:lnTo>
                <a:lnTo>
                  <a:pt x="678042" y="860542"/>
                </a:lnTo>
                <a:lnTo>
                  <a:pt x="715714" y="838051"/>
                </a:lnTo>
                <a:lnTo>
                  <a:pt x="750752" y="812121"/>
                </a:lnTo>
                <a:lnTo>
                  <a:pt x="782955" y="782955"/>
                </a:lnTo>
                <a:lnTo>
                  <a:pt x="812121" y="750752"/>
                </a:lnTo>
                <a:lnTo>
                  <a:pt x="838051" y="715714"/>
                </a:lnTo>
                <a:lnTo>
                  <a:pt x="860542" y="678042"/>
                </a:lnTo>
                <a:lnTo>
                  <a:pt x="879395" y="637936"/>
                </a:lnTo>
                <a:lnTo>
                  <a:pt x="894408" y="595598"/>
                </a:lnTo>
                <a:lnTo>
                  <a:pt x="905381" y="551229"/>
                </a:lnTo>
                <a:lnTo>
                  <a:pt x="912111" y="505029"/>
                </a:lnTo>
                <a:lnTo>
                  <a:pt x="914400" y="457200"/>
                </a:lnTo>
                <a:lnTo>
                  <a:pt x="912111" y="409370"/>
                </a:lnTo>
                <a:lnTo>
                  <a:pt x="905381" y="363170"/>
                </a:lnTo>
                <a:lnTo>
                  <a:pt x="894408" y="318801"/>
                </a:lnTo>
                <a:lnTo>
                  <a:pt x="879395" y="276463"/>
                </a:lnTo>
                <a:lnTo>
                  <a:pt x="860542" y="236357"/>
                </a:lnTo>
                <a:lnTo>
                  <a:pt x="838051" y="198685"/>
                </a:lnTo>
                <a:lnTo>
                  <a:pt x="812121" y="163647"/>
                </a:lnTo>
                <a:lnTo>
                  <a:pt x="782954" y="131445"/>
                </a:lnTo>
                <a:lnTo>
                  <a:pt x="750752" y="102278"/>
                </a:lnTo>
                <a:lnTo>
                  <a:pt x="715714" y="76348"/>
                </a:lnTo>
                <a:lnTo>
                  <a:pt x="678042" y="53857"/>
                </a:lnTo>
                <a:lnTo>
                  <a:pt x="637936" y="35004"/>
                </a:lnTo>
                <a:lnTo>
                  <a:pt x="595598" y="19991"/>
                </a:lnTo>
                <a:lnTo>
                  <a:pt x="551229" y="9018"/>
                </a:lnTo>
                <a:lnTo>
                  <a:pt x="505029" y="2288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65009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505029" y="2288"/>
                </a:lnTo>
                <a:lnTo>
                  <a:pt x="551229" y="9018"/>
                </a:lnTo>
                <a:lnTo>
                  <a:pt x="595598" y="19991"/>
                </a:lnTo>
                <a:lnTo>
                  <a:pt x="637936" y="35004"/>
                </a:lnTo>
                <a:lnTo>
                  <a:pt x="678042" y="53857"/>
                </a:lnTo>
                <a:lnTo>
                  <a:pt x="715714" y="76348"/>
                </a:lnTo>
                <a:lnTo>
                  <a:pt x="750752" y="102278"/>
                </a:lnTo>
                <a:lnTo>
                  <a:pt x="782954" y="131445"/>
                </a:lnTo>
                <a:lnTo>
                  <a:pt x="812121" y="163647"/>
                </a:lnTo>
                <a:lnTo>
                  <a:pt x="838051" y="198685"/>
                </a:lnTo>
                <a:lnTo>
                  <a:pt x="860542" y="236357"/>
                </a:lnTo>
                <a:lnTo>
                  <a:pt x="879395" y="276463"/>
                </a:lnTo>
                <a:lnTo>
                  <a:pt x="894408" y="318801"/>
                </a:lnTo>
                <a:lnTo>
                  <a:pt x="905381" y="363170"/>
                </a:lnTo>
                <a:lnTo>
                  <a:pt x="912111" y="409370"/>
                </a:lnTo>
                <a:lnTo>
                  <a:pt x="914400" y="457200"/>
                </a:lnTo>
                <a:lnTo>
                  <a:pt x="912111" y="505029"/>
                </a:lnTo>
                <a:lnTo>
                  <a:pt x="905381" y="551229"/>
                </a:lnTo>
                <a:lnTo>
                  <a:pt x="894408" y="595598"/>
                </a:lnTo>
                <a:lnTo>
                  <a:pt x="879395" y="637936"/>
                </a:lnTo>
                <a:lnTo>
                  <a:pt x="860542" y="678042"/>
                </a:lnTo>
                <a:lnTo>
                  <a:pt x="838051" y="715714"/>
                </a:lnTo>
                <a:lnTo>
                  <a:pt x="812121" y="750752"/>
                </a:lnTo>
                <a:lnTo>
                  <a:pt x="782955" y="782955"/>
                </a:lnTo>
                <a:lnTo>
                  <a:pt x="750752" y="812121"/>
                </a:lnTo>
                <a:lnTo>
                  <a:pt x="715714" y="838051"/>
                </a:lnTo>
                <a:lnTo>
                  <a:pt x="678042" y="860542"/>
                </a:lnTo>
                <a:lnTo>
                  <a:pt x="637936" y="879395"/>
                </a:lnTo>
                <a:lnTo>
                  <a:pt x="595598" y="894408"/>
                </a:lnTo>
                <a:lnTo>
                  <a:pt x="551229" y="905381"/>
                </a:lnTo>
                <a:lnTo>
                  <a:pt x="505029" y="912111"/>
                </a:lnTo>
                <a:lnTo>
                  <a:pt x="457200" y="914400"/>
                </a:lnTo>
                <a:lnTo>
                  <a:pt x="409370" y="912111"/>
                </a:lnTo>
                <a:lnTo>
                  <a:pt x="363170" y="905381"/>
                </a:lnTo>
                <a:lnTo>
                  <a:pt x="318801" y="894408"/>
                </a:lnTo>
                <a:lnTo>
                  <a:pt x="276463" y="879395"/>
                </a:lnTo>
                <a:lnTo>
                  <a:pt x="236357" y="860542"/>
                </a:lnTo>
                <a:lnTo>
                  <a:pt x="198685" y="838051"/>
                </a:lnTo>
                <a:lnTo>
                  <a:pt x="163647" y="812121"/>
                </a:lnTo>
                <a:lnTo>
                  <a:pt x="131445" y="782954"/>
                </a:lnTo>
                <a:lnTo>
                  <a:pt x="102278" y="750752"/>
                </a:lnTo>
                <a:lnTo>
                  <a:pt x="76348" y="715714"/>
                </a:lnTo>
                <a:lnTo>
                  <a:pt x="53857" y="678042"/>
                </a:lnTo>
                <a:lnTo>
                  <a:pt x="35004" y="637936"/>
                </a:lnTo>
                <a:lnTo>
                  <a:pt x="19991" y="595598"/>
                </a:lnTo>
                <a:lnTo>
                  <a:pt x="9018" y="551229"/>
                </a:lnTo>
                <a:lnTo>
                  <a:pt x="2288" y="505029"/>
                </a:lnTo>
                <a:lnTo>
                  <a:pt x="0" y="457200"/>
                </a:lnTo>
                <a:lnTo>
                  <a:pt x="2288" y="409370"/>
                </a:lnTo>
                <a:lnTo>
                  <a:pt x="9018" y="363170"/>
                </a:lnTo>
                <a:lnTo>
                  <a:pt x="19991" y="318801"/>
                </a:lnTo>
                <a:lnTo>
                  <a:pt x="35004" y="276463"/>
                </a:lnTo>
                <a:lnTo>
                  <a:pt x="53857" y="236357"/>
                </a:lnTo>
                <a:lnTo>
                  <a:pt x="76348" y="198685"/>
                </a:lnTo>
                <a:lnTo>
                  <a:pt x="102278" y="163647"/>
                </a:lnTo>
                <a:lnTo>
                  <a:pt x="131444" y="131444"/>
                </a:lnTo>
                <a:lnTo>
                  <a:pt x="163647" y="102278"/>
                </a:lnTo>
                <a:lnTo>
                  <a:pt x="198685" y="76348"/>
                </a:lnTo>
                <a:lnTo>
                  <a:pt x="236357" y="53857"/>
                </a:lnTo>
                <a:lnTo>
                  <a:pt x="276463" y="35004"/>
                </a:lnTo>
                <a:lnTo>
                  <a:pt x="318801" y="19991"/>
                </a:lnTo>
                <a:lnTo>
                  <a:pt x="363170" y="9018"/>
                </a:lnTo>
                <a:lnTo>
                  <a:pt x="409370" y="2288"/>
                </a:lnTo>
                <a:lnTo>
                  <a:pt x="457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5009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79409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5400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09370" y="2288"/>
                </a:lnTo>
                <a:lnTo>
                  <a:pt x="363170" y="9018"/>
                </a:lnTo>
                <a:lnTo>
                  <a:pt x="318801" y="19991"/>
                </a:lnTo>
                <a:lnTo>
                  <a:pt x="276463" y="35004"/>
                </a:lnTo>
                <a:lnTo>
                  <a:pt x="236357" y="53857"/>
                </a:lnTo>
                <a:lnTo>
                  <a:pt x="198685" y="76348"/>
                </a:lnTo>
                <a:lnTo>
                  <a:pt x="163647" y="102278"/>
                </a:lnTo>
                <a:lnTo>
                  <a:pt x="131444" y="131445"/>
                </a:lnTo>
                <a:lnTo>
                  <a:pt x="102278" y="163647"/>
                </a:lnTo>
                <a:lnTo>
                  <a:pt x="76348" y="198685"/>
                </a:lnTo>
                <a:lnTo>
                  <a:pt x="53857" y="236357"/>
                </a:lnTo>
                <a:lnTo>
                  <a:pt x="35004" y="276463"/>
                </a:lnTo>
                <a:lnTo>
                  <a:pt x="19991" y="318801"/>
                </a:lnTo>
                <a:lnTo>
                  <a:pt x="9018" y="363170"/>
                </a:lnTo>
                <a:lnTo>
                  <a:pt x="2288" y="409370"/>
                </a:lnTo>
                <a:lnTo>
                  <a:pt x="0" y="457200"/>
                </a:lnTo>
                <a:lnTo>
                  <a:pt x="2288" y="505029"/>
                </a:lnTo>
                <a:lnTo>
                  <a:pt x="9018" y="551229"/>
                </a:lnTo>
                <a:lnTo>
                  <a:pt x="19991" y="595598"/>
                </a:lnTo>
                <a:lnTo>
                  <a:pt x="35004" y="637936"/>
                </a:lnTo>
                <a:lnTo>
                  <a:pt x="53857" y="678042"/>
                </a:lnTo>
                <a:lnTo>
                  <a:pt x="76348" y="715714"/>
                </a:lnTo>
                <a:lnTo>
                  <a:pt x="102278" y="750752"/>
                </a:lnTo>
                <a:lnTo>
                  <a:pt x="131445" y="782955"/>
                </a:lnTo>
                <a:lnTo>
                  <a:pt x="163647" y="812121"/>
                </a:lnTo>
                <a:lnTo>
                  <a:pt x="198685" y="838051"/>
                </a:lnTo>
                <a:lnTo>
                  <a:pt x="236357" y="860542"/>
                </a:lnTo>
                <a:lnTo>
                  <a:pt x="276463" y="879395"/>
                </a:lnTo>
                <a:lnTo>
                  <a:pt x="318801" y="894408"/>
                </a:lnTo>
                <a:lnTo>
                  <a:pt x="363170" y="905381"/>
                </a:lnTo>
                <a:lnTo>
                  <a:pt x="409370" y="912111"/>
                </a:lnTo>
                <a:lnTo>
                  <a:pt x="457200" y="914400"/>
                </a:lnTo>
                <a:lnTo>
                  <a:pt x="505029" y="912111"/>
                </a:lnTo>
                <a:lnTo>
                  <a:pt x="551229" y="905381"/>
                </a:lnTo>
                <a:lnTo>
                  <a:pt x="595598" y="894408"/>
                </a:lnTo>
                <a:lnTo>
                  <a:pt x="637936" y="879395"/>
                </a:lnTo>
                <a:lnTo>
                  <a:pt x="678042" y="860542"/>
                </a:lnTo>
                <a:lnTo>
                  <a:pt x="715714" y="838051"/>
                </a:lnTo>
                <a:lnTo>
                  <a:pt x="750752" y="812121"/>
                </a:lnTo>
                <a:lnTo>
                  <a:pt x="782955" y="782955"/>
                </a:lnTo>
                <a:lnTo>
                  <a:pt x="812121" y="750752"/>
                </a:lnTo>
                <a:lnTo>
                  <a:pt x="838051" y="715714"/>
                </a:lnTo>
                <a:lnTo>
                  <a:pt x="860542" y="678042"/>
                </a:lnTo>
                <a:lnTo>
                  <a:pt x="879395" y="637936"/>
                </a:lnTo>
                <a:lnTo>
                  <a:pt x="894408" y="595598"/>
                </a:lnTo>
                <a:lnTo>
                  <a:pt x="905381" y="551229"/>
                </a:lnTo>
                <a:lnTo>
                  <a:pt x="912111" y="505029"/>
                </a:lnTo>
                <a:lnTo>
                  <a:pt x="914400" y="457200"/>
                </a:lnTo>
                <a:lnTo>
                  <a:pt x="912111" y="409370"/>
                </a:lnTo>
                <a:lnTo>
                  <a:pt x="905381" y="363170"/>
                </a:lnTo>
                <a:lnTo>
                  <a:pt x="894408" y="318801"/>
                </a:lnTo>
                <a:lnTo>
                  <a:pt x="879395" y="276463"/>
                </a:lnTo>
                <a:lnTo>
                  <a:pt x="860542" y="236357"/>
                </a:lnTo>
                <a:lnTo>
                  <a:pt x="838051" y="198685"/>
                </a:lnTo>
                <a:lnTo>
                  <a:pt x="812121" y="163647"/>
                </a:lnTo>
                <a:lnTo>
                  <a:pt x="782954" y="131445"/>
                </a:lnTo>
                <a:lnTo>
                  <a:pt x="750752" y="102278"/>
                </a:lnTo>
                <a:lnTo>
                  <a:pt x="715714" y="76348"/>
                </a:lnTo>
                <a:lnTo>
                  <a:pt x="678042" y="53857"/>
                </a:lnTo>
                <a:lnTo>
                  <a:pt x="637936" y="35004"/>
                </a:lnTo>
                <a:lnTo>
                  <a:pt x="595598" y="19991"/>
                </a:lnTo>
                <a:lnTo>
                  <a:pt x="551229" y="9018"/>
                </a:lnTo>
                <a:lnTo>
                  <a:pt x="505029" y="2288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15400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505029" y="2288"/>
                </a:lnTo>
                <a:lnTo>
                  <a:pt x="551229" y="9018"/>
                </a:lnTo>
                <a:lnTo>
                  <a:pt x="595598" y="19991"/>
                </a:lnTo>
                <a:lnTo>
                  <a:pt x="637936" y="35004"/>
                </a:lnTo>
                <a:lnTo>
                  <a:pt x="678042" y="53857"/>
                </a:lnTo>
                <a:lnTo>
                  <a:pt x="715714" y="76348"/>
                </a:lnTo>
                <a:lnTo>
                  <a:pt x="750752" y="102278"/>
                </a:lnTo>
                <a:lnTo>
                  <a:pt x="782954" y="131445"/>
                </a:lnTo>
                <a:lnTo>
                  <a:pt x="812121" y="163647"/>
                </a:lnTo>
                <a:lnTo>
                  <a:pt x="838051" y="198685"/>
                </a:lnTo>
                <a:lnTo>
                  <a:pt x="860542" y="236357"/>
                </a:lnTo>
                <a:lnTo>
                  <a:pt x="879395" y="276463"/>
                </a:lnTo>
                <a:lnTo>
                  <a:pt x="894408" y="318801"/>
                </a:lnTo>
                <a:lnTo>
                  <a:pt x="905381" y="363170"/>
                </a:lnTo>
                <a:lnTo>
                  <a:pt x="912111" y="409370"/>
                </a:lnTo>
                <a:lnTo>
                  <a:pt x="914400" y="457200"/>
                </a:lnTo>
                <a:lnTo>
                  <a:pt x="912111" y="505029"/>
                </a:lnTo>
                <a:lnTo>
                  <a:pt x="905381" y="551229"/>
                </a:lnTo>
                <a:lnTo>
                  <a:pt x="894408" y="595598"/>
                </a:lnTo>
                <a:lnTo>
                  <a:pt x="879395" y="637936"/>
                </a:lnTo>
                <a:lnTo>
                  <a:pt x="860542" y="678042"/>
                </a:lnTo>
                <a:lnTo>
                  <a:pt x="838051" y="715714"/>
                </a:lnTo>
                <a:lnTo>
                  <a:pt x="812121" y="750752"/>
                </a:lnTo>
                <a:lnTo>
                  <a:pt x="782955" y="782955"/>
                </a:lnTo>
                <a:lnTo>
                  <a:pt x="750752" y="812121"/>
                </a:lnTo>
                <a:lnTo>
                  <a:pt x="715714" y="838051"/>
                </a:lnTo>
                <a:lnTo>
                  <a:pt x="678042" y="860542"/>
                </a:lnTo>
                <a:lnTo>
                  <a:pt x="637936" y="879395"/>
                </a:lnTo>
                <a:lnTo>
                  <a:pt x="595598" y="894408"/>
                </a:lnTo>
                <a:lnTo>
                  <a:pt x="551229" y="905381"/>
                </a:lnTo>
                <a:lnTo>
                  <a:pt x="505029" y="912111"/>
                </a:lnTo>
                <a:lnTo>
                  <a:pt x="457200" y="914400"/>
                </a:lnTo>
                <a:lnTo>
                  <a:pt x="409370" y="912111"/>
                </a:lnTo>
                <a:lnTo>
                  <a:pt x="363170" y="905381"/>
                </a:lnTo>
                <a:lnTo>
                  <a:pt x="318801" y="894408"/>
                </a:lnTo>
                <a:lnTo>
                  <a:pt x="276463" y="879395"/>
                </a:lnTo>
                <a:lnTo>
                  <a:pt x="236357" y="860542"/>
                </a:lnTo>
                <a:lnTo>
                  <a:pt x="198685" y="838051"/>
                </a:lnTo>
                <a:lnTo>
                  <a:pt x="163647" y="812121"/>
                </a:lnTo>
                <a:lnTo>
                  <a:pt x="131445" y="782954"/>
                </a:lnTo>
                <a:lnTo>
                  <a:pt x="102278" y="750752"/>
                </a:lnTo>
                <a:lnTo>
                  <a:pt x="76348" y="715714"/>
                </a:lnTo>
                <a:lnTo>
                  <a:pt x="53857" y="678042"/>
                </a:lnTo>
                <a:lnTo>
                  <a:pt x="35004" y="637936"/>
                </a:lnTo>
                <a:lnTo>
                  <a:pt x="19991" y="595598"/>
                </a:lnTo>
                <a:lnTo>
                  <a:pt x="9018" y="551229"/>
                </a:lnTo>
                <a:lnTo>
                  <a:pt x="2288" y="505029"/>
                </a:lnTo>
                <a:lnTo>
                  <a:pt x="0" y="457200"/>
                </a:lnTo>
                <a:lnTo>
                  <a:pt x="2288" y="409370"/>
                </a:lnTo>
                <a:lnTo>
                  <a:pt x="9018" y="363170"/>
                </a:lnTo>
                <a:lnTo>
                  <a:pt x="19991" y="318801"/>
                </a:lnTo>
                <a:lnTo>
                  <a:pt x="35004" y="276463"/>
                </a:lnTo>
                <a:lnTo>
                  <a:pt x="53857" y="236357"/>
                </a:lnTo>
                <a:lnTo>
                  <a:pt x="76348" y="198685"/>
                </a:lnTo>
                <a:lnTo>
                  <a:pt x="102278" y="163647"/>
                </a:lnTo>
                <a:lnTo>
                  <a:pt x="131444" y="131444"/>
                </a:lnTo>
                <a:lnTo>
                  <a:pt x="163647" y="102278"/>
                </a:lnTo>
                <a:lnTo>
                  <a:pt x="198685" y="76348"/>
                </a:lnTo>
                <a:lnTo>
                  <a:pt x="236357" y="53857"/>
                </a:lnTo>
                <a:lnTo>
                  <a:pt x="276463" y="35004"/>
                </a:lnTo>
                <a:lnTo>
                  <a:pt x="318801" y="19991"/>
                </a:lnTo>
                <a:lnTo>
                  <a:pt x="363170" y="9018"/>
                </a:lnTo>
                <a:lnTo>
                  <a:pt x="409370" y="2288"/>
                </a:lnTo>
                <a:lnTo>
                  <a:pt x="457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15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298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02629" y="3295650"/>
            <a:ext cx="1395730" cy="1395730"/>
          </a:xfrm>
          <a:custGeom>
            <a:avLst/>
            <a:gdLst/>
            <a:ahLst/>
            <a:cxnLst/>
            <a:rect l="l" t="t" r="r" b="b"/>
            <a:pathLst>
              <a:path w="1395729" h="1395729">
                <a:moveTo>
                  <a:pt x="1395729" y="0"/>
                </a:moveTo>
                <a:lnTo>
                  <a:pt x="0" y="13957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3409" y="4648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90920" y="3500120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a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22209" y="3429000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6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7600" y="4638040"/>
            <a:ext cx="109220" cy="162560"/>
          </a:xfrm>
          <a:custGeom>
            <a:avLst/>
            <a:gdLst/>
            <a:ahLst/>
            <a:cxnLst/>
            <a:rect l="l" t="t" r="r" b="b"/>
            <a:pathLst>
              <a:path w="109220" h="162560">
                <a:moveTo>
                  <a:pt x="10922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66609" y="3567429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c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46059" y="3295650"/>
            <a:ext cx="1416050" cy="1395730"/>
          </a:xfrm>
          <a:custGeom>
            <a:avLst/>
            <a:gdLst/>
            <a:ahLst/>
            <a:cxnLst/>
            <a:rect l="l" t="t" r="r" b="b"/>
            <a:pathLst>
              <a:path w="1416050" h="1395729">
                <a:moveTo>
                  <a:pt x="0" y="0"/>
                </a:moveTo>
                <a:lnTo>
                  <a:pt x="1416050" y="13957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18930" y="4648200"/>
            <a:ext cx="153670" cy="152400"/>
          </a:xfrm>
          <a:custGeom>
            <a:avLst/>
            <a:gdLst/>
            <a:ahLst/>
            <a:cxnLst/>
            <a:rect l="l" t="t" r="r" b="b"/>
            <a:pathLst>
              <a:path w="153670" h="152400">
                <a:moveTo>
                  <a:pt x="76200" y="0"/>
                </a:moveTo>
                <a:lnTo>
                  <a:pt x="0" y="77469"/>
                </a:lnTo>
                <a:lnTo>
                  <a:pt x="15367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10930" y="3500120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imSun"/>
                <a:cs typeface="SimSun"/>
              </a:rPr>
              <a:t>t</a:t>
            </a:r>
            <a:endParaRPr sz="36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689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750" y="554990"/>
            <a:ext cx="5436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Representing</a:t>
            </a:r>
            <a:r>
              <a:rPr sz="4400" spc="-40" dirty="0"/>
              <a:t> </a:t>
            </a:r>
            <a:r>
              <a:rPr sz="4400" spc="-5" dirty="0"/>
              <a:t>Tries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8959" y="1837689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959" y="3001010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59" y="4164329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959" y="5670550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4" dirty="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640" y="1738629"/>
            <a:ext cx="4093210" cy="48983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36575">
              <a:lnSpc>
                <a:spcPts val="2710"/>
              </a:lnSpc>
              <a:spcBef>
                <a:spcPts val="229"/>
              </a:spcBef>
            </a:pPr>
            <a:r>
              <a:rPr sz="2300" dirty="0">
                <a:latin typeface="DejaVu Serif"/>
                <a:cs typeface="DejaVu Serif"/>
              </a:rPr>
              <a:t>Each trie </a:t>
            </a:r>
            <a:r>
              <a:rPr sz="2300" spc="5" dirty="0">
                <a:latin typeface="DejaVu Serif"/>
                <a:cs typeface="DejaVu Serif"/>
              </a:rPr>
              <a:t>node </a:t>
            </a:r>
            <a:r>
              <a:rPr sz="2300" dirty="0">
                <a:latin typeface="DejaVu Serif"/>
                <a:cs typeface="DejaVu Serif"/>
              </a:rPr>
              <a:t>needs</a:t>
            </a:r>
            <a:r>
              <a:rPr sz="2300" spc="-55" dirty="0">
                <a:latin typeface="DejaVu Serif"/>
                <a:cs typeface="DejaVu Serif"/>
              </a:rPr>
              <a:t> </a:t>
            </a:r>
            <a:r>
              <a:rPr sz="2300" dirty="0">
                <a:latin typeface="DejaVu Serif"/>
                <a:cs typeface="DejaVu Serif"/>
              </a:rPr>
              <a:t>to  store pointers to its  children.</a:t>
            </a:r>
            <a:endParaRPr sz="2300">
              <a:latin typeface="DejaVu Serif"/>
              <a:cs typeface="DejaVu Serif"/>
            </a:endParaRPr>
          </a:p>
          <a:p>
            <a:pPr marL="12700" marR="5080">
              <a:lnSpc>
                <a:spcPts val="2710"/>
              </a:lnSpc>
              <a:spcBef>
                <a:spcPts val="1030"/>
              </a:spcBef>
            </a:pPr>
            <a:r>
              <a:rPr sz="2300" dirty="0">
                <a:latin typeface="DejaVu Serif"/>
                <a:cs typeface="DejaVu Serif"/>
              </a:rPr>
              <a:t>There are many </a:t>
            </a:r>
            <a:r>
              <a:rPr sz="2300" spc="-5" dirty="0">
                <a:latin typeface="DejaVu Serif"/>
                <a:cs typeface="DejaVu Serif"/>
              </a:rPr>
              <a:t>different  </a:t>
            </a:r>
            <a:r>
              <a:rPr sz="2300" spc="5" dirty="0">
                <a:latin typeface="DejaVu Serif"/>
                <a:cs typeface="DejaVu Serif"/>
              </a:rPr>
              <a:t>data </a:t>
            </a:r>
            <a:r>
              <a:rPr sz="2300" dirty="0">
                <a:latin typeface="DejaVu Serif"/>
                <a:cs typeface="DejaVu Serif"/>
              </a:rPr>
              <a:t>structures we could  use </a:t>
            </a:r>
            <a:r>
              <a:rPr sz="2300" spc="5" dirty="0">
                <a:latin typeface="DejaVu Serif"/>
                <a:cs typeface="DejaVu Serif"/>
              </a:rPr>
              <a:t>to </a:t>
            </a:r>
            <a:r>
              <a:rPr sz="2300" dirty="0">
                <a:latin typeface="DejaVu Serif"/>
                <a:cs typeface="DejaVu Serif"/>
              </a:rPr>
              <a:t>store these</a:t>
            </a:r>
            <a:r>
              <a:rPr sz="2300" spc="-30" dirty="0">
                <a:latin typeface="DejaVu Serif"/>
                <a:cs typeface="DejaVu Serif"/>
              </a:rPr>
              <a:t> </a:t>
            </a:r>
            <a:r>
              <a:rPr sz="2300" dirty="0">
                <a:latin typeface="DejaVu Serif"/>
                <a:cs typeface="DejaVu Serif"/>
              </a:rPr>
              <a:t>pointers.</a:t>
            </a:r>
            <a:endParaRPr sz="2300">
              <a:latin typeface="DejaVu Serif"/>
              <a:cs typeface="DejaVu Serif"/>
            </a:endParaRPr>
          </a:p>
          <a:p>
            <a:pPr marL="12700" marR="85090">
              <a:lnSpc>
                <a:spcPct val="98300"/>
              </a:lnSpc>
              <a:spcBef>
                <a:spcPts val="935"/>
              </a:spcBef>
            </a:pPr>
            <a:r>
              <a:rPr sz="2300" spc="-40" dirty="0">
                <a:latin typeface="DejaVu Serif"/>
                <a:cs typeface="DejaVu Serif"/>
              </a:rPr>
              <a:t>For </a:t>
            </a:r>
            <a:r>
              <a:rPr sz="2300" spc="-50" dirty="0">
                <a:latin typeface="DejaVu Serif"/>
                <a:cs typeface="DejaVu Serif"/>
              </a:rPr>
              <a:t>today, </a:t>
            </a:r>
            <a:r>
              <a:rPr sz="2300" dirty="0">
                <a:latin typeface="DejaVu Serif"/>
                <a:cs typeface="DejaVu Serif"/>
              </a:rPr>
              <a:t>we'll assume we  have an array of |Σ|  pointers, one </a:t>
            </a:r>
            <a:r>
              <a:rPr sz="2300" spc="5" dirty="0">
                <a:latin typeface="DejaVu Serif"/>
                <a:cs typeface="DejaVu Serif"/>
              </a:rPr>
              <a:t>per possible  </a:t>
            </a:r>
            <a:r>
              <a:rPr sz="2300" dirty="0">
                <a:latin typeface="DejaVu Serif"/>
                <a:cs typeface="DejaVu Serif"/>
              </a:rPr>
              <a:t>child.</a:t>
            </a:r>
            <a:endParaRPr sz="2300">
              <a:latin typeface="DejaVu Serif"/>
              <a:cs typeface="DejaVu Serif"/>
            </a:endParaRPr>
          </a:p>
          <a:p>
            <a:pPr marL="12700" marR="307340">
              <a:lnSpc>
                <a:spcPct val="98400"/>
              </a:lnSpc>
              <a:spcBef>
                <a:spcPts val="1015"/>
              </a:spcBef>
            </a:pPr>
            <a:r>
              <a:rPr sz="2300" spc="-35" dirty="0">
                <a:latin typeface="DejaVu Serif"/>
                <a:cs typeface="DejaVu Serif"/>
              </a:rPr>
              <a:t>You'll </a:t>
            </a:r>
            <a:r>
              <a:rPr sz="2300" spc="5" dirty="0">
                <a:latin typeface="DejaVu Serif"/>
                <a:cs typeface="DejaVu Serif"/>
              </a:rPr>
              <a:t>explore </a:t>
            </a:r>
            <a:r>
              <a:rPr sz="2300" dirty="0">
                <a:latin typeface="DejaVu Serif"/>
                <a:cs typeface="DejaVu Serif"/>
              </a:rPr>
              <a:t>variants on  this strategy in the  problem</a:t>
            </a:r>
            <a:r>
              <a:rPr sz="2300" spc="10" dirty="0">
                <a:latin typeface="DejaVu Serif"/>
                <a:cs typeface="DejaVu Serif"/>
              </a:rPr>
              <a:t> </a:t>
            </a:r>
            <a:r>
              <a:rPr sz="2300" dirty="0">
                <a:latin typeface="DejaVu Serif"/>
                <a:cs typeface="DejaVu Serif"/>
              </a:rPr>
              <a:t>set.</a:t>
            </a:r>
            <a:endParaRPr sz="23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36209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09370" y="2288"/>
                </a:lnTo>
                <a:lnTo>
                  <a:pt x="363170" y="9018"/>
                </a:lnTo>
                <a:lnTo>
                  <a:pt x="318801" y="19991"/>
                </a:lnTo>
                <a:lnTo>
                  <a:pt x="276463" y="35004"/>
                </a:lnTo>
                <a:lnTo>
                  <a:pt x="236357" y="53857"/>
                </a:lnTo>
                <a:lnTo>
                  <a:pt x="198685" y="76348"/>
                </a:lnTo>
                <a:lnTo>
                  <a:pt x="163647" y="102278"/>
                </a:lnTo>
                <a:lnTo>
                  <a:pt x="131444" y="131445"/>
                </a:lnTo>
                <a:lnTo>
                  <a:pt x="102278" y="163647"/>
                </a:lnTo>
                <a:lnTo>
                  <a:pt x="76348" y="198685"/>
                </a:lnTo>
                <a:lnTo>
                  <a:pt x="53857" y="236357"/>
                </a:lnTo>
                <a:lnTo>
                  <a:pt x="35004" y="276463"/>
                </a:lnTo>
                <a:lnTo>
                  <a:pt x="19991" y="318801"/>
                </a:lnTo>
                <a:lnTo>
                  <a:pt x="9018" y="363170"/>
                </a:lnTo>
                <a:lnTo>
                  <a:pt x="2288" y="409370"/>
                </a:lnTo>
                <a:lnTo>
                  <a:pt x="0" y="457200"/>
                </a:lnTo>
                <a:lnTo>
                  <a:pt x="2288" y="505029"/>
                </a:lnTo>
                <a:lnTo>
                  <a:pt x="9018" y="551229"/>
                </a:lnTo>
                <a:lnTo>
                  <a:pt x="19991" y="595598"/>
                </a:lnTo>
                <a:lnTo>
                  <a:pt x="35004" y="637936"/>
                </a:lnTo>
                <a:lnTo>
                  <a:pt x="53857" y="678042"/>
                </a:lnTo>
                <a:lnTo>
                  <a:pt x="76348" y="715714"/>
                </a:lnTo>
                <a:lnTo>
                  <a:pt x="102278" y="750752"/>
                </a:lnTo>
                <a:lnTo>
                  <a:pt x="131445" y="782955"/>
                </a:lnTo>
                <a:lnTo>
                  <a:pt x="163647" y="812121"/>
                </a:lnTo>
                <a:lnTo>
                  <a:pt x="198685" y="838051"/>
                </a:lnTo>
                <a:lnTo>
                  <a:pt x="236357" y="860542"/>
                </a:lnTo>
                <a:lnTo>
                  <a:pt x="276463" y="879395"/>
                </a:lnTo>
                <a:lnTo>
                  <a:pt x="318801" y="894408"/>
                </a:lnTo>
                <a:lnTo>
                  <a:pt x="363170" y="905381"/>
                </a:lnTo>
                <a:lnTo>
                  <a:pt x="409370" y="912111"/>
                </a:lnTo>
                <a:lnTo>
                  <a:pt x="457200" y="914400"/>
                </a:lnTo>
                <a:lnTo>
                  <a:pt x="505029" y="912111"/>
                </a:lnTo>
                <a:lnTo>
                  <a:pt x="551229" y="905381"/>
                </a:lnTo>
                <a:lnTo>
                  <a:pt x="595598" y="894408"/>
                </a:lnTo>
                <a:lnTo>
                  <a:pt x="637936" y="879395"/>
                </a:lnTo>
                <a:lnTo>
                  <a:pt x="678042" y="860542"/>
                </a:lnTo>
                <a:lnTo>
                  <a:pt x="715714" y="838051"/>
                </a:lnTo>
                <a:lnTo>
                  <a:pt x="750752" y="812121"/>
                </a:lnTo>
                <a:lnTo>
                  <a:pt x="782954" y="782955"/>
                </a:lnTo>
                <a:lnTo>
                  <a:pt x="812121" y="750752"/>
                </a:lnTo>
                <a:lnTo>
                  <a:pt x="838051" y="715714"/>
                </a:lnTo>
                <a:lnTo>
                  <a:pt x="860542" y="678042"/>
                </a:lnTo>
                <a:lnTo>
                  <a:pt x="879395" y="637936"/>
                </a:lnTo>
                <a:lnTo>
                  <a:pt x="894408" y="595598"/>
                </a:lnTo>
                <a:lnTo>
                  <a:pt x="905381" y="551229"/>
                </a:lnTo>
                <a:lnTo>
                  <a:pt x="912111" y="505029"/>
                </a:lnTo>
                <a:lnTo>
                  <a:pt x="914400" y="457200"/>
                </a:lnTo>
                <a:lnTo>
                  <a:pt x="912111" y="409370"/>
                </a:lnTo>
                <a:lnTo>
                  <a:pt x="905381" y="363170"/>
                </a:lnTo>
                <a:lnTo>
                  <a:pt x="894408" y="318801"/>
                </a:lnTo>
                <a:lnTo>
                  <a:pt x="879395" y="276463"/>
                </a:lnTo>
                <a:lnTo>
                  <a:pt x="860542" y="236357"/>
                </a:lnTo>
                <a:lnTo>
                  <a:pt x="838051" y="198685"/>
                </a:lnTo>
                <a:lnTo>
                  <a:pt x="812121" y="163647"/>
                </a:lnTo>
                <a:lnTo>
                  <a:pt x="782954" y="131445"/>
                </a:lnTo>
                <a:lnTo>
                  <a:pt x="750752" y="102278"/>
                </a:lnTo>
                <a:lnTo>
                  <a:pt x="715714" y="76348"/>
                </a:lnTo>
                <a:lnTo>
                  <a:pt x="678042" y="53857"/>
                </a:lnTo>
                <a:lnTo>
                  <a:pt x="637936" y="35004"/>
                </a:lnTo>
                <a:lnTo>
                  <a:pt x="595598" y="19991"/>
                </a:lnTo>
                <a:lnTo>
                  <a:pt x="551229" y="9018"/>
                </a:lnTo>
                <a:lnTo>
                  <a:pt x="505029" y="2288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6209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505029" y="2288"/>
                </a:lnTo>
                <a:lnTo>
                  <a:pt x="551229" y="9018"/>
                </a:lnTo>
                <a:lnTo>
                  <a:pt x="595598" y="19991"/>
                </a:lnTo>
                <a:lnTo>
                  <a:pt x="637936" y="35004"/>
                </a:lnTo>
                <a:lnTo>
                  <a:pt x="678042" y="53857"/>
                </a:lnTo>
                <a:lnTo>
                  <a:pt x="715714" y="76348"/>
                </a:lnTo>
                <a:lnTo>
                  <a:pt x="750752" y="102278"/>
                </a:lnTo>
                <a:lnTo>
                  <a:pt x="782954" y="131445"/>
                </a:lnTo>
                <a:lnTo>
                  <a:pt x="812121" y="163647"/>
                </a:lnTo>
                <a:lnTo>
                  <a:pt x="838051" y="198685"/>
                </a:lnTo>
                <a:lnTo>
                  <a:pt x="860542" y="236357"/>
                </a:lnTo>
                <a:lnTo>
                  <a:pt x="879395" y="276463"/>
                </a:lnTo>
                <a:lnTo>
                  <a:pt x="894408" y="318801"/>
                </a:lnTo>
                <a:lnTo>
                  <a:pt x="905381" y="363170"/>
                </a:lnTo>
                <a:lnTo>
                  <a:pt x="912111" y="409370"/>
                </a:lnTo>
                <a:lnTo>
                  <a:pt x="914400" y="457200"/>
                </a:lnTo>
                <a:lnTo>
                  <a:pt x="912111" y="505029"/>
                </a:lnTo>
                <a:lnTo>
                  <a:pt x="905381" y="551229"/>
                </a:lnTo>
                <a:lnTo>
                  <a:pt x="894408" y="595598"/>
                </a:lnTo>
                <a:lnTo>
                  <a:pt x="879395" y="637936"/>
                </a:lnTo>
                <a:lnTo>
                  <a:pt x="860542" y="678042"/>
                </a:lnTo>
                <a:lnTo>
                  <a:pt x="838051" y="715714"/>
                </a:lnTo>
                <a:lnTo>
                  <a:pt x="812121" y="750752"/>
                </a:lnTo>
                <a:lnTo>
                  <a:pt x="782954" y="782955"/>
                </a:lnTo>
                <a:lnTo>
                  <a:pt x="750752" y="812121"/>
                </a:lnTo>
                <a:lnTo>
                  <a:pt x="715714" y="838051"/>
                </a:lnTo>
                <a:lnTo>
                  <a:pt x="678042" y="860542"/>
                </a:lnTo>
                <a:lnTo>
                  <a:pt x="637936" y="879395"/>
                </a:lnTo>
                <a:lnTo>
                  <a:pt x="595598" y="894408"/>
                </a:lnTo>
                <a:lnTo>
                  <a:pt x="551229" y="905381"/>
                </a:lnTo>
                <a:lnTo>
                  <a:pt x="505029" y="912111"/>
                </a:lnTo>
                <a:lnTo>
                  <a:pt x="457200" y="914400"/>
                </a:lnTo>
                <a:lnTo>
                  <a:pt x="409370" y="912111"/>
                </a:lnTo>
                <a:lnTo>
                  <a:pt x="363170" y="905381"/>
                </a:lnTo>
                <a:lnTo>
                  <a:pt x="318801" y="894408"/>
                </a:lnTo>
                <a:lnTo>
                  <a:pt x="276463" y="879395"/>
                </a:lnTo>
                <a:lnTo>
                  <a:pt x="236357" y="860542"/>
                </a:lnTo>
                <a:lnTo>
                  <a:pt x="198685" y="838051"/>
                </a:lnTo>
                <a:lnTo>
                  <a:pt x="163647" y="812121"/>
                </a:lnTo>
                <a:lnTo>
                  <a:pt x="131445" y="782954"/>
                </a:lnTo>
                <a:lnTo>
                  <a:pt x="102278" y="750752"/>
                </a:lnTo>
                <a:lnTo>
                  <a:pt x="76348" y="715714"/>
                </a:lnTo>
                <a:lnTo>
                  <a:pt x="53857" y="678042"/>
                </a:lnTo>
                <a:lnTo>
                  <a:pt x="35004" y="637936"/>
                </a:lnTo>
                <a:lnTo>
                  <a:pt x="19991" y="595598"/>
                </a:lnTo>
                <a:lnTo>
                  <a:pt x="9018" y="551229"/>
                </a:lnTo>
                <a:lnTo>
                  <a:pt x="2288" y="505029"/>
                </a:lnTo>
                <a:lnTo>
                  <a:pt x="0" y="457200"/>
                </a:lnTo>
                <a:lnTo>
                  <a:pt x="2288" y="409370"/>
                </a:lnTo>
                <a:lnTo>
                  <a:pt x="9018" y="363170"/>
                </a:lnTo>
                <a:lnTo>
                  <a:pt x="19991" y="318801"/>
                </a:lnTo>
                <a:lnTo>
                  <a:pt x="35004" y="276463"/>
                </a:lnTo>
                <a:lnTo>
                  <a:pt x="53857" y="236357"/>
                </a:lnTo>
                <a:lnTo>
                  <a:pt x="76348" y="198685"/>
                </a:lnTo>
                <a:lnTo>
                  <a:pt x="102278" y="163647"/>
                </a:lnTo>
                <a:lnTo>
                  <a:pt x="131445" y="131444"/>
                </a:lnTo>
                <a:lnTo>
                  <a:pt x="163647" y="102278"/>
                </a:lnTo>
                <a:lnTo>
                  <a:pt x="198685" y="76348"/>
                </a:lnTo>
                <a:lnTo>
                  <a:pt x="236357" y="53857"/>
                </a:lnTo>
                <a:lnTo>
                  <a:pt x="276463" y="35004"/>
                </a:lnTo>
                <a:lnTo>
                  <a:pt x="318801" y="19991"/>
                </a:lnTo>
                <a:lnTo>
                  <a:pt x="363170" y="9018"/>
                </a:lnTo>
                <a:lnTo>
                  <a:pt x="409370" y="2288"/>
                </a:lnTo>
                <a:lnTo>
                  <a:pt x="457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6209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50609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009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09370" y="2288"/>
                </a:lnTo>
                <a:lnTo>
                  <a:pt x="363170" y="9018"/>
                </a:lnTo>
                <a:lnTo>
                  <a:pt x="318801" y="19991"/>
                </a:lnTo>
                <a:lnTo>
                  <a:pt x="276463" y="35004"/>
                </a:lnTo>
                <a:lnTo>
                  <a:pt x="236357" y="53857"/>
                </a:lnTo>
                <a:lnTo>
                  <a:pt x="198685" y="76348"/>
                </a:lnTo>
                <a:lnTo>
                  <a:pt x="163647" y="102278"/>
                </a:lnTo>
                <a:lnTo>
                  <a:pt x="131444" y="131445"/>
                </a:lnTo>
                <a:lnTo>
                  <a:pt x="102278" y="163647"/>
                </a:lnTo>
                <a:lnTo>
                  <a:pt x="76348" y="198685"/>
                </a:lnTo>
                <a:lnTo>
                  <a:pt x="53857" y="236357"/>
                </a:lnTo>
                <a:lnTo>
                  <a:pt x="35004" y="276463"/>
                </a:lnTo>
                <a:lnTo>
                  <a:pt x="19991" y="318801"/>
                </a:lnTo>
                <a:lnTo>
                  <a:pt x="9018" y="363170"/>
                </a:lnTo>
                <a:lnTo>
                  <a:pt x="2288" y="409370"/>
                </a:lnTo>
                <a:lnTo>
                  <a:pt x="0" y="457200"/>
                </a:lnTo>
                <a:lnTo>
                  <a:pt x="2288" y="505029"/>
                </a:lnTo>
                <a:lnTo>
                  <a:pt x="9018" y="551229"/>
                </a:lnTo>
                <a:lnTo>
                  <a:pt x="19991" y="595598"/>
                </a:lnTo>
                <a:lnTo>
                  <a:pt x="35004" y="637936"/>
                </a:lnTo>
                <a:lnTo>
                  <a:pt x="53857" y="678042"/>
                </a:lnTo>
                <a:lnTo>
                  <a:pt x="76348" y="715714"/>
                </a:lnTo>
                <a:lnTo>
                  <a:pt x="102278" y="750752"/>
                </a:lnTo>
                <a:lnTo>
                  <a:pt x="131445" y="782955"/>
                </a:lnTo>
                <a:lnTo>
                  <a:pt x="163647" y="812121"/>
                </a:lnTo>
                <a:lnTo>
                  <a:pt x="198685" y="838051"/>
                </a:lnTo>
                <a:lnTo>
                  <a:pt x="236357" y="860542"/>
                </a:lnTo>
                <a:lnTo>
                  <a:pt x="276463" y="879395"/>
                </a:lnTo>
                <a:lnTo>
                  <a:pt x="318801" y="894408"/>
                </a:lnTo>
                <a:lnTo>
                  <a:pt x="363170" y="905381"/>
                </a:lnTo>
                <a:lnTo>
                  <a:pt x="409370" y="912111"/>
                </a:lnTo>
                <a:lnTo>
                  <a:pt x="457200" y="914400"/>
                </a:lnTo>
                <a:lnTo>
                  <a:pt x="505029" y="912111"/>
                </a:lnTo>
                <a:lnTo>
                  <a:pt x="551229" y="905381"/>
                </a:lnTo>
                <a:lnTo>
                  <a:pt x="595598" y="894408"/>
                </a:lnTo>
                <a:lnTo>
                  <a:pt x="637936" y="879395"/>
                </a:lnTo>
                <a:lnTo>
                  <a:pt x="678042" y="860542"/>
                </a:lnTo>
                <a:lnTo>
                  <a:pt x="715714" y="838051"/>
                </a:lnTo>
                <a:lnTo>
                  <a:pt x="750752" y="812121"/>
                </a:lnTo>
                <a:lnTo>
                  <a:pt x="782955" y="782955"/>
                </a:lnTo>
                <a:lnTo>
                  <a:pt x="812121" y="750752"/>
                </a:lnTo>
                <a:lnTo>
                  <a:pt x="838051" y="715714"/>
                </a:lnTo>
                <a:lnTo>
                  <a:pt x="860542" y="678042"/>
                </a:lnTo>
                <a:lnTo>
                  <a:pt x="879395" y="637936"/>
                </a:lnTo>
                <a:lnTo>
                  <a:pt x="894408" y="595598"/>
                </a:lnTo>
                <a:lnTo>
                  <a:pt x="905381" y="551229"/>
                </a:lnTo>
                <a:lnTo>
                  <a:pt x="912111" y="505029"/>
                </a:lnTo>
                <a:lnTo>
                  <a:pt x="914400" y="457200"/>
                </a:lnTo>
                <a:lnTo>
                  <a:pt x="912111" y="409370"/>
                </a:lnTo>
                <a:lnTo>
                  <a:pt x="905381" y="363170"/>
                </a:lnTo>
                <a:lnTo>
                  <a:pt x="894408" y="318801"/>
                </a:lnTo>
                <a:lnTo>
                  <a:pt x="879395" y="276463"/>
                </a:lnTo>
                <a:lnTo>
                  <a:pt x="860542" y="236357"/>
                </a:lnTo>
                <a:lnTo>
                  <a:pt x="838051" y="198685"/>
                </a:lnTo>
                <a:lnTo>
                  <a:pt x="812121" y="163647"/>
                </a:lnTo>
                <a:lnTo>
                  <a:pt x="782954" y="131445"/>
                </a:lnTo>
                <a:lnTo>
                  <a:pt x="750752" y="102278"/>
                </a:lnTo>
                <a:lnTo>
                  <a:pt x="715714" y="76348"/>
                </a:lnTo>
                <a:lnTo>
                  <a:pt x="678042" y="53857"/>
                </a:lnTo>
                <a:lnTo>
                  <a:pt x="637936" y="35004"/>
                </a:lnTo>
                <a:lnTo>
                  <a:pt x="595598" y="19991"/>
                </a:lnTo>
                <a:lnTo>
                  <a:pt x="551229" y="9018"/>
                </a:lnTo>
                <a:lnTo>
                  <a:pt x="505029" y="2288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65009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505029" y="2288"/>
                </a:lnTo>
                <a:lnTo>
                  <a:pt x="551229" y="9018"/>
                </a:lnTo>
                <a:lnTo>
                  <a:pt x="595598" y="19991"/>
                </a:lnTo>
                <a:lnTo>
                  <a:pt x="637936" y="35004"/>
                </a:lnTo>
                <a:lnTo>
                  <a:pt x="678042" y="53857"/>
                </a:lnTo>
                <a:lnTo>
                  <a:pt x="715714" y="76348"/>
                </a:lnTo>
                <a:lnTo>
                  <a:pt x="750752" y="102278"/>
                </a:lnTo>
                <a:lnTo>
                  <a:pt x="782954" y="131445"/>
                </a:lnTo>
                <a:lnTo>
                  <a:pt x="812121" y="163647"/>
                </a:lnTo>
                <a:lnTo>
                  <a:pt x="838051" y="198685"/>
                </a:lnTo>
                <a:lnTo>
                  <a:pt x="860542" y="236357"/>
                </a:lnTo>
                <a:lnTo>
                  <a:pt x="879395" y="276463"/>
                </a:lnTo>
                <a:lnTo>
                  <a:pt x="894408" y="318801"/>
                </a:lnTo>
                <a:lnTo>
                  <a:pt x="905381" y="363170"/>
                </a:lnTo>
                <a:lnTo>
                  <a:pt x="912111" y="409370"/>
                </a:lnTo>
                <a:lnTo>
                  <a:pt x="914400" y="457200"/>
                </a:lnTo>
                <a:lnTo>
                  <a:pt x="912111" y="505029"/>
                </a:lnTo>
                <a:lnTo>
                  <a:pt x="905381" y="551229"/>
                </a:lnTo>
                <a:lnTo>
                  <a:pt x="894408" y="595598"/>
                </a:lnTo>
                <a:lnTo>
                  <a:pt x="879395" y="637936"/>
                </a:lnTo>
                <a:lnTo>
                  <a:pt x="860542" y="678042"/>
                </a:lnTo>
                <a:lnTo>
                  <a:pt x="838051" y="715714"/>
                </a:lnTo>
                <a:lnTo>
                  <a:pt x="812121" y="750752"/>
                </a:lnTo>
                <a:lnTo>
                  <a:pt x="782955" y="782955"/>
                </a:lnTo>
                <a:lnTo>
                  <a:pt x="750752" y="812121"/>
                </a:lnTo>
                <a:lnTo>
                  <a:pt x="715714" y="838051"/>
                </a:lnTo>
                <a:lnTo>
                  <a:pt x="678042" y="860542"/>
                </a:lnTo>
                <a:lnTo>
                  <a:pt x="637936" y="879395"/>
                </a:lnTo>
                <a:lnTo>
                  <a:pt x="595598" y="894408"/>
                </a:lnTo>
                <a:lnTo>
                  <a:pt x="551229" y="905381"/>
                </a:lnTo>
                <a:lnTo>
                  <a:pt x="505029" y="912111"/>
                </a:lnTo>
                <a:lnTo>
                  <a:pt x="457200" y="914400"/>
                </a:lnTo>
                <a:lnTo>
                  <a:pt x="409370" y="912111"/>
                </a:lnTo>
                <a:lnTo>
                  <a:pt x="363170" y="905381"/>
                </a:lnTo>
                <a:lnTo>
                  <a:pt x="318801" y="894408"/>
                </a:lnTo>
                <a:lnTo>
                  <a:pt x="276463" y="879395"/>
                </a:lnTo>
                <a:lnTo>
                  <a:pt x="236357" y="860542"/>
                </a:lnTo>
                <a:lnTo>
                  <a:pt x="198685" y="838051"/>
                </a:lnTo>
                <a:lnTo>
                  <a:pt x="163647" y="812121"/>
                </a:lnTo>
                <a:lnTo>
                  <a:pt x="131445" y="782954"/>
                </a:lnTo>
                <a:lnTo>
                  <a:pt x="102278" y="750752"/>
                </a:lnTo>
                <a:lnTo>
                  <a:pt x="76348" y="715714"/>
                </a:lnTo>
                <a:lnTo>
                  <a:pt x="53857" y="678042"/>
                </a:lnTo>
                <a:lnTo>
                  <a:pt x="35004" y="637936"/>
                </a:lnTo>
                <a:lnTo>
                  <a:pt x="19991" y="595598"/>
                </a:lnTo>
                <a:lnTo>
                  <a:pt x="9018" y="551229"/>
                </a:lnTo>
                <a:lnTo>
                  <a:pt x="2288" y="505029"/>
                </a:lnTo>
                <a:lnTo>
                  <a:pt x="0" y="457200"/>
                </a:lnTo>
                <a:lnTo>
                  <a:pt x="2288" y="409370"/>
                </a:lnTo>
                <a:lnTo>
                  <a:pt x="9018" y="363170"/>
                </a:lnTo>
                <a:lnTo>
                  <a:pt x="19991" y="318801"/>
                </a:lnTo>
                <a:lnTo>
                  <a:pt x="35004" y="276463"/>
                </a:lnTo>
                <a:lnTo>
                  <a:pt x="53857" y="236357"/>
                </a:lnTo>
                <a:lnTo>
                  <a:pt x="76348" y="198685"/>
                </a:lnTo>
                <a:lnTo>
                  <a:pt x="102278" y="163647"/>
                </a:lnTo>
                <a:lnTo>
                  <a:pt x="131444" y="131444"/>
                </a:lnTo>
                <a:lnTo>
                  <a:pt x="163647" y="102278"/>
                </a:lnTo>
                <a:lnTo>
                  <a:pt x="198685" y="76348"/>
                </a:lnTo>
                <a:lnTo>
                  <a:pt x="236357" y="53857"/>
                </a:lnTo>
                <a:lnTo>
                  <a:pt x="276463" y="35004"/>
                </a:lnTo>
                <a:lnTo>
                  <a:pt x="318801" y="19991"/>
                </a:lnTo>
                <a:lnTo>
                  <a:pt x="363170" y="9018"/>
                </a:lnTo>
                <a:lnTo>
                  <a:pt x="409370" y="2288"/>
                </a:lnTo>
                <a:lnTo>
                  <a:pt x="457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5009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9409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5400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09370" y="2288"/>
                </a:lnTo>
                <a:lnTo>
                  <a:pt x="363170" y="9018"/>
                </a:lnTo>
                <a:lnTo>
                  <a:pt x="318801" y="19991"/>
                </a:lnTo>
                <a:lnTo>
                  <a:pt x="276463" y="35004"/>
                </a:lnTo>
                <a:lnTo>
                  <a:pt x="236357" y="53857"/>
                </a:lnTo>
                <a:lnTo>
                  <a:pt x="198685" y="76348"/>
                </a:lnTo>
                <a:lnTo>
                  <a:pt x="163647" y="102278"/>
                </a:lnTo>
                <a:lnTo>
                  <a:pt x="131444" y="131445"/>
                </a:lnTo>
                <a:lnTo>
                  <a:pt x="102278" y="163647"/>
                </a:lnTo>
                <a:lnTo>
                  <a:pt x="76348" y="198685"/>
                </a:lnTo>
                <a:lnTo>
                  <a:pt x="53857" y="236357"/>
                </a:lnTo>
                <a:lnTo>
                  <a:pt x="35004" y="276463"/>
                </a:lnTo>
                <a:lnTo>
                  <a:pt x="19991" y="318801"/>
                </a:lnTo>
                <a:lnTo>
                  <a:pt x="9018" y="363170"/>
                </a:lnTo>
                <a:lnTo>
                  <a:pt x="2288" y="409370"/>
                </a:lnTo>
                <a:lnTo>
                  <a:pt x="0" y="457200"/>
                </a:lnTo>
                <a:lnTo>
                  <a:pt x="2288" y="505029"/>
                </a:lnTo>
                <a:lnTo>
                  <a:pt x="9018" y="551229"/>
                </a:lnTo>
                <a:lnTo>
                  <a:pt x="19991" y="595598"/>
                </a:lnTo>
                <a:lnTo>
                  <a:pt x="35004" y="637936"/>
                </a:lnTo>
                <a:lnTo>
                  <a:pt x="53857" y="678042"/>
                </a:lnTo>
                <a:lnTo>
                  <a:pt x="76348" y="715714"/>
                </a:lnTo>
                <a:lnTo>
                  <a:pt x="102278" y="750752"/>
                </a:lnTo>
                <a:lnTo>
                  <a:pt x="131445" y="782955"/>
                </a:lnTo>
                <a:lnTo>
                  <a:pt x="163647" y="812121"/>
                </a:lnTo>
                <a:lnTo>
                  <a:pt x="198685" y="838051"/>
                </a:lnTo>
                <a:lnTo>
                  <a:pt x="236357" y="860542"/>
                </a:lnTo>
                <a:lnTo>
                  <a:pt x="276463" y="879395"/>
                </a:lnTo>
                <a:lnTo>
                  <a:pt x="318801" y="894408"/>
                </a:lnTo>
                <a:lnTo>
                  <a:pt x="363170" y="905381"/>
                </a:lnTo>
                <a:lnTo>
                  <a:pt x="409370" y="912111"/>
                </a:lnTo>
                <a:lnTo>
                  <a:pt x="457200" y="914400"/>
                </a:lnTo>
                <a:lnTo>
                  <a:pt x="505029" y="912111"/>
                </a:lnTo>
                <a:lnTo>
                  <a:pt x="551229" y="905381"/>
                </a:lnTo>
                <a:lnTo>
                  <a:pt x="595598" y="894408"/>
                </a:lnTo>
                <a:lnTo>
                  <a:pt x="637936" y="879395"/>
                </a:lnTo>
                <a:lnTo>
                  <a:pt x="678042" y="860542"/>
                </a:lnTo>
                <a:lnTo>
                  <a:pt x="715714" y="838051"/>
                </a:lnTo>
                <a:lnTo>
                  <a:pt x="750752" y="812121"/>
                </a:lnTo>
                <a:lnTo>
                  <a:pt x="782955" y="782955"/>
                </a:lnTo>
                <a:lnTo>
                  <a:pt x="812121" y="750752"/>
                </a:lnTo>
                <a:lnTo>
                  <a:pt x="838051" y="715714"/>
                </a:lnTo>
                <a:lnTo>
                  <a:pt x="860542" y="678042"/>
                </a:lnTo>
                <a:lnTo>
                  <a:pt x="879395" y="637936"/>
                </a:lnTo>
                <a:lnTo>
                  <a:pt x="894408" y="595598"/>
                </a:lnTo>
                <a:lnTo>
                  <a:pt x="905381" y="551229"/>
                </a:lnTo>
                <a:lnTo>
                  <a:pt x="912111" y="505029"/>
                </a:lnTo>
                <a:lnTo>
                  <a:pt x="914400" y="457200"/>
                </a:lnTo>
                <a:lnTo>
                  <a:pt x="912111" y="409370"/>
                </a:lnTo>
                <a:lnTo>
                  <a:pt x="905381" y="363170"/>
                </a:lnTo>
                <a:lnTo>
                  <a:pt x="894408" y="318801"/>
                </a:lnTo>
                <a:lnTo>
                  <a:pt x="879395" y="276463"/>
                </a:lnTo>
                <a:lnTo>
                  <a:pt x="860542" y="236357"/>
                </a:lnTo>
                <a:lnTo>
                  <a:pt x="838051" y="198685"/>
                </a:lnTo>
                <a:lnTo>
                  <a:pt x="812121" y="163647"/>
                </a:lnTo>
                <a:lnTo>
                  <a:pt x="782954" y="131445"/>
                </a:lnTo>
                <a:lnTo>
                  <a:pt x="750752" y="102278"/>
                </a:lnTo>
                <a:lnTo>
                  <a:pt x="715714" y="76348"/>
                </a:lnTo>
                <a:lnTo>
                  <a:pt x="678042" y="53857"/>
                </a:lnTo>
                <a:lnTo>
                  <a:pt x="637936" y="35004"/>
                </a:lnTo>
                <a:lnTo>
                  <a:pt x="595598" y="19991"/>
                </a:lnTo>
                <a:lnTo>
                  <a:pt x="551229" y="9018"/>
                </a:lnTo>
                <a:lnTo>
                  <a:pt x="505029" y="2288"/>
                </a:lnTo>
                <a:lnTo>
                  <a:pt x="4572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15400" y="4800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505029" y="2288"/>
                </a:lnTo>
                <a:lnTo>
                  <a:pt x="551229" y="9018"/>
                </a:lnTo>
                <a:lnTo>
                  <a:pt x="595598" y="19991"/>
                </a:lnTo>
                <a:lnTo>
                  <a:pt x="637936" y="35004"/>
                </a:lnTo>
                <a:lnTo>
                  <a:pt x="678042" y="53857"/>
                </a:lnTo>
                <a:lnTo>
                  <a:pt x="715714" y="76348"/>
                </a:lnTo>
                <a:lnTo>
                  <a:pt x="750752" y="102278"/>
                </a:lnTo>
                <a:lnTo>
                  <a:pt x="782954" y="131445"/>
                </a:lnTo>
                <a:lnTo>
                  <a:pt x="812121" y="163647"/>
                </a:lnTo>
                <a:lnTo>
                  <a:pt x="838051" y="198685"/>
                </a:lnTo>
                <a:lnTo>
                  <a:pt x="860542" y="236357"/>
                </a:lnTo>
                <a:lnTo>
                  <a:pt x="879395" y="276463"/>
                </a:lnTo>
                <a:lnTo>
                  <a:pt x="894408" y="318801"/>
                </a:lnTo>
                <a:lnTo>
                  <a:pt x="905381" y="363170"/>
                </a:lnTo>
                <a:lnTo>
                  <a:pt x="912111" y="409370"/>
                </a:lnTo>
                <a:lnTo>
                  <a:pt x="914400" y="457200"/>
                </a:lnTo>
                <a:lnTo>
                  <a:pt x="912111" y="505029"/>
                </a:lnTo>
                <a:lnTo>
                  <a:pt x="905381" y="551229"/>
                </a:lnTo>
                <a:lnTo>
                  <a:pt x="894408" y="595598"/>
                </a:lnTo>
                <a:lnTo>
                  <a:pt x="879395" y="637936"/>
                </a:lnTo>
                <a:lnTo>
                  <a:pt x="860542" y="678042"/>
                </a:lnTo>
                <a:lnTo>
                  <a:pt x="838051" y="715714"/>
                </a:lnTo>
                <a:lnTo>
                  <a:pt x="812121" y="750752"/>
                </a:lnTo>
                <a:lnTo>
                  <a:pt x="782955" y="782955"/>
                </a:lnTo>
                <a:lnTo>
                  <a:pt x="750752" y="812121"/>
                </a:lnTo>
                <a:lnTo>
                  <a:pt x="715714" y="838051"/>
                </a:lnTo>
                <a:lnTo>
                  <a:pt x="678042" y="860542"/>
                </a:lnTo>
                <a:lnTo>
                  <a:pt x="637936" y="879395"/>
                </a:lnTo>
                <a:lnTo>
                  <a:pt x="595598" y="894408"/>
                </a:lnTo>
                <a:lnTo>
                  <a:pt x="551229" y="905381"/>
                </a:lnTo>
                <a:lnTo>
                  <a:pt x="505029" y="912111"/>
                </a:lnTo>
                <a:lnTo>
                  <a:pt x="457200" y="914400"/>
                </a:lnTo>
                <a:lnTo>
                  <a:pt x="409370" y="912111"/>
                </a:lnTo>
                <a:lnTo>
                  <a:pt x="363170" y="905381"/>
                </a:lnTo>
                <a:lnTo>
                  <a:pt x="318801" y="894408"/>
                </a:lnTo>
                <a:lnTo>
                  <a:pt x="276463" y="879395"/>
                </a:lnTo>
                <a:lnTo>
                  <a:pt x="236357" y="860542"/>
                </a:lnTo>
                <a:lnTo>
                  <a:pt x="198685" y="838051"/>
                </a:lnTo>
                <a:lnTo>
                  <a:pt x="163647" y="812121"/>
                </a:lnTo>
                <a:lnTo>
                  <a:pt x="131445" y="782954"/>
                </a:lnTo>
                <a:lnTo>
                  <a:pt x="102278" y="750752"/>
                </a:lnTo>
                <a:lnTo>
                  <a:pt x="76348" y="715714"/>
                </a:lnTo>
                <a:lnTo>
                  <a:pt x="53857" y="678042"/>
                </a:lnTo>
                <a:lnTo>
                  <a:pt x="35004" y="637936"/>
                </a:lnTo>
                <a:lnTo>
                  <a:pt x="19991" y="595598"/>
                </a:lnTo>
                <a:lnTo>
                  <a:pt x="9018" y="551229"/>
                </a:lnTo>
                <a:lnTo>
                  <a:pt x="2288" y="505029"/>
                </a:lnTo>
                <a:lnTo>
                  <a:pt x="0" y="457200"/>
                </a:lnTo>
                <a:lnTo>
                  <a:pt x="2288" y="409370"/>
                </a:lnTo>
                <a:lnTo>
                  <a:pt x="9018" y="363170"/>
                </a:lnTo>
                <a:lnTo>
                  <a:pt x="19991" y="318801"/>
                </a:lnTo>
                <a:lnTo>
                  <a:pt x="35004" y="276463"/>
                </a:lnTo>
                <a:lnTo>
                  <a:pt x="53857" y="236357"/>
                </a:lnTo>
                <a:lnTo>
                  <a:pt x="76348" y="198685"/>
                </a:lnTo>
                <a:lnTo>
                  <a:pt x="102278" y="163647"/>
                </a:lnTo>
                <a:lnTo>
                  <a:pt x="131444" y="131444"/>
                </a:lnTo>
                <a:lnTo>
                  <a:pt x="163647" y="102278"/>
                </a:lnTo>
                <a:lnTo>
                  <a:pt x="198685" y="76348"/>
                </a:lnTo>
                <a:lnTo>
                  <a:pt x="236357" y="53857"/>
                </a:lnTo>
                <a:lnTo>
                  <a:pt x="276463" y="35004"/>
                </a:lnTo>
                <a:lnTo>
                  <a:pt x="318801" y="19991"/>
                </a:lnTo>
                <a:lnTo>
                  <a:pt x="363170" y="9018"/>
                </a:lnTo>
                <a:lnTo>
                  <a:pt x="409370" y="2288"/>
                </a:lnTo>
                <a:lnTo>
                  <a:pt x="457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15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298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67070" y="3295650"/>
            <a:ext cx="748030" cy="1369060"/>
          </a:xfrm>
          <a:custGeom>
            <a:avLst/>
            <a:gdLst/>
            <a:ahLst/>
            <a:cxnLst/>
            <a:rect l="l" t="t" r="r" b="b"/>
            <a:pathLst>
              <a:path w="748029" h="1369060">
                <a:moveTo>
                  <a:pt x="748029" y="0"/>
                </a:moveTo>
                <a:lnTo>
                  <a:pt x="0" y="13690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3409" y="4632959"/>
            <a:ext cx="124460" cy="167640"/>
          </a:xfrm>
          <a:custGeom>
            <a:avLst/>
            <a:gdLst/>
            <a:ahLst/>
            <a:cxnLst/>
            <a:rect l="l" t="t" r="r" b="b"/>
            <a:pathLst>
              <a:path w="124460" h="167639">
                <a:moveTo>
                  <a:pt x="30479" y="0"/>
                </a:moveTo>
                <a:lnTo>
                  <a:pt x="0" y="167639"/>
                </a:lnTo>
                <a:lnTo>
                  <a:pt x="124460" y="50800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0900" y="3295650"/>
            <a:ext cx="288290" cy="1353820"/>
          </a:xfrm>
          <a:custGeom>
            <a:avLst/>
            <a:gdLst/>
            <a:ahLst/>
            <a:cxnLst/>
            <a:rect l="l" t="t" r="r" b="b"/>
            <a:pathLst>
              <a:path w="288290" h="1353820">
                <a:moveTo>
                  <a:pt x="0" y="0"/>
                </a:moveTo>
                <a:lnTo>
                  <a:pt x="288290" y="13538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35850" y="4630420"/>
            <a:ext cx="105410" cy="170180"/>
          </a:xfrm>
          <a:custGeom>
            <a:avLst/>
            <a:gdLst/>
            <a:ahLst/>
            <a:cxnLst/>
            <a:rect l="l" t="t" r="r" b="b"/>
            <a:pathLst>
              <a:path w="105409" h="170179">
                <a:moveTo>
                  <a:pt x="105409" y="0"/>
                </a:moveTo>
                <a:lnTo>
                  <a:pt x="0" y="22859"/>
                </a:lnTo>
                <a:lnTo>
                  <a:pt x="86359" y="170179"/>
                </a:lnTo>
                <a:lnTo>
                  <a:pt x="105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72500" y="3295650"/>
            <a:ext cx="727710" cy="1367790"/>
          </a:xfrm>
          <a:custGeom>
            <a:avLst/>
            <a:gdLst/>
            <a:ahLst/>
            <a:cxnLst/>
            <a:rect l="l" t="t" r="r" b="b"/>
            <a:pathLst>
              <a:path w="727709" h="1367789">
                <a:moveTo>
                  <a:pt x="0" y="0"/>
                </a:moveTo>
                <a:lnTo>
                  <a:pt x="727709" y="1367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48140" y="4631690"/>
            <a:ext cx="124460" cy="168910"/>
          </a:xfrm>
          <a:custGeom>
            <a:avLst/>
            <a:gdLst/>
            <a:ahLst/>
            <a:cxnLst/>
            <a:rect l="l" t="t" r="r" b="b"/>
            <a:pathLst>
              <a:path w="124459" h="168910">
                <a:moveTo>
                  <a:pt x="96519" y="0"/>
                </a:moveTo>
                <a:lnTo>
                  <a:pt x="0" y="50800"/>
                </a:lnTo>
                <a:lnTo>
                  <a:pt x="124459" y="168910"/>
                </a:lnTo>
                <a:lnTo>
                  <a:pt x="96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2743200"/>
            <a:ext cx="685800" cy="551180"/>
          </a:xfrm>
          <a:custGeom>
            <a:avLst/>
            <a:gdLst/>
            <a:ahLst/>
            <a:cxnLst/>
            <a:rect l="l" t="t" r="r" b="b"/>
            <a:pathLst>
              <a:path w="685800" h="551179">
                <a:moveTo>
                  <a:pt x="685800" y="0"/>
                </a:moveTo>
                <a:lnTo>
                  <a:pt x="0" y="0"/>
                </a:lnTo>
                <a:lnTo>
                  <a:pt x="0" y="551179"/>
                </a:lnTo>
                <a:lnTo>
                  <a:pt x="685800" y="551179"/>
                </a:lnTo>
                <a:lnTo>
                  <a:pt x="685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200" y="2743200"/>
            <a:ext cx="685800" cy="551180"/>
          </a:xfrm>
          <a:custGeom>
            <a:avLst/>
            <a:gdLst/>
            <a:ahLst/>
            <a:cxnLst/>
            <a:rect l="l" t="t" r="r" b="b"/>
            <a:pathLst>
              <a:path w="685800" h="551179">
                <a:moveTo>
                  <a:pt x="342900" y="551179"/>
                </a:moveTo>
                <a:lnTo>
                  <a:pt x="0" y="551179"/>
                </a:lnTo>
                <a:lnTo>
                  <a:pt x="0" y="0"/>
                </a:lnTo>
                <a:lnTo>
                  <a:pt x="685800" y="0"/>
                </a:lnTo>
                <a:lnTo>
                  <a:pt x="685800" y="551179"/>
                </a:lnTo>
                <a:lnTo>
                  <a:pt x="342900" y="5511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0" y="2743200"/>
            <a:ext cx="685800" cy="551180"/>
          </a:xfrm>
          <a:custGeom>
            <a:avLst/>
            <a:gdLst/>
            <a:ahLst/>
            <a:cxnLst/>
            <a:rect l="l" t="t" r="r" b="b"/>
            <a:pathLst>
              <a:path w="685800" h="551179">
                <a:moveTo>
                  <a:pt x="685800" y="0"/>
                </a:moveTo>
                <a:lnTo>
                  <a:pt x="0" y="0"/>
                </a:lnTo>
                <a:lnTo>
                  <a:pt x="0" y="551179"/>
                </a:lnTo>
                <a:lnTo>
                  <a:pt x="685800" y="551179"/>
                </a:lnTo>
                <a:lnTo>
                  <a:pt x="685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000" y="2743200"/>
            <a:ext cx="685800" cy="551180"/>
          </a:xfrm>
          <a:custGeom>
            <a:avLst/>
            <a:gdLst/>
            <a:ahLst/>
            <a:cxnLst/>
            <a:rect l="l" t="t" r="r" b="b"/>
            <a:pathLst>
              <a:path w="685800" h="551179">
                <a:moveTo>
                  <a:pt x="342900" y="551179"/>
                </a:moveTo>
                <a:lnTo>
                  <a:pt x="0" y="551179"/>
                </a:lnTo>
                <a:lnTo>
                  <a:pt x="0" y="0"/>
                </a:lnTo>
                <a:lnTo>
                  <a:pt x="685800" y="0"/>
                </a:lnTo>
                <a:lnTo>
                  <a:pt x="685800" y="551179"/>
                </a:lnTo>
                <a:lnTo>
                  <a:pt x="342900" y="5511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3800" y="2743200"/>
            <a:ext cx="685800" cy="551180"/>
          </a:xfrm>
          <a:custGeom>
            <a:avLst/>
            <a:gdLst/>
            <a:ahLst/>
            <a:cxnLst/>
            <a:rect l="l" t="t" r="r" b="b"/>
            <a:pathLst>
              <a:path w="685800" h="551179">
                <a:moveTo>
                  <a:pt x="685800" y="0"/>
                </a:moveTo>
                <a:lnTo>
                  <a:pt x="0" y="0"/>
                </a:lnTo>
                <a:lnTo>
                  <a:pt x="0" y="551179"/>
                </a:lnTo>
                <a:lnTo>
                  <a:pt x="685800" y="551179"/>
                </a:lnTo>
                <a:lnTo>
                  <a:pt x="685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43800" y="2743200"/>
            <a:ext cx="685800" cy="551180"/>
          </a:xfrm>
          <a:custGeom>
            <a:avLst/>
            <a:gdLst/>
            <a:ahLst/>
            <a:cxnLst/>
            <a:rect l="l" t="t" r="r" b="b"/>
            <a:pathLst>
              <a:path w="685800" h="551179">
                <a:moveTo>
                  <a:pt x="342900" y="551179"/>
                </a:moveTo>
                <a:lnTo>
                  <a:pt x="0" y="551179"/>
                </a:lnTo>
                <a:lnTo>
                  <a:pt x="0" y="0"/>
                </a:lnTo>
                <a:lnTo>
                  <a:pt x="685800" y="0"/>
                </a:lnTo>
                <a:lnTo>
                  <a:pt x="685800" y="551179"/>
                </a:lnTo>
                <a:lnTo>
                  <a:pt x="342900" y="5511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29600" y="2743200"/>
            <a:ext cx="685800" cy="551180"/>
          </a:xfrm>
          <a:custGeom>
            <a:avLst/>
            <a:gdLst/>
            <a:ahLst/>
            <a:cxnLst/>
            <a:rect l="l" t="t" r="r" b="b"/>
            <a:pathLst>
              <a:path w="685800" h="551179">
                <a:moveTo>
                  <a:pt x="685800" y="0"/>
                </a:moveTo>
                <a:lnTo>
                  <a:pt x="0" y="0"/>
                </a:lnTo>
                <a:lnTo>
                  <a:pt x="0" y="551179"/>
                </a:lnTo>
                <a:lnTo>
                  <a:pt x="685800" y="551179"/>
                </a:lnTo>
                <a:lnTo>
                  <a:pt x="685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29600" y="2743200"/>
            <a:ext cx="685800" cy="551180"/>
          </a:xfrm>
          <a:custGeom>
            <a:avLst/>
            <a:gdLst/>
            <a:ahLst/>
            <a:cxnLst/>
            <a:rect l="l" t="t" r="r" b="b"/>
            <a:pathLst>
              <a:path w="685800" h="551179">
                <a:moveTo>
                  <a:pt x="342900" y="551179"/>
                </a:moveTo>
                <a:lnTo>
                  <a:pt x="0" y="551179"/>
                </a:lnTo>
                <a:lnTo>
                  <a:pt x="0" y="0"/>
                </a:lnTo>
                <a:lnTo>
                  <a:pt x="685800" y="0"/>
                </a:lnTo>
                <a:lnTo>
                  <a:pt x="685800" y="551179"/>
                </a:lnTo>
                <a:lnTo>
                  <a:pt x="342900" y="5511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22209" y="2743200"/>
            <a:ext cx="707390" cy="552450"/>
          </a:xfrm>
          <a:custGeom>
            <a:avLst/>
            <a:gdLst/>
            <a:ahLst/>
            <a:cxnLst/>
            <a:rect l="l" t="t" r="r" b="b"/>
            <a:pathLst>
              <a:path w="707390" h="552450">
                <a:moveTo>
                  <a:pt x="0" y="552450"/>
                </a:moveTo>
                <a:lnTo>
                  <a:pt x="70739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581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4578" y="3184354"/>
            <a:ext cx="3488298" cy="512649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>
              <a:spcBef>
                <a:spcPts val="100"/>
              </a:spcBef>
            </a:pPr>
            <a:r>
              <a:rPr sz="3197" dirty="0"/>
              <a:t>A </a:t>
            </a:r>
            <a:r>
              <a:rPr sz="3197" spc="-5" dirty="0"/>
              <a:t>Naive</a:t>
            </a:r>
            <a:r>
              <a:rPr sz="3197" spc="-65" dirty="0"/>
              <a:t> </a:t>
            </a:r>
            <a:r>
              <a:rPr sz="3197" spc="-5" dirty="0"/>
              <a:t>Solution</a:t>
            </a:r>
            <a:endParaRPr sz="3197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2641" y="457416"/>
          <a:ext cx="2055672" cy="68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224"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a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n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t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2641" y="1827864"/>
          <a:ext cx="2740896" cy="68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4"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a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n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t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e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642" y="5939208"/>
          <a:ext cx="4796568" cy="68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224"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a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n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t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i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q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u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e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2641" y="1142640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69"/>
                </a:moveTo>
                <a:lnTo>
                  <a:pt x="199390" y="242569"/>
                </a:lnTo>
                <a:lnTo>
                  <a:pt x="199390" y="457200"/>
                </a:lnTo>
                <a:lnTo>
                  <a:pt x="486409" y="457200"/>
                </a:lnTo>
                <a:lnTo>
                  <a:pt x="486409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2641" y="1142640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90" y="457200"/>
                </a:moveTo>
                <a:lnTo>
                  <a:pt x="199390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09" y="242569"/>
                </a:lnTo>
                <a:lnTo>
                  <a:pt x="486409" y="457200"/>
                </a:lnTo>
                <a:lnTo>
                  <a:pt x="19939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7866" y="15994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2642" y="4568760"/>
          <a:ext cx="5481792" cy="68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224"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a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n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t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e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l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o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p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e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2642" y="3198312"/>
          <a:ext cx="5481792" cy="68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224"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a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n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t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e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a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t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e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r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084883" y="3424183"/>
          <a:ext cx="2740896" cy="68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4">
                <a:tc>
                  <a:txBody>
                    <a:bodyPr/>
                    <a:lstStyle/>
                    <a:p>
                      <a:pPr marL="190500">
                        <a:lnSpc>
                          <a:spcPts val="525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a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5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n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5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t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5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e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917866" y="1142640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69"/>
                </a:moveTo>
                <a:lnTo>
                  <a:pt x="199390" y="242569"/>
                </a:lnTo>
                <a:lnTo>
                  <a:pt x="199390" y="457200"/>
                </a:lnTo>
                <a:lnTo>
                  <a:pt x="486409" y="457200"/>
                </a:lnTo>
                <a:lnTo>
                  <a:pt x="486409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866" y="1142640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90" y="457200"/>
                </a:moveTo>
                <a:lnTo>
                  <a:pt x="199390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09" y="242569"/>
                </a:lnTo>
                <a:lnTo>
                  <a:pt x="486409" y="457200"/>
                </a:lnTo>
                <a:lnTo>
                  <a:pt x="19939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3090" y="15994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3090" y="1142640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10" y="242569"/>
                </a:moveTo>
                <a:lnTo>
                  <a:pt x="199389" y="242569"/>
                </a:lnTo>
                <a:lnTo>
                  <a:pt x="199389" y="457200"/>
                </a:lnTo>
                <a:lnTo>
                  <a:pt x="486410" y="457200"/>
                </a:lnTo>
                <a:lnTo>
                  <a:pt x="486410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3090" y="1142640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10" y="242569"/>
                </a:lnTo>
                <a:lnTo>
                  <a:pt x="486410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8314" y="15994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6959" y="2513088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10" y="242569"/>
                </a:moveTo>
                <a:lnTo>
                  <a:pt x="199390" y="242569"/>
                </a:lnTo>
                <a:lnTo>
                  <a:pt x="199390" y="457200"/>
                </a:lnTo>
                <a:lnTo>
                  <a:pt x="486410" y="457200"/>
                </a:lnTo>
                <a:lnTo>
                  <a:pt x="486410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6959" y="2513088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90" y="457200"/>
                </a:moveTo>
                <a:lnTo>
                  <a:pt x="199390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10" y="242569"/>
                </a:lnTo>
                <a:lnTo>
                  <a:pt x="486410" y="457200"/>
                </a:lnTo>
                <a:lnTo>
                  <a:pt x="19939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6959" y="251308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2184" y="29699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2184" y="2513088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69"/>
                </a:moveTo>
                <a:lnTo>
                  <a:pt x="199389" y="242569"/>
                </a:lnTo>
                <a:lnTo>
                  <a:pt x="199389" y="457200"/>
                </a:lnTo>
                <a:lnTo>
                  <a:pt x="486409" y="457200"/>
                </a:lnTo>
                <a:lnTo>
                  <a:pt x="486409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184" y="2513088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09" y="242569"/>
                </a:lnTo>
                <a:lnTo>
                  <a:pt x="486409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57408" y="29699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57408" y="2513088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69"/>
                </a:moveTo>
                <a:lnTo>
                  <a:pt x="199389" y="242569"/>
                </a:lnTo>
                <a:lnTo>
                  <a:pt x="199389" y="457200"/>
                </a:lnTo>
                <a:lnTo>
                  <a:pt x="486409" y="457200"/>
                </a:lnTo>
                <a:lnTo>
                  <a:pt x="486409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57408" y="2513088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09" y="242569"/>
                </a:lnTo>
                <a:lnTo>
                  <a:pt x="486409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42631" y="29699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42631" y="2513088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69"/>
                </a:moveTo>
                <a:lnTo>
                  <a:pt x="199389" y="242569"/>
                </a:lnTo>
                <a:lnTo>
                  <a:pt x="199389" y="457200"/>
                </a:lnTo>
                <a:lnTo>
                  <a:pt x="486409" y="457200"/>
                </a:lnTo>
                <a:lnTo>
                  <a:pt x="486409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42631" y="2513088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09" y="242569"/>
                </a:lnTo>
                <a:lnTo>
                  <a:pt x="486409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27856" y="29699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2641" y="3883536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69"/>
                </a:moveTo>
                <a:lnTo>
                  <a:pt x="199390" y="242569"/>
                </a:lnTo>
                <a:lnTo>
                  <a:pt x="199390" y="457200"/>
                </a:lnTo>
                <a:lnTo>
                  <a:pt x="486409" y="457200"/>
                </a:lnTo>
                <a:lnTo>
                  <a:pt x="486409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2641" y="3883536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90" y="457200"/>
                </a:moveTo>
                <a:lnTo>
                  <a:pt x="199390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09" y="242569"/>
                </a:lnTo>
                <a:lnTo>
                  <a:pt x="486409" y="457200"/>
                </a:lnTo>
                <a:lnTo>
                  <a:pt x="19939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7866" y="4340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7866" y="3883536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69"/>
                </a:moveTo>
                <a:lnTo>
                  <a:pt x="199390" y="242569"/>
                </a:lnTo>
                <a:lnTo>
                  <a:pt x="199390" y="457200"/>
                </a:lnTo>
                <a:lnTo>
                  <a:pt x="486409" y="457200"/>
                </a:lnTo>
                <a:lnTo>
                  <a:pt x="486409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7866" y="3883536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90" y="457200"/>
                </a:moveTo>
                <a:lnTo>
                  <a:pt x="199390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09" y="242569"/>
                </a:lnTo>
                <a:lnTo>
                  <a:pt x="486409" y="457200"/>
                </a:lnTo>
                <a:lnTo>
                  <a:pt x="19939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3090" y="4340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03090" y="3883536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10" y="242569"/>
                </a:moveTo>
                <a:lnTo>
                  <a:pt x="199389" y="242569"/>
                </a:lnTo>
                <a:lnTo>
                  <a:pt x="199389" y="457200"/>
                </a:lnTo>
                <a:lnTo>
                  <a:pt x="486410" y="457200"/>
                </a:lnTo>
                <a:lnTo>
                  <a:pt x="486410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3090" y="3883536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10" y="242569"/>
                </a:lnTo>
                <a:lnTo>
                  <a:pt x="486410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88314" y="4340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88314" y="3883536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10" y="242569"/>
                </a:moveTo>
                <a:lnTo>
                  <a:pt x="199389" y="242569"/>
                </a:lnTo>
                <a:lnTo>
                  <a:pt x="199389" y="457200"/>
                </a:lnTo>
                <a:lnTo>
                  <a:pt x="486410" y="457200"/>
                </a:lnTo>
                <a:lnTo>
                  <a:pt x="486410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88314" y="3883536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10" y="242569"/>
                </a:lnTo>
                <a:lnTo>
                  <a:pt x="486410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73538" y="4340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2641" y="5253984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69"/>
                </a:moveTo>
                <a:lnTo>
                  <a:pt x="199390" y="242569"/>
                </a:lnTo>
                <a:lnTo>
                  <a:pt x="199390" y="457200"/>
                </a:lnTo>
                <a:lnTo>
                  <a:pt x="486409" y="457200"/>
                </a:lnTo>
                <a:lnTo>
                  <a:pt x="486409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2641" y="5253984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90" y="457200"/>
                </a:moveTo>
                <a:lnTo>
                  <a:pt x="199390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09" y="242569"/>
                </a:lnTo>
                <a:lnTo>
                  <a:pt x="486409" y="457200"/>
                </a:lnTo>
                <a:lnTo>
                  <a:pt x="19939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7866" y="571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7866" y="5253984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69"/>
                </a:moveTo>
                <a:lnTo>
                  <a:pt x="199390" y="242569"/>
                </a:lnTo>
                <a:lnTo>
                  <a:pt x="199390" y="457200"/>
                </a:lnTo>
                <a:lnTo>
                  <a:pt x="486409" y="457200"/>
                </a:lnTo>
                <a:lnTo>
                  <a:pt x="486409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7866" y="5253984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90" y="457200"/>
                </a:moveTo>
                <a:lnTo>
                  <a:pt x="199390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09" y="242569"/>
                </a:lnTo>
                <a:lnTo>
                  <a:pt x="486409" y="457200"/>
                </a:lnTo>
                <a:lnTo>
                  <a:pt x="19939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03090" y="571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03090" y="5253984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10" y="242569"/>
                </a:moveTo>
                <a:lnTo>
                  <a:pt x="199389" y="242569"/>
                </a:lnTo>
                <a:lnTo>
                  <a:pt x="199389" y="457200"/>
                </a:lnTo>
                <a:lnTo>
                  <a:pt x="486410" y="457200"/>
                </a:lnTo>
                <a:lnTo>
                  <a:pt x="486410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03090" y="5253984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10" y="242569"/>
                </a:lnTo>
                <a:lnTo>
                  <a:pt x="486410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288314" y="571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288314" y="5253984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10" y="242569"/>
                </a:moveTo>
                <a:lnTo>
                  <a:pt x="199389" y="242569"/>
                </a:lnTo>
                <a:lnTo>
                  <a:pt x="199389" y="457200"/>
                </a:lnTo>
                <a:lnTo>
                  <a:pt x="486410" y="457200"/>
                </a:lnTo>
                <a:lnTo>
                  <a:pt x="486410" y="242569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69"/>
                </a:lnTo>
                <a:lnTo>
                  <a:pt x="685800" y="242569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88314" y="5253984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69"/>
                </a:lnTo>
                <a:lnTo>
                  <a:pt x="0" y="242569"/>
                </a:lnTo>
                <a:lnTo>
                  <a:pt x="342900" y="0"/>
                </a:lnTo>
                <a:lnTo>
                  <a:pt x="685800" y="242569"/>
                </a:lnTo>
                <a:lnTo>
                  <a:pt x="486410" y="242569"/>
                </a:lnTo>
                <a:lnTo>
                  <a:pt x="486410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73538" y="571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2641" y="6624432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70"/>
                </a:moveTo>
                <a:lnTo>
                  <a:pt x="199390" y="242570"/>
                </a:lnTo>
                <a:lnTo>
                  <a:pt x="199390" y="457200"/>
                </a:lnTo>
                <a:lnTo>
                  <a:pt x="486409" y="457200"/>
                </a:lnTo>
                <a:lnTo>
                  <a:pt x="486409" y="242570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70"/>
                </a:lnTo>
                <a:lnTo>
                  <a:pt x="685800" y="24257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2641" y="6624432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90" y="457200"/>
                </a:moveTo>
                <a:lnTo>
                  <a:pt x="199390" y="242570"/>
                </a:lnTo>
                <a:lnTo>
                  <a:pt x="0" y="242570"/>
                </a:lnTo>
                <a:lnTo>
                  <a:pt x="342900" y="0"/>
                </a:lnTo>
                <a:lnTo>
                  <a:pt x="685800" y="242570"/>
                </a:lnTo>
                <a:lnTo>
                  <a:pt x="486409" y="242570"/>
                </a:lnTo>
                <a:lnTo>
                  <a:pt x="486409" y="457200"/>
                </a:lnTo>
                <a:lnTo>
                  <a:pt x="19939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7866" y="70812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7866" y="6624432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09" y="242570"/>
                </a:moveTo>
                <a:lnTo>
                  <a:pt x="199390" y="242570"/>
                </a:lnTo>
                <a:lnTo>
                  <a:pt x="199390" y="457200"/>
                </a:lnTo>
                <a:lnTo>
                  <a:pt x="486409" y="457200"/>
                </a:lnTo>
                <a:lnTo>
                  <a:pt x="486409" y="242570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70"/>
                </a:lnTo>
                <a:lnTo>
                  <a:pt x="685800" y="24257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17866" y="6624432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90" y="457200"/>
                </a:moveTo>
                <a:lnTo>
                  <a:pt x="199390" y="242570"/>
                </a:lnTo>
                <a:lnTo>
                  <a:pt x="0" y="242570"/>
                </a:lnTo>
                <a:lnTo>
                  <a:pt x="342900" y="0"/>
                </a:lnTo>
                <a:lnTo>
                  <a:pt x="685800" y="242570"/>
                </a:lnTo>
                <a:lnTo>
                  <a:pt x="486409" y="242570"/>
                </a:lnTo>
                <a:lnTo>
                  <a:pt x="486409" y="457200"/>
                </a:lnTo>
                <a:lnTo>
                  <a:pt x="19939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603090" y="70812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03090" y="6624432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10" y="242570"/>
                </a:moveTo>
                <a:lnTo>
                  <a:pt x="199389" y="242570"/>
                </a:lnTo>
                <a:lnTo>
                  <a:pt x="199389" y="457200"/>
                </a:lnTo>
                <a:lnTo>
                  <a:pt x="486410" y="457200"/>
                </a:lnTo>
                <a:lnTo>
                  <a:pt x="486410" y="242570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70"/>
                </a:lnTo>
                <a:lnTo>
                  <a:pt x="685800" y="24257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603090" y="6624432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70"/>
                </a:lnTo>
                <a:lnTo>
                  <a:pt x="0" y="242570"/>
                </a:lnTo>
                <a:lnTo>
                  <a:pt x="342900" y="0"/>
                </a:lnTo>
                <a:lnTo>
                  <a:pt x="685800" y="242570"/>
                </a:lnTo>
                <a:lnTo>
                  <a:pt x="486410" y="242570"/>
                </a:lnTo>
                <a:lnTo>
                  <a:pt x="486410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88314" y="70812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288314" y="6624432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486410" y="242570"/>
                </a:moveTo>
                <a:lnTo>
                  <a:pt x="199389" y="242570"/>
                </a:lnTo>
                <a:lnTo>
                  <a:pt x="199389" y="457200"/>
                </a:lnTo>
                <a:lnTo>
                  <a:pt x="486410" y="457200"/>
                </a:lnTo>
                <a:lnTo>
                  <a:pt x="486410" y="242570"/>
                </a:lnTo>
                <a:close/>
              </a:path>
              <a:path w="685800" h="457200">
                <a:moveTo>
                  <a:pt x="342900" y="0"/>
                </a:moveTo>
                <a:lnTo>
                  <a:pt x="0" y="242570"/>
                </a:lnTo>
                <a:lnTo>
                  <a:pt x="685800" y="24257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288314" y="6624432"/>
            <a:ext cx="685224" cy="456816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99389" y="457200"/>
                </a:moveTo>
                <a:lnTo>
                  <a:pt x="199389" y="242570"/>
                </a:lnTo>
                <a:lnTo>
                  <a:pt x="0" y="242570"/>
                </a:lnTo>
                <a:lnTo>
                  <a:pt x="342900" y="0"/>
                </a:lnTo>
                <a:lnTo>
                  <a:pt x="685800" y="242570"/>
                </a:lnTo>
                <a:lnTo>
                  <a:pt x="486410" y="242570"/>
                </a:lnTo>
                <a:lnTo>
                  <a:pt x="486410" y="457200"/>
                </a:lnTo>
                <a:lnTo>
                  <a:pt x="199389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73538" y="70812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507519" y="5910024"/>
            <a:ext cx="3152031" cy="1186453"/>
          </a:xfrm>
          <a:custGeom>
            <a:avLst/>
            <a:gdLst/>
            <a:ahLst/>
            <a:cxnLst/>
            <a:rect l="l" t="t" r="r" b="b"/>
            <a:pathLst>
              <a:path w="3154679" h="1187450">
                <a:moveTo>
                  <a:pt x="3154679" y="0"/>
                </a:moveTo>
                <a:lnTo>
                  <a:pt x="0" y="0"/>
                </a:lnTo>
                <a:lnTo>
                  <a:pt x="0" y="1187450"/>
                </a:lnTo>
                <a:lnTo>
                  <a:pt x="3154679" y="1187450"/>
                </a:lnTo>
                <a:lnTo>
                  <a:pt x="31546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507519" y="5910024"/>
            <a:ext cx="3152031" cy="1186453"/>
          </a:xfrm>
          <a:custGeom>
            <a:avLst/>
            <a:gdLst/>
            <a:ahLst/>
            <a:cxnLst/>
            <a:rect l="l" t="t" r="r" b="b"/>
            <a:pathLst>
              <a:path w="3154679" h="1187450">
                <a:moveTo>
                  <a:pt x="1577340" y="1187450"/>
                </a:moveTo>
                <a:lnTo>
                  <a:pt x="0" y="1187450"/>
                </a:lnTo>
                <a:lnTo>
                  <a:pt x="0" y="0"/>
                </a:lnTo>
                <a:lnTo>
                  <a:pt x="3154679" y="0"/>
                </a:lnTo>
                <a:lnTo>
                  <a:pt x="3154679" y="1187450"/>
                </a:lnTo>
                <a:lnTo>
                  <a:pt x="1577340" y="118745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399659" y="5802164"/>
            <a:ext cx="3152031" cy="1186453"/>
          </a:xfrm>
          <a:custGeom>
            <a:avLst/>
            <a:gdLst/>
            <a:ahLst/>
            <a:cxnLst/>
            <a:rect l="l" t="t" r="r" b="b"/>
            <a:pathLst>
              <a:path w="3154679" h="1187450">
                <a:moveTo>
                  <a:pt x="3154679" y="0"/>
                </a:moveTo>
                <a:lnTo>
                  <a:pt x="0" y="0"/>
                </a:lnTo>
                <a:lnTo>
                  <a:pt x="0" y="1187450"/>
                </a:lnTo>
                <a:lnTo>
                  <a:pt x="3154679" y="1187450"/>
                </a:lnTo>
                <a:lnTo>
                  <a:pt x="31546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99659" y="5802165"/>
            <a:ext cx="3152031" cy="1138456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61542" rIns="0" bIns="0" rtlCol="0">
            <a:spAutoFit/>
          </a:bodyPr>
          <a:lstStyle/>
          <a:p>
            <a:pPr marL="219534" marR="214457" indent="-1903" algn="ctr" defTabSz="913668">
              <a:lnSpc>
                <a:spcPts val="2088"/>
              </a:lnSpc>
              <a:spcBef>
                <a:spcPts val="484"/>
              </a:spcBef>
            </a:pPr>
            <a:r>
              <a:rPr sz="1799" spc="-30" dirty="0">
                <a:solidFill>
                  <a:prstClr val="black"/>
                </a:solidFill>
                <a:latin typeface="DejaVu Serif"/>
                <a:cs typeface="DejaVu Serif"/>
              </a:rPr>
              <a:t>We’re </a:t>
            </a:r>
            <a:r>
              <a:rPr sz="1799" spc="-5" dirty="0">
                <a:solidFill>
                  <a:prstClr val="black"/>
                </a:solidFill>
                <a:latin typeface="DejaVu Serif"/>
                <a:cs typeface="DejaVu Serif"/>
              </a:rPr>
              <a:t>spending </a:t>
            </a:r>
            <a:r>
              <a:rPr sz="1799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1799" spc="-5" dirty="0">
                <a:solidFill>
                  <a:prstClr val="black"/>
                </a:solidFill>
                <a:latin typeface="DejaVu Serif"/>
                <a:cs typeface="DejaVu Serif"/>
              </a:rPr>
              <a:t>lot of  time scanning shared  </a:t>
            </a:r>
            <a:r>
              <a:rPr sz="1799" spc="-10" dirty="0">
                <a:solidFill>
                  <a:prstClr val="black"/>
                </a:solidFill>
                <a:latin typeface="DejaVu Serif"/>
                <a:cs typeface="DejaVu Serif"/>
              </a:rPr>
              <a:t>prefixes. </a:t>
            </a:r>
            <a:r>
              <a:rPr sz="1799" spc="-5" dirty="0">
                <a:solidFill>
                  <a:prstClr val="black"/>
                </a:solidFill>
                <a:latin typeface="DejaVu Serif"/>
                <a:cs typeface="DejaVu Serif"/>
              </a:rPr>
              <a:t>Is </a:t>
            </a:r>
            <a:r>
              <a:rPr sz="1799" dirty="0">
                <a:solidFill>
                  <a:prstClr val="black"/>
                </a:solidFill>
                <a:latin typeface="DejaVu Serif"/>
                <a:cs typeface="DejaVu Serif"/>
              </a:rPr>
              <a:t>there a</a:t>
            </a:r>
            <a:r>
              <a:rPr sz="1799" spc="-4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1799" spc="-10" dirty="0">
                <a:solidFill>
                  <a:prstClr val="black"/>
                </a:solidFill>
                <a:latin typeface="DejaVu Serif"/>
                <a:cs typeface="DejaVu Serif"/>
              </a:rPr>
              <a:t>way  </a:t>
            </a:r>
            <a:r>
              <a:rPr sz="1799" spc="-5" dirty="0">
                <a:solidFill>
                  <a:prstClr val="black"/>
                </a:solidFill>
                <a:latin typeface="DejaVu Serif"/>
                <a:cs typeface="DejaVu Serif"/>
              </a:rPr>
              <a:t>to avoid</a:t>
            </a:r>
            <a:r>
              <a:rPr sz="1799" spc="-1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1799" spc="-5" dirty="0">
                <a:solidFill>
                  <a:prstClr val="black"/>
                </a:solidFill>
                <a:latin typeface="DejaVu Serif"/>
                <a:cs typeface="DejaVu Serif"/>
              </a:rPr>
              <a:t>this?</a:t>
            </a:r>
            <a:endParaRPr sz="1799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288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288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288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288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288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40779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0779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9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288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40779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0779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9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288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40779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0779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9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9558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b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130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e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288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40779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0779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9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9558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b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130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e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288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6000" y="54864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40779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0779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9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9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9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92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150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29100" y="57150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21250" y="62191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540250" y="59359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558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b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130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e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288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4800600"/>
            <a:ext cx="457200" cy="45720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3279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83250" y="5021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288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88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860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60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40779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40779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89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9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9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92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150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29100" y="57150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1250" y="62191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72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22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80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64250" y="62191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955800" y="55239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13000" y="55239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02300" y="5950118"/>
            <a:ext cx="3302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40250" y="598779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558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b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130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e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125589" defTabSz="913668">
              <a:lnSpc>
                <a:spcPts val="3207"/>
              </a:lnSpc>
              <a:spcBef>
                <a:spcPts val="590"/>
              </a:spcBef>
            </a:pP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ant  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3197">
              <a:solidFill>
                <a:prstClr val="black"/>
              </a:solidFill>
              <a:latin typeface="SimSun"/>
              <a:cs typeface="SimSun"/>
            </a:endParaRPr>
          </a:p>
          <a:p>
            <a:pPr marL="107864" marR="310901" algn="just" defTabSz="913668">
              <a:lnSpc>
                <a:spcPct val="83500"/>
              </a:lnSpc>
            </a:pP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r  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op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e  antique</a:t>
            </a:r>
            <a:endParaRPr sz="3197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441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288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838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838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8388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5130" y="46282"/>
            <a:ext cx="3197713" cy="6779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5652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3720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1614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9284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9284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9284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8876" y="1792334"/>
            <a:ext cx="411769" cy="299468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1799" spc="-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179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15864" y="4194424"/>
            <a:ext cx="955507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38070" defTabSz="913668">
              <a:spcBef>
                <a:spcPts val="100"/>
              </a:spcBef>
              <a:tabLst>
                <a:tab pos="751873" algn="l"/>
              </a:tabLst>
            </a:pPr>
            <a:r>
              <a:rPr sz="1799" spc="160" dirty="0">
                <a:solidFill>
                  <a:srgbClr val="0000FF"/>
                </a:solidFill>
                <a:latin typeface="Arial"/>
                <a:cs typeface="Arial"/>
              </a:rPr>
              <a:t>ante	</a:t>
            </a:r>
            <a:r>
              <a:rPr sz="3897" baseline="-20299" dirty="0">
                <a:solidFill>
                  <a:prstClr val="black"/>
                </a:solidFill>
                <a:latin typeface="SimSun"/>
                <a:cs typeface="SimSun"/>
              </a:rPr>
              <a:t>o</a:t>
            </a:r>
            <a:endParaRPr sz="3897" baseline="-20299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31873" y="5630858"/>
            <a:ext cx="906019" cy="299468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1799" spc="-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799" spc="4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spc="1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799" spc="185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799" spc="95" dirty="0">
                <a:solidFill>
                  <a:srgbClr val="0000FF"/>
                </a:solidFill>
                <a:latin typeface="Arial"/>
                <a:cs typeface="Arial"/>
              </a:rPr>
              <a:t>ue</a:t>
            </a:r>
            <a:endParaRPr sz="179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48772" y="6522918"/>
            <a:ext cx="892060" cy="284241"/>
          </a:xfrm>
          <a:custGeom>
            <a:avLst/>
            <a:gdLst/>
            <a:ahLst/>
            <a:cxnLst/>
            <a:rect l="l" t="t" r="r" b="b"/>
            <a:pathLst>
              <a:path w="892810" h="284479">
                <a:moveTo>
                  <a:pt x="0" y="284480"/>
                </a:moveTo>
                <a:lnTo>
                  <a:pt x="89281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05302" y="6449320"/>
            <a:ext cx="148465" cy="154810"/>
          </a:xfrm>
          <a:custGeom>
            <a:avLst/>
            <a:gdLst/>
            <a:ahLst/>
            <a:cxnLst/>
            <a:rect l="l" t="t" r="r" b="b"/>
            <a:pathLst>
              <a:path w="148589" h="154940">
                <a:moveTo>
                  <a:pt x="0" y="0"/>
                </a:moveTo>
                <a:lnTo>
                  <a:pt x="49530" y="154940"/>
                </a:lnTo>
                <a:lnTo>
                  <a:pt x="14859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50947" y="5729834"/>
            <a:ext cx="431437" cy="72329"/>
          </a:xfrm>
          <a:custGeom>
            <a:avLst/>
            <a:gdLst/>
            <a:ahLst/>
            <a:cxnLst/>
            <a:rect l="l" t="t" r="r" b="b"/>
            <a:pathLst>
              <a:path w="431800" h="72389">
                <a:moveTo>
                  <a:pt x="431800" y="7238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34206" y="5652430"/>
            <a:ext cx="140852" cy="159886"/>
          </a:xfrm>
          <a:custGeom>
            <a:avLst/>
            <a:gdLst/>
            <a:ahLst/>
            <a:cxnLst/>
            <a:rect l="l" t="t" r="r" b="b"/>
            <a:pathLst>
              <a:path w="140970" h="160020">
                <a:moveTo>
                  <a:pt x="140970" y="0"/>
                </a:moveTo>
                <a:lnTo>
                  <a:pt x="0" y="58420"/>
                </a:lnTo>
                <a:lnTo>
                  <a:pt x="114300" y="1600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33428" y="273421"/>
            <a:ext cx="3709093" cy="1753665"/>
          </a:xfrm>
          <a:custGeom>
            <a:avLst/>
            <a:gdLst/>
            <a:ahLst/>
            <a:cxnLst/>
            <a:rect l="l" t="t" r="r" b="b"/>
            <a:pathLst>
              <a:path w="3712209" h="1755139">
                <a:moveTo>
                  <a:pt x="3712210" y="0"/>
                </a:moveTo>
                <a:lnTo>
                  <a:pt x="0" y="0"/>
                </a:lnTo>
                <a:lnTo>
                  <a:pt x="0" y="1755140"/>
                </a:lnTo>
                <a:lnTo>
                  <a:pt x="3712210" y="1755140"/>
                </a:lnTo>
                <a:lnTo>
                  <a:pt x="371221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33428" y="273421"/>
            <a:ext cx="3709093" cy="1753665"/>
          </a:xfrm>
          <a:custGeom>
            <a:avLst/>
            <a:gdLst/>
            <a:ahLst/>
            <a:cxnLst/>
            <a:rect l="l" t="t" r="r" b="b"/>
            <a:pathLst>
              <a:path w="3712209" h="1755139">
                <a:moveTo>
                  <a:pt x="1856740" y="1755140"/>
                </a:moveTo>
                <a:lnTo>
                  <a:pt x="0" y="1755140"/>
                </a:lnTo>
                <a:lnTo>
                  <a:pt x="0" y="0"/>
                </a:lnTo>
                <a:lnTo>
                  <a:pt x="3712210" y="0"/>
                </a:lnTo>
                <a:lnTo>
                  <a:pt x="3712210" y="1755140"/>
                </a:lnTo>
                <a:lnTo>
                  <a:pt x="1856740" y="175514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25568" y="165562"/>
            <a:ext cx="3709093" cy="1753665"/>
          </a:xfrm>
          <a:custGeom>
            <a:avLst/>
            <a:gdLst/>
            <a:ahLst/>
            <a:cxnLst/>
            <a:rect l="l" t="t" r="r" b="b"/>
            <a:pathLst>
              <a:path w="3712209" h="1755139">
                <a:moveTo>
                  <a:pt x="3712210" y="0"/>
                </a:moveTo>
                <a:lnTo>
                  <a:pt x="0" y="0"/>
                </a:lnTo>
                <a:lnTo>
                  <a:pt x="0" y="1755140"/>
                </a:lnTo>
                <a:lnTo>
                  <a:pt x="3712210" y="1755140"/>
                </a:lnTo>
                <a:lnTo>
                  <a:pt x="3712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25568" y="165562"/>
            <a:ext cx="3709093" cy="1753665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59005" rIns="0" bIns="0" rtlCol="0">
            <a:spAutoFit/>
          </a:bodyPr>
          <a:lstStyle/>
          <a:p>
            <a:pPr marL="121822" marR="114209" indent="-1903" algn="ctr" defTabSz="913668">
              <a:lnSpc>
                <a:spcPts val="2578"/>
              </a:lnSpc>
              <a:spcBef>
                <a:spcPts val="465"/>
              </a:spcBef>
            </a:pP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This data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structure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is 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called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trie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. It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comes 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from the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word</a:t>
            </a:r>
            <a:r>
              <a:rPr sz="2198" spc="-9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re</a:t>
            </a:r>
            <a:r>
              <a:rPr sz="2198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trie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val.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  <a:p>
            <a:pPr algn="ctr" defTabSz="913668">
              <a:lnSpc>
                <a:spcPts val="2443"/>
              </a:lnSpc>
            </a:pP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It is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not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pronounced</a:t>
            </a:r>
            <a:r>
              <a:rPr sz="2198" spc="-8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like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  <a:p>
            <a:pPr algn="ctr" defTabSz="913668">
              <a:lnSpc>
                <a:spcPts val="2598"/>
              </a:lnSpc>
            </a:pP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“retrieval.”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8127" y="6674403"/>
            <a:ext cx="1061463" cy="314438"/>
          </a:xfrm>
          <a:prstGeom prst="rect">
            <a:avLst/>
          </a:prstGeom>
        </p:spPr>
        <p:txBody>
          <a:bodyPr vert="horz" wrap="square" lIns="0" tIns="37434" rIns="0" bIns="0" rtlCol="0">
            <a:spAutoFit/>
          </a:bodyPr>
          <a:lstStyle/>
          <a:p>
            <a:pPr marL="12690" defTabSz="913668">
              <a:spcBef>
                <a:spcPts val="295"/>
              </a:spcBef>
            </a:pPr>
            <a:r>
              <a:rPr sz="1799" spc="5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99" spc="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799" spc="12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799" spc="17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99" spc="140" dirty="0">
                <a:solidFill>
                  <a:srgbClr val="0000FF"/>
                </a:solidFill>
                <a:latin typeface="Arial"/>
                <a:cs typeface="Arial"/>
              </a:rPr>
              <a:t>pe</a:t>
            </a:r>
            <a:endParaRPr sz="179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3379" y="6703590"/>
            <a:ext cx="1060194" cy="314438"/>
          </a:xfrm>
          <a:prstGeom prst="rect">
            <a:avLst/>
          </a:prstGeom>
        </p:spPr>
        <p:txBody>
          <a:bodyPr vert="horz" wrap="square" lIns="0" tIns="37434" rIns="0" bIns="0" rtlCol="0">
            <a:spAutoFit/>
          </a:bodyPr>
          <a:lstStyle/>
          <a:p>
            <a:pPr marL="12690" defTabSz="913668">
              <a:spcBef>
                <a:spcPts val="295"/>
              </a:spcBef>
            </a:pPr>
            <a:r>
              <a:rPr sz="1799" spc="-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spc="180" dirty="0">
                <a:solidFill>
                  <a:srgbClr val="0000FF"/>
                </a:solidFill>
                <a:latin typeface="Arial"/>
                <a:cs typeface="Arial"/>
              </a:rPr>
              <a:t>eat</a:t>
            </a:r>
            <a:r>
              <a:rPr sz="1799" spc="22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endParaRPr sz="1799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8288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88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88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60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40779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40779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89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9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9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292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150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29100" y="57150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21250" y="62191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2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722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580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64250" y="62191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407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407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89419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955800" y="48381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13000" y="48381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83250" y="507339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55800" y="55239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13000" y="55239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02300" y="5950118"/>
            <a:ext cx="3302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40250" y="598779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558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b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130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e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9" y="554990"/>
            <a:ext cx="4239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</a:t>
            </a:r>
            <a:r>
              <a:rPr sz="4400" dirty="0"/>
              <a:t>a</a:t>
            </a:r>
            <a:r>
              <a:rPr sz="4400" spc="-95" dirty="0"/>
              <a:t> </a:t>
            </a:r>
            <a:r>
              <a:rPr sz="4400" spc="-5" dirty="0"/>
              <a:t>Trie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707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3550"/>
            <a:ext cx="8456930" cy="1468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290"/>
              </a:spcBef>
            </a:pPr>
            <a:r>
              <a:rPr sz="3200" b="1" i="1" spc="-5" dirty="0">
                <a:solidFill>
                  <a:srgbClr val="0000FF"/>
                </a:solidFill>
                <a:latin typeface="DejaVu Serif"/>
                <a:cs typeface="DejaVu Serif"/>
              </a:rPr>
              <a:t>Claim: </a:t>
            </a:r>
            <a:r>
              <a:rPr sz="3200" spc="-5" dirty="0">
                <a:latin typeface="DejaVu Serif"/>
                <a:cs typeface="DejaVu Serif"/>
              </a:rPr>
              <a:t>Given </a:t>
            </a:r>
            <a:r>
              <a:rPr sz="3200" dirty="0">
                <a:latin typeface="DejaVu Serif"/>
                <a:cs typeface="DejaVu Serif"/>
              </a:rPr>
              <a:t>a set </a:t>
            </a:r>
            <a:r>
              <a:rPr sz="3200" spc="-5" dirty="0">
                <a:latin typeface="DejaVu Serif"/>
                <a:cs typeface="DejaVu Serif"/>
              </a:rPr>
              <a:t>of strings </a:t>
            </a:r>
            <a:r>
              <a:rPr sz="3200" i="1" dirty="0">
                <a:latin typeface="DejaVu Serif"/>
                <a:cs typeface="DejaVu Serif"/>
              </a:rPr>
              <a:t>P</a:t>
            </a:r>
            <a:r>
              <a:rPr sz="3200" dirty="0">
                <a:latin typeface="DejaVu Serif"/>
                <a:cs typeface="DejaVu Serif"/>
              </a:rPr>
              <a:t>₁, …, </a:t>
            </a:r>
            <a:r>
              <a:rPr sz="3200" i="1" dirty="0">
                <a:latin typeface="DejaVu Serif"/>
                <a:cs typeface="DejaVu Serif"/>
              </a:rPr>
              <a:t>Pₖ </a:t>
            </a:r>
            <a:r>
              <a:rPr sz="3200" spc="-5" dirty="0">
                <a:latin typeface="DejaVu Serif"/>
                <a:cs typeface="DejaVu Serif"/>
              </a:rPr>
              <a:t>of  total length </a:t>
            </a:r>
            <a:r>
              <a:rPr sz="3200" i="1" spc="-5" dirty="0">
                <a:latin typeface="DejaVu Serif"/>
                <a:cs typeface="DejaVu Serif"/>
              </a:rPr>
              <a:t>n</a:t>
            </a:r>
            <a:r>
              <a:rPr sz="3200" spc="-5" dirty="0">
                <a:latin typeface="DejaVu Serif"/>
                <a:cs typeface="DejaVu Serif"/>
              </a:rPr>
              <a:t>, it's possible to build </a:t>
            </a:r>
            <a:r>
              <a:rPr sz="3200" dirty="0">
                <a:latin typeface="DejaVu Serif"/>
                <a:cs typeface="DejaVu Serif"/>
              </a:rPr>
              <a:t>a </a:t>
            </a:r>
            <a:r>
              <a:rPr sz="3200" spc="-10" dirty="0">
                <a:latin typeface="DejaVu Serif"/>
                <a:cs typeface="DejaVu Serif"/>
              </a:rPr>
              <a:t>trie  </a:t>
            </a:r>
            <a:r>
              <a:rPr sz="3200" spc="-5" dirty="0">
                <a:latin typeface="DejaVu Serif"/>
                <a:cs typeface="DejaVu Serif"/>
              </a:rPr>
              <a:t>for those strings in time</a:t>
            </a:r>
            <a:r>
              <a:rPr sz="3200" spc="5" dirty="0">
                <a:latin typeface="DejaVu Serif"/>
                <a:cs typeface="DejaVu Serif"/>
              </a:rPr>
              <a:t> Θ(</a:t>
            </a:r>
            <a:r>
              <a:rPr sz="3200" i="1" spc="5" dirty="0">
                <a:latin typeface="DejaVu Serif"/>
                <a:cs typeface="DejaVu Serif"/>
              </a:rPr>
              <a:t>n</a:t>
            </a:r>
            <a:r>
              <a:rPr sz="3200" spc="5" dirty="0">
                <a:latin typeface="DejaVu Serif"/>
                <a:cs typeface="DejaVu Serif"/>
              </a:rPr>
              <a:t>).</a:t>
            </a:r>
            <a:endParaRPr sz="3200">
              <a:latin typeface="DejaVu Serif"/>
              <a:cs typeface="DejaVu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4114800"/>
          <a:ext cx="1371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8288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6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72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2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5200" y="41148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15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01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200" y="5029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722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29100" y="44577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571500"/>
                </a:moveTo>
                <a:lnTo>
                  <a:pt x="0" y="0"/>
                </a:lnTo>
                <a:lnTo>
                  <a:pt x="701039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21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40250" y="40690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64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02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07250" y="43903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845300" y="40881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72100" y="48006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64250" y="53047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3780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83780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32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0779" y="50977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0779" y="509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9419" y="5646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88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88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60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0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40779" y="41833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40779" y="4183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89419" y="47320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88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860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9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9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292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150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29100" y="5715000"/>
            <a:ext cx="701040" cy="571500"/>
          </a:xfrm>
          <a:custGeom>
            <a:avLst/>
            <a:gdLst/>
            <a:ahLst/>
            <a:cxnLst/>
            <a:rect l="l" t="t" r="r" b="b"/>
            <a:pathLst>
              <a:path w="701039" h="571500">
                <a:moveTo>
                  <a:pt x="0" y="0"/>
                </a:moveTo>
                <a:lnTo>
                  <a:pt x="0" y="571500"/>
                </a:lnTo>
                <a:lnTo>
                  <a:pt x="701039" y="5715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21250" y="62191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22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722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580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64250" y="6219190"/>
            <a:ext cx="107950" cy="134620"/>
          </a:xfrm>
          <a:custGeom>
            <a:avLst/>
            <a:gdLst/>
            <a:ahLst/>
            <a:cxnLst/>
            <a:rect l="l" t="t" r="r" b="b"/>
            <a:pathLst>
              <a:path w="107950" h="134620">
                <a:moveTo>
                  <a:pt x="0" y="0"/>
                </a:moveTo>
                <a:lnTo>
                  <a:pt x="0" y="134620"/>
                </a:lnTo>
                <a:lnTo>
                  <a:pt x="107950" y="67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407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407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89419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955800" y="48381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13000" y="48381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n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83250" y="507339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</a:pPr>
            <a:r>
              <a:rPr sz="2400" dirty="0">
                <a:latin typeface="SimSun"/>
                <a:cs typeface="SimSun"/>
              </a:rPr>
              <a:t>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55800" y="55239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a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13000" y="55239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t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02300" y="5950118"/>
            <a:ext cx="3302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40250" y="598779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558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b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13000" y="6209791"/>
            <a:ext cx="203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SimSun"/>
                <a:cs typeface="SimSun"/>
              </a:rPr>
              <a:t>e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510" y="554990"/>
            <a:ext cx="4197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Our</a:t>
            </a:r>
            <a:r>
              <a:rPr sz="4400" spc="-70" dirty="0"/>
              <a:t> </a:t>
            </a:r>
            <a:r>
              <a:rPr sz="4400" spc="-10" dirty="0"/>
              <a:t>Strategies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9280" y="186054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280" y="37630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Calibri"/>
                <a:cs typeface="Calibri"/>
              </a:rPr>
              <a:t>●</a:t>
            </a:r>
            <a:endParaRPr sz="12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919" y="1732279"/>
            <a:ext cx="8684895" cy="23717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3420"/>
              </a:lnSpc>
              <a:spcBef>
                <a:spcPts val="275"/>
              </a:spcBef>
            </a:pPr>
            <a:r>
              <a:rPr lang="en-US" sz="2900" spc="-10" dirty="0">
                <a:latin typeface="DejaVu Serif"/>
                <a:cs typeface="DejaVu Serif"/>
              </a:rPr>
              <a:t>W</a:t>
            </a:r>
            <a:r>
              <a:rPr sz="2900" spc="5" dirty="0">
                <a:latin typeface="DejaVu Serif"/>
                <a:cs typeface="DejaVu Serif"/>
              </a:rPr>
              <a:t>e'll say that a  solution </a:t>
            </a:r>
            <a:r>
              <a:rPr sz="2900" dirty="0">
                <a:latin typeface="DejaVu Serif"/>
                <a:cs typeface="DejaVu Serif"/>
              </a:rPr>
              <a:t>to </a:t>
            </a:r>
            <a:r>
              <a:rPr sz="2900" spc="5" dirty="0">
                <a:latin typeface="DejaVu Serif"/>
                <a:cs typeface="DejaVu Serif"/>
              </a:rPr>
              <a:t>multi-string matching runs </a:t>
            </a:r>
            <a:r>
              <a:rPr sz="2900" dirty="0">
                <a:latin typeface="DejaVu Serif"/>
                <a:cs typeface="DejaVu Serif"/>
              </a:rPr>
              <a:t>in</a:t>
            </a:r>
            <a:r>
              <a:rPr sz="2900" spc="95" dirty="0">
                <a:latin typeface="DejaVu Serif"/>
                <a:cs typeface="DejaVu Serif"/>
              </a:rPr>
              <a:t> </a:t>
            </a:r>
            <a:r>
              <a:rPr sz="2900" spc="5" dirty="0">
                <a:latin typeface="DejaVu Serif"/>
                <a:cs typeface="DejaVu Serif"/>
              </a:rPr>
              <a:t>time</a:t>
            </a:r>
            <a:endParaRPr sz="2900" dirty="0">
              <a:latin typeface="DejaVu Serif"/>
              <a:cs typeface="DejaVu Serif"/>
            </a:endParaRPr>
          </a:p>
          <a:p>
            <a:pPr marL="12700">
              <a:lnSpc>
                <a:spcPts val="3295"/>
              </a:lnSpc>
            </a:pPr>
            <a:r>
              <a:rPr sz="2900" spc="10" dirty="0">
                <a:latin typeface="DejaVu Serif"/>
                <a:cs typeface="DejaVu Serif"/>
              </a:rPr>
              <a:t>⟨</a:t>
            </a:r>
            <a:r>
              <a:rPr sz="2900" i="1" spc="10" dirty="0">
                <a:latin typeface="DejaVu Serif"/>
                <a:cs typeface="DejaVu Serif"/>
              </a:rPr>
              <a:t>p</a:t>
            </a:r>
            <a:r>
              <a:rPr sz="2900" spc="10" dirty="0">
                <a:latin typeface="DejaVu Serif"/>
                <a:cs typeface="DejaVu Serif"/>
              </a:rPr>
              <a:t>(</a:t>
            </a:r>
            <a:r>
              <a:rPr sz="2900" i="1" spc="10" dirty="0">
                <a:latin typeface="DejaVu Serif"/>
                <a:cs typeface="DejaVu Serif"/>
              </a:rPr>
              <a:t>m</a:t>
            </a:r>
            <a:r>
              <a:rPr sz="2900" spc="10" dirty="0">
                <a:latin typeface="DejaVu Serif"/>
                <a:cs typeface="DejaVu Serif"/>
              </a:rPr>
              <a:t>, </a:t>
            </a:r>
            <a:r>
              <a:rPr sz="2900" i="1" spc="5" dirty="0">
                <a:latin typeface="DejaVu Serif"/>
                <a:cs typeface="DejaVu Serif"/>
              </a:rPr>
              <a:t>n</a:t>
            </a:r>
            <a:r>
              <a:rPr sz="2900" spc="5" dirty="0">
                <a:latin typeface="DejaVu Serif"/>
                <a:cs typeface="DejaVu Serif"/>
              </a:rPr>
              <a:t>), </a:t>
            </a:r>
            <a:r>
              <a:rPr sz="2900" i="1" spc="5" dirty="0">
                <a:latin typeface="DejaVu Serif"/>
                <a:cs typeface="DejaVu Serif"/>
              </a:rPr>
              <a:t>q</a:t>
            </a:r>
            <a:r>
              <a:rPr sz="2900" spc="5" dirty="0">
                <a:latin typeface="DejaVu Serif"/>
                <a:cs typeface="DejaVu Serif"/>
              </a:rPr>
              <a:t>(</a:t>
            </a:r>
            <a:r>
              <a:rPr sz="2900" i="1" spc="5" dirty="0">
                <a:latin typeface="DejaVu Serif"/>
                <a:cs typeface="DejaVu Serif"/>
              </a:rPr>
              <a:t>m</a:t>
            </a:r>
            <a:r>
              <a:rPr sz="2900" spc="5" dirty="0">
                <a:latin typeface="DejaVu Serif"/>
                <a:cs typeface="DejaVu Serif"/>
              </a:rPr>
              <a:t>, </a:t>
            </a:r>
            <a:r>
              <a:rPr sz="2900" i="1" spc="5" dirty="0">
                <a:latin typeface="DejaVu Serif"/>
                <a:cs typeface="DejaVu Serif"/>
              </a:rPr>
              <a:t>n</a:t>
            </a:r>
            <a:r>
              <a:rPr sz="2900" spc="5" dirty="0">
                <a:latin typeface="DejaVu Serif"/>
                <a:cs typeface="DejaVu Serif"/>
              </a:rPr>
              <a:t>)⟩ if the preprocessing time</a:t>
            </a:r>
            <a:r>
              <a:rPr sz="2900" spc="125" dirty="0">
                <a:latin typeface="DejaVu Serif"/>
                <a:cs typeface="DejaVu Serif"/>
              </a:rPr>
              <a:t> </a:t>
            </a:r>
            <a:r>
              <a:rPr sz="2900" spc="-5" dirty="0">
                <a:latin typeface="DejaVu Serif"/>
                <a:cs typeface="DejaVu Serif"/>
              </a:rPr>
              <a:t>is</a:t>
            </a:r>
            <a:endParaRPr sz="2900" dirty="0">
              <a:latin typeface="DejaVu Serif"/>
              <a:cs typeface="DejaVu Serif"/>
            </a:endParaRPr>
          </a:p>
          <a:p>
            <a:pPr marL="12700">
              <a:lnSpc>
                <a:spcPts val="3450"/>
              </a:lnSpc>
            </a:pPr>
            <a:r>
              <a:rPr sz="2900" i="1" spc="10" dirty="0">
                <a:latin typeface="DejaVu Serif"/>
                <a:cs typeface="DejaVu Serif"/>
              </a:rPr>
              <a:t>p</a:t>
            </a:r>
            <a:r>
              <a:rPr sz="2900" spc="10" dirty="0">
                <a:latin typeface="DejaVu Serif"/>
                <a:cs typeface="DejaVu Serif"/>
              </a:rPr>
              <a:t>(</a:t>
            </a:r>
            <a:r>
              <a:rPr sz="2900" i="1" spc="10" dirty="0">
                <a:latin typeface="DejaVu Serif"/>
                <a:cs typeface="DejaVu Serif"/>
              </a:rPr>
              <a:t>m</a:t>
            </a:r>
            <a:r>
              <a:rPr sz="2900" spc="10" dirty="0">
                <a:latin typeface="DejaVu Serif"/>
                <a:cs typeface="DejaVu Serif"/>
              </a:rPr>
              <a:t>, </a:t>
            </a:r>
            <a:r>
              <a:rPr sz="2900" i="1" spc="5" dirty="0">
                <a:latin typeface="DejaVu Serif"/>
                <a:cs typeface="DejaVu Serif"/>
              </a:rPr>
              <a:t>n</a:t>
            </a:r>
            <a:r>
              <a:rPr sz="2900" spc="5" dirty="0">
                <a:latin typeface="DejaVu Serif"/>
                <a:cs typeface="DejaVu Serif"/>
              </a:rPr>
              <a:t>) and the matching time </a:t>
            </a:r>
            <a:r>
              <a:rPr sz="2900" dirty="0">
                <a:latin typeface="DejaVu Serif"/>
                <a:cs typeface="DejaVu Serif"/>
              </a:rPr>
              <a:t>is </a:t>
            </a:r>
            <a:r>
              <a:rPr sz="2900" i="1" spc="5" dirty="0">
                <a:latin typeface="DejaVu Serif"/>
                <a:cs typeface="DejaVu Serif"/>
              </a:rPr>
              <a:t>q</a:t>
            </a:r>
            <a:r>
              <a:rPr sz="2900" spc="5" dirty="0">
                <a:latin typeface="DejaVu Serif"/>
                <a:cs typeface="DejaVu Serif"/>
              </a:rPr>
              <a:t>(</a:t>
            </a:r>
            <a:r>
              <a:rPr sz="2900" i="1" spc="5" dirty="0">
                <a:latin typeface="DejaVu Serif"/>
                <a:cs typeface="DejaVu Serif"/>
              </a:rPr>
              <a:t>m</a:t>
            </a:r>
            <a:r>
              <a:rPr sz="2900" spc="5" dirty="0">
                <a:latin typeface="DejaVu Serif"/>
                <a:cs typeface="DejaVu Serif"/>
              </a:rPr>
              <a:t>,</a:t>
            </a:r>
            <a:r>
              <a:rPr sz="2900" spc="185" dirty="0">
                <a:latin typeface="DejaVu Serif"/>
                <a:cs typeface="DejaVu Serif"/>
              </a:rPr>
              <a:t> </a:t>
            </a:r>
            <a:r>
              <a:rPr sz="2900" i="1" spc="5" dirty="0">
                <a:latin typeface="DejaVu Serif"/>
                <a:cs typeface="DejaVu Serif"/>
              </a:rPr>
              <a:t>n</a:t>
            </a:r>
            <a:r>
              <a:rPr sz="2900" spc="5" dirty="0">
                <a:latin typeface="DejaVu Serif"/>
                <a:cs typeface="DejaVu Serif"/>
              </a:rPr>
              <a:t>).</a:t>
            </a:r>
            <a:endParaRPr sz="2900" dirty="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900" spc="-100" dirty="0">
                <a:latin typeface="DejaVu Serif"/>
                <a:cs typeface="DejaVu Serif"/>
              </a:rPr>
              <a:t>We </a:t>
            </a:r>
            <a:r>
              <a:rPr sz="2900" spc="10" dirty="0">
                <a:latin typeface="DejaVu Serif"/>
                <a:cs typeface="DejaVu Serif"/>
              </a:rPr>
              <a:t>now </a:t>
            </a:r>
            <a:r>
              <a:rPr sz="2900" spc="5" dirty="0">
                <a:latin typeface="DejaVu Serif"/>
                <a:cs typeface="DejaVu Serif"/>
              </a:rPr>
              <a:t>have two</a:t>
            </a:r>
            <a:r>
              <a:rPr sz="2900" spc="145" dirty="0">
                <a:latin typeface="DejaVu Serif"/>
                <a:cs typeface="DejaVu Serif"/>
              </a:rPr>
              <a:t> </a:t>
            </a:r>
            <a:r>
              <a:rPr sz="2900" spc="10" dirty="0">
                <a:latin typeface="DejaVu Serif"/>
                <a:cs typeface="DejaVu Serif"/>
              </a:rPr>
              <a:t>approaches:</a:t>
            </a:r>
            <a:endParaRPr sz="2900" dirty="0">
              <a:latin typeface="DejaVu Serif"/>
              <a:cs typeface="DejaVu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980" y="4347209"/>
            <a:ext cx="1390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2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980" y="4871720"/>
            <a:ext cx="1390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25" dirty="0">
                <a:latin typeface="Calibri"/>
                <a:cs typeface="Calibri"/>
              </a:rPr>
              <a:t>●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219" y="4112259"/>
            <a:ext cx="5535930" cy="991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1400"/>
              </a:lnSpc>
              <a:spcBef>
                <a:spcPts val="100"/>
              </a:spcBef>
            </a:pPr>
            <a:r>
              <a:rPr sz="2550" dirty="0">
                <a:latin typeface="DejaVu Serif"/>
                <a:cs typeface="DejaVu Serif"/>
              </a:rPr>
              <a:t>No </a:t>
            </a:r>
            <a:r>
              <a:rPr sz="2550" spc="-5" dirty="0">
                <a:latin typeface="DejaVu Serif"/>
                <a:cs typeface="DejaVu Serif"/>
              </a:rPr>
              <a:t>preprocessing: ⟨O(1), </a:t>
            </a:r>
            <a:r>
              <a:rPr sz="2550" spc="5" dirty="0">
                <a:latin typeface="DejaVu Serif"/>
                <a:cs typeface="DejaVu Serif"/>
              </a:rPr>
              <a:t>O(</a:t>
            </a:r>
            <a:r>
              <a:rPr sz="2550" i="1" spc="5" dirty="0">
                <a:latin typeface="DejaVu Serif"/>
                <a:cs typeface="DejaVu Serif"/>
              </a:rPr>
              <a:t>mn</a:t>
            </a:r>
            <a:r>
              <a:rPr sz="2550" spc="5" dirty="0">
                <a:latin typeface="DejaVu Serif"/>
                <a:cs typeface="DejaVu Serif"/>
              </a:rPr>
              <a:t>)⟩.  </a:t>
            </a:r>
            <a:r>
              <a:rPr sz="2550" spc="-5" dirty="0">
                <a:latin typeface="DejaVu Serif"/>
                <a:cs typeface="DejaVu Serif"/>
              </a:rPr>
              <a:t>Trie searching: </a:t>
            </a:r>
            <a:r>
              <a:rPr sz="2550" dirty="0">
                <a:latin typeface="DejaVu Serif"/>
                <a:cs typeface="DejaVu Serif"/>
              </a:rPr>
              <a:t>⟨O(</a:t>
            </a:r>
            <a:r>
              <a:rPr sz="2550" i="1" dirty="0">
                <a:latin typeface="DejaVu Serif"/>
                <a:cs typeface="DejaVu Serif"/>
              </a:rPr>
              <a:t>n</a:t>
            </a:r>
            <a:r>
              <a:rPr sz="2550" dirty="0">
                <a:latin typeface="DejaVu Serif"/>
                <a:cs typeface="DejaVu Serif"/>
              </a:rPr>
              <a:t>),</a:t>
            </a:r>
            <a:r>
              <a:rPr sz="2550" spc="15" dirty="0">
                <a:latin typeface="DejaVu Serif"/>
                <a:cs typeface="DejaVu Serif"/>
              </a:rPr>
              <a:t> </a:t>
            </a:r>
            <a:r>
              <a:rPr sz="2550" spc="5" dirty="0">
                <a:latin typeface="DejaVu Serif"/>
                <a:cs typeface="DejaVu Serif"/>
              </a:rPr>
              <a:t>O(</a:t>
            </a:r>
            <a:r>
              <a:rPr sz="2550" i="1" spc="5" dirty="0">
                <a:latin typeface="DejaVu Serif"/>
                <a:cs typeface="DejaVu Serif"/>
              </a:rPr>
              <a:t>mL</a:t>
            </a:r>
            <a:r>
              <a:rPr sz="2175" i="1" spc="7" baseline="-19157" dirty="0">
                <a:latin typeface="DejaVu Serif"/>
                <a:cs typeface="DejaVu Serif"/>
              </a:rPr>
              <a:t>max</a:t>
            </a:r>
            <a:r>
              <a:rPr sz="2550" spc="5" dirty="0">
                <a:latin typeface="DejaVu Serif"/>
                <a:cs typeface="DejaVu Serif"/>
              </a:rPr>
              <a:t>)⟩.</a:t>
            </a:r>
            <a:endParaRPr sz="2550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80" y="54140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60" dirty="0">
                <a:latin typeface="Calibri"/>
                <a:cs typeface="Calibri"/>
              </a:rPr>
              <a:t>●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919" y="5288279"/>
            <a:ext cx="377126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b="1" i="1" spc="10" dirty="0">
                <a:solidFill>
                  <a:srgbClr val="0000FF"/>
                </a:solidFill>
                <a:latin typeface="DejaVu Serif"/>
                <a:cs typeface="DejaVu Serif"/>
              </a:rPr>
              <a:t>Can we do</a:t>
            </a:r>
            <a:r>
              <a:rPr sz="2900" b="1" i="1" spc="-40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900" b="1" i="1" spc="10" dirty="0">
                <a:solidFill>
                  <a:srgbClr val="0000FF"/>
                </a:solidFill>
                <a:latin typeface="DejaVu Serif"/>
                <a:cs typeface="DejaVu Serif"/>
              </a:rPr>
              <a:t>better?</a:t>
            </a:r>
            <a:endParaRPr sz="290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object 163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object 170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720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5720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292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57200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object 174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19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05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720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5720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292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572000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086600" y="219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72400" y="905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object 173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62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48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20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40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578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578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7150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343400" y="1362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29200" y="2048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05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191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57600" y="2505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43400" y="3191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943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43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008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05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191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57600" y="2505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43400" y="3191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720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720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943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43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008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19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05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6600" y="219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772400" y="905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578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578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578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7150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125589" defTabSz="913668">
              <a:lnSpc>
                <a:spcPts val="3207"/>
              </a:lnSpc>
              <a:spcBef>
                <a:spcPts val="590"/>
              </a:spcBef>
            </a:pP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ant  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3197">
              <a:solidFill>
                <a:prstClr val="black"/>
              </a:solidFill>
              <a:latin typeface="SimSun"/>
              <a:cs typeface="SimSun"/>
            </a:endParaRPr>
          </a:p>
          <a:p>
            <a:pPr marL="107864" marR="310901" algn="just" defTabSz="913668">
              <a:lnSpc>
                <a:spcPct val="83500"/>
              </a:lnSpc>
            </a:pP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r  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op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e  antique</a:t>
            </a:r>
            <a:endParaRPr sz="3197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441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288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838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838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8388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5130" y="46282"/>
            <a:ext cx="3197713" cy="6779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5652" y="5865611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3720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1614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9284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9284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9284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8876" y="1792334"/>
            <a:ext cx="411769" cy="299468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1799" spc="-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179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15864" y="4194424"/>
            <a:ext cx="955507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38070" defTabSz="913668">
              <a:spcBef>
                <a:spcPts val="100"/>
              </a:spcBef>
              <a:tabLst>
                <a:tab pos="751873" algn="l"/>
              </a:tabLst>
            </a:pPr>
            <a:r>
              <a:rPr sz="1799" spc="160" dirty="0">
                <a:solidFill>
                  <a:srgbClr val="0000FF"/>
                </a:solidFill>
                <a:latin typeface="Arial"/>
                <a:cs typeface="Arial"/>
              </a:rPr>
              <a:t>ante	</a:t>
            </a:r>
            <a:r>
              <a:rPr sz="3897" baseline="-20299" dirty="0">
                <a:solidFill>
                  <a:prstClr val="black"/>
                </a:solidFill>
                <a:latin typeface="SimSun"/>
                <a:cs typeface="SimSun"/>
              </a:rPr>
              <a:t>o</a:t>
            </a:r>
            <a:endParaRPr sz="3897" baseline="-20299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31873" y="5630858"/>
            <a:ext cx="906019" cy="299468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1799" spc="-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799" spc="4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spc="1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799" spc="185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799" spc="95" dirty="0">
                <a:solidFill>
                  <a:srgbClr val="0000FF"/>
                </a:solidFill>
                <a:latin typeface="Arial"/>
                <a:cs typeface="Arial"/>
              </a:rPr>
              <a:t>ue</a:t>
            </a:r>
            <a:endParaRPr sz="179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48772" y="6522918"/>
            <a:ext cx="892060" cy="284241"/>
          </a:xfrm>
          <a:custGeom>
            <a:avLst/>
            <a:gdLst/>
            <a:ahLst/>
            <a:cxnLst/>
            <a:rect l="l" t="t" r="r" b="b"/>
            <a:pathLst>
              <a:path w="892810" h="284479">
                <a:moveTo>
                  <a:pt x="0" y="284480"/>
                </a:moveTo>
                <a:lnTo>
                  <a:pt x="89281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05302" y="6449320"/>
            <a:ext cx="148465" cy="154810"/>
          </a:xfrm>
          <a:custGeom>
            <a:avLst/>
            <a:gdLst/>
            <a:ahLst/>
            <a:cxnLst/>
            <a:rect l="l" t="t" r="r" b="b"/>
            <a:pathLst>
              <a:path w="148589" h="154940">
                <a:moveTo>
                  <a:pt x="0" y="0"/>
                </a:moveTo>
                <a:lnTo>
                  <a:pt x="49530" y="154940"/>
                </a:lnTo>
                <a:lnTo>
                  <a:pt x="14859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50947" y="5729834"/>
            <a:ext cx="431437" cy="72329"/>
          </a:xfrm>
          <a:custGeom>
            <a:avLst/>
            <a:gdLst/>
            <a:ahLst/>
            <a:cxnLst/>
            <a:rect l="l" t="t" r="r" b="b"/>
            <a:pathLst>
              <a:path w="431800" h="72389">
                <a:moveTo>
                  <a:pt x="431800" y="7238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34206" y="5652430"/>
            <a:ext cx="140852" cy="159886"/>
          </a:xfrm>
          <a:custGeom>
            <a:avLst/>
            <a:gdLst/>
            <a:ahLst/>
            <a:cxnLst/>
            <a:rect l="l" t="t" r="r" b="b"/>
            <a:pathLst>
              <a:path w="140970" h="160020">
                <a:moveTo>
                  <a:pt x="140970" y="0"/>
                </a:moveTo>
                <a:lnTo>
                  <a:pt x="0" y="58420"/>
                </a:lnTo>
                <a:lnTo>
                  <a:pt x="114300" y="1600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33428" y="268345"/>
            <a:ext cx="3709093" cy="3860096"/>
          </a:xfrm>
          <a:custGeom>
            <a:avLst/>
            <a:gdLst/>
            <a:ahLst/>
            <a:cxnLst/>
            <a:rect l="l" t="t" r="r" b="b"/>
            <a:pathLst>
              <a:path w="3712209" h="3863340">
                <a:moveTo>
                  <a:pt x="3712210" y="0"/>
                </a:moveTo>
                <a:lnTo>
                  <a:pt x="0" y="0"/>
                </a:lnTo>
                <a:lnTo>
                  <a:pt x="0" y="3863340"/>
                </a:lnTo>
                <a:lnTo>
                  <a:pt x="3712210" y="3863340"/>
                </a:lnTo>
                <a:lnTo>
                  <a:pt x="371221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33428" y="268345"/>
            <a:ext cx="3709093" cy="3860096"/>
          </a:xfrm>
          <a:custGeom>
            <a:avLst/>
            <a:gdLst/>
            <a:ahLst/>
            <a:cxnLst/>
            <a:rect l="l" t="t" r="r" b="b"/>
            <a:pathLst>
              <a:path w="3712209" h="3863340">
                <a:moveTo>
                  <a:pt x="1856740" y="3863340"/>
                </a:moveTo>
                <a:lnTo>
                  <a:pt x="0" y="3863340"/>
                </a:lnTo>
                <a:lnTo>
                  <a:pt x="0" y="0"/>
                </a:lnTo>
                <a:lnTo>
                  <a:pt x="3712210" y="0"/>
                </a:lnTo>
                <a:lnTo>
                  <a:pt x="3712210" y="3863340"/>
                </a:lnTo>
                <a:lnTo>
                  <a:pt x="1856740" y="386334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25568" y="160485"/>
            <a:ext cx="3709093" cy="3860096"/>
          </a:xfrm>
          <a:custGeom>
            <a:avLst/>
            <a:gdLst/>
            <a:ahLst/>
            <a:cxnLst/>
            <a:rect l="l" t="t" r="r" b="b"/>
            <a:pathLst>
              <a:path w="3712209" h="3863340">
                <a:moveTo>
                  <a:pt x="3712210" y="0"/>
                </a:moveTo>
                <a:lnTo>
                  <a:pt x="0" y="0"/>
                </a:lnTo>
                <a:lnTo>
                  <a:pt x="0" y="3863340"/>
                </a:lnTo>
                <a:lnTo>
                  <a:pt x="3712210" y="3863340"/>
                </a:lnTo>
                <a:lnTo>
                  <a:pt x="3712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25568" y="160485"/>
            <a:ext cx="3709093" cy="3860096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62178" rIns="0" bIns="0" rtlCol="0">
            <a:spAutoFit/>
          </a:bodyPr>
          <a:lstStyle/>
          <a:p>
            <a:pPr marL="394654" marR="388944" algn="ctr" defTabSz="913668">
              <a:lnSpc>
                <a:spcPts val="2558"/>
              </a:lnSpc>
              <a:spcBef>
                <a:spcPts val="490"/>
              </a:spcBef>
            </a:pP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Each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edge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is</a:t>
            </a:r>
            <a:r>
              <a:rPr sz="2198" spc="-10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labeled  with </a:t>
            </a: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</a:t>
            </a:r>
            <a:r>
              <a:rPr sz="2198" spc="-4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35" dirty="0">
                <a:solidFill>
                  <a:prstClr val="black"/>
                </a:solidFill>
                <a:latin typeface="DejaVu Serif"/>
                <a:cs typeface="DejaVu Serif"/>
              </a:rPr>
              <a:t>character.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43395" marR="136416" algn="ctr" defTabSz="913668">
              <a:lnSpc>
                <a:spcPts val="2558"/>
              </a:lnSpc>
              <a:spcBef>
                <a:spcPts val="1279"/>
              </a:spcBef>
            </a:pP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Some nodes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are</a:t>
            </a:r>
            <a:r>
              <a:rPr sz="2198" spc="-6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marked 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as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representing</a:t>
            </a:r>
            <a:r>
              <a:rPr sz="2198" spc="-4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words.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80196" marR="175120" algn="ctr" defTabSz="913668">
              <a:lnSpc>
                <a:spcPct val="96800"/>
              </a:lnSpc>
              <a:spcBef>
                <a:spcPts val="1214"/>
              </a:spcBef>
            </a:pP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By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convention,</a:t>
            </a:r>
            <a:r>
              <a:rPr sz="2198" spc="-5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children  are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stored in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sorted  </a:t>
            </a:r>
            <a:r>
              <a:rPr sz="2198" spc="-50" dirty="0">
                <a:solidFill>
                  <a:prstClr val="black"/>
                </a:solidFill>
                <a:latin typeface="DejaVu Serif"/>
                <a:cs typeface="DejaVu Serif"/>
              </a:rPr>
              <a:t>order.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78927" marR="174485" indent="1903" algn="ctr" defTabSz="913668">
              <a:lnSpc>
                <a:spcPts val="2558"/>
              </a:lnSpc>
              <a:spcBef>
                <a:spcPts val="1349"/>
              </a:spcBef>
            </a:pPr>
            <a:r>
              <a:rPr sz="2198" dirty="0">
                <a:solidFill>
                  <a:prstClr val="black"/>
                </a:solidFill>
                <a:latin typeface="DejaVu Serif"/>
                <a:cs typeface="DejaVu Serif"/>
              </a:rPr>
              <a:t>A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preorder traversal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of  the trie prints all</a:t>
            </a:r>
            <a:r>
              <a:rPr sz="2198" spc="-8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words  </a:t>
            </a:r>
            <a:r>
              <a:rPr sz="2198" spc="-5" dirty="0">
                <a:solidFill>
                  <a:prstClr val="black"/>
                </a:solidFill>
                <a:latin typeface="DejaVu Serif"/>
                <a:cs typeface="DejaVu Serif"/>
              </a:rPr>
              <a:t>in </a:t>
            </a:r>
            <a:r>
              <a:rPr sz="2198" spc="-10" dirty="0">
                <a:solidFill>
                  <a:prstClr val="black"/>
                </a:solidFill>
                <a:latin typeface="DejaVu Serif"/>
                <a:cs typeface="DejaVu Serif"/>
              </a:rPr>
              <a:t>sorted</a:t>
            </a:r>
            <a:r>
              <a:rPr sz="2198" spc="-25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98" spc="-50" dirty="0">
                <a:solidFill>
                  <a:prstClr val="black"/>
                </a:solidFill>
                <a:latin typeface="DejaVu Serif"/>
                <a:cs typeface="DejaVu Serif"/>
              </a:rPr>
              <a:t>order.</a:t>
            </a:r>
            <a:endParaRPr sz="219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8127" y="6674403"/>
            <a:ext cx="1061463" cy="314438"/>
          </a:xfrm>
          <a:prstGeom prst="rect">
            <a:avLst/>
          </a:prstGeom>
        </p:spPr>
        <p:txBody>
          <a:bodyPr vert="horz" wrap="square" lIns="0" tIns="37434" rIns="0" bIns="0" rtlCol="0">
            <a:spAutoFit/>
          </a:bodyPr>
          <a:lstStyle/>
          <a:p>
            <a:pPr marL="12690" defTabSz="913668">
              <a:spcBef>
                <a:spcPts val="295"/>
              </a:spcBef>
            </a:pPr>
            <a:r>
              <a:rPr sz="1799" spc="5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99" spc="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799" spc="12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799" spc="17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99" spc="140" dirty="0">
                <a:solidFill>
                  <a:srgbClr val="0000FF"/>
                </a:solidFill>
                <a:latin typeface="Arial"/>
                <a:cs typeface="Arial"/>
              </a:rPr>
              <a:t>pe</a:t>
            </a:r>
            <a:endParaRPr sz="179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3379" y="6703590"/>
            <a:ext cx="1060194" cy="314438"/>
          </a:xfrm>
          <a:prstGeom prst="rect">
            <a:avLst/>
          </a:prstGeom>
        </p:spPr>
        <p:txBody>
          <a:bodyPr vert="horz" wrap="square" lIns="0" tIns="37434" rIns="0" bIns="0" rtlCol="0">
            <a:spAutoFit/>
          </a:bodyPr>
          <a:lstStyle/>
          <a:p>
            <a:pPr marL="12690" defTabSz="913668">
              <a:spcBef>
                <a:spcPts val="295"/>
              </a:spcBef>
            </a:pPr>
            <a:r>
              <a:rPr sz="1799" spc="-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99" spc="1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799" spc="4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99" spc="180" dirty="0">
                <a:solidFill>
                  <a:srgbClr val="0000FF"/>
                </a:solidFill>
                <a:latin typeface="Arial"/>
                <a:cs typeface="Arial"/>
              </a:rPr>
              <a:t>eat</a:t>
            </a:r>
            <a:r>
              <a:rPr sz="1799" spc="22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endParaRPr sz="1799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62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48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00800" y="1362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6600" y="2048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578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943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43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008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05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191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00800" y="2505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6600" y="3191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578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6294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6294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0866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48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34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00800" y="3648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6600" y="4334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578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152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3152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724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48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34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00800" y="3648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6600" y="4334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578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578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152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3152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724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19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05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6600" y="219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772400" y="905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9436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943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436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008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62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48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72400" y="1362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58200" y="2048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9436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6294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6294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0866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05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191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72400" y="2505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58200" y="3191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9436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152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3152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7724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48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34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72400" y="3648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58200" y="4334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9436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010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010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4582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4800600" y="6172200"/>
          <a:ext cx="4800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954020" y="0"/>
                </a:moveTo>
                <a:lnTo>
                  <a:pt x="246379" y="0"/>
                </a:ln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3200400" cy="4343400"/>
          </a:xfrm>
          <a:custGeom>
            <a:avLst/>
            <a:gdLst/>
            <a:ahLst/>
            <a:cxnLst/>
            <a:rect l="l" t="t" r="r" b="b"/>
            <a:pathLst>
              <a:path w="3200400" h="4343400">
                <a:moveTo>
                  <a:pt x="246379" y="0"/>
                </a:moveTo>
                <a:lnTo>
                  <a:pt x="200424" y="5533"/>
                </a:lnTo>
                <a:lnTo>
                  <a:pt x="155912" y="21173"/>
                </a:lnTo>
                <a:lnTo>
                  <a:pt x="114287" y="45474"/>
                </a:lnTo>
                <a:lnTo>
                  <a:pt x="76993" y="76993"/>
                </a:lnTo>
                <a:lnTo>
                  <a:pt x="45474" y="114287"/>
                </a:lnTo>
                <a:lnTo>
                  <a:pt x="21173" y="155912"/>
                </a:lnTo>
                <a:lnTo>
                  <a:pt x="5533" y="200424"/>
                </a:lnTo>
                <a:lnTo>
                  <a:pt x="0" y="246379"/>
                </a:lnTo>
                <a:lnTo>
                  <a:pt x="0" y="4097020"/>
                </a:lnTo>
                <a:lnTo>
                  <a:pt x="5533" y="4142611"/>
                </a:lnTo>
                <a:lnTo>
                  <a:pt x="21173" y="4186951"/>
                </a:lnTo>
                <a:lnTo>
                  <a:pt x="45474" y="4228554"/>
                </a:lnTo>
                <a:lnTo>
                  <a:pt x="76993" y="4265930"/>
                </a:lnTo>
                <a:lnTo>
                  <a:pt x="114287" y="4297590"/>
                </a:lnTo>
                <a:lnTo>
                  <a:pt x="155912" y="4322048"/>
                </a:lnTo>
                <a:lnTo>
                  <a:pt x="200424" y="4337813"/>
                </a:lnTo>
                <a:lnTo>
                  <a:pt x="246379" y="4343400"/>
                </a:lnTo>
                <a:lnTo>
                  <a:pt x="2954020" y="4343400"/>
                </a:lnTo>
                <a:lnTo>
                  <a:pt x="2999975" y="4337813"/>
                </a:lnTo>
                <a:lnTo>
                  <a:pt x="3044487" y="4322048"/>
                </a:lnTo>
                <a:lnTo>
                  <a:pt x="3086112" y="4297590"/>
                </a:lnTo>
                <a:lnTo>
                  <a:pt x="3123406" y="4265930"/>
                </a:lnTo>
                <a:lnTo>
                  <a:pt x="3154925" y="4228554"/>
                </a:lnTo>
                <a:lnTo>
                  <a:pt x="3179226" y="4186951"/>
                </a:lnTo>
                <a:lnTo>
                  <a:pt x="3194866" y="4142611"/>
                </a:lnTo>
                <a:lnTo>
                  <a:pt x="3200400" y="4097020"/>
                </a:lnTo>
                <a:lnTo>
                  <a:pt x="3200400" y="246379"/>
                </a:lnTo>
                <a:lnTo>
                  <a:pt x="3194866" y="200424"/>
                </a:lnTo>
                <a:lnTo>
                  <a:pt x="3179226" y="155912"/>
                </a:lnTo>
                <a:lnTo>
                  <a:pt x="3154925" y="114287"/>
                </a:lnTo>
                <a:lnTo>
                  <a:pt x="3123406" y="76993"/>
                </a:lnTo>
                <a:lnTo>
                  <a:pt x="3086112" y="45474"/>
                </a:lnTo>
                <a:lnTo>
                  <a:pt x="3044487" y="21173"/>
                </a:lnTo>
                <a:lnTo>
                  <a:pt x="2999975" y="5533"/>
                </a:lnTo>
                <a:lnTo>
                  <a:pt x="2954020" y="0"/>
                </a:lnTo>
                <a:lnTo>
                  <a:pt x="246379" y="0"/>
                </a:lnTo>
                <a:close/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00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FF9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20574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o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u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a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b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d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g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e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279"/>
                        </a:lnSpc>
                      </a:pPr>
                      <a:r>
                        <a:rPr sz="2800" dirty="0">
                          <a:latin typeface="SimSun"/>
                          <a:cs typeface="SimSun"/>
                        </a:rPr>
                        <a:t>t</a:t>
                      </a:r>
                      <a:endParaRPr sz="2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5459" y="1614170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4000A"/>
                </a:solidFill>
                <a:latin typeface="DejaVu Serif"/>
                <a:cs typeface="DejaVu Serif"/>
              </a:rPr>
              <a:t>Pattern</a:t>
            </a:r>
            <a:r>
              <a:rPr sz="2400" b="1" spc="-90" dirty="0">
                <a:solidFill>
                  <a:srgbClr val="C4000A"/>
                </a:solidFill>
                <a:latin typeface="DejaVu Serif"/>
                <a:cs typeface="DejaVu Serif"/>
              </a:rPr>
              <a:t> </a:t>
            </a:r>
            <a:r>
              <a:rPr sz="2400" b="1" spc="-5" dirty="0">
                <a:solidFill>
                  <a:srgbClr val="C4000A"/>
                </a:solidFill>
                <a:latin typeface="DejaVu Serif"/>
                <a:cs typeface="DejaVu Serif"/>
              </a:rPr>
              <a:t>Strings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59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79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79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59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228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22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91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24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0" y="1371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0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29800" y="205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76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34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76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34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600" y="594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60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43400" y="662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92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50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92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50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08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08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008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08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724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724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582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724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724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582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2400" y="4791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58200" y="5477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4000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44000" y="2514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9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4000" y="3657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29800" y="4343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86300" y="571500"/>
            <a:ext cx="2400300" cy="701040"/>
          </a:xfrm>
          <a:custGeom>
            <a:avLst/>
            <a:gdLst/>
            <a:ahLst/>
            <a:cxnLst/>
            <a:rect l="l" t="t" r="r" b="b"/>
            <a:pathLst>
              <a:path w="2400300" h="701040">
                <a:moveTo>
                  <a:pt x="24003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8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7975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a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005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342900" y="0"/>
                </a:moveTo>
                <a:lnTo>
                  <a:pt x="0" y="0"/>
                </a:lnTo>
                <a:lnTo>
                  <a:pt x="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31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0830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0005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31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592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o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005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31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7592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u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00500" y="5486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3190" y="5835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759200" y="5497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029200" y="1714500"/>
            <a:ext cx="342900" cy="701040"/>
          </a:xfrm>
          <a:custGeom>
            <a:avLst/>
            <a:gdLst/>
            <a:ahLst/>
            <a:cxnLst/>
            <a:rect l="l" t="t" r="r" b="b"/>
            <a:pathLst>
              <a:path w="342900" h="701039">
                <a:moveTo>
                  <a:pt x="0" y="0"/>
                </a:moveTo>
                <a:lnTo>
                  <a:pt x="342900" y="0"/>
                </a:lnTo>
                <a:lnTo>
                  <a:pt x="3429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47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11750" y="12877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3721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7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20" y="0"/>
                </a:moveTo>
                <a:lnTo>
                  <a:pt x="0" y="0"/>
                </a:lnTo>
                <a:lnTo>
                  <a:pt x="67310" y="10795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30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3700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443229" y="0"/>
                </a:moveTo>
                <a:lnTo>
                  <a:pt x="0" y="0"/>
                </a:lnTo>
                <a:lnTo>
                  <a:pt x="0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63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418579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b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7437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63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502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437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763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502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72069" y="814069"/>
            <a:ext cx="443230" cy="458470"/>
          </a:xfrm>
          <a:custGeom>
            <a:avLst/>
            <a:gdLst/>
            <a:ahLst/>
            <a:cxnLst/>
            <a:rect l="l" t="t" r="r" b="b"/>
            <a:pathLst>
              <a:path w="443229" h="458469">
                <a:moveTo>
                  <a:pt x="0" y="0"/>
                </a:moveTo>
                <a:lnTo>
                  <a:pt x="443229" y="0"/>
                </a:lnTo>
                <a:lnTo>
                  <a:pt x="443229" y="4584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479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261350" y="8763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153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479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1788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d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153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479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1788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115300" y="4343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47990" y="4692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178800" y="4354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0" y="571500"/>
            <a:ext cx="1714500" cy="701040"/>
          </a:xfrm>
          <a:custGeom>
            <a:avLst/>
            <a:gdLst/>
            <a:ahLst/>
            <a:cxnLst/>
            <a:rect l="l" t="t" r="r" b="b"/>
            <a:pathLst>
              <a:path w="1714500" h="701040">
                <a:moveTo>
                  <a:pt x="0" y="0"/>
                </a:moveTo>
                <a:lnTo>
                  <a:pt x="1714500" y="0"/>
                </a:lnTo>
                <a:lnTo>
                  <a:pt x="1714500" y="7010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9590" y="1263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540750" y="14478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g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486900" y="2057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19590" y="2406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9550400" y="2068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486900" y="320040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228600"/>
                </a:lnTo>
                <a:lnTo>
                  <a:pt x="0" y="3581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19590" y="3549650"/>
            <a:ext cx="134620" cy="107950"/>
          </a:xfrm>
          <a:custGeom>
            <a:avLst/>
            <a:gdLst/>
            <a:ahLst/>
            <a:cxnLst/>
            <a:rect l="l" t="t" r="r" b="b"/>
            <a:pathLst>
              <a:path w="134620" h="107950">
                <a:moveTo>
                  <a:pt x="134619" y="0"/>
                </a:moveTo>
                <a:lnTo>
                  <a:pt x="0" y="0"/>
                </a:lnTo>
                <a:lnTo>
                  <a:pt x="67309" y="10795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550400" y="32118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t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72400" y="4800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72400" y="47914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58200" y="5477235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261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261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48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26179" y="6012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26179" y="601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74820" y="6560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977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977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46420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977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77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46420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69379" y="2583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69379" y="2583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18019" y="3131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69379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69379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180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40980" y="4869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0980" y="486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89619" y="5417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12580" y="37261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40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20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2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212580" y="3726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761219" y="4274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245109"/>
                </a:move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close/>
              </a:path>
              <a:path w="457200" h="457200">
                <a:moveTo>
                  <a:pt x="318770" y="0"/>
                </a:moveTo>
                <a:lnTo>
                  <a:pt x="138429" y="0"/>
                </a:lnTo>
                <a:lnTo>
                  <a:pt x="138429" y="245109"/>
                </a:lnTo>
                <a:lnTo>
                  <a:pt x="318770" y="245109"/>
                </a:lnTo>
                <a:lnTo>
                  <a:pt x="318770" y="0"/>
                </a:lnTo>
                <a:close/>
              </a:path>
            </a:pathLst>
          </a:custGeom>
          <a:solidFill>
            <a:srgbClr val="C400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943600" y="5715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38429" y="0"/>
                </a:moveTo>
                <a:lnTo>
                  <a:pt x="138429" y="245109"/>
                </a:lnTo>
                <a:lnTo>
                  <a:pt x="0" y="245109"/>
                </a:lnTo>
                <a:lnTo>
                  <a:pt x="228600" y="457200"/>
                </a:lnTo>
                <a:lnTo>
                  <a:pt x="457200" y="245109"/>
                </a:lnTo>
                <a:lnTo>
                  <a:pt x="318770" y="245109"/>
                </a:lnTo>
                <a:lnTo>
                  <a:pt x="318770" y="0"/>
                </a:lnTo>
                <a:lnTo>
                  <a:pt x="1384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943600" y="5715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6868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212090"/>
                </a:move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lnTo>
                  <a:pt x="318770" y="212090"/>
                </a:lnTo>
                <a:close/>
              </a:path>
              <a:path w="457200" h="457200">
                <a:moveTo>
                  <a:pt x="228600" y="0"/>
                </a:moveTo>
                <a:lnTo>
                  <a:pt x="0" y="212090"/>
                </a:lnTo>
                <a:lnTo>
                  <a:pt x="457200" y="21209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686800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18770" y="457200"/>
                </a:moveTo>
                <a:lnTo>
                  <a:pt x="318770" y="212090"/>
                </a:lnTo>
                <a:lnTo>
                  <a:pt x="457200" y="212090"/>
                </a:lnTo>
                <a:lnTo>
                  <a:pt x="228600" y="0"/>
                </a:lnTo>
                <a:lnTo>
                  <a:pt x="0" y="212090"/>
                </a:lnTo>
                <a:lnTo>
                  <a:pt x="138429" y="212090"/>
                </a:lnTo>
                <a:lnTo>
                  <a:pt x="138429" y="457200"/>
                </a:lnTo>
                <a:lnTo>
                  <a:pt x="31877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144000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7811" y="211243"/>
            <a:ext cx="1654690" cy="2140691"/>
          </a:xfrm>
          <a:prstGeom prst="rect">
            <a:avLst/>
          </a:prstGeom>
        </p:spPr>
        <p:txBody>
          <a:bodyPr vert="horz" wrap="square" lIns="0" tIns="92632" rIns="0" bIns="0" rtlCol="0">
            <a:spAutoFit/>
          </a:bodyPr>
          <a:lstStyle/>
          <a:p>
            <a:pPr marL="12690" marR="819129">
              <a:lnSpc>
                <a:spcPts val="3207"/>
              </a:lnSpc>
              <a:spcBef>
                <a:spcPts val="729"/>
              </a:spcBef>
            </a:pPr>
            <a:r>
              <a:rPr sz="3197" dirty="0">
                <a:latin typeface="SimSun"/>
                <a:cs typeface="SimSun"/>
              </a:rPr>
              <a:t>ant  </a:t>
            </a:r>
            <a:r>
              <a:rPr sz="3197" spc="5" dirty="0">
                <a:latin typeface="SimSun"/>
                <a:cs typeface="SimSun"/>
              </a:rPr>
              <a:t>ant</a:t>
            </a:r>
            <a:r>
              <a:rPr sz="3197" dirty="0">
                <a:latin typeface="SimSun"/>
                <a:cs typeface="SimSun"/>
              </a:rPr>
              <a:t>e</a:t>
            </a:r>
            <a:endParaRPr sz="3197">
              <a:latin typeface="SimSun"/>
              <a:cs typeface="SimSun"/>
            </a:endParaRPr>
          </a:p>
          <a:p>
            <a:pPr marL="12690" marR="5076" algn="just">
              <a:lnSpc>
                <a:spcPct val="83500"/>
              </a:lnSpc>
            </a:pP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a</a:t>
            </a:r>
            <a:r>
              <a:rPr sz="3197" spc="5" dirty="0">
                <a:latin typeface="SimSun"/>
                <a:cs typeface="SimSun"/>
              </a:rPr>
              <a:t>te</a:t>
            </a:r>
            <a:r>
              <a:rPr sz="3197" dirty="0">
                <a:latin typeface="SimSun"/>
                <a:cs typeface="SimSun"/>
              </a:rPr>
              <a:t>r  </a:t>
            </a:r>
            <a:r>
              <a:rPr sz="3197" spc="5" dirty="0">
                <a:latin typeface="SimSun"/>
                <a:cs typeface="SimSun"/>
              </a:rPr>
              <a:t>ante</a:t>
            </a:r>
            <a:r>
              <a:rPr sz="3197" dirty="0">
                <a:latin typeface="SimSun"/>
                <a:cs typeface="SimSun"/>
              </a:rPr>
              <a:t>l</a:t>
            </a:r>
            <a:r>
              <a:rPr sz="3197" spc="5" dirty="0">
                <a:latin typeface="SimSun"/>
                <a:cs typeface="SimSun"/>
              </a:rPr>
              <a:t>op</a:t>
            </a:r>
            <a:r>
              <a:rPr sz="3197" dirty="0">
                <a:latin typeface="SimSun"/>
                <a:cs typeface="SimSun"/>
              </a:rPr>
              <a:t>e  antique</a:t>
            </a:r>
            <a:endParaRPr sz="3197">
              <a:latin typeface="SimSun"/>
              <a:cs typeface="SimSu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83614" y="215049"/>
          <a:ext cx="2740896" cy="68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4"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a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n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t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e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94818" y="3870846"/>
            <a:ext cx="2284081" cy="1765087"/>
          </a:xfrm>
          <a:custGeom>
            <a:avLst/>
            <a:gdLst/>
            <a:ahLst/>
            <a:cxnLst/>
            <a:rect l="l" t="t" r="r" b="b"/>
            <a:pathLst>
              <a:path w="2286000" h="1766570">
                <a:moveTo>
                  <a:pt x="2286000" y="0"/>
                </a:moveTo>
                <a:lnTo>
                  <a:pt x="0" y="0"/>
                </a:lnTo>
                <a:lnTo>
                  <a:pt x="0" y="1766570"/>
                </a:lnTo>
                <a:lnTo>
                  <a:pt x="2286000" y="1766570"/>
                </a:lnTo>
                <a:lnTo>
                  <a:pt x="22860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4818" y="3870846"/>
            <a:ext cx="2284081" cy="1765087"/>
          </a:xfrm>
          <a:custGeom>
            <a:avLst/>
            <a:gdLst/>
            <a:ahLst/>
            <a:cxnLst/>
            <a:rect l="l" t="t" r="r" b="b"/>
            <a:pathLst>
              <a:path w="2286000" h="1766570">
                <a:moveTo>
                  <a:pt x="1143000" y="1766570"/>
                </a:moveTo>
                <a:lnTo>
                  <a:pt x="0" y="1766570"/>
                </a:lnTo>
                <a:lnTo>
                  <a:pt x="0" y="0"/>
                </a:lnTo>
                <a:lnTo>
                  <a:pt x="2286000" y="0"/>
                </a:lnTo>
                <a:lnTo>
                  <a:pt x="2286000" y="1766570"/>
                </a:lnTo>
                <a:lnTo>
                  <a:pt x="1143000" y="176657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959" y="3762987"/>
            <a:ext cx="2284081" cy="1765087"/>
          </a:xfrm>
          <a:custGeom>
            <a:avLst/>
            <a:gdLst/>
            <a:ahLst/>
            <a:cxnLst/>
            <a:rect l="l" t="t" r="r" b="b"/>
            <a:pathLst>
              <a:path w="2286000" h="1766570">
                <a:moveTo>
                  <a:pt x="2286000" y="0"/>
                </a:moveTo>
                <a:lnTo>
                  <a:pt x="0" y="0"/>
                </a:lnTo>
                <a:lnTo>
                  <a:pt x="0" y="1766570"/>
                </a:lnTo>
                <a:lnTo>
                  <a:pt x="2286000" y="1766570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959" y="3762987"/>
            <a:ext cx="2284081" cy="1765087"/>
          </a:xfrm>
          <a:custGeom>
            <a:avLst/>
            <a:gdLst/>
            <a:ahLst/>
            <a:cxnLst/>
            <a:rect l="l" t="t" r="r" b="b"/>
            <a:pathLst>
              <a:path w="2286000" h="1766570">
                <a:moveTo>
                  <a:pt x="1143000" y="1766570"/>
                </a:moveTo>
                <a:lnTo>
                  <a:pt x="0" y="1766570"/>
                </a:lnTo>
                <a:lnTo>
                  <a:pt x="0" y="0"/>
                </a:lnTo>
                <a:lnTo>
                  <a:pt x="2286000" y="0"/>
                </a:lnTo>
                <a:lnTo>
                  <a:pt x="2286000" y="1766570"/>
                </a:lnTo>
                <a:lnTo>
                  <a:pt x="1143000" y="1766570"/>
                </a:lnTo>
                <a:close/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948" y="3737608"/>
            <a:ext cx="1847567" cy="1662303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12690" marR="5076" indent="634" algn="ctr" defTabSz="913668">
              <a:lnSpc>
                <a:spcPct val="134400"/>
              </a:lnSpc>
              <a:spcBef>
                <a:spcPts val="95"/>
              </a:spcBef>
              <a:tabLst>
                <a:tab pos="469524" algn="l"/>
                <a:tab pos="695403" algn="l"/>
                <a:tab pos="855930" algn="l"/>
                <a:tab pos="1112899" algn="l"/>
                <a:tab pos="1157948" algn="l"/>
                <a:tab pos="1367330" algn="l"/>
              </a:tabLst>
            </a:pPr>
            <a:r>
              <a:rPr sz="1998" spc="195" dirty="0">
                <a:solidFill>
                  <a:srgbClr val="0000FF"/>
                </a:solidFill>
                <a:latin typeface="Arial"/>
                <a:cs typeface="Arial"/>
              </a:rPr>
              <a:t>Now,		</a:t>
            </a:r>
            <a:r>
              <a:rPr sz="1998" spc="250" dirty="0">
                <a:solidFill>
                  <a:srgbClr val="0000FF"/>
                </a:solidFill>
                <a:latin typeface="Arial"/>
                <a:cs typeface="Arial"/>
              </a:rPr>
              <a:t>do	</a:t>
            </a:r>
            <a:r>
              <a:rPr sz="1998" spc="-5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998" spc="25" dirty="0">
                <a:solidFill>
                  <a:srgbClr val="0000FF"/>
                </a:solidFill>
                <a:latin typeface="Arial"/>
                <a:cs typeface="Arial"/>
              </a:rPr>
              <a:t>DFS	</a:t>
            </a:r>
            <a:r>
              <a:rPr sz="1998" spc="340" dirty="0">
                <a:solidFill>
                  <a:srgbClr val="0000FF"/>
                </a:solidFill>
                <a:latin typeface="Arial"/>
                <a:cs typeface="Arial"/>
              </a:rPr>
              <a:t>to		</a:t>
            </a:r>
            <a:r>
              <a:rPr sz="1998" spc="204" dirty="0">
                <a:solidFill>
                  <a:srgbClr val="0000FF"/>
                </a:solidFill>
                <a:latin typeface="Arial"/>
                <a:cs typeface="Arial"/>
              </a:rPr>
              <a:t>find  </a:t>
            </a:r>
            <a:r>
              <a:rPr sz="1998" spc="100" dirty="0">
                <a:solidFill>
                  <a:srgbClr val="0000FF"/>
                </a:solidFill>
                <a:latin typeface="Arial"/>
                <a:cs typeface="Arial"/>
              </a:rPr>
              <a:t>all	</a:t>
            </a:r>
            <a:r>
              <a:rPr sz="1998" spc="165" dirty="0">
                <a:solidFill>
                  <a:srgbClr val="0000FF"/>
                </a:solidFill>
                <a:latin typeface="Arial"/>
                <a:cs typeface="Arial"/>
              </a:rPr>
              <a:t>words  </a:t>
            </a:r>
            <a:r>
              <a:rPr sz="1998" spc="39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998" spc="19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998" spc="1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998" spc="49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98" spc="11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98" spc="31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998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98" spc="-4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998" spc="11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98" spc="39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998" spc="11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98" spc="53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3441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2288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10686" y="46281"/>
            <a:ext cx="4632156" cy="666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838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838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3720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1614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69284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5652" y="4312436"/>
            <a:ext cx="1103972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  <a:tabLst>
                <a:tab pos="925724" algn="l"/>
              </a:tabLst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	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69284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43986" y="91963"/>
            <a:ext cx="0" cy="2284081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54630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30354" y="2376043"/>
            <a:ext cx="913632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54630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30354" y="2376043"/>
            <a:ext cx="0" cy="683955"/>
          </a:xfrm>
          <a:custGeom>
            <a:avLst/>
            <a:gdLst/>
            <a:ahLst/>
            <a:cxnLst/>
            <a:rect l="l" t="t" r="r" b="b"/>
            <a:pathLst>
              <a:path h="684530">
                <a:moveTo>
                  <a:pt x="0" y="0"/>
                </a:moveTo>
                <a:lnTo>
                  <a:pt x="0" y="684529"/>
                </a:lnTo>
              </a:path>
            </a:pathLst>
          </a:custGeom>
          <a:ln w="54630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35184" y="3047309"/>
            <a:ext cx="190340" cy="151003"/>
          </a:xfrm>
          <a:custGeom>
            <a:avLst/>
            <a:gdLst/>
            <a:ahLst/>
            <a:cxnLst/>
            <a:rect l="l" t="t" r="r" b="b"/>
            <a:pathLst>
              <a:path w="190500" h="151130">
                <a:moveTo>
                  <a:pt x="190500" y="0"/>
                </a:moveTo>
                <a:lnTo>
                  <a:pt x="0" y="0"/>
                </a:lnTo>
                <a:lnTo>
                  <a:pt x="95250" y="151130"/>
                </a:lnTo>
                <a:lnTo>
                  <a:pt x="1905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28388" y="5921698"/>
            <a:ext cx="1903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77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55652" y="5921698"/>
            <a:ext cx="1903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77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125589" defTabSz="913668">
              <a:lnSpc>
                <a:spcPts val="3207"/>
              </a:lnSpc>
              <a:spcBef>
                <a:spcPts val="590"/>
              </a:spcBef>
            </a:pP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ant  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3197">
              <a:solidFill>
                <a:prstClr val="black"/>
              </a:solidFill>
              <a:latin typeface="SimSun"/>
              <a:cs typeface="SimSun"/>
            </a:endParaRPr>
          </a:p>
          <a:p>
            <a:pPr marL="107864" marR="310901" algn="just" defTabSz="913668">
              <a:lnSpc>
                <a:spcPct val="83500"/>
              </a:lnSpc>
            </a:pP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r  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op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e  antique</a:t>
            </a:r>
            <a:endParaRPr sz="3197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441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288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838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838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5130" y="46281"/>
            <a:ext cx="3197713" cy="666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3720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1614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9284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5652" y="4312436"/>
            <a:ext cx="1103972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  <a:tabLst>
                <a:tab pos="925724" algn="l"/>
              </a:tabLst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	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9284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083614" y="215049"/>
          <a:ext cx="2740896" cy="68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4"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a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n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t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240"/>
                        </a:lnSpc>
                      </a:pPr>
                      <a:r>
                        <a:rPr sz="4800" dirty="0">
                          <a:latin typeface="SimSun"/>
                          <a:cs typeface="SimSun"/>
                        </a:rPr>
                        <a:t>w</a:t>
                      </a:r>
                      <a:endParaRPr sz="48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7192742" y="3077764"/>
            <a:ext cx="2284081" cy="1765087"/>
          </a:xfrm>
          <a:custGeom>
            <a:avLst/>
            <a:gdLst/>
            <a:ahLst/>
            <a:cxnLst/>
            <a:rect l="l" t="t" r="r" b="b"/>
            <a:pathLst>
              <a:path w="2286000" h="1766570">
                <a:moveTo>
                  <a:pt x="2286000" y="0"/>
                </a:moveTo>
                <a:lnTo>
                  <a:pt x="0" y="0"/>
                </a:lnTo>
                <a:lnTo>
                  <a:pt x="0" y="1766570"/>
                </a:lnTo>
                <a:lnTo>
                  <a:pt x="2286000" y="1766570"/>
                </a:lnTo>
                <a:lnTo>
                  <a:pt x="22860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92742" y="3077764"/>
            <a:ext cx="2284081" cy="1765087"/>
          </a:xfrm>
          <a:custGeom>
            <a:avLst/>
            <a:gdLst/>
            <a:ahLst/>
            <a:cxnLst/>
            <a:rect l="l" t="t" r="r" b="b"/>
            <a:pathLst>
              <a:path w="2286000" h="1766570">
                <a:moveTo>
                  <a:pt x="1143000" y="1766570"/>
                </a:moveTo>
                <a:lnTo>
                  <a:pt x="0" y="1766570"/>
                </a:lnTo>
                <a:lnTo>
                  <a:pt x="0" y="0"/>
                </a:lnTo>
                <a:lnTo>
                  <a:pt x="2286000" y="0"/>
                </a:lnTo>
                <a:lnTo>
                  <a:pt x="2286000" y="1766570"/>
                </a:lnTo>
                <a:lnTo>
                  <a:pt x="1143000" y="176657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84883" y="2969904"/>
            <a:ext cx="2284081" cy="1765087"/>
          </a:xfrm>
          <a:custGeom>
            <a:avLst/>
            <a:gdLst/>
            <a:ahLst/>
            <a:cxnLst/>
            <a:rect l="l" t="t" r="r" b="b"/>
            <a:pathLst>
              <a:path w="2286000" h="1766570">
                <a:moveTo>
                  <a:pt x="2286000" y="0"/>
                </a:moveTo>
                <a:lnTo>
                  <a:pt x="0" y="0"/>
                </a:lnTo>
                <a:lnTo>
                  <a:pt x="0" y="1766570"/>
                </a:lnTo>
                <a:lnTo>
                  <a:pt x="2286000" y="1766570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84883" y="2969904"/>
            <a:ext cx="2284081" cy="1613830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17765" rIns="0" bIns="0" rtlCol="0">
            <a:spAutoFit/>
          </a:bodyPr>
          <a:lstStyle/>
          <a:p>
            <a:pPr marL="529801" marR="335012" indent="-189079" defTabSz="913668">
              <a:lnSpc>
                <a:spcPts val="3217"/>
              </a:lnSpc>
              <a:spcBef>
                <a:spcPts val="140"/>
              </a:spcBef>
              <a:tabLst>
                <a:tab pos="885751" algn="l"/>
                <a:tab pos="1120513" algn="l"/>
                <a:tab pos="1517070" algn="l"/>
              </a:tabLst>
            </a:pPr>
            <a:r>
              <a:rPr sz="1998" spc="-13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998" spc="120" dirty="0">
                <a:solidFill>
                  <a:srgbClr val="0000FF"/>
                </a:solidFill>
                <a:latin typeface="Arial"/>
                <a:cs typeface="Arial"/>
              </a:rPr>
              <a:t>e	</a:t>
            </a:r>
            <a:r>
              <a:rPr sz="1998" spc="679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998" spc="1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98" spc="150" dirty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1998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98" spc="1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998" spc="459" dirty="0">
                <a:solidFill>
                  <a:srgbClr val="0000FF"/>
                </a:solidFill>
                <a:latin typeface="Arial"/>
                <a:cs typeface="Arial"/>
              </a:rPr>
              <a:t>ff  </a:t>
            </a:r>
            <a:r>
              <a:rPr sz="1998" spc="190" dirty="0">
                <a:solidFill>
                  <a:srgbClr val="0000FF"/>
                </a:solidFill>
                <a:latin typeface="Arial"/>
                <a:cs typeface="Arial"/>
              </a:rPr>
              <a:t>the	</a:t>
            </a:r>
            <a:r>
              <a:rPr sz="1998" spc="325" dirty="0">
                <a:solidFill>
                  <a:srgbClr val="0000FF"/>
                </a:solidFill>
                <a:latin typeface="Arial"/>
                <a:cs typeface="Arial"/>
              </a:rPr>
              <a:t>trie.</a:t>
            </a:r>
            <a:endParaRPr sz="1998">
              <a:solidFill>
                <a:prstClr val="black"/>
              </a:solidFill>
              <a:latin typeface="Arial"/>
              <a:cs typeface="Arial"/>
            </a:endParaRPr>
          </a:p>
          <a:p>
            <a:pPr marL="548836" marR="196693" indent="-347702" defTabSz="913668">
              <a:lnSpc>
                <a:spcPts val="3226"/>
              </a:lnSpc>
              <a:spcBef>
                <a:spcPts val="5"/>
              </a:spcBef>
              <a:tabLst>
                <a:tab pos="1161120" algn="l"/>
                <a:tab pos="1758177" algn="l"/>
              </a:tabLst>
            </a:pPr>
            <a:r>
              <a:rPr sz="1998" spc="44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98" spc="-4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998" spc="11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98" spc="39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998" spc="1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98" dirty="0">
                <a:solidFill>
                  <a:srgbClr val="0000FF"/>
                </a:solidFill>
                <a:latin typeface="Arial"/>
                <a:cs typeface="Arial"/>
              </a:rPr>
              <a:t>	a</a:t>
            </a:r>
            <a:r>
              <a:rPr sz="1998" spc="38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998" spc="1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998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98" spc="11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998" spc="125" dirty="0">
                <a:solidFill>
                  <a:srgbClr val="0000FF"/>
                </a:solidFill>
                <a:latin typeface="Arial"/>
                <a:cs typeface="Arial"/>
              </a:rPr>
              <a:t>o  </a:t>
            </a:r>
            <a:r>
              <a:rPr sz="1998" spc="145" dirty="0">
                <a:solidFill>
                  <a:srgbClr val="0000FF"/>
                </a:solidFill>
                <a:latin typeface="Arial"/>
                <a:cs typeface="Arial"/>
              </a:rPr>
              <a:t>matches!</a:t>
            </a:r>
            <a:endParaRPr sz="1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99247" y="2443297"/>
            <a:ext cx="3027676" cy="526607"/>
          </a:xfrm>
          <a:custGeom>
            <a:avLst/>
            <a:gdLst/>
            <a:ahLst/>
            <a:cxnLst/>
            <a:rect l="l" t="t" r="r" b="b"/>
            <a:pathLst>
              <a:path w="3030220" h="527050">
                <a:moveTo>
                  <a:pt x="3030220" y="527050"/>
                </a:moveTo>
                <a:lnTo>
                  <a:pt x="3024147" y="480929"/>
                </a:lnTo>
                <a:lnTo>
                  <a:pt x="3005928" y="437063"/>
                </a:lnTo>
                <a:lnTo>
                  <a:pt x="2975562" y="395431"/>
                </a:lnTo>
                <a:lnTo>
                  <a:pt x="2933048" y="356012"/>
                </a:lnTo>
                <a:lnTo>
                  <a:pt x="2897957" y="330952"/>
                </a:lnTo>
                <a:lnTo>
                  <a:pt x="2857466" y="306859"/>
                </a:lnTo>
                <a:lnTo>
                  <a:pt x="2811576" y="283728"/>
                </a:lnTo>
                <a:lnTo>
                  <a:pt x="2760286" y="261551"/>
                </a:lnTo>
                <a:lnTo>
                  <a:pt x="2703596" y="240324"/>
                </a:lnTo>
                <a:lnTo>
                  <a:pt x="2641505" y="220039"/>
                </a:lnTo>
                <a:lnTo>
                  <a:pt x="2574015" y="200691"/>
                </a:lnTo>
                <a:lnTo>
                  <a:pt x="2501123" y="182272"/>
                </a:lnTo>
                <a:lnTo>
                  <a:pt x="2462652" y="173410"/>
                </a:lnTo>
                <a:lnTo>
                  <a:pt x="2422831" y="164778"/>
                </a:lnTo>
                <a:lnTo>
                  <a:pt x="2381660" y="156375"/>
                </a:lnTo>
                <a:lnTo>
                  <a:pt x="2339138" y="148200"/>
                </a:lnTo>
                <a:lnTo>
                  <a:pt x="2295266" y="140254"/>
                </a:lnTo>
                <a:lnTo>
                  <a:pt x="2250043" y="132534"/>
                </a:lnTo>
                <a:lnTo>
                  <a:pt x="2203470" y="125041"/>
                </a:lnTo>
                <a:lnTo>
                  <a:pt x="2155547" y="117773"/>
                </a:lnTo>
                <a:lnTo>
                  <a:pt x="2106274" y="110730"/>
                </a:lnTo>
                <a:lnTo>
                  <a:pt x="2055650" y="103910"/>
                </a:lnTo>
                <a:lnTo>
                  <a:pt x="2003675" y="97314"/>
                </a:lnTo>
                <a:lnTo>
                  <a:pt x="1950350" y="90940"/>
                </a:lnTo>
                <a:lnTo>
                  <a:pt x="1895675" y="84788"/>
                </a:lnTo>
                <a:lnTo>
                  <a:pt x="1839649" y="78856"/>
                </a:lnTo>
                <a:lnTo>
                  <a:pt x="1782272" y="73144"/>
                </a:lnTo>
                <a:lnTo>
                  <a:pt x="1723545" y="67651"/>
                </a:lnTo>
                <a:lnTo>
                  <a:pt x="1663467" y="62377"/>
                </a:lnTo>
                <a:lnTo>
                  <a:pt x="1602039" y="57320"/>
                </a:lnTo>
                <a:lnTo>
                  <a:pt x="1539260" y="52480"/>
                </a:lnTo>
                <a:lnTo>
                  <a:pt x="1475130" y="47857"/>
                </a:lnTo>
                <a:lnTo>
                  <a:pt x="1409649" y="43448"/>
                </a:lnTo>
                <a:lnTo>
                  <a:pt x="1342818" y="39254"/>
                </a:lnTo>
                <a:lnTo>
                  <a:pt x="1274636" y="35273"/>
                </a:lnTo>
                <a:lnTo>
                  <a:pt x="1205103" y="31505"/>
                </a:lnTo>
                <a:lnTo>
                  <a:pt x="1134220" y="27950"/>
                </a:lnTo>
                <a:lnTo>
                  <a:pt x="1061985" y="24605"/>
                </a:lnTo>
                <a:lnTo>
                  <a:pt x="988400" y="21471"/>
                </a:lnTo>
                <a:lnTo>
                  <a:pt x="913464" y="18547"/>
                </a:lnTo>
                <a:lnTo>
                  <a:pt x="837177" y="15832"/>
                </a:lnTo>
                <a:lnTo>
                  <a:pt x="759539" y="13325"/>
                </a:lnTo>
                <a:lnTo>
                  <a:pt x="680550" y="11025"/>
                </a:lnTo>
                <a:lnTo>
                  <a:pt x="600210" y="8932"/>
                </a:lnTo>
                <a:lnTo>
                  <a:pt x="518519" y="7045"/>
                </a:lnTo>
                <a:lnTo>
                  <a:pt x="435476" y="5363"/>
                </a:lnTo>
                <a:lnTo>
                  <a:pt x="351083" y="3885"/>
                </a:lnTo>
                <a:lnTo>
                  <a:pt x="265339" y="2610"/>
                </a:lnTo>
                <a:lnTo>
                  <a:pt x="178244" y="1538"/>
                </a:lnTo>
                <a:lnTo>
                  <a:pt x="89797" y="668"/>
                </a:lnTo>
                <a:lnTo>
                  <a:pt x="0" y="0"/>
                </a:lnTo>
              </a:path>
            </a:pathLst>
          </a:custGeom>
          <a:ln w="3665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61957" y="2362085"/>
            <a:ext cx="244904" cy="162424"/>
          </a:xfrm>
          <a:custGeom>
            <a:avLst/>
            <a:gdLst/>
            <a:ahLst/>
            <a:cxnLst/>
            <a:rect l="l" t="t" r="r" b="b"/>
            <a:pathLst>
              <a:path w="245110" h="162560">
                <a:moveTo>
                  <a:pt x="245110" y="0"/>
                </a:moveTo>
                <a:lnTo>
                  <a:pt x="0" y="81280"/>
                </a:lnTo>
                <a:lnTo>
                  <a:pt x="243839" y="162560"/>
                </a:lnTo>
                <a:lnTo>
                  <a:pt x="2451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11936" y="91963"/>
            <a:ext cx="0" cy="2225710"/>
          </a:xfrm>
          <a:custGeom>
            <a:avLst/>
            <a:gdLst/>
            <a:ahLst/>
            <a:cxnLst/>
            <a:rect l="l" t="t" r="r" b="b"/>
            <a:pathLst>
              <a:path h="2227580">
                <a:moveTo>
                  <a:pt x="0" y="0"/>
                </a:moveTo>
                <a:lnTo>
                  <a:pt x="0" y="2227579"/>
                </a:lnTo>
              </a:path>
            </a:pathLst>
          </a:custGeom>
          <a:ln w="54630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16766" y="2317672"/>
            <a:ext cx="19034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28388" y="5921698"/>
            <a:ext cx="1903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77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5652" y="5921698"/>
            <a:ext cx="1903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77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501" y="336867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1028700" y="2162810"/>
                </a:moveTo>
                <a:lnTo>
                  <a:pt x="0" y="2162810"/>
                </a:lnTo>
                <a:lnTo>
                  <a:pt x="0" y="0"/>
                </a:lnTo>
                <a:lnTo>
                  <a:pt x="2057400" y="0"/>
                </a:lnTo>
                <a:lnTo>
                  <a:pt x="2057400" y="2162810"/>
                </a:lnTo>
                <a:lnTo>
                  <a:pt x="1028700" y="21628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641" y="229008"/>
            <a:ext cx="2055673" cy="2160994"/>
          </a:xfrm>
          <a:custGeom>
            <a:avLst/>
            <a:gdLst/>
            <a:ahLst/>
            <a:cxnLst/>
            <a:rect l="l" t="t" r="r" b="b"/>
            <a:pathLst>
              <a:path w="2057400" h="2162810">
                <a:moveTo>
                  <a:pt x="2057400" y="0"/>
                </a:moveTo>
                <a:lnTo>
                  <a:pt x="0" y="0"/>
                </a:lnTo>
                <a:lnTo>
                  <a:pt x="0" y="2162810"/>
                </a:lnTo>
                <a:lnTo>
                  <a:pt x="2057400" y="216281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641" y="229008"/>
            <a:ext cx="2055673" cy="216099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74867" rIns="0" bIns="0" rtlCol="0">
            <a:spAutoFit/>
          </a:bodyPr>
          <a:lstStyle/>
          <a:p>
            <a:pPr marL="107864" marR="1125589" defTabSz="913668">
              <a:lnSpc>
                <a:spcPts val="3207"/>
              </a:lnSpc>
              <a:spcBef>
                <a:spcPts val="590"/>
              </a:spcBef>
            </a:pP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ant  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3197">
              <a:solidFill>
                <a:prstClr val="black"/>
              </a:solidFill>
              <a:latin typeface="SimSun"/>
              <a:cs typeface="SimSun"/>
            </a:endParaRPr>
          </a:p>
          <a:p>
            <a:pPr marL="107864" marR="310901" algn="just" defTabSz="913668">
              <a:lnSpc>
                <a:spcPct val="83500"/>
              </a:lnSpc>
            </a:pP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r  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ante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r>
              <a:rPr sz="3197" spc="5" dirty="0">
                <a:solidFill>
                  <a:prstClr val="black"/>
                </a:solidFill>
                <a:latin typeface="SimSun"/>
                <a:cs typeface="SimSun"/>
              </a:rPr>
              <a:t>op</a:t>
            </a:r>
            <a:r>
              <a:rPr sz="3197" dirty="0">
                <a:solidFill>
                  <a:prstClr val="black"/>
                </a:solidFill>
                <a:latin typeface="SimSun"/>
                <a:cs typeface="SimSun"/>
              </a:rPr>
              <a:t>e  antique</a:t>
            </a:r>
            <a:endParaRPr sz="3197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652" y="429498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652" y="120608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n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652" y="1982674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441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288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a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8388" y="4312436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t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8388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5130" y="46281"/>
            <a:ext cx="3197713" cy="666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3668"/>
            <a:endParaRPr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5652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p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8388" y="5921698"/>
            <a:ext cx="1903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77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r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5652" y="5921698"/>
            <a:ext cx="1903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0" defTabSz="913668">
              <a:lnSpc>
                <a:spcPts val="2778"/>
              </a:lnSpc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3720" y="3421645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l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1614" y="2645057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i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9284" y="3535849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q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5652" y="4312436"/>
            <a:ext cx="1103972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  <a:tabLst>
                <a:tab pos="925724" algn="l"/>
              </a:tabLst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o	u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9284" y="5089022"/>
            <a:ext cx="190340" cy="421286"/>
          </a:xfrm>
          <a:prstGeom prst="rect">
            <a:avLst/>
          </a:prstGeom>
        </p:spPr>
        <p:txBody>
          <a:bodyPr vert="horz" wrap="square" lIns="0" tIns="12689" rIns="0" bIns="0" rtlCol="0">
            <a:spAutoFit/>
          </a:bodyPr>
          <a:lstStyle/>
          <a:p>
            <a:pPr marL="12690" defTabSz="913668">
              <a:spcBef>
                <a:spcPts val="100"/>
              </a:spcBef>
            </a:pPr>
            <a:r>
              <a:rPr sz="2598" dirty="0">
                <a:solidFill>
                  <a:prstClr val="black"/>
                </a:solidFill>
                <a:latin typeface="SimSun"/>
                <a:cs typeface="SimSun"/>
              </a:rPr>
              <a:t>e</a:t>
            </a:r>
            <a:endParaRPr sz="2598">
              <a:solidFill>
                <a:prstClr val="black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C4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3609</Words>
  <Application>Microsoft Office PowerPoint</Application>
  <PresentationFormat>Custom</PresentationFormat>
  <Paragraphs>1552</Paragraphs>
  <Slides>68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SimSun</vt:lpstr>
      <vt:lpstr>Arial</vt:lpstr>
      <vt:lpstr>Arial Narrow</vt:lpstr>
      <vt:lpstr>Calibri</vt:lpstr>
      <vt:lpstr>DejaVu Serif</vt:lpstr>
      <vt:lpstr>Times New Roman</vt:lpstr>
      <vt:lpstr>Trebuchet MS</vt:lpstr>
      <vt:lpstr>Office Theme</vt:lpstr>
      <vt:lpstr>1_Office Theme</vt:lpstr>
      <vt:lpstr>Part I: Tries and Patricia Tries</vt:lpstr>
      <vt:lpstr>PowerPoint Presentation</vt:lpstr>
      <vt:lpstr>A Naive Solution</vt:lpstr>
      <vt:lpstr>PowerPoint Presentation</vt:lpstr>
      <vt:lpstr>PowerPoint Presentation</vt:lpstr>
      <vt:lpstr>PowerPoint Presentation</vt:lpstr>
      <vt:lpstr>ant  ante anteater  antelope  antique</vt:lpstr>
      <vt:lpstr>PowerPoint Presentation</vt:lpstr>
      <vt:lpstr>PowerPoint Presentation</vt:lpstr>
      <vt:lpstr>ant$  ante$  anteater$  antelope$  antique$</vt:lpstr>
      <vt:lpstr>ant$  ante$  anteater$  antelope$  antique$</vt:lpstr>
      <vt:lpstr>ant$  ante$  anteater$  antelope$  antique$</vt:lpstr>
      <vt:lpstr>ant$  ante$  anteater$  antelope$  antique$</vt:lpstr>
      <vt:lpstr>ant$  ante$  anteater$  antelope$  antique$</vt:lpstr>
      <vt:lpstr>ant$  ante$  anteater$  antelope$  antique$</vt:lpstr>
      <vt:lpstr>ant$  ante$  anteater$  antelope$  antique$</vt:lpstr>
      <vt:lpstr>Patricia Tries</vt:lpstr>
      <vt:lpstr>Patricia Tries</vt:lpstr>
      <vt:lpstr>Patricia Tries</vt:lpstr>
      <vt:lpstr>Patricia Tries</vt:lpstr>
      <vt:lpstr>Patricia Tries</vt:lpstr>
      <vt:lpstr>Patricia Tries</vt:lpstr>
      <vt:lpstr>Patricia Tries</vt:lpstr>
      <vt:lpstr>Patricia Tries</vt:lpstr>
      <vt:lpstr>The Story So Far</vt:lpstr>
      <vt:lpstr>Representing Tries</vt:lpstr>
      <vt:lpstr>Representing Tries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Building a Trie</vt:lpstr>
      <vt:lpstr>Our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Aho-Corasick Automata</dc:title>
  <dc:creator>tmik</dc:creator>
  <cp:lastModifiedBy>tmik</cp:lastModifiedBy>
  <cp:revision>14</cp:revision>
  <dcterms:created xsi:type="dcterms:W3CDTF">2022-01-17T17:21:23Z</dcterms:created>
  <dcterms:modified xsi:type="dcterms:W3CDTF">2023-01-14T18:01:43Z</dcterms:modified>
</cp:coreProperties>
</file>