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82" r:id="rId6"/>
    <p:sldMasterId id="2147483694" r:id="rId7"/>
  </p:sldMasterIdLst>
  <p:notesMasterIdLst>
    <p:notesMasterId r:id="rId78"/>
  </p:notesMasterIdLst>
  <p:handoutMasterIdLst>
    <p:handoutMasterId r:id="rId79"/>
  </p:handoutMasterIdLst>
  <p:sldIdLst>
    <p:sldId id="256" r:id="rId8"/>
    <p:sldId id="745" r:id="rId9"/>
    <p:sldId id="729" r:id="rId10"/>
    <p:sldId id="746" r:id="rId11"/>
    <p:sldId id="730" r:id="rId12"/>
    <p:sldId id="414" r:id="rId13"/>
    <p:sldId id="415" r:id="rId14"/>
    <p:sldId id="423" r:id="rId15"/>
    <p:sldId id="713" r:id="rId16"/>
    <p:sldId id="769" r:id="rId17"/>
    <p:sldId id="770" r:id="rId18"/>
    <p:sldId id="722" r:id="rId19"/>
    <p:sldId id="733" r:id="rId20"/>
    <p:sldId id="771" r:id="rId21"/>
    <p:sldId id="732" r:id="rId22"/>
    <p:sldId id="772" r:id="rId23"/>
    <p:sldId id="369" r:id="rId24"/>
    <p:sldId id="715" r:id="rId25"/>
    <p:sldId id="753" r:id="rId26"/>
    <p:sldId id="717" r:id="rId27"/>
    <p:sldId id="368" r:id="rId28"/>
    <p:sldId id="738" r:id="rId29"/>
    <p:sldId id="370" r:id="rId30"/>
    <p:sldId id="734" r:id="rId31"/>
    <p:sldId id="736" r:id="rId32"/>
    <p:sldId id="677" r:id="rId33"/>
    <p:sldId id="735" r:id="rId34"/>
    <p:sldId id="372" r:id="rId35"/>
    <p:sldId id="737" r:id="rId36"/>
    <p:sldId id="739" r:id="rId37"/>
    <p:sldId id="740" r:id="rId38"/>
    <p:sldId id="741" r:id="rId39"/>
    <p:sldId id="371" r:id="rId40"/>
    <p:sldId id="682" r:id="rId41"/>
    <p:sldId id="683" r:id="rId42"/>
    <p:sldId id="354" r:id="rId43"/>
    <p:sldId id="258" r:id="rId44"/>
    <p:sldId id="355" r:id="rId45"/>
    <p:sldId id="765" r:id="rId46"/>
    <p:sldId id="356" r:id="rId47"/>
    <p:sldId id="357" r:id="rId48"/>
    <p:sldId id="358" r:id="rId49"/>
    <p:sldId id="359" r:id="rId50"/>
    <p:sldId id="360" r:id="rId51"/>
    <p:sldId id="363" r:id="rId52"/>
    <p:sldId id="361" r:id="rId53"/>
    <p:sldId id="362" r:id="rId54"/>
    <p:sldId id="694" r:id="rId55"/>
    <p:sldId id="457" r:id="rId56"/>
    <p:sldId id="461" r:id="rId57"/>
    <p:sldId id="768" r:id="rId58"/>
    <p:sldId id="462" r:id="rId59"/>
    <p:sldId id="460" r:id="rId60"/>
    <p:sldId id="767" r:id="rId61"/>
    <p:sldId id="742" r:id="rId62"/>
    <p:sldId id="686" r:id="rId63"/>
    <p:sldId id="754" r:id="rId64"/>
    <p:sldId id="755" r:id="rId65"/>
    <p:sldId id="757" r:id="rId66"/>
    <p:sldId id="743" r:id="rId67"/>
    <p:sldId id="766" r:id="rId68"/>
    <p:sldId id="758" r:id="rId69"/>
    <p:sldId id="687" r:id="rId70"/>
    <p:sldId id="688" r:id="rId71"/>
    <p:sldId id="689" r:id="rId72"/>
    <p:sldId id="759" r:id="rId73"/>
    <p:sldId id="762" r:id="rId74"/>
    <p:sldId id="760" r:id="rId75"/>
    <p:sldId id="763" r:id="rId76"/>
    <p:sldId id="76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Background" id="{F013605A-0E67-4002-8773-570C0626EACA}">
          <p14:sldIdLst>
            <p14:sldId id="745"/>
            <p14:sldId id="729"/>
            <p14:sldId id="746"/>
            <p14:sldId id="730"/>
            <p14:sldId id="414"/>
            <p14:sldId id="415"/>
            <p14:sldId id="423"/>
            <p14:sldId id="713"/>
            <p14:sldId id="769"/>
            <p14:sldId id="770"/>
            <p14:sldId id="722"/>
            <p14:sldId id="733"/>
            <p14:sldId id="771"/>
            <p14:sldId id="732"/>
            <p14:sldId id="772"/>
          </p14:sldIdLst>
        </p14:section>
        <p14:section name="NP" id="{68623084-3663-4A1A-8BB2-7E58C6FA72D7}">
          <p14:sldIdLst>
            <p14:sldId id="369"/>
            <p14:sldId id="715"/>
            <p14:sldId id="753"/>
            <p14:sldId id="717"/>
            <p14:sldId id="368"/>
            <p14:sldId id="738"/>
            <p14:sldId id="370"/>
            <p14:sldId id="734"/>
            <p14:sldId id="736"/>
            <p14:sldId id="677"/>
            <p14:sldId id="735"/>
            <p14:sldId id="372"/>
          </p14:sldIdLst>
        </p14:section>
        <p14:section name="Reductions" id="{C307578F-2342-491F-A470-109639A34CDD}">
          <p14:sldIdLst>
            <p14:sldId id="737"/>
            <p14:sldId id="739"/>
            <p14:sldId id="740"/>
            <p14:sldId id="741"/>
            <p14:sldId id="371"/>
            <p14:sldId id="682"/>
            <p14:sldId id="683"/>
          </p14:sldIdLst>
        </p14:section>
        <p14:section name="NP-Complete Problems" id="{AAF674EA-8B09-47A2-8EB5-F1BCEE54E417}">
          <p14:sldIdLst>
            <p14:sldId id="354"/>
            <p14:sldId id="258"/>
            <p14:sldId id="355"/>
            <p14:sldId id="765"/>
            <p14:sldId id="356"/>
            <p14:sldId id="357"/>
            <p14:sldId id="358"/>
            <p14:sldId id="359"/>
            <p14:sldId id="360"/>
            <p14:sldId id="363"/>
            <p14:sldId id="361"/>
            <p14:sldId id="362"/>
          </p14:sldIdLst>
        </p14:section>
        <p14:section name="Satisfiability Problem" id="{B24FBA33-B829-4619-ABB2-6CC986A94915}">
          <p14:sldIdLst>
            <p14:sldId id="694"/>
            <p14:sldId id="457"/>
            <p14:sldId id="461"/>
            <p14:sldId id="768"/>
            <p14:sldId id="462"/>
            <p14:sldId id="460"/>
            <p14:sldId id="767"/>
            <p14:sldId id="742"/>
            <p14:sldId id="686"/>
            <p14:sldId id="754"/>
            <p14:sldId id="755"/>
            <p14:sldId id="757"/>
            <p14:sldId id="743"/>
          </p14:sldIdLst>
        </p14:section>
        <p14:section name="SAT Example" id="{36572F44-777F-44F6-AE9B-ADA13EE9D158}">
          <p14:sldIdLst>
            <p14:sldId id="766"/>
            <p14:sldId id="758"/>
            <p14:sldId id="687"/>
            <p14:sldId id="688"/>
            <p14:sldId id="689"/>
            <p14:sldId id="759"/>
            <p14:sldId id="762"/>
            <p14:sldId id="760"/>
            <p14:sldId id="763"/>
            <p14:sldId id="7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D462F"/>
    <a:srgbClr val="F5F5F5"/>
    <a:srgbClr val="D24726"/>
    <a:srgbClr val="FF9B45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9AA95B-B746-4346-BD32-1ED6A8086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499D3-21BD-4A79-A515-F6C070A531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821CAA-E8A9-4AE6-8410-6F49224BA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8F4A912-38A6-46FB-B980-6687B2E3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DBE1F4A-0954-4503-9EBD-EDBAEE039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95C3F4-150E-47F4-B004-2551C9F542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3D54007-C826-4745-BA2C-413F4CEBC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6913"/>
            <a:ext cx="4548188" cy="341153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C005B74-DEE7-4F3D-AF2B-0338E1984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9AA95B-B746-4346-BD32-1ED6A8086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499D3-21BD-4A79-A515-F6C070A531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821CAA-E8A9-4AE6-8410-6F49224BA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8F4A912-38A6-46FB-B980-6687B2E3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80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4E61ABD-4748-4EAE-A8C7-80BD130C5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7181E-7B81-42CA-B31D-A2E2341249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681837-43CC-4831-9FC1-C6026696D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DECA5F6-43A4-41B1-81FB-4F0C4316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4E61ABD-4748-4EAE-A8C7-80BD130C5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7181E-7B81-42CA-B31D-A2E2341249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681837-43CC-4831-9FC1-C6026696D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DECA5F6-43A4-41B1-81FB-4F0C4316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5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767FDB9-C03A-43D6-BF0B-6E98E99BA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555D1-E91F-4284-9229-C6F5D192BE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BFABB4-1DB6-4184-85E6-58B6144A1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2198370-FA06-4894-84B4-12CCD2F9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842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4FE8779-6C76-472C-9457-4825DAD86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013F32-C5AA-4D47-A3B6-95E677F592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DDA8EB8-5A67-4A33-A4F9-45C2FD50C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2217C7-509F-4591-AC71-3B158CA0D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C37BD6B-CB24-48AB-8D7B-AC635E069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51101E-027E-4BA7-88B0-BCC1AE2554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9EFE4CD-2A09-48BC-BBBB-250C48BBD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8E28EB6-1D7C-4FC8-B853-DBA004C24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2222558-1E09-40B3-9FE3-826092600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1BF38-DB2E-47C9-9818-1F22A420F8F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73BEABB-6026-434F-9B35-101D2B7D0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2DC4FAE-6A3B-4470-BC25-4B7BE27C5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B473169-521C-4C6A-BA19-365487362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B8A44F-B8E2-4A7B-83B5-1B8A0C600BA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A0972E-B87F-4D34-A140-5F6D5E6DF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315FDA-60BF-4282-9469-AE2D607E8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41377FA-0587-4673-B9B8-4F481FC0B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CB938-C421-40C5-80BF-354CCC4ACB0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DF3707B-695D-4980-A08B-EEFDBBE76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073CC5B-700C-4253-B297-30363F11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D2563F7-704E-4CD3-82B4-E2626F0FF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14DBCE-6725-4903-A5E7-FBE77BF652C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5398744-3C41-48EC-8A99-BA38A1E3F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F02B4AF-DA5E-410A-81F6-0EA82132D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821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A368CD1-AC32-4597-BA79-CF8BF524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8EC99-C5B3-47ED-8C0C-B3182A36E7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326C417-7CC1-4310-9D3D-AA2FC2CCD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66FA427-76AF-4786-82E0-B298ABD0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7819793-C0B7-4866-A521-9BCF8D144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E4EB1-264A-4590-818B-4917CAA9B7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BED29FC-63FE-48B4-A19A-60A4670A2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E4293C6-D518-4D96-83D0-9BD8915E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A13652F-5640-4B65-BB53-BBA8641DF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527B1-F3FE-433C-9E14-632A7DC7FA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7F1A7A6-E019-4656-A84D-EBC92CD0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4365E0F-26F7-4269-8972-0B7719F65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80D83CB-FFD1-4115-85A8-10F486B14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5A050-80FA-4152-90A3-1622803A34A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0987ADF-A130-4CEE-972C-92003D314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98EEA64-0DC7-4B7C-81C7-FC0D86722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4725E15-791F-40F8-A59A-982D47C4B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BF7B1-39F3-4F32-8DBD-64844DB038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B648C4E-480D-49EF-913E-E78799024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FE8E906-3782-47C5-92C6-023F76F04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5A6B615-B878-4636-9FAF-364817A6C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7BC794-9278-49F3-A12C-CFBB7E1D2DA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7365531-C6C7-4A8B-B449-4ADF2D4D7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C98A0ED-E4B6-4147-91B5-58A8FA227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C8EFA19-D137-483C-822C-A46BAE077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D409D-1DEA-4B42-94FD-302BE901BE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BF1CCC7-FCF8-463C-B929-7BF8A0A8D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63CEBAA-8AE1-4CB6-8250-51701A417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DCF7A2E-38A9-4ED5-9AC9-3D08D2D9C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0ADD1-43FC-4D08-B895-AD56E7FEEA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54873BA-F284-40B1-BDCC-C027CD11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5F52917-517B-49FE-8FD8-DB321CDAC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E618B81-8025-4083-9129-1D9562C4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FD966-B46D-4F06-9F2B-572A71B9C5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784CFF9-6FF2-4A13-9122-967A8C1D5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0613E4C-CECF-43E4-84C3-976D1C9E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B60302D-A3AB-4941-A6AC-B044C7EF6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0D616-154F-41E0-81E4-5CB524586C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759979-F98C-4833-AF53-86C85E36B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8E281A7-02CB-47AC-B249-AD171AD43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6A3F03C-9EA8-4108-B35F-169E318DE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40ACF7-6347-4C76-9365-CE244C85D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75686D-602B-4CA5-9A67-982CA6B67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B868B62-F876-47F4-AEC2-8DDAB59AF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ED6CF7E-C1D9-410E-BC9C-BA71B145B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B245D-2113-4FDA-8526-FAA324688A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F522E7-2BFB-4F69-BDD2-50F28A40B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2CC7217-7768-4978-A75D-B2D0BDCBE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049EC2E-8D74-4D3A-B790-79E4A07E0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23C8DE-7AD5-4A16-BD1E-C64A1B3B4A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5667E24-6463-4BFA-872C-4E1F9FD15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A96A8BC-B815-4FAF-86B4-7AA31EDA4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678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7B61F44-44DA-4C54-B0E2-D7355DB10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F7DADC-9E97-47FD-8FA1-EF41D34194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EF4E1A2-62B4-4244-9594-434E059B3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A0CCC6-3813-4FF2-AB14-B8544159E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709443" indent="-272863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2pPr>
            <a:lvl3pPr marL="109145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3pPr>
            <a:lvl4pPr marL="152803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4pPr>
            <a:lvl5pPr marL="196461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6B5831-C83B-4172-A53A-B481BB1401DC}" type="slidenum">
              <a:rPr lang="en-US" sz="1100"/>
              <a:pPr eaLnBrk="1" hangingPunct="1"/>
              <a:t>49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24643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709443" indent="-272863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2pPr>
            <a:lvl3pPr marL="109145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3pPr>
            <a:lvl4pPr marL="152803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4pPr>
            <a:lvl5pPr marL="1964611" indent="-218290" eaLnBrk="0" hangingPunct="0">
              <a:defRPr sz="1500">
                <a:solidFill>
                  <a:schemeClr val="tx1"/>
                </a:solidFill>
                <a:latin typeface="Arial" pitchFamily="34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1775A01-895F-4234-A849-5C7B0968ABDB}" type="slidenum">
              <a:rPr lang="en-US" sz="1100"/>
              <a:pPr eaLnBrk="1" hangingPunct="1"/>
              <a:t>50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0476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87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7B61F44-44DA-4C54-B0E2-D7355DB10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F7DADC-9E97-47FD-8FA1-EF41D34194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EF4E1A2-62B4-4244-9594-434E059B3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A0CCC6-3813-4FF2-AB14-B8544159E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928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AD69B4E-E89F-45FA-A887-A2264CAB3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B81EA8-A8C9-4A09-8A83-1048DC6B34A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124D4BA-EA95-491B-A285-67CC20AB6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6A8E68-3110-4190-B72A-B2590EE30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95DB51-1D1E-468A-9A1E-D6B072E9354E}" type="slidenum">
              <a:rPr lang="en-US" altLang="en-US" sz="1200" smtClean="0">
                <a:latin typeface="Times New Roman" pitchFamily="18" charset="0"/>
              </a:rPr>
              <a:pPr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9752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70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7D5D7D-D216-49B0-B08D-901B0951B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7AC2E-EB18-419D-96CD-A4AA0C3F0B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1C270E-222E-4AC5-A82F-0C6AA58F0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F4EB9F-C59D-46E9-806E-FC01CD30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17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1CED32-5EC4-4BE6-80D9-15765ABD1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149D4F-1D3A-4B09-BDF0-B1563E8EFD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7842BB2-9221-4986-985B-5BD6507FE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1263CD4-CBD3-4447-9212-1787AE30F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82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063FC68-AA4B-4DAA-AF8F-16AB1C976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C8457F-B737-40A4-BD17-4AD0EE4CAF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AB43C18-A1DB-4C50-83CB-077AA281C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6B9E81D-4E9B-4859-8F37-08C4BFDB7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448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16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847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77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1054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4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8411F5-F81C-4A55-A097-E498C1CBC636}" type="slidenum">
              <a:rPr lang="en-US" altLang="en-US" sz="1200" smtClean="0">
                <a:latin typeface="Times New Roman" pitchFamily="18" charset="0"/>
              </a:rPr>
              <a:pPr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93BA02-87AF-4554-AEF6-2737E29CE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2F3E-2011-4991-9F58-77E95668B3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5682EB4-6728-4D33-95BA-767AE0FD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E7639C-8A26-42F1-9E33-2E6C0F1F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2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6CBF51-F1A5-4F3B-B254-6CB21012A252}" type="slidenum">
              <a:rPr lang="en-US" altLang="en-US" sz="1200" smtClean="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324C65-ACEA-462B-96D0-C71C52CA5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B49379-B3A4-4A10-8C68-A855CFE1F8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4853B5A-32A7-46B0-9DCC-25AED7867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AE3C16E-D325-44F1-BD54-66FB3D0E5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324C65-ACEA-462B-96D0-C71C52CA5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B49379-B3A4-4A10-8C68-A855CFE1F8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4853B5A-32A7-46B0-9DCC-25AED7867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AE3C16E-D325-44F1-BD54-66FB3D0E5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9AA95B-B746-4346-BD32-1ED6A8086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E499D3-21BD-4A79-A515-F6C070A531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821CAA-E8A9-4AE6-8410-6F49224BA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8F4A912-38A6-46FB-B980-6687B2E3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3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50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01D618-7099-4B84-A1DC-F62E0528827F}"/>
              </a:ext>
            </a:extLst>
          </p:cNvPr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59BF94-E434-470F-A065-1202202274C0}"/>
              </a:ext>
            </a:extLst>
          </p:cNvPr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E8BFDA-BA24-48DA-86D0-83D2C21268DE}"/>
              </a:ext>
            </a:extLst>
          </p:cNvPr>
          <p:cNvSpPr/>
          <p:nvPr/>
        </p:nvSpPr>
        <p:spPr>
          <a:xfrm>
            <a:off x="4297364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A71D2E-245F-4961-9FEA-83BDA668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F1060-22A6-4C6C-97EC-A018A8410CB6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44B3A-FE0F-441B-B986-7D925722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707F15-5F71-47FC-9064-5B8DEC1C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BE04DC-19A7-43D5-A204-24998A9ED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06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1356EE-EC3A-4C52-8F01-AFF8F0FE6E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A64BD-253E-432D-9A8F-27FB8014F773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18434A-2B64-45C2-AA5A-85145C1845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6FD326-6757-465E-8D2A-4CCA1DE885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770F60-3853-4FF2-A727-2EB08B06E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22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FF22BB-5CD1-43FA-934E-3EDFC26EDB0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BA09-8750-43D0-A5AE-9C6D2305868C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AE4002-DC87-4B87-9AA3-116FAC9846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89B808-7FE9-45D9-BAB6-8FE1C0FB0F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018B3A-F856-4D5A-8B20-E02D19458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641E3D-7169-411F-BD09-A23C53C1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EE046-D9CC-45E7-88E5-84C2612E599B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4E8805-C4E3-40F0-9342-988506B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A32B74-F032-400C-B020-5032D3E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4844B9-51AB-4407-B1CD-CCD9B4D24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8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02F6DA-A7AD-4BFE-BA4B-21410CA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808FB-814B-44BC-A3E4-E6BAE2C26E34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27EE02-7985-4246-8970-A8CD6A5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9231FC-4C17-4E4E-AA21-25EAAC2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3F154C-2D15-4DE7-890F-69A095A7F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670F8C-3307-40ED-B3C1-1D8D294B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8AA8D-F48D-4854-A2FB-7BDDD3E111F9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A9B1C7-771D-4BCC-9142-19EE5244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98556-6E21-4BB6-BE72-D5082189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5C6887-C8CF-4B34-9BE0-700BCB2A6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02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ADBFB-7DC7-47AA-85B8-CB8A94AA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EC6-860E-417F-83E4-ABDAC351EECA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C8B304-7BE2-43B3-9111-E7A909D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8DD1D-7E62-4DC6-9258-F12269C0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A2C07C-0EC8-45E1-B7DA-88522E25C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240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2A38-64F0-48B7-AB6A-C865DB4F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95BD6-DA0E-43F1-9315-BAF8C853171C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CB98-A4CD-46EC-A29D-E5AB177D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6C84-1F18-4DF4-AD41-3439FE5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8ED8F3-266D-4F63-8661-B8F1CC450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1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728A-8341-4F76-A99A-9FE96275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4E47-3DE1-45EE-92ED-F648B521257D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1FCA-ABD8-4F85-886B-85847B90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5DA-EC8C-441C-9E42-2B76D5F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F9C89E-0F89-4A6D-AB01-B459B25C2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5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918A9F-BBD1-42E5-90BA-1EC6E3F5E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E9834C-246B-4F36-8325-9A0C5E3B6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CS 477/677 - Lecture 23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ECCDB-B971-4682-A619-8274A228C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9796E-9CF3-41E7-BD3C-9A55BF86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67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6" y="100013"/>
            <a:ext cx="8757139" cy="906462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B6D65-A0AD-4333-B8C3-5631DB972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A08C1E-6408-4B56-B579-5E74C0AC51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318DA-1E97-45AC-A25E-1743814D6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66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58B622-B753-48FE-AC69-5A0218DAA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723DE1-BD31-4359-B5E0-F206F1225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A081B-5BE7-4B13-86B2-04C89C982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882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25E7-2DDB-4C01-BF19-77C5AEEF5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F220CF-C8C6-4E4F-9088-A6E21A32C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A41E3-1D1B-40A2-B403-9B8F15BDC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10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99F1C5-345F-4F32-9131-9E2C73788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61E12A2-4CAA-49CB-9D31-34EB81F7B9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6C9C-A576-4B4C-89F8-57819E726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121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8AC510-241B-463C-9416-4659ACDE0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A84A15-7BBC-48A0-B963-99356FF9EF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5555F-C7E3-49A0-9EDE-22F10BED1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396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099CFE-C2A9-4A81-ABB4-DFD422020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5CE8D66-75D7-441B-93D2-F8701308C7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2580-4F9E-4E77-8E02-7099AA751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64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CA22B-692E-435F-BFBC-BD947C65E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A6947-8012-440E-9116-D1F5072898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355C-ED46-48AA-8116-FB136D540B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791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B9563-A30F-4982-9BED-040B70A226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3803D5-8F0F-4061-B0CC-088B1809EC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0C6-AEA6-48CF-8E77-E15955538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4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EED93A-1A19-464A-948C-DE50AD107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264484-BA28-4F0A-8359-22E1C08E18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F10-79A3-46CA-91B4-14F374F0B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0875A5-18E4-4CC9-B4F9-6519E13FA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0AA2D4-F718-46EF-8505-01A866FBCB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569E-DDE9-4943-A508-245C10C4B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6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924" y="2680961"/>
            <a:ext cx="77021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2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240" y="1602123"/>
            <a:ext cx="7648599" cy="391057"/>
          </a:xfrm>
        </p:spPr>
        <p:txBody>
          <a:bodyPr lIns="0" tIns="0" rIns="0" bIns="0"/>
          <a:lstStyle>
            <a:lvl1pPr>
              <a:defRPr sz="2541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2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2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5"/>
            <a:ext cx="6460685" cy="446923"/>
          </a:xfrm>
        </p:spPr>
        <p:txBody>
          <a:bodyPr lIns="0" tIns="0" rIns="0" bIns="0"/>
          <a:lstStyle>
            <a:lvl1pPr>
              <a:defRPr sz="2904" b="0" i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947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72947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072947" y="1037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487536" y="14522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4767778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4767778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767779" y="3734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5182368" y="4149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2072947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072947" y="3734440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2072947" y="3734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2487536" y="4149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4767778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4767778" y="1037344"/>
            <a:ext cx="414590" cy="414938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4767779" y="1037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5182368" y="14522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F7BC-8A56-462F-BD32-424C28DA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2701" y="6356352"/>
            <a:ext cx="2085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1F80-B21B-4A2F-8D6A-14FDB23BECEB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1C87-6E52-4E63-BB34-90697F2D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356352"/>
            <a:ext cx="284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43A6-6769-4089-89B7-229930E8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26" y="6356352"/>
            <a:ext cx="561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640734-D2BA-4DB0-B701-0E078F038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3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658" y="2674044"/>
            <a:ext cx="64606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9191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240" y="1602121"/>
            <a:ext cx="76485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9191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0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8EFC9-06DC-4686-96BD-2A32FBDD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2FB883-A5D8-4C36-9EED-1AA991DE6C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504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8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MS PGothic" pitchFamily="34" charset="-128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6A48F7-104C-40CE-9990-AF1214246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B8AA7B-0C50-4F3B-8ADC-CB8E122BE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9AC001-5E7B-4B78-8D04-6BA2B3A7AD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825BE5-24D4-4E4C-A8CE-3C909F6852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3A3A8CA-08E6-4C4F-8B6A-83881367D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6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tags" Target="../tags/tag37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tags" Target="../tags/tag53.xml"/><Relationship Id="rId47" Type="http://schemas.openxmlformats.org/officeDocument/2006/relationships/tags" Target="../tags/tag58.xml"/><Relationship Id="rId50" Type="http://schemas.openxmlformats.org/officeDocument/2006/relationships/tags" Target="../tags/tag61.xml"/><Relationship Id="rId55" Type="http://schemas.openxmlformats.org/officeDocument/2006/relationships/tags" Target="../tags/tag66.xml"/><Relationship Id="rId63" Type="http://schemas.openxmlformats.org/officeDocument/2006/relationships/tags" Target="../tags/tag7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9" Type="http://schemas.openxmlformats.org/officeDocument/2006/relationships/tags" Target="../tags/tag40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tags" Target="../tags/tag51.xml"/><Relationship Id="rId45" Type="http://schemas.openxmlformats.org/officeDocument/2006/relationships/tags" Target="../tags/tag56.xml"/><Relationship Id="rId53" Type="http://schemas.openxmlformats.org/officeDocument/2006/relationships/tags" Target="../tags/tag64.xml"/><Relationship Id="rId58" Type="http://schemas.openxmlformats.org/officeDocument/2006/relationships/tags" Target="../tags/tag69.xml"/><Relationship Id="rId5" Type="http://schemas.openxmlformats.org/officeDocument/2006/relationships/tags" Target="../tags/tag16.xml"/><Relationship Id="rId61" Type="http://schemas.openxmlformats.org/officeDocument/2006/relationships/tags" Target="../tags/tag72.xml"/><Relationship Id="rId19" Type="http://schemas.openxmlformats.org/officeDocument/2006/relationships/tags" Target="../tags/tag3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Relationship Id="rId43" Type="http://schemas.openxmlformats.org/officeDocument/2006/relationships/tags" Target="../tags/tag54.xml"/><Relationship Id="rId48" Type="http://schemas.openxmlformats.org/officeDocument/2006/relationships/tags" Target="../tags/tag59.xml"/><Relationship Id="rId56" Type="http://schemas.openxmlformats.org/officeDocument/2006/relationships/tags" Target="../tags/tag67.xml"/><Relationship Id="rId64" Type="http://schemas.openxmlformats.org/officeDocument/2006/relationships/slideLayout" Target="../slideLayouts/slideLayout26.xml"/><Relationship Id="rId8" Type="http://schemas.openxmlformats.org/officeDocument/2006/relationships/tags" Target="../tags/tag19.xml"/><Relationship Id="rId51" Type="http://schemas.openxmlformats.org/officeDocument/2006/relationships/tags" Target="../tags/tag62.xml"/><Relationship Id="rId3" Type="http://schemas.openxmlformats.org/officeDocument/2006/relationships/tags" Target="../tags/tag14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46" Type="http://schemas.openxmlformats.org/officeDocument/2006/relationships/tags" Target="../tags/tag57.xml"/><Relationship Id="rId59" Type="http://schemas.openxmlformats.org/officeDocument/2006/relationships/tags" Target="../tags/tag70.xml"/><Relationship Id="rId20" Type="http://schemas.openxmlformats.org/officeDocument/2006/relationships/tags" Target="../tags/tag31.xml"/><Relationship Id="rId41" Type="http://schemas.openxmlformats.org/officeDocument/2006/relationships/tags" Target="../tags/tag52.xml"/><Relationship Id="rId54" Type="http://schemas.openxmlformats.org/officeDocument/2006/relationships/tags" Target="../tags/tag65.xml"/><Relationship Id="rId62" Type="http://schemas.openxmlformats.org/officeDocument/2006/relationships/tags" Target="../tags/tag7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49" Type="http://schemas.openxmlformats.org/officeDocument/2006/relationships/tags" Target="../tags/tag60.xml"/><Relationship Id="rId57" Type="http://schemas.openxmlformats.org/officeDocument/2006/relationships/tags" Target="../tags/tag68.xml"/><Relationship Id="rId10" Type="http://schemas.openxmlformats.org/officeDocument/2006/relationships/tags" Target="../tags/tag21.xml"/><Relationship Id="rId31" Type="http://schemas.openxmlformats.org/officeDocument/2006/relationships/tags" Target="../tags/tag42.xml"/><Relationship Id="rId44" Type="http://schemas.openxmlformats.org/officeDocument/2006/relationships/tags" Target="../tags/tag55.xml"/><Relationship Id="rId52" Type="http://schemas.openxmlformats.org/officeDocument/2006/relationships/tags" Target="../tags/tag63.xml"/><Relationship Id="rId60" Type="http://schemas.openxmlformats.org/officeDocument/2006/relationships/tags" Target="../tags/tag71.xml"/><Relationship Id="rId65" Type="http://schemas.openxmlformats.org/officeDocument/2006/relationships/notesSlide" Target="../notesSlides/notesSlide35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9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233" y="529842"/>
            <a:ext cx="8528179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3303447"/>
            <a:ext cx="8416212" cy="11377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Problem Complexity and Type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45233" y="5032855"/>
            <a:ext cx="8416212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cap="small" dirty="0">
                <a:solidFill>
                  <a:schemeClr val="bg1">
                    <a:lumMod val="85000"/>
                  </a:schemeClr>
                </a:solidFill>
              </a:rPr>
              <a:t>Problem Complexity and Type</a:t>
            </a:r>
            <a:endParaRPr lang="en-US" sz="2000" cap="small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F083092-F331-45B7-8D52-BA429B5E6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Class of “P” Problems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C35B14C-F649-4A15-AD87-BFE97DC3E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77742"/>
            <a:ext cx="8461375" cy="542071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(decision) problems that are 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solvable in polynomial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Polynomial-time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running time is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some constant 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polynomial time: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O(n</a:t>
            </a:r>
            <a:r>
              <a:rPr lang="en-US" alt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O(1), O(n lg 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non-polynomial time: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en-US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alt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AC2FCCA-6FA0-4FC5-87CF-3401604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565572"/>
            <a:ext cx="8757139" cy="5726855"/>
          </a:xfrm>
        </p:spPr>
        <p:txBody>
          <a:bodyPr/>
          <a:lstStyle/>
          <a:p>
            <a:pPr eaLnBrk="1" hangingPunct="1"/>
            <a:r>
              <a:rPr lang="en-US" alt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Tractable</a:t>
            </a:r>
            <a: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br>
              <a:rPr lang="en-US" alt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Intractable</a:t>
            </a:r>
            <a:b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45451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AC2FCCA-6FA0-4FC5-87CF-3401604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Tractable/Intractable Problems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4EB22D33-53F4-492D-9E6F-404F3D88A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006475"/>
            <a:ext cx="8461375" cy="57515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P are also called 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 are 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intractable or unsolvable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in reasonable time only for small inputs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can not be solved at all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non-polynomial algorithms always worst than polynomial algorithms?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	- n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1,000,000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technically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tractable, but really impossible 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   - </a:t>
            </a:r>
            <a:r>
              <a:rPr lang="en-US" altLang="ko-KR" i="1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baseline="30000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log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log </a:t>
            </a:r>
            <a:r>
              <a:rPr lang="en-US" altLang="ko-KR" baseline="30000" dirty="0" err="1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log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technically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intractable, but easy</a:t>
            </a:r>
            <a:endParaRPr lang="en-US" altLang="en-US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72EBEA7-7B31-4942-97F2-44E027829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Example of Unsolvable Problem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DE7131E-B549-4D85-85E9-C663E131D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Turing discovered in the 1930’s that there are problems </a:t>
            </a:r>
            <a:r>
              <a:rPr lang="en-US" altLang="ko-KR" b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unsolvable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by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any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algorithm.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The most famous of them is the </a:t>
            </a:r>
            <a:r>
              <a:rPr lang="en-US" altLang="ko-KR" b="1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halting problem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Given an arbitrary algorithm and its input, will that algorithm eventually halt, or will it continue forever in an “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infinite loop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?”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AC2FCCA-6FA0-4FC5-87CF-3401604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107004"/>
            <a:ext cx="8757139" cy="6653719"/>
          </a:xfrm>
        </p:spPr>
        <p:txBody>
          <a:bodyPr/>
          <a:lstStyle/>
          <a:p>
            <a:pPr eaLnBrk="1" hangingPunct="1"/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&amp; </a:t>
            </a:r>
            <a:b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</a:t>
            </a:r>
            <a:b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936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E97B7D9-E1B4-4EE5-AB48-45E541B38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" y="100013"/>
            <a:ext cx="8904303" cy="906462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&amp; Decision Problems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C82E5622-D2BC-4E84-A99B-0445890A6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700" y="1006475"/>
            <a:ext cx="8336132" cy="54657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/>
              <a:t>Decision problems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Given an input and a question regarding a problem, determine if the answer is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or no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/>
              <a:t>Optimization problems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Find a solution with the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“best” value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Optimization problems can be cast as decision problems that are easier to study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Shortest path: G = unweighted directed graph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Find a path between u and v that uses the fewest edges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i="1" dirty="0">
                <a:latin typeface="Monotype Corsiva" panose="03010101010201010101" pitchFamily="66" charset="0"/>
              </a:rPr>
              <a:t>Does a path exist from u to v consisting of at most k edges?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E97B7D9-E1B4-4EE5-AB48-45E541B38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" y="100013"/>
            <a:ext cx="8904303" cy="906462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&amp; Decision Problems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DEC595-99A8-7201-B96D-D83F80989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34" y="1279188"/>
            <a:ext cx="8336132" cy="224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Hamiltonian Path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/>
              <a:t>Optimization Problem</a:t>
            </a:r>
            <a:r>
              <a:rPr lang="en-US" altLang="en-US" dirty="0"/>
              <a:t>: Given a graph, find a path that passes thorough every vertex exactly once.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/>
              <a:t>Decision problem</a:t>
            </a:r>
            <a:r>
              <a:rPr lang="en-US" altLang="en-US" dirty="0"/>
              <a:t>: Does a given graph have a Hamiltonian Path?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565C9C-E0B7-AF66-12DB-7F38AFE4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34" y="3915383"/>
            <a:ext cx="8336132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Traveling Salesman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/>
              <a:t>Optimization Problem</a:t>
            </a:r>
            <a:r>
              <a:rPr lang="en-US" altLang="en-US" dirty="0"/>
              <a:t>: Find the minimum weight Hamiltonian Path.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/>
              <a:t>Decision problem</a:t>
            </a:r>
            <a:r>
              <a:rPr lang="en-US" altLang="en-US" dirty="0"/>
              <a:t>: Given a graph and an integer k, is there a Hamiltonian path with a total weight at most k??</a:t>
            </a:r>
          </a:p>
        </p:txBody>
      </p:sp>
    </p:spTree>
    <p:extLst>
      <p:ext uri="{BB962C8B-B14F-4D97-AF65-F5344CB8AC3E}">
        <p14:creationId xmlns:p14="http://schemas.microsoft.com/office/powerpoint/2010/main" val="283471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>
            <a:extLst>
              <a:ext uri="{FF2B5EF4-FFF2-40B4-BE49-F238E27FC236}">
                <a16:creationId xmlns:a16="http://schemas.microsoft.com/office/drawing/2014/main" id="{B2DE7E6A-76BA-4286-A87F-84C7BC6BC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41" y="102636"/>
            <a:ext cx="8966718" cy="105507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Determinism vs. Nondeterminism</a:t>
            </a: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CE4CB77B-501E-4CB1-A355-85ADA5703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6055"/>
            <a:ext cx="8229600" cy="4873366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3333FF"/>
                </a:solidFill>
                <a:latin typeface="Palatino Linotype (Body)"/>
              </a:rPr>
              <a:t>Nondeterministic</a:t>
            </a:r>
            <a:r>
              <a:rPr lang="en-US" altLang="en-US" sz="3600" dirty="0">
                <a:latin typeface="Palatino Linotype (Body)"/>
              </a:rPr>
              <a:t> </a:t>
            </a:r>
            <a:br>
              <a:rPr lang="en-US" altLang="en-US" sz="3600" dirty="0">
                <a:latin typeface="Palatino Linotype (Body)"/>
              </a:rPr>
            </a:br>
            <a:r>
              <a:rPr lang="en-US" altLang="en-US" sz="3600" dirty="0">
                <a:solidFill>
                  <a:schemeClr val="tx1"/>
                </a:solidFill>
                <a:latin typeface="Palatino Linotype (Body)"/>
              </a:rPr>
              <a:t>algorithms produce an answer by a series of “</a:t>
            </a:r>
            <a:r>
              <a:rPr lang="en-US" altLang="ja-JP" sz="3600" i="1" dirty="0">
                <a:solidFill>
                  <a:schemeClr val="tx1"/>
                </a:solidFill>
                <a:latin typeface="Palatino Linotype (Body)"/>
              </a:rPr>
              <a:t>correct guesses</a:t>
            </a:r>
            <a:r>
              <a:rPr lang="en-US" altLang="ja-JP" sz="3600" dirty="0">
                <a:solidFill>
                  <a:schemeClr val="tx1"/>
                </a:solidFill>
                <a:latin typeface="Palatino Linotype (Body)"/>
              </a:rPr>
              <a:t>”</a:t>
            </a:r>
          </a:p>
          <a:p>
            <a:pPr eaLnBrk="1" hangingPunct="1"/>
            <a:endParaRPr lang="en-US" altLang="en-US" sz="1400" dirty="0">
              <a:latin typeface="Palatino Linotype (Body)"/>
            </a:endParaRPr>
          </a:p>
          <a:p>
            <a:pPr eaLnBrk="1" hangingPunct="1"/>
            <a:r>
              <a:rPr lang="en-US" altLang="en-US" sz="3600" b="1" dirty="0">
                <a:solidFill>
                  <a:srgbClr val="3333FF"/>
                </a:solidFill>
                <a:latin typeface="Palatino Linotype (Body)"/>
              </a:rPr>
              <a:t>Deterministic</a:t>
            </a:r>
            <a:r>
              <a:rPr lang="en-US" altLang="en-US" sz="3600" b="1" dirty="0">
                <a:latin typeface="Palatino Linotype (Body)"/>
              </a:rPr>
              <a:t> </a:t>
            </a:r>
            <a:br>
              <a:rPr lang="en-US" altLang="en-US" sz="3600" dirty="0">
                <a:latin typeface="Palatino Linotype (Body)"/>
              </a:rPr>
            </a:br>
            <a:r>
              <a:rPr lang="en-US" altLang="en-US" sz="3600" dirty="0">
                <a:solidFill>
                  <a:schemeClr val="tx1"/>
                </a:solidFill>
                <a:latin typeface="Palatino Linotype (Body)"/>
              </a:rPr>
              <a:t>algorithms (like those that a computer executes) make decisions based 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310189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8F3B7BD2-A258-489C-83E8-309BBC7CE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and NP Algorithms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23B6AA1-C5B5-5B14-682C-92810C4B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97" y="1117007"/>
            <a:ext cx="8400788" cy="75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Algorithm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two stage procedure: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9B9C34-4212-9964-48F9-05696BC81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97" y="3711309"/>
            <a:ext cx="8400788" cy="6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Deterministic (“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stage: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6B72B-5720-4EB7-2B24-7168E12F7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97" y="1852409"/>
            <a:ext cx="8400788" cy="75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Nondeterministic (“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stage: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B5854B-5C5F-78E5-837A-6656B3DD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97" y="5695401"/>
            <a:ext cx="8400788" cy="75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algorithms (Nondeterministic Polynomial)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F7030-7CF1-4C86-5FC5-C9827999B4E1}"/>
              </a:ext>
            </a:extLst>
          </p:cNvPr>
          <p:cNvSpPr txBox="1"/>
          <p:nvPr/>
        </p:nvSpPr>
        <p:spPr>
          <a:xfrm>
            <a:off x="994787" y="2450130"/>
            <a:ext cx="7747279" cy="100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30000"/>
              </a:lnSpc>
              <a:spcAft>
                <a:spcPts val="600"/>
              </a:spcAft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randomly an arbitrary string that can be thought of as a candidate solution (“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D6EEE-FA7C-C95E-409D-1C821B1420E9}"/>
              </a:ext>
            </a:extLst>
          </p:cNvPr>
          <p:cNvSpPr txBox="1"/>
          <p:nvPr/>
        </p:nvSpPr>
        <p:spPr>
          <a:xfrm>
            <a:off x="994787" y="4360622"/>
            <a:ext cx="7747279" cy="100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4763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certificate and the instance to the problem and returns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certificate represents a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2C393-9705-5CE9-6B40-BFA4BE7C5DAC}"/>
              </a:ext>
            </a:extLst>
          </p:cNvPr>
          <p:cNvSpPr txBox="1"/>
          <p:nvPr/>
        </p:nvSpPr>
        <p:spPr>
          <a:xfrm>
            <a:off x="532197" y="6330768"/>
            <a:ext cx="7506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stage is polynomial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957612-DEAF-ADB2-B68C-5E2C31978F24}"/>
              </a:ext>
            </a:extLst>
          </p:cNvPr>
          <p:cNvSpPr/>
          <p:nvPr/>
        </p:nvSpPr>
        <p:spPr>
          <a:xfrm>
            <a:off x="1" y="5638988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CA35C18-A4A0-4D48-8EB1-8E3C46A3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6636" y="171063"/>
            <a:ext cx="3590727" cy="795089"/>
          </a:xfrm>
        </p:spPr>
        <p:txBody>
          <a:bodyPr vert="horz" wrap="non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Certificates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831D1585-DD08-4694-8C59-4CA2E5B44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542" y="1183432"/>
            <a:ext cx="8294913" cy="52640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  <a:cs typeface="Times New Roman" panose="02020603050405020304" pitchFamily="18" charset="0"/>
              </a:rPr>
              <a:t>Returning true</a:t>
            </a:r>
            <a: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  <a:t>: </a:t>
            </a:r>
            <a:b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In order to show that the schedule can be made, we only have to show one schedule that works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This is called a </a:t>
            </a:r>
            <a:r>
              <a:rPr lang="en-US" altLang="en-US" sz="2800" b="1" dirty="0">
                <a:solidFill>
                  <a:srgbClr val="FF0033"/>
                </a:solidFill>
                <a:latin typeface="Palatino Linotype (Body)"/>
                <a:cs typeface="Times New Roman" panose="02020603050405020304" pitchFamily="18" charset="0"/>
              </a:rPr>
              <a:t>certificate.</a:t>
            </a:r>
            <a:endParaRPr lang="en-US" altLang="en-US" sz="2800" b="1" dirty="0">
              <a:latin typeface="Palatino Linotype (Body)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050" b="1" dirty="0">
              <a:latin typeface="Palatino Linotype (Body)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  <a:cs typeface="Times New Roman" panose="02020603050405020304" pitchFamily="18" charset="0"/>
              </a:rPr>
              <a:t>Returning false</a:t>
            </a:r>
            <a: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  <a:t>: </a:t>
            </a:r>
            <a:br>
              <a:rPr lang="en-US" altLang="en-US" sz="2800" b="1" dirty="0">
                <a:latin typeface="Palatino Linotype (Body)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Palatino Linotype (Body)"/>
                <a:cs typeface="Times New Roman" panose="02020603050405020304" pitchFamily="18" charset="0"/>
              </a:rPr>
              <a:t>In order to show that the schedule cannot be made, we must test all schedules.</a:t>
            </a:r>
          </a:p>
        </p:txBody>
      </p:sp>
    </p:spTree>
    <p:extLst>
      <p:ext uri="{BB962C8B-B14F-4D97-AF65-F5344CB8AC3E}">
        <p14:creationId xmlns:p14="http://schemas.microsoft.com/office/powerpoint/2010/main" val="34668985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247" y="178654"/>
            <a:ext cx="829875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</a:t>
            </a:r>
            <a:r>
              <a:rPr sz="3993" b="1" spc="-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3" b="1" spc="17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</a:t>
            </a:r>
            <a:endParaRPr sz="399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309" y="1085191"/>
            <a:ext cx="8713694" cy="5609342"/>
          </a:xfrm>
          <a:prstGeom prst="rect">
            <a:avLst/>
          </a:prstGeom>
        </p:spPr>
        <p:txBody>
          <a:bodyPr vert="horz" wrap="square" lIns="0" tIns="165975" rIns="0" bIns="0" rtlCol="0">
            <a:spAutoFit/>
          </a:bodyPr>
          <a:lstStyle/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Classical </a:t>
            </a:r>
            <a:r>
              <a:rPr kumimoji="0" sz="2904" b="1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definition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</a:t>
            </a:r>
            <a:r>
              <a:rPr kumimoji="0" sz="2904" b="1" i="0" u="none" strike="noStrike" kern="1200" cap="none" spc="-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6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efficiency: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22447" marR="27664" lvl="0" indent="-129673" algn="ctr" defTabSz="829909" rtl="0" eaLnBrk="1" fontAlgn="auto" latinLnBrk="0" hangingPunct="1">
              <a:lnSpc>
                <a:spcPts val="2986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/>
              <a:defRPr/>
            </a:pPr>
            <a:r>
              <a:rPr kumimoji="0" sz="2541" b="1" i="0" u="none" strike="noStrike" kern="1200" cap="none" spc="34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An </a:t>
            </a:r>
            <a:r>
              <a:rPr kumimoji="0" sz="2541" b="1" i="0" u="none" strike="noStrike" kern="1200" cap="none" spc="30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 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is </a:t>
            </a:r>
            <a:r>
              <a:rPr kumimoji="0" sz="2541" b="1" i="0" u="none" strike="noStrike" kern="1200" cap="none" spc="191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sz="2541" b="1" i="0" u="none" strike="noStrike" kern="1200" cap="none" spc="16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iff </a:t>
            </a:r>
            <a:r>
              <a:rPr kumimoji="0" sz="2541" b="1" i="0" u="none" strike="noStrike" kern="1200" cap="none" spc="185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it </a:t>
            </a:r>
            <a:r>
              <a:rPr kumimoji="0" sz="2541" b="1" i="0" u="none" strike="noStrike" kern="1200" cap="none" spc="31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runs </a:t>
            </a:r>
            <a:r>
              <a:rPr kumimoji="0" sz="2541" b="1" i="0" u="none" strike="noStrike" kern="1200" cap="none" spc="277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</a:t>
            </a:r>
            <a:r>
              <a:rPr kumimoji="0" sz="2541" b="1" i="0" u="none" strike="noStrike" kern="1200" cap="none" spc="26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</a:t>
            </a:r>
            <a:r>
              <a:rPr kumimoji="0" sz="2541" b="1" i="0" u="none" strike="noStrike" kern="1200" cap="none" spc="254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541" b="1" i="0" u="none" strike="noStrike" kern="1200" cap="none" spc="295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</a:t>
            </a:r>
            <a:r>
              <a:rPr kumimoji="0" sz="2541" b="1" i="0" u="none" strike="noStrike" kern="1200" cap="none" spc="-504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0" u="none" strike="noStrike" kern="1200" cap="none" spc="29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541" b="1" i="0" u="none" strike="noStrike" kern="1200" cap="none" spc="236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serial </a:t>
            </a:r>
            <a:r>
              <a:rPr kumimoji="0" sz="2541" b="1" i="0" u="none" strike="noStrike" kern="1200" cap="none" spc="20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computer.</a:t>
            </a:r>
            <a:endParaRPr kumimoji="0" sz="254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Runtimes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 </a:t>
            </a:r>
            <a:r>
              <a:rPr kumimoji="0" sz="2904" b="1" i="0" u="none" strike="noStrike" kern="1200" cap="none" spc="1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“efficient”</a:t>
            </a:r>
            <a:r>
              <a:rPr kumimoji="0" sz="2904" b="1" i="0" u="none" strike="noStrike" kern="1200" cap="none" spc="-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1239677" marR="857573" lvl="0" indent="0" algn="ctr" defTabSz="829909" rtl="0" eaLnBrk="1" fontAlgn="auto" latinLnBrk="0" hangingPunct="1">
              <a:lnSpc>
                <a:spcPct val="1125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>
                <a:tab pos="2282251" algn="l"/>
                <a:tab pos="4346074" algn="l"/>
              </a:tabLst>
              <a:defRPr/>
            </a:pP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 </a:t>
            </a:r>
            <a:r>
              <a:rPr kumimoji="0" sz="2541" b="1" i="0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4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1" u="none" strike="noStrike" kern="1200" cap="none" spc="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0" u="none" strike="noStrike" kern="1200" cap="none" spc="3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log</a:t>
            </a:r>
            <a:r>
              <a:rPr kumimoji="0" sz="2541" b="1" i="0" u="none" strike="noStrike" kern="1200" cap="none" spc="12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541" b="1" i="1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</a:t>
            </a:r>
            <a:r>
              <a:rPr kumimoji="0" sz="2541" b="1" i="0" u="none" strike="noStrike" kern="1200" cap="none" spc="2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18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178" b="1" i="0" u="none" strike="noStrike" kern="1200" cap="none" spc="326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3 </a:t>
            </a:r>
            <a:r>
              <a:rPr kumimoji="0" sz="2541" b="1" i="0" u="none" strike="noStrike" kern="1200" cap="none" spc="28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log</a:t>
            </a:r>
            <a:r>
              <a:rPr kumimoji="0" sz="2178" b="1" i="0" u="none" strike="noStrike" kern="1200" cap="none" spc="422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2 </a:t>
            </a:r>
            <a:r>
              <a:rPr kumimoji="0" sz="2541" b="1" i="1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  </a:t>
            </a:r>
            <a:r>
              <a:rPr kumimoji="0" sz="3812" b="1" i="0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3812" b="1" i="1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1452" b="1" i="0" u="none" strike="noStrike" kern="1200" cap="none" spc="15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10,000,000,000</a:t>
            </a:r>
            <a:r>
              <a:rPr kumimoji="0" sz="3812" b="1" i="0" u="none" strike="noStrike" kern="1200" cap="none" spc="231" normalizeH="0" baseline="-1785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</a:t>
            </a:r>
            <a:endParaRPr kumimoji="0" sz="3812" b="0" i="0" u="none" strike="noStrike" kern="1200" cap="none" spc="0" normalizeH="0" baseline="-17857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449534" marR="0" lvl="0" indent="-414955" algn="l" defTabSz="829909" rtl="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904" b="1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Runtimes </a:t>
            </a:r>
            <a:r>
              <a:rPr kumimoji="0" sz="2904" b="1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 </a:t>
            </a:r>
            <a:r>
              <a:rPr kumimoji="0" sz="2904" b="1" i="0" u="none" strike="noStrike" kern="1200" cap="none" spc="10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“inefficient”</a:t>
            </a:r>
            <a:r>
              <a:rPr kumimoji="0" sz="2904" b="1" i="0" u="none" strike="noStrike" kern="1200" cap="none" spc="-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904" b="1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algorithms:</a:t>
            </a:r>
            <a:endParaRPr kumimoji="0" sz="290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2362937" marR="2092063" lvl="0" indent="304300" algn="l" defTabSz="829909" rtl="0" eaLnBrk="1" fontAlgn="auto" latinLnBrk="0" hangingPunct="1">
              <a:lnSpc>
                <a:spcPct val="139900"/>
              </a:lnSpc>
              <a:spcBef>
                <a:spcPts val="1089"/>
              </a:spcBef>
              <a:spcAft>
                <a:spcPts val="1089"/>
              </a:spcAft>
              <a:buClrTx/>
              <a:buSzTx/>
              <a:buFontTx/>
              <a:buNone/>
              <a:tabLst>
                <a:tab pos="3834873" algn="l"/>
              </a:tabLst>
              <a:defRPr/>
            </a:pPr>
            <a:r>
              <a:rPr kumimoji="0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O(2</a:t>
            </a:r>
            <a:r>
              <a:rPr kumimoji="0" sz="2178" b="1" i="1" u="none" strike="noStrike" kern="1200" cap="none" spc="374" normalizeH="0" baseline="3125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	</a:t>
            </a:r>
            <a:r>
              <a:rPr kumimoji="0" lang="en-US" sz="2541" b="1" i="0" u="none" strike="noStrike" kern="1200" cap="none" spc="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  </a:t>
            </a:r>
            <a:r>
              <a:rPr kumimoji="0" sz="2541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O(</a:t>
            </a:r>
            <a:r>
              <a:rPr kumimoji="0" sz="2541" b="1" i="1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!)  </a:t>
            </a:r>
            <a:r>
              <a:rPr kumimoji="0" sz="2541" b="1" i="0" u="none" strike="noStrike" kern="1200" cap="none" spc="41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</a:t>
            </a:r>
            <a:r>
              <a:rPr kumimoji="0" sz="2541" b="1" i="0" u="none" strike="noStrike" kern="1200" cap="none" spc="25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(</a:t>
            </a:r>
            <a:r>
              <a:rPr kumimoji="0" sz="2541" b="1" i="0" u="none" strike="noStrike" kern="1200" cap="none" spc="13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r>
              <a:rPr kumimoji="0" sz="2541" b="1" i="0" u="none" strike="noStrike" kern="1200" cap="none" spc="7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.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00</a:t>
            </a:r>
            <a:r>
              <a:rPr kumimoji="0" sz="2541" b="1" i="0" u="none" strike="noStrike" kern="1200" cap="none" spc="272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0</a:t>
            </a:r>
            <a:r>
              <a:rPr kumimoji="0" sz="2541" b="1" i="0" u="none" strike="noStrike" kern="1200" cap="none" spc="286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1</a:t>
            </a:r>
            <a:r>
              <a:rPr kumimoji="0" sz="2178" b="1" i="1" u="none" strike="noStrike" kern="1200" cap="none" spc="47" normalizeH="0" baseline="3125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541" b="1" i="0" u="none" strike="noStrike" kern="1200" cap="none" spc="26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</a:t>
            </a:r>
            <a:endParaRPr kumimoji="0" sz="254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2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7F8420CC-9EAB-4BAC-A571-1F51834C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>
                <a:solidFill>
                  <a:schemeClr val="accent6">
                    <a:lumMod val="75000"/>
                  </a:schemeClr>
                </a:solidFill>
              </a:rPr>
              <a:t>Certificate</a:t>
            </a:r>
            <a:r>
              <a:rPr lang="en-US" altLang="en-US" dirty="0"/>
              <a:t>: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Hamiltonian Cycle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109201-C282-470F-A6D4-5DC3FD1BF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624519"/>
            <a:ext cx="8511060" cy="466674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 dirty="0"/>
              <a:t>Given:</a:t>
            </a:r>
            <a:r>
              <a:rPr lang="en-US" altLang="en-US" dirty="0"/>
              <a:t> a directed graph G = (V, E), determine a simple cycle that contains each vertex in V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Each vertex can only be visited once</a:t>
            </a:r>
          </a:p>
          <a:p>
            <a:pPr eaLnBrk="1" hangingPunct="1">
              <a:lnSpc>
                <a:spcPct val="120000"/>
              </a:lnSpc>
            </a:pPr>
            <a:endParaRPr lang="en-US" altLang="en-US" b="1" dirty="0"/>
          </a:p>
          <a:p>
            <a:pPr eaLnBrk="1" hangingPunct="1">
              <a:lnSpc>
                <a:spcPct val="120000"/>
              </a:lnSpc>
            </a:pPr>
            <a:endParaRPr lang="en-US" altLang="en-US" b="1" dirty="0"/>
          </a:p>
          <a:p>
            <a:pPr eaLnBrk="1" hangingPunct="1">
              <a:lnSpc>
                <a:spcPct val="120000"/>
              </a:lnSpc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Sequence: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v</a:t>
            </a:r>
            <a:r>
              <a:rPr lang="en-US" altLang="en-US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v</a:t>
            </a:r>
            <a:r>
              <a:rPr lang="en-US" altLang="en-US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|V</a:t>
            </a:r>
            <a:r>
              <a:rPr lang="en-US" altLang="en-US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E83C07F0-4815-4687-8F2A-20FDE6EAA5A6}"/>
              </a:ext>
            </a:extLst>
          </p:cNvPr>
          <p:cNvGrpSpPr>
            <a:grpSpLocks/>
          </p:cNvGrpSpPr>
          <p:nvPr/>
        </p:nvGrpSpPr>
        <p:grpSpPr bwMode="auto">
          <a:xfrm>
            <a:off x="6862617" y="2950004"/>
            <a:ext cx="1682750" cy="1455738"/>
            <a:chOff x="3972" y="1846"/>
            <a:chExt cx="1060" cy="917"/>
          </a:xfrm>
        </p:grpSpPr>
        <p:sp>
          <p:nvSpPr>
            <p:cNvPr id="29721" name="Line 5">
              <a:extLst>
                <a:ext uri="{FF2B5EF4-FFF2-40B4-BE49-F238E27FC236}">
                  <a16:creationId xmlns:a16="http://schemas.microsoft.com/office/drawing/2014/main" id="{996AC1ED-6074-47C1-9268-5E13837AF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2" name="Line 6">
              <a:extLst>
                <a:ext uri="{FF2B5EF4-FFF2-40B4-BE49-F238E27FC236}">
                  <a16:creationId xmlns:a16="http://schemas.microsoft.com/office/drawing/2014/main" id="{F75BB621-3522-4481-81B8-B8AE7120B7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3" name="Line 7">
              <a:extLst>
                <a:ext uri="{FF2B5EF4-FFF2-40B4-BE49-F238E27FC236}">
                  <a16:creationId xmlns:a16="http://schemas.microsoft.com/office/drawing/2014/main" id="{460E1AAE-0112-46D3-AEC8-59F9598536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4" name="Line 8">
              <a:extLst>
                <a:ext uri="{FF2B5EF4-FFF2-40B4-BE49-F238E27FC236}">
                  <a16:creationId xmlns:a16="http://schemas.microsoft.com/office/drawing/2014/main" id="{6494C34A-97F7-4A5B-815A-C35E3A08A2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5" name="Line 9">
              <a:extLst>
                <a:ext uri="{FF2B5EF4-FFF2-40B4-BE49-F238E27FC236}">
                  <a16:creationId xmlns:a16="http://schemas.microsoft.com/office/drawing/2014/main" id="{92DD025D-C2EE-4C08-A434-4E62A4FFC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702" name="Group 10">
            <a:extLst>
              <a:ext uri="{FF2B5EF4-FFF2-40B4-BE49-F238E27FC236}">
                <a16:creationId xmlns:a16="http://schemas.microsoft.com/office/drawing/2014/main" id="{C09CE29B-E05D-4D6A-B518-141B245F69C5}"/>
              </a:ext>
            </a:extLst>
          </p:cNvPr>
          <p:cNvGrpSpPr>
            <a:grpSpLocks/>
          </p:cNvGrpSpPr>
          <p:nvPr/>
        </p:nvGrpSpPr>
        <p:grpSpPr bwMode="auto">
          <a:xfrm>
            <a:off x="6889236" y="5060732"/>
            <a:ext cx="1652587" cy="876300"/>
            <a:chOff x="4162" y="3077"/>
            <a:chExt cx="1041" cy="552"/>
          </a:xfrm>
        </p:grpSpPr>
        <p:sp>
          <p:nvSpPr>
            <p:cNvPr id="29717" name="Line 11">
              <a:extLst>
                <a:ext uri="{FF2B5EF4-FFF2-40B4-BE49-F238E27FC236}">
                  <a16:creationId xmlns:a16="http://schemas.microsoft.com/office/drawing/2014/main" id="{88CE7387-FE45-4BEA-8F33-70DE8DF21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8" name="Line 12">
              <a:extLst>
                <a:ext uri="{FF2B5EF4-FFF2-40B4-BE49-F238E27FC236}">
                  <a16:creationId xmlns:a16="http://schemas.microsoft.com/office/drawing/2014/main" id="{9BF4D5C3-2DFB-4CE1-9CA6-C8C538F61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9" name="Line 13">
              <a:extLst>
                <a:ext uri="{FF2B5EF4-FFF2-40B4-BE49-F238E27FC236}">
                  <a16:creationId xmlns:a16="http://schemas.microsoft.com/office/drawing/2014/main" id="{30F13E5B-9E43-4558-BAD3-6C6AFD81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20" name="Line 14">
              <a:extLst>
                <a:ext uri="{FF2B5EF4-FFF2-40B4-BE49-F238E27FC236}">
                  <a16:creationId xmlns:a16="http://schemas.microsoft.com/office/drawing/2014/main" id="{525CEE61-23A2-46CE-9B53-4CC306F95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9703" name="Text Box 15">
            <a:extLst>
              <a:ext uri="{FF2B5EF4-FFF2-40B4-BE49-F238E27FC236}">
                <a16:creationId xmlns:a16="http://schemas.microsoft.com/office/drawing/2014/main" id="{BB18708F-C28B-498E-BC3B-8A8A4D71B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236" y="4434393"/>
            <a:ext cx="1813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Hamiltonian</a:t>
            </a:r>
          </a:p>
        </p:txBody>
      </p:sp>
      <p:sp>
        <p:nvSpPr>
          <p:cNvPr id="29704" name="Text Box 16">
            <a:extLst>
              <a:ext uri="{FF2B5EF4-FFF2-40B4-BE49-F238E27FC236}">
                <a16:creationId xmlns:a16="http://schemas.microsoft.com/office/drawing/2014/main" id="{02056377-41A7-4DB7-9853-733283A0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040" y="5891030"/>
            <a:ext cx="1813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Hamiltonian</a:t>
            </a:r>
          </a:p>
        </p:txBody>
      </p:sp>
      <p:grpSp>
        <p:nvGrpSpPr>
          <p:cNvPr id="29705" name="Group 17">
            <a:extLst>
              <a:ext uri="{FF2B5EF4-FFF2-40B4-BE49-F238E27FC236}">
                <a16:creationId xmlns:a16="http://schemas.microsoft.com/office/drawing/2014/main" id="{5C2E4E9D-385A-460E-85DA-AF2E14E92DEA}"/>
              </a:ext>
            </a:extLst>
          </p:cNvPr>
          <p:cNvGrpSpPr>
            <a:grpSpLocks/>
          </p:cNvGrpSpPr>
          <p:nvPr/>
        </p:nvGrpSpPr>
        <p:grpSpPr bwMode="auto">
          <a:xfrm>
            <a:off x="6957867" y="2961117"/>
            <a:ext cx="1490663" cy="1414462"/>
            <a:chOff x="3702" y="1853"/>
            <a:chExt cx="939" cy="891"/>
          </a:xfrm>
        </p:grpSpPr>
        <p:sp>
          <p:nvSpPr>
            <p:cNvPr id="29712" name="Oval 18">
              <a:extLst>
                <a:ext uri="{FF2B5EF4-FFF2-40B4-BE49-F238E27FC236}">
                  <a16:creationId xmlns:a16="http://schemas.microsoft.com/office/drawing/2014/main" id="{6BA793AA-2C26-4EBC-8155-D8A9EA19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3" name="Oval 19">
              <a:extLst>
                <a:ext uri="{FF2B5EF4-FFF2-40B4-BE49-F238E27FC236}">
                  <a16:creationId xmlns:a16="http://schemas.microsoft.com/office/drawing/2014/main" id="{51E51ED5-C6E6-468A-8E31-BACD702F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1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4" name="Oval 20">
              <a:extLst>
                <a:ext uri="{FF2B5EF4-FFF2-40B4-BE49-F238E27FC236}">
                  <a16:creationId xmlns:a16="http://schemas.microsoft.com/office/drawing/2014/main" id="{25394C1B-45E9-485D-9928-3AB08638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215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5" name="Oval 21">
              <a:extLst>
                <a:ext uri="{FF2B5EF4-FFF2-40B4-BE49-F238E27FC236}">
                  <a16:creationId xmlns:a16="http://schemas.microsoft.com/office/drawing/2014/main" id="{30433E68-8B13-41A8-B6F4-2CF46B78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6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6" name="Oval 22">
              <a:extLst>
                <a:ext uri="{FF2B5EF4-FFF2-40B4-BE49-F238E27FC236}">
                  <a16:creationId xmlns:a16="http://schemas.microsoft.com/office/drawing/2014/main" id="{724F8AB6-82BD-423A-9EF5-018CDF9A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706" name="Group 29">
            <a:extLst>
              <a:ext uri="{FF2B5EF4-FFF2-40B4-BE49-F238E27FC236}">
                <a16:creationId xmlns:a16="http://schemas.microsoft.com/office/drawing/2014/main" id="{6C776084-E9D3-4236-B937-F0A245D3E868}"/>
              </a:ext>
            </a:extLst>
          </p:cNvPr>
          <p:cNvGrpSpPr>
            <a:grpSpLocks/>
          </p:cNvGrpSpPr>
          <p:nvPr/>
        </p:nvGrpSpPr>
        <p:grpSpPr bwMode="auto">
          <a:xfrm>
            <a:off x="6854311" y="5019457"/>
            <a:ext cx="1728787" cy="935037"/>
            <a:chOff x="3715" y="3051"/>
            <a:chExt cx="1089" cy="589"/>
          </a:xfrm>
        </p:grpSpPr>
        <p:sp>
          <p:nvSpPr>
            <p:cNvPr id="29707" name="Oval 24">
              <a:extLst>
                <a:ext uri="{FF2B5EF4-FFF2-40B4-BE49-F238E27FC236}">
                  <a16:creationId xmlns:a16="http://schemas.microsoft.com/office/drawing/2014/main" id="{F035BF1D-B389-4C3F-A464-FA0DFA04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30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8" name="Oval 25">
              <a:extLst>
                <a:ext uri="{FF2B5EF4-FFF2-40B4-BE49-F238E27FC236}">
                  <a16:creationId xmlns:a16="http://schemas.microsoft.com/office/drawing/2014/main" id="{D2A2B92F-E78A-4A2C-8E47-99B46A6E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05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9" name="Oval 26">
              <a:extLst>
                <a:ext uri="{FF2B5EF4-FFF2-40B4-BE49-F238E27FC236}">
                  <a16:creationId xmlns:a16="http://schemas.microsoft.com/office/drawing/2014/main" id="{1F804500-AB91-4CDD-B6E4-71585B68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58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0" name="Oval 27">
              <a:extLst>
                <a:ext uri="{FF2B5EF4-FFF2-40B4-BE49-F238E27FC236}">
                  <a16:creationId xmlns:a16="http://schemas.microsoft.com/office/drawing/2014/main" id="{0369B1AE-D710-4522-8390-CA718AD7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35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1" name="Oval 28">
              <a:extLst>
                <a:ext uri="{FF2B5EF4-FFF2-40B4-BE49-F238E27FC236}">
                  <a16:creationId xmlns:a16="http://schemas.microsoft.com/office/drawing/2014/main" id="{1CD07F45-9885-4421-9DA8-6400F9C0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334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>
            <a:extLst>
              <a:ext uri="{FF2B5EF4-FFF2-40B4-BE49-F238E27FC236}">
                <a16:creationId xmlns:a16="http://schemas.microsoft.com/office/drawing/2014/main" id="{A29FD65E-55CE-4775-80DC-3BDFB7A3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Oracles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ADD57FA9-42CD-4032-B294-E8CA1CB3B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4" y="1262743"/>
            <a:ext cx="8541627" cy="536199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If we could make the </a:t>
            </a:r>
            <a:r>
              <a:rPr lang="ja-JP" altLang="en-US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‘</a:t>
            </a:r>
            <a:r>
              <a:rPr lang="en-US" altLang="ja-JP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right decision</a:t>
            </a:r>
            <a:r>
              <a:rPr lang="ja-JP" altLang="en-US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dirty="0">
                <a:latin typeface="+mn-lt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at all decision points, then we can determine whether a solution is possible very quickly!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If the found solution is valid, then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3333FF"/>
                </a:solidFill>
                <a:latin typeface="+mn-lt"/>
              </a:rPr>
              <a:t>True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If the found solution is invalid, then </a:t>
            </a:r>
            <a:r>
              <a:rPr lang="en-US" altLang="en-US" sz="2400" dirty="0">
                <a:solidFill>
                  <a:srgbClr val="3333FF"/>
                </a:solidFill>
                <a:latin typeface="+mn-lt"/>
              </a:rPr>
              <a:t>False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If we could find the certificates quickly, NP-complete problems would become tractable – </a:t>
            </a:r>
            <a:r>
              <a:rPr lang="en-US" altLang="en-US" dirty="0">
                <a:solidFill>
                  <a:srgbClr val="FF0033"/>
                </a:solidFill>
                <a:latin typeface="+mn-lt"/>
              </a:rPr>
              <a:t>O(N)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latin typeface="+mn-lt"/>
              </a:rPr>
              <a:t>This (magic) process that can always make the right guess is called an </a:t>
            </a:r>
            <a:r>
              <a:rPr lang="en-US" altLang="en-US" b="1" dirty="0">
                <a:solidFill>
                  <a:srgbClr val="3333FF"/>
                </a:solidFill>
                <a:latin typeface="+mn-lt"/>
              </a:rPr>
              <a:t>Oracle</a:t>
            </a:r>
            <a:r>
              <a:rPr lang="en-US" altLang="en-US" b="1" dirty="0">
                <a:latin typeface="+mn-lt"/>
              </a:rPr>
              <a:t>.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0305A-1E9C-4A69-8EE7-DD3E196E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5" y="1814513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416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DF244D6-EA5C-462F-AE88-360FD795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Intractable Problems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DDBE473-CF33-4D78-8BC2-7EAF82D2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Can be classified in various categories based on their degree of difficulty, e.g.,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NP-complete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NP-hard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Let’s define NP algorithms and NP problems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4478B-52D3-6AB5-7B4A-62D51DD713B2}"/>
              </a:ext>
            </a:extLst>
          </p:cNvPr>
          <p:cNvSpPr txBox="1"/>
          <p:nvPr/>
        </p:nvSpPr>
        <p:spPr>
          <a:xfrm>
            <a:off x="350838" y="6196793"/>
            <a:ext cx="831837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Warning: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 does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 “non-polynomial”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197F1-3BDB-E7EF-58F9-E83DA2E36EA1}"/>
              </a:ext>
            </a:extLst>
          </p:cNvPr>
          <p:cNvSpPr/>
          <p:nvPr/>
        </p:nvSpPr>
        <p:spPr>
          <a:xfrm>
            <a:off x="0" y="6245544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52DC966-3A42-4926-BF85-DCC4CA07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D9FE76-A930-40C3-B28C-A2C4DCB76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3630"/>
            <a:ext cx="8229600" cy="504678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2800" b="1" dirty="0">
                <a:latin typeface="Palatino Linotype (Body)"/>
                <a:ea typeface="HGS明朝E" panose="020B0400000000000000" pitchFamily="18" charset="-128"/>
              </a:rPr>
              <a:t>“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NP-Complete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”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 comes from: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N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ondeterministic</a:t>
            </a: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P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olynomial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  <a:latin typeface="Palatino Linotype (Body)"/>
              </a:rPr>
              <a:t>Complete</a:t>
            </a:r>
            <a:r>
              <a:rPr lang="en-US" altLang="en-US" sz="2800" b="1" dirty="0">
                <a:latin typeface="Palatino Linotype (Body)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- 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“</a:t>
            </a:r>
            <a:r>
              <a:rPr lang="en-US" altLang="ja-JP" sz="2800" b="1" dirty="0">
                <a:solidFill>
                  <a:schemeClr val="tx1"/>
                </a:solidFill>
                <a:latin typeface="Palatino Linotype (Body)"/>
              </a:rPr>
              <a:t>Solve one, Solve them all</a:t>
            </a:r>
            <a:r>
              <a:rPr lang="ja-JP" altLang="en-US" sz="2800" b="1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”</a:t>
            </a:r>
            <a:endParaRPr lang="en-US" altLang="ja-JP" sz="2800" b="1" dirty="0">
              <a:solidFill>
                <a:schemeClr val="tx1"/>
              </a:solidFill>
              <a:latin typeface="Palatino Linotype (Body)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 (Body)"/>
              </a:rPr>
              <a:t>There are more NP-Complete problems than provably intractable problems.</a:t>
            </a:r>
          </a:p>
        </p:txBody>
      </p:sp>
    </p:spTree>
    <p:extLst>
      <p:ext uri="{BB962C8B-B14F-4D97-AF65-F5344CB8AC3E}">
        <p14:creationId xmlns:p14="http://schemas.microsoft.com/office/powerpoint/2010/main" val="420949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F9FE541F-D5F8-4A9D-AC59-7A34F333E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105" y="778670"/>
            <a:ext cx="5417558" cy="906462"/>
          </a:xfrm>
        </p:spPr>
        <p:txBody>
          <a:bodyPr/>
          <a:lstStyle/>
          <a:p>
            <a:pPr algn="l" eaLnBrk="1" hangingPunct="1"/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P = NP?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EF28E80-51B5-4774-8AB6-768BDE25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972" y="2412999"/>
            <a:ext cx="8438055" cy="43449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 in P is also in NP: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NP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(and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question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whether NP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P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 = NP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if it is always easy to check a solution, should it also be easy to find a solution?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computer scientists believe that this is false but we do not have a proof …</a:t>
            </a:r>
          </a:p>
        </p:txBody>
      </p:sp>
      <p:sp>
        <p:nvSpPr>
          <p:cNvPr id="31749" name="Freeform 4">
            <a:extLst>
              <a:ext uri="{FF2B5EF4-FFF2-40B4-BE49-F238E27FC236}">
                <a16:creationId xmlns:a16="http://schemas.microsoft.com/office/drawing/2014/main" id="{7195C836-AF15-4B82-B337-A7346E536B45}"/>
              </a:ext>
            </a:extLst>
          </p:cNvPr>
          <p:cNvSpPr>
            <a:spLocks/>
          </p:cNvSpPr>
          <p:nvPr/>
        </p:nvSpPr>
        <p:spPr bwMode="auto">
          <a:xfrm>
            <a:off x="5667469" y="518303"/>
            <a:ext cx="3123558" cy="2665412"/>
          </a:xfrm>
          <a:custGeom>
            <a:avLst/>
            <a:gdLst>
              <a:gd name="T0" fmla="*/ 715963 w 1328"/>
              <a:gd name="T1" fmla="*/ 25400 h 956"/>
              <a:gd name="T2" fmla="*/ 547688 w 1328"/>
              <a:gd name="T3" fmla="*/ 47625 h 956"/>
              <a:gd name="T4" fmla="*/ 457200 w 1328"/>
              <a:gd name="T5" fmla="*/ 69850 h 956"/>
              <a:gd name="T6" fmla="*/ 327025 w 1328"/>
              <a:gd name="T7" fmla="*/ 146050 h 956"/>
              <a:gd name="T8" fmla="*/ 228600 w 1328"/>
              <a:gd name="T9" fmla="*/ 314325 h 956"/>
              <a:gd name="T10" fmla="*/ 204788 w 1328"/>
              <a:gd name="T11" fmla="*/ 436563 h 956"/>
              <a:gd name="T12" fmla="*/ 136525 w 1328"/>
              <a:gd name="T13" fmla="*/ 512763 h 956"/>
              <a:gd name="T14" fmla="*/ 30163 w 1328"/>
              <a:gd name="T15" fmla="*/ 649288 h 956"/>
              <a:gd name="T16" fmla="*/ 0 w 1328"/>
              <a:gd name="T17" fmla="*/ 755650 h 956"/>
              <a:gd name="T18" fmla="*/ 52388 w 1328"/>
              <a:gd name="T19" fmla="*/ 931863 h 956"/>
              <a:gd name="T20" fmla="*/ 136525 w 1328"/>
              <a:gd name="T21" fmla="*/ 1000125 h 956"/>
              <a:gd name="T22" fmla="*/ 174625 w 1328"/>
              <a:gd name="T23" fmla="*/ 1054100 h 956"/>
              <a:gd name="T24" fmla="*/ 373063 w 1328"/>
              <a:gd name="T25" fmla="*/ 1174750 h 956"/>
              <a:gd name="T26" fmla="*/ 593725 w 1328"/>
              <a:gd name="T27" fmla="*/ 1250950 h 956"/>
              <a:gd name="T28" fmla="*/ 685800 w 1328"/>
              <a:gd name="T29" fmla="*/ 1282700 h 956"/>
              <a:gd name="T30" fmla="*/ 738188 w 1328"/>
              <a:gd name="T31" fmla="*/ 1296988 h 956"/>
              <a:gd name="T32" fmla="*/ 884238 w 1328"/>
              <a:gd name="T33" fmla="*/ 1358900 h 956"/>
              <a:gd name="T34" fmla="*/ 952500 w 1328"/>
              <a:gd name="T35" fmla="*/ 1381125 h 956"/>
              <a:gd name="T36" fmla="*/ 1104900 w 1328"/>
              <a:gd name="T37" fmla="*/ 1411288 h 956"/>
              <a:gd name="T38" fmla="*/ 1249363 w 1328"/>
              <a:gd name="T39" fmla="*/ 1449388 h 956"/>
              <a:gd name="T40" fmla="*/ 1341438 w 1328"/>
              <a:gd name="T41" fmla="*/ 1487488 h 956"/>
              <a:gd name="T42" fmla="*/ 1409700 w 1328"/>
              <a:gd name="T43" fmla="*/ 1517650 h 956"/>
              <a:gd name="T44" fmla="*/ 1652588 w 1328"/>
              <a:gd name="T45" fmla="*/ 1487488 h 956"/>
              <a:gd name="T46" fmla="*/ 1766888 w 1328"/>
              <a:gd name="T47" fmla="*/ 1435100 h 956"/>
              <a:gd name="T48" fmla="*/ 1881188 w 1328"/>
              <a:gd name="T49" fmla="*/ 1358900 h 956"/>
              <a:gd name="T50" fmla="*/ 1973263 w 1328"/>
              <a:gd name="T51" fmla="*/ 1212850 h 956"/>
              <a:gd name="T52" fmla="*/ 2027238 w 1328"/>
              <a:gd name="T53" fmla="*/ 1114425 h 956"/>
              <a:gd name="T54" fmla="*/ 2049463 w 1328"/>
              <a:gd name="T55" fmla="*/ 1054100 h 956"/>
              <a:gd name="T56" fmla="*/ 2079625 w 1328"/>
              <a:gd name="T57" fmla="*/ 939800 h 956"/>
              <a:gd name="T58" fmla="*/ 1927225 w 1328"/>
              <a:gd name="T59" fmla="*/ 412750 h 956"/>
              <a:gd name="T60" fmla="*/ 1812925 w 1328"/>
              <a:gd name="T61" fmla="*/ 314325 h 956"/>
              <a:gd name="T62" fmla="*/ 1736725 w 1328"/>
              <a:gd name="T63" fmla="*/ 238125 h 956"/>
              <a:gd name="T64" fmla="*/ 1638300 w 1328"/>
              <a:gd name="T65" fmla="*/ 161925 h 956"/>
              <a:gd name="T66" fmla="*/ 1401763 w 1328"/>
              <a:gd name="T67" fmla="*/ 63500 h 956"/>
              <a:gd name="T68" fmla="*/ 1096963 w 1328"/>
              <a:gd name="T69" fmla="*/ 39688 h 956"/>
              <a:gd name="T70" fmla="*/ 715963 w 1328"/>
              <a:gd name="T71" fmla="*/ 25400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pattFill prst="pct75">
            <a:fgClr>
              <a:schemeClr val="bg1"/>
            </a:fgClr>
            <a:bgClr>
              <a:srgbClr val="0070C0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0" name="Freeform 5">
            <a:extLst>
              <a:ext uri="{FF2B5EF4-FFF2-40B4-BE49-F238E27FC236}">
                <a16:creationId xmlns:a16="http://schemas.microsoft.com/office/drawing/2014/main" id="{4D7045AB-A4B2-4FC0-B325-A594AD9372E8}"/>
              </a:ext>
            </a:extLst>
          </p:cNvPr>
          <p:cNvSpPr>
            <a:spLocks/>
          </p:cNvSpPr>
          <p:nvPr/>
        </p:nvSpPr>
        <p:spPr bwMode="auto">
          <a:xfrm>
            <a:off x="5981793" y="811991"/>
            <a:ext cx="1762125" cy="1676400"/>
          </a:xfrm>
          <a:custGeom>
            <a:avLst/>
            <a:gdLst>
              <a:gd name="T0" fmla="*/ 190500 w 476"/>
              <a:gd name="T1" fmla="*/ 42863 h 430"/>
              <a:gd name="T2" fmla="*/ 98425 w 476"/>
              <a:gd name="T3" fmla="*/ 119063 h 430"/>
              <a:gd name="T4" fmla="*/ 22225 w 476"/>
              <a:gd name="T5" fmla="*/ 233363 h 430"/>
              <a:gd name="T6" fmla="*/ 0 w 476"/>
              <a:gd name="T7" fmla="*/ 323850 h 430"/>
              <a:gd name="T8" fmla="*/ 7938 w 476"/>
              <a:gd name="T9" fmla="*/ 423863 h 430"/>
              <a:gd name="T10" fmla="*/ 46038 w 476"/>
              <a:gd name="T11" fmla="*/ 500063 h 430"/>
              <a:gd name="T12" fmla="*/ 198438 w 476"/>
              <a:gd name="T13" fmla="*/ 682625 h 430"/>
              <a:gd name="T14" fmla="*/ 282575 w 476"/>
              <a:gd name="T15" fmla="*/ 666750 h 430"/>
              <a:gd name="T16" fmla="*/ 373063 w 476"/>
              <a:gd name="T17" fmla="*/ 598488 h 430"/>
              <a:gd name="T18" fmla="*/ 427038 w 476"/>
              <a:gd name="T19" fmla="*/ 538163 h 430"/>
              <a:gd name="T20" fmla="*/ 495300 w 476"/>
              <a:gd name="T21" fmla="*/ 423863 h 430"/>
              <a:gd name="T22" fmla="*/ 693738 w 476"/>
              <a:gd name="T23" fmla="*/ 355600 h 430"/>
              <a:gd name="T24" fmla="*/ 754063 w 476"/>
              <a:gd name="T25" fmla="*/ 279400 h 430"/>
              <a:gd name="T26" fmla="*/ 746125 w 476"/>
              <a:gd name="T27" fmla="*/ 195263 h 430"/>
              <a:gd name="T28" fmla="*/ 723900 w 476"/>
              <a:gd name="T29" fmla="*/ 187325 h 430"/>
              <a:gd name="T30" fmla="*/ 617538 w 476"/>
              <a:gd name="T31" fmla="*/ 111125 h 430"/>
              <a:gd name="T32" fmla="*/ 434975 w 476"/>
              <a:gd name="T33" fmla="*/ 34925 h 430"/>
              <a:gd name="T34" fmla="*/ 288925 w 476"/>
              <a:gd name="T35" fmla="*/ 19050 h 430"/>
              <a:gd name="T36" fmla="*/ 190500 w 476"/>
              <a:gd name="T37" fmla="*/ 57150 h 430"/>
              <a:gd name="T38" fmla="*/ 190500 w 476"/>
              <a:gd name="T39" fmla="*/ 42863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82D9248F-9C31-426D-A4D0-55AD121E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305" y="1351741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6205B582-BEA2-4D0B-9B4F-91D35632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642" y="1982736"/>
            <a:ext cx="68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51768FA0-AA2C-4EE7-A20D-778F18CEE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-4291"/>
            <a:ext cx="8757139" cy="906462"/>
          </a:xfrm>
        </p:spPr>
        <p:txBody>
          <a:bodyPr/>
          <a:lstStyle/>
          <a:p>
            <a:pPr algn="l" eaLnBrk="1" hangingPunct="1"/>
            <a:r>
              <a:rPr lang="en-US" altLang="en-US" b="1" dirty="0"/>
              <a:t>NP-Completeness (informally)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E81A203-4564-4061-A4AC-D22D86E60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350913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NP-complete </a:t>
            </a:r>
            <a:r>
              <a:rPr lang="en-US" altLang="en-US" dirty="0"/>
              <a:t>problems are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   defined as the </a:t>
            </a:r>
            <a:r>
              <a:rPr lang="en-US" altLang="en-US" dirty="0">
                <a:solidFill>
                  <a:srgbClr val="FF0000"/>
                </a:solidFill>
              </a:rPr>
              <a:t>hardest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  problems in 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Most practical problems turn out to be either P or NP-complete.</a:t>
            </a:r>
            <a:endParaRPr lang="en-US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24B6D-FCDD-4A10-96F3-0AEEF5263450}"/>
              </a:ext>
            </a:extLst>
          </p:cNvPr>
          <p:cNvSpPr txBox="1"/>
          <p:nvPr/>
        </p:nvSpPr>
        <p:spPr>
          <a:xfrm>
            <a:off x="690664" y="5517995"/>
            <a:ext cx="8102498" cy="131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11" defTabSz="829909">
              <a:lnSpc>
                <a:spcPct val="150000"/>
              </a:lnSpc>
              <a:spcBef>
                <a:spcPts val="272"/>
              </a:spcBef>
              <a:defRPr/>
            </a:pP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This is an open problem: </a:t>
            </a:r>
            <a:b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</a:br>
            <a:r>
              <a:rPr kumimoji="0" lang="en-CA" sz="2800" b="0" i="0" u="none" strike="noStrike" kern="1200" cap="none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the </a:t>
            </a:r>
            <a:r>
              <a:rPr kumimoji="0" lang="en-CA" sz="2800" b="1" i="1" u="none" strike="noStrike" kern="1200" cap="none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</a:rPr>
              <a:t>P ≟ NP question  has a $1,000,000 bounty!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B0301A-6358-E412-A059-B942931C14E5}"/>
              </a:ext>
            </a:extLst>
          </p:cNvPr>
          <p:cNvSpPr/>
          <p:nvPr/>
        </p:nvSpPr>
        <p:spPr>
          <a:xfrm>
            <a:off x="2197" y="4980923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CE38A-02F7-677C-D96F-36EB9FEBF806}"/>
              </a:ext>
            </a:extLst>
          </p:cNvPr>
          <p:cNvGrpSpPr/>
          <p:nvPr/>
        </p:nvGrpSpPr>
        <p:grpSpPr>
          <a:xfrm>
            <a:off x="6008958" y="763588"/>
            <a:ext cx="3123558" cy="2665412"/>
            <a:chOff x="6008958" y="763588"/>
            <a:chExt cx="3123558" cy="266541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86558104-F6E8-92F8-EAB9-9B2A254C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958" y="763588"/>
              <a:ext cx="3123558" cy="2665412"/>
            </a:xfrm>
            <a:custGeom>
              <a:avLst/>
              <a:gdLst>
                <a:gd name="T0" fmla="*/ 715963 w 1328"/>
                <a:gd name="T1" fmla="*/ 25400 h 956"/>
                <a:gd name="T2" fmla="*/ 547688 w 1328"/>
                <a:gd name="T3" fmla="*/ 47625 h 956"/>
                <a:gd name="T4" fmla="*/ 457200 w 1328"/>
                <a:gd name="T5" fmla="*/ 69850 h 956"/>
                <a:gd name="T6" fmla="*/ 327025 w 1328"/>
                <a:gd name="T7" fmla="*/ 146050 h 956"/>
                <a:gd name="T8" fmla="*/ 228600 w 1328"/>
                <a:gd name="T9" fmla="*/ 314325 h 956"/>
                <a:gd name="T10" fmla="*/ 204788 w 1328"/>
                <a:gd name="T11" fmla="*/ 436563 h 956"/>
                <a:gd name="T12" fmla="*/ 136525 w 1328"/>
                <a:gd name="T13" fmla="*/ 512763 h 956"/>
                <a:gd name="T14" fmla="*/ 30163 w 1328"/>
                <a:gd name="T15" fmla="*/ 649288 h 956"/>
                <a:gd name="T16" fmla="*/ 0 w 1328"/>
                <a:gd name="T17" fmla="*/ 755650 h 956"/>
                <a:gd name="T18" fmla="*/ 52388 w 1328"/>
                <a:gd name="T19" fmla="*/ 931863 h 956"/>
                <a:gd name="T20" fmla="*/ 136525 w 1328"/>
                <a:gd name="T21" fmla="*/ 1000125 h 956"/>
                <a:gd name="T22" fmla="*/ 174625 w 1328"/>
                <a:gd name="T23" fmla="*/ 1054100 h 956"/>
                <a:gd name="T24" fmla="*/ 373063 w 1328"/>
                <a:gd name="T25" fmla="*/ 1174750 h 956"/>
                <a:gd name="T26" fmla="*/ 593725 w 1328"/>
                <a:gd name="T27" fmla="*/ 1250950 h 956"/>
                <a:gd name="T28" fmla="*/ 685800 w 1328"/>
                <a:gd name="T29" fmla="*/ 1282700 h 956"/>
                <a:gd name="T30" fmla="*/ 738188 w 1328"/>
                <a:gd name="T31" fmla="*/ 1296988 h 956"/>
                <a:gd name="T32" fmla="*/ 884238 w 1328"/>
                <a:gd name="T33" fmla="*/ 1358900 h 956"/>
                <a:gd name="T34" fmla="*/ 952500 w 1328"/>
                <a:gd name="T35" fmla="*/ 1381125 h 956"/>
                <a:gd name="T36" fmla="*/ 1104900 w 1328"/>
                <a:gd name="T37" fmla="*/ 1411288 h 956"/>
                <a:gd name="T38" fmla="*/ 1249363 w 1328"/>
                <a:gd name="T39" fmla="*/ 1449388 h 956"/>
                <a:gd name="T40" fmla="*/ 1341438 w 1328"/>
                <a:gd name="T41" fmla="*/ 1487488 h 956"/>
                <a:gd name="T42" fmla="*/ 1409700 w 1328"/>
                <a:gd name="T43" fmla="*/ 1517650 h 956"/>
                <a:gd name="T44" fmla="*/ 1652588 w 1328"/>
                <a:gd name="T45" fmla="*/ 1487488 h 956"/>
                <a:gd name="T46" fmla="*/ 1766888 w 1328"/>
                <a:gd name="T47" fmla="*/ 1435100 h 956"/>
                <a:gd name="T48" fmla="*/ 1881188 w 1328"/>
                <a:gd name="T49" fmla="*/ 1358900 h 956"/>
                <a:gd name="T50" fmla="*/ 1973263 w 1328"/>
                <a:gd name="T51" fmla="*/ 1212850 h 956"/>
                <a:gd name="T52" fmla="*/ 2027238 w 1328"/>
                <a:gd name="T53" fmla="*/ 1114425 h 956"/>
                <a:gd name="T54" fmla="*/ 2049463 w 1328"/>
                <a:gd name="T55" fmla="*/ 1054100 h 956"/>
                <a:gd name="T56" fmla="*/ 2079625 w 1328"/>
                <a:gd name="T57" fmla="*/ 939800 h 956"/>
                <a:gd name="T58" fmla="*/ 1927225 w 1328"/>
                <a:gd name="T59" fmla="*/ 412750 h 956"/>
                <a:gd name="T60" fmla="*/ 1812925 w 1328"/>
                <a:gd name="T61" fmla="*/ 314325 h 956"/>
                <a:gd name="T62" fmla="*/ 1736725 w 1328"/>
                <a:gd name="T63" fmla="*/ 238125 h 956"/>
                <a:gd name="T64" fmla="*/ 1638300 w 1328"/>
                <a:gd name="T65" fmla="*/ 161925 h 956"/>
                <a:gd name="T66" fmla="*/ 1401763 w 1328"/>
                <a:gd name="T67" fmla="*/ 63500 h 956"/>
                <a:gd name="T68" fmla="*/ 1096963 w 1328"/>
                <a:gd name="T69" fmla="*/ 39688 h 956"/>
                <a:gd name="T70" fmla="*/ 715963 w 1328"/>
                <a:gd name="T71" fmla="*/ 25400 h 9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pattFill prst="pct75">
              <a:fgClr>
                <a:schemeClr val="bg1"/>
              </a:fgClr>
              <a:bgClr>
                <a:srgbClr val="0070C0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859F103-EE79-B283-9D82-CEB5C65D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750" y="919153"/>
              <a:ext cx="1295057" cy="892819"/>
            </a:xfrm>
            <a:custGeom>
              <a:avLst/>
              <a:gdLst>
                <a:gd name="T0" fmla="*/ 190500 w 476"/>
                <a:gd name="T1" fmla="*/ 42863 h 430"/>
                <a:gd name="T2" fmla="*/ 98425 w 476"/>
                <a:gd name="T3" fmla="*/ 119063 h 430"/>
                <a:gd name="T4" fmla="*/ 22225 w 476"/>
                <a:gd name="T5" fmla="*/ 233363 h 430"/>
                <a:gd name="T6" fmla="*/ 0 w 476"/>
                <a:gd name="T7" fmla="*/ 323850 h 430"/>
                <a:gd name="T8" fmla="*/ 7938 w 476"/>
                <a:gd name="T9" fmla="*/ 423863 h 430"/>
                <a:gd name="T10" fmla="*/ 46038 w 476"/>
                <a:gd name="T11" fmla="*/ 500063 h 430"/>
                <a:gd name="T12" fmla="*/ 198438 w 476"/>
                <a:gd name="T13" fmla="*/ 682625 h 430"/>
                <a:gd name="T14" fmla="*/ 282575 w 476"/>
                <a:gd name="T15" fmla="*/ 666750 h 430"/>
                <a:gd name="T16" fmla="*/ 373063 w 476"/>
                <a:gd name="T17" fmla="*/ 598488 h 430"/>
                <a:gd name="T18" fmla="*/ 427038 w 476"/>
                <a:gd name="T19" fmla="*/ 538163 h 430"/>
                <a:gd name="T20" fmla="*/ 495300 w 476"/>
                <a:gd name="T21" fmla="*/ 423863 h 430"/>
                <a:gd name="T22" fmla="*/ 693738 w 476"/>
                <a:gd name="T23" fmla="*/ 355600 h 430"/>
                <a:gd name="T24" fmla="*/ 754063 w 476"/>
                <a:gd name="T25" fmla="*/ 279400 h 430"/>
                <a:gd name="T26" fmla="*/ 746125 w 476"/>
                <a:gd name="T27" fmla="*/ 195263 h 430"/>
                <a:gd name="T28" fmla="*/ 723900 w 476"/>
                <a:gd name="T29" fmla="*/ 187325 h 430"/>
                <a:gd name="T30" fmla="*/ 617538 w 476"/>
                <a:gd name="T31" fmla="*/ 111125 h 430"/>
                <a:gd name="T32" fmla="*/ 434975 w 476"/>
                <a:gd name="T33" fmla="*/ 34925 h 430"/>
                <a:gd name="T34" fmla="*/ 288925 w 476"/>
                <a:gd name="T35" fmla="*/ 19050 h 430"/>
                <a:gd name="T36" fmla="*/ 190500 w 476"/>
                <a:gd name="T37" fmla="*/ 57150 h 430"/>
                <a:gd name="T38" fmla="*/ 190500 w 476"/>
                <a:gd name="T39" fmla="*/ 42863 h 4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55BD41EA-BB13-93B8-FF0D-A3B9B9C4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2430" y="104981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D05C35E-565F-9294-EA79-CE7A961C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358" y="1956127"/>
              <a:ext cx="683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NP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0AD90A-37E1-1125-DBEF-9AC43749DE1A}"/>
                </a:ext>
              </a:extLst>
            </p:cNvPr>
            <p:cNvSpPr/>
            <p:nvPr/>
          </p:nvSpPr>
          <p:spPr>
            <a:xfrm>
              <a:off x="7120647" y="2008856"/>
              <a:ext cx="1930383" cy="906462"/>
            </a:xfrm>
            <a:prstGeom prst="roundRect">
              <a:avLst>
                <a:gd name="adj" fmla="val 50000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</a:rPr>
                <a:t>NP-Complete</a:t>
              </a: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A4753173-0603-7664-6E94-07F24B7E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074668"/>
            <a:ext cx="8229600" cy="61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Study NP-complete problems 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1F60E425-A970-40F8-A9A0-6AF39A2BE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78022"/>
            <a:ext cx="8757139" cy="906462"/>
          </a:xfrm>
        </p:spPr>
        <p:txBody>
          <a:bodyPr/>
          <a:lstStyle/>
          <a:p>
            <a:pPr algn="l" eaLnBrk="1" hangingPunct="1"/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NP-Completeness (formally)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9EE2B23-ADAE-4911-88CA-B131381E0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195" y="1598900"/>
            <a:ext cx="8229600" cy="368232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 problem B is </a:t>
            </a:r>
            <a:r>
              <a:rPr lang="en-US" altLang="en-US" sz="2400" b="1" dirty="0"/>
              <a:t>NP-complete</a:t>
            </a:r>
            <a:r>
              <a:rPr lang="en-US" altLang="en-US" sz="2400" dirty="0"/>
              <a:t> if: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chemeClr val="tx1"/>
                </a:solidFill>
              </a:rPr>
              <a:t>(1) B 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(2) A 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chemeClr val="tx1"/>
                </a:solidFill>
              </a:rPr>
              <a:t> for all A 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If B satisfies only property (2) we say that B is </a:t>
            </a:r>
            <a:r>
              <a:rPr lang="en-US" altLang="en-US" sz="2400" b="1" dirty="0"/>
              <a:t>NP-hard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No polynomial time algorithm has been discovered for an </a:t>
            </a:r>
            <a:r>
              <a:rPr lang="en-US" altLang="en-US" sz="2400" b="1" dirty="0"/>
              <a:t>NP-Complete</a:t>
            </a:r>
            <a:r>
              <a:rPr lang="en-US" altLang="en-US" sz="2400" dirty="0"/>
              <a:t> problem.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515DC-661B-C4F1-F57E-BC3DB6172548}"/>
              </a:ext>
            </a:extLst>
          </p:cNvPr>
          <p:cNvGrpSpPr/>
          <p:nvPr/>
        </p:nvGrpSpPr>
        <p:grpSpPr>
          <a:xfrm>
            <a:off x="5641066" y="846038"/>
            <a:ext cx="3123558" cy="2665412"/>
            <a:chOff x="6008958" y="763588"/>
            <a:chExt cx="3123558" cy="266541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AC8999B9-6741-6149-73F5-E6E416DA5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958" y="763588"/>
              <a:ext cx="3123558" cy="2665412"/>
            </a:xfrm>
            <a:custGeom>
              <a:avLst/>
              <a:gdLst>
                <a:gd name="T0" fmla="*/ 715963 w 1328"/>
                <a:gd name="T1" fmla="*/ 25400 h 956"/>
                <a:gd name="T2" fmla="*/ 547688 w 1328"/>
                <a:gd name="T3" fmla="*/ 47625 h 956"/>
                <a:gd name="T4" fmla="*/ 457200 w 1328"/>
                <a:gd name="T5" fmla="*/ 69850 h 956"/>
                <a:gd name="T6" fmla="*/ 327025 w 1328"/>
                <a:gd name="T7" fmla="*/ 146050 h 956"/>
                <a:gd name="T8" fmla="*/ 228600 w 1328"/>
                <a:gd name="T9" fmla="*/ 314325 h 956"/>
                <a:gd name="T10" fmla="*/ 204788 w 1328"/>
                <a:gd name="T11" fmla="*/ 436563 h 956"/>
                <a:gd name="T12" fmla="*/ 136525 w 1328"/>
                <a:gd name="T13" fmla="*/ 512763 h 956"/>
                <a:gd name="T14" fmla="*/ 30163 w 1328"/>
                <a:gd name="T15" fmla="*/ 649288 h 956"/>
                <a:gd name="T16" fmla="*/ 0 w 1328"/>
                <a:gd name="T17" fmla="*/ 755650 h 956"/>
                <a:gd name="T18" fmla="*/ 52388 w 1328"/>
                <a:gd name="T19" fmla="*/ 931863 h 956"/>
                <a:gd name="T20" fmla="*/ 136525 w 1328"/>
                <a:gd name="T21" fmla="*/ 1000125 h 956"/>
                <a:gd name="T22" fmla="*/ 174625 w 1328"/>
                <a:gd name="T23" fmla="*/ 1054100 h 956"/>
                <a:gd name="T24" fmla="*/ 373063 w 1328"/>
                <a:gd name="T25" fmla="*/ 1174750 h 956"/>
                <a:gd name="T26" fmla="*/ 593725 w 1328"/>
                <a:gd name="T27" fmla="*/ 1250950 h 956"/>
                <a:gd name="T28" fmla="*/ 685800 w 1328"/>
                <a:gd name="T29" fmla="*/ 1282700 h 956"/>
                <a:gd name="T30" fmla="*/ 738188 w 1328"/>
                <a:gd name="T31" fmla="*/ 1296988 h 956"/>
                <a:gd name="T32" fmla="*/ 884238 w 1328"/>
                <a:gd name="T33" fmla="*/ 1358900 h 956"/>
                <a:gd name="T34" fmla="*/ 952500 w 1328"/>
                <a:gd name="T35" fmla="*/ 1381125 h 956"/>
                <a:gd name="T36" fmla="*/ 1104900 w 1328"/>
                <a:gd name="T37" fmla="*/ 1411288 h 956"/>
                <a:gd name="T38" fmla="*/ 1249363 w 1328"/>
                <a:gd name="T39" fmla="*/ 1449388 h 956"/>
                <a:gd name="T40" fmla="*/ 1341438 w 1328"/>
                <a:gd name="T41" fmla="*/ 1487488 h 956"/>
                <a:gd name="T42" fmla="*/ 1409700 w 1328"/>
                <a:gd name="T43" fmla="*/ 1517650 h 956"/>
                <a:gd name="T44" fmla="*/ 1652588 w 1328"/>
                <a:gd name="T45" fmla="*/ 1487488 h 956"/>
                <a:gd name="T46" fmla="*/ 1766888 w 1328"/>
                <a:gd name="T47" fmla="*/ 1435100 h 956"/>
                <a:gd name="T48" fmla="*/ 1881188 w 1328"/>
                <a:gd name="T49" fmla="*/ 1358900 h 956"/>
                <a:gd name="T50" fmla="*/ 1973263 w 1328"/>
                <a:gd name="T51" fmla="*/ 1212850 h 956"/>
                <a:gd name="T52" fmla="*/ 2027238 w 1328"/>
                <a:gd name="T53" fmla="*/ 1114425 h 956"/>
                <a:gd name="T54" fmla="*/ 2049463 w 1328"/>
                <a:gd name="T55" fmla="*/ 1054100 h 956"/>
                <a:gd name="T56" fmla="*/ 2079625 w 1328"/>
                <a:gd name="T57" fmla="*/ 939800 h 956"/>
                <a:gd name="T58" fmla="*/ 1927225 w 1328"/>
                <a:gd name="T59" fmla="*/ 412750 h 956"/>
                <a:gd name="T60" fmla="*/ 1812925 w 1328"/>
                <a:gd name="T61" fmla="*/ 314325 h 956"/>
                <a:gd name="T62" fmla="*/ 1736725 w 1328"/>
                <a:gd name="T63" fmla="*/ 238125 h 956"/>
                <a:gd name="T64" fmla="*/ 1638300 w 1328"/>
                <a:gd name="T65" fmla="*/ 161925 h 956"/>
                <a:gd name="T66" fmla="*/ 1401763 w 1328"/>
                <a:gd name="T67" fmla="*/ 63500 h 956"/>
                <a:gd name="T68" fmla="*/ 1096963 w 1328"/>
                <a:gd name="T69" fmla="*/ 39688 h 956"/>
                <a:gd name="T70" fmla="*/ 715963 w 1328"/>
                <a:gd name="T71" fmla="*/ 25400 h 9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pattFill prst="pct75">
              <a:fgClr>
                <a:schemeClr val="bg1"/>
              </a:fgClr>
              <a:bgClr>
                <a:srgbClr val="0070C0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14D0BDB-EE89-579D-C26E-7F1F71274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750" y="919153"/>
              <a:ext cx="1295057" cy="892819"/>
            </a:xfrm>
            <a:custGeom>
              <a:avLst/>
              <a:gdLst>
                <a:gd name="T0" fmla="*/ 190500 w 476"/>
                <a:gd name="T1" fmla="*/ 42863 h 430"/>
                <a:gd name="T2" fmla="*/ 98425 w 476"/>
                <a:gd name="T3" fmla="*/ 119063 h 430"/>
                <a:gd name="T4" fmla="*/ 22225 w 476"/>
                <a:gd name="T5" fmla="*/ 233363 h 430"/>
                <a:gd name="T6" fmla="*/ 0 w 476"/>
                <a:gd name="T7" fmla="*/ 323850 h 430"/>
                <a:gd name="T8" fmla="*/ 7938 w 476"/>
                <a:gd name="T9" fmla="*/ 423863 h 430"/>
                <a:gd name="T10" fmla="*/ 46038 w 476"/>
                <a:gd name="T11" fmla="*/ 500063 h 430"/>
                <a:gd name="T12" fmla="*/ 198438 w 476"/>
                <a:gd name="T13" fmla="*/ 682625 h 430"/>
                <a:gd name="T14" fmla="*/ 282575 w 476"/>
                <a:gd name="T15" fmla="*/ 666750 h 430"/>
                <a:gd name="T16" fmla="*/ 373063 w 476"/>
                <a:gd name="T17" fmla="*/ 598488 h 430"/>
                <a:gd name="T18" fmla="*/ 427038 w 476"/>
                <a:gd name="T19" fmla="*/ 538163 h 430"/>
                <a:gd name="T20" fmla="*/ 495300 w 476"/>
                <a:gd name="T21" fmla="*/ 423863 h 430"/>
                <a:gd name="T22" fmla="*/ 693738 w 476"/>
                <a:gd name="T23" fmla="*/ 355600 h 430"/>
                <a:gd name="T24" fmla="*/ 754063 w 476"/>
                <a:gd name="T25" fmla="*/ 279400 h 430"/>
                <a:gd name="T26" fmla="*/ 746125 w 476"/>
                <a:gd name="T27" fmla="*/ 195263 h 430"/>
                <a:gd name="T28" fmla="*/ 723900 w 476"/>
                <a:gd name="T29" fmla="*/ 187325 h 430"/>
                <a:gd name="T30" fmla="*/ 617538 w 476"/>
                <a:gd name="T31" fmla="*/ 111125 h 430"/>
                <a:gd name="T32" fmla="*/ 434975 w 476"/>
                <a:gd name="T33" fmla="*/ 34925 h 430"/>
                <a:gd name="T34" fmla="*/ 288925 w 476"/>
                <a:gd name="T35" fmla="*/ 19050 h 430"/>
                <a:gd name="T36" fmla="*/ 190500 w 476"/>
                <a:gd name="T37" fmla="*/ 57150 h 430"/>
                <a:gd name="T38" fmla="*/ 190500 w 476"/>
                <a:gd name="T39" fmla="*/ 42863 h 4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4BD32B5C-7235-EF21-1303-976574824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2430" y="104981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CC0700C7-2BED-4DF7-8186-45D8EAA02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358" y="1956127"/>
              <a:ext cx="683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5F084C4-A221-0997-7FEF-43619021224B}"/>
                </a:ext>
              </a:extLst>
            </p:cNvPr>
            <p:cNvSpPr/>
            <p:nvPr/>
          </p:nvSpPr>
          <p:spPr>
            <a:xfrm>
              <a:off x="7120647" y="2008856"/>
              <a:ext cx="1930383" cy="906462"/>
            </a:xfrm>
            <a:prstGeom prst="roundRect">
              <a:avLst>
                <a:gd name="adj" fmla="val 50000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</a:rPr>
                <a:t>NP-Complete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623CD3E-E0B4-44D1-5B2A-14DC99206935}"/>
              </a:ext>
            </a:extLst>
          </p:cNvPr>
          <p:cNvSpPr/>
          <p:nvPr/>
        </p:nvSpPr>
        <p:spPr>
          <a:xfrm>
            <a:off x="1" y="5638988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A2493-A63E-B9F6-59D4-CC0301DF9AFA}"/>
              </a:ext>
            </a:extLst>
          </p:cNvPr>
          <p:cNvSpPr txBox="1"/>
          <p:nvPr/>
        </p:nvSpPr>
        <p:spPr>
          <a:xfrm>
            <a:off x="272375" y="5797355"/>
            <a:ext cx="8307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one has ever proven that no polynomial time algorithm can exist for any NP-Complete problem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B044D9B4-943B-4A1F-BBD6-C726A7BB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Revisit “Is P = NP?”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DA4A32C-CFFF-48DD-AA83-EA91B02C7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4082599"/>
            <a:ext cx="8229600" cy="2208664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en-US" sz="3200" b="1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Theorem</a:t>
            </a:r>
            <a:r>
              <a:rPr lang="en-US" altLang="en-US" sz="3200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:</a:t>
            </a:r>
            <a:r>
              <a:rPr lang="en-US" altLang="en-US" sz="32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</a:p>
          <a:p>
            <a:pPr marL="0" indent="0" eaLnBrk="1" hangingPunct="1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If any NP-Complete problem can be solved in polynomial time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 then P = NP.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36A06-F906-124B-9E3D-AFB65CC011ED}"/>
              </a:ext>
            </a:extLst>
          </p:cNvPr>
          <p:cNvGrpSpPr/>
          <p:nvPr/>
        </p:nvGrpSpPr>
        <p:grpSpPr>
          <a:xfrm>
            <a:off x="4989313" y="1526974"/>
            <a:ext cx="3123558" cy="2665412"/>
            <a:chOff x="6008958" y="763588"/>
            <a:chExt cx="3123558" cy="266541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C2A0C5AE-DAFB-2BED-679F-2C3A90EB8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958" y="763588"/>
              <a:ext cx="3123558" cy="2665412"/>
            </a:xfrm>
            <a:custGeom>
              <a:avLst/>
              <a:gdLst>
                <a:gd name="T0" fmla="*/ 715963 w 1328"/>
                <a:gd name="T1" fmla="*/ 25400 h 956"/>
                <a:gd name="T2" fmla="*/ 547688 w 1328"/>
                <a:gd name="T3" fmla="*/ 47625 h 956"/>
                <a:gd name="T4" fmla="*/ 457200 w 1328"/>
                <a:gd name="T5" fmla="*/ 69850 h 956"/>
                <a:gd name="T6" fmla="*/ 327025 w 1328"/>
                <a:gd name="T7" fmla="*/ 146050 h 956"/>
                <a:gd name="T8" fmla="*/ 228600 w 1328"/>
                <a:gd name="T9" fmla="*/ 314325 h 956"/>
                <a:gd name="T10" fmla="*/ 204788 w 1328"/>
                <a:gd name="T11" fmla="*/ 436563 h 956"/>
                <a:gd name="T12" fmla="*/ 136525 w 1328"/>
                <a:gd name="T13" fmla="*/ 512763 h 956"/>
                <a:gd name="T14" fmla="*/ 30163 w 1328"/>
                <a:gd name="T15" fmla="*/ 649288 h 956"/>
                <a:gd name="T16" fmla="*/ 0 w 1328"/>
                <a:gd name="T17" fmla="*/ 755650 h 956"/>
                <a:gd name="T18" fmla="*/ 52388 w 1328"/>
                <a:gd name="T19" fmla="*/ 931863 h 956"/>
                <a:gd name="T20" fmla="*/ 136525 w 1328"/>
                <a:gd name="T21" fmla="*/ 1000125 h 956"/>
                <a:gd name="T22" fmla="*/ 174625 w 1328"/>
                <a:gd name="T23" fmla="*/ 1054100 h 956"/>
                <a:gd name="T24" fmla="*/ 373063 w 1328"/>
                <a:gd name="T25" fmla="*/ 1174750 h 956"/>
                <a:gd name="T26" fmla="*/ 593725 w 1328"/>
                <a:gd name="T27" fmla="*/ 1250950 h 956"/>
                <a:gd name="T28" fmla="*/ 685800 w 1328"/>
                <a:gd name="T29" fmla="*/ 1282700 h 956"/>
                <a:gd name="T30" fmla="*/ 738188 w 1328"/>
                <a:gd name="T31" fmla="*/ 1296988 h 956"/>
                <a:gd name="T32" fmla="*/ 884238 w 1328"/>
                <a:gd name="T33" fmla="*/ 1358900 h 956"/>
                <a:gd name="T34" fmla="*/ 952500 w 1328"/>
                <a:gd name="T35" fmla="*/ 1381125 h 956"/>
                <a:gd name="T36" fmla="*/ 1104900 w 1328"/>
                <a:gd name="T37" fmla="*/ 1411288 h 956"/>
                <a:gd name="T38" fmla="*/ 1249363 w 1328"/>
                <a:gd name="T39" fmla="*/ 1449388 h 956"/>
                <a:gd name="T40" fmla="*/ 1341438 w 1328"/>
                <a:gd name="T41" fmla="*/ 1487488 h 956"/>
                <a:gd name="T42" fmla="*/ 1409700 w 1328"/>
                <a:gd name="T43" fmla="*/ 1517650 h 956"/>
                <a:gd name="T44" fmla="*/ 1652588 w 1328"/>
                <a:gd name="T45" fmla="*/ 1487488 h 956"/>
                <a:gd name="T46" fmla="*/ 1766888 w 1328"/>
                <a:gd name="T47" fmla="*/ 1435100 h 956"/>
                <a:gd name="T48" fmla="*/ 1881188 w 1328"/>
                <a:gd name="T49" fmla="*/ 1358900 h 956"/>
                <a:gd name="T50" fmla="*/ 1973263 w 1328"/>
                <a:gd name="T51" fmla="*/ 1212850 h 956"/>
                <a:gd name="T52" fmla="*/ 2027238 w 1328"/>
                <a:gd name="T53" fmla="*/ 1114425 h 956"/>
                <a:gd name="T54" fmla="*/ 2049463 w 1328"/>
                <a:gd name="T55" fmla="*/ 1054100 h 956"/>
                <a:gd name="T56" fmla="*/ 2079625 w 1328"/>
                <a:gd name="T57" fmla="*/ 939800 h 956"/>
                <a:gd name="T58" fmla="*/ 1927225 w 1328"/>
                <a:gd name="T59" fmla="*/ 412750 h 956"/>
                <a:gd name="T60" fmla="*/ 1812925 w 1328"/>
                <a:gd name="T61" fmla="*/ 314325 h 956"/>
                <a:gd name="T62" fmla="*/ 1736725 w 1328"/>
                <a:gd name="T63" fmla="*/ 238125 h 956"/>
                <a:gd name="T64" fmla="*/ 1638300 w 1328"/>
                <a:gd name="T65" fmla="*/ 161925 h 956"/>
                <a:gd name="T66" fmla="*/ 1401763 w 1328"/>
                <a:gd name="T67" fmla="*/ 63500 h 956"/>
                <a:gd name="T68" fmla="*/ 1096963 w 1328"/>
                <a:gd name="T69" fmla="*/ 39688 h 956"/>
                <a:gd name="T70" fmla="*/ 715963 w 1328"/>
                <a:gd name="T71" fmla="*/ 25400 h 9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pattFill prst="pct75">
              <a:fgClr>
                <a:schemeClr val="bg1"/>
              </a:fgClr>
              <a:bgClr>
                <a:srgbClr val="0070C0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0D458A8-ED70-4207-4972-7DCA4E100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750" y="919153"/>
              <a:ext cx="1295057" cy="892819"/>
            </a:xfrm>
            <a:custGeom>
              <a:avLst/>
              <a:gdLst>
                <a:gd name="T0" fmla="*/ 190500 w 476"/>
                <a:gd name="T1" fmla="*/ 42863 h 430"/>
                <a:gd name="T2" fmla="*/ 98425 w 476"/>
                <a:gd name="T3" fmla="*/ 119063 h 430"/>
                <a:gd name="T4" fmla="*/ 22225 w 476"/>
                <a:gd name="T5" fmla="*/ 233363 h 430"/>
                <a:gd name="T6" fmla="*/ 0 w 476"/>
                <a:gd name="T7" fmla="*/ 323850 h 430"/>
                <a:gd name="T8" fmla="*/ 7938 w 476"/>
                <a:gd name="T9" fmla="*/ 423863 h 430"/>
                <a:gd name="T10" fmla="*/ 46038 w 476"/>
                <a:gd name="T11" fmla="*/ 500063 h 430"/>
                <a:gd name="T12" fmla="*/ 198438 w 476"/>
                <a:gd name="T13" fmla="*/ 682625 h 430"/>
                <a:gd name="T14" fmla="*/ 282575 w 476"/>
                <a:gd name="T15" fmla="*/ 666750 h 430"/>
                <a:gd name="T16" fmla="*/ 373063 w 476"/>
                <a:gd name="T17" fmla="*/ 598488 h 430"/>
                <a:gd name="T18" fmla="*/ 427038 w 476"/>
                <a:gd name="T19" fmla="*/ 538163 h 430"/>
                <a:gd name="T20" fmla="*/ 495300 w 476"/>
                <a:gd name="T21" fmla="*/ 423863 h 430"/>
                <a:gd name="T22" fmla="*/ 693738 w 476"/>
                <a:gd name="T23" fmla="*/ 355600 h 430"/>
                <a:gd name="T24" fmla="*/ 754063 w 476"/>
                <a:gd name="T25" fmla="*/ 279400 h 430"/>
                <a:gd name="T26" fmla="*/ 746125 w 476"/>
                <a:gd name="T27" fmla="*/ 195263 h 430"/>
                <a:gd name="T28" fmla="*/ 723900 w 476"/>
                <a:gd name="T29" fmla="*/ 187325 h 430"/>
                <a:gd name="T30" fmla="*/ 617538 w 476"/>
                <a:gd name="T31" fmla="*/ 111125 h 430"/>
                <a:gd name="T32" fmla="*/ 434975 w 476"/>
                <a:gd name="T33" fmla="*/ 34925 h 430"/>
                <a:gd name="T34" fmla="*/ 288925 w 476"/>
                <a:gd name="T35" fmla="*/ 19050 h 430"/>
                <a:gd name="T36" fmla="*/ 190500 w 476"/>
                <a:gd name="T37" fmla="*/ 57150 h 430"/>
                <a:gd name="T38" fmla="*/ 190500 w 476"/>
                <a:gd name="T39" fmla="*/ 42863 h 4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21ACCCE9-7770-4E46-6EAA-18069D9E1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2430" y="104981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6F7E1D6-D599-1333-C365-CA85BC7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358" y="1956127"/>
              <a:ext cx="683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4F3FE9-6B34-4F5C-83F5-D59DEEEBB98F}"/>
                </a:ext>
              </a:extLst>
            </p:cNvPr>
            <p:cNvSpPr/>
            <p:nvPr/>
          </p:nvSpPr>
          <p:spPr>
            <a:xfrm>
              <a:off x="7120647" y="2008856"/>
              <a:ext cx="1930383" cy="906462"/>
            </a:xfrm>
            <a:prstGeom prst="roundRect">
              <a:avLst>
                <a:gd name="adj" fmla="val 50000"/>
              </a:avLst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</a:rPr>
                <a:t>NP-Complete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C0C2145-4113-4B7D-BB09-25A2864C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1333500"/>
            <a:ext cx="65151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EF4E646-A08E-473E-A0DC-7A0CF5860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Become Famous!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BB08E87-3FEB-4FBC-A3B2-8C7FAE8E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88" y="1194317"/>
            <a:ext cx="8602824" cy="545940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To get famous in a hurry, for any NP-Complete problem: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Raise the lower bound </a:t>
            </a:r>
            <a:br>
              <a:rPr lang="en-US" altLang="en-US" sz="2800" dirty="0">
                <a:solidFill>
                  <a:schemeClr val="tx1"/>
                </a:solidFill>
                <a:latin typeface="Palatino Linotype (Body)"/>
              </a:rPr>
            </a:b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(via a stronger proof)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Lower the upper bound </a:t>
            </a:r>
            <a:br>
              <a:rPr lang="en-US" altLang="en-US" sz="2800" dirty="0">
                <a:solidFill>
                  <a:schemeClr val="tx1"/>
                </a:solidFill>
                <a:latin typeface="Palatino Linotype (Body)"/>
              </a:rPr>
            </a:b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(via a better algorithm)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They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Palatino Linotype (Body)"/>
              </a:rPr>
              <a:t>ll be naming buildings after you before you are dead!</a:t>
            </a:r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</p:txBody>
      </p:sp>
      <p:sp>
        <p:nvSpPr>
          <p:cNvPr id="2" name="Star: 32 Points 1">
            <a:extLst>
              <a:ext uri="{FF2B5EF4-FFF2-40B4-BE49-F238E27FC236}">
                <a16:creationId xmlns:a16="http://schemas.microsoft.com/office/drawing/2014/main" id="{E0D31B0A-EA19-D389-9D20-4A4AA3FBDDFB}"/>
              </a:ext>
            </a:extLst>
          </p:cNvPr>
          <p:cNvSpPr/>
          <p:nvPr/>
        </p:nvSpPr>
        <p:spPr>
          <a:xfrm>
            <a:off x="5408578" y="2191028"/>
            <a:ext cx="3044758" cy="3013270"/>
          </a:xfrm>
          <a:prstGeom prst="star32">
            <a:avLst>
              <a:gd name="adj" fmla="val 40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43435FC-F222-4346-8A4B-46E7D1132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4A884AA-554A-448B-9CCE-B92F88724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939800"/>
            <a:ext cx="8686800" cy="36210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Reduction is a way of saying that one problem is </a:t>
            </a:r>
            <a:r>
              <a:rPr lang="en-US" altLang="en-US" sz="2400" b="1" dirty="0"/>
              <a:t>“easier”</a:t>
            </a:r>
            <a:r>
              <a:rPr lang="en-US" altLang="en-US" sz="2400" dirty="0"/>
              <a:t> than another.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We say that problem A is easier than problem B, 	 	           (i.e., we write </a:t>
            </a:r>
            <a:r>
              <a:rPr lang="en-US" altLang="en-US" sz="2400" b="1" dirty="0"/>
              <a:t>“A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dirty="0"/>
              <a:t>B”</a:t>
            </a:r>
            <a:r>
              <a:rPr lang="en-US" altLang="en-US" sz="2400" dirty="0"/>
              <a:t>)  if we can solve A using the algorithm that solves B.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Idea: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DD0111"/>
                </a:solidFill>
              </a:rPr>
              <a:t>transform the inputs of A to inputs of B</a:t>
            </a:r>
          </a:p>
        </p:txBody>
      </p:sp>
      <p:grpSp>
        <p:nvGrpSpPr>
          <p:cNvPr id="35845" name="Group 21">
            <a:extLst>
              <a:ext uri="{FF2B5EF4-FFF2-40B4-BE49-F238E27FC236}">
                <a16:creationId xmlns:a16="http://schemas.microsoft.com/office/drawing/2014/main" id="{9EA59B2C-6F57-4BD4-B068-5D9628958EDC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35846" name="Rectangle 22">
              <a:extLst>
                <a:ext uri="{FF2B5EF4-FFF2-40B4-BE49-F238E27FC236}">
                  <a16:creationId xmlns:a16="http://schemas.microsoft.com/office/drawing/2014/main" id="{AD7763F1-F691-4AC9-B941-5221DA26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47" name="Rectangle 23">
              <a:extLst>
                <a:ext uri="{FF2B5EF4-FFF2-40B4-BE49-F238E27FC236}">
                  <a16:creationId xmlns:a16="http://schemas.microsoft.com/office/drawing/2014/main" id="{93E44780-B5FD-4A8F-8DA3-CC9536A1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35848" name="Rectangle 24">
              <a:extLst>
                <a:ext uri="{FF2B5EF4-FFF2-40B4-BE49-F238E27FC236}">
                  <a16:creationId xmlns:a16="http://schemas.microsoft.com/office/drawing/2014/main" id="{4197B0ED-2929-4D1F-9D28-36F010D1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B</a:t>
              </a:r>
            </a:p>
          </p:txBody>
        </p:sp>
        <p:sp>
          <p:nvSpPr>
            <p:cNvPr id="35849" name="Line 25">
              <a:extLst>
                <a:ext uri="{FF2B5EF4-FFF2-40B4-BE49-F238E27FC236}">
                  <a16:creationId xmlns:a16="http://schemas.microsoft.com/office/drawing/2014/main" id="{D4D3CD2B-9B74-4F88-9C70-E3DD61B0C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0" name="Text Box 26">
              <a:extLst>
                <a:ext uri="{FF2B5EF4-FFF2-40B4-BE49-F238E27FC236}">
                  <a16:creationId xmlns:a16="http://schemas.microsoft.com/office/drawing/2014/main" id="{179BAF2C-E9FC-4B1C-BBE0-BE75599D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35851" name="Text Box 27">
              <a:extLst>
                <a:ext uri="{FF2B5EF4-FFF2-40B4-BE49-F238E27FC236}">
                  <a16:creationId xmlns:a16="http://schemas.microsoft.com/office/drawing/2014/main" id="{88269CB2-5E13-4AB3-9624-1040F065F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35852" name="Line 28">
              <a:extLst>
                <a:ext uri="{FF2B5EF4-FFF2-40B4-BE49-F238E27FC236}">
                  <a16:creationId xmlns:a16="http://schemas.microsoft.com/office/drawing/2014/main" id="{491DEE4B-49A5-414A-BC51-5F55E2EAB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3" name="Line 29">
              <a:extLst>
                <a:ext uri="{FF2B5EF4-FFF2-40B4-BE49-F238E27FC236}">
                  <a16:creationId xmlns:a16="http://schemas.microsoft.com/office/drawing/2014/main" id="{600F0C9F-9FA2-4EEC-9425-6F07BC582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4" name="Line 30">
              <a:extLst>
                <a:ext uri="{FF2B5EF4-FFF2-40B4-BE49-F238E27FC236}">
                  <a16:creationId xmlns:a16="http://schemas.microsoft.com/office/drawing/2014/main" id="{787FABD1-107A-4050-AB6F-0882B9E3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5" name="Line 31">
              <a:extLst>
                <a:ext uri="{FF2B5EF4-FFF2-40B4-BE49-F238E27FC236}">
                  <a16:creationId xmlns:a16="http://schemas.microsoft.com/office/drawing/2014/main" id="{2C1E1E81-8AFC-4A8F-BDF1-437C927F0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6" name="Line 32">
              <a:extLst>
                <a:ext uri="{FF2B5EF4-FFF2-40B4-BE49-F238E27FC236}">
                  <a16:creationId xmlns:a16="http://schemas.microsoft.com/office/drawing/2014/main" id="{CAFA3614-B69C-4CD1-A643-C6A8F2456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7" name="Text Box 33">
              <a:extLst>
                <a:ext uri="{FF2B5EF4-FFF2-40B4-BE49-F238E27FC236}">
                  <a16:creationId xmlns:a16="http://schemas.microsoft.com/office/drawing/2014/main" id="{851798FC-0037-411F-AEA7-A88B39A7E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5858" name="Text Box 34">
              <a:extLst>
                <a:ext uri="{FF2B5EF4-FFF2-40B4-BE49-F238E27FC236}">
                  <a16:creationId xmlns:a16="http://schemas.microsoft.com/office/drawing/2014/main" id="{0F4D96DF-F557-43E0-BF04-C86D3F8D7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35859" name="Text Box 35">
              <a:extLst>
                <a:ext uri="{FF2B5EF4-FFF2-40B4-BE49-F238E27FC236}">
                  <a16:creationId xmlns:a16="http://schemas.microsoft.com/office/drawing/2014/main" id="{93188784-4C34-472B-B8DE-4E4360DC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5860" name="Text Box 36">
              <a:extLst>
                <a:ext uri="{FF2B5EF4-FFF2-40B4-BE49-F238E27FC236}">
                  <a16:creationId xmlns:a16="http://schemas.microsoft.com/office/drawing/2014/main" id="{62A7D56F-3D99-43C4-9B92-A14F117BD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5861" name="Text Box 37">
              <a:extLst>
                <a:ext uri="{FF2B5EF4-FFF2-40B4-BE49-F238E27FC236}">
                  <a16:creationId xmlns:a16="http://schemas.microsoft.com/office/drawing/2014/main" id="{B7A550B7-2723-46A5-84BB-64B35852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AF3E337-747F-4CB3-BEE2-E200AF9B4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NP-Completeness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5C0414C-485F-41A3-A8A4-5FA509CA8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716" y="1072395"/>
            <a:ext cx="82296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So far we’ve seen a lot of good news!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Such-and-such a problem can be solved quickly (i.e., in close to linear time, or at least a time that is some small polynomial function of the input size)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NP-completeness is a form of bad news!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Evidence that many important problems can not be solved quickly.</a:t>
            </a:r>
          </a:p>
          <a:p>
            <a:pPr eaLnBrk="1" hangingPunct="1"/>
            <a:r>
              <a:rPr lang="en-US" altLang="en-US" dirty="0"/>
              <a:t>NP-complete problems really come up all the time!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CF32F-E877-4701-A498-FB33BFD3E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Reductions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5CA9533-9112-4B2C-BF0C-0F092DD5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33239" cy="507682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/>
              <a:t>Given two problems A, B, we say that A is </a:t>
            </a:r>
            <a:r>
              <a:rPr lang="en-US" altLang="en-US" dirty="0" err="1"/>
              <a:t>polynomially</a:t>
            </a:r>
            <a:r>
              <a:rPr lang="en-US" altLang="en-US" dirty="0"/>
              <a:t> </a:t>
            </a:r>
            <a:r>
              <a:rPr lang="en-US" altLang="en-US" b="1" dirty="0"/>
              <a:t>reducible</a:t>
            </a:r>
            <a:r>
              <a:rPr lang="en-US" altLang="en-US" dirty="0"/>
              <a:t> to B (A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B</a:t>
            </a:r>
            <a:r>
              <a:rPr lang="en-US" altLang="en-US" dirty="0"/>
              <a:t>) if: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en-US" altLang="en-US" sz="1000" dirty="0"/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There exists a function </a:t>
            </a:r>
            <a:r>
              <a:rPr lang="en-US" altLang="en-US" dirty="0">
                <a:latin typeface="Monotype Corsiva" panose="03010101010201010101" pitchFamily="66" charset="0"/>
              </a:rPr>
              <a:t>f  </a:t>
            </a:r>
            <a:r>
              <a:rPr lang="en-US" altLang="en-US" dirty="0"/>
              <a:t>that converts the input of A to inputs of B in polynomial time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A(</a:t>
            </a:r>
            <a:r>
              <a:rPr lang="en-US" altLang="en-US" dirty="0" err="1"/>
              <a:t>i</a:t>
            </a:r>
            <a:r>
              <a:rPr lang="en-US" altLang="en-US" dirty="0"/>
              <a:t>) = YES </a:t>
            </a:r>
            <a:r>
              <a:rPr lang="en-US" altLang="en-US" dirty="0">
                <a:sym typeface="Symbol" panose="05050102010706020507" pitchFamily="18" charset="2"/>
              </a:rPr>
              <a:t> B(f(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)) = YES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7FBE6AB-BE31-47CE-8715-938716A6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Implications of Reduction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7B57C7C-06B4-436F-A849-EF57DAB75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229600" cy="1696497"/>
          </a:xfrm>
        </p:spPr>
        <p:txBody>
          <a:bodyPr/>
          <a:lstStyle/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B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P, then 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A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P, then B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 dirty="0"/>
              <a:t>   </a:t>
            </a:r>
          </a:p>
        </p:txBody>
      </p:sp>
      <p:grpSp>
        <p:nvGrpSpPr>
          <p:cNvPr id="41989" name="Group 4">
            <a:extLst>
              <a:ext uri="{FF2B5EF4-FFF2-40B4-BE49-F238E27FC236}">
                <a16:creationId xmlns:a16="http://schemas.microsoft.com/office/drawing/2014/main" id="{31A17760-5CB8-496E-BF2F-7529F66637AC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420813"/>
            <a:ext cx="8115300" cy="1587500"/>
            <a:chOff x="304" y="895"/>
            <a:chExt cx="5112" cy="1000"/>
          </a:xfrm>
        </p:grpSpPr>
        <p:sp>
          <p:nvSpPr>
            <p:cNvPr id="41990" name="Rectangle 5">
              <a:extLst>
                <a:ext uri="{FF2B5EF4-FFF2-40B4-BE49-F238E27FC236}">
                  <a16:creationId xmlns:a16="http://schemas.microsoft.com/office/drawing/2014/main" id="{616E244A-267F-43BA-8BE3-7E6D06AA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1" name="Rectangle 6">
              <a:extLst>
                <a:ext uri="{FF2B5EF4-FFF2-40B4-BE49-F238E27FC236}">
                  <a16:creationId xmlns:a16="http://schemas.microsoft.com/office/drawing/2014/main" id="{812039C5-6917-416D-83A3-663061A08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1992" name="Rectangle 7">
              <a:extLst>
                <a:ext uri="{FF2B5EF4-FFF2-40B4-BE49-F238E27FC236}">
                  <a16:creationId xmlns:a16="http://schemas.microsoft.com/office/drawing/2014/main" id="{682D6C45-103E-40E8-884A-BD57D631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B</a:t>
              </a:r>
            </a:p>
          </p:txBody>
        </p:sp>
        <p:sp>
          <p:nvSpPr>
            <p:cNvPr id="41993" name="Line 8">
              <a:extLst>
                <a:ext uri="{FF2B5EF4-FFF2-40B4-BE49-F238E27FC236}">
                  <a16:creationId xmlns:a16="http://schemas.microsoft.com/office/drawing/2014/main" id="{604E77C0-9537-4DC7-8385-B5EC1A1F1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4" name="Text Box 9">
              <a:extLst>
                <a:ext uri="{FF2B5EF4-FFF2-40B4-BE49-F238E27FC236}">
                  <a16:creationId xmlns:a16="http://schemas.microsoft.com/office/drawing/2014/main" id="{E7632EA4-D048-4052-9ABF-025B94CF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41995" name="Text Box 10">
              <a:extLst>
                <a:ext uri="{FF2B5EF4-FFF2-40B4-BE49-F238E27FC236}">
                  <a16:creationId xmlns:a16="http://schemas.microsoft.com/office/drawing/2014/main" id="{3D3901DD-EA0D-4890-886D-5CD926E16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1996" name="Line 11">
              <a:extLst>
                <a:ext uri="{FF2B5EF4-FFF2-40B4-BE49-F238E27FC236}">
                  <a16:creationId xmlns:a16="http://schemas.microsoft.com/office/drawing/2014/main" id="{E657727C-83C4-4A7C-9C23-4A6AAE495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7" name="Line 12">
              <a:extLst>
                <a:ext uri="{FF2B5EF4-FFF2-40B4-BE49-F238E27FC236}">
                  <a16:creationId xmlns:a16="http://schemas.microsoft.com/office/drawing/2014/main" id="{2A715C9B-7E57-4394-B5B5-EA521B281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8" name="Line 13">
              <a:extLst>
                <a:ext uri="{FF2B5EF4-FFF2-40B4-BE49-F238E27FC236}">
                  <a16:creationId xmlns:a16="http://schemas.microsoft.com/office/drawing/2014/main" id="{620E1468-23C6-4B88-B59D-17BCE9B7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9" name="Line 14">
              <a:extLst>
                <a:ext uri="{FF2B5EF4-FFF2-40B4-BE49-F238E27FC236}">
                  <a16:creationId xmlns:a16="http://schemas.microsoft.com/office/drawing/2014/main" id="{D073B632-024B-4763-8F21-2C953171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000" name="Line 15">
              <a:extLst>
                <a:ext uri="{FF2B5EF4-FFF2-40B4-BE49-F238E27FC236}">
                  <a16:creationId xmlns:a16="http://schemas.microsoft.com/office/drawing/2014/main" id="{850294E2-0E3E-4196-9F3A-096EB1F63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001" name="Text Box 16">
              <a:extLst>
                <a:ext uri="{FF2B5EF4-FFF2-40B4-BE49-F238E27FC236}">
                  <a16:creationId xmlns:a16="http://schemas.microsoft.com/office/drawing/2014/main" id="{CA2A9A84-989E-4B64-AE2A-2703ACBD0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2002" name="Text Box 17">
              <a:extLst>
                <a:ext uri="{FF2B5EF4-FFF2-40B4-BE49-F238E27FC236}">
                  <a16:creationId xmlns:a16="http://schemas.microsoft.com/office/drawing/2014/main" id="{6B0ABC2F-C673-4D06-8F94-CF140C61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2003" name="Text Box 18">
              <a:extLst>
                <a:ext uri="{FF2B5EF4-FFF2-40B4-BE49-F238E27FC236}">
                  <a16:creationId xmlns:a16="http://schemas.microsoft.com/office/drawing/2014/main" id="{870D14E0-1BE5-4BDD-BB1F-C2EA63484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2004" name="Text Box 19">
              <a:extLst>
                <a:ext uri="{FF2B5EF4-FFF2-40B4-BE49-F238E27FC236}">
                  <a16:creationId xmlns:a16="http://schemas.microsoft.com/office/drawing/2014/main" id="{A2EB8BBB-EA53-4AED-BA66-A219F44F1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2005" name="Text Box 20">
              <a:extLst>
                <a:ext uri="{FF2B5EF4-FFF2-40B4-BE49-F238E27FC236}">
                  <a16:creationId xmlns:a16="http://schemas.microsoft.com/office/drawing/2014/main" id="{CCFCF94B-301D-4221-A59D-C09A93B5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Problem A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2773C954-EFC4-483C-B6C5-66607CAD7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Proving Polynomial Time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1F11A46-F9E8-488F-BA56-7BEE98B3F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3813176"/>
            <a:ext cx="8496300" cy="2760663"/>
          </a:xfrm>
        </p:spPr>
        <p:txBody>
          <a:bodyPr/>
          <a:lstStyle/>
          <a:p>
            <a:pPr marL="914400" lvl="1" indent="-457200" algn="just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Use a </a:t>
            </a:r>
            <a:r>
              <a:rPr lang="en-US" altLang="en-US" b="1" dirty="0"/>
              <a:t>polynomial time</a:t>
            </a:r>
            <a:r>
              <a:rPr lang="en-US" altLang="en-US" dirty="0"/>
              <a:t> reduction algorithm to </a:t>
            </a:r>
          </a:p>
          <a:p>
            <a:pPr marL="914400" lvl="1" indent="-457200" algn="just"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      transform A into B</a:t>
            </a:r>
          </a:p>
          <a:p>
            <a:pPr marL="914400" lvl="1" indent="-457200" algn="just" eaLnBrk="1" hangingPunct="1">
              <a:lnSpc>
                <a:spcPct val="150000"/>
              </a:lnSpc>
              <a:buFontTx/>
              <a:buAutoNum type="arabicPeriod" startAt="2"/>
            </a:pPr>
            <a:r>
              <a:rPr lang="en-US" altLang="en-US" dirty="0"/>
              <a:t>Run a known </a:t>
            </a:r>
            <a:r>
              <a:rPr lang="en-US" altLang="en-US" b="1" dirty="0"/>
              <a:t>polynomial time</a:t>
            </a:r>
            <a:r>
              <a:rPr lang="en-US" altLang="en-US" dirty="0"/>
              <a:t> algorithm for B</a:t>
            </a:r>
          </a:p>
          <a:p>
            <a:pPr marL="914400" lvl="1" indent="-457200" algn="just" eaLnBrk="1" hangingPunct="1">
              <a:lnSpc>
                <a:spcPct val="150000"/>
              </a:lnSpc>
              <a:buFontTx/>
              <a:buAutoNum type="arabicPeriod" startAt="2"/>
            </a:pPr>
            <a:r>
              <a:rPr lang="en-US" altLang="en-US" dirty="0"/>
              <a:t>Use the answer for B as the answer for A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AC0C5CBA-531B-4CFF-ADDA-4A27EFAC5F7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1744358"/>
            <a:ext cx="8115300" cy="1571625"/>
            <a:chOff x="304" y="964"/>
            <a:chExt cx="5112" cy="990"/>
          </a:xfrm>
        </p:grpSpPr>
        <p:sp>
          <p:nvSpPr>
            <p:cNvPr id="44038" name="Rectangle 5">
              <a:extLst>
                <a:ext uri="{FF2B5EF4-FFF2-40B4-BE49-F238E27FC236}">
                  <a16:creationId xmlns:a16="http://schemas.microsoft.com/office/drawing/2014/main" id="{2A0577F4-409A-42C8-A74E-262AE401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Polynomial time algorithm to decide A</a:t>
              </a:r>
            </a:p>
          </p:txBody>
        </p:sp>
        <p:sp>
          <p:nvSpPr>
            <p:cNvPr id="44039" name="Rectangle 6">
              <a:extLst>
                <a:ext uri="{FF2B5EF4-FFF2-40B4-BE49-F238E27FC236}">
                  <a16:creationId xmlns:a16="http://schemas.microsoft.com/office/drawing/2014/main" id="{6F7BD4DB-A931-404C-9D44-A15B65B9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4040" name="Rectangle 7">
              <a:extLst>
                <a:ext uri="{FF2B5EF4-FFF2-40B4-BE49-F238E27FC236}">
                  <a16:creationId xmlns:a16="http://schemas.microsoft.com/office/drawing/2014/main" id="{15D0EE3C-83AE-4807-A8B5-1F17C581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Polynomial time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algorithm to decide B</a:t>
              </a:r>
            </a:p>
          </p:txBody>
        </p:sp>
        <p:sp>
          <p:nvSpPr>
            <p:cNvPr id="44041" name="Line 8">
              <a:extLst>
                <a:ext uri="{FF2B5EF4-FFF2-40B4-BE49-F238E27FC236}">
                  <a16:creationId xmlns:a16="http://schemas.microsoft.com/office/drawing/2014/main" id="{EC0D06B2-EEF0-47D7-9551-1B013D181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2" name="Text Box 9">
              <a:extLst>
                <a:ext uri="{FF2B5EF4-FFF2-40B4-BE49-F238E27FC236}">
                  <a16:creationId xmlns:a16="http://schemas.microsoft.com/office/drawing/2014/main" id="{93D4F281-8B20-4C98-81DB-3F317209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44043" name="Text Box 10">
              <a:extLst>
                <a:ext uri="{FF2B5EF4-FFF2-40B4-BE49-F238E27FC236}">
                  <a16:creationId xmlns:a16="http://schemas.microsoft.com/office/drawing/2014/main" id="{8C79BF46-1AAD-41B9-8CD0-DCB6FBDE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4044" name="Line 11">
              <a:extLst>
                <a:ext uri="{FF2B5EF4-FFF2-40B4-BE49-F238E27FC236}">
                  <a16:creationId xmlns:a16="http://schemas.microsoft.com/office/drawing/2014/main" id="{10D02EC6-B671-455B-8897-A2ECBAEB5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5" name="Line 12">
              <a:extLst>
                <a:ext uri="{FF2B5EF4-FFF2-40B4-BE49-F238E27FC236}">
                  <a16:creationId xmlns:a16="http://schemas.microsoft.com/office/drawing/2014/main" id="{732E085F-5876-4336-B6A6-13EF7A18C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6" name="Line 13">
              <a:extLst>
                <a:ext uri="{FF2B5EF4-FFF2-40B4-BE49-F238E27FC236}">
                  <a16:creationId xmlns:a16="http://schemas.microsoft.com/office/drawing/2014/main" id="{73141189-4465-4F1C-874F-CCC88BF2F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7" name="Line 14">
              <a:extLst>
                <a:ext uri="{FF2B5EF4-FFF2-40B4-BE49-F238E27FC236}">
                  <a16:creationId xmlns:a16="http://schemas.microsoft.com/office/drawing/2014/main" id="{D0449E07-CEDB-4AD6-A82A-368729BBB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8" name="Line 15">
              <a:extLst>
                <a:ext uri="{FF2B5EF4-FFF2-40B4-BE49-F238E27FC236}">
                  <a16:creationId xmlns:a16="http://schemas.microsoft.com/office/drawing/2014/main" id="{66103366-8179-476A-AFC5-141D93F39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49" name="Text Box 16">
              <a:extLst>
                <a:ext uri="{FF2B5EF4-FFF2-40B4-BE49-F238E27FC236}">
                  <a16:creationId xmlns:a16="http://schemas.microsoft.com/office/drawing/2014/main" id="{5026E133-A11B-46B5-BFDB-96FBCB797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4050" name="Text Box 17">
              <a:extLst>
                <a:ext uri="{FF2B5EF4-FFF2-40B4-BE49-F238E27FC236}">
                  <a16:creationId xmlns:a16="http://schemas.microsoft.com/office/drawing/2014/main" id="{622060B2-0C29-4478-B72B-93EB396A6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44051" name="Text Box 18">
              <a:extLst>
                <a:ext uri="{FF2B5EF4-FFF2-40B4-BE49-F238E27FC236}">
                  <a16:creationId xmlns:a16="http://schemas.microsoft.com/office/drawing/2014/main" id="{7655601B-7F4C-44DE-8B24-22530F607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44052" name="Text Box 19">
              <a:extLst>
                <a:ext uri="{FF2B5EF4-FFF2-40B4-BE49-F238E27FC236}">
                  <a16:creationId xmlns:a16="http://schemas.microsoft.com/office/drawing/2014/main" id="{3B34F853-A606-4EA4-ACFF-779C0887D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no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>
            <a:extLst>
              <a:ext uri="{FF2B5EF4-FFF2-40B4-BE49-F238E27FC236}">
                <a16:creationId xmlns:a16="http://schemas.microsoft.com/office/drawing/2014/main" id="{39282945-E55A-491E-9DA9-772A52563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90" y="189723"/>
            <a:ext cx="8845420" cy="914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Proving NP-Completeness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79D41758-97AB-457D-9D19-71B214160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857" y="1298510"/>
            <a:ext cx="8336902" cy="536976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Show that the problem is in NP. (i.e. Show that a certificate can be verified in polynomial time.)</a:t>
            </a:r>
          </a:p>
          <a:p>
            <a:pPr lvl="1" eaLnBrk="1" hangingPunct="1"/>
            <a:r>
              <a:rPr lang="en-US" altLang="en-US" sz="2600" dirty="0">
                <a:solidFill>
                  <a:schemeClr val="tx1"/>
                </a:solidFill>
                <a:latin typeface="Palatino Linotype (Body)"/>
              </a:rPr>
              <a:t>Assume it is not NP complete</a:t>
            </a:r>
          </a:p>
          <a:p>
            <a:pPr lvl="1" eaLnBrk="1" hangingPunct="1"/>
            <a:r>
              <a:rPr lang="en-US" altLang="en-US" sz="2600" dirty="0">
                <a:solidFill>
                  <a:schemeClr val="tx1"/>
                </a:solidFill>
                <a:latin typeface="Palatino Linotype (Body)"/>
              </a:rPr>
              <a:t>Show how to convert an existing NPC problem into the problem that we are trying to show is NP Complete (in polynomial time).</a:t>
            </a:r>
          </a:p>
          <a:p>
            <a:pPr eaLnBrk="1" hangingPunct="1">
              <a:spcBef>
                <a:spcPts val="600"/>
              </a:spcBef>
            </a:pPr>
            <a:endParaRPr lang="en-US" altLang="en-US" sz="2800" dirty="0">
              <a:solidFill>
                <a:schemeClr val="tx1"/>
              </a:solidFill>
              <a:latin typeface="Palatino Linotype (Body)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If we can do it, we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Palatino Linotype (Body)"/>
              </a:rPr>
              <a:t>ve done the proof!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Why?</a:t>
            </a: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Palatino Linotype (Body)"/>
              </a:rPr>
              <a:t>If we can turn an existing NP-complete problem into our problem in polynomial time...   </a:t>
            </a:r>
            <a:r>
              <a:rPr lang="en-US" altLang="en-US" sz="2800" dirty="0">
                <a:solidFill>
                  <a:schemeClr val="tx1"/>
                </a:solidFill>
                <a:latin typeface="Palatino Linotype (Body)"/>
                <a:sym typeface="Symbol" panose="05050102010706020507" pitchFamily="18" charset="2"/>
              </a:rPr>
              <a:t></a:t>
            </a:r>
          </a:p>
        </p:txBody>
      </p:sp>
    </p:spTree>
    <p:extLst>
      <p:ext uri="{BB962C8B-B14F-4D97-AF65-F5344CB8AC3E}">
        <p14:creationId xmlns:p14="http://schemas.microsoft.com/office/powerpoint/2010/main" val="25627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1D4F5C8-4DEF-4C8F-8CAB-C32BC27A7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309391"/>
            <a:ext cx="8757139" cy="906462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Proving NP-Completeness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06CAA76-A358-457F-BC2C-D8E850CAD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7" y="1468877"/>
            <a:ext cx="8582147" cy="518257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b="1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Theorem</a:t>
            </a:r>
            <a:r>
              <a:rPr lang="en-US" altLang="en-US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If A is NP-Complete and 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600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</a:t>
            </a: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B   B is NP-Hard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6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In addition, if B  NP   B is NP-Complete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 sz="800" b="1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spcBef>
                <a:spcPts val="3000"/>
              </a:spcBef>
              <a:buFontTx/>
              <a:buNone/>
            </a:pP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Proof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Assume that B  P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  Since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B  A  P  contradiction!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   B is NP-Hard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FD27E57F-4D99-4417-91D2-46CAF6A9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651767" cy="906462"/>
          </a:xfrm>
        </p:spPr>
        <p:txBody>
          <a:bodyPr/>
          <a:lstStyle/>
          <a:p>
            <a:pPr eaLnBrk="1" hangingPunct="1"/>
            <a:r>
              <a:rPr lang="en-US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Proving NP-Completeness In Practice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2B0C522-A562-448B-BCF6-1604BE13C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2" y="1255917"/>
            <a:ext cx="8423309" cy="5439281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dirty="0"/>
              <a:t>Prove that the problem B is in NP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randomly generated string can be checked in polynomial time to determine if it represents a solution.</a:t>
            </a:r>
          </a:p>
          <a:p>
            <a:pPr eaLnBrk="1" hangingPunct="1">
              <a:lnSpc>
                <a:spcPct val="140000"/>
              </a:lnSpc>
            </a:pPr>
            <a:endParaRPr lang="en-US" altLang="en-US" sz="1100" dirty="0"/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Show that </a:t>
            </a:r>
            <a:r>
              <a:rPr lang="en-US" altLang="en-US" b="1" dirty="0"/>
              <a:t>one known </a:t>
            </a:r>
            <a:r>
              <a:rPr lang="en-US" altLang="en-US" dirty="0"/>
              <a:t>NP-Complete problem can be transformed to B in polynomial time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need to check that all </a:t>
            </a:r>
            <a:r>
              <a:rPr lang="en-US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problems are reducible to B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201B9-F3EC-5EFE-5D55-2E1581A56D83}"/>
              </a:ext>
            </a:extLst>
          </p:cNvPr>
          <p:cNvSpPr/>
          <p:nvPr/>
        </p:nvSpPr>
        <p:spPr>
          <a:xfrm>
            <a:off x="-19035" y="3975558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B999-E482-4D98-8A72-331AFB2EB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 Problems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6D3DA28-F2D3-47F4-BF87-22E2E77A5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632" y="187316"/>
            <a:ext cx="8295613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Problems that Cross the Line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AB985EF-D584-43E3-ADC7-3BA10AFD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0B7FAFE5-21DF-4371-9E51-6C1699D98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32" y="1197428"/>
            <a:ext cx="8295612" cy="536128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What if a problem has: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An exponential upper bound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 polynomial lower bound</a:t>
            </a:r>
          </a:p>
          <a:p>
            <a:pPr eaLnBrk="1" hangingPunct="1"/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We have only found </a:t>
            </a:r>
            <a:r>
              <a:rPr lang="en-US" altLang="en-US" sz="2800" dirty="0">
                <a:solidFill>
                  <a:srgbClr val="FF0033"/>
                </a:solidFill>
                <a:latin typeface="+mn-lt"/>
              </a:rPr>
              <a:t>exponential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algorithms, so it appears to be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0033"/>
                </a:solidFill>
                <a:latin typeface="+mn-lt"/>
              </a:rPr>
              <a:t>intractable.</a:t>
            </a:r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But... we can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 </a:t>
            </a:r>
            <a:r>
              <a:rPr lang="en-US" altLang="ja-JP" sz="2800" dirty="0">
                <a:solidFill>
                  <a:srgbClr val="FF0033"/>
                </a:solidFill>
                <a:latin typeface="+mn-lt"/>
              </a:rPr>
              <a:t>prove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that an exponential solution is needed, we can</a:t>
            </a:r>
            <a:r>
              <a:rPr lang="en-US" altLang="ja-JP" sz="2800" dirty="0">
                <a:solidFill>
                  <a:schemeClr val="tx1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rgbClr val="FF0033"/>
                </a:solidFill>
                <a:latin typeface="+mn-lt"/>
              </a:rPr>
              <a:t>prove</a:t>
            </a:r>
            <a:r>
              <a:rPr lang="en-US" altLang="ja-JP" sz="2800" dirty="0">
                <a:latin typeface="+mn-lt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+mn-lt"/>
              </a:rPr>
              <a:t>that a polynomial algorithm cannot be developed, so we </a:t>
            </a:r>
            <a:r>
              <a:rPr lang="en-US" altLang="ja-JP" sz="2800" dirty="0">
                <a:solidFill>
                  <a:srgbClr val="3333FF"/>
                </a:solidFill>
                <a:latin typeface="+mn-lt"/>
              </a:rPr>
              <a:t>can</a:t>
            </a:r>
            <a:r>
              <a:rPr lang="en-US" altLang="ja-JP" sz="2800" dirty="0">
                <a:solidFill>
                  <a:srgbClr val="3333FF"/>
                </a:solidFill>
                <a:latin typeface="+mn-lt"/>
                <a:ea typeface="HGS明朝E" panose="020B0400000000000000" pitchFamily="18" charset="-128"/>
              </a:rPr>
              <a:t>’</a:t>
            </a:r>
            <a:r>
              <a:rPr lang="en-US" altLang="ja-JP" sz="2800" dirty="0">
                <a:solidFill>
                  <a:srgbClr val="3333FF"/>
                </a:solidFill>
                <a:latin typeface="+mn-lt"/>
              </a:rPr>
              <a:t>t say the problem is intractable</a:t>
            </a:r>
            <a:r>
              <a:rPr lang="en-US" altLang="ja-JP" sz="2800" dirty="0">
                <a:latin typeface="+mn-lt"/>
              </a:rPr>
              <a:t>...</a:t>
            </a: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83EFE76-50A8-4E72-BE9A-14F64F561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8255"/>
            <a:ext cx="7405874" cy="795089"/>
          </a:xfrm>
        </p:spPr>
        <p:txBody>
          <a:bodyPr vert="horz" wrap="non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 Problems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09C2EE0A-6158-4B74-B1E7-0B563A293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36305"/>
            <a:ext cx="8263812" cy="54164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upper bound</a:t>
            </a:r>
            <a:r>
              <a:rPr lang="en-US" altLang="en-US" sz="2700">
                <a:latin typeface="+mn-lt"/>
              </a:rPr>
              <a:t> suggests the problem is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intractable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</a:t>
            </a:r>
            <a:r>
              <a:rPr lang="en-US" altLang="en-US" sz="2700">
                <a:solidFill>
                  <a:srgbClr val="FF0033"/>
                </a:solidFill>
                <a:latin typeface="+mn-lt"/>
              </a:rPr>
              <a:t>lower bound</a:t>
            </a:r>
            <a:r>
              <a:rPr lang="en-US" altLang="en-US" sz="2700">
                <a:latin typeface="+mn-lt"/>
              </a:rPr>
              <a:t> suggests the problem is </a:t>
            </a:r>
            <a:r>
              <a:rPr lang="en-US" altLang="en-US" sz="2700">
                <a:solidFill>
                  <a:srgbClr val="FF0033"/>
                </a:solidFill>
                <a:latin typeface="+mn-lt"/>
              </a:rPr>
              <a:t>tractable</a:t>
            </a:r>
            <a:endParaRPr lang="en-US" altLang="en-US" sz="270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 lower bound is linear: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O(N)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They are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all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reducible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to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each</a:t>
            </a:r>
            <a:r>
              <a:rPr lang="en-US" altLang="en-US" sz="2700">
                <a:latin typeface="+mn-lt"/>
              </a:rPr>
              <a:t>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other</a:t>
            </a:r>
            <a:r>
              <a:rPr lang="en-US" altLang="en-US" sz="2700">
                <a:latin typeface="+mn-lt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700">
                <a:latin typeface="+mn-lt"/>
              </a:rPr>
              <a:t>If we find a reasonable algorithm (or prove intractability) for one, then we can do it for </a:t>
            </a:r>
            <a:r>
              <a:rPr lang="en-US" altLang="en-US" sz="2700">
                <a:solidFill>
                  <a:srgbClr val="3333FF"/>
                </a:solidFill>
                <a:latin typeface="+mn-lt"/>
              </a:rPr>
              <a:t>all of them</a:t>
            </a:r>
            <a:r>
              <a:rPr lang="en-US" altLang="en-US" sz="2700">
                <a:latin typeface="+mn-lt"/>
              </a:rPr>
              <a:t>!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9248D9F9-5818-4BFE-89DE-511CFEF9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&amp; NP-Complete Problems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D184D8-701E-4192-B856-93C36FC15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605" y="1146072"/>
            <a:ext cx="8384789" cy="542709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Euler Tour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 = (V, E) a connected, directed graph find a cycle that traverses </a:t>
            </a:r>
            <a:r>
              <a:rPr lang="en-US" altLang="en-US" u="sng" dirty="0"/>
              <a:t>each edge</a:t>
            </a:r>
            <a:r>
              <a:rPr lang="en-US" altLang="en-US" dirty="0"/>
              <a:t> of G exactly once (may visit a vertex multiple times)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Solution O(E)</a:t>
            </a:r>
          </a:p>
          <a:p>
            <a:pPr eaLnBrk="1" hangingPunct="1">
              <a:lnSpc>
                <a:spcPct val="130000"/>
              </a:lnSpc>
            </a:pPr>
            <a:endParaRPr lang="en-US" altLang="en-US" b="1" dirty="0"/>
          </a:p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Hamiltonian cycle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 = (V, E) a connected, directed graph find a cycle that visits </a:t>
            </a:r>
            <a:r>
              <a:rPr lang="en-US" altLang="en-US" u="sng" dirty="0"/>
              <a:t>each vertex</a:t>
            </a:r>
            <a:r>
              <a:rPr lang="en-US" altLang="en-US" dirty="0"/>
              <a:t> of G exactly once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 - Complete</a:t>
            </a:r>
          </a:p>
        </p:txBody>
      </p:sp>
    </p:spTree>
    <p:extLst>
      <p:ext uri="{BB962C8B-B14F-4D97-AF65-F5344CB8AC3E}">
        <p14:creationId xmlns:p14="http://schemas.microsoft.com/office/powerpoint/2010/main" val="36856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80" y="177701"/>
            <a:ext cx="822446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b="1" spc="17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sz="3993" b="1" spc="-4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3" b="1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Caveats</a:t>
            </a:r>
            <a:endParaRPr sz="399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79" y="1115133"/>
            <a:ext cx="8351094" cy="1347535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34580" marR="27664" lvl="0" indent="0" algn="l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1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Parallelism: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time  O(log</a:t>
            </a:r>
            <a:r>
              <a:rPr kumimoji="0" sz="1906" b="0" i="1" u="none" strike="noStrike" kern="1200" cap="none" spc="81" normalizeH="0" baseline="31746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k </a:t>
            </a:r>
            <a:r>
              <a:rPr kumimoji="0" sz="2178" b="0" i="1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)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178" b="0" i="0" u="none" strike="noStrike" kern="1200" cap="none" spc="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machines </a:t>
            </a:r>
            <a:r>
              <a:rPr kumimoji="0" sz="2178" b="0" i="0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with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</a:t>
            </a:r>
            <a:r>
              <a:rPr kumimoji="0" sz="2178" b="0" i="0" u="none" strike="noStrike" kern="1200" cap="none" spc="-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number  </a:t>
            </a:r>
            <a:r>
              <a:rPr kumimoji="0" sz="2178" b="0" i="0" u="none" strike="noStrike" kern="1200" cap="none" spc="-1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of</a:t>
            </a: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processors.</a:t>
            </a:r>
            <a:endParaRPr kumimoji="0" lang="en-US" sz="2178" b="0" i="0" u="none" strike="noStrike" kern="1200" cap="none" spc="36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60750" marR="27664" lvl="1" indent="-311216" algn="l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en-CA" sz="2178" b="0" i="0" u="none" strike="noStrike" kern="1200" cap="none" spc="6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all </a:t>
            </a:r>
            <a:r>
              <a:rPr kumimoji="0" lang="en-CA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lang="en-CA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</a:t>
            </a:r>
            <a:r>
              <a:rPr kumimoji="0" lang="en-CA" sz="2178" b="0" i="0" u="none" strike="noStrike" kern="1200" cap="none" spc="-1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en-CA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parallelizable?</a:t>
            </a:r>
            <a:endParaRPr kumimoji="0" lang="en-CA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79" y="2744708"/>
            <a:ext cx="8224466" cy="1672624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11527" marR="4611" lvl="0" indent="0" algn="just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3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Randomization: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</a:t>
            </a:r>
            <a:r>
              <a:rPr kumimoji="0" sz="2178" b="0" i="0" u="none" strike="noStrike" kern="1200" cap="none" spc="-40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 </a:t>
            </a:r>
            <a:r>
              <a:rPr kumimoji="0" sz="2178" b="0" i="1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expected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time,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or </a:t>
            </a:r>
            <a:r>
              <a:rPr kumimoji="0" sz="2178" b="0" i="0" u="none" strike="noStrike" kern="1200" cap="none" spc="7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have </a:t>
            </a:r>
            <a:r>
              <a:rPr kumimoji="0" sz="2178" b="0" i="0" u="none" strike="noStrike" kern="1200" cap="none" spc="-18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poly-time </a:t>
            </a:r>
            <a:r>
              <a:rPr kumimoji="0" sz="2178" b="0" i="0" u="none" strike="noStrike" kern="1200" cap="none" spc="10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Monte 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Carlo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6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that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work </a:t>
            </a:r>
            <a:r>
              <a:rPr kumimoji="0" sz="2178" b="0" i="0" u="none" strike="noStrike" kern="1200" cap="none" spc="8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with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high</a:t>
            </a:r>
            <a:r>
              <a:rPr kumimoji="0" sz="2178" b="0" i="0" u="none" strike="noStrike" kern="1200" cap="none" spc="-3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2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probability.</a:t>
            </a:r>
            <a:endParaRPr kumimoji="0" lang="en-US" sz="2178" b="0" i="0" u="none" strike="noStrike" kern="1200" cap="none" spc="23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37697" marR="4611" lvl="1" indent="-311216" algn="just" defTabSz="829909" rtl="0" eaLnBrk="1" fontAlgn="auto" latinLnBrk="0" hangingPunct="1">
              <a:lnSpc>
                <a:spcPct val="97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en-US" sz="2178" b="0" i="0" u="none" strike="noStrike" kern="1200" cap="none" spc="27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randomized </a:t>
            </a:r>
            <a:r>
              <a:rPr kumimoji="0" lang="en-US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algorithms efficient</a:t>
            </a:r>
            <a:r>
              <a:rPr kumimoji="0" lang="en-US" sz="2178" b="0" i="0" u="none" strike="noStrike" kern="1200" cap="none" spc="-21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en-US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solutions?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778" y="4714603"/>
            <a:ext cx="8224466" cy="1338893"/>
          </a:xfrm>
          <a:prstGeom prst="rect">
            <a:avLst/>
          </a:prstGeom>
        </p:spPr>
        <p:txBody>
          <a:bodyPr vert="horz" wrap="square" lIns="0" tIns="30544" rIns="0" bIns="0" rtlCol="0">
            <a:spAutoFit/>
          </a:bodyPr>
          <a:lstStyle/>
          <a:p>
            <a:pPr marL="11527" marR="4611" lvl="0" indent="0" algn="l" defTabSz="829909" rtl="0" eaLnBrk="1" fontAlgn="auto" latinLnBrk="0" hangingPunct="1">
              <a:lnSpc>
                <a:spcPts val="2532"/>
              </a:lnSpc>
              <a:spcBef>
                <a:spcPts val="2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0" u="none" strike="noStrike" kern="1200" cap="none" spc="2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 </a:t>
            </a:r>
            <a:r>
              <a:rPr kumimoji="0" sz="2178" b="1" i="0" u="none" strike="noStrike" kern="1200" cap="none" spc="213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computation: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Some</a:t>
            </a:r>
            <a:r>
              <a:rPr kumimoji="0" sz="2178" b="0" i="0" u="none" strike="noStrike" kern="1200" cap="none" spc="-47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 </a:t>
            </a:r>
            <a:r>
              <a:rPr kumimoji="0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can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be  </a:t>
            </a:r>
            <a:r>
              <a:rPr kumimoji="0" sz="2178" b="0" i="0" u="none" strike="noStrike" kern="1200" cap="none" spc="36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solved </a:t>
            </a:r>
            <a:r>
              <a:rPr kumimoji="0" sz="2178" b="0" i="0" u="none" strike="noStrike" kern="1200" cap="none" spc="5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 </a:t>
            </a:r>
            <a:r>
              <a:rPr kumimoji="0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polynomial </a:t>
            </a:r>
            <a:r>
              <a:rPr kumimoji="0" sz="2178" b="0" i="0" u="none" strike="noStrike" kern="1200" cap="none" spc="5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time </a:t>
            </a:r>
            <a:r>
              <a:rPr kumimoji="0" sz="2178" b="0" i="0" u="none" strike="noStrike" kern="1200" cap="none" spc="9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on </a:t>
            </a:r>
            <a:r>
              <a:rPr kumimoji="0" sz="2178" b="0" i="0" u="none" strike="noStrike" kern="1200" cap="none" spc="9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</a:t>
            </a:r>
            <a:r>
              <a:rPr kumimoji="0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</a:t>
            </a:r>
            <a:r>
              <a:rPr kumimoji="0" sz="2178" b="0" i="0" u="none" strike="noStrike" kern="1200" cap="none" spc="-304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0" i="0" u="none" strike="noStrike" kern="1200" cap="none" spc="23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computer.</a:t>
            </a:r>
            <a:endParaRPr kumimoji="0" lang="en-US" sz="2178" b="0" i="0" u="none" strike="noStrike" kern="1200" cap="none" spc="23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737697" marR="4611" lvl="1" indent="-311216" algn="l" defTabSz="829909" rtl="0" eaLnBrk="1" fontAlgn="auto" latinLnBrk="0" hangingPunct="1">
              <a:lnSpc>
                <a:spcPts val="2532"/>
              </a:lnSpc>
              <a:spcBef>
                <a:spcPts val="24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178" b="0" i="0" u="none" strike="noStrike" kern="1200" cap="none" spc="82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lang="fr-FR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quantum </a:t>
            </a:r>
            <a:r>
              <a:rPr kumimoji="0" lang="fr-FR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efficient </a:t>
            </a:r>
            <a:r>
              <a:rPr kumimoji="0" lang="en-US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algorithms</a:t>
            </a:r>
            <a:r>
              <a:rPr kumimoji="0" lang="fr-FR" sz="2178" b="0" i="0" u="none" strike="noStrike" kern="1200" cap="none" spc="4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efficient</a:t>
            </a:r>
            <a:r>
              <a:rPr kumimoji="0" lang="fr-FR" sz="2178" b="0" i="0" u="none" strike="noStrike" kern="1200" cap="none" spc="-23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lang="fr-FR" sz="2178" b="0" i="0" u="none" strike="noStrike" kern="1200" cap="none" spc="41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solutions?</a:t>
            </a:r>
            <a:endParaRPr kumimoji="0" lang="fr-FR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337" y="6224886"/>
            <a:ext cx="7275818" cy="460853"/>
          </a:xfrm>
          <a:prstGeom prst="rect">
            <a:avLst/>
          </a:prstGeom>
        </p:spPr>
        <p:txBody>
          <a:bodyPr vert="horz" wrap="square" lIns="0" tIns="124481" rIns="0" bIns="0" rtlCol="0">
            <a:spAutoFit/>
          </a:bodyPr>
          <a:lstStyle/>
          <a:p>
            <a:pPr marL="0" marR="14984" lvl="0" indent="0" algn="ctr" defTabSz="829909" rtl="0" eaLnBrk="1" fontAlgn="auto" latinLnBrk="0" hangingPunct="1">
              <a:lnSpc>
                <a:spcPct val="100000"/>
              </a:lnSpc>
              <a:spcBef>
                <a:spcPts val="97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1" i="1" u="none" strike="noStrike" kern="1200" cap="none" spc="-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These </a:t>
            </a:r>
            <a:r>
              <a:rPr kumimoji="0" sz="2178" b="1" i="1" u="none" strike="noStrike" kern="1200" cap="none" spc="-18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are </a:t>
            </a:r>
            <a:r>
              <a:rPr kumimoji="0" sz="2178" b="1" i="1" u="none" strike="noStrike" kern="1200" cap="none" spc="41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all </a:t>
            </a:r>
            <a:r>
              <a:rPr kumimoji="0" sz="2178" b="1" i="1" u="none" strike="noStrike" kern="1200" cap="none" spc="-23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open</a:t>
            </a:r>
            <a:r>
              <a:rPr kumimoji="0" sz="2178" b="1" i="1" u="none" strike="noStrike" kern="1200" cap="none" spc="9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</a:t>
            </a:r>
            <a:r>
              <a:rPr kumimoji="0" sz="2178" b="1" i="1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problems!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09E0B6B-A91E-4D01-AF03-E3365A9F3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Traveling Salesman</a:t>
            </a:r>
          </a:p>
        </p:txBody>
      </p:sp>
      <p:pic>
        <p:nvPicPr>
          <p:cNvPr id="6147" name="Picture 36">
            <a:extLst>
              <a:ext uri="{FF2B5EF4-FFF2-40B4-BE49-F238E27FC236}">
                <a16:creationId xmlns:a16="http://schemas.microsoft.com/office/drawing/2014/main" id="{300AD4C3-CF15-458B-98CE-5365ED2F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46288"/>
            <a:ext cx="5924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72E26C3D-1C26-4BB0-A5B9-423221B55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5-Clique</a:t>
            </a:r>
          </a:p>
        </p:txBody>
      </p:sp>
      <p:grpSp>
        <p:nvGrpSpPr>
          <p:cNvPr id="7171" name="Group 1058">
            <a:extLst>
              <a:ext uri="{FF2B5EF4-FFF2-40B4-BE49-F238E27FC236}">
                <a16:creationId xmlns:a16="http://schemas.microsoft.com/office/drawing/2014/main" id="{DA1682D3-66FC-4514-BFF0-7607501E45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6259" name="Oval 1027">
              <a:extLst>
                <a:ext uri="{FF2B5EF4-FFF2-40B4-BE49-F238E27FC236}">
                  <a16:creationId xmlns:a16="http://schemas.microsoft.com/office/drawing/2014/main" id="{C82ED4A1-BBF4-4A05-BF96-2907E68A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0" name="Oval 1028">
              <a:extLst>
                <a:ext uri="{FF2B5EF4-FFF2-40B4-BE49-F238E27FC236}">
                  <a16:creationId xmlns:a16="http://schemas.microsoft.com/office/drawing/2014/main" id="{C0D21110-B3C6-4850-97B7-9D5D5711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1" name="Oval 1029">
              <a:extLst>
                <a:ext uri="{FF2B5EF4-FFF2-40B4-BE49-F238E27FC236}">
                  <a16:creationId xmlns:a16="http://schemas.microsoft.com/office/drawing/2014/main" id="{7AADFF83-C61C-45EA-AF36-8A369FE5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3" name="Oval 1031">
              <a:extLst>
                <a:ext uri="{FF2B5EF4-FFF2-40B4-BE49-F238E27FC236}">
                  <a16:creationId xmlns:a16="http://schemas.microsoft.com/office/drawing/2014/main" id="{ADD99AEE-4D4A-4F4C-A0DD-E1A71E36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5" name="Oval 1033">
              <a:extLst>
                <a:ext uri="{FF2B5EF4-FFF2-40B4-BE49-F238E27FC236}">
                  <a16:creationId xmlns:a16="http://schemas.microsoft.com/office/drawing/2014/main" id="{BF9DB764-C1E7-4D75-AFB2-C650B3E1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6" name="Oval 1034">
              <a:extLst>
                <a:ext uri="{FF2B5EF4-FFF2-40B4-BE49-F238E27FC236}">
                  <a16:creationId xmlns:a16="http://schemas.microsoft.com/office/drawing/2014/main" id="{94515803-0803-4537-8E71-3EAD730F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7" name="Oval 1035">
              <a:extLst>
                <a:ext uri="{FF2B5EF4-FFF2-40B4-BE49-F238E27FC236}">
                  <a16:creationId xmlns:a16="http://schemas.microsoft.com/office/drawing/2014/main" id="{F59C309B-E920-4A2A-B572-45C3F3B3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9" name="Oval 1037">
              <a:extLst>
                <a:ext uri="{FF2B5EF4-FFF2-40B4-BE49-F238E27FC236}">
                  <a16:creationId xmlns:a16="http://schemas.microsoft.com/office/drawing/2014/main" id="{C3F9641B-2EB9-4342-BC06-AB17005B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0" name="Line 1038">
              <a:extLst>
                <a:ext uri="{FF2B5EF4-FFF2-40B4-BE49-F238E27FC236}">
                  <a16:creationId xmlns:a16="http://schemas.microsoft.com/office/drawing/2014/main" id="{47187950-55F4-4A0E-8288-4C12558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1" name="Line 1039">
              <a:extLst>
                <a:ext uri="{FF2B5EF4-FFF2-40B4-BE49-F238E27FC236}">
                  <a16:creationId xmlns:a16="http://schemas.microsoft.com/office/drawing/2014/main" id="{4E5AC4F8-77BE-4182-AF49-4E6F48D53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2" name="Line 1040">
              <a:extLst>
                <a:ext uri="{FF2B5EF4-FFF2-40B4-BE49-F238E27FC236}">
                  <a16:creationId xmlns:a16="http://schemas.microsoft.com/office/drawing/2014/main" id="{C310B791-4226-4B18-B6AD-64D7585A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3" name="Line 1041">
              <a:extLst>
                <a:ext uri="{FF2B5EF4-FFF2-40B4-BE49-F238E27FC236}">
                  <a16:creationId xmlns:a16="http://schemas.microsoft.com/office/drawing/2014/main" id="{FD6F50D7-F33D-4B1C-9110-3C5BE36F0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4" name="Line 1042">
              <a:extLst>
                <a:ext uri="{FF2B5EF4-FFF2-40B4-BE49-F238E27FC236}">
                  <a16:creationId xmlns:a16="http://schemas.microsoft.com/office/drawing/2014/main" id="{2BA42482-88D9-4073-AB56-BF20EBD71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5" name="Line 1043">
              <a:extLst>
                <a:ext uri="{FF2B5EF4-FFF2-40B4-BE49-F238E27FC236}">
                  <a16:creationId xmlns:a16="http://schemas.microsoft.com/office/drawing/2014/main" id="{C13C2E9C-9541-49B9-A71D-AD3FB9C0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6" name="Line 1044">
              <a:extLst>
                <a:ext uri="{FF2B5EF4-FFF2-40B4-BE49-F238E27FC236}">
                  <a16:creationId xmlns:a16="http://schemas.microsoft.com/office/drawing/2014/main" id="{3049D19B-FC01-4E54-902F-5F806298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48" cy="115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7" name="Line 1045">
              <a:extLst>
                <a:ext uri="{FF2B5EF4-FFF2-40B4-BE49-F238E27FC236}">
                  <a16:creationId xmlns:a16="http://schemas.microsoft.com/office/drawing/2014/main" id="{F922719C-87C0-470C-B497-E5849A7A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8" name="Line 1046">
              <a:extLst>
                <a:ext uri="{FF2B5EF4-FFF2-40B4-BE49-F238E27FC236}">
                  <a16:creationId xmlns:a16="http://schemas.microsoft.com/office/drawing/2014/main" id="{C74FF1DA-EFE0-405A-8DC1-6B0FEFCE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9" name="Line 1047">
              <a:extLst>
                <a:ext uri="{FF2B5EF4-FFF2-40B4-BE49-F238E27FC236}">
                  <a16:creationId xmlns:a16="http://schemas.microsoft.com/office/drawing/2014/main" id="{8905D8A9-C35C-4EC8-8245-9FAFF0B51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0" name="Line 1048">
              <a:extLst>
                <a:ext uri="{FF2B5EF4-FFF2-40B4-BE49-F238E27FC236}">
                  <a16:creationId xmlns:a16="http://schemas.microsoft.com/office/drawing/2014/main" id="{33D74122-4053-4883-9B67-DB6DAA13F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1" name="Line 1049">
              <a:extLst>
                <a:ext uri="{FF2B5EF4-FFF2-40B4-BE49-F238E27FC236}">
                  <a16:creationId xmlns:a16="http://schemas.microsoft.com/office/drawing/2014/main" id="{216C0068-7F01-49D8-A57B-F596B917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2" name="Line 1050">
              <a:extLst>
                <a:ext uri="{FF2B5EF4-FFF2-40B4-BE49-F238E27FC236}">
                  <a16:creationId xmlns:a16="http://schemas.microsoft.com/office/drawing/2014/main" id="{9AD53134-028B-4E41-B951-5543413FB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3" name="Line 1051">
              <a:extLst>
                <a:ext uri="{FF2B5EF4-FFF2-40B4-BE49-F238E27FC236}">
                  <a16:creationId xmlns:a16="http://schemas.microsoft.com/office/drawing/2014/main" id="{211C4ABE-FED3-4CE2-A02F-4F55F223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4" name="Line 1052">
              <a:extLst>
                <a:ext uri="{FF2B5EF4-FFF2-40B4-BE49-F238E27FC236}">
                  <a16:creationId xmlns:a16="http://schemas.microsoft.com/office/drawing/2014/main" id="{05CB91A3-3717-4698-A7E1-A5E702219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5" name="Line 1053">
              <a:extLst>
                <a:ext uri="{FF2B5EF4-FFF2-40B4-BE49-F238E27FC236}">
                  <a16:creationId xmlns:a16="http://schemas.microsoft.com/office/drawing/2014/main" id="{02F9DCB0-B22B-4FCE-9B2D-E16DD1EF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6" name="Line 1054">
              <a:extLst>
                <a:ext uri="{FF2B5EF4-FFF2-40B4-BE49-F238E27FC236}">
                  <a16:creationId xmlns:a16="http://schemas.microsoft.com/office/drawing/2014/main" id="{7AA1A83B-A5A8-4CC5-9AED-31E78611F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1488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7" name="Line 1055">
              <a:extLst>
                <a:ext uri="{FF2B5EF4-FFF2-40B4-BE49-F238E27FC236}">
                  <a16:creationId xmlns:a16="http://schemas.microsoft.com/office/drawing/2014/main" id="{C31655AC-AD10-45BA-9395-F9D3500B9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8" name="Line 1056">
              <a:extLst>
                <a:ext uri="{FF2B5EF4-FFF2-40B4-BE49-F238E27FC236}">
                  <a16:creationId xmlns:a16="http://schemas.microsoft.com/office/drawing/2014/main" id="{1320DA9C-F91D-4B29-99AF-2165907F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96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9" name="Line 1057">
              <a:extLst>
                <a:ext uri="{FF2B5EF4-FFF2-40B4-BE49-F238E27FC236}">
                  <a16:creationId xmlns:a16="http://schemas.microsoft.com/office/drawing/2014/main" id="{3E9794C3-B253-4773-BB3F-0277D860E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2" name="Oval 1030">
              <a:extLst>
                <a:ext uri="{FF2B5EF4-FFF2-40B4-BE49-F238E27FC236}">
                  <a16:creationId xmlns:a16="http://schemas.microsoft.com/office/drawing/2014/main" id="{DD1E6EA3-59D1-4D6E-B64C-2C85FD5C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4" name="Oval 1032">
              <a:extLst>
                <a:ext uri="{FF2B5EF4-FFF2-40B4-BE49-F238E27FC236}">
                  <a16:creationId xmlns:a16="http://schemas.microsoft.com/office/drawing/2014/main" id="{BF4FC8C4-BEED-4B50-90DE-88A51E1B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8" name="Oval 1036">
              <a:extLst>
                <a:ext uri="{FF2B5EF4-FFF2-40B4-BE49-F238E27FC236}">
                  <a16:creationId xmlns:a16="http://schemas.microsoft.com/office/drawing/2014/main" id="{BF9DC7AF-2F17-4360-BEBD-210D7D43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47F-0205-420A-9C41-7234E79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Hamiltonian Path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ED802AB5-27F7-45C0-8EAD-8FFF1F4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35175"/>
            <a:ext cx="5924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>
            <a:extLst>
              <a:ext uri="{FF2B5EF4-FFF2-40B4-BE49-F238E27FC236}">
                <a16:creationId xmlns:a16="http://schemas.microsoft.com/office/drawing/2014/main" id="{936F5306-28EA-40D6-B13E-7F73E7B80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 Coloring</a:t>
            </a:r>
          </a:p>
        </p:txBody>
      </p:sp>
      <p:grpSp>
        <p:nvGrpSpPr>
          <p:cNvPr id="9219" name="Group 2083">
            <a:extLst>
              <a:ext uri="{FF2B5EF4-FFF2-40B4-BE49-F238E27FC236}">
                <a16:creationId xmlns:a16="http://schemas.microsoft.com/office/drawing/2014/main" id="{B7F0695C-93FD-46B4-8A80-510EEC0E4B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7295" name="Line 2063">
              <a:extLst>
                <a:ext uri="{FF2B5EF4-FFF2-40B4-BE49-F238E27FC236}">
                  <a16:creationId xmlns:a16="http://schemas.microsoft.com/office/drawing/2014/main" id="{BD4EEC05-006F-450F-98D8-14A7D4BB9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6" name="Line 2064">
              <a:extLst>
                <a:ext uri="{FF2B5EF4-FFF2-40B4-BE49-F238E27FC236}">
                  <a16:creationId xmlns:a16="http://schemas.microsoft.com/office/drawing/2014/main" id="{CE532BB1-D621-46CF-8B15-A7A7778E9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7" name="Line 2065">
              <a:extLst>
                <a:ext uri="{FF2B5EF4-FFF2-40B4-BE49-F238E27FC236}">
                  <a16:creationId xmlns:a16="http://schemas.microsoft.com/office/drawing/2014/main" id="{F0849831-A580-42C6-BEEF-DBCA8AA04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8" name="Line 2066">
              <a:extLst>
                <a:ext uri="{FF2B5EF4-FFF2-40B4-BE49-F238E27FC236}">
                  <a16:creationId xmlns:a16="http://schemas.microsoft.com/office/drawing/2014/main" id="{F01BB1B0-09F8-428D-A65E-A368E95F9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9" name="Line 2067">
              <a:extLst>
                <a:ext uri="{FF2B5EF4-FFF2-40B4-BE49-F238E27FC236}">
                  <a16:creationId xmlns:a16="http://schemas.microsoft.com/office/drawing/2014/main" id="{940816E7-3EED-4736-A3E6-ADC298315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0" name="Line 2068">
              <a:extLst>
                <a:ext uri="{FF2B5EF4-FFF2-40B4-BE49-F238E27FC236}">
                  <a16:creationId xmlns:a16="http://schemas.microsoft.com/office/drawing/2014/main" id="{3F5D9EE7-08A4-421F-9B97-82A88F303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2" name="Line 2070">
              <a:extLst>
                <a:ext uri="{FF2B5EF4-FFF2-40B4-BE49-F238E27FC236}">
                  <a16:creationId xmlns:a16="http://schemas.microsoft.com/office/drawing/2014/main" id="{3D004F22-463D-4991-A909-8599249D2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3" name="Line 2071">
              <a:extLst>
                <a:ext uri="{FF2B5EF4-FFF2-40B4-BE49-F238E27FC236}">
                  <a16:creationId xmlns:a16="http://schemas.microsoft.com/office/drawing/2014/main" id="{120BBA64-9F8C-4DCF-B70B-636E4937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4" name="Line 2072">
              <a:extLst>
                <a:ext uri="{FF2B5EF4-FFF2-40B4-BE49-F238E27FC236}">
                  <a16:creationId xmlns:a16="http://schemas.microsoft.com/office/drawing/2014/main" id="{180F356A-590B-4879-9643-40707CCC7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5" name="Line 2073">
              <a:extLst>
                <a:ext uri="{FF2B5EF4-FFF2-40B4-BE49-F238E27FC236}">
                  <a16:creationId xmlns:a16="http://schemas.microsoft.com/office/drawing/2014/main" id="{047BD39D-515D-4730-BFCB-320555070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6" name="Line 2074">
              <a:extLst>
                <a:ext uri="{FF2B5EF4-FFF2-40B4-BE49-F238E27FC236}">
                  <a16:creationId xmlns:a16="http://schemas.microsoft.com/office/drawing/2014/main" id="{173AD025-DE21-4347-B9F2-D9DE5D623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7" name="Line 2075">
              <a:extLst>
                <a:ext uri="{FF2B5EF4-FFF2-40B4-BE49-F238E27FC236}">
                  <a16:creationId xmlns:a16="http://schemas.microsoft.com/office/drawing/2014/main" id="{B99333EC-5F64-4881-82C7-DD6ECC2B0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8" name="Line 2076">
              <a:extLst>
                <a:ext uri="{FF2B5EF4-FFF2-40B4-BE49-F238E27FC236}">
                  <a16:creationId xmlns:a16="http://schemas.microsoft.com/office/drawing/2014/main" id="{B70458F9-1BAF-44FC-B385-385983A9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09" name="Line 2077">
              <a:extLst>
                <a:ext uri="{FF2B5EF4-FFF2-40B4-BE49-F238E27FC236}">
                  <a16:creationId xmlns:a16="http://schemas.microsoft.com/office/drawing/2014/main" id="{3C0945CD-0D74-4A15-A3D0-37FB739D1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0" name="Line 2078">
              <a:extLst>
                <a:ext uri="{FF2B5EF4-FFF2-40B4-BE49-F238E27FC236}">
                  <a16:creationId xmlns:a16="http://schemas.microsoft.com/office/drawing/2014/main" id="{04E3802A-765C-430B-9D53-6828B1CBA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2" name="Line 2080">
              <a:extLst>
                <a:ext uri="{FF2B5EF4-FFF2-40B4-BE49-F238E27FC236}">
                  <a16:creationId xmlns:a16="http://schemas.microsoft.com/office/drawing/2014/main" id="{EEB19CF4-6A53-439C-A0AC-1A11F5B2A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314" name="Line 2082">
              <a:extLst>
                <a:ext uri="{FF2B5EF4-FFF2-40B4-BE49-F238E27FC236}">
                  <a16:creationId xmlns:a16="http://schemas.microsoft.com/office/drawing/2014/main" id="{76D148FF-1FAF-46BD-A372-94D640AC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4" name="Oval 2052">
              <a:extLst>
                <a:ext uri="{FF2B5EF4-FFF2-40B4-BE49-F238E27FC236}">
                  <a16:creationId xmlns:a16="http://schemas.microsoft.com/office/drawing/2014/main" id="{84FFB079-E66C-47EB-B46C-F43F1BCA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5" name="Oval 2053">
              <a:extLst>
                <a:ext uri="{FF2B5EF4-FFF2-40B4-BE49-F238E27FC236}">
                  <a16:creationId xmlns:a16="http://schemas.microsoft.com/office/drawing/2014/main" id="{4FB6A68F-5B41-455D-B75D-A782808C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 defTabSz="457200">
                <a:defRPr/>
              </a:pPr>
              <a:endParaRPr lang="en-US">
                <a:solidFill>
                  <a:srgbClr val="3333FF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7" name="Oval 2055">
              <a:extLst>
                <a:ext uri="{FF2B5EF4-FFF2-40B4-BE49-F238E27FC236}">
                  <a16:creationId xmlns:a16="http://schemas.microsoft.com/office/drawing/2014/main" id="{0A0E202E-773F-43A6-92D4-FDDB354E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8" name="Oval 2056">
              <a:extLst>
                <a:ext uri="{FF2B5EF4-FFF2-40B4-BE49-F238E27FC236}">
                  <a16:creationId xmlns:a16="http://schemas.microsoft.com/office/drawing/2014/main" id="{1D991B20-D3E5-4639-87EA-5A07B313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9" name="Oval 2057">
              <a:extLst>
                <a:ext uri="{FF2B5EF4-FFF2-40B4-BE49-F238E27FC236}">
                  <a16:creationId xmlns:a16="http://schemas.microsoft.com/office/drawing/2014/main" id="{C7AF8E8C-C034-422D-A4B6-77031E90B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0" name="Oval 2058">
              <a:extLst>
                <a:ext uri="{FF2B5EF4-FFF2-40B4-BE49-F238E27FC236}">
                  <a16:creationId xmlns:a16="http://schemas.microsoft.com/office/drawing/2014/main" id="{86A9BE16-01EF-437D-BAEA-63872576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1" name="Oval 2059">
              <a:extLst>
                <a:ext uri="{FF2B5EF4-FFF2-40B4-BE49-F238E27FC236}">
                  <a16:creationId xmlns:a16="http://schemas.microsoft.com/office/drawing/2014/main" id="{3025CF20-612A-4494-A23C-016BD665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2" name="Oval 2060">
              <a:extLst>
                <a:ext uri="{FF2B5EF4-FFF2-40B4-BE49-F238E27FC236}">
                  <a16:creationId xmlns:a16="http://schemas.microsoft.com/office/drawing/2014/main" id="{FE49DD85-304B-4878-B005-399B09B7B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3" name="Oval 2061">
              <a:extLst>
                <a:ext uri="{FF2B5EF4-FFF2-40B4-BE49-F238E27FC236}">
                  <a16:creationId xmlns:a16="http://schemas.microsoft.com/office/drawing/2014/main" id="{CB7727C7-E6AA-4E7D-B1CB-AE9122B4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3333FF"/>
            </a:solidFill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94" name="Oval 2062">
              <a:extLst>
                <a:ext uri="{FF2B5EF4-FFF2-40B4-BE49-F238E27FC236}">
                  <a16:creationId xmlns:a16="http://schemas.microsoft.com/office/drawing/2014/main" id="{74831997-61DF-4263-94AC-7A51643B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7286" name="Oval 2054">
              <a:extLst>
                <a:ext uri="{FF2B5EF4-FFF2-40B4-BE49-F238E27FC236}">
                  <a16:creationId xmlns:a16="http://schemas.microsoft.com/office/drawing/2014/main" id="{0503A645-BB4D-461C-BADB-6D2E6A07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67C-BBCF-4EB4-A6DB-3252B444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a typeface="+mj-ea"/>
              </a:rPr>
              <a:t>Vertex Cover</a:t>
            </a:r>
            <a:r>
              <a:rPr lang="en-US" dirty="0">
                <a:ea typeface="+mj-ea"/>
              </a:rPr>
              <a:t> </a:t>
            </a:r>
            <a:r>
              <a:rPr lang="en-US" b="1" dirty="0">
                <a:ea typeface="+mj-ea"/>
              </a:rPr>
              <a:t>(VC)</a:t>
            </a:r>
            <a:endParaRPr lang="en-US" dirty="0">
              <a:ea typeface="+mj-ea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AFA1DB5-7CA6-4E50-87B7-FD394DCE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Given a graph and an integer k, is there a collection of k vertices such that each edge is connected to one of the vertices in the collection?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387D1DE-9BA7-4B90-80F5-E217FA65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589338"/>
            <a:ext cx="67945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8908-CD6B-4C92-925C-433994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 isomorphism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9BA8423-52FC-439E-B60D-00AF2F38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3" y="1366937"/>
            <a:ext cx="8574833" cy="67646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Graph isomorphism is NP-hard; is it NP-complete?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10D0FC15-0BB4-456D-B3B3-77DD1FFF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9" y="2168652"/>
            <a:ext cx="8079801" cy="433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E94B1F0-4EDE-4FCE-ABCF-AA768ECB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2"/>
            <a:ext cx="7543800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Scheduling Problem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912AF7F-392D-49E0-BC30-EBDC25E0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3318886-8455-40B9-9321-83672FF1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9032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With N teachers with certain hour restrictions M classes to be scheduled, can we: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Schedule all the classes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Make sure that no two teachers teach the same class at the same time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No teacher is scheduled to teach two classes at once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5A70400-44C8-4883-A1C9-AADBA7A33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8805"/>
            <a:ext cx="7772399" cy="773032"/>
          </a:xfrm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Pair Programming Problem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06B6097-CDD2-4AF1-B665-7E4E372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20288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075" tIns="46038" rIns="92075" bIns="46038">
            <a:spAutoFit/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Palatino Linotype"/>
              <a:ea typeface="MS PGothic" panose="020B0600070205080204" pitchFamily="34" charset="-128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5259DB-AF50-4137-A0A3-96394A2D3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9" y="1130559"/>
            <a:ext cx="7898363" cy="52795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With N students and K projects, where N is even, can we: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Assign pairs of students to each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Every student works on every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No student has the same partner more than once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Is this an NP-complete problem?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469CC46C-CB09-4E68-82C9-6A97386A7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28" y="656246"/>
            <a:ext cx="8757139" cy="132780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Satisfiability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4CD4E-E065-B769-F7C8-04A492E07837}"/>
              </a:ext>
            </a:extLst>
          </p:cNvPr>
          <p:cNvSpPr/>
          <p:nvPr/>
        </p:nvSpPr>
        <p:spPr>
          <a:xfrm>
            <a:off x="0" y="4234387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166985-7723-3AF1-E2B7-07F84435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28" y="1853421"/>
            <a:ext cx="8757139" cy="188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1500" spc="600" dirty="0"/>
              <a:t>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A2BB2-4748-4425-DE47-C6BBEFEB9361}"/>
              </a:ext>
            </a:extLst>
          </p:cNvPr>
          <p:cNvSpPr txBox="1"/>
          <p:nvPr/>
        </p:nvSpPr>
        <p:spPr>
          <a:xfrm>
            <a:off x="193427" y="4474025"/>
            <a:ext cx="875713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The circuit satisfiability problem (CIRCUIT-SAT) is the circuit analogue of SAT.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Given a Boolean circuit C, </a:t>
            </a:r>
            <a:r>
              <a:rPr lang="en-CA" sz="2400" dirty="0">
                <a:solidFill>
                  <a:srgbClr val="FF0000"/>
                </a:solidFill>
              </a:rPr>
              <a:t>is there an assignment to the variables that causes the circuit to output 1?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Cook’s Theorem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50837" y="1127159"/>
            <a:ext cx="8413783" cy="993741"/>
          </a:xfrm>
        </p:spPr>
        <p:txBody>
          <a:bodyPr/>
          <a:lstStyle/>
          <a:p>
            <a:pPr eaLnBrk="1" hangingPunct="1"/>
            <a:r>
              <a:rPr lang="en-US" dirty="0"/>
              <a:t>The Circuit Satisfiability Problem is NP-Complete</a:t>
            </a:r>
          </a:p>
        </p:txBody>
      </p:sp>
      <p:pic>
        <p:nvPicPr>
          <p:cNvPr id="4" name="Picture 2" descr="http://news.utoronto.ca/sites/default/files/Cook-NSERC-13-2-2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8" y="1719437"/>
            <a:ext cx="7557824" cy="50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1ECB3C6-5278-4E34-BEE5-04B127887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should we care?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0A4B10C-46A2-4778-8280-EFBED34AE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107906"/>
            <a:ext cx="8229600" cy="540830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Knowing that they are hard </a:t>
            </a:r>
            <a:r>
              <a:rPr lang="en-US" altLang="en-US" dirty="0">
                <a:solidFill>
                  <a:srgbClr val="FF0000"/>
                </a:solidFill>
              </a:rPr>
              <a:t>lets you stop beating your head against a wall </a:t>
            </a:r>
            <a:r>
              <a:rPr lang="en-US" altLang="en-US" dirty="0"/>
              <a:t>trying to solve them…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Use a heuristic:</a:t>
            </a:r>
            <a:r>
              <a:rPr lang="en-US" altLang="en-US" dirty="0"/>
              <a:t> come up with a method for solving a reasonable fraction of the common cases.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Solve approximately:</a:t>
            </a:r>
            <a:r>
              <a:rPr lang="en-US" altLang="en-US" dirty="0"/>
              <a:t> come up with a solution that you can prove that is close to right.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Use an exponential time solution:</a:t>
            </a:r>
            <a:r>
              <a:rPr lang="en-US" altLang="en-US" dirty="0"/>
              <a:t> if you really have to solve the problem exactly and stop worrying about finding a better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363" y="108176"/>
            <a:ext cx="3295582" cy="574675"/>
          </a:xfrm>
          <a:noFill/>
        </p:spPr>
        <p:txBody>
          <a:bodyPr/>
          <a:lstStyle/>
          <a:p>
            <a:pPr algn="l" eaLnBrk="1" hangingPunct="1"/>
            <a:r>
              <a:rPr lang="en-US" b="1" dirty="0"/>
              <a:t>Circuit SAT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4A0411-45B2-ADD4-6836-5BFAD33A215E}"/>
              </a:ext>
            </a:extLst>
          </p:cNvPr>
          <p:cNvGrpSpPr/>
          <p:nvPr/>
        </p:nvGrpSpPr>
        <p:grpSpPr>
          <a:xfrm>
            <a:off x="1653468" y="0"/>
            <a:ext cx="7614190" cy="6647345"/>
            <a:chOff x="1401763" y="241299"/>
            <a:chExt cx="7614190" cy="6647345"/>
          </a:xfrm>
        </p:grpSpPr>
        <p:sp>
          <p:nvSpPr>
            <p:cNvPr id="73731" name="Oval 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741863" y="1760537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32" name="Oval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576888" y="259556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33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03625" y="3884612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34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54438" y="244316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35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36788" y="388461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36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411913" y="380841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37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01763" y="5099049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38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44800" y="5099049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NOT</a:t>
              </a:r>
            </a:p>
          </p:txBody>
        </p:sp>
        <p:sp>
          <p:nvSpPr>
            <p:cNvPr id="73739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65663" y="5099049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40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562725" y="5175249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NOT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10614" y="6417247"/>
              <a:ext cx="647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36175" y="6417247"/>
              <a:ext cx="6477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09436" y="6415654"/>
              <a:ext cx="647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3</a:t>
              </a:r>
            </a:p>
          </p:txBody>
        </p:sp>
        <p:sp>
          <p:nvSpPr>
            <p:cNvPr id="73744" name="Text Box 1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607906" y="6488534"/>
              <a:ext cx="647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4</a:t>
              </a:r>
            </a:p>
          </p:txBody>
        </p:sp>
        <p:sp>
          <p:nvSpPr>
            <p:cNvPr id="73745" name="Text Box 1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368254" y="6465887"/>
              <a:ext cx="6476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5</a:t>
              </a:r>
            </a:p>
          </p:txBody>
        </p:sp>
        <p:sp>
          <p:nvSpPr>
            <p:cNvPr id="73746" name="Oval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308975" y="5175249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47" name="Oval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929563" y="380841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48" name="Oval 2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894263" y="388461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NOT</a:t>
              </a:r>
            </a:p>
          </p:txBody>
        </p:sp>
        <p:sp>
          <p:nvSpPr>
            <p:cNvPr id="73749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706563" y="5630861"/>
              <a:ext cx="0" cy="833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1781175" y="5630862"/>
              <a:ext cx="1290638" cy="833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3071813" y="5608577"/>
              <a:ext cx="14521" cy="857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3071813" y="5630861"/>
              <a:ext cx="1746250" cy="833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 flipV="1">
              <a:off x="4968875" y="5630861"/>
              <a:ext cx="0" cy="857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983398" y="4338635"/>
              <a:ext cx="1588176" cy="2125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6867525" y="5707060"/>
              <a:ext cx="7261" cy="781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2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6889310" y="5707061"/>
              <a:ext cx="1572066" cy="781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2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 flipV="1">
              <a:off x="8618996" y="5740935"/>
              <a:ext cx="7260" cy="833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3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730500" y="4291585"/>
              <a:ext cx="3870325" cy="987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59" name="Line 3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1827779" y="4377529"/>
              <a:ext cx="531812" cy="760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0" name="Oval 3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094538" y="251936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NOT</a:t>
              </a:r>
            </a:p>
          </p:txBody>
        </p:sp>
        <p:sp>
          <p:nvSpPr>
            <p:cNvPr id="73761" name="Oval 3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259513" y="1531937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62" name="Oval 34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135438" y="925512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63" name="Oval 3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692400" y="2898774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NOT</a:t>
              </a:r>
            </a:p>
          </p:txBody>
        </p:sp>
        <p:sp>
          <p:nvSpPr>
            <p:cNvPr id="73764" name="Line 36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V="1">
              <a:off x="3224213" y="4416424"/>
              <a:ext cx="606425" cy="682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5" name="Line 37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4968875" y="4416424"/>
              <a:ext cx="152400" cy="682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6" name="Line 38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6942138" y="4264024"/>
              <a:ext cx="1063625" cy="911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7" name="Line 3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6942138" y="4264024"/>
              <a:ext cx="1443037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8" name="Line 4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5121275" y="4187824"/>
              <a:ext cx="2808288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69" name="Line 41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2768600" y="2974974"/>
              <a:ext cx="2808288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0" name="Line 42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flipV="1">
              <a:off x="2616200" y="3428999"/>
              <a:ext cx="228600" cy="455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1" name="Line 43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V="1">
              <a:off x="5273675" y="3125787"/>
              <a:ext cx="454025" cy="758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2" name="Line 44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flipH="1" flipV="1">
              <a:off x="3983038" y="4416424"/>
              <a:ext cx="758825" cy="682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3" name="Line 45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 flipV="1">
              <a:off x="4135438" y="2974974"/>
              <a:ext cx="908050" cy="985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4" name="Line 46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V="1">
              <a:off x="3148013" y="2822574"/>
              <a:ext cx="60642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5" name="Line 47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4059238" y="1455737"/>
              <a:ext cx="303212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76" name="Oval 48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224213" y="1684337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77" name="Oval 49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5500688" y="1076324"/>
              <a:ext cx="531812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OR</a:t>
              </a:r>
            </a:p>
          </p:txBody>
        </p:sp>
        <p:sp>
          <p:nvSpPr>
            <p:cNvPr id="73778" name="Oval 5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968875" y="241299"/>
              <a:ext cx="531813" cy="530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AND</a:t>
              </a:r>
            </a:p>
          </p:txBody>
        </p:sp>
        <p:sp>
          <p:nvSpPr>
            <p:cNvPr id="73779" name="Line 51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 flipH="1" flipV="1">
              <a:off x="5197475" y="2214562"/>
              <a:ext cx="530225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0" name="Line 52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6562725" y="2063749"/>
              <a:ext cx="76200" cy="1697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1" name="Line 53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7473950" y="3049587"/>
              <a:ext cx="682625" cy="758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2" name="Line 5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6638925" y="2063749"/>
              <a:ext cx="531813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3" name="Line 5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 flipV="1">
              <a:off x="2995613" y="2214562"/>
              <a:ext cx="379412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4" name="Line 5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V="1">
              <a:off x="5197475" y="1531937"/>
              <a:ext cx="379413" cy="303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5" name="Line 5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flipV="1">
              <a:off x="3679825" y="1381124"/>
              <a:ext cx="530225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6" name="Line 5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3679825" y="2139949"/>
              <a:ext cx="1897063" cy="530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7" name="Line 5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6032500" y="1455737"/>
              <a:ext cx="303213" cy="150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8" name="Line 6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V="1">
              <a:off x="4589463" y="696912"/>
              <a:ext cx="455612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89" name="Line 6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flipH="1" flipV="1">
              <a:off x="5424487" y="696912"/>
              <a:ext cx="228601" cy="379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3790" name="Line 62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flipH="1">
              <a:off x="3983038" y="2290762"/>
              <a:ext cx="911225" cy="159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</p:grpSp>
      <p:sp>
        <p:nvSpPr>
          <p:cNvPr id="73791" name="Text Box 6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45263" y="0"/>
            <a:ext cx="2598737" cy="10795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Satisfying assignment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 T, x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= F, x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 = F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 = T, x</a:t>
            </a:r>
            <a:r>
              <a:rPr lang="en-US" baseline="-25000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rgbClr val="FF0000"/>
                </a:solidFill>
              </a:rPr>
              <a:t> = T</a:t>
            </a:r>
          </a:p>
        </p:txBody>
      </p:sp>
      <p:sp>
        <p:nvSpPr>
          <p:cNvPr id="73792" name="Text Box 6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76" y="900398"/>
            <a:ext cx="3755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Find a satisfying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242445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3-SAT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846" y="1214438"/>
            <a:ext cx="8906009" cy="39995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b="0" i="0" dirty="0">
                <a:solidFill>
                  <a:srgbClr val="161616"/>
                </a:solidFill>
                <a:effectLst/>
                <a:latin typeface="Soleil"/>
              </a:rPr>
              <a:t>3-SAT and Boolean satisfiability problem are actually not complete synonyms. </a:t>
            </a:r>
          </a:p>
          <a:p>
            <a:pPr eaLnBrk="1" hangingPunct="1">
              <a:lnSpc>
                <a:spcPct val="150000"/>
              </a:lnSpc>
            </a:pPr>
            <a:r>
              <a:rPr lang="en-CA" b="0" i="0" dirty="0">
                <a:solidFill>
                  <a:srgbClr val="161616"/>
                </a:solidFill>
                <a:effectLst/>
                <a:latin typeface="Soleil"/>
              </a:rPr>
              <a:t>3-SAT asks whether it is possible to solve the Boolean satisfiability problem provided that there are at most 3 variables between each pair of parentheses in the Boolean formula.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DEFE4-E4E8-399E-9FC6-0EAF0B6ADCD6}"/>
              </a:ext>
            </a:extLst>
          </p:cNvPr>
          <p:cNvSpPr txBox="1"/>
          <p:nvPr/>
        </p:nvSpPr>
        <p:spPr>
          <a:xfrm>
            <a:off x="266014" y="5586713"/>
            <a:ext cx="8611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C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it's a simpler problem, but there is still no algorithm to solve that which is both always correct (not heuristic) and always runs in less than exponential time.</a:t>
            </a:r>
            <a:endParaRPr lang="en-US" altLang="en-US" sz="2400" b="1" i="1" dirty="0">
              <a:solidFill>
                <a:srgbClr val="FF0000"/>
              </a:solidFill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9A759-7820-E0B0-EEBB-A49566F97A82}"/>
              </a:ext>
            </a:extLst>
          </p:cNvPr>
          <p:cNvSpPr/>
          <p:nvPr/>
        </p:nvSpPr>
        <p:spPr>
          <a:xfrm>
            <a:off x="0" y="5489255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0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3430" y="566737"/>
            <a:ext cx="8757139" cy="906462"/>
          </a:xfrm>
          <a:noFill/>
        </p:spPr>
        <p:txBody>
          <a:bodyPr/>
          <a:lstStyle/>
          <a:p>
            <a:pPr eaLnBrk="1" hangingPunct="1"/>
            <a:r>
              <a:rPr lang="en-US" sz="4800" dirty="0"/>
              <a:t>Proof of Cook’s Theorem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50838" y="1828800"/>
            <a:ext cx="8229600" cy="44624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Reduce an arbitrary problem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in NP to X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be a non-deterministic polynomial time algorithm for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Convert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to a </a:t>
            </a:r>
            <a:r>
              <a:rPr lang="en-US" dirty="0">
                <a:solidFill>
                  <a:srgbClr val="FF0000"/>
                </a:solidFill>
              </a:rPr>
              <a:t>circuit</a:t>
            </a:r>
            <a:r>
              <a:rPr lang="en-US" dirty="0"/>
              <a:t>, so that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is a </a:t>
            </a:r>
            <a:r>
              <a:rPr lang="en-US" b="1" dirty="0"/>
              <a:t>Yes</a:t>
            </a:r>
            <a:r>
              <a:rPr lang="en-US" dirty="0"/>
              <a:t> instance if and only if the circuit is satisfiable</a:t>
            </a:r>
          </a:p>
        </p:txBody>
      </p:sp>
    </p:spTree>
    <p:extLst>
      <p:ext uri="{BB962C8B-B14F-4D97-AF65-F5344CB8AC3E}">
        <p14:creationId xmlns:p14="http://schemas.microsoft.com/office/powerpoint/2010/main" val="2230526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3512" y="143669"/>
            <a:ext cx="8757139" cy="906462"/>
          </a:xfrm>
          <a:noFill/>
        </p:spPr>
        <p:txBody>
          <a:bodyPr/>
          <a:lstStyle/>
          <a:p>
            <a:pPr eaLnBrk="1" hangingPunct="1"/>
            <a:r>
              <a:rPr lang="en-US" sz="4000" dirty="0"/>
              <a:t>Populating the NP-Completeness Universe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43844"/>
            <a:ext cx="6934200" cy="50780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Circuit Sat &lt;</a:t>
            </a:r>
            <a:r>
              <a:rPr lang="en-US" sz="2400" baseline="-25000" dirty="0"/>
              <a:t>P</a:t>
            </a:r>
            <a:r>
              <a:rPr lang="en-US" sz="2400" dirty="0"/>
              <a:t> 3-SAT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Independent Set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Vertex Cover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Independent Set &lt;</a:t>
            </a:r>
            <a:r>
              <a:rPr lang="en-US" sz="2400" baseline="-25000" dirty="0"/>
              <a:t>P</a:t>
            </a:r>
            <a:r>
              <a:rPr lang="en-US" sz="2400" dirty="0"/>
              <a:t> Clique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Hamiltonian Circuit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Hamiltonian Circuit &lt;</a:t>
            </a:r>
            <a:r>
              <a:rPr lang="en-US" sz="2400" baseline="-25000" dirty="0"/>
              <a:t>P</a:t>
            </a:r>
            <a:r>
              <a:rPr lang="en-US" sz="2400" dirty="0"/>
              <a:t> Traveling Salesman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Integer Linear Programming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Graph Coloring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3-SAT &lt;</a:t>
            </a:r>
            <a:r>
              <a:rPr lang="en-US" sz="2400" baseline="-25000" dirty="0"/>
              <a:t>P</a:t>
            </a:r>
            <a:r>
              <a:rPr lang="en-US" sz="2400" dirty="0"/>
              <a:t> Subset Sum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Subset Sum &lt;</a:t>
            </a:r>
            <a:r>
              <a:rPr lang="en-US" sz="2400" baseline="-25000" dirty="0"/>
              <a:t>P</a:t>
            </a:r>
            <a:r>
              <a:rPr lang="en-US" sz="2400" dirty="0"/>
              <a:t> Scheduling with Release times and deadlines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914400"/>
            <a:ext cx="2808288" cy="30353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963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67600" y="3048000"/>
            <a:ext cx="754063" cy="750888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65888" y="990600"/>
            <a:ext cx="2200275" cy="190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34200" y="1143000"/>
            <a:ext cx="174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NP-Complete</a:t>
            </a:r>
          </a:p>
        </p:txBody>
      </p:sp>
      <p:sp>
        <p:nvSpPr>
          <p:cNvPr id="6964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77000" y="29718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NP</a:t>
            </a:r>
          </a:p>
        </p:txBody>
      </p:sp>
      <p:sp>
        <p:nvSpPr>
          <p:cNvPr id="6964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3800" y="34290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P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6629400" y="1981200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>
            <p:custDataLst>
              <p:tags r:id="rId10"/>
            </p:custDataLst>
          </p:nvPr>
        </p:nvSpPr>
        <p:spPr>
          <a:xfrm>
            <a:off x="7010400" y="182880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>
            <p:custDataLst>
              <p:tags r:id="rId11"/>
            </p:custDataLst>
          </p:nvPr>
        </p:nvSpPr>
        <p:spPr>
          <a:xfrm>
            <a:off x="7391400" y="175260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3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469CC46C-CB09-4E68-82C9-6A97386A7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Satisfiability Problem (SAT)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E65CD1A-2FCA-4A53-8CCB-D3D251B80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3833354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Satisfiability problem: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  <a:b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given a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logical expression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, find an assignment of values (F, T) to variables </a:t>
            </a:r>
            <a:r>
              <a:rPr lang="en-US" altLang="en-US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that causes </a:t>
            </a:r>
            <a:r>
              <a:rPr lang="en-US" altLang="en-US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</a:t>
            </a:r>
            <a:r>
              <a:rPr lang="en-US" altLang="en-US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to evaluate to T</a:t>
            </a: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</a:pPr>
            <a:r>
              <a:rPr lang="en-US" altLang="en-US" i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 =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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3</a:t>
            </a:r>
            <a:r>
              <a:rPr lang="en-US" altLang="en-US" sz="28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800" b="1" dirty="0">
                <a:latin typeface="Italic" panose="00000400000000000000" pitchFamily="2" charset="0"/>
                <a:ea typeface="DejaVu Serif" panose="02060603050605020204" pitchFamily="18" charset="0"/>
                <a:cs typeface="Italic" panose="00000400000000000000" pitchFamily="2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4CD4E-E065-B769-F7C8-04A492E07837}"/>
              </a:ext>
            </a:extLst>
          </p:cNvPr>
          <p:cNvSpPr/>
          <p:nvPr/>
        </p:nvSpPr>
        <p:spPr>
          <a:xfrm>
            <a:off x="0" y="5356886"/>
            <a:ext cx="91440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6DC3CB-E59B-2F3E-9E74-D191877C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02605"/>
            <a:ext cx="8534400" cy="9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SAT was the first problem shown to be </a:t>
            </a:r>
            <a:b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chemeClr val="tx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NP-complete!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27674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B4522023-59F9-43B8-8077-E998BA8A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Satisfiability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5A95BFB-82C2-464F-A5FD-0F9CCE79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743" y="1054333"/>
            <a:ext cx="8534400" cy="346801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/>
              <a:t>CNF is a special case of SAT 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 is in “Conjunctive Normal Form” (CNF)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“AND” of expressions (i.e., clauses)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Each clause contains only “OR”s of the variables and their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04EA80-28A8-4180-A23C-7CB0441CC0C1}"/>
              </a:ext>
            </a:extLst>
          </p:cNvPr>
          <p:cNvGrpSpPr/>
          <p:nvPr/>
        </p:nvGrpSpPr>
        <p:grpSpPr>
          <a:xfrm>
            <a:off x="472820" y="4682457"/>
            <a:ext cx="8198359" cy="2175543"/>
            <a:chOff x="651368" y="4181030"/>
            <a:chExt cx="8198359" cy="21755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5FB83E-D305-4FC5-ACBA-29C893B85E11}"/>
                </a:ext>
              </a:extLst>
            </p:cNvPr>
            <p:cNvGrpSpPr/>
            <p:nvPr/>
          </p:nvGrpSpPr>
          <p:grpSpPr>
            <a:xfrm>
              <a:off x="3659156" y="4795266"/>
              <a:ext cx="3377534" cy="1561307"/>
              <a:chOff x="3659156" y="4795266"/>
              <a:chExt cx="3377534" cy="1561307"/>
            </a:xfrm>
          </p:grpSpPr>
          <p:sp>
            <p:nvSpPr>
              <p:cNvPr id="58373" name="Text Box 4">
                <a:extLst>
                  <a:ext uri="{FF2B5EF4-FFF2-40B4-BE49-F238E27FC236}">
                    <a16:creationId xmlns:a16="http://schemas.microsoft.com/office/drawing/2014/main" id="{D1347C3F-3F53-4BD0-9C30-0CF4E25BA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119" y="5837461"/>
                <a:ext cx="1990702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clauses</a:t>
                </a:r>
              </a:p>
            </p:txBody>
          </p:sp>
          <p:sp>
            <p:nvSpPr>
              <p:cNvPr id="58374" name="Line 5">
                <a:extLst>
                  <a:ext uri="{FF2B5EF4-FFF2-40B4-BE49-F238E27FC236}">
                    <a16:creationId xmlns:a16="http://schemas.microsoft.com/office/drawing/2014/main" id="{F1A02FA4-C07D-4D4D-82BF-0B0A57729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59156" y="4851390"/>
                <a:ext cx="1163335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375" name="Line 6">
                <a:extLst>
                  <a:ext uri="{FF2B5EF4-FFF2-40B4-BE49-F238E27FC236}">
                    <a16:creationId xmlns:a16="http://schemas.microsoft.com/office/drawing/2014/main" id="{A7D8B2EF-357A-481B-B4E8-7360B5EE2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35478" y="4795266"/>
                <a:ext cx="17756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376" name="Line 7">
                <a:extLst>
                  <a:ext uri="{FF2B5EF4-FFF2-40B4-BE49-F238E27FC236}">
                    <a16:creationId xmlns:a16="http://schemas.microsoft.com/office/drawing/2014/main" id="{BFF1F718-0F28-4261-B093-34B4B7DEF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3355" y="4899247"/>
                <a:ext cx="1163335" cy="938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FF272D-FC5E-4361-9A3B-37F65C781655}"/>
                </a:ext>
              </a:extLst>
            </p:cNvPr>
            <p:cNvSpPr txBox="1"/>
            <p:nvPr/>
          </p:nvSpPr>
          <p:spPr>
            <a:xfrm>
              <a:off x="651368" y="4181030"/>
              <a:ext cx="819835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14400" marR="0" lvl="1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D0111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D0111"/>
                  </a:solidFill>
                  <a:effectLst/>
                  <a:uLnTx/>
                  <a:uFillTx/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  <a:sym typeface="Symbol" panose="05050102010706020507" pitchFamily="18" charset="2"/>
                </a:rPr>
                <a:t>E.g.: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ejaVu Serif" panose="02060603050605020204" pitchFamily="18" charset="0"/>
                  <a:ea typeface="DejaVu Serif" panose="02060603050605020204" pitchFamily="18" charset="0"/>
                  <a:cs typeface="DejaVu Serif" panose="020606030506050202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</a:t>
              </a:r>
              <a:r>
                <a:rPr kumimoji="0" lang="en-US" altLang="en-US" sz="28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talic" panose="00000400000000000000" pitchFamily="2" charset="0"/>
                  <a:ea typeface="+mn-ea"/>
                  <a:cs typeface="Italic" panose="00000400000000000000" pitchFamily="2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kumimoji="0" lang="en-US" alt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marL="914400" marR="0" lvl="1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talic" panose="00000400000000000000" pitchFamily="2" charset="0"/>
                  <a:ea typeface="+mn-ea"/>
                  <a:cs typeface="Italic" panose="00000400000000000000" pitchFamily="2" charset="0"/>
                  <a:sym typeface="Symbol" panose="05050102010706020507" pitchFamily="18" charset="2"/>
                </a:rPr>
                <a:t>	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846" y="1214438"/>
            <a:ext cx="8906009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	A subcase of CNF problem: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Contains three clauses</a:t>
            </a:r>
          </a:p>
          <a:p>
            <a:pPr eaLnBrk="1" hangingPunct="1"/>
            <a:endParaRPr lang="en-US" altLang="en-US" dirty="0">
              <a:solidFill>
                <a:srgbClr val="DD0111"/>
              </a:solidFill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DD0111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E.g.:</a:t>
            </a:r>
            <a:r>
              <a:rPr lang="en-US" altLang="en-US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3-CNF</a:t>
            </a:r>
            <a:r>
              <a:rPr lang="en-US" altLang="en-US" dirty="0"/>
              <a:t> is NP-Complete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Interestingly enough, </a:t>
            </a:r>
            <a:r>
              <a:rPr lang="en-US" altLang="en-US" b="1" dirty="0"/>
              <a:t>2-CNF</a:t>
            </a:r>
            <a:r>
              <a:rPr lang="en-US" altLang="en-US" dirty="0"/>
              <a:t> is in P!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846" y="100013"/>
            <a:ext cx="8757139" cy="7543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7830" y="1085749"/>
            <a:ext cx="6514204" cy="6330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4392-4EF6-4E3F-9812-52543AB1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932" y="1978053"/>
            <a:ext cx="589264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1</a:t>
            </a:r>
            <a:endParaRPr lang="en-US" altLang="en-US" sz="2000" b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6ABF10-ED3A-4C40-B6A9-71FEADEC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376" y="1941102"/>
            <a:ext cx="589265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endParaRPr lang="en-US" altLang="en-US" sz="2000" b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1BD5470-235D-4040-9BF6-30E041F80D3C}"/>
              </a:ext>
            </a:extLst>
          </p:cNvPr>
          <p:cNvSpPr/>
          <p:nvPr/>
        </p:nvSpPr>
        <p:spPr>
          <a:xfrm rot="16200000">
            <a:off x="4756280" y="723886"/>
            <a:ext cx="209938" cy="2220688"/>
          </a:xfrm>
          <a:prstGeom prst="leftBrace">
            <a:avLst>
              <a:gd name="adj1" fmla="val 45476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25080A-1942-475F-BE85-578EBC1BAE11}"/>
              </a:ext>
            </a:extLst>
          </p:cNvPr>
          <p:cNvSpPr/>
          <p:nvPr/>
        </p:nvSpPr>
        <p:spPr>
          <a:xfrm rot="16200000">
            <a:off x="7519725" y="711422"/>
            <a:ext cx="209938" cy="2220688"/>
          </a:xfrm>
          <a:prstGeom prst="leftBrace">
            <a:avLst>
              <a:gd name="adj1" fmla="val 45476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B7358B-5433-413C-8C37-0AA64E27E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2" y="4054226"/>
            <a:ext cx="1989246" cy="63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=  8 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possibilities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C8E9D5-980C-4F04-9D3B-7DFF8400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41397"/>
              </p:ext>
            </p:extLst>
          </p:nvPr>
        </p:nvGraphicFramePr>
        <p:xfrm>
          <a:off x="6720194" y="2600157"/>
          <a:ext cx="2078574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983">
                  <a:extLst>
                    <a:ext uri="{9D8B030D-6E8A-4147-A177-3AD203B41FA5}">
                      <a16:colId xmlns:a16="http://schemas.microsoft.com/office/drawing/2014/main" val="3033662945"/>
                    </a:ext>
                  </a:extLst>
                </a:gridCol>
                <a:gridCol w="695983">
                  <a:extLst>
                    <a:ext uri="{9D8B030D-6E8A-4147-A177-3AD203B41FA5}">
                      <a16:colId xmlns:a16="http://schemas.microsoft.com/office/drawing/2014/main" val="2740963524"/>
                    </a:ext>
                  </a:extLst>
                </a:gridCol>
                <a:gridCol w="686608">
                  <a:extLst>
                    <a:ext uri="{9D8B030D-6E8A-4147-A177-3AD203B41FA5}">
                      <a16:colId xmlns:a16="http://schemas.microsoft.com/office/drawing/2014/main" val="3850878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1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5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6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7597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6579F8D-9142-4ECC-A7F2-A5C6F688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6" y="2656200"/>
            <a:ext cx="3453764" cy="43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Exponential time</a:t>
            </a:r>
            <a:b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Algorithms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0/1 knapsack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TSP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Sum of Subsets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Graph coloring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Hamiltonian cycle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endParaRPr lang="en-US" altLang="en-US" sz="2400" b="1" baseline="30000" dirty="0">
              <a:solidFill>
                <a:schemeClr val="bg2">
                  <a:lumMod val="50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69ED52AB-E55F-413F-90B0-42AA62FC788D}"/>
              </a:ext>
            </a:extLst>
          </p:cNvPr>
          <p:cNvSpPr/>
          <p:nvPr/>
        </p:nvSpPr>
        <p:spPr>
          <a:xfrm flipH="1">
            <a:off x="159698" y="2598579"/>
            <a:ext cx="3446078" cy="4177338"/>
          </a:xfrm>
          <a:prstGeom prst="halfFrame">
            <a:avLst>
              <a:gd name="adj1" fmla="val 1354"/>
              <a:gd name="adj2" fmla="val 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36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CNF Satisfiability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CCE23A-E76D-4A53-8DD8-5A291A0A5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4498" y="1214439"/>
            <a:ext cx="6217357" cy="6703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 =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B16844A-8560-4120-B426-E907E0B9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6" y="2171004"/>
            <a:ext cx="3372869" cy="43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Algorithms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 (Body)"/>
              <a:ea typeface="DejaVu Serif" panose="02060603050605020204" pitchFamily="18" charset="0"/>
              <a:cs typeface="DejaVu Serif" panose="020606030506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0/1 knapsack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TSP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Sum of Subsets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Graph coloring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Hamiltonian cycle – 2</a:t>
            </a:r>
            <a:r>
              <a:rPr lang="en-US" altLang="en-US" sz="2400" b="1" baseline="30000" dirty="0">
                <a:solidFill>
                  <a:schemeClr val="bg2">
                    <a:lumMod val="50000"/>
                  </a:schemeClr>
                </a:solidFill>
                <a:latin typeface="Palatino Linotype (Body)"/>
                <a:ea typeface="DejaVu Serif" panose="02060603050605020204" pitchFamily="18" charset="0"/>
                <a:cs typeface="DejaVu Serif" panose="02060603050605020204" pitchFamily="18" charset="0"/>
                <a:sym typeface="Symbol" panose="05050102010706020507" pitchFamily="18" charset="2"/>
              </a:rPr>
              <a:t>n</a:t>
            </a:r>
            <a:endParaRPr lang="en-US" altLang="en-US" sz="2400" b="1" baseline="30000" dirty="0">
              <a:solidFill>
                <a:schemeClr val="bg2">
                  <a:lumMod val="50000"/>
                </a:schemeClr>
              </a:solidFill>
              <a:latin typeface="Palatino Linotype (Body)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449649A-00C5-4405-A237-AF5D26F6F271}"/>
              </a:ext>
            </a:extLst>
          </p:cNvPr>
          <p:cNvSpPr/>
          <p:nvPr/>
        </p:nvSpPr>
        <p:spPr>
          <a:xfrm flipH="1">
            <a:off x="102637" y="2092748"/>
            <a:ext cx="3446078" cy="4665239"/>
          </a:xfrm>
          <a:prstGeom prst="halfFrame">
            <a:avLst>
              <a:gd name="adj1" fmla="val 1354"/>
              <a:gd name="adj2" fmla="val 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A018CA8-B025-47A0-84D5-B024E22C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654" y="2528048"/>
            <a:ext cx="451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B8C56A53-4BDF-4273-8BFA-DE761A9D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777" y="256338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5D64FA-6184-4183-9C8D-DF450B702909}"/>
              </a:ext>
            </a:extLst>
          </p:cNvPr>
          <p:cNvSpPr/>
          <p:nvPr/>
        </p:nvSpPr>
        <p:spPr bwMode="auto">
          <a:xfrm>
            <a:off x="6179174" y="2262413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21D6D9-8898-44A7-86EC-506D28100604}"/>
              </a:ext>
            </a:extLst>
          </p:cNvPr>
          <p:cNvSpPr/>
          <p:nvPr/>
        </p:nvSpPr>
        <p:spPr bwMode="auto">
          <a:xfrm>
            <a:off x="4933992" y="326500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E6453-F915-4083-921C-283D1692F105}"/>
              </a:ext>
            </a:extLst>
          </p:cNvPr>
          <p:cNvSpPr/>
          <p:nvPr/>
        </p:nvSpPr>
        <p:spPr bwMode="auto">
          <a:xfrm>
            <a:off x="7524923" y="326500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B8104D-3D00-4012-A9F6-3922526F0A6D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 bwMode="auto">
          <a:xfrm flipH="1">
            <a:off x="5402286" y="2730707"/>
            <a:ext cx="857234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9DD4F-151D-418D-892F-243A1AA0C8C9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 bwMode="auto">
          <a:xfrm>
            <a:off x="6647468" y="2730707"/>
            <a:ext cx="957801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E029DA-77B9-47BF-A0B5-F3CA5351A37F}"/>
              </a:ext>
            </a:extLst>
          </p:cNvPr>
          <p:cNvSpPr/>
          <p:nvPr/>
        </p:nvSpPr>
        <p:spPr bwMode="auto">
          <a:xfrm>
            <a:off x="5597725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63C1-A532-476E-B71E-6D8D7F12777B}"/>
              </a:ext>
            </a:extLst>
          </p:cNvPr>
          <p:cNvSpPr/>
          <p:nvPr/>
        </p:nvSpPr>
        <p:spPr bwMode="auto">
          <a:xfrm>
            <a:off x="5306823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28DF29-C3B5-4F95-8ED3-E678BDA11077}"/>
              </a:ext>
            </a:extLst>
          </p:cNvPr>
          <p:cNvSpPr/>
          <p:nvPr/>
        </p:nvSpPr>
        <p:spPr bwMode="auto">
          <a:xfrm>
            <a:off x="5909679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1F316-E62A-46C4-9B31-C2FF446CA6A4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 bwMode="auto">
          <a:xfrm flipH="1">
            <a:off x="5581143" y="4959760"/>
            <a:ext cx="290902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25776-45EE-4E89-B113-62A097BDB5D6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 bwMode="auto">
          <a:xfrm>
            <a:off x="5872045" y="4959760"/>
            <a:ext cx="311954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388B7-C371-4F2E-8E39-110F2D2C9B7E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 bwMode="auto">
          <a:xfrm>
            <a:off x="5402286" y="3733303"/>
            <a:ext cx="469759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 Box 39">
            <a:extLst>
              <a:ext uri="{FF2B5EF4-FFF2-40B4-BE49-F238E27FC236}">
                <a16:creationId xmlns:a16="http://schemas.microsoft.com/office/drawing/2014/main" id="{58598FD0-0AE1-4DB7-A57F-723688A1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88" y="252890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0AEAFA01-8997-46D9-865E-2A4BF9C6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321" y="36776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EF6FB0CF-0239-45E2-8939-9802458A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724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5322B0-1321-4AFD-ADFE-EA857FDC6AC3}"/>
              </a:ext>
            </a:extLst>
          </p:cNvPr>
          <p:cNvSpPr/>
          <p:nvPr/>
        </p:nvSpPr>
        <p:spPr bwMode="auto">
          <a:xfrm>
            <a:off x="4229543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CFE64-3030-4206-8DC2-8C7D5DB57A30}"/>
              </a:ext>
            </a:extLst>
          </p:cNvPr>
          <p:cNvSpPr/>
          <p:nvPr/>
        </p:nvSpPr>
        <p:spPr bwMode="auto">
          <a:xfrm>
            <a:off x="3869907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6BC205-4FEE-405F-A3E6-9E04FBC2E0A7}"/>
              </a:ext>
            </a:extLst>
          </p:cNvPr>
          <p:cNvSpPr/>
          <p:nvPr/>
        </p:nvSpPr>
        <p:spPr bwMode="auto">
          <a:xfrm>
            <a:off x="4471110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EA5BEA-F804-405C-9A92-EC57B2816C0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 bwMode="auto">
          <a:xfrm flipH="1">
            <a:off x="4144227" y="4959760"/>
            <a:ext cx="359636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9C8B1E-8375-47F2-BBFE-0A69FF93299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 bwMode="auto">
          <a:xfrm>
            <a:off x="4503863" y="4959760"/>
            <a:ext cx="241567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 Box 39">
            <a:extLst>
              <a:ext uri="{FF2B5EF4-FFF2-40B4-BE49-F238E27FC236}">
                <a16:creationId xmlns:a16="http://schemas.microsoft.com/office/drawing/2014/main" id="{F93C68C3-EB9F-471A-BDAB-D67CA101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486" y="485315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66D840-F871-45D4-A719-EF3DD149A973}"/>
              </a:ext>
            </a:extLst>
          </p:cNvPr>
          <p:cNvCxnSpPr>
            <a:cxnSpLocks/>
            <a:stCxn id="29" idx="0"/>
            <a:endCxn id="16" idx="3"/>
          </p:cNvCxnSpPr>
          <p:nvPr/>
        </p:nvCxnSpPr>
        <p:spPr bwMode="auto">
          <a:xfrm flipV="1">
            <a:off x="4503863" y="3733303"/>
            <a:ext cx="510475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B9CFA011-D682-4CD2-8323-966D286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601" y="3614873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6934FC1-D47F-48B5-A03F-6921EA1A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836" y="4821914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4D3C4D43-3C8D-4168-8514-0F0099E1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48" y="485315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C74090F-63D0-4D26-82FE-A69B84DE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38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E215FAE-FE55-4D90-ABC9-E2CB6E6C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44" y="3661874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DBD029-2E36-473C-9BA8-610D24D4941B}"/>
              </a:ext>
            </a:extLst>
          </p:cNvPr>
          <p:cNvSpPr/>
          <p:nvPr/>
        </p:nvSpPr>
        <p:spPr bwMode="auto">
          <a:xfrm>
            <a:off x="6853935" y="4411120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E8E63A-E306-4F56-A3E3-B78E71A02FB2}"/>
              </a:ext>
            </a:extLst>
          </p:cNvPr>
          <p:cNvSpPr/>
          <p:nvPr/>
        </p:nvSpPr>
        <p:spPr bwMode="auto">
          <a:xfrm>
            <a:off x="6537016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9CAD48-0713-44BC-AC48-9CF76E794DFB}"/>
              </a:ext>
            </a:extLst>
          </p:cNvPr>
          <p:cNvSpPr/>
          <p:nvPr/>
        </p:nvSpPr>
        <p:spPr bwMode="auto">
          <a:xfrm>
            <a:off x="7194530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BC2056-5985-4F86-8BAA-6D1096A07C02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 bwMode="auto">
          <a:xfrm flipH="1">
            <a:off x="6811336" y="4959760"/>
            <a:ext cx="316919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C8CFD3-B885-4ED7-B3D3-853CBAB9C3DF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 bwMode="auto">
          <a:xfrm>
            <a:off x="7128255" y="4959760"/>
            <a:ext cx="340595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 Box 39">
            <a:extLst>
              <a:ext uri="{FF2B5EF4-FFF2-40B4-BE49-F238E27FC236}">
                <a16:creationId xmlns:a16="http://schemas.microsoft.com/office/drawing/2014/main" id="{C3528D58-CAF2-45D8-80F3-CA6778C8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044" y="489879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7B5F996A-985F-4E71-B02B-99761B20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875" y="489223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1C86E5-9626-483D-B4FC-8E93094153BD}"/>
              </a:ext>
            </a:extLst>
          </p:cNvPr>
          <p:cNvCxnSpPr>
            <a:cxnSpLocks/>
            <a:stCxn id="41" idx="0"/>
            <a:endCxn id="17" idx="3"/>
          </p:cNvCxnSpPr>
          <p:nvPr/>
        </p:nvCxnSpPr>
        <p:spPr bwMode="auto">
          <a:xfrm flipV="1">
            <a:off x="7128255" y="3733303"/>
            <a:ext cx="477014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3AF46B-0A89-4DF6-A4C4-65A1CFD8D4F9}"/>
              </a:ext>
            </a:extLst>
          </p:cNvPr>
          <p:cNvSpPr/>
          <p:nvPr/>
        </p:nvSpPr>
        <p:spPr bwMode="auto">
          <a:xfrm>
            <a:off x="8204430" y="441925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602906-5600-4443-BEF0-19C20C6103CF}"/>
              </a:ext>
            </a:extLst>
          </p:cNvPr>
          <p:cNvSpPr/>
          <p:nvPr/>
        </p:nvSpPr>
        <p:spPr bwMode="auto">
          <a:xfrm>
            <a:off x="7891143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FAC87E-1045-428C-98AF-B44005880D0A}"/>
              </a:ext>
            </a:extLst>
          </p:cNvPr>
          <p:cNvSpPr/>
          <p:nvPr/>
        </p:nvSpPr>
        <p:spPr bwMode="auto">
          <a:xfrm>
            <a:off x="8544527" y="5455039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2DD8C4-EA5D-4196-B049-77B9C270E52A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 bwMode="auto">
          <a:xfrm flipH="1">
            <a:off x="8165463" y="4967899"/>
            <a:ext cx="31328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50DC52-7F50-49B8-876D-2C876C59F264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 bwMode="auto">
          <a:xfrm>
            <a:off x="8478750" y="4967899"/>
            <a:ext cx="34009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 Box 39">
            <a:extLst>
              <a:ext uri="{FF2B5EF4-FFF2-40B4-BE49-F238E27FC236}">
                <a16:creationId xmlns:a16="http://schemas.microsoft.com/office/drawing/2014/main" id="{B81F5036-1299-4118-AA92-B746B9BF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622" y="488971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A3BD89E9-066B-4E08-8604-3D30CEF4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03" y="488971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74300-5495-41E6-8235-9BA8228501B9}"/>
              </a:ext>
            </a:extLst>
          </p:cNvPr>
          <p:cNvCxnSpPr>
            <a:cxnSpLocks/>
            <a:stCxn id="49" idx="0"/>
            <a:endCxn id="17" idx="5"/>
          </p:cNvCxnSpPr>
          <p:nvPr/>
        </p:nvCxnSpPr>
        <p:spPr bwMode="auto">
          <a:xfrm flipH="1" flipV="1">
            <a:off x="7993217" y="3733303"/>
            <a:ext cx="485533" cy="685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Text Box 39">
            <a:extLst>
              <a:ext uri="{FF2B5EF4-FFF2-40B4-BE49-F238E27FC236}">
                <a16:creationId xmlns:a16="http://schemas.microsoft.com/office/drawing/2014/main" id="{B63B0295-ECD3-4D69-ACA9-C608B90B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93" y="366668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6088AE7D-68C4-46A4-A982-C4E134E8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4" y="359891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" name="Text Box 39">
            <a:extLst>
              <a:ext uri="{FF2B5EF4-FFF2-40B4-BE49-F238E27FC236}">
                <a16:creationId xmlns:a16="http://schemas.microsoft.com/office/drawing/2014/main" id="{BA31944B-9560-4EE4-9186-3C97B6A4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115" y="365092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1F027891-B5A0-430F-9DD0-938E8F4C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176" y="481211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3E1B7681-812F-4146-8AD9-803FA336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84" y="486426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86915713-72FB-4604-8A4A-F94AED43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967" y="486113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A48E8DA4-1F30-4D58-949C-44255A76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941" y="6314128"/>
            <a:ext cx="5263213" cy="50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Space Tree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6522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9B37CF1-5481-48C2-995E-D1799196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Relationship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A018CA8-B025-47A0-84D5-B024E22C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77" y="1492350"/>
            <a:ext cx="451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B8C56A53-4BDF-4273-8BFA-DE761A9D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300" y="152768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5D64FA-6184-4183-9C8D-DF450B702909}"/>
              </a:ext>
            </a:extLst>
          </p:cNvPr>
          <p:cNvSpPr/>
          <p:nvPr/>
        </p:nvSpPr>
        <p:spPr bwMode="auto">
          <a:xfrm>
            <a:off x="4387697" y="1226715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21D6D9-8898-44A7-86EC-506D28100604}"/>
              </a:ext>
            </a:extLst>
          </p:cNvPr>
          <p:cNvSpPr/>
          <p:nvPr/>
        </p:nvSpPr>
        <p:spPr bwMode="auto">
          <a:xfrm>
            <a:off x="3142515" y="222931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E6453-F915-4083-921C-283D1692F105}"/>
              </a:ext>
            </a:extLst>
          </p:cNvPr>
          <p:cNvSpPr/>
          <p:nvPr/>
        </p:nvSpPr>
        <p:spPr bwMode="auto">
          <a:xfrm>
            <a:off x="5733446" y="222931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B8104D-3D00-4012-A9F6-3922526F0A6D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 bwMode="auto">
          <a:xfrm flipH="1">
            <a:off x="3610809" y="1695009"/>
            <a:ext cx="857234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9DD4F-151D-418D-892F-243A1AA0C8C9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 bwMode="auto">
          <a:xfrm>
            <a:off x="4855991" y="1695009"/>
            <a:ext cx="957801" cy="61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E029DA-77B9-47BF-A0B5-F3CA5351A37F}"/>
              </a:ext>
            </a:extLst>
          </p:cNvPr>
          <p:cNvSpPr/>
          <p:nvPr/>
        </p:nvSpPr>
        <p:spPr bwMode="auto">
          <a:xfrm>
            <a:off x="3806248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63C1-A532-476E-B71E-6D8D7F12777B}"/>
              </a:ext>
            </a:extLst>
          </p:cNvPr>
          <p:cNvSpPr/>
          <p:nvPr/>
        </p:nvSpPr>
        <p:spPr bwMode="auto">
          <a:xfrm>
            <a:off x="3515346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28DF29-C3B5-4F95-8ED3-E678BDA11077}"/>
              </a:ext>
            </a:extLst>
          </p:cNvPr>
          <p:cNvSpPr/>
          <p:nvPr/>
        </p:nvSpPr>
        <p:spPr bwMode="auto">
          <a:xfrm>
            <a:off x="4118202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1F316-E62A-46C4-9B31-C2FF446CA6A4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 bwMode="auto">
          <a:xfrm flipH="1">
            <a:off x="3789666" y="3924062"/>
            <a:ext cx="290902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25776-45EE-4E89-B113-62A097BDB5D6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 bwMode="auto">
          <a:xfrm>
            <a:off x="4080568" y="3924062"/>
            <a:ext cx="311954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388B7-C371-4F2E-8E39-110F2D2C9B7E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 bwMode="auto">
          <a:xfrm>
            <a:off x="3610809" y="2697605"/>
            <a:ext cx="469759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 Box 39">
            <a:extLst>
              <a:ext uri="{FF2B5EF4-FFF2-40B4-BE49-F238E27FC236}">
                <a16:creationId xmlns:a16="http://schemas.microsoft.com/office/drawing/2014/main" id="{58598FD0-0AE1-4DB7-A57F-723688A1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11" y="14932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0AEAFA01-8997-46D9-865E-2A4BF9C6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844" y="26419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EF6FB0CF-0239-45E2-8939-9802458A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247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5322B0-1321-4AFD-ADFE-EA857FDC6AC3}"/>
              </a:ext>
            </a:extLst>
          </p:cNvPr>
          <p:cNvSpPr/>
          <p:nvPr/>
        </p:nvSpPr>
        <p:spPr bwMode="auto">
          <a:xfrm>
            <a:off x="2438066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CFE64-3030-4206-8DC2-8C7D5DB57A30}"/>
              </a:ext>
            </a:extLst>
          </p:cNvPr>
          <p:cNvSpPr/>
          <p:nvPr/>
        </p:nvSpPr>
        <p:spPr bwMode="auto">
          <a:xfrm>
            <a:off x="2078430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6BC205-4FEE-405F-A3E6-9E04FBC2E0A7}"/>
              </a:ext>
            </a:extLst>
          </p:cNvPr>
          <p:cNvSpPr/>
          <p:nvPr/>
        </p:nvSpPr>
        <p:spPr bwMode="auto">
          <a:xfrm>
            <a:off x="2679633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EA5BEA-F804-405C-9A92-EC57B2816C0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 bwMode="auto">
          <a:xfrm flipH="1">
            <a:off x="2352750" y="3924062"/>
            <a:ext cx="359636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9C8B1E-8375-47F2-BBFE-0A69FF93299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 bwMode="auto">
          <a:xfrm>
            <a:off x="2712386" y="3924062"/>
            <a:ext cx="241567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 Box 39">
            <a:extLst>
              <a:ext uri="{FF2B5EF4-FFF2-40B4-BE49-F238E27FC236}">
                <a16:creationId xmlns:a16="http://schemas.microsoft.com/office/drawing/2014/main" id="{F93C68C3-EB9F-471A-BDAB-D67CA101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009" y="381745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66D840-F871-45D4-A719-EF3DD149A973}"/>
              </a:ext>
            </a:extLst>
          </p:cNvPr>
          <p:cNvCxnSpPr>
            <a:cxnSpLocks/>
            <a:stCxn id="29" idx="0"/>
            <a:endCxn id="16" idx="3"/>
          </p:cNvCxnSpPr>
          <p:nvPr/>
        </p:nvCxnSpPr>
        <p:spPr bwMode="auto">
          <a:xfrm flipV="1">
            <a:off x="2712386" y="2697605"/>
            <a:ext cx="510475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B9CFA011-D682-4CD2-8323-966D286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124" y="2579175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6934FC1-D47F-48B5-A03F-6921EA1A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59" y="378621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4D3C4D43-3C8D-4168-8514-0F0099E1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471" y="381745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C74090F-63D0-4D26-82FE-A69B84DE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761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E215FAE-FE55-4D90-ABC9-E2CB6E6C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567" y="262617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DBD029-2E36-473C-9BA8-610D24D4941B}"/>
              </a:ext>
            </a:extLst>
          </p:cNvPr>
          <p:cNvSpPr/>
          <p:nvPr/>
        </p:nvSpPr>
        <p:spPr bwMode="auto">
          <a:xfrm>
            <a:off x="5062458" y="3375422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E8E63A-E306-4F56-A3E3-B78E71A02FB2}"/>
              </a:ext>
            </a:extLst>
          </p:cNvPr>
          <p:cNvSpPr/>
          <p:nvPr/>
        </p:nvSpPr>
        <p:spPr bwMode="auto">
          <a:xfrm>
            <a:off x="4745539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9CAD48-0713-44BC-AC48-9CF76E794DFB}"/>
              </a:ext>
            </a:extLst>
          </p:cNvPr>
          <p:cNvSpPr/>
          <p:nvPr/>
        </p:nvSpPr>
        <p:spPr bwMode="auto">
          <a:xfrm>
            <a:off x="5403053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BC2056-5985-4F86-8BAA-6D1096A07C02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 bwMode="auto">
          <a:xfrm flipH="1">
            <a:off x="5019859" y="3924062"/>
            <a:ext cx="316919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C8CFD3-B885-4ED7-B3D3-853CBAB9C3DF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 bwMode="auto">
          <a:xfrm>
            <a:off x="5336778" y="3924062"/>
            <a:ext cx="340595" cy="4952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 Box 39">
            <a:extLst>
              <a:ext uri="{FF2B5EF4-FFF2-40B4-BE49-F238E27FC236}">
                <a16:creationId xmlns:a16="http://schemas.microsoft.com/office/drawing/2014/main" id="{C3528D58-CAF2-45D8-80F3-CA6778C8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67" y="386309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7B5F996A-985F-4E71-B02B-99761B20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398" y="385653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1C86E5-9626-483D-B4FC-8E93094153BD}"/>
              </a:ext>
            </a:extLst>
          </p:cNvPr>
          <p:cNvCxnSpPr>
            <a:cxnSpLocks/>
            <a:stCxn id="41" idx="0"/>
            <a:endCxn id="17" idx="3"/>
          </p:cNvCxnSpPr>
          <p:nvPr/>
        </p:nvCxnSpPr>
        <p:spPr bwMode="auto">
          <a:xfrm flipV="1">
            <a:off x="5336778" y="2697605"/>
            <a:ext cx="477014" cy="67781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3AF46B-0A89-4DF6-A4C4-65A1CFD8D4F9}"/>
              </a:ext>
            </a:extLst>
          </p:cNvPr>
          <p:cNvSpPr/>
          <p:nvPr/>
        </p:nvSpPr>
        <p:spPr bwMode="auto">
          <a:xfrm>
            <a:off x="6412953" y="338356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602906-5600-4443-BEF0-19C20C6103CF}"/>
              </a:ext>
            </a:extLst>
          </p:cNvPr>
          <p:cNvSpPr/>
          <p:nvPr/>
        </p:nvSpPr>
        <p:spPr bwMode="auto">
          <a:xfrm>
            <a:off x="6099666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FAC87E-1045-428C-98AF-B44005880D0A}"/>
              </a:ext>
            </a:extLst>
          </p:cNvPr>
          <p:cNvSpPr/>
          <p:nvPr/>
        </p:nvSpPr>
        <p:spPr bwMode="auto">
          <a:xfrm>
            <a:off x="6753050" y="4419341"/>
            <a:ext cx="548640" cy="54864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15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2DD8C4-EA5D-4196-B049-77B9C270E52A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 bwMode="auto">
          <a:xfrm flipH="1">
            <a:off x="6373986" y="3932201"/>
            <a:ext cx="31328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50DC52-7F50-49B8-876D-2C876C59F264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 bwMode="auto">
          <a:xfrm>
            <a:off x="6687273" y="3932201"/>
            <a:ext cx="340097" cy="4871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 Box 39">
            <a:extLst>
              <a:ext uri="{FF2B5EF4-FFF2-40B4-BE49-F238E27FC236}">
                <a16:creationId xmlns:a16="http://schemas.microsoft.com/office/drawing/2014/main" id="{B81F5036-1299-4118-AA92-B746B9BF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145" y="38540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A3BD89E9-066B-4E08-8604-3D30CEF4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526" y="38540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74300-5495-41E6-8235-9BA8228501B9}"/>
              </a:ext>
            </a:extLst>
          </p:cNvPr>
          <p:cNvCxnSpPr>
            <a:cxnSpLocks/>
            <a:stCxn id="49" idx="0"/>
            <a:endCxn id="17" idx="5"/>
          </p:cNvCxnSpPr>
          <p:nvPr/>
        </p:nvCxnSpPr>
        <p:spPr bwMode="auto">
          <a:xfrm flipH="1" flipV="1">
            <a:off x="6201740" y="2697605"/>
            <a:ext cx="485533" cy="685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Text Box 39">
            <a:extLst>
              <a:ext uri="{FF2B5EF4-FFF2-40B4-BE49-F238E27FC236}">
                <a16:creationId xmlns:a16="http://schemas.microsoft.com/office/drawing/2014/main" id="{B63B0295-ECD3-4D69-ACA9-C608B90B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16" y="263098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6088AE7D-68C4-46A4-A982-C4E134E8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057" y="2563216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" name="Text Box 39">
            <a:extLst>
              <a:ext uri="{FF2B5EF4-FFF2-40B4-BE49-F238E27FC236}">
                <a16:creationId xmlns:a16="http://schemas.microsoft.com/office/drawing/2014/main" id="{BA31944B-9560-4EE4-9186-3C97B6A4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638" y="261523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1F027891-B5A0-430F-9DD0-938E8F4C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699" y="3776415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3E1B7681-812F-4146-8AD9-803FA336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007" y="3828568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86915713-72FB-4604-8A4A-F94AED43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490" y="3825441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A48E8DA4-1F30-4D58-949C-44255A76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69" y="5377489"/>
            <a:ext cx="8322907" cy="136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latin typeface="Palatino Linotype (Body)"/>
                <a:cs typeface="Times New Roman" panose="02020603050405020304" pitchFamily="18" charset="0"/>
                <a:sym typeface="Symbol" panose="05050102010706020507" pitchFamily="18" charset="2"/>
              </a:rPr>
              <a:t>If this tree can solved in polynomial time, then </a:t>
            </a:r>
          </a:p>
          <a:p>
            <a:pPr lvl="1" eaLnBrk="1" hangingPunct="1"/>
            <a:r>
              <a:rPr lang="en-US" altLang="en-US" sz="2200" dirty="0">
                <a:latin typeface="Palatino Linotype (Body)"/>
                <a:cs typeface="Times New Roman" panose="02020603050405020304" pitchFamily="18" charset="0"/>
                <a:sym typeface="Symbol" panose="05050102010706020507" pitchFamily="18" charset="2"/>
              </a:rPr>
              <a:t>CNF, Knapsack, TSP, … can also be solved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391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What you’d rather not say…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6951" y="6342940"/>
            <a:ext cx="8534400" cy="41504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can’t find an efficient algorithm, I guess I’m just too dumb.”</a:t>
            </a:r>
          </a:p>
        </p:txBody>
      </p:sp>
      <p:pic>
        <p:nvPicPr>
          <p:cNvPr id="21509" name="Picture 4" descr="sad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" y="1378084"/>
            <a:ext cx="9118898" cy="482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D71205F5-F6E0-41D6-948C-56199046F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NP: Naming convention 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F2B180-66C7-4120-9E95-FE38D9CA9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715" y="1223317"/>
            <a:ext cx="82296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NP-complete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problems that are 'complete' in NP, i.e. the most difficult to solve in NP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NP-hard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stands for 'at least' as hard as NP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NP-easy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stands for 'at most' as hard as NP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500" b="1" dirty="0">
                <a:solidFill>
                  <a:srgbClr val="FF0000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NP-equivalent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- means equally difficult as NP, (but not necessarily </a:t>
            </a:r>
            <a:r>
              <a:rPr lang="en-US" altLang="en-US" sz="25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in</a:t>
            </a:r>
            <a:r>
              <a:rPr lang="en-US" altLang="en-US" sz="25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 NP);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B999-E482-4D98-8A72-331AFB2EB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3067455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</a:t>
            </a:r>
            <a:br>
              <a:rPr lang="en-US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59CCD1-3909-B086-E484-9E459EF36E74}"/>
              </a:ext>
            </a:extLst>
          </p:cNvPr>
          <p:cNvSpPr txBox="1">
            <a:spLocks/>
          </p:cNvSpPr>
          <p:nvPr/>
        </p:nvSpPr>
        <p:spPr>
          <a:xfrm>
            <a:off x="685800" y="4568757"/>
            <a:ext cx="7772400" cy="2094689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sz="7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  <a:endParaRPr lang="en-US" sz="287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5407B-5050-1506-1F4C-BAF08895C844}"/>
              </a:ext>
            </a:extLst>
          </p:cNvPr>
          <p:cNvSpPr/>
          <p:nvPr/>
        </p:nvSpPr>
        <p:spPr>
          <a:xfrm flipV="1">
            <a:off x="628405" y="4332862"/>
            <a:ext cx="4023360" cy="116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770A643-5ED0-E0BF-8678-CDD0BB074917}"/>
              </a:ext>
            </a:extLst>
          </p:cNvPr>
          <p:cNvSpPr/>
          <p:nvPr/>
        </p:nvSpPr>
        <p:spPr>
          <a:xfrm>
            <a:off x="4299622" y="4032114"/>
            <a:ext cx="569067" cy="72957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24EA-6B3B-DB5D-F11C-7FCB73C64FD7}"/>
              </a:ext>
            </a:extLst>
          </p:cNvPr>
          <p:cNvSpPr/>
          <p:nvPr/>
        </p:nvSpPr>
        <p:spPr>
          <a:xfrm flipV="1">
            <a:off x="4597288" y="4332862"/>
            <a:ext cx="4023360" cy="116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2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72E26C3D-1C26-4BB0-A5B9-423221B55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5-Clique</a:t>
            </a:r>
          </a:p>
        </p:txBody>
      </p:sp>
      <p:grpSp>
        <p:nvGrpSpPr>
          <p:cNvPr id="7171" name="Group 1058">
            <a:extLst>
              <a:ext uri="{FF2B5EF4-FFF2-40B4-BE49-F238E27FC236}">
                <a16:creationId xmlns:a16="http://schemas.microsoft.com/office/drawing/2014/main" id="{DA1682D3-66FC-4514-BFF0-7607501E45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5867400" cy="3429000"/>
            <a:chOff x="816" y="1296"/>
            <a:chExt cx="3696" cy="2160"/>
          </a:xfrm>
        </p:grpSpPr>
        <p:sp>
          <p:nvSpPr>
            <p:cNvPr id="96259" name="Oval 1027">
              <a:extLst>
                <a:ext uri="{FF2B5EF4-FFF2-40B4-BE49-F238E27FC236}">
                  <a16:creationId xmlns:a16="http://schemas.microsoft.com/office/drawing/2014/main" id="{C82ED4A1-BBF4-4A05-BF96-2907E68A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0" name="Oval 1028">
              <a:extLst>
                <a:ext uri="{FF2B5EF4-FFF2-40B4-BE49-F238E27FC236}">
                  <a16:creationId xmlns:a16="http://schemas.microsoft.com/office/drawing/2014/main" id="{C0D21110-B3C6-4850-97B7-9D5D5711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1" name="Oval 1029">
              <a:extLst>
                <a:ext uri="{FF2B5EF4-FFF2-40B4-BE49-F238E27FC236}">
                  <a16:creationId xmlns:a16="http://schemas.microsoft.com/office/drawing/2014/main" id="{7AADFF83-C61C-45EA-AF36-8A369FE5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3" name="Oval 1031">
              <a:extLst>
                <a:ext uri="{FF2B5EF4-FFF2-40B4-BE49-F238E27FC236}">
                  <a16:creationId xmlns:a16="http://schemas.microsoft.com/office/drawing/2014/main" id="{ADD99AEE-4D4A-4F4C-A0DD-E1A71E36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5" name="Oval 1033">
              <a:extLst>
                <a:ext uri="{FF2B5EF4-FFF2-40B4-BE49-F238E27FC236}">
                  <a16:creationId xmlns:a16="http://schemas.microsoft.com/office/drawing/2014/main" id="{BF9DB764-C1E7-4D75-AFB2-C650B3E1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6" name="Oval 1034">
              <a:extLst>
                <a:ext uri="{FF2B5EF4-FFF2-40B4-BE49-F238E27FC236}">
                  <a16:creationId xmlns:a16="http://schemas.microsoft.com/office/drawing/2014/main" id="{94515803-0803-4537-8E71-3EAD730F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7" name="Oval 1035">
              <a:extLst>
                <a:ext uri="{FF2B5EF4-FFF2-40B4-BE49-F238E27FC236}">
                  <a16:creationId xmlns:a16="http://schemas.microsoft.com/office/drawing/2014/main" id="{F59C309B-E920-4A2A-B572-45C3F3B3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9" name="Oval 1037">
              <a:extLst>
                <a:ext uri="{FF2B5EF4-FFF2-40B4-BE49-F238E27FC236}">
                  <a16:creationId xmlns:a16="http://schemas.microsoft.com/office/drawing/2014/main" id="{C3F9641B-2EB9-4342-BC06-AB17005B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40" cy="2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0" name="Line 1038">
              <a:extLst>
                <a:ext uri="{FF2B5EF4-FFF2-40B4-BE49-F238E27FC236}">
                  <a16:creationId xmlns:a16="http://schemas.microsoft.com/office/drawing/2014/main" id="{47187950-55F4-4A0E-8288-4C12558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2205"/>
              <a:ext cx="144" cy="9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1" name="Line 1039">
              <a:extLst>
                <a:ext uri="{FF2B5EF4-FFF2-40B4-BE49-F238E27FC236}">
                  <a16:creationId xmlns:a16="http://schemas.microsoft.com/office/drawing/2014/main" id="{4E5AC4F8-77BE-4182-AF49-4E6F48D53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52"/>
              <a:ext cx="864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2" name="Line 1040">
              <a:extLst>
                <a:ext uri="{FF2B5EF4-FFF2-40B4-BE49-F238E27FC236}">
                  <a16:creationId xmlns:a16="http://schemas.microsoft.com/office/drawing/2014/main" id="{C310B791-4226-4B18-B6AD-64D7585A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" cy="86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3" name="Line 1041">
              <a:extLst>
                <a:ext uri="{FF2B5EF4-FFF2-40B4-BE49-F238E27FC236}">
                  <a16:creationId xmlns:a16="http://schemas.microsoft.com/office/drawing/2014/main" id="{FD6F50D7-F33D-4B1C-9110-3C5BE36F0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144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4" name="Line 1042">
              <a:extLst>
                <a:ext uri="{FF2B5EF4-FFF2-40B4-BE49-F238E27FC236}">
                  <a16:creationId xmlns:a16="http://schemas.microsoft.com/office/drawing/2014/main" id="{2BA42482-88D9-4073-AB56-BF20EBD71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864" cy="28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5" name="Line 1043">
              <a:extLst>
                <a:ext uri="{FF2B5EF4-FFF2-40B4-BE49-F238E27FC236}">
                  <a16:creationId xmlns:a16="http://schemas.microsoft.com/office/drawing/2014/main" id="{C13C2E9C-9541-49B9-A71D-AD3FB9C0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592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6" name="Line 1044">
              <a:extLst>
                <a:ext uri="{FF2B5EF4-FFF2-40B4-BE49-F238E27FC236}">
                  <a16:creationId xmlns:a16="http://schemas.microsoft.com/office/drawing/2014/main" id="{3049D19B-FC01-4E54-902F-5F806298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48" cy="115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7" name="Line 1045">
              <a:extLst>
                <a:ext uri="{FF2B5EF4-FFF2-40B4-BE49-F238E27FC236}">
                  <a16:creationId xmlns:a16="http://schemas.microsoft.com/office/drawing/2014/main" id="{F922719C-87C0-470C-B497-E5849A7A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480" cy="48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8" name="Line 1046">
              <a:extLst>
                <a:ext uri="{FF2B5EF4-FFF2-40B4-BE49-F238E27FC236}">
                  <a16:creationId xmlns:a16="http://schemas.microsoft.com/office/drawing/2014/main" id="{C74FF1DA-EFE0-405A-8DC1-6B0FEFCE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432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79" name="Line 1047">
              <a:extLst>
                <a:ext uri="{FF2B5EF4-FFF2-40B4-BE49-F238E27FC236}">
                  <a16:creationId xmlns:a16="http://schemas.microsoft.com/office/drawing/2014/main" id="{8905D8A9-C35C-4EC8-8245-9FAFF0B51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72"/>
              <a:ext cx="144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0" name="Line 1048">
              <a:extLst>
                <a:ext uri="{FF2B5EF4-FFF2-40B4-BE49-F238E27FC236}">
                  <a16:creationId xmlns:a16="http://schemas.microsoft.com/office/drawing/2014/main" id="{33D74122-4053-4883-9B67-DB6DAA13F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96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1" name="Line 1049">
              <a:extLst>
                <a:ext uri="{FF2B5EF4-FFF2-40B4-BE49-F238E27FC236}">
                  <a16:creationId xmlns:a16="http://schemas.microsoft.com/office/drawing/2014/main" id="{216C0068-7F01-49D8-A57B-F596B917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344"/>
              <a:ext cx="816" cy="4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2" name="Line 1050">
              <a:extLst>
                <a:ext uri="{FF2B5EF4-FFF2-40B4-BE49-F238E27FC236}">
                  <a16:creationId xmlns:a16="http://schemas.microsoft.com/office/drawing/2014/main" id="{9AD53134-028B-4E41-B951-5543413FB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864" cy="91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3" name="Line 1051">
              <a:extLst>
                <a:ext uri="{FF2B5EF4-FFF2-40B4-BE49-F238E27FC236}">
                  <a16:creationId xmlns:a16="http://schemas.microsoft.com/office/drawing/2014/main" id="{211C4ABE-FED3-4CE2-A02F-4F55F223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816" cy="110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4" name="Line 1052">
              <a:extLst>
                <a:ext uri="{FF2B5EF4-FFF2-40B4-BE49-F238E27FC236}">
                  <a16:creationId xmlns:a16="http://schemas.microsoft.com/office/drawing/2014/main" id="{05CB91A3-3717-4698-A7E1-A5E702219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68"/>
              <a:ext cx="624" cy="57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5" name="Line 1053">
              <a:extLst>
                <a:ext uri="{FF2B5EF4-FFF2-40B4-BE49-F238E27FC236}">
                  <a16:creationId xmlns:a16="http://schemas.microsoft.com/office/drawing/2014/main" id="{02F9DCB0-B22B-4FCE-9B2D-E16DD1EF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1440"/>
              <a:ext cx="1440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6" name="Line 1054">
              <a:extLst>
                <a:ext uri="{FF2B5EF4-FFF2-40B4-BE49-F238E27FC236}">
                  <a16:creationId xmlns:a16="http://schemas.microsoft.com/office/drawing/2014/main" id="{7AA1A83B-A5A8-4CC5-9AED-31E78611F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1488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7" name="Line 1055">
              <a:extLst>
                <a:ext uri="{FF2B5EF4-FFF2-40B4-BE49-F238E27FC236}">
                  <a16:creationId xmlns:a16="http://schemas.microsoft.com/office/drawing/2014/main" id="{C31655AC-AD10-45BA-9395-F9D3500B9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152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8" name="Line 1056">
              <a:extLst>
                <a:ext uri="{FF2B5EF4-FFF2-40B4-BE49-F238E27FC236}">
                  <a16:creationId xmlns:a16="http://schemas.microsoft.com/office/drawing/2014/main" id="{1320DA9C-F91D-4B29-99AF-2165907F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96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89" name="Line 1057">
              <a:extLst>
                <a:ext uri="{FF2B5EF4-FFF2-40B4-BE49-F238E27FC236}">
                  <a16:creationId xmlns:a16="http://schemas.microsoft.com/office/drawing/2014/main" id="{3E9794C3-B253-4773-BB3F-0277D860E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05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2" name="Oval 1030">
              <a:extLst>
                <a:ext uri="{FF2B5EF4-FFF2-40B4-BE49-F238E27FC236}">
                  <a16:creationId xmlns:a16="http://schemas.microsoft.com/office/drawing/2014/main" id="{DD1E6EA3-59D1-4D6E-B64C-2C85FD5C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4" name="Oval 1032">
              <a:extLst>
                <a:ext uri="{FF2B5EF4-FFF2-40B4-BE49-F238E27FC236}">
                  <a16:creationId xmlns:a16="http://schemas.microsoft.com/office/drawing/2014/main" id="{BF4FC8C4-BEED-4B50-90DE-88A51E1B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  <p:sp>
          <p:nvSpPr>
            <p:cNvPr id="96268" name="Oval 1036">
              <a:extLst>
                <a:ext uri="{FF2B5EF4-FFF2-40B4-BE49-F238E27FC236}">
                  <a16:creationId xmlns:a16="http://schemas.microsoft.com/office/drawing/2014/main" id="{BF9DC7AF-2F17-4360-BEBD-210D7D43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240"/>
            </a:xfrm>
            <a:prstGeom prst="ellipse">
              <a:avLst/>
            </a:prstGeom>
            <a:solidFill>
              <a:srgbClr val="FF0033"/>
            </a:solidFill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  <a:latin typeface="Palatino Linotype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400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BA84119E-577C-4731-8899-6DA6F9C8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Clique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3FCB5C-5205-4215-B2B0-F202538C3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290" y="1167153"/>
            <a:ext cx="8582147" cy="54476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Clique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Undirected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 dirty="0"/>
              <a:t>Clique:</a:t>
            </a:r>
            <a:r>
              <a:rPr lang="en-US" altLang="en-US" dirty="0"/>
              <a:t> a subset of vertices in V all connected to each other by edges in E (i.e., forming a complete graph)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 dirty="0"/>
              <a:t>Size of a clique:</a:t>
            </a:r>
            <a:r>
              <a:rPr lang="en-US" altLang="en-US" dirty="0"/>
              <a:t> number of vertices it contains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Optimization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Find a clique of maximum size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Decision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Does G have a clique of size k?</a:t>
            </a:r>
          </a:p>
        </p:txBody>
      </p:sp>
      <p:sp>
        <p:nvSpPr>
          <p:cNvPr id="865284" name="AutoShape 4">
            <a:extLst>
              <a:ext uri="{FF2B5EF4-FFF2-40B4-BE49-F238E27FC236}">
                <a16:creationId xmlns:a16="http://schemas.microsoft.com/office/drawing/2014/main" id="{646BDDB0-6C2D-4A1A-BA1E-B072DC59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5285" name="Text Box 5">
            <a:extLst>
              <a:ext uri="{FF2B5EF4-FFF2-40B4-BE49-F238E27FC236}">
                <a16:creationId xmlns:a16="http://schemas.microsoft.com/office/drawing/2014/main" id="{7943D165-E629-48DC-8458-822B4211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2) = YES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3) = NO</a:t>
            </a:r>
          </a:p>
        </p:txBody>
      </p:sp>
      <p:grpSp>
        <p:nvGrpSpPr>
          <p:cNvPr id="865286" name="Group 6">
            <a:extLst>
              <a:ext uri="{FF2B5EF4-FFF2-40B4-BE49-F238E27FC236}">
                <a16:creationId xmlns:a16="http://schemas.microsoft.com/office/drawing/2014/main" id="{1A9AAB5B-9C09-41B1-A944-1A350D9302D7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62482" name="AutoShape 7">
              <a:extLst>
                <a:ext uri="{FF2B5EF4-FFF2-40B4-BE49-F238E27FC236}">
                  <a16:creationId xmlns:a16="http://schemas.microsoft.com/office/drawing/2014/main" id="{A9EBBB1C-7322-4ACC-B42E-E6814CF5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83" name="Line 8">
              <a:extLst>
                <a:ext uri="{FF2B5EF4-FFF2-40B4-BE49-F238E27FC236}">
                  <a16:creationId xmlns:a16="http://schemas.microsoft.com/office/drawing/2014/main" id="{E5A9938F-B9B7-4519-84AD-E96D70D24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65289" name="Text Box 9">
            <a:extLst>
              <a:ext uri="{FF2B5EF4-FFF2-40B4-BE49-F238E27FC236}">
                <a16:creationId xmlns:a16="http://schemas.microsoft.com/office/drawing/2014/main" id="{97FD6573-04DB-4283-9308-68E23A3B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3) = YES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Clique(G, 4) = NO</a:t>
            </a:r>
          </a:p>
        </p:txBody>
      </p:sp>
      <p:sp>
        <p:nvSpPr>
          <p:cNvPr id="865290" name="Freeform 10">
            <a:extLst>
              <a:ext uri="{FF2B5EF4-FFF2-40B4-BE49-F238E27FC236}">
                <a16:creationId xmlns:a16="http://schemas.microsoft.com/office/drawing/2014/main" id="{69024289-8BF9-4CE5-80BD-F6329876D009}"/>
              </a:ext>
            </a:extLst>
          </p:cNvPr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95250 w 276"/>
              <a:gd name="T1" fmla="*/ 0 h 274"/>
              <a:gd name="T2" fmla="*/ 57150 w 276"/>
              <a:gd name="T3" fmla="*/ 252413 h 274"/>
              <a:gd name="T4" fmla="*/ 438150 w 276"/>
              <a:gd name="T5" fmla="*/ 434975 h 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5291" name="Freeform 11">
            <a:extLst>
              <a:ext uri="{FF2B5EF4-FFF2-40B4-BE49-F238E27FC236}">
                <a16:creationId xmlns:a16="http://schemas.microsoft.com/office/drawing/2014/main" id="{CE310DA4-5219-43F6-83CA-8AD1790ACAE6}"/>
              </a:ext>
            </a:extLst>
          </p:cNvPr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95250 w 276"/>
              <a:gd name="T1" fmla="*/ 0 h 274"/>
              <a:gd name="T2" fmla="*/ 57150 w 276"/>
              <a:gd name="T3" fmla="*/ 252413 h 274"/>
              <a:gd name="T4" fmla="*/ 438150 w 276"/>
              <a:gd name="T5" fmla="*/ 434975 h 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65292" name="Group 12">
            <a:extLst>
              <a:ext uri="{FF2B5EF4-FFF2-40B4-BE49-F238E27FC236}">
                <a16:creationId xmlns:a16="http://schemas.microsoft.com/office/drawing/2014/main" id="{2305D58A-36B3-426A-9B19-D8F05FAF1577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62480" name="Oval 13">
              <a:extLst>
                <a:ext uri="{FF2B5EF4-FFF2-40B4-BE49-F238E27FC236}">
                  <a16:creationId xmlns:a16="http://schemas.microsoft.com/office/drawing/2014/main" id="{F9FD7FB6-9A22-48CC-A243-2393D0DF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81" name="Oval 14">
              <a:extLst>
                <a:ext uri="{FF2B5EF4-FFF2-40B4-BE49-F238E27FC236}">
                  <a16:creationId xmlns:a16="http://schemas.microsoft.com/office/drawing/2014/main" id="{6E4C31A5-4468-4A2E-8AAA-0BFEE12B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65295" name="Group 15">
            <a:extLst>
              <a:ext uri="{FF2B5EF4-FFF2-40B4-BE49-F238E27FC236}">
                <a16:creationId xmlns:a16="http://schemas.microsoft.com/office/drawing/2014/main" id="{2D9E2C9D-7722-47D0-847A-AB52ACED81E2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62477" name="Oval 16">
              <a:extLst>
                <a:ext uri="{FF2B5EF4-FFF2-40B4-BE49-F238E27FC236}">
                  <a16:creationId xmlns:a16="http://schemas.microsoft.com/office/drawing/2014/main" id="{CCA6EE7D-B28E-4674-AB63-E1B1155D5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78" name="Oval 17">
              <a:extLst>
                <a:ext uri="{FF2B5EF4-FFF2-40B4-BE49-F238E27FC236}">
                  <a16:creationId xmlns:a16="http://schemas.microsoft.com/office/drawing/2014/main" id="{E9C8C178-A93C-4307-AC75-8DCF5CF1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479" name="Oval 18">
              <a:extLst>
                <a:ext uri="{FF2B5EF4-FFF2-40B4-BE49-F238E27FC236}">
                  <a16:creationId xmlns:a16="http://schemas.microsoft.com/office/drawing/2014/main" id="{70C0B41C-0289-40B1-83A9-318E75FAD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5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/>
      <p:bldP spid="8652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EF539FFD-61B4-4B69-A4E4-A6FFC7149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Clique Verifier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9834E8A-0BF0-4930-8704-E91A2F2D9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Given</a:t>
            </a:r>
            <a:r>
              <a:rPr lang="en-US" altLang="en-US" dirty="0"/>
              <a:t>: an undirected graph G = (V, 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Problem</a:t>
            </a:r>
            <a:r>
              <a:rPr lang="en-US" altLang="en-US" dirty="0"/>
              <a:t>: Does G have a clique of size k?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A set of k nodes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 dirty="0"/>
              <a:t>Verifier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Verify that for all pairs of vertices in this set there exists an edge in E </a:t>
            </a:r>
          </a:p>
        </p:txBody>
      </p:sp>
      <p:grpSp>
        <p:nvGrpSpPr>
          <p:cNvPr id="64517" name="Group 4">
            <a:extLst>
              <a:ext uri="{FF2B5EF4-FFF2-40B4-BE49-F238E27FC236}">
                <a16:creationId xmlns:a16="http://schemas.microsoft.com/office/drawing/2014/main" id="{9D41E999-28F8-4661-93B5-582FCAF47F28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64522" name="AutoShape 5">
              <a:extLst>
                <a:ext uri="{FF2B5EF4-FFF2-40B4-BE49-F238E27FC236}">
                  <a16:creationId xmlns:a16="http://schemas.microsoft.com/office/drawing/2014/main" id="{3E3042A9-DC6E-483A-BE90-0D3D65BC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23" name="Line 6">
              <a:extLst>
                <a:ext uri="{FF2B5EF4-FFF2-40B4-BE49-F238E27FC236}">
                  <a16:creationId xmlns:a16="http://schemas.microsoft.com/office/drawing/2014/main" id="{C2587035-D859-432A-8B0E-DD1AEA0D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4518" name="Line 7">
            <a:extLst>
              <a:ext uri="{FF2B5EF4-FFF2-40B4-BE49-F238E27FC236}">
                <a16:creationId xmlns:a16="http://schemas.microsoft.com/office/drawing/2014/main" id="{B8627159-BD59-4792-81C0-6A6DC3DF7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9" name="Line 8">
            <a:extLst>
              <a:ext uri="{FF2B5EF4-FFF2-40B4-BE49-F238E27FC236}">
                <a16:creationId xmlns:a16="http://schemas.microsoft.com/office/drawing/2014/main" id="{9055A229-E7CE-45A0-8E47-97CE4CE74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0" name="Line 9">
            <a:extLst>
              <a:ext uri="{FF2B5EF4-FFF2-40B4-BE49-F238E27FC236}">
                <a16:creationId xmlns:a16="http://schemas.microsoft.com/office/drawing/2014/main" id="{B8686A9E-E816-487F-84E3-989B3539B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1" name="Line 10">
            <a:extLst>
              <a:ext uri="{FF2B5EF4-FFF2-40B4-BE49-F238E27FC236}">
                <a16:creationId xmlns:a16="http://schemas.microsoft.com/office/drawing/2014/main" id="{D0B8E28C-EE69-4701-B023-6A1A1E252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009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696" y="1340726"/>
            <a:ext cx="8410607" cy="241018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b="1" dirty="0"/>
              <a:t>Idea: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dirty="0"/>
              <a:t>Construct a graph G such that </a:t>
            </a:r>
            <a:r>
              <a:rPr lang="en-US" altLang="en-US" dirty="0">
                <a:sym typeface="Symbol" panose="05050102010706020507" pitchFamily="18" charset="2"/>
              </a:rPr>
              <a:t> is satisfiable only if G has a clique of size 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040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704B5-3372-4447-9D66-2586D342A7E8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33E30D-AA27-45D4-8BA2-35040161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3EADF50-3D3A-470E-A34B-5A45BC73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92365C-C3C7-4105-AF0B-BA186C8B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29" y="4277280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11" y="615009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046" y="4248864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16663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860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860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92" y="2862100"/>
            <a:ext cx="4889889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309FA35-112A-4283-AAB0-AE63BD20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93" y="3524669"/>
            <a:ext cx="7809722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E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&gt;, &lt;b, j&gt; |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j and b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26C9D-D6CF-474F-9C05-AB4D00CAB370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D5E741-9AAD-42CC-8221-70F805105680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7FB1A-FDD3-4A81-A842-B7B764918BF7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2FA2A0-2492-4DD7-BFE4-FC9738716969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978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29" y="3586813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11" y="615009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046" y="3558397"/>
            <a:ext cx="1542485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16663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556" y="2862100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03932-2BED-4D23-BC05-01DB414CA653}"/>
              </a:ext>
            </a:extLst>
          </p:cNvPr>
          <p:cNvSpPr/>
          <p:nvPr/>
        </p:nvSpPr>
        <p:spPr>
          <a:xfrm>
            <a:off x="2271935" y="4892005"/>
            <a:ext cx="4413379" cy="1865982"/>
          </a:xfrm>
          <a:prstGeom prst="rect">
            <a:avLst/>
          </a:prstGeom>
          <a:gradFill flip="none" rotWithShape="1">
            <a:gsLst>
              <a:gs pos="0">
                <a:srgbClr val="DD462F">
                  <a:shade val="30000"/>
                  <a:satMod val="115000"/>
                </a:srgbClr>
              </a:gs>
              <a:gs pos="50000">
                <a:srgbClr val="DD462F">
                  <a:shade val="67500"/>
                  <a:satMod val="115000"/>
                </a:srgbClr>
              </a:gs>
              <a:gs pos="100000">
                <a:srgbClr val="DD462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 not connect vertices of the same close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Don not connect a node to its negation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91FD9-3E55-48D8-90C3-9D2834142FD6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054ABDBF-BF70-465B-B251-2C934D2D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2A90ED4-08F6-484F-AF6A-3774C1D1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D0B3FAB-F640-4B2F-8354-BEACF486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D3BA72-B5BB-4E05-810D-587A1A906BBD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DCDAA9-F137-4587-83BA-2C3D9063E62A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0B12C1-6F6E-47EF-8DCF-05AF79A9102D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AB2C16-F992-4AE9-BCA9-3F1E8FEEBBFB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0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13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7" y="613591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94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20396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06" y="2859678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058402" y="455995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 flipV="1">
            <a:off x="2058402" y="548382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058402" y="543256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049073" y="543256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259230" y="455995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259230" y="455995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845740" y="455995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6F981-C135-4CF4-AD9E-2BA0808309B4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3971CA-190A-4F91-A884-132A7E4C4672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F9E82-D3BC-41A6-88FF-42A566706D99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370D1-4BE0-4478-9166-97583A2A50AF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4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403" y="519237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13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512952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7" y="613591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945" y="364705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377" y="605348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601202" y="525522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591873" y="6226056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6898848" y="520396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6889519" y="6137464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455495" y="4169713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4868985" y="416971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1F6367-394B-49C3-BA61-EFB90BD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06" y="2859678"/>
            <a:ext cx="4050725" cy="6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 = { &lt;a, </a:t>
            </a:r>
            <a:r>
              <a:rPr lang="en-US" alt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&gt; | a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 </a:t>
            </a:r>
            <a:r>
              <a:rPr lang="en-US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058402" y="455995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2058402" y="548382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058402" y="543256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049073" y="543256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259230" y="455995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259230" y="455995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845740" y="455995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02431" y="2098897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73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96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008" y="1748964"/>
            <a:ext cx="57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6F981-C135-4CF4-AD9E-2BA0808309B4}"/>
              </a:ext>
            </a:extLst>
          </p:cNvPr>
          <p:cNvGrpSpPr/>
          <p:nvPr/>
        </p:nvGrpSpPr>
        <p:grpSpPr>
          <a:xfrm>
            <a:off x="7255280" y="1909581"/>
            <a:ext cx="1880915" cy="910450"/>
            <a:chOff x="6871200" y="2406430"/>
            <a:chExt cx="1880915" cy="9104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3971CA-190A-4F91-A884-132A7E4C4672}"/>
                </a:ext>
              </a:extLst>
            </p:cNvPr>
            <p:cNvSpPr txBox="1"/>
            <p:nvPr/>
          </p:nvSpPr>
          <p:spPr>
            <a:xfrm>
              <a:off x="6871200" y="2506285"/>
              <a:ext cx="18809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800" b="1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 = 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 sz="2800" b="0" i="0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 </a:t>
              </a:r>
              <a:r>
                <a:rPr kumimoji="0" lang="en-US" altLang="en-US" sz="32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en-US" sz="2800" b="0" i="1" u="none" strike="noStrike" kern="1200" cap="none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sz="2800" b="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0" lang="en-US" altLang="en-US" sz="2800" b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F9E82-D3BC-41A6-88FF-42A566706D99}"/>
                </a:ext>
              </a:extLst>
            </p:cNvPr>
            <p:cNvSpPr txBox="1"/>
            <p:nvPr/>
          </p:nvSpPr>
          <p:spPr>
            <a:xfrm>
              <a:off x="7680741" y="2406430"/>
              <a:ext cx="3799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en-US" sz="2000" i="1" u="none" strike="noStrike" kern="120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kumimoji="0" lang="en-US" altLang="en-US" sz="2000" i="1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370D1-4BE0-4478-9166-97583A2A50AF}"/>
                </a:ext>
              </a:extLst>
            </p:cNvPr>
            <p:cNvSpPr txBox="1"/>
            <p:nvPr/>
          </p:nvSpPr>
          <p:spPr>
            <a:xfrm>
              <a:off x="7628497" y="2947548"/>
              <a:ext cx="467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pc="-15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en-US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en-US" i="1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34" name="Rectangle 3">
            <a:extLst>
              <a:ext uri="{FF2B5EF4-FFF2-40B4-BE49-F238E27FC236}">
                <a16:creationId xmlns:a16="http://schemas.microsoft.com/office/drawing/2014/main" id="{714E5438-93FE-49BB-B838-0A4D3F6B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557" y="3470778"/>
            <a:ext cx="982064" cy="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76224-6A25-41E1-BAD8-F2E816976E4C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845740" y="4559958"/>
            <a:ext cx="3110734" cy="1644461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9795E-4A75-4D00-B47A-4CB92857A96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049073" y="6366064"/>
            <a:ext cx="4840446" cy="88592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21C6D0-6B9D-41E5-9298-D915AD4A4009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1982118" y="4559958"/>
            <a:ext cx="1540332" cy="1733053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What you’d like to say…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6934" y="5851525"/>
            <a:ext cx="8900060" cy="8143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can’t find an efficient algorithm, because no such algorithm is possible!”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can you actually say this…?</a:t>
            </a:r>
          </a:p>
        </p:txBody>
      </p:sp>
      <p:pic>
        <p:nvPicPr>
          <p:cNvPr id="22533" name="Picture 4" descr="mad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4" y="1220998"/>
            <a:ext cx="8823927" cy="441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275AE-2777-4CE4-85AD-CA7D665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3-CNF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44F3D6-0CAB-4C39-9274-9C4BBECD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3630" y="3307596"/>
            <a:ext cx="1274837" cy="5829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altLang="en-US" b="1" dirty="0"/>
                  <a:t>SAT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1" dirty="0"/>
                  <a:t> Clique DP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93E16-950E-4297-89C8-C71D952C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03" y="772115"/>
                <a:ext cx="4133597" cy="906462"/>
              </a:xfrm>
              <a:prstGeom prst="rect">
                <a:avLst/>
              </a:prstGeom>
              <a:blipFill>
                <a:blip r:embed="rId3"/>
                <a:stretch>
                  <a:fillRect l="-2655" b="-8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736AC97-7821-46EB-A6F5-4B6197BB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62" y="176227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68FDBE-3F1D-452C-8AAB-275477D0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604" y="3244746"/>
            <a:ext cx="1274837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25C23FE-9850-4D30-976A-CF1AC417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54" y="4251136"/>
            <a:ext cx="120662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0ABCA6-70B0-42BB-9D37-81FC3B79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172" y="1762270"/>
            <a:ext cx="1587280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3838995-63D5-42E3-8D2A-5509718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604" y="4168709"/>
            <a:ext cx="1293496" cy="5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3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E902B-BB3B-4035-BDF1-C3C119238490}"/>
              </a:ext>
            </a:extLst>
          </p:cNvPr>
          <p:cNvSpPr/>
          <p:nvPr/>
        </p:nvSpPr>
        <p:spPr>
          <a:xfrm>
            <a:off x="1946429" y="3370446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6EE33-4E6D-49C4-9F25-EA2457BC6C1A}"/>
              </a:ext>
            </a:extLst>
          </p:cNvPr>
          <p:cNvSpPr/>
          <p:nvPr/>
        </p:nvSpPr>
        <p:spPr>
          <a:xfrm>
            <a:off x="1937100" y="4341276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B3E71-97F0-428A-8B6C-25A5392E52B6}"/>
              </a:ext>
            </a:extLst>
          </p:cNvPr>
          <p:cNvSpPr/>
          <p:nvPr/>
        </p:nvSpPr>
        <p:spPr>
          <a:xfrm>
            <a:off x="7244075" y="3319180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08E43-61C5-421B-9CCB-2DD9C12D0CB5}"/>
              </a:ext>
            </a:extLst>
          </p:cNvPr>
          <p:cNvSpPr/>
          <p:nvPr/>
        </p:nvSpPr>
        <p:spPr>
          <a:xfrm>
            <a:off x="7234746" y="4252684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C65490-ADD9-4196-B1B0-8146B5CC8A1F}"/>
              </a:ext>
            </a:extLst>
          </p:cNvPr>
          <p:cNvSpPr/>
          <p:nvPr/>
        </p:nvSpPr>
        <p:spPr>
          <a:xfrm>
            <a:off x="3800722" y="2284933"/>
            <a:ext cx="457200" cy="457200"/>
          </a:xfrm>
          <a:prstGeom prst="ellipse">
            <a:avLst/>
          </a:prstGeom>
          <a:solidFill>
            <a:srgbClr val="333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F6055C-F9CE-411A-824E-832FE424E3D8}"/>
              </a:ext>
            </a:extLst>
          </p:cNvPr>
          <p:cNvSpPr/>
          <p:nvPr/>
        </p:nvSpPr>
        <p:spPr>
          <a:xfrm>
            <a:off x="5214212" y="2284933"/>
            <a:ext cx="457200" cy="457200"/>
          </a:xfrm>
          <a:prstGeom prst="ellipse">
            <a:avLst/>
          </a:prstGeom>
          <a:solidFill>
            <a:srgbClr val="DD462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624FE-FF28-4BCD-AE6E-D9416B279DEF}"/>
              </a:ext>
            </a:extLst>
          </p:cNvPr>
          <p:cNvCxnSpPr>
            <a:cxnSpLocks/>
            <a:stCxn id="3" idx="6"/>
            <a:endCxn id="21" idx="3"/>
          </p:cNvCxnSpPr>
          <p:nvPr/>
        </p:nvCxnSpPr>
        <p:spPr>
          <a:xfrm flipV="1">
            <a:off x="2403629" y="2675178"/>
            <a:ext cx="2877538" cy="92386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830B0-F6BD-4881-80E0-DDAAFD39EF9B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2327345" y="2675178"/>
            <a:ext cx="1540332" cy="1733053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6BAB7-7B5C-4010-9EDB-28896A57BE66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2403629" y="3599046"/>
            <a:ext cx="4831117" cy="882238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6898AB-4AA9-4462-9B6E-1CB3561F2B8D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2403629" y="3547780"/>
            <a:ext cx="4840446" cy="5126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1FDEC-7869-4951-8C4A-A41DC623360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394300" y="3547780"/>
            <a:ext cx="4849775" cy="1022096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F2ABF-F2E4-4994-A81A-C466288174B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394300" y="4481284"/>
            <a:ext cx="4840446" cy="88592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AAA5A4-E6F8-4990-BD4B-98B62375BBE2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604457" y="2675178"/>
            <a:ext cx="1706573" cy="710957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B45D6-6AB8-4F61-95E7-CBDCB21AEDA2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5604457" y="2675178"/>
            <a:ext cx="169724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299C08-E59D-463F-A3A6-40D5F368B76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190967" y="2675178"/>
            <a:ext cx="3110734" cy="1644461"/>
          </a:xfrm>
          <a:prstGeom prst="line">
            <a:avLst/>
          </a:prstGeom>
          <a:ln w="38100">
            <a:solidFill>
              <a:srgbClr val="DD4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926D1A-BE50-43C0-AAFD-5272EBFADC52}"/>
              </a:ext>
            </a:extLst>
          </p:cNvPr>
          <p:cNvSpPr txBox="1"/>
          <p:nvPr/>
        </p:nvSpPr>
        <p:spPr>
          <a:xfrm>
            <a:off x="830354" y="5180868"/>
            <a:ext cx="6518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talic" panose="00000400000000000000" pitchFamily="2" charset="0"/>
                <a:ea typeface="+mn-ea"/>
                <a:cs typeface="Italic" panose="00000400000000000000" pitchFamily="2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9169FE4-EAF8-47D2-A901-AB2EF932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8" y="5484706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A7FFB95-2FD4-443F-BCB4-5070481C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7" y="547475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D68E443-E773-4CE3-81B6-1F5ED48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547475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14E5438-93FE-49BB-B838-0A4D3F6B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30" y="1606191"/>
            <a:ext cx="982064" cy="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76224-6A25-41E1-BAD8-F2E816976E4C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4190967" y="2675178"/>
            <a:ext cx="3110734" cy="1644461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9795E-4A75-4D00-B47A-4CB92857A96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394300" y="4481284"/>
            <a:ext cx="4840446" cy="88592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21C6D0-6B9D-41E5-9298-D915AD4A4009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2327345" y="2675178"/>
            <a:ext cx="1540332" cy="1733053"/>
          </a:xfrm>
          <a:prstGeom prst="line">
            <a:avLst/>
          </a:prstGeom>
          <a:ln w="762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87B8872D-3EA9-463C-A714-2E9C2F10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545" y="2238674"/>
            <a:ext cx="982064" cy="41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9EBE3B40-15FC-407A-BBC2-05D8A0B6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856" y="4728909"/>
            <a:ext cx="982065" cy="44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0"/>
              </a:spcBef>
              <a:spcAft>
                <a:spcPct val="0"/>
              </a:spcAft>
              <a:buFontTx/>
              <a:buNone/>
              <a:defRPr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x2 = 1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54233ECA-2BD9-4CA2-A91C-3EF4417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361" y="4622167"/>
            <a:ext cx="982065" cy="45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0"/>
              </a:spcBef>
              <a:spcAft>
                <a:spcPct val="0"/>
              </a:spcAft>
              <a:buFontTx/>
              <a:buNone/>
              <a:defRPr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x3 = 1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0C5EDBC7-E97E-424B-905E-3851B8AA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8" y="5850600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9D5FF480-E196-48E9-BB6D-A95F342A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7" y="5840644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0DB0CA95-B4C3-479C-BFCB-E9D2DFBE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5840644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FC522AFE-A26D-4AD8-AD39-E54D895B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79" y="6217988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46E07E15-856F-4B5E-AB21-E368215A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38" y="6208032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D7C5784A-99CB-456F-B2B9-BF1D5757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76" y="6208032"/>
            <a:ext cx="1439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F7629B-4273-4CEF-88F4-DCC6A1F9E7AF}"/>
              </a:ext>
            </a:extLst>
          </p:cNvPr>
          <p:cNvSpPr txBox="1"/>
          <p:nvPr/>
        </p:nvSpPr>
        <p:spPr>
          <a:xfrm>
            <a:off x="1196906" y="6458777"/>
            <a:ext cx="840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397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770106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What you </a:t>
            </a:r>
            <a:r>
              <a:rPr lang="en-US" altLang="en-US" i="1" dirty="0"/>
              <a:t>can</a:t>
            </a:r>
            <a:r>
              <a:rPr lang="en-US" altLang="en-US" dirty="0"/>
              <a:t> say…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2918" y="6389452"/>
            <a:ext cx="8667346" cy="4685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can’t find an efficient algorithm, but neither can all these famous people.”</a:t>
            </a:r>
          </a:p>
        </p:txBody>
      </p:sp>
      <p:pic>
        <p:nvPicPr>
          <p:cNvPr id="25605" name="Picture 4" descr="happy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8" y="941962"/>
            <a:ext cx="8622565" cy="53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F083092-F331-45B7-8D52-BA429B5E6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30" y="1705075"/>
            <a:ext cx="8757139" cy="3363035"/>
          </a:xfrm>
        </p:spPr>
        <p:txBody>
          <a:bodyPr/>
          <a:lstStyle/>
          <a:p>
            <a:pPr eaLnBrk="1" hangingPunct="1"/>
            <a:r>
              <a:rPr lang="en-US" altLang="en-US" sz="11500" b="1" dirty="0"/>
              <a:t>Class of “P” </a:t>
            </a:r>
            <a:br>
              <a:rPr lang="en-US" altLang="en-US" sz="11500" b="1" dirty="0"/>
            </a:br>
            <a:r>
              <a:rPr lang="en-US" altLang="en-US" sz="11500" b="1" dirty="0"/>
              <a:t>Problems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9079</TotalTime>
  <Words>3707</Words>
  <Application>Microsoft Office PowerPoint</Application>
  <PresentationFormat>On-screen Show (4:3)</PresentationFormat>
  <Paragraphs>655</Paragraphs>
  <Slides>70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Comic Sans MS</vt:lpstr>
      <vt:lpstr>Courier New</vt:lpstr>
      <vt:lpstr>DejaVu Serif</vt:lpstr>
      <vt:lpstr>Italic</vt:lpstr>
      <vt:lpstr>Lucida Sans Unicode</vt:lpstr>
      <vt:lpstr>Monotype Corsiva</vt:lpstr>
      <vt:lpstr>Palatino Linotype</vt:lpstr>
      <vt:lpstr>Palatino Linotype (Body)</vt:lpstr>
      <vt:lpstr>Segoe UI</vt:lpstr>
      <vt:lpstr>Segoe UI Light</vt:lpstr>
      <vt:lpstr>Soleil</vt:lpstr>
      <vt:lpstr>Times New Roman</vt:lpstr>
      <vt:lpstr>Wingdings</vt:lpstr>
      <vt:lpstr>WelcomeDoc</vt:lpstr>
      <vt:lpstr>Office Theme</vt:lpstr>
      <vt:lpstr>Executive</vt:lpstr>
      <vt:lpstr>Default Design</vt:lpstr>
      <vt:lpstr>ECEG-5193: Algorithm Analysis and Design</vt:lpstr>
      <vt:lpstr>Defining Efficiency</vt:lpstr>
      <vt:lpstr>NP-Completeness</vt:lpstr>
      <vt:lpstr>Some Caveats</vt:lpstr>
      <vt:lpstr>Why should we care?</vt:lpstr>
      <vt:lpstr>What you’d rather not say…</vt:lpstr>
      <vt:lpstr>What you’d like to say…</vt:lpstr>
      <vt:lpstr>What you can say…</vt:lpstr>
      <vt:lpstr>Class of “P”  Problems</vt:lpstr>
      <vt:lpstr>Class of “P” Problems</vt:lpstr>
      <vt:lpstr>Tractable  vs  Intractable   Problems</vt:lpstr>
      <vt:lpstr>Tractable/Intractable Problems</vt:lpstr>
      <vt:lpstr>Example of Unsolvable Problem</vt:lpstr>
      <vt:lpstr>Optimization &amp;  Decision   Problems</vt:lpstr>
      <vt:lpstr>Optimization &amp; Decision Problems</vt:lpstr>
      <vt:lpstr>Optimization &amp; Decision Problems</vt:lpstr>
      <vt:lpstr>Determinism vs. Nondeterminism</vt:lpstr>
      <vt:lpstr>Nondeterministic and NP Algorithms</vt:lpstr>
      <vt:lpstr>Certificates</vt:lpstr>
      <vt:lpstr>Certificate: Hamiltonian Cycle</vt:lpstr>
      <vt:lpstr>Oracles</vt:lpstr>
      <vt:lpstr>Intractable Problems</vt:lpstr>
      <vt:lpstr>NP-Complete</vt:lpstr>
      <vt:lpstr>Is P = NP?</vt:lpstr>
      <vt:lpstr>NP-Completeness (informally)</vt:lpstr>
      <vt:lpstr>NP-Completeness (formally)</vt:lpstr>
      <vt:lpstr>Revisit “Is P = NP?”</vt:lpstr>
      <vt:lpstr>Become Famous!</vt:lpstr>
      <vt:lpstr>Reductions</vt:lpstr>
      <vt:lpstr>Polynomial Reductions</vt:lpstr>
      <vt:lpstr>Implications of Reduction</vt:lpstr>
      <vt:lpstr>Proving Polynomial Time</vt:lpstr>
      <vt:lpstr>Proving NP-Completeness</vt:lpstr>
      <vt:lpstr>Proving NP-Completeness</vt:lpstr>
      <vt:lpstr>Proving NP-Completeness In Practice</vt:lpstr>
      <vt:lpstr>NP-Complete Problems</vt:lpstr>
      <vt:lpstr>Problems that Cross the Line</vt:lpstr>
      <vt:lpstr>NP-Complete Problems</vt:lpstr>
      <vt:lpstr>P &amp; NP-Complete Problems</vt:lpstr>
      <vt:lpstr>Traveling Salesman</vt:lpstr>
      <vt:lpstr>5-Clique</vt:lpstr>
      <vt:lpstr>Hamiltonian Path</vt:lpstr>
      <vt:lpstr>Map Coloring</vt:lpstr>
      <vt:lpstr>Vertex Cover (VC)</vt:lpstr>
      <vt:lpstr>Graph isomorphism</vt:lpstr>
      <vt:lpstr>Class Scheduling Problem</vt:lpstr>
      <vt:lpstr>Pair Programming Problem</vt:lpstr>
      <vt:lpstr>Satisfiability Problem</vt:lpstr>
      <vt:lpstr>Cook’s Theorem</vt:lpstr>
      <vt:lpstr>Circuit SAT</vt:lpstr>
      <vt:lpstr>3-SAT</vt:lpstr>
      <vt:lpstr>Proof of Cook’s Theorem</vt:lpstr>
      <vt:lpstr>Populating the NP-Completeness Universe</vt:lpstr>
      <vt:lpstr>Satisfiability Problem (SAT)</vt:lpstr>
      <vt:lpstr>CNF Satisfiability</vt:lpstr>
      <vt:lpstr>3-CNF Satisfiability</vt:lpstr>
      <vt:lpstr>Example of CNF Satisfiability</vt:lpstr>
      <vt:lpstr>Example of CNF Satisfiability</vt:lpstr>
      <vt:lpstr>The Relationship</vt:lpstr>
      <vt:lpstr>NP: Naming convention </vt:lpstr>
      <vt:lpstr>Reduction Example</vt:lpstr>
      <vt:lpstr>5-Clique</vt:lpstr>
      <vt:lpstr>Clique</vt:lpstr>
      <vt:lpstr>Clique Verifier</vt:lpstr>
      <vt:lpstr>3-CNF p Clique</vt:lpstr>
      <vt:lpstr>3-CNF p Clique</vt:lpstr>
      <vt:lpstr>3-CNF p Clique</vt:lpstr>
      <vt:lpstr>3-CNF p Clique</vt:lpstr>
      <vt:lpstr>3-CNF p Clique</vt:lpstr>
      <vt:lpstr>3-CNF p Clique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282</cp:revision>
  <dcterms:created xsi:type="dcterms:W3CDTF">2021-10-24T06:23:43Z</dcterms:created>
  <dcterms:modified xsi:type="dcterms:W3CDTF">2023-01-20T12:42:42Z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