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12" r:id="rId5"/>
    <p:sldMasterId id="2147483724" r:id="rId6"/>
  </p:sldMasterIdLst>
  <p:notesMasterIdLst>
    <p:notesMasterId r:id="rId48"/>
  </p:notesMasterIdLst>
  <p:handoutMasterIdLst>
    <p:handoutMasterId r:id="rId49"/>
  </p:handoutMasterIdLst>
  <p:sldIdLst>
    <p:sldId id="256" r:id="rId7"/>
    <p:sldId id="257" r:id="rId8"/>
    <p:sldId id="573" r:id="rId9"/>
    <p:sldId id="536" r:id="rId10"/>
    <p:sldId id="537" r:id="rId11"/>
    <p:sldId id="538" r:id="rId12"/>
    <p:sldId id="539" r:id="rId13"/>
    <p:sldId id="540" r:id="rId14"/>
    <p:sldId id="541" r:id="rId15"/>
    <p:sldId id="542" r:id="rId16"/>
    <p:sldId id="543" r:id="rId17"/>
    <p:sldId id="266" r:id="rId18"/>
    <p:sldId id="544" r:id="rId19"/>
    <p:sldId id="545" r:id="rId20"/>
    <p:sldId id="546" r:id="rId21"/>
    <p:sldId id="547" r:id="rId22"/>
    <p:sldId id="548" r:id="rId23"/>
    <p:sldId id="549" r:id="rId24"/>
    <p:sldId id="550" r:id="rId25"/>
    <p:sldId id="551" r:id="rId26"/>
    <p:sldId id="572" r:id="rId27"/>
    <p:sldId id="552" r:id="rId28"/>
    <p:sldId id="553" r:id="rId29"/>
    <p:sldId id="554" r:id="rId30"/>
    <p:sldId id="555" r:id="rId31"/>
    <p:sldId id="556" r:id="rId32"/>
    <p:sldId id="557" r:id="rId33"/>
    <p:sldId id="558" r:id="rId34"/>
    <p:sldId id="559" r:id="rId35"/>
    <p:sldId id="560" r:id="rId36"/>
    <p:sldId id="561" r:id="rId37"/>
    <p:sldId id="562" r:id="rId38"/>
    <p:sldId id="563" r:id="rId39"/>
    <p:sldId id="564" r:id="rId40"/>
    <p:sldId id="565" r:id="rId41"/>
    <p:sldId id="566" r:id="rId42"/>
    <p:sldId id="567" r:id="rId43"/>
    <p:sldId id="568" r:id="rId44"/>
    <p:sldId id="569" r:id="rId45"/>
    <p:sldId id="570" r:id="rId46"/>
    <p:sldId id="57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A57B16-5BAB-4CF1-8B4F-4CEB2E084153}">
          <p14:sldIdLst>
            <p14:sldId id="256"/>
          </p14:sldIdLst>
        </p14:section>
        <p14:section name="AVL" id="{FC8BDBD9-42B8-44A4-B8C1-4ADA0CB8D1F7}">
          <p14:sldIdLst>
            <p14:sldId id="257"/>
            <p14:sldId id="573"/>
            <p14:sldId id="536"/>
            <p14:sldId id="537"/>
            <p14:sldId id="538"/>
            <p14:sldId id="539"/>
            <p14:sldId id="540"/>
            <p14:sldId id="541"/>
            <p14:sldId id="542"/>
            <p14:sldId id="543"/>
            <p14:sldId id="266"/>
            <p14:sldId id="544"/>
            <p14:sldId id="545"/>
            <p14:sldId id="546"/>
            <p14:sldId id="547"/>
            <p14:sldId id="548"/>
            <p14:sldId id="549"/>
            <p14:sldId id="550"/>
            <p14:sldId id="551"/>
          </p14:sldIdLst>
        </p14:section>
        <p14:section name="Augmenting AVL trees" id="{B8027B0A-64EB-4617-8F93-B88DCC22C5F3}">
          <p14:sldIdLst>
            <p14:sldId id="572"/>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D24726"/>
    <a:srgbClr val="FF9B45"/>
    <a:srgbClr val="DD462F"/>
    <a:srgbClr val="404040"/>
    <a:srgbClr val="923922"/>
    <a:srgbClr val="D2B4A6"/>
    <a:srgbClr val="F8CFB6"/>
    <a:srgbClr val="F8C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78" d="100"/>
          <a:sy n="78" d="100"/>
        </p:scale>
        <p:origin x="859"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86118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The goal is to teach you NOT to memorize</a:t>
            </a:r>
            <a:r>
              <a:rPr lang="en-US" baseline="0" dirty="0"/>
              <a:t> the rotations, but rather to be able to easily reconstruct the cases and the rotations that fix them from scratch.</a:t>
            </a:r>
            <a:endParaRPr lang="en-US" dirty="0"/>
          </a:p>
        </p:txBody>
      </p:sp>
      <p:sp>
        <p:nvSpPr>
          <p:cNvPr id="194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0BC662-C0B9-4872-9E35-188BB1FE4C11}"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Right </a:t>
            </a:r>
            <a:r>
              <a:rPr lang="en-US" dirty="0" err="1"/>
              <a:t>subtree</a:t>
            </a:r>
            <a:r>
              <a:rPr lang="en-US" dirty="0"/>
              <a:t> is too damn big, so we rotate x and z to the left.</a:t>
            </a:r>
          </a:p>
          <a:p>
            <a:pPr eaLnBrk="1" hangingPunct="1">
              <a:spcBef>
                <a:spcPct val="0"/>
              </a:spcBef>
            </a:pPr>
            <a:r>
              <a:rPr lang="en-US" dirty="0"/>
              <a:t>Which of these two nodes have to contain key x? Which one have to contain key z? (MUST preserve </a:t>
            </a:r>
            <a:r>
              <a:rPr lang="en-US" dirty="0" err="1"/>
              <a:t>inorder</a:t>
            </a:r>
            <a:r>
              <a:rPr lang="en-US" dirty="0"/>
              <a:t> traversal)</a:t>
            </a:r>
          </a:p>
          <a:p>
            <a:pPr eaLnBrk="1" hangingPunct="1">
              <a:spcBef>
                <a:spcPct val="0"/>
              </a:spcBef>
            </a:pPr>
            <a:r>
              <a:rPr lang="en-US" dirty="0"/>
              <a:t>Which order do we have to reattach the </a:t>
            </a:r>
            <a:r>
              <a:rPr lang="en-US" dirty="0" err="1"/>
              <a:t>subtrees</a:t>
            </a:r>
            <a:r>
              <a:rPr lang="en-US" dirty="0"/>
              <a:t> in? (maintain </a:t>
            </a:r>
            <a:r>
              <a:rPr lang="en-US" dirty="0" err="1"/>
              <a:t>inorder</a:t>
            </a:r>
            <a:r>
              <a:rPr lang="en-US" dirty="0"/>
              <a:t> traversal…)</a:t>
            </a:r>
          </a:p>
          <a:p>
            <a:pPr eaLnBrk="1" hangingPunct="1">
              <a:spcBef>
                <a:spcPct val="0"/>
              </a:spcBef>
            </a:pPr>
            <a:r>
              <a:rPr lang="en-US" dirty="0"/>
              <a:t>Note: height of this whole </a:t>
            </a:r>
            <a:r>
              <a:rPr lang="en-US" dirty="0" err="1"/>
              <a:t>subtree</a:t>
            </a:r>
            <a:r>
              <a:rPr lang="en-US" dirty="0"/>
              <a:t> x is the same before and after… so won’t affect balance factor of any ancestors higher up. Since the tree was an AVL tree before the delete, all other nodes in the tree have balance factors -1, 0 or 1, and we are done.</a:t>
            </a:r>
          </a:p>
        </p:txBody>
      </p:sp>
      <p:sp>
        <p:nvSpPr>
          <p:cNvPr id="21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EEA880-0D9B-441E-81F1-422EAADA43AE}"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Right </a:t>
            </a:r>
            <a:r>
              <a:rPr lang="en-US" dirty="0" err="1"/>
              <a:t>subtree</a:t>
            </a:r>
            <a:r>
              <a:rPr lang="en-US" dirty="0"/>
              <a:t> is too damn big, so we again rotate x and z to the left.</a:t>
            </a:r>
          </a:p>
          <a:p>
            <a:pPr eaLnBrk="1" hangingPunct="1">
              <a:spcBef>
                <a:spcPct val="0"/>
              </a:spcBef>
            </a:pPr>
            <a:r>
              <a:rPr lang="en-US" dirty="0"/>
              <a:t>Which of these two nodes has to contain key x? Which one has to contain key z? (MUST preserve </a:t>
            </a:r>
            <a:r>
              <a:rPr lang="en-US" dirty="0" err="1"/>
              <a:t>inorder</a:t>
            </a:r>
            <a:r>
              <a:rPr lang="en-US" dirty="0"/>
              <a:t> traversal)</a:t>
            </a:r>
          </a:p>
          <a:p>
            <a:pPr eaLnBrk="1" hangingPunct="1">
              <a:spcBef>
                <a:spcPct val="0"/>
              </a:spcBef>
            </a:pPr>
            <a:r>
              <a:rPr lang="en-US" dirty="0"/>
              <a:t>Which order do we have to reattach the </a:t>
            </a:r>
            <a:r>
              <a:rPr lang="en-US" dirty="0" err="1"/>
              <a:t>subtrees</a:t>
            </a:r>
            <a:r>
              <a:rPr lang="en-US" dirty="0"/>
              <a:t> in? (maintain </a:t>
            </a:r>
            <a:r>
              <a:rPr lang="en-US" dirty="0" err="1"/>
              <a:t>inorder</a:t>
            </a:r>
            <a:r>
              <a:rPr lang="en-US" dirty="0"/>
              <a:t> traversal…)</a:t>
            </a:r>
          </a:p>
          <a:p>
            <a:pPr eaLnBrk="1" hangingPunct="1">
              <a:spcBef>
                <a:spcPct val="0"/>
              </a:spcBef>
            </a:pPr>
            <a:r>
              <a:rPr lang="en-US" dirty="0"/>
              <a:t>Height of this entire</a:t>
            </a:r>
            <a:r>
              <a:rPr lang="en-US" baseline="0" dirty="0"/>
              <a:t> </a:t>
            </a:r>
            <a:r>
              <a:rPr lang="en-US" dirty="0" err="1"/>
              <a:t>subtree</a:t>
            </a:r>
            <a:r>
              <a:rPr lang="en-US" dirty="0"/>
              <a:t> decreases by 1 when we do this rotation.</a:t>
            </a:r>
          </a:p>
          <a:p>
            <a:pPr eaLnBrk="1" hangingPunct="1">
              <a:spcBef>
                <a:spcPct val="0"/>
              </a:spcBef>
            </a:pPr>
            <a:r>
              <a:rPr lang="en-US" dirty="0"/>
              <a:t>Thus, we might need to change ancestors’ balance factors.</a:t>
            </a:r>
          </a:p>
          <a:p>
            <a:pPr eaLnBrk="1" hangingPunct="1">
              <a:spcBef>
                <a:spcPct val="0"/>
              </a:spcBef>
            </a:pPr>
            <a:r>
              <a:rPr lang="en-US" dirty="0"/>
              <a:t>This means we have to check ancestors to see if we need to do any rotations. </a:t>
            </a:r>
            <a:r>
              <a:rPr lang="en-US" dirty="0" err="1"/>
              <a:t>Recurse</a:t>
            </a:r>
            <a:r>
              <a:rPr lang="en-US" dirty="0"/>
              <a:t> up the tree!</a:t>
            </a:r>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EB4D2C-9530-4A2A-8B4E-8C4C4BD13279}"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Link is for symmetric case…</a:t>
            </a:r>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0DD8727-7544-43E6-8874-1447A362E49A}" type="slidenum">
              <a:rPr kumimoji="0" lang="en-US" sz="1200" b="0" i="0" u="none" strike="noStrike" kern="1200" cap="none" spc="0" normalizeH="0" baseline="0" noProof="0" smtClean="0">
                <a:ln>
                  <a:noFill/>
                </a:ln>
                <a:solidFill>
                  <a:prstClr val="black"/>
                </a:solidFill>
                <a:effectLst/>
                <a:uLnTx/>
                <a:uFillTx/>
                <a:latin typeface="Calibri"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are the heights of T3, T21 and</a:t>
            </a:r>
            <a:r>
              <a:rPr lang="en-US" baseline="0" dirty="0"/>
              <a:t> T22?</a:t>
            </a:r>
          </a:p>
          <a:p>
            <a:r>
              <a:rPr lang="en-US" baseline="0" dirty="0"/>
              <a:t>What are the keys in each node on the right?</a:t>
            </a:r>
          </a:p>
          <a:p>
            <a:r>
              <a:rPr lang="en-US" baseline="0" dirty="0"/>
              <a:t>What order are the </a:t>
            </a:r>
            <a:r>
              <a:rPr lang="en-US" baseline="0" dirty="0" err="1"/>
              <a:t>subtrees</a:t>
            </a:r>
            <a:r>
              <a:rPr lang="en-US" baseline="0" dirty="0"/>
              <a:t> reattached in?</a:t>
            </a:r>
          </a:p>
          <a:p>
            <a:r>
              <a:rPr lang="en-US" baseline="0" dirty="0"/>
              <a:t>What are the balance factors?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7141F-3E1D-45B6-A862-8A405C8D3B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5273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are the heights of T3, T21 and T22?</a:t>
            </a:r>
          </a:p>
          <a:p>
            <a:r>
              <a:rPr lang="en-US" dirty="0"/>
              <a:t>T</a:t>
            </a:r>
            <a:r>
              <a:rPr lang="en-US" baseline="0" dirty="0"/>
              <a:t>his is basically the same as the previous case.</a:t>
            </a:r>
          </a:p>
          <a:p>
            <a:r>
              <a:rPr lang="en-US" baseline="0" dirty="0"/>
              <a:t>We place keys in the same places and attach </a:t>
            </a:r>
            <a:r>
              <a:rPr lang="en-US" baseline="0" dirty="0" err="1"/>
              <a:t>subtrees</a:t>
            </a:r>
            <a:r>
              <a:rPr lang="en-US" baseline="0" dirty="0"/>
              <a:t> in the same order.</a:t>
            </a:r>
          </a:p>
          <a:p>
            <a:r>
              <a:rPr lang="en-US" baseline="0" dirty="0"/>
              <a:t>We just have to be a tiny bit careful with balance factors at the end!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7141F-3E1D-45B6-A862-8A405C8D3B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61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Again,</a:t>
            </a:r>
            <a:r>
              <a:rPr lang="en-US" baseline="0" dirty="0"/>
              <a:t> we do the same thing, just being a bit careful with the balance factors.</a:t>
            </a:r>
          </a:p>
          <a:p>
            <a:r>
              <a:rPr lang="en-US" baseline="0" dirty="0"/>
              <a:t>[Go through this quickly!]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B7141F-3E1D-45B6-A862-8A405C8D3B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160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1" y="262786"/>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3CA97F-09A5-426F-8715-8F343C23AC01}" type="datetimeFigureOut">
              <a:rPr lang="en-US"/>
              <a:pPr>
                <a:defRPr/>
              </a:pPr>
              <a:t>12/17/2022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76AA10-CE0A-45D4-A4F0-74226D4162AB}" type="slidenum">
              <a:rPr lang="en-US"/>
              <a:pPr>
                <a:defRPr/>
              </a:pPr>
              <a:t>‹#›</a:t>
            </a:fld>
            <a:endParaRPr lang="en-US"/>
          </a:p>
        </p:txBody>
      </p:sp>
    </p:spTree>
    <p:extLst>
      <p:ext uri="{BB962C8B-B14F-4D97-AF65-F5344CB8AC3E}">
        <p14:creationId xmlns:p14="http://schemas.microsoft.com/office/powerpoint/2010/main" val="18378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597B3D-DC43-4839-AE1E-BE09DA6F329D}" type="datetimeFigureOut">
              <a:rPr lang="en-US"/>
              <a:pPr>
                <a:defRPr/>
              </a:pPr>
              <a:t>12/17/2022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5334FE-8179-45C1-A6C6-9E5FF42AECBE}" type="slidenum">
              <a:rPr lang="en-US"/>
              <a:pPr>
                <a:defRPr/>
              </a:pPr>
              <a:t>‹#›</a:t>
            </a:fld>
            <a:endParaRPr lang="en-US"/>
          </a:p>
        </p:txBody>
      </p:sp>
    </p:spTree>
    <p:extLst>
      <p:ext uri="{BB962C8B-B14F-4D97-AF65-F5344CB8AC3E}">
        <p14:creationId xmlns:p14="http://schemas.microsoft.com/office/powerpoint/2010/main" val="237365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559CA1-9305-41B2-A933-4075310CB0DF}" type="datetimeFigureOut">
              <a:rPr lang="en-US"/>
              <a:pPr>
                <a:defRPr/>
              </a:pPr>
              <a:t>12/17/2022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DE229-F55D-431A-AD3C-467ECBFB49D9}" type="slidenum">
              <a:rPr lang="en-US"/>
              <a:pPr>
                <a:defRPr/>
              </a:pPr>
              <a:t>‹#›</a:t>
            </a:fld>
            <a:endParaRPr lang="en-US"/>
          </a:p>
        </p:txBody>
      </p:sp>
    </p:spTree>
    <p:extLst>
      <p:ext uri="{BB962C8B-B14F-4D97-AF65-F5344CB8AC3E}">
        <p14:creationId xmlns:p14="http://schemas.microsoft.com/office/powerpoint/2010/main" val="2722328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9E1215B-B45A-40A9-9158-A64B20B87387}" type="datetimeFigureOut">
              <a:rPr lang="en-US"/>
              <a:pPr>
                <a:defRPr/>
              </a:pPr>
              <a:t>12/17/2022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D42599-17B2-4384-AB57-2947065EB51B}" type="slidenum">
              <a:rPr lang="en-US"/>
              <a:pPr>
                <a:defRPr/>
              </a:pPr>
              <a:t>‹#›</a:t>
            </a:fld>
            <a:endParaRPr lang="en-US"/>
          </a:p>
        </p:txBody>
      </p:sp>
    </p:spTree>
    <p:extLst>
      <p:ext uri="{BB962C8B-B14F-4D97-AF65-F5344CB8AC3E}">
        <p14:creationId xmlns:p14="http://schemas.microsoft.com/office/powerpoint/2010/main" val="428361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2FD6B8-9450-48A3-B7CF-8BF9041EEF72}" type="datetimeFigureOut">
              <a:rPr lang="en-US"/>
              <a:pPr>
                <a:defRPr/>
              </a:pPr>
              <a:t>12/17/2022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C3648C-5D75-46CE-AEFE-C24C04B5E3E0}" type="slidenum">
              <a:rPr lang="en-US"/>
              <a:pPr>
                <a:defRPr/>
              </a:pPr>
              <a:t>‹#›</a:t>
            </a:fld>
            <a:endParaRPr lang="en-US"/>
          </a:p>
        </p:txBody>
      </p:sp>
    </p:spTree>
    <p:extLst>
      <p:ext uri="{BB962C8B-B14F-4D97-AF65-F5344CB8AC3E}">
        <p14:creationId xmlns:p14="http://schemas.microsoft.com/office/powerpoint/2010/main" val="1059121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5CAA84-4D74-4F4B-9306-48C09D7E8821}"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290207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AA84-4D74-4F4B-9306-48C09D7E8821}"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3449404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5CAA84-4D74-4F4B-9306-48C09D7E8821}"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642177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5CAA84-4D74-4F4B-9306-48C09D7E8821}"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462269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5CAA84-4D74-4F4B-9306-48C09D7E8821}"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53112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3"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9"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4"/>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12/17/2022</a:t>
            </a:fld>
            <a:endParaRPr lang="en-US" dirty="0"/>
          </a:p>
        </p:txBody>
      </p:sp>
      <p:sp>
        <p:nvSpPr>
          <p:cNvPr id="7" name="Footer Placeholder 4"/>
          <p:cNvSpPr>
            <a:spLocks noGrp="1"/>
          </p:cNvSpPr>
          <p:nvPr>
            <p:ph type="ftr" sz="quarter" idx="3"/>
          </p:nvPr>
        </p:nvSpPr>
        <p:spPr>
          <a:xfrm>
            <a:off x="4648200" y="6203954"/>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7" y="6203954"/>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5CAA84-4D74-4F4B-9306-48C09D7E8821}"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3109182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CAA84-4D74-4F4B-9306-48C09D7E8821}"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553684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CAA84-4D74-4F4B-9306-48C09D7E8821}"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134371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CAA84-4D74-4F4B-9306-48C09D7E8821}"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3630427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AA84-4D74-4F4B-9306-48C09D7E8821}"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1748851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AA84-4D74-4F4B-9306-48C09D7E8821}"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D52A1-C0E3-40E2-80A5-65437FC3CEC5}" type="slidenum">
              <a:rPr lang="en-US" smtClean="0"/>
              <a:t>‹#›</a:t>
            </a:fld>
            <a:endParaRPr lang="en-US"/>
          </a:p>
        </p:txBody>
      </p:sp>
    </p:spTree>
    <p:extLst>
      <p:ext uri="{BB962C8B-B14F-4D97-AF65-F5344CB8AC3E}">
        <p14:creationId xmlns:p14="http://schemas.microsoft.com/office/powerpoint/2010/main" val="236551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3" y="26278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1" y="262786"/>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6A5DFA-A1D8-4ABD-982E-C5B02744A9DD}" type="datetimeFigureOut">
              <a:rPr lang="en-US"/>
              <a:pPr>
                <a:defRPr/>
              </a:pPr>
              <a:t>12/17/2022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CEFF49-C921-4B2B-B07B-69D0B8A3081D}" type="slidenum">
              <a:rPr lang="en-US"/>
              <a:pPr>
                <a:defRPr/>
              </a:pPr>
              <a:t>‹#›</a:t>
            </a:fld>
            <a:endParaRPr lang="en-US"/>
          </a:p>
        </p:txBody>
      </p:sp>
    </p:spTree>
    <p:extLst>
      <p:ext uri="{BB962C8B-B14F-4D97-AF65-F5344CB8AC3E}">
        <p14:creationId xmlns:p14="http://schemas.microsoft.com/office/powerpoint/2010/main" val="40560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pPr>
              <a:defRPr/>
            </a:pPr>
            <a:fld id="{E13C4210-6F8B-49EC-AEE4-A265C0560E08}" type="datetimeFigureOut">
              <a:rPr lang="en-US" smtClean="0"/>
              <a:pPr>
                <a:defRPr/>
              </a:pPr>
              <a:t>12/17/2022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B20305EF-15B6-4BF6-8D2A-106D5C6A8739}" type="slidenum">
              <a:rPr lang="en-US" smtClean="0"/>
              <a:pPr>
                <a:defRPr/>
              </a:pPr>
              <a:t>‹#›</a:t>
            </a:fld>
            <a:endParaRPr lang="en-US"/>
          </a:p>
        </p:txBody>
      </p:sp>
    </p:spTree>
    <p:extLst>
      <p:ext uri="{BB962C8B-B14F-4D97-AF65-F5344CB8AC3E}">
        <p14:creationId xmlns:p14="http://schemas.microsoft.com/office/powerpoint/2010/main" val="29849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E141921-1F53-469E-8D86-9FC582368909}" type="datetimeFigureOut">
              <a:rPr lang="en-US"/>
              <a:pPr>
                <a:defRPr/>
              </a:pPr>
              <a:t>12/17/2022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638A7A-D757-4832-A30A-D48C405A4C08}" type="slidenum">
              <a:rPr lang="en-US"/>
              <a:pPr>
                <a:defRPr/>
              </a:pPr>
              <a:t>‹#›</a:t>
            </a:fld>
            <a:endParaRPr lang="en-US"/>
          </a:p>
        </p:txBody>
      </p:sp>
    </p:spTree>
    <p:extLst>
      <p:ext uri="{BB962C8B-B14F-4D97-AF65-F5344CB8AC3E}">
        <p14:creationId xmlns:p14="http://schemas.microsoft.com/office/powerpoint/2010/main" val="367362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08D82ED-E02B-475B-9F02-BC860C7CF97F}" type="datetimeFigureOut">
              <a:rPr lang="en-US"/>
              <a:pPr>
                <a:defRPr/>
              </a:pPr>
              <a:t>12/17/2022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08EC45-7ACF-4501-87B5-3EBD9110754B}" type="slidenum">
              <a:rPr lang="en-US"/>
              <a:pPr>
                <a:defRPr/>
              </a:pPr>
              <a:t>‹#›</a:t>
            </a:fld>
            <a:endParaRPr lang="en-US"/>
          </a:p>
        </p:txBody>
      </p:sp>
    </p:spTree>
    <p:extLst>
      <p:ext uri="{BB962C8B-B14F-4D97-AF65-F5344CB8AC3E}">
        <p14:creationId xmlns:p14="http://schemas.microsoft.com/office/powerpoint/2010/main" val="153562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527F39D-8D42-4C3F-AE3F-8C90ABAF3536}" type="datetimeFigureOut">
              <a:rPr lang="en-US"/>
              <a:pPr>
                <a:defRPr/>
              </a:pPr>
              <a:t>12/17/2022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A27E8E-5DF6-4E88-B308-F634BC151433}" type="slidenum">
              <a:rPr lang="en-US"/>
              <a:pPr>
                <a:defRPr/>
              </a:pPr>
              <a:t>‹#›</a:t>
            </a:fld>
            <a:endParaRPr lang="en-US"/>
          </a:p>
        </p:txBody>
      </p:sp>
    </p:spTree>
    <p:extLst>
      <p:ext uri="{BB962C8B-B14F-4D97-AF65-F5344CB8AC3E}">
        <p14:creationId xmlns:p14="http://schemas.microsoft.com/office/powerpoint/2010/main" val="52648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9F8C3E2-0FCF-4465-85AC-86C37A47A145}" type="datetimeFigureOut">
              <a:rPr lang="en-US"/>
              <a:pPr>
                <a:defRPr/>
              </a:pPr>
              <a:t>12/17/2022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1643F1-8C31-4D11-BBD2-5AB47C676303}" type="slidenum">
              <a:rPr lang="en-US"/>
              <a:pPr>
                <a:defRPr/>
              </a:pPr>
              <a:t>‹#›</a:t>
            </a:fld>
            <a:endParaRPr lang="en-US"/>
          </a:p>
        </p:txBody>
      </p:sp>
    </p:spTree>
    <p:extLst>
      <p:ext uri="{BB962C8B-B14F-4D97-AF65-F5344CB8AC3E}">
        <p14:creationId xmlns:p14="http://schemas.microsoft.com/office/powerpoint/2010/main" val="4180805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3" y="265177"/>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4"/>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12/17/2022</a:t>
            </a:fld>
            <a:endParaRPr lang="en-US" dirty="0"/>
          </a:p>
        </p:txBody>
      </p:sp>
      <p:sp>
        <p:nvSpPr>
          <p:cNvPr id="5" name="Footer Placeholder 4"/>
          <p:cNvSpPr>
            <a:spLocks noGrp="1"/>
          </p:cNvSpPr>
          <p:nvPr>
            <p:ph type="ftr" sz="quarter" idx="3"/>
          </p:nvPr>
        </p:nvSpPr>
        <p:spPr>
          <a:xfrm>
            <a:off x="4648200" y="6203954"/>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4"/>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5"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93A8C09-D9FC-4414-9605-B00F4C22ADE5}" type="datetimeFigureOut">
              <a:rPr lang="en-US"/>
              <a:pPr>
                <a:defRPr/>
              </a:pPr>
              <a:t>12/17/2022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70D7F5C-C539-48EF-89F8-D7B30C92B913}" type="slidenum">
              <a:rPr lang="en-US"/>
              <a:pPr>
                <a:defRPr/>
              </a:pPr>
              <a:t>‹#›</a:t>
            </a:fld>
            <a:endParaRPr lang="en-US"/>
          </a:p>
        </p:txBody>
      </p:sp>
    </p:spTree>
    <p:extLst>
      <p:ext uri="{BB962C8B-B14F-4D97-AF65-F5344CB8AC3E}">
        <p14:creationId xmlns:p14="http://schemas.microsoft.com/office/powerpoint/2010/main" val="320574982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AB5CAA84-4D74-4F4B-9306-48C09D7E8821}" type="datetimeFigureOut">
              <a:rPr lang="en-US" smtClean="0"/>
              <a:pPr/>
              <a:t>12/17/2022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1E1D52A1-C0E3-40E2-80A5-65437FC3CEC5}" type="slidenum">
              <a:rPr lang="en-US" smtClean="0"/>
              <a:pPr/>
              <a:t>‹#›</a:t>
            </a:fld>
            <a:endParaRPr lang="en-US"/>
          </a:p>
        </p:txBody>
      </p:sp>
    </p:spTree>
    <p:extLst>
      <p:ext uri="{BB962C8B-B14F-4D97-AF65-F5344CB8AC3E}">
        <p14:creationId xmlns:p14="http://schemas.microsoft.com/office/powerpoint/2010/main" val="181810114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dirty="0">
                <a:solidFill>
                  <a:schemeClr val="bg1">
                    <a:lumMod val="75000"/>
                  </a:schemeClr>
                </a:solidFill>
              </a:rPr>
              <a:t>AVL-Trees</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11278" y="53181"/>
            <a:ext cx="10972800" cy="1143000"/>
          </a:xfrm>
        </p:spPr>
        <p:txBody>
          <a:bodyPr/>
          <a:lstStyle/>
          <a:p>
            <a:pPr eaLnBrk="1" hangingPunct="1"/>
            <a:r>
              <a:rPr lang="en-US" sz="5400" b="1" dirty="0">
                <a:effectLst>
                  <a:outerShdw blurRad="38100" dist="38100" dir="2700000" algn="tl">
                    <a:srgbClr val="000000">
                      <a:alpha val="43137"/>
                    </a:srgbClr>
                  </a:outerShdw>
                </a:effectLst>
              </a:rPr>
              <a:t>Bad balance factors</a:t>
            </a:r>
          </a:p>
        </p:txBody>
      </p:sp>
      <p:sp>
        <p:nvSpPr>
          <p:cNvPr id="3" name="Content Placeholder 2"/>
          <p:cNvSpPr>
            <a:spLocks noGrp="1"/>
          </p:cNvSpPr>
          <p:nvPr>
            <p:ph idx="1"/>
          </p:nvPr>
        </p:nvSpPr>
        <p:spPr>
          <a:xfrm>
            <a:off x="609599" y="1600200"/>
            <a:ext cx="10608297" cy="5105400"/>
          </a:xfrm>
        </p:spPr>
        <p:txBody>
          <a:bodyPr/>
          <a:lstStyle/>
          <a:p>
            <a:pPr eaLnBrk="1" hangingPunct="1"/>
            <a:r>
              <a:rPr lang="en-US" dirty="0"/>
              <a:t>Start with an AVL tree, then do a BST Delete.</a:t>
            </a:r>
          </a:p>
          <a:p>
            <a:pPr eaLnBrk="1" hangingPunct="1"/>
            <a:r>
              <a:rPr lang="en-US" dirty="0"/>
              <a:t>What bad values can bf(x) take on?</a:t>
            </a:r>
          </a:p>
          <a:p>
            <a:pPr lvl="1" eaLnBrk="1" hangingPunct="1"/>
            <a:r>
              <a:rPr lang="en-US" dirty="0"/>
              <a:t>Delete can reduce a subtree’s height by 1.</a:t>
            </a:r>
          </a:p>
          <a:p>
            <a:pPr lvl="1" eaLnBrk="1" hangingPunct="1"/>
            <a:r>
              <a:rPr lang="en-US" dirty="0"/>
              <a:t>So, it might increase or decrease h(</a:t>
            </a:r>
            <a:r>
              <a:rPr lang="en-US" dirty="0" err="1"/>
              <a:t>x.right</a:t>
            </a:r>
            <a:r>
              <a:rPr lang="en-US" dirty="0"/>
              <a:t>) – h(</a:t>
            </a:r>
            <a:r>
              <a:rPr lang="en-US" dirty="0" err="1"/>
              <a:t>x.left</a:t>
            </a:r>
            <a:r>
              <a:rPr lang="en-US" dirty="0"/>
              <a:t>) by 1.</a:t>
            </a:r>
          </a:p>
          <a:p>
            <a:pPr lvl="1" eaLnBrk="1" hangingPunct="1"/>
            <a:r>
              <a:rPr lang="en-US" dirty="0"/>
              <a:t>So, bf(x) might increase or decrease by 1.</a:t>
            </a:r>
          </a:p>
          <a:p>
            <a:pPr lvl="1" eaLnBrk="1" hangingPunct="1"/>
            <a:r>
              <a:rPr lang="en-US" dirty="0"/>
              <a:t>This means:</a:t>
            </a:r>
          </a:p>
          <a:p>
            <a:pPr lvl="2" eaLnBrk="1" hangingPunct="1"/>
            <a:r>
              <a:rPr lang="en-US" dirty="0"/>
              <a:t>if bf(x) = 1 before Delete, it might become 2.  </a:t>
            </a:r>
            <a:r>
              <a:rPr lang="en-US" b="1" dirty="0"/>
              <a:t>BAD.</a:t>
            </a:r>
          </a:p>
          <a:p>
            <a:pPr lvl="2" eaLnBrk="1" hangingPunct="1"/>
            <a:r>
              <a:rPr lang="en-US" dirty="0"/>
              <a:t>If bf(x) = -1 before Delete, it might become -2.  </a:t>
            </a:r>
            <a:r>
              <a:rPr lang="en-US" b="1" dirty="0"/>
              <a:t>BAD.</a:t>
            </a:r>
          </a:p>
          <a:p>
            <a:pPr lvl="2" eaLnBrk="1" hangingPunct="1"/>
            <a:r>
              <a:rPr lang="en-US" dirty="0"/>
              <a:t>If bf(x) = 0 before Delete, then it is still -1, 0 or 1.  </a:t>
            </a:r>
            <a:r>
              <a:rPr lang="en-US" b="1" dirty="0"/>
              <a:t>OK.</a:t>
            </a:r>
          </a:p>
        </p:txBody>
      </p:sp>
      <p:sp>
        <p:nvSpPr>
          <p:cNvPr id="4" name="Rectangle 3"/>
          <p:cNvSpPr/>
          <p:nvPr/>
        </p:nvSpPr>
        <p:spPr>
          <a:xfrm>
            <a:off x="1423447" y="4823619"/>
            <a:ext cx="7013543" cy="838200"/>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prstClr val="black"/>
              </a:solidFill>
              <a:latin typeface="Calibri"/>
            </a:endParaRPr>
          </a:p>
        </p:txBody>
      </p:sp>
      <p:sp>
        <p:nvSpPr>
          <p:cNvPr id="5" name="Rectangle 4"/>
          <p:cNvSpPr/>
          <p:nvPr/>
        </p:nvSpPr>
        <p:spPr>
          <a:xfrm>
            <a:off x="8639796" y="4823619"/>
            <a:ext cx="2578100" cy="6858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4000" dirty="0">
                <a:solidFill>
                  <a:prstClr val="black"/>
                </a:solidFill>
                <a:latin typeface="Calibri"/>
              </a:rPr>
              <a:t>2 cases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138119"/>
            <a:ext cx="10972800" cy="946147"/>
          </a:xfrm>
        </p:spPr>
        <p:txBody>
          <a:bodyPr/>
          <a:lstStyle/>
          <a:p>
            <a:pPr eaLnBrk="1" hangingPunct="1"/>
            <a:r>
              <a:rPr lang="en-US" sz="5400" b="1" dirty="0">
                <a:effectLst>
                  <a:outerShdw blurRad="38100" dist="38100" dir="2700000" algn="tl">
                    <a:srgbClr val="000000">
                      <a:alpha val="43137"/>
                    </a:srgbClr>
                  </a:outerShdw>
                </a:effectLst>
              </a:rPr>
              <a:t>Problematic cases for Delete(a)</a:t>
            </a:r>
          </a:p>
        </p:txBody>
      </p:sp>
      <p:sp>
        <p:nvSpPr>
          <p:cNvPr id="3" name="Content Placeholder 2"/>
          <p:cNvSpPr>
            <a:spLocks noGrp="1"/>
          </p:cNvSpPr>
          <p:nvPr>
            <p:ph idx="1"/>
          </p:nvPr>
        </p:nvSpPr>
        <p:spPr>
          <a:xfrm>
            <a:off x="1981200" y="1600200"/>
            <a:ext cx="8229600" cy="5105400"/>
          </a:xfrm>
        </p:spPr>
        <p:txBody>
          <a:bodyPr/>
          <a:lstStyle/>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1000" dirty="0"/>
          </a:p>
          <a:p>
            <a:pPr eaLnBrk="1" hangingPunct="1"/>
            <a:r>
              <a:rPr lang="en-US" dirty="0"/>
              <a:t>bf(x) = -2 is just </a:t>
            </a:r>
            <a:r>
              <a:rPr lang="en-US" b="1" dirty="0"/>
              <a:t>symmetric</a:t>
            </a:r>
            <a:r>
              <a:rPr lang="en-US" dirty="0"/>
              <a:t> to bf(x) = 2.</a:t>
            </a:r>
          </a:p>
          <a:p>
            <a:pPr eaLnBrk="1" hangingPunct="1"/>
            <a:r>
              <a:rPr lang="en-US" dirty="0"/>
              <a:t>So, we just look at bf(x) = 2.</a:t>
            </a:r>
          </a:p>
        </p:txBody>
      </p:sp>
      <p:sp>
        <p:nvSpPr>
          <p:cNvPr id="4" name="Oval 3"/>
          <p:cNvSpPr/>
          <p:nvPr/>
        </p:nvSpPr>
        <p:spPr>
          <a:xfrm>
            <a:off x="3586163" y="184308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8" name="Isosceles Triangle 7"/>
          <p:cNvSpPr/>
          <p:nvPr/>
        </p:nvSpPr>
        <p:spPr>
          <a:xfrm>
            <a:off x="4038603" y="3022600"/>
            <a:ext cx="1152525" cy="167640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9" name="Isosceles Triangle 8"/>
          <p:cNvSpPr/>
          <p:nvPr/>
        </p:nvSpPr>
        <p:spPr>
          <a:xfrm>
            <a:off x="2667003" y="3022600"/>
            <a:ext cx="1152525" cy="776288"/>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12295" name="TextBox 6"/>
          <p:cNvSpPr txBox="1">
            <a:spLocks noChangeArrowheads="1"/>
          </p:cNvSpPr>
          <p:nvPr/>
        </p:nvSpPr>
        <p:spPr bwMode="auto">
          <a:xfrm>
            <a:off x="3205166" y="1963738"/>
            <a:ext cx="32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2</a:t>
            </a:r>
          </a:p>
        </p:txBody>
      </p:sp>
      <p:cxnSp>
        <p:nvCxnSpPr>
          <p:cNvPr id="11" name="Straight Arrow Connector 10"/>
          <p:cNvCxnSpPr>
            <a:stCxn id="4" idx="3"/>
          </p:cNvCxnSpPr>
          <p:nvPr/>
        </p:nvCxnSpPr>
        <p:spPr>
          <a:xfrm flipH="1">
            <a:off x="3243263" y="2363788"/>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5"/>
          </p:cNvCxnSpPr>
          <p:nvPr/>
        </p:nvCxnSpPr>
        <p:spPr>
          <a:xfrm>
            <a:off x="4171953" y="236378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34000" y="2986088"/>
            <a:ext cx="0" cy="17129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065713" y="3613150"/>
            <a:ext cx="538162"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h+2</a:t>
            </a:r>
          </a:p>
        </p:txBody>
      </p:sp>
      <p:cxnSp>
        <p:nvCxnSpPr>
          <p:cNvPr id="21" name="Straight Arrow Connector 20"/>
          <p:cNvCxnSpPr/>
          <p:nvPr/>
        </p:nvCxnSpPr>
        <p:spPr>
          <a:xfrm>
            <a:off x="2505075" y="3027366"/>
            <a:ext cx="1588" cy="81438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354266" y="3233741"/>
            <a:ext cx="30638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25" name="Oval 24"/>
          <p:cNvSpPr/>
          <p:nvPr/>
        </p:nvSpPr>
        <p:spPr>
          <a:xfrm>
            <a:off x="7966075" y="1838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26" name="Isosceles Triangle 25"/>
          <p:cNvSpPr/>
          <p:nvPr/>
        </p:nvSpPr>
        <p:spPr>
          <a:xfrm>
            <a:off x="7077078" y="3048000"/>
            <a:ext cx="1152525" cy="167640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12304" name="TextBox 29"/>
          <p:cNvSpPr txBox="1">
            <a:spLocks noChangeArrowheads="1"/>
          </p:cNvSpPr>
          <p:nvPr/>
        </p:nvSpPr>
        <p:spPr bwMode="auto">
          <a:xfrm>
            <a:off x="7545391" y="1958978"/>
            <a:ext cx="4143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31" name="Straight Arrow Connector 30"/>
          <p:cNvCxnSpPr>
            <a:stCxn id="25" idx="3"/>
          </p:cNvCxnSpPr>
          <p:nvPr/>
        </p:nvCxnSpPr>
        <p:spPr>
          <a:xfrm flipH="1">
            <a:off x="7623175" y="2359025"/>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5"/>
          </p:cNvCxnSpPr>
          <p:nvPr/>
        </p:nvCxnSpPr>
        <p:spPr>
          <a:xfrm>
            <a:off x="8551863" y="2359025"/>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905000" y="1524003"/>
            <a:ext cx="4419600" cy="3533361"/>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prstClr val="black"/>
              </a:solidFill>
              <a:latin typeface="Calibri"/>
            </a:endParaRPr>
          </a:p>
        </p:txBody>
      </p:sp>
      <p:sp>
        <p:nvSpPr>
          <p:cNvPr id="38" name="Oval 37"/>
          <p:cNvSpPr/>
          <p:nvPr/>
        </p:nvSpPr>
        <p:spPr>
          <a:xfrm>
            <a:off x="2971800" y="3992566"/>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40" name="Straight Arrow Connector 39"/>
          <p:cNvCxnSpPr>
            <a:stCxn id="9" idx="3"/>
            <a:endCxn id="38" idx="0"/>
          </p:cNvCxnSpPr>
          <p:nvPr/>
        </p:nvCxnSpPr>
        <p:spPr>
          <a:xfrm flipH="1">
            <a:off x="3238503" y="3798891"/>
            <a:ext cx="4763" cy="193675"/>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Isosceles Triangle 50"/>
          <p:cNvSpPr/>
          <p:nvPr/>
        </p:nvSpPr>
        <p:spPr>
          <a:xfrm>
            <a:off x="8412166" y="3033716"/>
            <a:ext cx="1152525" cy="7762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52" name="Oval 51"/>
          <p:cNvSpPr/>
          <p:nvPr/>
        </p:nvSpPr>
        <p:spPr>
          <a:xfrm>
            <a:off x="8716963" y="3992566"/>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53" name="Straight Arrow Connector 52"/>
          <p:cNvCxnSpPr>
            <a:endCxn id="52" idx="0"/>
          </p:cNvCxnSpPr>
          <p:nvPr/>
        </p:nvCxnSpPr>
        <p:spPr>
          <a:xfrm flipH="1">
            <a:off x="8983663" y="3851275"/>
            <a:ext cx="4762" cy="141288"/>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2086" y="4082142"/>
            <a:ext cx="1143000" cy="369332"/>
          </a:xfrm>
          <a:prstGeom prst="rect">
            <a:avLst/>
          </a:prstGeom>
          <a:noFill/>
        </p:spPr>
        <p:txBody>
          <a:bodyPr wrap="square" rtlCol="0">
            <a:spAutoFit/>
          </a:bodyPr>
          <a:lstStyle/>
          <a:p>
            <a:pPr fontAlgn="base">
              <a:spcBef>
                <a:spcPct val="0"/>
              </a:spcBef>
              <a:spcAft>
                <a:spcPct val="0"/>
              </a:spcAft>
            </a:pPr>
            <a:r>
              <a:rPr lang="en-US" dirty="0">
                <a:solidFill>
                  <a:prstClr val="white">
                    <a:lumMod val="65000"/>
                  </a:prstClr>
                </a:solidFill>
                <a:latin typeface="Calibri" pitchFamily="34" charset="0"/>
                <a:cs typeface="Arial" charset="0"/>
              </a:rPr>
              <a:t>(deleted)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23900" y="78635"/>
            <a:ext cx="10972800" cy="1143000"/>
          </a:xfrm>
        </p:spPr>
        <p:txBody>
          <a:bodyPr/>
          <a:lstStyle/>
          <a:p>
            <a:pPr eaLnBrk="1" hangingPunct="1"/>
            <a:r>
              <a:rPr lang="en-US" b="1" dirty="0"/>
              <a:t>Delete(a): 3 subcases for bf(x)=2</a:t>
            </a:r>
          </a:p>
        </p:txBody>
      </p:sp>
      <p:sp>
        <p:nvSpPr>
          <p:cNvPr id="3" name="Content Placeholder 2"/>
          <p:cNvSpPr>
            <a:spLocks noGrp="1"/>
          </p:cNvSpPr>
          <p:nvPr>
            <p:ph idx="1"/>
          </p:nvPr>
        </p:nvSpPr>
        <p:spPr>
          <a:xfrm>
            <a:off x="1664982" y="1183535"/>
            <a:ext cx="9925661" cy="1442127"/>
          </a:xfrm>
        </p:spPr>
        <p:txBody>
          <a:bodyPr rtlCol="0">
            <a:normAutofit/>
          </a:bodyPr>
          <a:lstStyle/>
          <a:p>
            <a:pPr eaLnBrk="1" fontAlgn="auto" hangingPunct="1">
              <a:spcAft>
                <a:spcPts val="0"/>
              </a:spcAft>
              <a:buFont typeface="Arial" pitchFamily="34" charset="0"/>
              <a:buChar char="•"/>
              <a:defRPr/>
            </a:pPr>
            <a:r>
              <a:rPr lang="en-US" dirty="0"/>
              <a:t>Since tree was AVL before, </a:t>
            </a:r>
            <a:r>
              <a:rPr lang="en-US" b="1" dirty="0"/>
              <a:t>bf(z) = -1, 0 or 1</a:t>
            </a:r>
          </a:p>
          <a:p>
            <a:pPr marL="0" indent="0" eaLnBrk="1" fontAlgn="auto" hangingPunct="1">
              <a:spcAft>
                <a:spcPts val="0"/>
              </a:spcAft>
              <a:buNone/>
              <a:defRPr/>
            </a:pPr>
            <a:r>
              <a:rPr lang="en-US" b="1" dirty="0"/>
              <a:t>Case bf(z) = -1       Case bf(z) = 0        Case bf(z) = 1</a:t>
            </a:r>
          </a:p>
        </p:txBody>
      </p:sp>
      <p:cxnSp>
        <p:nvCxnSpPr>
          <p:cNvPr id="12" name="Straight Arrow Connector 11"/>
          <p:cNvCxnSpPr/>
          <p:nvPr/>
        </p:nvCxnSpPr>
        <p:spPr>
          <a:xfrm>
            <a:off x="7502525" y="5340350"/>
            <a:ext cx="635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232650" y="5802313"/>
            <a:ext cx="539750" cy="3683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grpSp>
        <p:nvGrpSpPr>
          <p:cNvPr id="9" name="Group 8"/>
          <p:cNvGrpSpPr/>
          <p:nvPr/>
        </p:nvGrpSpPr>
        <p:grpSpPr>
          <a:xfrm>
            <a:off x="4646613" y="2895603"/>
            <a:ext cx="2786062" cy="3724275"/>
            <a:chOff x="3122613" y="2895600"/>
            <a:chExt cx="2786062" cy="3724275"/>
          </a:xfrm>
        </p:grpSpPr>
        <p:sp>
          <p:nvSpPr>
            <p:cNvPr id="4" name="Oval 3"/>
            <p:cNvSpPr/>
            <p:nvPr/>
          </p:nvSpPr>
          <p:spPr>
            <a:xfrm>
              <a:off x="4041775" y="2895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5" name="Isosceles Triangle 4"/>
            <p:cNvSpPr/>
            <p:nvPr/>
          </p:nvSpPr>
          <p:spPr>
            <a:xfrm>
              <a:off x="4143375" y="5365750"/>
              <a:ext cx="808038"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6" name="Isosceles Triangle 5"/>
            <p:cNvSpPr/>
            <p:nvPr/>
          </p:nvSpPr>
          <p:spPr>
            <a:xfrm>
              <a:off x="3122613" y="40751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8" name="Oval 7"/>
            <p:cNvSpPr/>
            <p:nvPr/>
          </p:nvSpPr>
          <p:spPr>
            <a:xfrm>
              <a:off x="4727575" y="4038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3320" name="TextBox 8"/>
            <p:cNvSpPr txBox="1">
              <a:spLocks noChangeArrowheads="1"/>
            </p:cNvSpPr>
            <p:nvPr/>
          </p:nvSpPr>
          <p:spPr bwMode="auto">
            <a:xfrm>
              <a:off x="3660775" y="3016250"/>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0" name="Straight Arrow Connector 9"/>
            <p:cNvCxnSpPr>
              <a:stCxn id="4" idx="3"/>
            </p:cNvCxnSpPr>
            <p:nvPr/>
          </p:nvCxnSpPr>
          <p:spPr>
            <a:xfrm flipH="1">
              <a:off x="3698875" y="34163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a:endCxn id="8" idx="0"/>
            </p:cNvCxnSpPr>
            <p:nvPr/>
          </p:nvCxnSpPr>
          <p:spPr>
            <a:xfrm>
              <a:off x="4627563" y="34163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7" name="TextBox 23"/>
            <p:cNvSpPr txBox="1">
              <a:spLocks noChangeArrowheads="1"/>
            </p:cNvSpPr>
            <p:nvPr/>
          </p:nvSpPr>
          <p:spPr bwMode="auto">
            <a:xfrm>
              <a:off x="4359275" y="41275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26" name="Straight Arrow Connector 25"/>
            <p:cNvCxnSpPr>
              <a:stCxn id="8" idx="3"/>
              <a:endCxn id="5" idx="0"/>
            </p:cNvCxnSpPr>
            <p:nvPr/>
          </p:nvCxnSpPr>
          <p:spPr>
            <a:xfrm flipH="1">
              <a:off x="4546600" y="4559300"/>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5103813" y="5368925"/>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29" name="Straight Arrow Connector 28"/>
            <p:cNvCxnSpPr>
              <a:stCxn id="8" idx="5"/>
              <a:endCxn id="27" idx="0"/>
            </p:cNvCxnSpPr>
            <p:nvPr/>
          </p:nvCxnSpPr>
          <p:spPr>
            <a:xfrm>
              <a:off x="5313363" y="4559300"/>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352800" y="52435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73" name="Straight Arrow Connector 72"/>
            <p:cNvCxnSpPr>
              <a:endCxn id="72" idx="0"/>
            </p:cNvCxnSpPr>
            <p:nvPr/>
          </p:nvCxnSpPr>
          <p:spPr>
            <a:xfrm flipH="1">
              <a:off x="3619500" y="4876800"/>
              <a:ext cx="80963"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8745538" y="5368928"/>
            <a:ext cx="0" cy="8032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8591550" y="5573716"/>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grpSp>
        <p:nvGrpSpPr>
          <p:cNvPr id="7" name="Group 6"/>
          <p:cNvGrpSpPr>
            <a:grpSpLocks/>
          </p:cNvGrpSpPr>
          <p:nvPr/>
        </p:nvGrpSpPr>
        <p:grpSpPr bwMode="auto">
          <a:xfrm>
            <a:off x="7789863" y="2895603"/>
            <a:ext cx="2786062" cy="3724275"/>
            <a:chOff x="5903913" y="2895600"/>
            <a:chExt cx="2786062" cy="3724275"/>
          </a:xfrm>
        </p:grpSpPr>
        <p:sp>
          <p:nvSpPr>
            <p:cNvPr id="48" name="Oval 47"/>
            <p:cNvSpPr/>
            <p:nvPr/>
          </p:nvSpPr>
          <p:spPr>
            <a:xfrm>
              <a:off x="6823075" y="2895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49" name="Isosceles Triangle 48"/>
            <p:cNvSpPr/>
            <p:nvPr/>
          </p:nvSpPr>
          <p:spPr>
            <a:xfrm>
              <a:off x="6924675" y="5365750"/>
              <a:ext cx="808038"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50" name="Isosceles Triangle 49"/>
            <p:cNvSpPr/>
            <p:nvPr/>
          </p:nvSpPr>
          <p:spPr>
            <a:xfrm>
              <a:off x="5903913" y="40751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52" name="Oval 51"/>
            <p:cNvSpPr/>
            <p:nvPr/>
          </p:nvSpPr>
          <p:spPr>
            <a:xfrm>
              <a:off x="7508875" y="4038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3341" name="TextBox 52"/>
            <p:cNvSpPr txBox="1">
              <a:spLocks noChangeArrowheads="1"/>
            </p:cNvSpPr>
            <p:nvPr/>
          </p:nvSpPr>
          <p:spPr bwMode="auto">
            <a:xfrm>
              <a:off x="6442075" y="3016250"/>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54" name="Straight Arrow Connector 53"/>
            <p:cNvCxnSpPr>
              <a:stCxn id="48" idx="3"/>
            </p:cNvCxnSpPr>
            <p:nvPr/>
          </p:nvCxnSpPr>
          <p:spPr>
            <a:xfrm flipH="1">
              <a:off x="6480175" y="34163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5"/>
              <a:endCxn id="52" idx="0"/>
            </p:cNvCxnSpPr>
            <p:nvPr/>
          </p:nvCxnSpPr>
          <p:spPr>
            <a:xfrm>
              <a:off x="7408863" y="34163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44" name="TextBox 59"/>
            <p:cNvSpPr txBox="1">
              <a:spLocks noChangeArrowheads="1"/>
            </p:cNvSpPr>
            <p:nvPr/>
          </p:nvSpPr>
          <p:spPr bwMode="auto">
            <a:xfrm>
              <a:off x="7205123" y="4127500"/>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61" name="Straight Arrow Connector 60"/>
            <p:cNvCxnSpPr>
              <a:stCxn id="52" idx="3"/>
              <a:endCxn id="49" idx="0"/>
            </p:cNvCxnSpPr>
            <p:nvPr/>
          </p:nvCxnSpPr>
          <p:spPr>
            <a:xfrm flipH="1">
              <a:off x="7327900" y="4559300"/>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7885113" y="5368925"/>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63" name="Straight Arrow Connector 62"/>
            <p:cNvCxnSpPr>
              <a:stCxn id="52" idx="5"/>
              <a:endCxn id="62" idx="0"/>
            </p:cNvCxnSpPr>
            <p:nvPr/>
          </p:nvCxnSpPr>
          <p:spPr>
            <a:xfrm>
              <a:off x="8094663" y="4559300"/>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145213" y="52435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75" name="Straight Arrow Connector 74"/>
            <p:cNvCxnSpPr>
              <a:endCxn id="74" idx="0"/>
            </p:cNvCxnSpPr>
            <p:nvPr/>
          </p:nvCxnSpPr>
          <p:spPr>
            <a:xfrm flipH="1">
              <a:off x="6411913" y="4876800"/>
              <a:ext cx="80962"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2860675" y="289401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41" name="Isosceles Triangle 40"/>
          <p:cNvSpPr/>
          <p:nvPr/>
        </p:nvSpPr>
        <p:spPr>
          <a:xfrm>
            <a:off x="2962275" y="5364165"/>
            <a:ext cx="808038"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42" name="Isosceles Triangle 41"/>
          <p:cNvSpPr/>
          <p:nvPr/>
        </p:nvSpPr>
        <p:spPr>
          <a:xfrm>
            <a:off x="1941516" y="4073528"/>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43" name="Oval 42"/>
          <p:cNvSpPr/>
          <p:nvPr/>
        </p:nvSpPr>
        <p:spPr>
          <a:xfrm>
            <a:off x="3546475" y="403701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4" name="TextBox 8"/>
          <p:cNvSpPr txBox="1">
            <a:spLocks noChangeArrowheads="1"/>
          </p:cNvSpPr>
          <p:nvPr/>
        </p:nvSpPr>
        <p:spPr bwMode="auto">
          <a:xfrm>
            <a:off x="2479678" y="3014665"/>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45" name="Straight Arrow Connector 44"/>
          <p:cNvCxnSpPr>
            <a:stCxn id="40" idx="3"/>
          </p:cNvCxnSpPr>
          <p:nvPr/>
        </p:nvCxnSpPr>
        <p:spPr>
          <a:xfrm flipH="1">
            <a:off x="2517775" y="3414712"/>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5"/>
            <a:endCxn id="43" idx="0"/>
          </p:cNvCxnSpPr>
          <p:nvPr/>
        </p:nvCxnSpPr>
        <p:spPr>
          <a:xfrm>
            <a:off x="3446463" y="3414712"/>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30525" y="5338762"/>
            <a:ext cx="635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660650" y="5800725"/>
            <a:ext cx="539750" cy="3683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cxnSp>
        <p:nvCxnSpPr>
          <p:cNvPr id="53" name="Straight Arrow Connector 52"/>
          <p:cNvCxnSpPr/>
          <p:nvPr/>
        </p:nvCxnSpPr>
        <p:spPr>
          <a:xfrm>
            <a:off x="1779588" y="4078290"/>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7" name="TextBox 23"/>
          <p:cNvSpPr txBox="1">
            <a:spLocks noChangeArrowheads="1"/>
          </p:cNvSpPr>
          <p:nvPr/>
        </p:nvSpPr>
        <p:spPr bwMode="auto">
          <a:xfrm>
            <a:off x="3178175" y="4125915"/>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sp>
        <p:nvSpPr>
          <p:cNvPr id="56" name="TextBox 55"/>
          <p:cNvSpPr txBox="1"/>
          <p:nvPr/>
        </p:nvSpPr>
        <p:spPr>
          <a:xfrm>
            <a:off x="1617666" y="4287837"/>
            <a:ext cx="306387"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58" name="Straight Arrow Connector 57"/>
          <p:cNvCxnSpPr>
            <a:stCxn id="43" idx="3"/>
            <a:endCxn id="41" idx="0"/>
          </p:cNvCxnSpPr>
          <p:nvPr/>
        </p:nvCxnSpPr>
        <p:spPr>
          <a:xfrm flipH="1">
            <a:off x="3365503" y="4557712"/>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5"/>
          </p:cNvCxnSpPr>
          <p:nvPr/>
        </p:nvCxnSpPr>
        <p:spPr>
          <a:xfrm>
            <a:off x="4132266" y="4557715"/>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171700" y="5241928"/>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64" name="Straight Arrow Connector 63"/>
          <p:cNvCxnSpPr>
            <a:endCxn id="60" idx="0"/>
          </p:cNvCxnSpPr>
          <p:nvPr/>
        </p:nvCxnSpPr>
        <p:spPr>
          <a:xfrm flipH="1">
            <a:off x="2438403" y="4875215"/>
            <a:ext cx="80963"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bwMode="auto">
          <a:xfrm>
            <a:off x="3916362" y="5364162"/>
            <a:ext cx="808038"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sp>
        <p:nvSpPr>
          <p:cNvPr id="39" name="Rectangle 38"/>
          <p:cNvSpPr/>
          <p:nvPr/>
        </p:nvSpPr>
        <p:spPr>
          <a:xfrm>
            <a:off x="3118078" y="3993923"/>
            <a:ext cx="387122"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endParaRPr lang="en-US">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9"/>
                                        </p:tgtEl>
                                      </p:cBhvr>
                                    </p:animEffect>
                                    <p:anim calcmode="lin" valueType="num">
                                      <p:cBhvr>
                                        <p:cTn id="7" dur="1000"/>
                                        <p:tgtEl>
                                          <p:spTgt spid="39"/>
                                        </p:tgtEl>
                                        <p:attrNameLst>
                                          <p:attrName>ppt_x</p:attrName>
                                        </p:attrNameLst>
                                      </p:cBhvr>
                                      <p:tavLst>
                                        <p:tav tm="0">
                                          <p:val>
                                            <p:strVal val="ppt_x"/>
                                          </p:val>
                                        </p:tav>
                                        <p:tav tm="100000">
                                          <p:val>
                                            <p:strVal val="ppt_x"/>
                                          </p:val>
                                        </p:tav>
                                      </p:tavLst>
                                    </p:anim>
                                    <p:anim calcmode="lin" valueType="num">
                                      <p:cBhvr>
                                        <p:cTn id="8" dur="1000"/>
                                        <p:tgtEl>
                                          <p:spTgt spid="39"/>
                                        </p:tgtEl>
                                        <p:attrNameLst>
                                          <p:attrName>ppt_y</p:attrName>
                                        </p:attrNameLst>
                                      </p:cBhvr>
                                      <p:tavLst>
                                        <p:tav tm="0">
                                          <p:val>
                                            <p:strVal val="ppt_y"/>
                                          </p:val>
                                        </p:tav>
                                        <p:tav tm="100000">
                                          <p:val>
                                            <p:strVal val="ppt_y+.1"/>
                                          </p:val>
                                        </p:tav>
                                      </p:tavLst>
                                    </p:anim>
                                    <p:set>
                                      <p:cBhvr>
                                        <p:cTn id="9" dur="1" fill="hold">
                                          <p:stCondLst>
                                            <p:cond delay="999"/>
                                          </p:stCondLst>
                                        </p:cTn>
                                        <p:tgtEl>
                                          <p:spTgt spid="3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1000"/>
                                        <p:tgtEl>
                                          <p:spTgt spid="66"/>
                                        </p:tgtEl>
                                      </p:cBhvr>
                                    </p:animEffect>
                                    <p:anim calcmode="lin" valueType="num">
                                      <p:cBhvr>
                                        <p:cTn id="65" dur="1000" fill="hold"/>
                                        <p:tgtEl>
                                          <p:spTgt spid="66"/>
                                        </p:tgtEl>
                                        <p:attrNameLst>
                                          <p:attrName>ppt_x</p:attrName>
                                        </p:attrNameLst>
                                      </p:cBhvr>
                                      <p:tavLst>
                                        <p:tav tm="0">
                                          <p:val>
                                            <p:strVal val="#ppt_x"/>
                                          </p:val>
                                        </p:tav>
                                        <p:tav tm="100000">
                                          <p:val>
                                            <p:strVal val="#ppt_x"/>
                                          </p:val>
                                        </p:tav>
                                      </p:tavLst>
                                    </p:anim>
                                    <p:anim calcmode="lin" valueType="num">
                                      <p:cBhvr>
                                        <p:cTn id="66" dur="1000" fill="hold"/>
                                        <p:tgtEl>
                                          <p:spTgt spid="6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1000"/>
                                        <p:tgtEl>
                                          <p:spTgt spid="67"/>
                                        </p:tgtEl>
                                      </p:cBhvr>
                                    </p:animEffect>
                                    <p:anim calcmode="lin" valueType="num">
                                      <p:cBhvr>
                                        <p:cTn id="70" dur="1000" fill="hold"/>
                                        <p:tgtEl>
                                          <p:spTgt spid="67"/>
                                        </p:tgtEl>
                                        <p:attrNameLst>
                                          <p:attrName>ppt_x</p:attrName>
                                        </p:attrNameLst>
                                      </p:cBhvr>
                                      <p:tavLst>
                                        <p:tav tm="0">
                                          <p:val>
                                            <p:strVal val="#ppt_x"/>
                                          </p:val>
                                        </p:tav>
                                        <p:tav tm="100000">
                                          <p:val>
                                            <p:strVal val="#ppt_x"/>
                                          </p:val>
                                        </p:tav>
                                      </p:tavLst>
                                    </p:anim>
                                    <p:anim calcmode="lin" valueType="num">
                                      <p:cBhvr>
                                        <p:cTn id="71"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7" grpId="0" animBg="1"/>
      <p:bldP spid="51" grpId="0" animBg="1"/>
      <p:bldP spid="56"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79378"/>
            <a:ext cx="10972800" cy="1143000"/>
          </a:xfrm>
        </p:spPr>
        <p:txBody>
          <a:bodyPr/>
          <a:lstStyle/>
          <a:p>
            <a:pPr eaLnBrk="1" hangingPunct="1"/>
            <a:r>
              <a:rPr lang="en-US" b="1" dirty="0"/>
              <a:t>Fixing case bf(x) = 2, bf(z) = 0</a:t>
            </a:r>
          </a:p>
        </p:txBody>
      </p:sp>
      <p:sp>
        <p:nvSpPr>
          <p:cNvPr id="15363" name="Content Placeholder 2"/>
          <p:cNvSpPr>
            <a:spLocks noGrp="1"/>
          </p:cNvSpPr>
          <p:nvPr>
            <p:ph idx="1"/>
          </p:nvPr>
        </p:nvSpPr>
        <p:spPr>
          <a:xfrm>
            <a:off x="1981200" y="1371603"/>
            <a:ext cx="8229600" cy="4525963"/>
          </a:xfrm>
        </p:spPr>
        <p:txBody>
          <a:bodyPr/>
          <a:lstStyle/>
          <a:p>
            <a:pPr eaLnBrk="1" hangingPunct="1"/>
            <a:r>
              <a:rPr lang="en-US"/>
              <a:t>We do a </a:t>
            </a:r>
            <a:r>
              <a:rPr lang="en-US" b="1" i="1"/>
              <a:t>single left rotation</a:t>
            </a:r>
          </a:p>
          <a:p>
            <a:pPr eaLnBrk="1" hangingPunct="1"/>
            <a:r>
              <a:rPr lang="en-US"/>
              <a:t>Preserves the BST property, and fixes bf(x) = 2</a:t>
            </a:r>
          </a:p>
        </p:txBody>
      </p:sp>
      <p:sp>
        <p:nvSpPr>
          <p:cNvPr id="5" name="Oval 4"/>
          <p:cNvSpPr/>
          <p:nvPr/>
        </p:nvSpPr>
        <p:spPr>
          <a:xfrm>
            <a:off x="3360738"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a:xfrm>
            <a:off x="3460753" y="5289553"/>
            <a:ext cx="809625"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7" name="Isosceles Triangle 6"/>
          <p:cNvSpPr/>
          <p:nvPr/>
        </p:nvSpPr>
        <p:spPr>
          <a:xfrm>
            <a:off x="2441578" y="3998916"/>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9" name="Oval 8"/>
          <p:cNvSpPr/>
          <p:nvPr/>
        </p:nvSpPr>
        <p:spPr>
          <a:xfrm>
            <a:off x="4046538"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5368" name="TextBox 9"/>
          <p:cNvSpPr txBox="1">
            <a:spLocks noChangeArrowheads="1"/>
          </p:cNvSpPr>
          <p:nvPr/>
        </p:nvSpPr>
        <p:spPr bwMode="auto">
          <a:xfrm>
            <a:off x="2979741" y="2940053"/>
            <a:ext cx="327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1" name="Straight Arrow Connector 10"/>
          <p:cNvCxnSpPr>
            <a:stCxn id="5" idx="3"/>
          </p:cNvCxnSpPr>
          <p:nvPr/>
        </p:nvCxnSpPr>
        <p:spPr>
          <a:xfrm flipH="1">
            <a:off x="3017838" y="33401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9" idx="0"/>
          </p:cNvCxnSpPr>
          <p:nvPr/>
        </p:nvCxnSpPr>
        <p:spPr>
          <a:xfrm>
            <a:off x="3946528" y="334010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97488" y="5264150"/>
            <a:ext cx="4762"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27613" y="5715000"/>
            <a:ext cx="539750"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cxnSp>
        <p:nvCxnSpPr>
          <p:cNvPr id="17" name="Straight Arrow Connector 16"/>
          <p:cNvCxnSpPr/>
          <p:nvPr/>
        </p:nvCxnSpPr>
        <p:spPr>
          <a:xfrm flipH="1">
            <a:off x="2301878" y="4003678"/>
            <a:ext cx="9525"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49475" y="4224341"/>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375" name="TextBox 20"/>
          <p:cNvSpPr txBox="1">
            <a:spLocks noChangeArrowheads="1"/>
          </p:cNvSpPr>
          <p:nvPr/>
        </p:nvSpPr>
        <p:spPr bwMode="auto">
          <a:xfrm>
            <a:off x="3676653" y="40513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22" name="Straight Arrow Connector 21"/>
          <p:cNvCxnSpPr>
            <a:stCxn id="9" idx="3"/>
            <a:endCxn id="6" idx="0"/>
          </p:cNvCxnSpPr>
          <p:nvPr/>
        </p:nvCxnSpPr>
        <p:spPr>
          <a:xfrm flipH="1">
            <a:off x="3865566" y="4483100"/>
            <a:ext cx="280987"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4422778" y="5292725"/>
            <a:ext cx="803275"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24" name="Straight Arrow Connector 23"/>
          <p:cNvCxnSpPr>
            <a:stCxn id="9" idx="5"/>
            <a:endCxn id="23" idx="0"/>
          </p:cNvCxnSpPr>
          <p:nvPr/>
        </p:nvCxnSpPr>
        <p:spPr>
          <a:xfrm>
            <a:off x="4632325" y="4483103"/>
            <a:ext cx="192088"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5543550" y="4332291"/>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26" name="Oval 25"/>
          <p:cNvSpPr/>
          <p:nvPr/>
        </p:nvSpPr>
        <p:spPr>
          <a:xfrm>
            <a:off x="8297863"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27" name="Isosceles Triangle 26"/>
          <p:cNvSpPr/>
          <p:nvPr/>
        </p:nvSpPr>
        <p:spPr>
          <a:xfrm>
            <a:off x="8397878" y="5289553"/>
            <a:ext cx="809625"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28" name="Isosceles Triangle 27"/>
          <p:cNvSpPr/>
          <p:nvPr/>
        </p:nvSpPr>
        <p:spPr>
          <a:xfrm>
            <a:off x="6673853" y="5370516"/>
            <a:ext cx="1152525" cy="7254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0" name="Oval 29"/>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1" name="TextBox 30"/>
          <p:cNvSpPr txBox="1">
            <a:spLocks noChangeArrowheads="1"/>
          </p:cNvSpPr>
          <p:nvPr/>
        </p:nvSpPr>
        <p:spPr bwMode="auto">
          <a:xfrm>
            <a:off x="7916866" y="2940053"/>
            <a:ext cx="4143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32" name="Straight Arrow Connector 31"/>
          <p:cNvCxnSpPr>
            <a:stCxn id="26" idx="3"/>
            <a:endCxn id="30" idx="0"/>
          </p:cNvCxnSpPr>
          <p:nvPr/>
        </p:nvCxnSpPr>
        <p:spPr>
          <a:xfrm flipH="1">
            <a:off x="7972425" y="3340100"/>
            <a:ext cx="42545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28" idx="0"/>
          </p:cNvCxnSpPr>
          <p:nvPr/>
        </p:nvCxnSpPr>
        <p:spPr>
          <a:xfrm flipH="1">
            <a:off x="7250116" y="4483103"/>
            <a:ext cx="479425" cy="887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7250116" y="40513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40" name="Straight Arrow Connector 39"/>
          <p:cNvCxnSpPr>
            <a:stCxn id="30" idx="5"/>
          </p:cNvCxnSpPr>
          <p:nvPr/>
        </p:nvCxnSpPr>
        <p:spPr>
          <a:xfrm>
            <a:off x="8215316" y="4483100"/>
            <a:ext cx="58102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9161463" y="3962400"/>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2" name="Straight Arrow Connector 41"/>
          <p:cNvCxnSpPr>
            <a:stCxn id="26" idx="5"/>
            <a:endCxn id="41" idx="0"/>
          </p:cNvCxnSpPr>
          <p:nvPr/>
        </p:nvCxnSpPr>
        <p:spPr>
          <a:xfrm>
            <a:off x="8883650" y="3340100"/>
            <a:ext cx="681038"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305800"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5" name="Oval 54"/>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5"/>
                                        </p:tgtEl>
                                        <p:attrNameLst>
                                          <p:attrName>ppt_x</p:attrName>
                                        </p:attrNameLst>
                                      </p:cBhvr>
                                      <p:tavLst>
                                        <p:tav tm="0">
                                          <p:val>
                                            <p:strVal val="ppt_x"/>
                                          </p:val>
                                        </p:tav>
                                        <p:tav tm="100000">
                                          <p:val>
                                            <p:strVal val="ppt_x"/>
                                          </p:val>
                                        </p:tav>
                                      </p:tavLst>
                                    </p:anim>
                                    <p:anim calcmode="lin" valueType="num">
                                      <p:cBhvr additive="base">
                                        <p:cTn id="7" dur="500"/>
                                        <p:tgtEl>
                                          <p:spTgt spid="55"/>
                                        </p:tgtEl>
                                        <p:attrNameLst>
                                          <p:attrName>ppt_y</p:attrName>
                                        </p:attrNameLst>
                                      </p:cBhvr>
                                      <p:tavLst>
                                        <p:tav tm="0">
                                          <p:val>
                                            <p:strVal val="ppt_y"/>
                                          </p:val>
                                        </p:tav>
                                        <p:tav tm="100000">
                                          <p:val>
                                            <p:strVal val="1+ppt_h/2"/>
                                          </p:val>
                                        </p:tav>
                                      </p:tavLst>
                                    </p:anim>
                                    <p:set>
                                      <p:cBhvr>
                                        <p:cTn id="8" dur="1" fill="hold">
                                          <p:stCondLst>
                                            <p:cond delay="499"/>
                                          </p:stCondLst>
                                        </p:cTn>
                                        <p:tgtEl>
                                          <p:spTgt spid="5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54"/>
                                        </p:tgtEl>
                                        <p:attrNameLst>
                                          <p:attrName>ppt_x</p:attrName>
                                        </p:attrNameLst>
                                      </p:cBhvr>
                                      <p:tavLst>
                                        <p:tav tm="0">
                                          <p:val>
                                            <p:strVal val="ppt_x"/>
                                          </p:val>
                                        </p:tav>
                                        <p:tav tm="100000">
                                          <p:val>
                                            <p:strVal val="ppt_x"/>
                                          </p:val>
                                        </p:tav>
                                      </p:tavLst>
                                    </p:anim>
                                    <p:anim calcmode="lin" valueType="num">
                                      <p:cBhvr additive="base">
                                        <p:cTn id="13" dur="500"/>
                                        <p:tgtEl>
                                          <p:spTgt spid="54"/>
                                        </p:tgtEl>
                                        <p:attrNameLst>
                                          <p:attrName>ppt_y</p:attrName>
                                        </p:attrNameLst>
                                      </p:cBhvr>
                                      <p:tavLst>
                                        <p:tav tm="0">
                                          <p:val>
                                            <p:strVal val="ppt_y"/>
                                          </p:val>
                                        </p:tav>
                                        <p:tav tm="100000">
                                          <p:val>
                                            <p:strVal val="1+ppt_h/2"/>
                                          </p:val>
                                        </p:tav>
                                      </p:tavLst>
                                    </p:anim>
                                    <p:set>
                                      <p:cBhvr>
                                        <p:cTn id="14" dur="1" fill="hold">
                                          <p:stCondLst>
                                            <p:cond delay="499"/>
                                          </p:stCondLst>
                                        </p:cTn>
                                        <p:tgtEl>
                                          <p:spTgt spid="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p:bldP spid="39" grpId="0"/>
      <p:bldP spid="41" grpId="0" animBg="1"/>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47700" y="41281"/>
            <a:ext cx="10972800" cy="1143000"/>
          </a:xfrm>
        </p:spPr>
        <p:txBody>
          <a:bodyPr/>
          <a:lstStyle/>
          <a:p>
            <a:pPr eaLnBrk="1" hangingPunct="1"/>
            <a:r>
              <a:rPr lang="en-US" b="1" dirty="0"/>
              <a:t>Fixing case bf(x) = 2, bf(z) = 1</a:t>
            </a:r>
          </a:p>
        </p:txBody>
      </p:sp>
      <p:sp>
        <p:nvSpPr>
          <p:cNvPr id="16387" name="Content Placeholder 2"/>
          <p:cNvSpPr>
            <a:spLocks noGrp="1"/>
          </p:cNvSpPr>
          <p:nvPr>
            <p:ph idx="1"/>
          </p:nvPr>
        </p:nvSpPr>
        <p:spPr>
          <a:xfrm>
            <a:off x="1981200" y="1371603"/>
            <a:ext cx="8305800" cy="4525963"/>
          </a:xfrm>
        </p:spPr>
        <p:txBody>
          <a:bodyPr/>
          <a:lstStyle/>
          <a:p>
            <a:pPr eaLnBrk="1" hangingPunct="1"/>
            <a:r>
              <a:rPr lang="en-US"/>
              <a:t>We do a </a:t>
            </a:r>
            <a:r>
              <a:rPr lang="en-US" b="1" i="1"/>
              <a:t>single left rotation </a:t>
            </a:r>
            <a:r>
              <a:rPr lang="en-US"/>
              <a:t>(same as last case)</a:t>
            </a:r>
          </a:p>
          <a:p>
            <a:pPr eaLnBrk="1" hangingPunct="1"/>
            <a:r>
              <a:rPr lang="en-US"/>
              <a:t>Preserves the BST property, and fixes bf(x) = 2</a:t>
            </a:r>
          </a:p>
        </p:txBody>
      </p:sp>
      <p:sp>
        <p:nvSpPr>
          <p:cNvPr id="5" name="Oval 4"/>
          <p:cNvSpPr/>
          <p:nvPr/>
        </p:nvSpPr>
        <p:spPr>
          <a:xfrm>
            <a:off x="3360738"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a:xfrm>
            <a:off x="3460753" y="5289550"/>
            <a:ext cx="80962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7" name="Isosceles Triangle 6"/>
          <p:cNvSpPr/>
          <p:nvPr/>
        </p:nvSpPr>
        <p:spPr>
          <a:xfrm>
            <a:off x="2441578" y="3998916"/>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9" name="Oval 8"/>
          <p:cNvSpPr/>
          <p:nvPr/>
        </p:nvSpPr>
        <p:spPr>
          <a:xfrm>
            <a:off x="4046538"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6392" name="TextBox 9"/>
          <p:cNvSpPr txBox="1">
            <a:spLocks noChangeArrowheads="1"/>
          </p:cNvSpPr>
          <p:nvPr/>
        </p:nvSpPr>
        <p:spPr bwMode="auto">
          <a:xfrm>
            <a:off x="2979741" y="2940053"/>
            <a:ext cx="327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1" name="Straight Arrow Connector 10"/>
          <p:cNvCxnSpPr>
            <a:stCxn id="5" idx="3"/>
          </p:cNvCxnSpPr>
          <p:nvPr/>
        </p:nvCxnSpPr>
        <p:spPr>
          <a:xfrm flipH="1">
            <a:off x="3017838" y="33401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9" idx="0"/>
          </p:cNvCxnSpPr>
          <p:nvPr/>
        </p:nvCxnSpPr>
        <p:spPr>
          <a:xfrm>
            <a:off x="3946528" y="334010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97488" y="5264150"/>
            <a:ext cx="4762"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27613" y="5715000"/>
            <a:ext cx="539750"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cxnSp>
        <p:nvCxnSpPr>
          <p:cNvPr id="17" name="Straight Arrow Connector 16"/>
          <p:cNvCxnSpPr/>
          <p:nvPr/>
        </p:nvCxnSpPr>
        <p:spPr>
          <a:xfrm flipH="1">
            <a:off x="2301878" y="4003678"/>
            <a:ext cx="9525"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49475" y="4224341"/>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6399" name="TextBox 20"/>
          <p:cNvSpPr txBox="1">
            <a:spLocks noChangeArrowheads="1"/>
          </p:cNvSpPr>
          <p:nvPr/>
        </p:nvSpPr>
        <p:spPr bwMode="auto">
          <a:xfrm>
            <a:off x="3676653" y="40513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22" name="Straight Arrow Connector 21"/>
          <p:cNvCxnSpPr>
            <a:stCxn id="9" idx="3"/>
            <a:endCxn id="6" idx="0"/>
          </p:cNvCxnSpPr>
          <p:nvPr/>
        </p:nvCxnSpPr>
        <p:spPr>
          <a:xfrm flipH="1">
            <a:off x="3865566" y="4483100"/>
            <a:ext cx="280987"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4422778" y="5292725"/>
            <a:ext cx="803275"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24" name="Straight Arrow Connector 23"/>
          <p:cNvCxnSpPr>
            <a:stCxn id="9" idx="5"/>
            <a:endCxn id="23" idx="0"/>
          </p:cNvCxnSpPr>
          <p:nvPr/>
        </p:nvCxnSpPr>
        <p:spPr>
          <a:xfrm>
            <a:off x="4632325" y="4483103"/>
            <a:ext cx="192088"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5543550" y="4332291"/>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26" name="Oval 25"/>
          <p:cNvSpPr/>
          <p:nvPr/>
        </p:nvSpPr>
        <p:spPr>
          <a:xfrm>
            <a:off x="8297863"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27" name="Isosceles Triangle 26"/>
          <p:cNvSpPr/>
          <p:nvPr/>
        </p:nvSpPr>
        <p:spPr>
          <a:xfrm>
            <a:off x="8397878" y="5289550"/>
            <a:ext cx="80962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2</a:t>
            </a:r>
          </a:p>
        </p:txBody>
      </p:sp>
      <p:sp>
        <p:nvSpPr>
          <p:cNvPr id="28" name="Isosceles Triangle 27"/>
          <p:cNvSpPr/>
          <p:nvPr/>
        </p:nvSpPr>
        <p:spPr>
          <a:xfrm>
            <a:off x="6673853" y="5370516"/>
            <a:ext cx="1152525" cy="7254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0" name="Oval 29"/>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1" name="TextBox 30"/>
          <p:cNvSpPr txBox="1">
            <a:spLocks noChangeArrowheads="1"/>
          </p:cNvSpPr>
          <p:nvPr/>
        </p:nvSpPr>
        <p:spPr bwMode="auto">
          <a:xfrm>
            <a:off x="7916863" y="2940053"/>
            <a:ext cx="328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32" name="Straight Arrow Connector 31"/>
          <p:cNvCxnSpPr>
            <a:stCxn id="26" idx="3"/>
            <a:endCxn id="30" idx="0"/>
          </p:cNvCxnSpPr>
          <p:nvPr/>
        </p:nvCxnSpPr>
        <p:spPr>
          <a:xfrm flipH="1">
            <a:off x="7972425" y="3340100"/>
            <a:ext cx="42545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28" idx="0"/>
          </p:cNvCxnSpPr>
          <p:nvPr/>
        </p:nvCxnSpPr>
        <p:spPr>
          <a:xfrm flipH="1">
            <a:off x="7250116" y="4483103"/>
            <a:ext cx="479425" cy="887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7250116" y="40513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40" name="Straight Arrow Connector 39"/>
          <p:cNvCxnSpPr>
            <a:stCxn id="30" idx="5"/>
          </p:cNvCxnSpPr>
          <p:nvPr/>
        </p:nvCxnSpPr>
        <p:spPr>
          <a:xfrm>
            <a:off x="8215316" y="4483100"/>
            <a:ext cx="58102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9161463" y="3962400"/>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2" name="Straight Arrow Connector 41"/>
          <p:cNvCxnSpPr>
            <a:stCxn id="26" idx="5"/>
            <a:endCxn id="41" idx="0"/>
          </p:cNvCxnSpPr>
          <p:nvPr/>
        </p:nvCxnSpPr>
        <p:spPr>
          <a:xfrm>
            <a:off x="8883650" y="3340100"/>
            <a:ext cx="681038"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305800"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5" name="Oval 54"/>
          <p:cNvSpPr/>
          <p:nvPr/>
        </p:nvSpPr>
        <p:spPr>
          <a:xfrm>
            <a:off x="7629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cxnSp>
        <p:nvCxnSpPr>
          <p:cNvPr id="37" name="Straight Arrow Connector 36"/>
          <p:cNvCxnSpPr/>
          <p:nvPr/>
        </p:nvCxnSpPr>
        <p:spPr>
          <a:xfrm flipH="1">
            <a:off x="3351213" y="5299078"/>
            <a:ext cx="11112"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198816" y="5519741"/>
            <a:ext cx="30638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5"/>
                                        </p:tgtEl>
                                        <p:attrNameLst>
                                          <p:attrName>ppt_x</p:attrName>
                                        </p:attrNameLst>
                                      </p:cBhvr>
                                      <p:tavLst>
                                        <p:tav tm="0">
                                          <p:val>
                                            <p:strVal val="ppt_x"/>
                                          </p:val>
                                        </p:tav>
                                        <p:tav tm="100000">
                                          <p:val>
                                            <p:strVal val="ppt_x"/>
                                          </p:val>
                                        </p:tav>
                                      </p:tavLst>
                                    </p:anim>
                                    <p:anim calcmode="lin" valueType="num">
                                      <p:cBhvr additive="base">
                                        <p:cTn id="7" dur="500"/>
                                        <p:tgtEl>
                                          <p:spTgt spid="55"/>
                                        </p:tgtEl>
                                        <p:attrNameLst>
                                          <p:attrName>ppt_y</p:attrName>
                                        </p:attrNameLst>
                                      </p:cBhvr>
                                      <p:tavLst>
                                        <p:tav tm="0">
                                          <p:val>
                                            <p:strVal val="ppt_y"/>
                                          </p:val>
                                        </p:tav>
                                        <p:tav tm="100000">
                                          <p:val>
                                            <p:strVal val="1+ppt_h/2"/>
                                          </p:val>
                                        </p:tav>
                                      </p:tavLst>
                                    </p:anim>
                                    <p:set>
                                      <p:cBhvr>
                                        <p:cTn id="8" dur="1" fill="hold">
                                          <p:stCondLst>
                                            <p:cond delay="499"/>
                                          </p:stCondLst>
                                        </p:cTn>
                                        <p:tgtEl>
                                          <p:spTgt spid="5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54"/>
                                        </p:tgtEl>
                                        <p:attrNameLst>
                                          <p:attrName>ppt_x</p:attrName>
                                        </p:attrNameLst>
                                      </p:cBhvr>
                                      <p:tavLst>
                                        <p:tav tm="0">
                                          <p:val>
                                            <p:strVal val="ppt_x"/>
                                          </p:val>
                                        </p:tav>
                                        <p:tav tm="100000">
                                          <p:val>
                                            <p:strVal val="ppt_x"/>
                                          </p:val>
                                        </p:tav>
                                      </p:tavLst>
                                    </p:anim>
                                    <p:anim calcmode="lin" valueType="num">
                                      <p:cBhvr additive="base">
                                        <p:cTn id="13" dur="500"/>
                                        <p:tgtEl>
                                          <p:spTgt spid="54"/>
                                        </p:tgtEl>
                                        <p:attrNameLst>
                                          <p:attrName>ppt_y</p:attrName>
                                        </p:attrNameLst>
                                      </p:cBhvr>
                                      <p:tavLst>
                                        <p:tav tm="0">
                                          <p:val>
                                            <p:strVal val="ppt_y"/>
                                          </p:val>
                                        </p:tav>
                                        <p:tav tm="100000">
                                          <p:val>
                                            <p:strVal val="1+ppt_h/2"/>
                                          </p:val>
                                        </p:tav>
                                      </p:tavLst>
                                    </p:anim>
                                    <p:set>
                                      <p:cBhvr>
                                        <p:cTn id="14" dur="1" fill="hold">
                                          <p:stCondLst>
                                            <p:cond delay="499"/>
                                          </p:stCondLst>
                                        </p:cTn>
                                        <p:tgtEl>
                                          <p:spTgt spid="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p:bldP spid="39" grpId="0"/>
      <p:bldP spid="41" grpId="0" animBg="1"/>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427879" y="29084"/>
            <a:ext cx="9529916" cy="1143000"/>
          </a:xfrm>
        </p:spPr>
        <p:txBody>
          <a:bodyPr/>
          <a:lstStyle/>
          <a:p>
            <a:pPr eaLnBrk="1" hangingPunct="1"/>
            <a:r>
              <a:rPr lang="en-US" b="1" dirty="0"/>
              <a:t>Delete(a): bf(x)=2, bf(z)=-1 subcases</a:t>
            </a:r>
          </a:p>
        </p:txBody>
      </p:sp>
      <p:sp>
        <p:nvSpPr>
          <p:cNvPr id="3" name="Content Placeholder 2"/>
          <p:cNvSpPr>
            <a:spLocks noGrp="1"/>
          </p:cNvSpPr>
          <p:nvPr>
            <p:ph idx="1"/>
          </p:nvPr>
        </p:nvSpPr>
        <p:spPr>
          <a:xfrm>
            <a:off x="1818481" y="1271099"/>
            <a:ext cx="8748713" cy="1057277"/>
          </a:xfrm>
        </p:spPr>
        <p:txBody>
          <a:bodyPr rtlCol="0">
            <a:normAutofit fontScale="92500" lnSpcReduction="10000"/>
          </a:bodyPr>
          <a:lstStyle/>
          <a:p>
            <a:pPr marL="0" indent="0" eaLnBrk="1" fontAlgn="auto" hangingPunct="1">
              <a:spcAft>
                <a:spcPts val="0"/>
              </a:spcAft>
              <a:buNone/>
              <a:defRPr/>
            </a:pPr>
            <a:r>
              <a:rPr lang="en-US" b="1" dirty="0"/>
              <a:t>Case bf(z) = -1:</a:t>
            </a:r>
            <a:r>
              <a:rPr lang="en-US" dirty="0"/>
              <a:t> we have 3 subcases.  </a:t>
            </a:r>
            <a:endParaRPr lang="en-US" sz="1200" dirty="0"/>
          </a:p>
          <a:p>
            <a:pPr marL="0" indent="0" eaLnBrk="1" fontAlgn="auto" hangingPunct="1">
              <a:spcAft>
                <a:spcPts val="0"/>
              </a:spcAft>
              <a:buNone/>
              <a:defRPr/>
            </a:pPr>
            <a:r>
              <a:rPr lang="en-US" b="1" dirty="0"/>
              <a:t> Case bf(y) = 0         Case bf(y) = -1       Case bf(y) = 1</a:t>
            </a:r>
          </a:p>
          <a:p>
            <a:pPr eaLnBrk="1" fontAlgn="auto" hangingPunct="1">
              <a:spcAft>
                <a:spcPts val="0"/>
              </a:spcAft>
              <a:buFont typeface="Arial" pitchFamily="34" charset="0"/>
              <a:buChar char="•"/>
              <a:defRPr/>
            </a:pPr>
            <a:endParaRPr lang="en-US" dirty="0"/>
          </a:p>
        </p:txBody>
      </p:sp>
      <p:grpSp>
        <p:nvGrpSpPr>
          <p:cNvPr id="14340" name="Group 3"/>
          <p:cNvGrpSpPr>
            <a:grpSpLocks/>
          </p:cNvGrpSpPr>
          <p:nvPr/>
        </p:nvGrpSpPr>
        <p:grpSpPr bwMode="auto">
          <a:xfrm>
            <a:off x="1600200" y="2590803"/>
            <a:ext cx="3119438" cy="3099593"/>
            <a:chOff x="665898" y="2895600"/>
            <a:chExt cx="3119470" cy="3098973"/>
          </a:xfrm>
        </p:grpSpPr>
        <p:sp>
          <p:nvSpPr>
            <p:cNvPr id="5" name="Oval 4"/>
            <p:cNvSpPr/>
            <p:nvPr/>
          </p:nvSpPr>
          <p:spPr>
            <a:xfrm>
              <a:off x="1758109" y="2895600"/>
              <a:ext cx="685807" cy="60947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7" name="Isosceles Triangle 6"/>
            <p:cNvSpPr/>
            <p:nvPr/>
          </p:nvSpPr>
          <p:spPr>
            <a:xfrm>
              <a:off x="838938" y="4074877"/>
              <a:ext cx="1152537" cy="80152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8" name="Oval 7"/>
            <p:cNvSpPr/>
            <p:nvPr/>
          </p:nvSpPr>
          <p:spPr>
            <a:xfrm>
              <a:off x="2443916" y="4038371"/>
              <a:ext cx="685807" cy="60947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4397" name="TextBox 8"/>
            <p:cNvSpPr txBox="1">
              <a:spLocks noChangeArrowheads="1"/>
            </p:cNvSpPr>
            <p:nvPr/>
          </p:nvSpPr>
          <p:spPr bwMode="auto">
            <a:xfrm>
              <a:off x="1376769" y="301573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10" name="Straight Arrow Connector 9"/>
            <p:cNvCxnSpPr>
              <a:stCxn id="5" idx="3"/>
            </p:cNvCxnSpPr>
            <p:nvPr/>
          </p:nvCxnSpPr>
          <p:spPr>
            <a:xfrm flipH="1">
              <a:off x="1415206" y="3416196"/>
              <a:ext cx="442918"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5"/>
              <a:endCxn id="8" idx="0"/>
            </p:cNvCxnSpPr>
            <p:nvPr/>
          </p:nvCxnSpPr>
          <p:spPr>
            <a:xfrm>
              <a:off x="2342315" y="3416196"/>
              <a:ext cx="444505"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4"/>
            </p:cNvCxnSpPr>
            <p:nvPr/>
          </p:nvCxnSpPr>
          <p:spPr>
            <a:xfrm flipH="1">
              <a:off x="3623441" y="5124004"/>
              <a:ext cx="6350" cy="8705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78977" y="5409697"/>
              <a:ext cx="306391" cy="36981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4" name="Straight Arrow Connector 13"/>
            <p:cNvCxnSpPr/>
            <p:nvPr/>
          </p:nvCxnSpPr>
          <p:spPr>
            <a:xfrm>
              <a:off x="829413" y="4079638"/>
              <a:ext cx="0" cy="7967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65898" y="4289146"/>
              <a:ext cx="306391" cy="36981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4404" name="TextBox 15"/>
            <p:cNvSpPr txBox="1">
              <a:spLocks noChangeArrowheads="1"/>
            </p:cNvSpPr>
            <p:nvPr/>
          </p:nvSpPr>
          <p:spPr bwMode="auto">
            <a:xfrm>
              <a:off x="2074220" y="4127956"/>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7" name="Straight Arrow Connector 16"/>
            <p:cNvCxnSpPr>
              <a:stCxn id="8" idx="3"/>
              <a:endCxn id="22" idx="0"/>
            </p:cNvCxnSpPr>
            <p:nvPr/>
          </p:nvCxnSpPr>
          <p:spPr>
            <a:xfrm flipH="1">
              <a:off x="2151813" y="4558967"/>
              <a:ext cx="392117"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2820158" y="5181142"/>
              <a:ext cx="803283" cy="813431"/>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9" name="Straight Arrow Connector 18"/>
            <p:cNvCxnSpPr>
              <a:stCxn id="8" idx="5"/>
              <a:endCxn id="18" idx="0"/>
            </p:cNvCxnSpPr>
            <p:nvPr/>
          </p:nvCxnSpPr>
          <p:spPr>
            <a:xfrm>
              <a:off x="3029289" y="4558593"/>
              <a:ext cx="192511" cy="622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1828800" y="4938716"/>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21" name="Straight Arrow Connector 20"/>
          <p:cNvCxnSpPr>
            <a:stCxn id="7" idx="3"/>
            <a:endCxn id="20" idx="0"/>
          </p:cNvCxnSpPr>
          <p:nvPr/>
        </p:nvCxnSpPr>
        <p:spPr>
          <a:xfrm flipH="1">
            <a:off x="2095500" y="4572003"/>
            <a:ext cx="254000"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43200" y="48768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4" name="Isosceles Triangle 23"/>
          <p:cNvSpPr/>
          <p:nvPr/>
        </p:nvSpPr>
        <p:spPr>
          <a:xfrm>
            <a:off x="2209803" y="589438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25" name="Isosceles Triangle 24"/>
          <p:cNvSpPr/>
          <p:nvPr/>
        </p:nvSpPr>
        <p:spPr>
          <a:xfrm>
            <a:off x="3048003" y="589438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27" name="Straight Arrow Connector 26"/>
          <p:cNvCxnSpPr>
            <a:stCxn id="22" idx="3"/>
            <a:endCxn id="24" idx="0"/>
          </p:cNvCxnSpPr>
          <p:nvPr/>
        </p:nvCxnSpPr>
        <p:spPr>
          <a:xfrm flipH="1">
            <a:off x="2611441" y="539750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5"/>
            <a:endCxn id="25" idx="0"/>
          </p:cNvCxnSpPr>
          <p:nvPr/>
        </p:nvCxnSpPr>
        <p:spPr>
          <a:xfrm>
            <a:off x="3328988" y="5397500"/>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192838" y="5822950"/>
            <a:ext cx="0" cy="6223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943603" y="5943600"/>
            <a:ext cx="493713"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
        <p:nvSpPr>
          <p:cNvPr id="14350" name="TextBox 36"/>
          <p:cNvSpPr txBox="1">
            <a:spLocks noChangeArrowheads="1"/>
          </p:cNvSpPr>
          <p:nvPr/>
        </p:nvSpPr>
        <p:spPr bwMode="auto">
          <a:xfrm>
            <a:off x="2460628" y="49657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sp>
        <p:nvSpPr>
          <p:cNvPr id="39" name="Oval 38"/>
          <p:cNvSpPr/>
          <p:nvPr/>
        </p:nvSpPr>
        <p:spPr bwMode="auto">
          <a:xfrm>
            <a:off x="5842000" y="2635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40" name="Isosceles Triangle 39"/>
          <p:cNvSpPr/>
          <p:nvPr/>
        </p:nvSpPr>
        <p:spPr bwMode="auto">
          <a:xfrm>
            <a:off x="4922841" y="3814766"/>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41" name="Oval 40"/>
          <p:cNvSpPr/>
          <p:nvPr/>
        </p:nvSpPr>
        <p:spPr bwMode="auto">
          <a:xfrm>
            <a:off x="6527800" y="3778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4387" name="TextBox 41"/>
          <p:cNvSpPr txBox="1">
            <a:spLocks noChangeArrowheads="1"/>
          </p:cNvSpPr>
          <p:nvPr/>
        </p:nvSpPr>
        <p:spPr bwMode="auto">
          <a:xfrm>
            <a:off x="5461296" y="2755411"/>
            <a:ext cx="327265"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43" name="Straight Arrow Connector 42"/>
          <p:cNvCxnSpPr>
            <a:stCxn id="39" idx="3"/>
          </p:cNvCxnSpPr>
          <p:nvPr/>
        </p:nvCxnSpPr>
        <p:spPr bwMode="auto">
          <a:xfrm flipH="1">
            <a:off x="5499103" y="315595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5"/>
            <a:endCxn id="41" idx="0"/>
          </p:cNvCxnSpPr>
          <p:nvPr/>
        </p:nvCxnSpPr>
        <p:spPr bwMode="auto">
          <a:xfrm>
            <a:off x="6427788" y="315595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90" name="TextBox 48"/>
          <p:cNvSpPr txBox="1">
            <a:spLocks noChangeArrowheads="1"/>
          </p:cNvSpPr>
          <p:nvPr/>
        </p:nvSpPr>
        <p:spPr bwMode="auto">
          <a:xfrm>
            <a:off x="6158600" y="3867856"/>
            <a:ext cx="413809"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50" name="Straight Arrow Connector 49"/>
          <p:cNvCxnSpPr>
            <a:stCxn id="41" idx="3"/>
            <a:endCxn id="55" idx="0"/>
          </p:cNvCxnSpPr>
          <p:nvPr/>
        </p:nvCxnSpPr>
        <p:spPr bwMode="auto">
          <a:xfrm flipH="1">
            <a:off x="6235703" y="4298950"/>
            <a:ext cx="3921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5"/>
          </p:cNvCxnSpPr>
          <p:nvPr/>
        </p:nvCxnSpPr>
        <p:spPr bwMode="auto">
          <a:xfrm>
            <a:off x="7113591" y="4298950"/>
            <a:ext cx="192087"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979988" y="4984750"/>
            <a:ext cx="531812" cy="50323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54" name="Straight Arrow Connector 53"/>
          <p:cNvCxnSpPr>
            <a:stCxn id="40" idx="3"/>
            <a:endCxn id="53" idx="0"/>
          </p:cNvCxnSpPr>
          <p:nvPr/>
        </p:nvCxnSpPr>
        <p:spPr>
          <a:xfrm flipH="1">
            <a:off x="5245100" y="4616450"/>
            <a:ext cx="254000" cy="368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892800" y="4921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56" name="Isosceles Triangle 55"/>
          <p:cNvSpPr/>
          <p:nvPr/>
        </p:nvSpPr>
        <p:spPr>
          <a:xfrm>
            <a:off x="5359403" y="5938838"/>
            <a:ext cx="804863" cy="76676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57" name="Isosceles Triangle 56"/>
          <p:cNvSpPr/>
          <p:nvPr/>
        </p:nvSpPr>
        <p:spPr>
          <a:xfrm>
            <a:off x="6197603" y="5938838"/>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8" name="Straight Arrow Connector 57"/>
          <p:cNvCxnSpPr>
            <a:stCxn id="55" idx="3"/>
            <a:endCxn id="56" idx="0"/>
          </p:cNvCxnSpPr>
          <p:nvPr/>
        </p:nvCxnSpPr>
        <p:spPr>
          <a:xfrm flipH="1">
            <a:off x="5762628" y="544195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5" idx="5"/>
            <a:endCxn id="57" idx="0"/>
          </p:cNvCxnSpPr>
          <p:nvPr/>
        </p:nvCxnSpPr>
        <p:spPr>
          <a:xfrm>
            <a:off x="6478591" y="5441950"/>
            <a:ext cx="122237"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133600" y="5868988"/>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981200" y="6118225"/>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4361" name="TextBox 61"/>
          <p:cNvSpPr txBox="1">
            <a:spLocks noChangeArrowheads="1"/>
          </p:cNvSpPr>
          <p:nvPr/>
        </p:nvSpPr>
        <p:spPr bwMode="auto">
          <a:xfrm>
            <a:off x="5557841" y="5011738"/>
            <a:ext cx="4143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sp>
        <p:nvSpPr>
          <p:cNvPr id="68" name="Oval 67"/>
          <p:cNvSpPr/>
          <p:nvPr/>
        </p:nvSpPr>
        <p:spPr bwMode="auto">
          <a:xfrm>
            <a:off x="8712200" y="2635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9" name="Isosceles Triangle 68"/>
          <p:cNvSpPr/>
          <p:nvPr/>
        </p:nvSpPr>
        <p:spPr bwMode="auto">
          <a:xfrm>
            <a:off x="7793041" y="3814766"/>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0" name="Oval 69"/>
          <p:cNvSpPr/>
          <p:nvPr/>
        </p:nvSpPr>
        <p:spPr bwMode="auto">
          <a:xfrm>
            <a:off x="9398000" y="3778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14377" name="TextBox 70"/>
          <p:cNvSpPr txBox="1">
            <a:spLocks noChangeArrowheads="1"/>
          </p:cNvSpPr>
          <p:nvPr/>
        </p:nvSpPr>
        <p:spPr bwMode="auto">
          <a:xfrm>
            <a:off x="8331496" y="2755411"/>
            <a:ext cx="327265"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72" name="Straight Arrow Connector 71"/>
          <p:cNvCxnSpPr>
            <a:stCxn id="68" idx="3"/>
          </p:cNvCxnSpPr>
          <p:nvPr/>
        </p:nvCxnSpPr>
        <p:spPr bwMode="auto">
          <a:xfrm flipH="1">
            <a:off x="8369303" y="315595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5"/>
            <a:endCxn id="70" idx="0"/>
          </p:cNvCxnSpPr>
          <p:nvPr/>
        </p:nvCxnSpPr>
        <p:spPr bwMode="auto">
          <a:xfrm>
            <a:off x="9297988" y="315595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80" name="TextBox 73"/>
          <p:cNvSpPr txBox="1">
            <a:spLocks noChangeArrowheads="1"/>
          </p:cNvSpPr>
          <p:nvPr/>
        </p:nvSpPr>
        <p:spPr bwMode="auto">
          <a:xfrm>
            <a:off x="9028800" y="3867856"/>
            <a:ext cx="413809"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75" name="Straight Arrow Connector 74"/>
          <p:cNvCxnSpPr>
            <a:stCxn id="70" idx="3"/>
            <a:endCxn id="80" idx="0"/>
          </p:cNvCxnSpPr>
          <p:nvPr/>
        </p:nvCxnSpPr>
        <p:spPr bwMode="auto">
          <a:xfrm flipH="1">
            <a:off x="9105903" y="4298950"/>
            <a:ext cx="3921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5"/>
          </p:cNvCxnSpPr>
          <p:nvPr/>
        </p:nvCxnSpPr>
        <p:spPr bwMode="auto">
          <a:xfrm>
            <a:off x="9983791" y="4298950"/>
            <a:ext cx="192087"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848600" y="4984750"/>
            <a:ext cx="533400" cy="50323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2800" b="1" dirty="0">
                <a:solidFill>
                  <a:prstClr val="white">
                    <a:lumMod val="50000"/>
                  </a:prstClr>
                </a:solidFill>
                <a:latin typeface="Calibri"/>
              </a:rPr>
              <a:t>a</a:t>
            </a:r>
          </a:p>
        </p:txBody>
      </p:sp>
      <p:cxnSp>
        <p:nvCxnSpPr>
          <p:cNvPr id="79" name="Straight Arrow Connector 78"/>
          <p:cNvCxnSpPr>
            <a:stCxn id="69" idx="3"/>
            <a:endCxn id="78" idx="0"/>
          </p:cNvCxnSpPr>
          <p:nvPr/>
        </p:nvCxnSpPr>
        <p:spPr>
          <a:xfrm flipH="1">
            <a:off x="8115300" y="4616450"/>
            <a:ext cx="254000" cy="368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8763000" y="4921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81" name="Isosceles Triangle 80"/>
          <p:cNvSpPr/>
          <p:nvPr/>
        </p:nvSpPr>
        <p:spPr>
          <a:xfrm>
            <a:off x="8229603" y="5938838"/>
            <a:ext cx="803275"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82" name="Isosceles Triangle 81"/>
          <p:cNvSpPr/>
          <p:nvPr/>
        </p:nvSpPr>
        <p:spPr>
          <a:xfrm>
            <a:off x="9067803" y="5938838"/>
            <a:ext cx="803275" cy="76676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83" name="Straight Arrow Connector 82"/>
          <p:cNvCxnSpPr>
            <a:stCxn id="80" idx="3"/>
            <a:endCxn id="81" idx="0"/>
          </p:cNvCxnSpPr>
          <p:nvPr/>
        </p:nvCxnSpPr>
        <p:spPr>
          <a:xfrm flipH="1">
            <a:off x="8631241" y="544195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5"/>
            <a:endCxn id="82" idx="0"/>
          </p:cNvCxnSpPr>
          <p:nvPr/>
        </p:nvCxnSpPr>
        <p:spPr>
          <a:xfrm>
            <a:off x="9348788" y="5441950"/>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70" name="TextBox 86"/>
          <p:cNvSpPr txBox="1">
            <a:spLocks noChangeArrowheads="1"/>
          </p:cNvSpPr>
          <p:nvPr/>
        </p:nvSpPr>
        <p:spPr bwMode="auto">
          <a:xfrm>
            <a:off x="8491541" y="5011738"/>
            <a:ext cx="32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sp>
        <p:nvSpPr>
          <p:cNvPr id="90" name="Rectangle 89"/>
          <p:cNvSpPr/>
          <p:nvPr/>
        </p:nvSpPr>
        <p:spPr>
          <a:xfrm>
            <a:off x="1566866" y="2406650"/>
            <a:ext cx="3309937"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91" name="Rectangle 90"/>
          <p:cNvSpPr/>
          <p:nvPr/>
        </p:nvSpPr>
        <p:spPr>
          <a:xfrm>
            <a:off x="4876803" y="2406650"/>
            <a:ext cx="2886075"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92" name="Rectangle 91"/>
          <p:cNvSpPr/>
          <p:nvPr/>
        </p:nvSpPr>
        <p:spPr>
          <a:xfrm>
            <a:off x="7762878" y="2406650"/>
            <a:ext cx="2862263"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prstClr val="black"/>
              </a:solidFill>
              <a:latin typeface="Calibri"/>
            </a:endParaRPr>
          </a:p>
        </p:txBody>
      </p:sp>
      <p:sp>
        <p:nvSpPr>
          <p:cNvPr id="74" name="Isosceles Triangle 73"/>
          <p:cNvSpPr/>
          <p:nvPr/>
        </p:nvSpPr>
        <p:spPr bwMode="auto">
          <a:xfrm>
            <a:off x="6898825" y="4938713"/>
            <a:ext cx="803275" cy="813594"/>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sp>
        <p:nvSpPr>
          <p:cNvPr id="85" name="Isosceles Triangle 84"/>
          <p:cNvSpPr/>
          <p:nvPr/>
        </p:nvSpPr>
        <p:spPr bwMode="auto">
          <a:xfrm>
            <a:off x="9774240" y="4956743"/>
            <a:ext cx="803275" cy="813594"/>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2"/>
            <a:ext cx="10972800" cy="1143000"/>
          </a:xfrm>
        </p:spPr>
        <p:txBody>
          <a:bodyPr/>
          <a:lstStyle/>
          <a:p>
            <a:r>
              <a:rPr lang="en-US" b="1" dirty="0">
                <a:effectLst>
                  <a:outerShdw blurRad="38100" dist="38100" dir="2700000" algn="tl">
                    <a:srgbClr val="000000">
                      <a:alpha val="43137"/>
                    </a:srgbClr>
                  </a:outerShdw>
                </a:effectLst>
              </a:rPr>
              <a:t>Double right-left rotation</a:t>
            </a:r>
          </a:p>
        </p:txBody>
      </p:sp>
      <p:sp>
        <p:nvSpPr>
          <p:cNvPr id="3" name="Content Placeholder 2"/>
          <p:cNvSpPr>
            <a:spLocks noGrp="1"/>
          </p:cNvSpPr>
          <p:nvPr>
            <p:ph idx="1"/>
          </p:nvPr>
        </p:nvSpPr>
        <p:spPr/>
        <p:txBody>
          <a:bodyPr/>
          <a:lstStyle/>
          <a:p>
            <a:r>
              <a:rPr lang="en-US" dirty="0"/>
              <a:t>All three subcases of bf(x)=2, bf(z)=-1 simply perform a double right-left rotation.</a:t>
            </a:r>
          </a:p>
        </p:txBody>
      </p:sp>
      <p:sp>
        <p:nvSpPr>
          <p:cNvPr id="4" name="Oval 3"/>
          <p:cNvSpPr/>
          <p:nvPr/>
        </p:nvSpPr>
        <p:spPr bwMode="auto">
          <a:xfrm>
            <a:off x="2209800" y="3124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5" name="Oval 4"/>
          <p:cNvSpPr/>
          <p:nvPr/>
        </p:nvSpPr>
        <p:spPr bwMode="auto">
          <a:xfrm>
            <a:off x="2895600" y="4267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cxnSp>
        <p:nvCxnSpPr>
          <p:cNvPr id="6" name="Straight Arrow Connector 5"/>
          <p:cNvCxnSpPr>
            <a:stCxn id="4" idx="5"/>
            <a:endCxn id="5" idx="0"/>
          </p:cNvCxnSpPr>
          <p:nvPr/>
        </p:nvCxnSpPr>
        <p:spPr bwMode="auto">
          <a:xfrm>
            <a:off x="2794000" y="36449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260600" y="5410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cxnSp>
        <p:nvCxnSpPr>
          <p:cNvPr id="8" name="Straight Arrow Connector 7"/>
          <p:cNvCxnSpPr/>
          <p:nvPr/>
        </p:nvCxnSpPr>
        <p:spPr bwMode="auto">
          <a:xfrm flipH="1">
            <a:off x="2603503" y="4787526"/>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3810000" y="4327291"/>
            <a:ext cx="914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10" name="Oval 9"/>
          <p:cNvSpPr/>
          <p:nvPr/>
        </p:nvSpPr>
        <p:spPr bwMode="auto">
          <a:xfrm>
            <a:off x="8686800" y="321629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11" name="Oval 10"/>
          <p:cNvSpPr/>
          <p:nvPr/>
        </p:nvSpPr>
        <p:spPr bwMode="auto">
          <a:xfrm>
            <a:off x="9372600" y="435929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cxnSp>
        <p:nvCxnSpPr>
          <p:cNvPr id="12" name="Straight Arrow Connector 11"/>
          <p:cNvCxnSpPr>
            <a:stCxn id="10" idx="5"/>
            <a:endCxn id="11" idx="0"/>
          </p:cNvCxnSpPr>
          <p:nvPr/>
        </p:nvCxnSpPr>
        <p:spPr bwMode="auto">
          <a:xfrm>
            <a:off x="9272170" y="3736624"/>
            <a:ext cx="4433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001000" y="437356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cxnSp>
        <p:nvCxnSpPr>
          <p:cNvPr id="14" name="Straight Arrow Connector 13"/>
          <p:cNvCxnSpPr>
            <a:stCxn id="10" idx="3"/>
            <a:endCxn id="13" idx="0"/>
          </p:cNvCxnSpPr>
          <p:nvPr/>
        </p:nvCxnSpPr>
        <p:spPr bwMode="auto">
          <a:xfrm flipH="1">
            <a:off x="8343903" y="3736624"/>
            <a:ext cx="443333" cy="636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6858000" y="4327290"/>
            <a:ext cx="914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20" name="Oval 19"/>
          <p:cNvSpPr/>
          <p:nvPr/>
        </p:nvSpPr>
        <p:spPr bwMode="auto">
          <a:xfrm>
            <a:off x="4871301" y="3124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21" name="Oval 20"/>
          <p:cNvSpPr/>
          <p:nvPr/>
        </p:nvSpPr>
        <p:spPr bwMode="auto">
          <a:xfrm>
            <a:off x="5557101" y="4267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cxnSp>
        <p:nvCxnSpPr>
          <p:cNvPr id="22" name="Straight Arrow Connector 21"/>
          <p:cNvCxnSpPr>
            <a:stCxn id="20" idx="5"/>
            <a:endCxn id="21" idx="0"/>
          </p:cNvCxnSpPr>
          <p:nvPr/>
        </p:nvCxnSpPr>
        <p:spPr bwMode="auto">
          <a:xfrm>
            <a:off x="5455501" y="36449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42901" y="5410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cxnSp>
        <p:nvCxnSpPr>
          <p:cNvPr id="24" name="Straight Arrow Connector 23"/>
          <p:cNvCxnSpPr>
            <a:stCxn id="21" idx="5"/>
            <a:endCxn id="23" idx="0"/>
          </p:cNvCxnSpPr>
          <p:nvPr/>
        </p:nvCxnSpPr>
        <p:spPr bwMode="auto">
          <a:xfrm>
            <a:off x="6142471" y="4787526"/>
            <a:ext cx="4433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Curved Down Arrow 31"/>
          <p:cNvSpPr/>
          <p:nvPr/>
        </p:nvSpPr>
        <p:spPr>
          <a:xfrm>
            <a:off x="2691001" y="4117848"/>
            <a:ext cx="1216152" cy="4843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black"/>
              </a:solidFill>
              <a:latin typeface="Calibri"/>
            </a:endParaRPr>
          </a:p>
        </p:txBody>
      </p:sp>
      <p:sp>
        <p:nvSpPr>
          <p:cNvPr id="33" name="Curved Down Arrow 32"/>
          <p:cNvSpPr/>
          <p:nvPr/>
        </p:nvSpPr>
        <p:spPr>
          <a:xfrm flipH="1">
            <a:off x="4572003" y="2986858"/>
            <a:ext cx="1208201" cy="4843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black"/>
              </a:solidFill>
              <a:latin typeface="Calibri"/>
            </a:endParaRPr>
          </a:p>
        </p:txBody>
      </p:sp>
    </p:spTree>
    <p:extLst>
      <p:ext uri="{BB962C8B-B14F-4D97-AF65-F5344CB8AC3E}">
        <p14:creationId xmlns:p14="http://schemas.microsoft.com/office/powerpoint/2010/main" val="16570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9" grpId="0" animBg="1"/>
      <p:bldP spid="20" grpId="0" animBg="1"/>
      <p:bldP spid="21" grpId="0" animBg="1"/>
      <p:bldP spid="23"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48" y="106250"/>
            <a:ext cx="9652820" cy="1143000"/>
          </a:xfrm>
        </p:spPr>
        <p:txBody>
          <a:bodyPr/>
          <a:lstStyle/>
          <a:p>
            <a:r>
              <a:rPr lang="en-US" b="1" dirty="0">
                <a:effectLst>
                  <a:outerShdw blurRad="38100" dist="38100" dir="2700000" algn="tl">
                    <a:srgbClr val="000000">
                      <a:alpha val="43137"/>
                    </a:srgbClr>
                  </a:outerShdw>
                </a:effectLst>
              </a:rPr>
              <a:t>Delete subcases for bf(x)=2, bf(z) = -1</a:t>
            </a:r>
          </a:p>
        </p:txBody>
      </p:sp>
      <p:sp>
        <p:nvSpPr>
          <p:cNvPr id="3" name="Content Placeholder 2"/>
          <p:cNvSpPr>
            <a:spLocks noGrp="1"/>
          </p:cNvSpPr>
          <p:nvPr>
            <p:ph idx="1"/>
          </p:nvPr>
        </p:nvSpPr>
        <p:spPr/>
        <p:txBody>
          <a:bodyPr/>
          <a:lstStyle/>
          <a:p>
            <a:r>
              <a:rPr lang="en-US" dirty="0"/>
              <a:t>Case bf(y)=0: double right-left rotation!</a:t>
            </a:r>
          </a:p>
        </p:txBody>
      </p:sp>
      <p:sp>
        <p:nvSpPr>
          <p:cNvPr id="5" name="Oval 4"/>
          <p:cNvSpPr/>
          <p:nvPr/>
        </p:nvSpPr>
        <p:spPr bwMode="auto">
          <a:xfrm>
            <a:off x="3219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bwMode="auto">
          <a:xfrm>
            <a:off x="2299924" y="351155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 name="Oval 6"/>
          <p:cNvSpPr/>
          <p:nvPr/>
        </p:nvSpPr>
        <p:spPr bwMode="auto">
          <a:xfrm>
            <a:off x="3904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8" name="TextBox 8"/>
          <p:cNvSpPr txBox="1">
            <a:spLocks noChangeArrowheads="1"/>
          </p:cNvSpPr>
          <p:nvPr/>
        </p:nvSpPr>
        <p:spPr bwMode="auto">
          <a:xfrm>
            <a:off x="2892180" y="2430427"/>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2</a:t>
            </a:r>
          </a:p>
        </p:txBody>
      </p:sp>
      <p:cxnSp>
        <p:nvCxnSpPr>
          <p:cNvPr id="9" name="Straight Arrow Connector 8"/>
          <p:cNvCxnSpPr>
            <a:stCxn id="5" idx="3"/>
          </p:cNvCxnSpPr>
          <p:nvPr/>
        </p:nvCxnSpPr>
        <p:spPr bwMode="auto">
          <a:xfrm flipH="1">
            <a:off x="2876186"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3803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5090746" y="4560891"/>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4939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3" name="Straight Arrow Connector 12"/>
          <p:cNvCxnSpPr/>
          <p:nvPr/>
        </p:nvCxnSpPr>
        <p:spPr bwMode="auto">
          <a:xfrm>
            <a:off x="2290396" y="3516316"/>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2126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 name="TextBox 15"/>
          <p:cNvSpPr txBox="1">
            <a:spLocks noChangeArrowheads="1"/>
          </p:cNvSpPr>
          <p:nvPr/>
        </p:nvSpPr>
        <p:spPr bwMode="auto">
          <a:xfrm>
            <a:off x="3535191" y="3564644"/>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6" name="Straight Arrow Connector 15"/>
          <p:cNvCxnSpPr>
            <a:stCxn id="7" idx="3"/>
            <a:endCxn id="21" idx="0"/>
          </p:cNvCxnSpPr>
          <p:nvPr/>
        </p:nvCxnSpPr>
        <p:spPr bwMode="auto">
          <a:xfrm flipH="1">
            <a:off x="3612786"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4281124" y="4618041"/>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8" name="Straight Arrow Connector 17"/>
          <p:cNvCxnSpPr>
            <a:stCxn id="7" idx="5"/>
            <a:endCxn id="17" idx="0"/>
          </p:cNvCxnSpPr>
          <p:nvPr/>
        </p:nvCxnSpPr>
        <p:spPr bwMode="auto">
          <a:xfrm>
            <a:off x="4490253"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69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2" name="Isosceles Triangle 21"/>
          <p:cNvSpPr/>
          <p:nvPr/>
        </p:nvSpPr>
        <p:spPr>
          <a:xfrm>
            <a:off x="2736486"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23" name="Isosceles Triangle 22"/>
          <p:cNvSpPr/>
          <p:nvPr/>
        </p:nvSpPr>
        <p:spPr>
          <a:xfrm>
            <a:off x="3574686"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24" name="Straight Arrow Connector 23"/>
          <p:cNvCxnSpPr>
            <a:stCxn id="21" idx="3"/>
            <a:endCxn id="22" idx="0"/>
          </p:cNvCxnSpPr>
          <p:nvPr/>
        </p:nvCxnSpPr>
        <p:spPr>
          <a:xfrm flipH="1">
            <a:off x="3138124" y="5138738"/>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a:endCxn id="23" idx="0"/>
          </p:cNvCxnSpPr>
          <p:nvPr/>
        </p:nvCxnSpPr>
        <p:spPr>
          <a:xfrm>
            <a:off x="3855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2987311" y="4706938"/>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0</a:t>
            </a:r>
          </a:p>
        </p:txBody>
      </p:sp>
      <p:cxnSp>
        <p:nvCxnSpPr>
          <p:cNvPr id="27" name="Straight Arrow Connector 26"/>
          <p:cNvCxnSpPr/>
          <p:nvPr/>
        </p:nvCxnSpPr>
        <p:spPr>
          <a:xfrm>
            <a:off x="2660283"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07883"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31" name="Oval 30"/>
          <p:cNvSpPr/>
          <p:nvPr/>
        </p:nvSpPr>
        <p:spPr bwMode="auto">
          <a:xfrm>
            <a:off x="7940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32" name="Isosceles Triangle 31"/>
          <p:cNvSpPr/>
          <p:nvPr/>
        </p:nvSpPr>
        <p:spPr bwMode="auto">
          <a:xfrm>
            <a:off x="6109667" y="451984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3" name="Oval 32"/>
          <p:cNvSpPr/>
          <p:nvPr/>
        </p:nvSpPr>
        <p:spPr bwMode="auto">
          <a:xfrm>
            <a:off x="6966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4" name="TextBox 8"/>
          <p:cNvSpPr txBox="1">
            <a:spLocks noChangeArrowheads="1"/>
          </p:cNvSpPr>
          <p:nvPr/>
        </p:nvSpPr>
        <p:spPr bwMode="auto">
          <a:xfrm>
            <a:off x="7591745" y="2430427"/>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35" name="Straight Arrow Connector 34"/>
          <p:cNvCxnSpPr>
            <a:stCxn id="31" idx="5"/>
            <a:endCxn id="47" idx="0"/>
          </p:cNvCxnSpPr>
          <p:nvPr/>
        </p:nvCxnSpPr>
        <p:spPr bwMode="auto">
          <a:xfrm>
            <a:off x="8525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7309758" y="2852367"/>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8523282" y="3564086"/>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42" name="Straight Arrow Connector 41"/>
          <p:cNvCxnSpPr>
            <a:stCxn id="33" idx="3"/>
            <a:endCxn id="32" idx="0"/>
          </p:cNvCxnSpPr>
          <p:nvPr/>
        </p:nvCxnSpPr>
        <p:spPr bwMode="auto">
          <a:xfrm flipH="1">
            <a:off x="6685927" y="3995656"/>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9283195" y="4618041"/>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4" name="Straight Arrow Connector 43"/>
          <p:cNvCxnSpPr>
            <a:stCxn id="47" idx="5"/>
            <a:endCxn id="43" idx="0"/>
          </p:cNvCxnSpPr>
          <p:nvPr/>
        </p:nvCxnSpPr>
        <p:spPr bwMode="auto">
          <a:xfrm>
            <a:off x="9477608"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892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8" name="Isosceles Triangle 47"/>
          <p:cNvSpPr/>
          <p:nvPr/>
        </p:nvSpPr>
        <p:spPr>
          <a:xfrm>
            <a:off x="7432480" y="452709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49" name="Isosceles Triangle 48"/>
          <p:cNvSpPr/>
          <p:nvPr/>
        </p:nvSpPr>
        <p:spPr>
          <a:xfrm>
            <a:off x="8375431" y="4515077"/>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0" name="Straight Arrow Connector 49"/>
          <p:cNvCxnSpPr>
            <a:stCxn id="33" idx="5"/>
            <a:endCxn id="48" idx="0"/>
          </p:cNvCxnSpPr>
          <p:nvPr/>
        </p:nvCxnSpPr>
        <p:spPr>
          <a:xfrm>
            <a:off x="7552225" y="3995656"/>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8777069" y="3991689"/>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6632549" y="3590422"/>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sp>
        <p:nvSpPr>
          <p:cNvPr id="81" name="Right Arrow 80"/>
          <p:cNvSpPr/>
          <p:nvPr/>
        </p:nvSpPr>
        <p:spPr>
          <a:xfrm>
            <a:off x="5073510" y="3567139"/>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 name="Oval 81"/>
          <p:cNvSpPr/>
          <p:nvPr/>
        </p:nvSpPr>
        <p:spPr bwMode="auto">
          <a:xfrm>
            <a:off x="6966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3" name="Oval 82"/>
          <p:cNvSpPr/>
          <p:nvPr/>
        </p:nvSpPr>
        <p:spPr bwMode="auto">
          <a:xfrm>
            <a:off x="7935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7" name="Oval 86"/>
          <p:cNvSpPr/>
          <p:nvPr/>
        </p:nvSpPr>
        <p:spPr>
          <a:xfrm>
            <a:off x="8893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Tree>
    <p:extLst>
      <p:ext uri="{BB962C8B-B14F-4D97-AF65-F5344CB8AC3E}">
        <p14:creationId xmlns:p14="http://schemas.microsoft.com/office/powerpoint/2010/main" val="319730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grpId="0" nodeType="clickEffect">
                                  <p:stCondLst>
                                    <p:cond delay="0"/>
                                  </p:stCondLst>
                                  <p:childTnLst>
                                    <p:animEffect transition="out" filter="fade">
                                      <p:cBhvr>
                                        <p:cTn id="30" dur="1000"/>
                                        <p:tgtEl>
                                          <p:spTgt spid="82"/>
                                        </p:tgtEl>
                                      </p:cBhvr>
                                    </p:animEffect>
                                    <p:anim calcmode="lin" valueType="num">
                                      <p:cBhvr>
                                        <p:cTn id="31" dur="1000"/>
                                        <p:tgtEl>
                                          <p:spTgt spid="82"/>
                                        </p:tgtEl>
                                        <p:attrNameLst>
                                          <p:attrName>ppt_x</p:attrName>
                                        </p:attrNameLst>
                                      </p:cBhvr>
                                      <p:tavLst>
                                        <p:tav tm="0">
                                          <p:val>
                                            <p:strVal val="ppt_x"/>
                                          </p:val>
                                        </p:tav>
                                        <p:tav tm="100000">
                                          <p:val>
                                            <p:strVal val="ppt_x"/>
                                          </p:val>
                                        </p:tav>
                                      </p:tavLst>
                                    </p:anim>
                                    <p:anim calcmode="lin" valueType="num">
                                      <p:cBhvr>
                                        <p:cTn id="32" dur="1000"/>
                                        <p:tgtEl>
                                          <p:spTgt spid="82"/>
                                        </p:tgtEl>
                                        <p:attrNameLst>
                                          <p:attrName>ppt_y</p:attrName>
                                        </p:attrNameLst>
                                      </p:cBhvr>
                                      <p:tavLst>
                                        <p:tav tm="0">
                                          <p:val>
                                            <p:strVal val="ppt_y"/>
                                          </p:val>
                                        </p:tav>
                                        <p:tav tm="100000">
                                          <p:val>
                                            <p:strVal val="ppt_y+.1"/>
                                          </p:val>
                                        </p:tav>
                                      </p:tavLst>
                                    </p:anim>
                                    <p:set>
                                      <p:cBhvr>
                                        <p:cTn id="33" dur="1" fill="hold">
                                          <p:stCondLst>
                                            <p:cond delay="999"/>
                                          </p:stCondLst>
                                        </p:cTn>
                                        <p:tgtEl>
                                          <p:spTgt spid="8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83"/>
                                        </p:tgtEl>
                                      </p:cBhvr>
                                    </p:animEffect>
                                    <p:anim calcmode="lin" valueType="num">
                                      <p:cBhvr>
                                        <p:cTn id="38" dur="1000"/>
                                        <p:tgtEl>
                                          <p:spTgt spid="83"/>
                                        </p:tgtEl>
                                        <p:attrNameLst>
                                          <p:attrName>ppt_x</p:attrName>
                                        </p:attrNameLst>
                                      </p:cBhvr>
                                      <p:tavLst>
                                        <p:tav tm="0">
                                          <p:val>
                                            <p:strVal val="ppt_x"/>
                                          </p:val>
                                        </p:tav>
                                        <p:tav tm="100000">
                                          <p:val>
                                            <p:strVal val="ppt_x"/>
                                          </p:val>
                                        </p:tav>
                                      </p:tavLst>
                                    </p:anim>
                                    <p:anim calcmode="lin" valueType="num">
                                      <p:cBhvr>
                                        <p:cTn id="39" dur="1000"/>
                                        <p:tgtEl>
                                          <p:spTgt spid="83"/>
                                        </p:tgtEl>
                                        <p:attrNameLst>
                                          <p:attrName>ppt_y</p:attrName>
                                        </p:attrNameLst>
                                      </p:cBhvr>
                                      <p:tavLst>
                                        <p:tav tm="0">
                                          <p:val>
                                            <p:strVal val="ppt_y"/>
                                          </p:val>
                                        </p:tav>
                                        <p:tav tm="100000">
                                          <p:val>
                                            <p:strVal val="ppt_y+.1"/>
                                          </p:val>
                                        </p:tav>
                                      </p:tavLst>
                                    </p:anim>
                                    <p:set>
                                      <p:cBhvr>
                                        <p:cTn id="40" dur="1" fill="hold">
                                          <p:stCondLst>
                                            <p:cond delay="999"/>
                                          </p:stCondLst>
                                        </p:cTn>
                                        <p:tgtEl>
                                          <p:spTgt spid="8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grpId="0" nodeType="clickEffect">
                                  <p:stCondLst>
                                    <p:cond delay="0"/>
                                  </p:stCondLst>
                                  <p:childTnLst>
                                    <p:animEffect transition="out" filter="fade">
                                      <p:cBhvr>
                                        <p:cTn id="44" dur="1000"/>
                                        <p:tgtEl>
                                          <p:spTgt spid="87"/>
                                        </p:tgtEl>
                                      </p:cBhvr>
                                    </p:animEffect>
                                    <p:anim calcmode="lin" valueType="num">
                                      <p:cBhvr>
                                        <p:cTn id="45" dur="1000"/>
                                        <p:tgtEl>
                                          <p:spTgt spid="87"/>
                                        </p:tgtEl>
                                        <p:attrNameLst>
                                          <p:attrName>ppt_x</p:attrName>
                                        </p:attrNameLst>
                                      </p:cBhvr>
                                      <p:tavLst>
                                        <p:tav tm="0">
                                          <p:val>
                                            <p:strVal val="ppt_x"/>
                                          </p:val>
                                        </p:tav>
                                        <p:tav tm="100000">
                                          <p:val>
                                            <p:strVal val="ppt_x"/>
                                          </p:val>
                                        </p:tav>
                                      </p:tavLst>
                                    </p:anim>
                                    <p:anim calcmode="lin" valueType="num">
                                      <p:cBhvr>
                                        <p:cTn id="46" dur="1000"/>
                                        <p:tgtEl>
                                          <p:spTgt spid="87"/>
                                        </p:tgtEl>
                                        <p:attrNameLst>
                                          <p:attrName>ppt_y</p:attrName>
                                        </p:attrNameLst>
                                      </p:cBhvr>
                                      <p:tavLst>
                                        <p:tav tm="0">
                                          <p:val>
                                            <p:strVal val="ppt_y"/>
                                          </p:val>
                                        </p:tav>
                                        <p:tav tm="100000">
                                          <p:val>
                                            <p:strVal val="ppt_y+.1"/>
                                          </p:val>
                                        </p:tav>
                                      </p:tavLst>
                                    </p:anim>
                                    <p:set>
                                      <p:cBhvr>
                                        <p:cTn id="47" dur="1" fill="hold">
                                          <p:stCondLst>
                                            <p:cond delay="999"/>
                                          </p:stCondLst>
                                        </p:cTn>
                                        <p:tgtEl>
                                          <p:spTgt spid="8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1000"/>
                                        <p:tgtEl>
                                          <p:spTgt spid="32"/>
                                        </p:tgtEl>
                                      </p:cBhvr>
                                    </p:animEffect>
                                    <p:anim calcmode="lin" valueType="num">
                                      <p:cBhvr>
                                        <p:cTn id="53" dur="1000" fill="hold"/>
                                        <p:tgtEl>
                                          <p:spTgt spid="32"/>
                                        </p:tgtEl>
                                        <p:attrNameLst>
                                          <p:attrName>ppt_x</p:attrName>
                                        </p:attrNameLst>
                                      </p:cBhvr>
                                      <p:tavLst>
                                        <p:tav tm="0">
                                          <p:val>
                                            <p:strVal val="#ppt_x"/>
                                          </p:val>
                                        </p:tav>
                                        <p:tav tm="100000">
                                          <p:val>
                                            <p:strVal val="#ppt_x"/>
                                          </p:val>
                                        </p:tav>
                                      </p:tavLst>
                                    </p:anim>
                                    <p:anim calcmode="lin" valueType="num">
                                      <p:cBhvr>
                                        <p:cTn id="54" dur="1000" fill="hold"/>
                                        <p:tgtEl>
                                          <p:spTgt spid="3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1000"/>
                                        <p:tgtEl>
                                          <p:spTgt spid="42"/>
                                        </p:tgtEl>
                                      </p:cBhvr>
                                    </p:animEffect>
                                    <p:anim calcmode="lin" valueType="num">
                                      <p:cBhvr>
                                        <p:cTn id="58" dur="1000" fill="hold"/>
                                        <p:tgtEl>
                                          <p:spTgt spid="42"/>
                                        </p:tgtEl>
                                        <p:attrNameLst>
                                          <p:attrName>ppt_x</p:attrName>
                                        </p:attrNameLst>
                                      </p:cBhvr>
                                      <p:tavLst>
                                        <p:tav tm="0">
                                          <p:val>
                                            <p:strVal val="#ppt_x"/>
                                          </p:val>
                                        </p:tav>
                                        <p:tav tm="100000">
                                          <p:val>
                                            <p:strVal val="#ppt_x"/>
                                          </p:val>
                                        </p:tav>
                                      </p:tavLst>
                                    </p:anim>
                                    <p:anim calcmode="lin" valueType="num">
                                      <p:cBhvr>
                                        <p:cTn id="5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1000"/>
                                        <p:tgtEl>
                                          <p:spTgt spid="48"/>
                                        </p:tgtEl>
                                      </p:cBhvr>
                                    </p:animEffect>
                                    <p:anim calcmode="lin" valueType="num">
                                      <p:cBhvr>
                                        <p:cTn id="65" dur="1000" fill="hold"/>
                                        <p:tgtEl>
                                          <p:spTgt spid="48"/>
                                        </p:tgtEl>
                                        <p:attrNameLst>
                                          <p:attrName>ppt_x</p:attrName>
                                        </p:attrNameLst>
                                      </p:cBhvr>
                                      <p:tavLst>
                                        <p:tav tm="0">
                                          <p:val>
                                            <p:strVal val="#ppt_x"/>
                                          </p:val>
                                        </p:tav>
                                        <p:tav tm="100000">
                                          <p:val>
                                            <p:strVal val="#ppt_x"/>
                                          </p:val>
                                        </p:tav>
                                      </p:tavLst>
                                    </p:anim>
                                    <p:anim calcmode="lin" valueType="num">
                                      <p:cBhvr>
                                        <p:cTn id="66" dur="1000" fill="hold"/>
                                        <p:tgtEl>
                                          <p:spTgt spid="4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1000"/>
                                        <p:tgtEl>
                                          <p:spTgt spid="49"/>
                                        </p:tgtEl>
                                      </p:cBhvr>
                                    </p:animEffect>
                                    <p:anim calcmode="lin" valueType="num">
                                      <p:cBhvr>
                                        <p:cTn id="77" dur="1000" fill="hold"/>
                                        <p:tgtEl>
                                          <p:spTgt spid="49"/>
                                        </p:tgtEl>
                                        <p:attrNameLst>
                                          <p:attrName>ppt_x</p:attrName>
                                        </p:attrNameLst>
                                      </p:cBhvr>
                                      <p:tavLst>
                                        <p:tav tm="0">
                                          <p:val>
                                            <p:strVal val="#ppt_x"/>
                                          </p:val>
                                        </p:tav>
                                        <p:tav tm="100000">
                                          <p:val>
                                            <p:strVal val="#ppt_x"/>
                                          </p:val>
                                        </p:tav>
                                      </p:tavLst>
                                    </p:anim>
                                    <p:anim calcmode="lin" valueType="num">
                                      <p:cBhvr>
                                        <p:cTn id="78" dur="1000" fill="hold"/>
                                        <p:tgtEl>
                                          <p:spTgt spid="49"/>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1000"/>
                                        <p:tgtEl>
                                          <p:spTgt spid="51"/>
                                        </p:tgtEl>
                                      </p:cBhvr>
                                    </p:animEffect>
                                    <p:anim calcmode="lin" valueType="num">
                                      <p:cBhvr>
                                        <p:cTn id="82" dur="1000" fill="hold"/>
                                        <p:tgtEl>
                                          <p:spTgt spid="51"/>
                                        </p:tgtEl>
                                        <p:attrNameLst>
                                          <p:attrName>ppt_x</p:attrName>
                                        </p:attrNameLst>
                                      </p:cBhvr>
                                      <p:tavLst>
                                        <p:tav tm="0">
                                          <p:val>
                                            <p:strVal val="#ppt_x"/>
                                          </p:val>
                                        </p:tav>
                                        <p:tav tm="100000">
                                          <p:val>
                                            <p:strVal val="#ppt_x"/>
                                          </p:val>
                                        </p:tav>
                                      </p:tavLst>
                                    </p:anim>
                                    <p:anim calcmode="lin" valueType="num">
                                      <p:cBhvr>
                                        <p:cTn id="8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1000"/>
                                        <p:tgtEl>
                                          <p:spTgt spid="44"/>
                                        </p:tgtEl>
                                      </p:cBhvr>
                                    </p:animEffect>
                                    <p:anim calcmode="lin" valueType="num">
                                      <p:cBhvr>
                                        <p:cTn id="94" dur="1000" fill="hold"/>
                                        <p:tgtEl>
                                          <p:spTgt spid="44"/>
                                        </p:tgtEl>
                                        <p:attrNameLst>
                                          <p:attrName>ppt_x</p:attrName>
                                        </p:attrNameLst>
                                      </p:cBhvr>
                                      <p:tavLst>
                                        <p:tav tm="0">
                                          <p:val>
                                            <p:strVal val="#ppt_x"/>
                                          </p:val>
                                        </p:tav>
                                        <p:tav tm="100000">
                                          <p:val>
                                            <p:strVal val="#ppt_x"/>
                                          </p:val>
                                        </p:tav>
                                      </p:tavLst>
                                    </p:anim>
                                    <p:anim calcmode="lin" valueType="num">
                                      <p:cBhvr>
                                        <p:cTn id="9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1000"/>
                                        <p:tgtEl>
                                          <p:spTgt spid="52"/>
                                        </p:tgtEl>
                                      </p:cBhvr>
                                    </p:animEffect>
                                    <p:anim calcmode="lin" valueType="num">
                                      <p:cBhvr>
                                        <p:cTn id="101" dur="1000" fill="hold"/>
                                        <p:tgtEl>
                                          <p:spTgt spid="52"/>
                                        </p:tgtEl>
                                        <p:attrNameLst>
                                          <p:attrName>ppt_x</p:attrName>
                                        </p:attrNameLst>
                                      </p:cBhvr>
                                      <p:tavLst>
                                        <p:tav tm="0">
                                          <p:val>
                                            <p:strVal val="#ppt_x"/>
                                          </p:val>
                                        </p:tav>
                                        <p:tav tm="100000">
                                          <p:val>
                                            <p:strVal val="#ppt_x"/>
                                          </p:val>
                                        </p:tav>
                                      </p:tavLst>
                                    </p:anim>
                                    <p:anim calcmode="lin" valueType="num">
                                      <p:cBhvr>
                                        <p:cTn id="10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321" y="225525"/>
            <a:ext cx="9269361" cy="1143000"/>
          </a:xfrm>
        </p:spPr>
        <p:txBody>
          <a:bodyPr/>
          <a:lstStyle/>
          <a:p>
            <a:r>
              <a:rPr lang="en-US" b="1" dirty="0">
                <a:effectLst>
                  <a:outerShdw blurRad="38100" dist="38100" dir="2700000" algn="tl">
                    <a:srgbClr val="000000">
                      <a:alpha val="43137"/>
                    </a:srgbClr>
                  </a:outerShdw>
                </a:effectLst>
              </a:rPr>
              <a:t>Delete subcases for bf(x)=2, bf(z) = -1</a:t>
            </a:r>
          </a:p>
        </p:txBody>
      </p:sp>
      <p:sp>
        <p:nvSpPr>
          <p:cNvPr id="3" name="Content Placeholder 2"/>
          <p:cNvSpPr>
            <a:spLocks noGrp="1"/>
          </p:cNvSpPr>
          <p:nvPr>
            <p:ph idx="1"/>
          </p:nvPr>
        </p:nvSpPr>
        <p:spPr/>
        <p:txBody>
          <a:bodyPr/>
          <a:lstStyle/>
          <a:p>
            <a:r>
              <a:rPr lang="en-US" dirty="0"/>
              <a:t>Case bf(y)=-1: double right-left rotation!</a:t>
            </a:r>
          </a:p>
        </p:txBody>
      </p:sp>
      <p:sp>
        <p:nvSpPr>
          <p:cNvPr id="5" name="Oval 4"/>
          <p:cNvSpPr/>
          <p:nvPr/>
        </p:nvSpPr>
        <p:spPr bwMode="auto">
          <a:xfrm>
            <a:off x="3219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bwMode="auto">
          <a:xfrm>
            <a:off x="2299924" y="351155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 name="Oval 6"/>
          <p:cNvSpPr/>
          <p:nvPr/>
        </p:nvSpPr>
        <p:spPr bwMode="auto">
          <a:xfrm>
            <a:off x="3904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8" name="TextBox 8"/>
          <p:cNvSpPr txBox="1">
            <a:spLocks noChangeArrowheads="1"/>
          </p:cNvSpPr>
          <p:nvPr/>
        </p:nvSpPr>
        <p:spPr bwMode="auto">
          <a:xfrm>
            <a:off x="2892180" y="2430427"/>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9" name="Straight Arrow Connector 8"/>
          <p:cNvCxnSpPr>
            <a:stCxn id="5" idx="3"/>
          </p:cNvCxnSpPr>
          <p:nvPr/>
        </p:nvCxnSpPr>
        <p:spPr bwMode="auto">
          <a:xfrm flipH="1">
            <a:off x="2876186"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3803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5090746" y="4560891"/>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4939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3" name="Straight Arrow Connector 12"/>
          <p:cNvCxnSpPr/>
          <p:nvPr/>
        </p:nvCxnSpPr>
        <p:spPr bwMode="auto">
          <a:xfrm>
            <a:off x="2290396" y="3516316"/>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2126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 name="TextBox 15"/>
          <p:cNvSpPr txBox="1">
            <a:spLocks noChangeArrowheads="1"/>
          </p:cNvSpPr>
          <p:nvPr/>
        </p:nvSpPr>
        <p:spPr bwMode="auto">
          <a:xfrm>
            <a:off x="3535191" y="3564644"/>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6" name="Straight Arrow Connector 15"/>
          <p:cNvCxnSpPr>
            <a:stCxn id="7" idx="3"/>
            <a:endCxn id="21" idx="0"/>
          </p:cNvCxnSpPr>
          <p:nvPr/>
        </p:nvCxnSpPr>
        <p:spPr bwMode="auto">
          <a:xfrm flipH="1">
            <a:off x="3612786"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4281124" y="4618041"/>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8" name="Straight Arrow Connector 17"/>
          <p:cNvCxnSpPr>
            <a:stCxn id="7" idx="5"/>
            <a:endCxn id="17" idx="0"/>
          </p:cNvCxnSpPr>
          <p:nvPr/>
        </p:nvCxnSpPr>
        <p:spPr bwMode="auto">
          <a:xfrm>
            <a:off x="4490253"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69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2" name="Isosceles Triangle 21"/>
          <p:cNvSpPr/>
          <p:nvPr/>
        </p:nvSpPr>
        <p:spPr>
          <a:xfrm>
            <a:off x="2736486"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cxnSp>
        <p:nvCxnSpPr>
          <p:cNvPr id="24" name="Straight Arrow Connector 23"/>
          <p:cNvCxnSpPr>
            <a:stCxn id="21" idx="3"/>
            <a:endCxn id="22" idx="0"/>
          </p:cNvCxnSpPr>
          <p:nvPr/>
        </p:nvCxnSpPr>
        <p:spPr>
          <a:xfrm flipH="1">
            <a:off x="3138124" y="5138738"/>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p:cNvCxnSpPr>
          <p:nvPr/>
        </p:nvCxnSpPr>
        <p:spPr>
          <a:xfrm>
            <a:off x="3855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2862704" y="4706941"/>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cxnSp>
        <p:nvCxnSpPr>
          <p:cNvPr id="27" name="Straight Arrow Connector 26"/>
          <p:cNvCxnSpPr/>
          <p:nvPr/>
        </p:nvCxnSpPr>
        <p:spPr>
          <a:xfrm>
            <a:off x="2660283"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07883"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31" name="Oval 30"/>
          <p:cNvSpPr/>
          <p:nvPr/>
        </p:nvSpPr>
        <p:spPr bwMode="auto">
          <a:xfrm>
            <a:off x="7940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32" name="Isosceles Triangle 31"/>
          <p:cNvSpPr/>
          <p:nvPr/>
        </p:nvSpPr>
        <p:spPr bwMode="auto">
          <a:xfrm>
            <a:off x="6109667" y="451984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3" name="Oval 32"/>
          <p:cNvSpPr/>
          <p:nvPr/>
        </p:nvSpPr>
        <p:spPr bwMode="auto">
          <a:xfrm>
            <a:off x="6966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4" name="TextBox 8"/>
          <p:cNvSpPr txBox="1">
            <a:spLocks noChangeArrowheads="1"/>
          </p:cNvSpPr>
          <p:nvPr/>
        </p:nvSpPr>
        <p:spPr bwMode="auto">
          <a:xfrm>
            <a:off x="7591745" y="2430427"/>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35" name="Straight Arrow Connector 34"/>
          <p:cNvCxnSpPr>
            <a:stCxn id="31" idx="5"/>
            <a:endCxn id="47" idx="0"/>
          </p:cNvCxnSpPr>
          <p:nvPr/>
        </p:nvCxnSpPr>
        <p:spPr bwMode="auto">
          <a:xfrm>
            <a:off x="8525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7309758" y="2852367"/>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8523282" y="3564086"/>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cxnSp>
        <p:nvCxnSpPr>
          <p:cNvPr id="42" name="Straight Arrow Connector 41"/>
          <p:cNvCxnSpPr>
            <a:stCxn id="33" idx="3"/>
            <a:endCxn id="32" idx="0"/>
          </p:cNvCxnSpPr>
          <p:nvPr/>
        </p:nvCxnSpPr>
        <p:spPr bwMode="auto">
          <a:xfrm flipH="1">
            <a:off x="6685927" y="3995656"/>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9283195" y="4618041"/>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4" name="Straight Arrow Connector 43"/>
          <p:cNvCxnSpPr>
            <a:stCxn id="47" idx="5"/>
            <a:endCxn id="43" idx="0"/>
          </p:cNvCxnSpPr>
          <p:nvPr/>
        </p:nvCxnSpPr>
        <p:spPr bwMode="auto">
          <a:xfrm>
            <a:off x="9477608"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892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8" name="Isosceles Triangle 47"/>
          <p:cNvSpPr/>
          <p:nvPr/>
        </p:nvSpPr>
        <p:spPr>
          <a:xfrm>
            <a:off x="7432480" y="452709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49" name="Isosceles Triangle 48"/>
          <p:cNvSpPr/>
          <p:nvPr/>
        </p:nvSpPr>
        <p:spPr>
          <a:xfrm>
            <a:off x="8375431" y="4515077"/>
            <a:ext cx="803275" cy="506186"/>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0" name="Straight Arrow Connector 49"/>
          <p:cNvCxnSpPr>
            <a:stCxn id="33" idx="5"/>
            <a:endCxn id="48" idx="0"/>
          </p:cNvCxnSpPr>
          <p:nvPr/>
        </p:nvCxnSpPr>
        <p:spPr>
          <a:xfrm>
            <a:off x="7552225" y="3995656"/>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8777069" y="3991689"/>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6632549" y="3590422"/>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sp>
        <p:nvSpPr>
          <p:cNvPr id="81" name="Right Arrow 80"/>
          <p:cNvSpPr/>
          <p:nvPr/>
        </p:nvSpPr>
        <p:spPr>
          <a:xfrm>
            <a:off x="5073510" y="3598866"/>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 name="Oval 81"/>
          <p:cNvSpPr/>
          <p:nvPr/>
        </p:nvSpPr>
        <p:spPr bwMode="auto">
          <a:xfrm>
            <a:off x="6966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3" name="Oval 82"/>
          <p:cNvSpPr/>
          <p:nvPr/>
        </p:nvSpPr>
        <p:spPr bwMode="auto">
          <a:xfrm>
            <a:off x="7935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7" name="Oval 86"/>
          <p:cNvSpPr/>
          <p:nvPr/>
        </p:nvSpPr>
        <p:spPr>
          <a:xfrm>
            <a:off x="8893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3" name="Isosceles Triangle 52"/>
          <p:cNvSpPr/>
          <p:nvPr/>
        </p:nvSpPr>
        <p:spPr>
          <a:xfrm>
            <a:off x="3574686" y="5638800"/>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4" name="Straight Arrow Connector 53"/>
          <p:cNvCxnSpPr/>
          <p:nvPr/>
        </p:nvCxnSpPr>
        <p:spPr>
          <a:xfrm>
            <a:off x="3539758" y="5609435"/>
            <a:ext cx="1588" cy="587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294182" y="5726112"/>
            <a:ext cx="494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Tree>
    <p:extLst>
      <p:ext uri="{BB962C8B-B14F-4D97-AF65-F5344CB8AC3E}">
        <p14:creationId xmlns:p14="http://schemas.microsoft.com/office/powerpoint/2010/main" val="14653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000"/>
                                        <p:tgtEl>
                                          <p:spTgt spid="55"/>
                                        </p:tgtEl>
                                      </p:cBhvr>
                                    </p:animEffect>
                                    <p:anim calcmode="lin" valueType="num">
                                      <p:cBhvr>
                                        <p:cTn id="37" dur="1000" fill="hold"/>
                                        <p:tgtEl>
                                          <p:spTgt spid="55"/>
                                        </p:tgtEl>
                                        <p:attrNameLst>
                                          <p:attrName>ppt_x</p:attrName>
                                        </p:attrNameLst>
                                      </p:cBhvr>
                                      <p:tavLst>
                                        <p:tav tm="0">
                                          <p:val>
                                            <p:strVal val="#ppt_x"/>
                                          </p:val>
                                        </p:tav>
                                        <p:tav tm="100000">
                                          <p:val>
                                            <p:strVal val="#ppt_x"/>
                                          </p:val>
                                        </p:tav>
                                      </p:tavLst>
                                    </p:anim>
                                    <p:anim calcmode="lin" valueType="num">
                                      <p:cBhvr>
                                        <p:cTn id="3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82"/>
                                        </p:tgtEl>
                                      </p:cBhvr>
                                    </p:animEffect>
                                    <p:anim calcmode="lin" valueType="num">
                                      <p:cBhvr>
                                        <p:cTn id="43" dur="1000"/>
                                        <p:tgtEl>
                                          <p:spTgt spid="82"/>
                                        </p:tgtEl>
                                        <p:attrNameLst>
                                          <p:attrName>ppt_x</p:attrName>
                                        </p:attrNameLst>
                                      </p:cBhvr>
                                      <p:tavLst>
                                        <p:tav tm="0">
                                          <p:val>
                                            <p:strVal val="ppt_x"/>
                                          </p:val>
                                        </p:tav>
                                        <p:tav tm="100000">
                                          <p:val>
                                            <p:strVal val="ppt_x"/>
                                          </p:val>
                                        </p:tav>
                                      </p:tavLst>
                                    </p:anim>
                                    <p:anim calcmode="lin" valueType="num">
                                      <p:cBhvr>
                                        <p:cTn id="44" dur="1000"/>
                                        <p:tgtEl>
                                          <p:spTgt spid="82"/>
                                        </p:tgtEl>
                                        <p:attrNameLst>
                                          <p:attrName>ppt_y</p:attrName>
                                        </p:attrNameLst>
                                      </p:cBhvr>
                                      <p:tavLst>
                                        <p:tav tm="0">
                                          <p:val>
                                            <p:strVal val="ppt_y"/>
                                          </p:val>
                                        </p:tav>
                                        <p:tav tm="100000">
                                          <p:val>
                                            <p:strVal val="ppt_y+.1"/>
                                          </p:val>
                                        </p:tav>
                                      </p:tavLst>
                                    </p:anim>
                                    <p:set>
                                      <p:cBhvr>
                                        <p:cTn id="45" dur="1" fill="hold">
                                          <p:stCondLst>
                                            <p:cond delay="999"/>
                                          </p:stCondLst>
                                        </p:cTn>
                                        <p:tgtEl>
                                          <p:spTgt spid="8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83"/>
                                        </p:tgtEl>
                                      </p:cBhvr>
                                    </p:animEffect>
                                    <p:anim calcmode="lin" valueType="num">
                                      <p:cBhvr>
                                        <p:cTn id="50" dur="1000"/>
                                        <p:tgtEl>
                                          <p:spTgt spid="83"/>
                                        </p:tgtEl>
                                        <p:attrNameLst>
                                          <p:attrName>ppt_x</p:attrName>
                                        </p:attrNameLst>
                                      </p:cBhvr>
                                      <p:tavLst>
                                        <p:tav tm="0">
                                          <p:val>
                                            <p:strVal val="ppt_x"/>
                                          </p:val>
                                        </p:tav>
                                        <p:tav tm="100000">
                                          <p:val>
                                            <p:strVal val="ppt_x"/>
                                          </p:val>
                                        </p:tav>
                                      </p:tavLst>
                                    </p:anim>
                                    <p:anim calcmode="lin" valueType="num">
                                      <p:cBhvr>
                                        <p:cTn id="51" dur="1000"/>
                                        <p:tgtEl>
                                          <p:spTgt spid="83"/>
                                        </p:tgtEl>
                                        <p:attrNameLst>
                                          <p:attrName>ppt_y</p:attrName>
                                        </p:attrNameLst>
                                      </p:cBhvr>
                                      <p:tavLst>
                                        <p:tav tm="0">
                                          <p:val>
                                            <p:strVal val="ppt_y"/>
                                          </p:val>
                                        </p:tav>
                                        <p:tav tm="100000">
                                          <p:val>
                                            <p:strVal val="ppt_y+.1"/>
                                          </p:val>
                                        </p:tav>
                                      </p:tavLst>
                                    </p:anim>
                                    <p:set>
                                      <p:cBhvr>
                                        <p:cTn id="52" dur="1" fill="hold">
                                          <p:stCondLst>
                                            <p:cond delay="999"/>
                                          </p:stCondLst>
                                        </p:cTn>
                                        <p:tgtEl>
                                          <p:spTgt spid="8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0" nodeType="clickEffect">
                                  <p:stCondLst>
                                    <p:cond delay="0"/>
                                  </p:stCondLst>
                                  <p:childTnLst>
                                    <p:animEffect transition="out" filter="fade">
                                      <p:cBhvr>
                                        <p:cTn id="56" dur="1000"/>
                                        <p:tgtEl>
                                          <p:spTgt spid="87"/>
                                        </p:tgtEl>
                                      </p:cBhvr>
                                    </p:animEffect>
                                    <p:anim calcmode="lin" valueType="num">
                                      <p:cBhvr>
                                        <p:cTn id="57" dur="1000"/>
                                        <p:tgtEl>
                                          <p:spTgt spid="87"/>
                                        </p:tgtEl>
                                        <p:attrNameLst>
                                          <p:attrName>ppt_x</p:attrName>
                                        </p:attrNameLst>
                                      </p:cBhvr>
                                      <p:tavLst>
                                        <p:tav tm="0">
                                          <p:val>
                                            <p:strVal val="ppt_x"/>
                                          </p:val>
                                        </p:tav>
                                        <p:tav tm="100000">
                                          <p:val>
                                            <p:strVal val="ppt_x"/>
                                          </p:val>
                                        </p:tav>
                                      </p:tavLst>
                                    </p:anim>
                                    <p:anim calcmode="lin" valueType="num">
                                      <p:cBhvr>
                                        <p:cTn id="58" dur="1000"/>
                                        <p:tgtEl>
                                          <p:spTgt spid="87"/>
                                        </p:tgtEl>
                                        <p:attrNameLst>
                                          <p:attrName>ppt_y</p:attrName>
                                        </p:attrNameLst>
                                      </p:cBhvr>
                                      <p:tavLst>
                                        <p:tav tm="0">
                                          <p:val>
                                            <p:strVal val="ppt_y"/>
                                          </p:val>
                                        </p:tav>
                                        <p:tav tm="100000">
                                          <p:val>
                                            <p:strVal val="ppt_y+.1"/>
                                          </p:val>
                                        </p:tav>
                                      </p:tavLst>
                                    </p:anim>
                                    <p:set>
                                      <p:cBhvr>
                                        <p:cTn id="59" dur="1" fill="hold">
                                          <p:stCondLst>
                                            <p:cond delay="999"/>
                                          </p:stCondLst>
                                        </p:cTn>
                                        <p:tgtEl>
                                          <p:spTgt spid="8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anim calcmode="lin" valueType="num">
                                      <p:cBhvr>
                                        <p:cTn id="94" dur="1000" fill="hold"/>
                                        <p:tgtEl>
                                          <p:spTgt spid="51"/>
                                        </p:tgtEl>
                                        <p:attrNameLst>
                                          <p:attrName>ppt_x</p:attrName>
                                        </p:attrNameLst>
                                      </p:cBhvr>
                                      <p:tavLst>
                                        <p:tav tm="0">
                                          <p:val>
                                            <p:strVal val="#ppt_x"/>
                                          </p:val>
                                        </p:tav>
                                        <p:tav tm="100000">
                                          <p:val>
                                            <p:strVal val="#ppt_x"/>
                                          </p:val>
                                        </p:tav>
                                      </p:tavLst>
                                    </p:anim>
                                    <p:anim calcmode="lin" valueType="num">
                                      <p:cBhvr>
                                        <p:cTn id="9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1000"/>
                                        <p:tgtEl>
                                          <p:spTgt spid="43"/>
                                        </p:tgtEl>
                                      </p:cBhvr>
                                    </p:animEffect>
                                    <p:anim calcmode="lin" valueType="num">
                                      <p:cBhvr>
                                        <p:cTn id="101" dur="1000" fill="hold"/>
                                        <p:tgtEl>
                                          <p:spTgt spid="43"/>
                                        </p:tgtEl>
                                        <p:attrNameLst>
                                          <p:attrName>ppt_x</p:attrName>
                                        </p:attrNameLst>
                                      </p:cBhvr>
                                      <p:tavLst>
                                        <p:tav tm="0">
                                          <p:val>
                                            <p:strVal val="#ppt_x"/>
                                          </p:val>
                                        </p:tav>
                                        <p:tav tm="100000">
                                          <p:val>
                                            <p:strVal val="#ppt_x"/>
                                          </p:val>
                                        </p:tav>
                                      </p:tavLst>
                                    </p:anim>
                                    <p:anim calcmode="lin" valueType="num">
                                      <p:cBhvr>
                                        <p:cTn id="102" dur="10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1000"/>
                                        <p:tgtEl>
                                          <p:spTgt spid="52"/>
                                        </p:tgtEl>
                                      </p:cBhvr>
                                    </p:animEffect>
                                    <p:anim calcmode="lin" valueType="num">
                                      <p:cBhvr>
                                        <p:cTn id="113" dur="1000" fill="hold"/>
                                        <p:tgtEl>
                                          <p:spTgt spid="52"/>
                                        </p:tgtEl>
                                        <p:attrNameLst>
                                          <p:attrName>ppt_x</p:attrName>
                                        </p:attrNameLst>
                                      </p:cBhvr>
                                      <p:tavLst>
                                        <p:tav tm="0">
                                          <p:val>
                                            <p:strVal val="#ppt_x"/>
                                          </p:val>
                                        </p:tav>
                                        <p:tav tm="100000">
                                          <p:val>
                                            <p:strVal val="#ppt_x"/>
                                          </p:val>
                                        </p:tav>
                                      </p:tavLst>
                                    </p:anim>
                                    <p:anim calcmode="lin" valueType="num">
                                      <p:cBhvr>
                                        <p:cTn id="1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anim calcmode="lin" valueType="num">
                                      <p:cBhvr>
                                        <p:cTn id="120" dur="1000" fill="hold"/>
                                        <p:tgtEl>
                                          <p:spTgt spid="41"/>
                                        </p:tgtEl>
                                        <p:attrNameLst>
                                          <p:attrName>ppt_x</p:attrName>
                                        </p:attrNameLst>
                                      </p:cBhvr>
                                      <p:tavLst>
                                        <p:tav tm="0">
                                          <p:val>
                                            <p:strVal val="#ppt_x"/>
                                          </p:val>
                                        </p:tav>
                                        <p:tav tm="100000">
                                          <p:val>
                                            <p:strVal val="#ppt_x"/>
                                          </p:val>
                                        </p:tav>
                                      </p:tavLst>
                                    </p:anim>
                                    <p:anim calcmode="lin" valueType="num">
                                      <p:cBhvr>
                                        <p:cTn id="1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16" y="274638"/>
            <a:ext cx="9367684" cy="1143000"/>
          </a:xfrm>
        </p:spPr>
        <p:txBody>
          <a:bodyPr/>
          <a:lstStyle/>
          <a:p>
            <a:r>
              <a:rPr lang="en-US" b="1" dirty="0">
                <a:effectLst>
                  <a:outerShdw blurRad="38100" dist="38100" dir="2700000" algn="tl">
                    <a:srgbClr val="000000">
                      <a:alpha val="43137"/>
                    </a:srgbClr>
                  </a:outerShdw>
                </a:effectLst>
              </a:rPr>
              <a:t>Delete subcases for bf(x)=2, bf(z) = -1</a:t>
            </a:r>
          </a:p>
        </p:txBody>
      </p:sp>
      <p:sp>
        <p:nvSpPr>
          <p:cNvPr id="3" name="Content Placeholder 2"/>
          <p:cNvSpPr>
            <a:spLocks noGrp="1"/>
          </p:cNvSpPr>
          <p:nvPr>
            <p:ph idx="1"/>
          </p:nvPr>
        </p:nvSpPr>
        <p:spPr/>
        <p:txBody>
          <a:bodyPr/>
          <a:lstStyle/>
          <a:p>
            <a:r>
              <a:rPr lang="en-US" dirty="0"/>
              <a:t>Case bf(y)=1: double right-left rotation!</a:t>
            </a:r>
          </a:p>
        </p:txBody>
      </p:sp>
      <p:sp>
        <p:nvSpPr>
          <p:cNvPr id="5" name="Oval 4"/>
          <p:cNvSpPr/>
          <p:nvPr/>
        </p:nvSpPr>
        <p:spPr bwMode="auto">
          <a:xfrm>
            <a:off x="3219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6" name="Isosceles Triangle 5"/>
          <p:cNvSpPr/>
          <p:nvPr/>
        </p:nvSpPr>
        <p:spPr bwMode="auto">
          <a:xfrm>
            <a:off x="2299924" y="3511554"/>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7" name="Oval 6"/>
          <p:cNvSpPr/>
          <p:nvPr/>
        </p:nvSpPr>
        <p:spPr bwMode="auto">
          <a:xfrm>
            <a:off x="3904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8" name="TextBox 8"/>
          <p:cNvSpPr txBox="1">
            <a:spLocks noChangeArrowheads="1"/>
          </p:cNvSpPr>
          <p:nvPr/>
        </p:nvSpPr>
        <p:spPr bwMode="auto">
          <a:xfrm>
            <a:off x="2892180" y="2430427"/>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2</a:t>
            </a:r>
          </a:p>
        </p:txBody>
      </p:sp>
      <p:cxnSp>
        <p:nvCxnSpPr>
          <p:cNvPr id="9" name="Straight Arrow Connector 8"/>
          <p:cNvCxnSpPr>
            <a:stCxn id="5" idx="3"/>
          </p:cNvCxnSpPr>
          <p:nvPr/>
        </p:nvCxnSpPr>
        <p:spPr bwMode="auto">
          <a:xfrm flipH="1">
            <a:off x="2876186"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3803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5090746" y="4560891"/>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4939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cxnSp>
        <p:nvCxnSpPr>
          <p:cNvPr id="13" name="Straight Arrow Connector 12"/>
          <p:cNvCxnSpPr/>
          <p:nvPr/>
        </p:nvCxnSpPr>
        <p:spPr bwMode="auto">
          <a:xfrm>
            <a:off x="2290396" y="3516316"/>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2126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15" name="TextBox 15"/>
          <p:cNvSpPr txBox="1">
            <a:spLocks noChangeArrowheads="1"/>
          </p:cNvSpPr>
          <p:nvPr/>
        </p:nvSpPr>
        <p:spPr bwMode="auto">
          <a:xfrm>
            <a:off x="3535191" y="3564644"/>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a:solidFill>
                  <a:prstClr val="black"/>
                </a:solidFill>
              </a:rPr>
              <a:t>-1</a:t>
            </a:r>
          </a:p>
        </p:txBody>
      </p:sp>
      <p:cxnSp>
        <p:nvCxnSpPr>
          <p:cNvPr id="16" name="Straight Arrow Connector 15"/>
          <p:cNvCxnSpPr>
            <a:stCxn id="7" idx="3"/>
            <a:endCxn id="21" idx="0"/>
          </p:cNvCxnSpPr>
          <p:nvPr/>
        </p:nvCxnSpPr>
        <p:spPr bwMode="auto">
          <a:xfrm flipH="1">
            <a:off x="3612786"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4281124" y="4618041"/>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18" name="Straight Arrow Connector 17"/>
          <p:cNvCxnSpPr>
            <a:stCxn id="7" idx="5"/>
            <a:endCxn id="17" idx="0"/>
          </p:cNvCxnSpPr>
          <p:nvPr/>
        </p:nvCxnSpPr>
        <p:spPr bwMode="auto">
          <a:xfrm>
            <a:off x="4490253"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69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22" name="Isosceles Triangle 21"/>
          <p:cNvSpPr/>
          <p:nvPr/>
        </p:nvSpPr>
        <p:spPr>
          <a:xfrm>
            <a:off x="3572786"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24" name="Straight Arrow Connector 23"/>
          <p:cNvCxnSpPr>
            <a:stCxn id="21" idx="3"/>
            <a:endCxn id="53" idx="0"/>
          </p:cNvCxnSpPr>
          <p:nvPr/>
        </p:nvCxnSpPr>
        <p:spPr>
          <a:xfrm flipH="1">
            <a:off x="3146314" y="5138364"/>
            <a:ext cx="224005" cy="50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p:cNvCxnSpPr>
          <p:nvPr/>
        </p:nvCxnSpPr>
        <p:spPr>
          <a:xfrm>
            <a:off x="3855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2862704" y="4706941"/>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cxnSp>
        <p:nvCxnSpPr>
          <p:cNvPr id="27" name="Straight Arrow Connector 26"/>
          <p:cNvCxnSpPr/>
          <p:nvPr/>
        </p:nvCxnSpPr>
        <p:spPr>
          <a:xfrm>
            <a:off x="4419600"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267200"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a:t>
            </a:r>
          </a:p>
        </p:txBody>
      </p:sp>
      <p:sp>
        <p:nvSpPr>
          <p:cNvPr id="31" name="Oval 30"/>
          <p:cNvSpPr/>
          <p:nvPr/>
        </p:nvSpPr>
        <p:spPr bwMode="auto">
          <a:xfrm>
            <a:off x="7940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y</a:t>
            </a:r>
          </a:p>
        </p:txBody>
      </p:sp>
      <p:sp>
        <p:nvSpPr>
          <p:cNvPr id="32" name="Isosceles Triangle 31"/>
          <p:cNvSpPr/>
          <p:nvPr/>
        </p:nvSpPr>
        <p:spPr bwMode="auto">
          <a:xfrm>
            <a:off x="6109667" y="451984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1</a:t>
            </a:r>
          </a:p>
        </p:txBody>
      </p:sp>
      <p:sp>
        <p:nvSpPr>
          <p:cNvPr id="33" name="Oval 32"/>
          <p:cNvSpPr/>
          <p:nvPr/>
        </p:nvSpPr>
        <p:spPr bwMode="auto">
          <a:xfrm>
            <a:off x="6966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x</a:t>
            </a:r>
          </a:p>
        </p:txBody>
      </p:sp>
      <p:sp>
        <p:nvSpPr>
          <p:cNvPr id="34" name="TextBox 8"/>
          <p:cNvSpPr txBox="1">
            <a:spLocks noChangeArrowheads="1"/>
          </p:cNvSpPr>
          <p:nvPr/>
        </p:nvSpPr>
        <p:spPr bwMode="auto">
          <a:xfrm>
            <a:off x="7576460" y="2430427"/>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35" name="Straight Arrow Connector 34"/>
          <p:cNvCxnSpPr>
            <a:stCxn id="31" idx="5"/>
            <a:endCxn id="47" idx="0"/>
          </p:cNvCxnSpPr>
          <p:nvPr/>
        </p:nvCxnSpPr>
        <p:spPr bwMode="auto">
          <a:xfrm>
            <a:off x="8525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7309758" y="2852367"/>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8523282" y="3564086"/>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0</a:t>
            </a:r>
          </a:p>
        </p:txBody>
      </p:sp>
      <p:cxnSp>
        <p:nvCxnSpPr>
          <p:cNvPr id="42" name="Straight Arrow Connector 41"/>
          <p:cNvCxnSpPr>
            <a:stCxn id="33" idx="3"/>
            <a:endCxn id="32" idx="0"/>
          </p:cNvCxnSpPr>
          <p:nvPr/>
        </p:nvCxnSpPr>
        <p:spPr bwMode="auto">
          <a:xfrm flipH="1">
            <a:off x="6685927" y="3995656"/>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9283195" y="4618041"/>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solidFill>
                  <a:prstClr val="black"/>
                </a:solidFill>
                <a:latin typeface="Calibri"/>
              </a:rPr>
              <a:t>T</a:t>
            </a:r>
            <a:r>
              <a:rPr lang="en-US" baseline="-25000" dirty="0">
                <a:solidFill>
                  <a:prstClr val="black"/>
                </a:solidFill>
                <a:latin typeface="Calibri"/>
              </a:rPr>
              <a:t>3</a:t>
            </a:r>
          </a:p>
        </p:txBody>
      </p:sp>
      <p:cxnSp>
        <p:nvCxnSpPr>
          <p:cNvPr id="44" name="Straight Arrow Connector 43"/>
          <p:cNvCxnSpPr>
            <a:stCxn id="47" idx="5"/>
            <a:endCxn id="43" idx="0"/>
          </p:cNvCxnSpPr>
          <p:nvPr/>
        </p:nvCxnSpPr>
        <p:spPr bwMode="auto">
          <a:xfrm>
            <a:off x="9477608"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8892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z</a:t>
            </a:r>
          </a:p>
        </p:txBody>
      </p:sp>
      <p:sp>
        <p:nvSpPr>
          <p:cNvPr id="48" name="Isosceles Triangle 47"/>
          <p:cNvSpPr/>
          <p:nvPr/>
        </p:nvSpPr>
        <p:spPr>
          <a:xfrm>
            <a:off x="7432480" y="4527101"/>
            <a:ext cx="803275" cy="494165"/>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sp>
        <p:nvSpPr>
          <p:cNvPr id="49" name="Isosceles Triangle 48"/>
          <p:cNvSpPr/>
          <p:nvPr/>
        </p:nvSpPr>
        <p:spPr>
          <a:xfrm>
            <a:off x="8375431" y="4515077"/>
            <a:ext cx="80327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22</a:t>
            </a:r>
          </a:p>
        </p:txBody>
      </p:sp>
      <p:cxnSp>
        <p:nvCxnSpPr>
          <p:cNvPr id="50" name="Straight Arrow Connector 49"/>
          <p:cNvCxnSpPr>
            <a:stCxn id="33" idx="5"/>
            <a:endCxn id="48" idx="0"/>
          </p:cNvCxnSpPr>
          <p:nvPr/>
        </p:nvCxnSpPr>
        <p:spPr>
          <a:xfrm>
            <a:off x="7552225" y="3995656"/>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8777069" y="3991689"/>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6542316" y="3590425"/>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200" dirty="0">
                <a:solidFill>
                  <a:prstClr val="black"/>
                </a:solidFill>
              </a:rPr>
              <a:t>-1</a:t>
            </a:r>
          </a:p>
        </p:txBody>
      </p:sp>
      <p:sp>
        <p:nvSpPr>
          <p:cNvPr id="81" name="Right Arrow 80"/>
          <p:cNvSpPr/>
          <p:nvPr/>
        </p:nvSpPr>
        <p:spPr>
          <a:xfrm>
            <a:off x="5073510" y="3598866"/>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 name="Oval 81"/>
          <p:cNvSpPr/>
          <p:nvPr/>
        </p:nvSpPr>
        <p:spPr bwMode="auto">
          <a:xfrm>
            <a:off x="6966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3" name="Oval 82"/>
          <p:cNvSpPr/>
          <p:nvPr/>
        </p:nvSpPr>
        <p:spPr bwMode="auto">
          <a:xfrm>
            <a:off x="7935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87" name="Oval 86"/>
          <p:cNvSpPr/>
          <p:nvPr/>
        </p:nvSpPr>
        <p:spPr>
          <a:xfrm>
            <a:off x="8893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2800" b="1" dirty="0">
              <a:solidFill>
                <a:prstClr val="black"/>
              </a:solidFill>
              <a:latin typeface="Calibri"/>
            </a:endParaRPr>
          </a:p>
        </p:txBody>
      </p:sp>
      <p:sp>
        <p:nvSpPr>
          <p:cNvPr id="53" name="Isosceles Triangle 52"/>
          <p:cNvSpPr/>
          <p:nvPr/>
        </p:nvSpPr>
        <p:spPr>
          <a:xfrm>
            <a:off x="2743882" y="5638800"/>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prstClr val="black"/>
                </a:solidFill>
                <a:latin typeface="Calibri"/>
              </a:rPr>
              <a:t>T</a:t>
            </a:r>
            <a:r>
              <a:rPr lang="en-US" sz="1400" baseline="-25000" dirty="0">
                <a:solidFill>
                  <a:prstClr val="black"/>
                </a:solidFill>
                <a:latin typeface="Calibri"/>
              </a:rPr>
              <a:t>21</a:t>
            </a:r>
          </a:p>
        </p:txBody>
      </p:sp>
      <p:cxnSp>
        <p:nvCxnSpPr>
          <p:cNvPr id="54" name="Straight Arrow Connector 53"/>
          <p:cNvCxnSpPr/>
          <p:nvPr/>
        </p:nvCxnSpPr>
        <p:spPr>
          <a:xfrm>
            <a:off x="2665410" y="5609435"/>
            <a:ext cx="1588" cy="587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416628" y="5726112"/>
            <a:ext cx="494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prstClr val="black"/>
                </a:solidFill>
                <a:latin typeface="Calibri"/>
              </a:rPr>
              <a:t>h-1</a:t>
            </a:r>
          </a:p>
        </p:txBody>
      </p:sp>
    </p:spTree>
    <p:extLst>
      <p:ext uri="{BB962C8B-B14F-4D97-AF65-F5344CB8AC3E}">
        <p14:creationId xmlns:p14="http://schemas.microsoft.com/office/powerpoint/2010/main" val="10823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000"/>
                                        <p:tgtEl>
                                          <p:spTgt spid="55"/>
                                        </p:tgtEl>
                                      </p:cBhvr>
                                    </p:animEffect>
                                    <p:anim calcmode="lin" valueType="num">
                                      <p:cBhvr>
                                        <p:cTn id="37" dur="1000" fill="hold"/>
                                        <p:tgtEl>
                                          <p:spTgt spid="55"/>
                                        </p:tgtEl>
                                        <p:attrNameLst>
                                          <p:attrName>ppt_x</p:attrName>
                                        </p:attrNameLst>
                                      </p:cBhvr>
                                      <p:tavLst>
                                        <p:tav tm="0">
                                          <p:val>
                                            <p:strVal val="#ppt_x"/>
                                          </p:val>
                                        </p:tav>
                                        <p:tav tm="100000">
                                          <p:val>
                                            <p:strVal val="#ppt_x"/>
                                          </p:val>
                                        </p:tav>
                                      </p:tavLst>
                                    </p:anim>
                                    <p:anim calcmode="lin" valueType="num">
                                      <p:cBhvr>
                                        <p:cTn id="3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82"/>
                                        </p:tgtEl>
                                      </p:cBhvr>
                                    </p:animEffect>
                                    <p:anim calcmode="lin" valueType="num">
                                      <p:cBhvr>
                                        <p:cTn id="43" dur="1000"/>
                                        <p:tgtEl>
                                          <p:spTgt spid="82"/>
                                        </p:tgtEl>
                                        <p:attrNameLst>
                                          <p:attrName>ppt_x</p:attrName>
                                        </p:attrNameLst>
                                      </p:cBhvr>
                                      <p:tavLst>
                                        <p:tav tm="0">
                                          <p:val>
                                            <p:strVal val="ppt_x"/>
                                          </p:val>
                                        </p:tav>
                                        <p:tav tm="100000">
                                          <p:val>
                                            <p:strVal val="ppt_x"/>
                                          </p:val>
                                        </p:tav>
                                      </p:tavLst>
                                    </p:anim>
                                    <p:anim calcmode="lin" valueType="num">
                                      <p:cBhvr>
                                        <p:cTn id="44" dur="1000"/>
                                        <p:tgtEl>
                                          <p:spTgt spid="82"/>
                                        </p:tgtEl>
                                        <p:attrNameLst>
                                          <p:attrName>ppt_y</p:attrName>
                                        </p:attrNameLst>
                                      </p:cBhvr>
                                      <p:tavLst>
                                        <p:tav tm="0">
                                          <p:val>
                                            <p:strVal val="ppt_y"/>
                                          </p:val>
                                        </p:tav>
                                        <p:tav tm="100000">
                                          <p:val>
                                            <p:strVal val="ppt_y+.1"/>
                                          </p:val>
                                        </p:tav>
                                      </p:tavLst>
                                    </p:anim>
                                    <p:set>
                                      <p:cBhvr>
                                        <p:cTn id="45" dur="1" fill="hold">
                                          <p:stCondLst>
                                            <p:cond delay="999"/>
                                          </p:stCondLst>
                                        </p:cTn>
                                        <p:tgtEl>
                                          <p:spTgt spid="8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83"/>
                                        </p:tgtEl>
                                      </p:cBhvr>
                                    </p:animEffect>
                                    <p:anim calcmode="lin" valueType="num">
                                      <p:cBhvr>
                                        <p:cTn id="50" dur="1000"/>
                                        <p:tgtEl>
                                          <p:spTgt spid="83"/>
                                        </p:tgtEl>
                                        <p:attrNameLst>
                                          <p:attrName>ppt_x</p:attrName>
                                        </p:attrNameLst>
                                      </p:cBhvr>
                                      <p:tavLst>
                                        <p:tav tm="0">
                                          <p:val>
                                            <p:strVal val="ppt_x"/>
                                          </p:val>
                                        </p:tav>
                                        <p:tav tm="100000">
                                          <p:val>
                                            <p:strVal val="ppt_x"/>
                                          </p:val>
                                        </p:tav>
                                      </p:tavLst>
                                    </p:anim>
                                    <p:anim calcmode="lin" valueType="num">
                                      <p:cBhvr>
                                        <p:cTn id="51" dur="1000"/>
                                        <p:tgtEl>
                                          <p:spTgt spid="83"/>
                                        </p:tgtEl>
                                        <p:attrNameLst>
                                          <p:attrName>ppt_y</p:attrName>
                                        </p:attrNameLst>
                                      </p:cBhvr>
                                      <p:tavLst>
                                        <p:tav tm="0">
                                          <p:val>
                                            <p:strVal val="ppt_y"/>
                                          </p:val>
                                        </p:tav>
                                        <p:tav tm="100000">
                                          <p:val>
                                            <p:strVal val="ppt_y+.1"/>
                                          </p:val>
                                        </p:tav>
                                      </p:tavLst>
                                    </p:anim>
                                    <p:set>
                                      <p:cBhvr>
                                        <p:cTn id="52" dur="1" fill="hold">
                                          <p:stCondLst>
                                            <p:cond delay="999"/>
                                          </p:stCondLst>
                                        </p:cTn>
                                        <p:tgtEl>
                                          <p:spTgt spid="8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0" nodeType="clickEffect">
                                  <p:stCondLst>
                                    <p:cond delay="0"/>
                                  </p:stCondLst>
                                  <p:childTnLst>
                                    <p:animEffect transition="out" filter="fade">
                                      <p:cBhvr>
                                        <p:cTn id="56" dur="1000"/>
                                        <p:tgtEl>
                                          <p:spTgt spid="87"/>
                                        </p:tgtEl>
                                      </p:cBhvr>
                                    </p:animEffect>
                                    <p:anim calcmode="lin" valueType="num">
                                      <p:cBhvr>
                                        <p:cTn id="57" dur="1000"/>
                                        <p:tgtEl>
                                          <p:spTgt spid="87"/>
                                        </p:tgtEl>
                                        <p:attrNameLst>
                                          <p:attrName>ppt_x</p:attrName>
                                        </p:attrNameLst>
                                      </p:cBhvr>
                                      <p:tavLst>
                                        <p:tav tm="0">
                                          <p:val>
                                            <p:strVal val="ppt_x"/>
                                          </p:val>
                                        </p:tav>
                                        <p:tav tm="100000">
                                          <p:val>
                                            <p:strVal val="ppt_x"/>
                                          </p:val>
                                        </p:tav>
                                      </p:tavLst>
                                    </p:anim>
                                    <p:anim calcmode="lin" valueType="num">
                                      <p:cBhvr>
                                        <p:cTn id="58" dur="1000"/>
                                        <p:tgtEl>
                                          <p:spTgt spid="87"/>
                                        </p:tgtEl>
                                        <p:attrNameLst>
                                          <p:attrName>ppt_y</p:attrName>
                                        </p:attrNameLst>
                                      </p:cBhvr>
                                      <p:tavLst>
                                        <p:tav tm="0">
                                          <p:val>
                                            <p:strVal val="ppt_y"/>
                                          </p:val>
                                        </p:tav>
                                        <p:tav tm="100000">
                                          <p:val>
                                            <p:strVal val="ppt_y+.1"/>
                                          </p:val>
                                        </p:tav>
                                      </p:tavLst>
                                    </p:anim>
                                    <p:set>
                                      <p:cBhvr>
                                        <p:cTn id="59" dur="1" fill="hold">
                                          <p:stCondLst>
                                            <p:cond delay="999"/>
                                          </p:stCondLst>
                                        </p:cTn>
                                        <p:tgtEl>
                                          <p:spTgt spid="8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anim calcmode="lin" valueType="num">
                                      <p:cBhvr>
                                        <p:cTn id="94" dur="1000" fill="hold"/>
                                        <p:tgtEl>
                                          <p:spTgt spid="51"/>
                                        </p:tgtEl>
                                        <p:attrNameLst>
                                          <p:attrName>ppt_x</p:attrName>
                                        </p:attrNameLst>
                                      </p:cBhvr>
                                      <p:tavLst>
                                        <p:tav tm="0">
                                          <p:val>
                                            <p:strVal val="#ppt_x"/>
                                          </p:val>
                                        </p:tav>
                                        <p:tav tm="100000">
                                          <p:val>
                                            <p:strVal val="#ppt_x"/>
                                          </p:val>
                                        </p:tav>
                                      </p:tavLst>
                                    </p:anim>
                                    <p:anim calcmode="lin" valueType="num">
                                      <p:cBhvr>
                                        <p:cTn id="9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1000"/>
                                        <p:tgtEl>
                                          <p:spTgt spid="43"/>
                                        </p:tgtEl>
                                      </p:cBhvr>
                                    </p:animEffect>
                                    <p:anim calcmode="lin" valueType="num">
                                      <p:cBhvr>
                                        <p:cTn id="101" dur="1000" fill="hold"/>
                                        <p:tgtEl>
                                          <p:spTgt spid="43"/>
                                        </p:tgtEl>
                                        <p:attrNameLst>
                                          <p:attrName>ppt_x</p:attrName>
                                        </p:attrNameLst>
                                      </p:cBhvr>
                                      <p:tavLst>
                                        <p:tav tm="0">
                                          <p:val>
                                            <p:strVal val="#ppt_x"/>
                                          </p:val>
                                        </p:tav>
                                        <p:tav tm="100000">
                                          <p:val>
                                            <p:strVal val="#ppt_x"/>
                                          </p:val>
                                        </p:tav>
                                      </p:tavLst>
                                    </p:anim>
                                    <p:anim calcmode="lin" valueType="num">
                                      <p:cBhvr>
                                        <p:cTn id="102" dur="10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1000"/>
                                        <p:tgtEl>
                                          <p:spTgt spid="52"/>
                                        </p:tgtEl>
                                      </p:cBhvr>
                                    </p:animEffect>
                                    <p:anim calcmode="lin" valueType="num">
                                      <p:cBhvr>
                                        <p:cTn id="113" dur="1000" fill="hold"/>
                                        <p:tgtEl>
                                          <p:spTgt spid="52"/>
                                        </p:tgtEl>
                                        <p:attrNameLst>
                                          <p:attrName>ppt_x</p:attrName>
                                        </p:attrNameLst>
                                      </p:cBhvr>
                                      <p:tavLst>
                                        <p:tav tm="0">
                                          <p:val>
                                            <p:strVal val="#ppt_x"/>
                                          </p:val>
                                        </p:tav>
                                        <p:tav tm="100000">
                                          <p:val>
                                            <p:strVal val="#ppt_x"/>
                                          </p:val>
                                        </p:tav>
                                      </p:tavLst>
                                    </p:anim>
                                    <p:anim calcmode="lin" valueType="num">
                                      <p:cBhvr>
                                        <p:cTn id="1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anim calcmode="lin" valueType="num">
                                      <p:cBhvr>
                                        <p:cTn id="120" dur="1000" fill="hold"/>
                                        <p:tgtEl>
                                          <p:spTgt spid="41"/>
                                        </p:tgtEl>
                                        <p:attrNameLst>
                                          <p:attrName>ppt_x</p:attrName>
                                        </p:attrNameLst>
                                      </p:cBhvr>
                                      <p:tavLst>
                                        <p:tav tm="0">
                                          <p:val>
                                            <p:strVal val="#ppt_x"/>
                                          </p:val>
                                        </p:tav>
                                        <p:tav tm="100000">
                                          <p:val>
                                            <p:strVal val="#ppt_x"/>
                                          </p:val>
                                        </p:tav>
                                      </p:tavLst>
                                    </p:anim>
                                    <p:anim calcmode="lin" valueType="num">
                                      <p:cBhvr>
                                        <p:cTn id="1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5361" y="128599"/>
            <a:ext cx="3795252" cy="669259"/>
          </a:xfrm>
        </p:spPr>
        <p:txBody>
          <a:bodyPr/>
          <a:lstStyle/>
          <a:p>
            <a:pPr algn="l" eaLnBrk="1" hangingPunct="1"/>
            <a:r>
              <a:rPr lang="en-US" b="1" dirty="0">
                <a:effectLst>
                  <a:outerShdw blurRad="38100" dist="38100" dir="2700000" algn="tl">
                    <a:srgbClr val="000000">
                      <a:alpha val="43137"/>
                    </a:srgbClr>
                  </a:outerShdw>
                </a:effectLst>
              </a:rPr>
              <a:t>AVL Tree</a:t>
            </a:r>
          </a:p>
        </p:txBody>
      </p:sp>
      <p:sp>
        <p:nvSpPr>
          <p:cNvPr id="4" name="TextBox 3">
            <a:extLst>
              <a:ext uri="{FF2B5EF4-FFF2-40B4-BE49-F238E27FC236}">
                <a16:creationId xmlns:a16="http://schemas.microsoft.com/office/drawing/2014/main" id="{6C9C712B-5C8D-6EE1-0CB5-B6D5C7754D6C}"/>
              </a:ext>
            </a:extLst>
          </p:cNvPr>
          <p:cNvSpPr txBox="1"/>
          <p:nvPr/>
        </p:nvSpPr>
        <p:spPr>
          <a:xfrm>
            <a:off x="324465" y="1142809"/>
            <a:ext cx="7878507" cy="523220"/>
          </a:xfrm>
          <a:prstGeom prst="rect">
            <a:avLst/>
          </a:prstGeom>
          <a:noFill/>
        </p:spPr>
        <p:txBody>
          <a:bodyPr wrap="square">
            <a:spAutoFit/>
          </a:bodyPr>
          <a:lstStyle/>
          <a:p>
            <a:r>
              <a:rPr lang="en-CA" sz="2800" b="0" i="1" dirty="0">
                <a:solidFill>
                  <a:srgbClr val="202122"/>
                </a:solidFill>
                <a:effectLst/>
                <a:latin typeface="Times New Roman" panose="02020603050405020304" pitchFamily="18" charset="0"/>
                <a:cs typeface="Times New Roman" panose="02020603050405020304" pitchFamily="18" charset="0"/>
              </a:rPr>
              <a:t>Named after inventors</a:t>
            </a:r>
            <a:r>
              <a:rPr lang="en-CA" sz="2800" b="0" dirty="0">
                <a:solidFill>
                  <a:srgbClr val="202122"/>
                </a:solidFill>
                <a:effectLst/>
                <a:latin typeface="Times New Roman" panose="02020603050405020304" pitchFamily="18" charset="0"/>
                <a:cs typeface="Times New Roman" panose="02020603050405020304" pitchFamily="18" charset="0"/>
              </a:rPr>
              <a:t>:</a:t>
            </a:r>
            <a:r>
              <a:rPr lang="en-CA" sz="2800" b="0" i="1" dirty="0">
                <a:solidFill>
                  <a:srgbClr val="202122"/>
                </a:solidFill>
                <a:effectLst/>
                <a:latin typeface="Times New Roman" panose="02020603050405020304" pitchFamily="18" charset="0"/>
                <a:cs typeface="Times New Roman" panose="02020603050405020304" pitchFamily="18" charset="0"/>
              </a:rPr>
              <a:t> </a:t>
            </a:r>
            <a:r>
              <a:rPr lang="en-CA" sz="2800" b="1" i="0" dirty="0">
                <a:solidFill>
                  <a:srgbClr val="FF0000"/>
                </a:solidFill>
                <a:effectLst/>
                <a:latin typeface="Times New Roman" panose="02020603050405020304" pitchFamily="18" charset="0"/>
                <a:cs typeface="Times New Roman" panose="02020603050405020304" pitchFamily="18" charset="0"/>
              </a:rPr>
              <a:t>A</a:t>
            </a:r>
            <a:r>
              <a:rPr lang="en-CA" sz="2800" b="1" i="0" dirty="0">
                <a:solidFill>
                  <a:srgbClr val="202122"/>
                </a:solidFill>
                <a:effectLst/>
                <a:latin typeface="Times New Roman" panose="02020603050405020304" pitchFamily="18" charset="0"/>
                <a:cs typeface="Times New Roman" panose="02020603050405020304" pitchFamily="18" charset="0"/>
              </a:rPr>
              <a:t>delson-</a:t>
            </a:r>
            <a:r>
              <a:rPr lang="en-CA" sz="2800" b="1" i="0" dirty="0" err="1">
                <a:solidFill>
                  <a:srgbClr val="FF0000"/>
                </a:solidFill>
                <a:effectLst/>
                <a:latin typeface="Times New Roman" panose="02020603050405020304" pitchFamily="18" charset="0"/>
                <a:cs typeface="Times New Roman" panose="02020603050405020304" pitchFamily="18" charset="0"/>
              </a:rPr>
              <a:t>V</a:t>
            </a:r>
            <a:r>
              <a:rPr lang="en-CA" sz="2800" b="1" i="0" dirty="0" err="1">
                <a:solidFill>
                  <a:srgbClr val="202122"/>
                </a:solidFill>
                <a:effectLst/>
                <a:latin typeface="Times New Roman" panose="02020603050405020304" pitchFamily="18" charset="0"/>
                <a:cs typeface="Times New Roman" panose="02020603050405020304" pitchFamily="18" charset="0"/>
              </a:rPr>
              <a:t>elsky</a:t>
            </a:r>
            <a:r>
              <a:rPr lang="en-CA" sz="2800" b="1" i="0" dirty="0">
                <a:solidFill>
                  <a:srgbClr val="202122"/>
                </a:solidFill>
                <a:effectLst/>
                <a:latin typeface="Times New Roman" panose="02020603050405020304" pitchFamily="18" charset="0"/>
                <a:cs typeface="Times New Roman" panose="02020603050405020304" pitchFamily="18" charset="0"/>
              </a:rPr>
              <a:t> and </a:t>
            </a:r>
            <a:r>
              <a:rPr lang="en-CA" sz="2800" b="1" i="0" dirty="0">
                <a:solidFill>
                  <a:srgbClr val="FF0000"/>
                </a:solidFill>
                <a:effectLst/>
                <a:latin typeface="Times New Roman" panose="02020603050405020304" pitchFamily="18" charset="0"/>
                <a:cs typeface="Times New Roman" panose="02020603050405020304" pitchFamily="18" charset="0"/>
              </a:rPr>
              <a:t>L</a:t>
            </a:r>
            <a:r>
              <a:rPr lang="en-CA" sz="2800" b="1" i="0" dirty="0">
                <a:solidFill>
                  <a:srgbClr val="202122"/>
                </a:solidFill>
                <a:effectLst/>
                <a:latin typeface="Times New Roman" panose="02020603050405020304" pitchFamily="18" charset="0"/>
                <a:cs typeface="Times New Roman" panose="02020603050405020304" pitchFamily="18" charset="0"/>
              </a:rPr>
              <a:t>andis</a:t>
            </a:r>
            <a:r>
              <a:rPr lang="en-CA" sz="2800" b="0" i="0" dirty="0">
                <a:solidFill>
                  <a:srgbClr val="202122"/>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9892E4-F65E-D7BD-A1AA-91B2FE7B1FC9}"/>
              </a:ext>
            </a:extLst>
          </p:cNvPr>
          <p:cNvPicPr>
            <a:picLocks noChangeAspect="1"/>
          </p:cNvPicPr>
          <p:nvPr/>
        </p:nvPicPr>
        <p:blipFill>
          <a:blip r:embed="rId3"/>
          <a:stretch>
            <a:fillRect/>
          </a:stretch>
        </p:blipFill>
        <p:spPr>
          <a:xfrm>
            <a:off x="395361" y="1666029"/>
            <a:ext cx="6184447" cy="4329113"/>
          </a:xfrm>
          <a:prstGeom prst="rect">
            <a:avLst/>
          </a:prstGeom>
        </p:spPr>
      </p:pic>
      <p:pic>
        <p:nvPicPr>
          <p:cNvPr id="9" name="Picture 8">
            <a:extLst>
              <a:ext uri="{FF2B5EF4-FFF2-40B4-BE49-F238E27FC236}">
                <a16:creationId xmlns:a16="http://schemas.microsoft.com/office/drawing/2014/main" id="{65363D6A-B325-FBF0-B7A5-D3130669D70C}"/>
              </a:ext>
            </a:extLst>
          </p:cNvPr>
          <p:cNvPicPr>
            <a:picLocks noChangeAspect="1"/>
          </p:cNvPicPr>
          <p:nvPr/>
        </p:nvPicPr>
        <p:blipFill>
          <a:blip r:embed="rId4"/>
          <a:stretch>
            <a:fillRect/>
          </a:stretch>
        </p:blipFill>
        <p:spPr>
          <a:xfrm>
            <a:off x="8488107" y="1181435"/>
            <a:ext cx="3632200" cy="5080000"/>
          </a:xfrm>
          <a:prstGeom prst="rect">
            <a:avLst/>
          </a:prstGeom>
        </p:spPr>
      </p:pic>
      <p:sp>
        <p:nvSpPr>
          <p:cNvPr id="10" name="Title 1">
            <a:extLst>
              <a:ext uri="{FF2B5EF4-FFF2-40B4-BE49-F238E27FC236}">
                <a16:creationId xmlns:a16="http://schemas.microsoft.com/office/drawing/2014/main" id="{0D23BA93-900B-6F9B-7B4E-0D869A091E1D}"/>
              </a:ext>
            </a:extLst>
          </p:cNvPr>
          <p:cNvSpPr txBox="1">
            <a:spLocks/>
          </p:cNvSpPr>
          <p:nvPr/>
        </p:nvSpPr>
        <p:spPr bwMode="auto">
          <a:xfrm>
            <a:off x="8488106" y="6188741"/>
            <a:ext cx="3632201" cy="66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3200" b="1" i="0" dirty="0">
                <a:effectLst/>
                <a:latin typeface="Arial" panose="020B0604020202020204" pitchFamily="34" charset="0"/>
              </a:rPr>
              <a:t>  Evgenii Landis</a:t>
            </a:r>
            <a:endParaRPr lang="en-US" sz="3200" b="1" dirty="0">
              <a:effectLst>
                <a:outerShdw blurRad="38100" dist="38100" dir="2700000" algn="tl">
                  <a:srgbClr val="000000">
                    <a:alpha val="43137"/>
                  </a:srgbClr>
                </a:outerShdw>
              </a:effectLst>
            </a:endParaRPr>
          </a:p>
        </p:txBody>
      </p:sp>
      <p:sp>
        <p:nvSpPr>
          <p:cNvPr id="11" name="Title 1">
            <a:extLst>
              <a:ext uri="{FF2B5EF4-FFF2-40B4-BE49-F238E27FC236}">
                <a16:creationId xmlns:a16="http://schemas.microsoft.com/office/drawing/2014/main" id="{185209D9-92A9-F79A-7CC1-F4A796C4E1CF}"/>
              </a:ext>
            </a:extLst>
          </p:cNvPr>
          <p:cNvSpPr txBox="1">
            <a:spLocks/>
          </p:cNvSpPr>
          <p:nvPr/>
        </p:nvSpPr>
        <p:spPr bwMode="auto">
          <a:xfrm>
            <a:off x="86463" y="6060142"/>
            <a:ext cx="6009537" cy="66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3200" b="1" dirty="0">
                <a:effectLst>
                  <a:outerShdw blurRad="38100" dist="38100" dir="2700000" algn="tl">
                    <a:srgbClr val="000000">
                      <a:alpha val="43137"/>
                    </a:srgbClr>
                  </a:outerShdw>
                </a:effectLst>
              </a:rPr>
              <a:t>Georgy Adelson-</a:t>
            </a:r>
            <a:r>
              <a:rPr lang="en-US" sz="3200" b="1" dirty="0" err="1">
                <a:effectLst>
                  <a:outerShdw blurRad="38100" dist="38100" dir="2700000" algn="tl">
                    <a:srgbClr val="000000">
                      <a:alpha val="43137"/>
                    </a:srgbClr>
                  </a:outerShdw>
                </a:effectLst>
              </a:rPr>
              <a:t>Velsky</a:t>
            </a:r>
            <a:endParaRPr lang="en-US" sz="3200" b="1"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825"/>
            <a:ext cx="10972800" cy="1143000"/>
          </a:xfrm>
        </p:spPr>
        <p:txBody>
          <a:bodyPr/>
          <a:lstStyle/>
          <a:p>
            <a:r>
              <a:rPr lang="en-US" b="1" dirty="0"/>
              <a:t>Recursively fixing balance factors</a:t>
            </a:r>
          </a:p>
        </p:txBody>
      </p:sp>
      <p:sp>
        <p:nvSpPr>
          <p:cNvPr id="3" name="Content Placeholder 2"/>
          <p:cNvSpPr>
            <a:spLocks noGrp="1"/>
          </p:cNvSpPr>
          <p:nvPr>
            <p:ph idx="1"/>
          </p:nvPr>
        </p:nvSpPr>
        <p:spPr/>
        <p:txBody>
          <a:bodyPr/>
          <a:lstStyle/>
          <a:p>
            <a:r>
              <a:rPr lang="en-US" i="1" dirty="0"/>
              <a:t>Idea: start at the node we deleted, fix a problem, then </a:t>
            </a:r>
            <a:r>
              <a:rPr lang="en-US" i="1" dirty="0" err="1"/>
              <a:t>recurse</a:t>
            </a:r>
            <a:r>
              <a:rPr lang="en-US" i="1" dirty="0"/>
              <a:t> up the tree to the root.</a:t>
            </a:r>
          </a:p>
          <a:p>
            <a:r>
              <a:rPr lang="en-US" dirty="0">
                <a:latin typeface="Consolas" panose="020B0609020204030204" pitchFamily="49" charset="0"/>
              </a:rPr>
              <a:t>At each node x, we update the balance factor: </a:t>
            </a:r>
            <a:r>
              <a:rPr lang="en-US" dirty="0">
                <a:solidFill>
                  <a:srgbClr val="0F06BA"/>
                </a:solidFill>
                <a:latin typeface="Consolas" panose="020B0609020204030204" pitchFamily="49" charset="0"/>
              </a:rPr>
              <a:t>bf(x) := h(</a:t>
            </a:r>
            <a:r>
              <a:rPr lang="en-US" dirty="0" err="1">
                <a:solidFill>
                  <a:srgbClr val="0F06BA"/>
                </a:solidFill>
                <a:latin typeface="Consolas" panose="020B0609020204030204" pitchFamily="49" charset="0"/>
              </a:rPr>
              <a:t>bf.right</a:t>
            </a:r>
            <a:r>
              <a:rPr lang="en-US" dirty="0">
                <a:solidFill>
                  <a:srgbClr val="0F06BA"/>
                </a:solidFill>
                <a:latin typeface="Consolas" panose="020B0609020204030204" pitchFamily="49" charset="0"/>
              </a:rPr>
              <a:t>) - h(</a:t>
            </a:r>
            <a:r>
              <a:rPr lang="en-US" dirty="0" err="1">
                <a:solidFill>
                  <a:srgbClr val="0F06BA"/>
                </a:solidFill>
                <a:latin typeface="Consolas" panose="020B0609020204030204" pitchFamily="49" charset="0"/>
              </a:rPr>
              <a:t>bf.left</a:t>
            </a:r>
            <a:r>
              <a:rPr lang="en-US" dirty="0">
                <a:solidFill>
                  <a:srgbClr val="0F06BA"/>
                </a:solidFill>
                <a:latin typeface="Consolas" panose="020B0609020204030204" pitchFamily="49" charset="0"/>
              </a:rPr>
              <a:t>).</a:t>
            </a:r>
          </a:p>
          <a:p>
            <a:r>
              <a:rPr lang="en-US" dirty="0">
                <a:solidFill>
                  <a:srgbClr val="0F06BA"/>
                </a:solidFill>
                <a:latin typeface="Consolas" panose="020B0609020204030204" pitchFamily="49" charset="0"/>
              </a:rPr>
              <a:t>If bf(x) = -2 or +2</a:t>
            </a:r>
            <a:r>
              <a:rPr lang="en-US" dirty="0">
                <a:latin typeface="Consolas" panose="020B0609020204030204" pitchFamily="49" charset="0"/>
              </a:rPr>
              <a:t>, we perform a rotation.</a:t>
            </a:r>
          </a:p>
          <a:p>
            <a:r>
              <a:rPr lang="en-US" dirty="0">
                <a:latin typeface="Consolas" panose="020B0609020204030204" pitchFamily="49" charset="0"/>
              </a:rPr>
              <a:t>Then, we update the balance factors of every node that was changed by the rotation.</a:t>
            </a:r>
          </a:p>
          <a:p>
            <a:r>
              <a:rPr lang="en-US" dirty="0">
                <a:latin typeface="Consolas" panose="020B0609020204030204" pitchFamily="49" charset="0"/>
              </a:rPr>
              <a:t>Finally, we recurse one node higher up.</a:t>
            </a:r>
          </a:p>
        </p:txBody>
      </p:sp>
    </p:spTree>
    <p:extLst>
      <p:ext uri="{BB962C8B-B14F-4D97-AF65-F5344CB8AC3E}">
        <p14:creationId xmlns:p14="http://schemas.microsoft.com/office/powerpoint/2010/main" val="3876075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3366C53-AE83-4232-9069-2BE3686B139A}"/>
              </a:ext>
            </a:extLst>
          </p:cNvPr>
          <p:cNvSpPr>
            <a:spLocks noGrp="1"/>
          </p:cNvSpPr>
          <p:nvPr>
            <p:ph idx="1"/>
          </p:nvPr>
        </p:nvSpPr>
        <p:spPr>
          <a:xfrm>
            <a:off x="609600" y="527903"/>
            <a:ext cx="10972800" cy="5854045"/>
          </a:xfrm>
        </p:spPr>
        <p:txBody>
          <a:bodyPr>
            <a:normAutofit fontScale="92500" lnSpcReduction="20000"/>
          </a:bodyPr>
          <a:lstStyle/>
          <a:p>
            <a:pPr marL="0" indent="0" algn="ctr">
              <a:buNone/>
            </a:pPr>
            <a:r>
              <a:rPr lang="en-US" sz="13800" b="1" dirty="0">
                <a:solidFill>
                  <a:srgbClr val="0F06BA"/>
                </a:solidFill>
                <a:effectLst>
                  <a:outerShdw blurRad="38100" dist="38100" dir="2700000" algn="tl">
                    <a:srgbClr val="000000">
                      <a:alpha val="43137"/>
                    </a:srgbClr>
                  </a:outerShdw>
                </a:effectLst>
              </a:rPr>
              <a:t>Augmenting </a:t>
            </a:r>
          </a:p>
          <a:p>
            <a:pPr marL="0" indent="0" algn="ctr">
              <a:buNone/>
            </a:pPr>
            <a:r>
              <a:rPr lang="en-US" sz="13800" b="1" dirty="0">
                <a:solidFill>
                  <a:srgbClr val="0F06BA"/>
                </a:solidFill>
                <a:effectLst>
                  <a:outerShdw blurRad="38100" dist="38100" dir="2700000" algn="tl">
                    <a:srgbClr val="000000">
                      <a:alpha val="43137"/>
                    </a:srgbClr>
                  </a:outerShdw>
                </a:effectLst>
              </a:rPr>
              <a:t>A</a:t>
            </a:r>
          </a:p>
          <a:p>
            <a:pPr marL="0" indent="0" algn="ctr">
              <a:buNone/>
            </a:pPr>
            <a:r>
              <a:rPr lang="en-US" sz="13800" b="1" dirty="0">
                <a:solidFill>
                  <a:srgbClr val="0F06BA"/>
                </a:solidFill>
                <a:effectLst>
                  <a:outerShdw blurRad="38100" dist="38100" dir="2700000" algn="tl">
                    <a:srgbClr val="000000">
                      <a:alpha val="43137"/>
                    </a:srgbClr>
                  </a:outerShdw>
                </a:effectLst>
              </a:rPr>
              <a:t>Tree</a:t>
            </a:r>
          </a:p>
        </p:txBody>
      </p:sp>
    </p:spTree>
    <p:extLst>
      <p:ext uri="{BB962C8B-B14F-4D97-AF65-F5344CB8AC3E}">
        <p14:creationId xmlns:p14="http://schemas.microsoft.com/office/powerpoint/2010/main" val="367632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http://mvngu.files.wordpress.com/2011/03/classification-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2003"/>
            <a:ext cx="4836646" cy="2138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How we’ve thought about trees so far</a:t>
            </a:r>
          </a:p>
        </p:txBody>
      </p:sp>
      <p:sp>
        <p:nvSpPr>
          <p:cNvPr id="3" name="Content Placeholder 2"/>
          <p:cNvSpPr>
            <a:spLocks noGrp="1"/>
          </p:cNvSpPr>
          <p:nvPr>
            <p:ph idx="1"/>
          </p:nvPr>
        </p:nvSpPr>
        <p:spPr/>
        <p:txBody>
          <a:bodyPr/>
          <a:lstStyle/>
          <a:p>
            <a:endParaRPr lang="en-US" dirty="0"/>
          </a:p>
        </p:txBody>
      </p:sp>
      <p:pic>
        <p:nvPicPr>
          <p:cNvPr id="2050" name="Picture 2" descr="http://2.bp.blogspot.com/-MVCe2onfMTo/T1zanSW-thI/AAAAAAAAAqw/iuK_kFlAjm4/s640/Tree%2Bview%2Busing%2BXML%2Bdata%2Bfrom%2BJava%2BServlet%2Band%2BMySQ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29397"/>
            <a:ext cx="25146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ommunity.jboss.org/servlet/JiveServlet/showImage/102-47844-2-19844/registry-tre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4144491"/>
            <a:ext cx="3352800" cy="24432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upload.wikimedia.org/wikipedia/commons/thumb/6/61/Binomial-heap-13.svg/325px-Binomial-heap-13.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3" y="1963879"/>
            <a:ext cx="30956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upload.wikimedia.org/wikipedia/commons/thumb/d/da/Binary_search_tree.svg/200px-Binary_search_tree.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2535" y="3187574"/>
            <a:ext cx="1905000" cy="1590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59835" y="3048002"/>
            <a:ext cx="7010400" cy="15240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prstClr val="black"/>
                </a:solidFill>
                <a:latin typeface="Calibri"/>
              </a:rPr>
              <a:t>Good for determining ancestry</a:t>
            </a:r>
          </a:p>
          <a:p>
            <a:pPr algn="ctr"/>
            <a:r>
              <a:rPr lang="en-US" sz="2800" dirty="0">
                <a:solidFill>
                  <a:prstClr val="black"/>
                </a:solidFill>
                <a:latin typeface="Calibri"/>
              </a:rPr>
              <a:t>Can be good for quickly finding an element</a:t>
            </a:r>
          </a:p>
        </p:txBody>
      </p:sp>
    </p:spTree>
    <p:extLst>
      <p:ext uri="{BB962C8B-B14F-4D97-AF65-F5344CB8AC3E}">
        <p14:creationId xmlns:p14="http://schemas.microsoft.com/office/powerpoint/2010/main" val="389989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kinds of uses?</a:t>
            </a:r>
          </a:p>
        </p:txBody>
      </p:sp>
      <p:sp>
        <p:nvSpPr>
          <p:cNvPr id="3" name="Content Placeholder 2"/>
          <p:cNvSpPr>
            <a:spLocks noGrp="1"/>
          </p:cNvSpPr>
          <p:nvPr>
            <p:ph idx="1"/>
          </p:nvPr>
        </p:nvSpPr>
        <p:spPr/>
        <p:txBody>
          <a:bodyPr/>
          <a:lstStyle/>
          <a:p>
            <a:r>
              <a:rPr lang="en-US" dirty="0"/>
              <a:t>Any thoughts?</a:t>
            </a:r>
          </a:p>
          <a:p>
            <a:r>
              <a:rPr lang="en-US" dirty="0"/>
              <a:t>Finding a minimum/maximum…</a:t>
            </a:r>
          </a:p>
          <a:p>
            <a:pPr lvl="1"/>
            <a:r>
              <a:rPr lang="en-US" dirty="0"/>
              <a:t>(heaps are probably just as good or better)</a:t>
            </a:r>
          </a:p>
          <a:p>
            <a:endParaRPr lang="en-US" dirty="0"/>
          </a:p>
          <a:p>
            <a:r>
              <a:rPr lang="en-US" dirty="0"/>
              <a:t>Finding an average?</a:t>
            </a:r>
          </a:p>
          <a:p>
            <a:r>
              <a:rPr lang="en-US" b="1" dirty="0"/>
              <a:t>More</a:t>
            </a:r>
            <a:r>
              <a:rPr lang="en-US" dirty="0"/>
              <a:t> complicated things?!!!11one</a:t>
            </a:r>
          </a:p>
        </p:txBody>
      </p:sp>
      <p:sp>
        <p:nvSpPr>
          <p:cNvPr id="4" name="Rectangle 3"/>
          <p:cNvSpPr/>
          <p:nvPr/>
        </p:nvSpPr>
        <p:spPr>
          <a:xfrm>
            <a:off x="3124200" y="5029200"/>
            <a:ext cx="5638800" cy="1676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dirty="0">
                <a:solidFill>
                  <a:prstClr val="black"/>
                </a:solidFill>
                <a:latin typeface="Calibri"/>
              </a:rPr>
              <a:t>Enter: idea of </a:t>
            </a:r>
            <a:r>
              <a:rPr lang="en-US" sz="4800" b="1" u="sng" dirty="0">
                <a:solidFill>
                  <a:prstClr val="black"/>
                </a:solidFill>
                <a:latin typeface="Calibri"/>
              </a:rPr>
              <a:t>augmenting</a:t>
            </a:r>
            <a:r>
              <a:rPr lang="en-US" sz="4800" b="1" dirty="0">
                <a:solidFill>
                  <a:prstClr val="black"/>
                </a:solidFill>
                <a:latin typeface="Calibri"/>
              </a:rPr>
              <a:t> </a:t>
            </a:r>
            <a:r>
              <a:rPr lang="en-US" sz="4800" dirty="0">
                <a:solidFill>
                  <a:prstClr val="black"/>
                </a:solidFill>
                <a:latin typeface="Calibri"/>
              </a:rPr>
              <a:t>a tree</a:t>
            </a:r>
          </a:p>
        </p:txBody>
      </p:sp>
    </p:spTree>
    <p:extLst>
      <p:ext uri="{BB962C8B-B14F-4D97-AF65-F5344CB8AC3E}">
        <p14:creationId xmlns:p14="http://schemas.microsoft.com/office/powerpoint/2010/main" val="32138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Augmenting</a:t>
            </a:r>
          </a:p>
        </p:txBody>
      </p:sp>
      <p:sp>
        <p:nvSpPr>
          <p:cNvPr id="3" name="Content Placeholder 2"/>
          <p:cNvSpPr>
            <a:spLocks noGrp="1"/>
          </p:cNvSpPr>
          <p:nvPr>
            <p:ph idx="1"/>
          </p:nvPr>
        </p:nvSpPr>
        <p:spPr>
          <a:xfrm>
            <a:off x="915971" y="1417638"/>
            <a:ext cx="10360058" cy="5029200"/>
          </a:xfrm>
        </p:spPr>
        <p:txBody>
          <a:bodyPr>
            <a:normAutofit/>
          </a:bodyPr>
          <a:lstStyle/>
          <a:p>
            <a:r>
              <a:rPr lang="en-US" dirty="0"/>
              <a:t>Can quickly compute many global properties that seem to need knowledge of the whole tree!</a:t>
            </a:r>
          </a:p>
          <a:p>
            <a:r>
              <a:rPr lang="en-US" dirty="0"/>
              <a:t>Examples:</a:t>
            </a:r>
          </a:p>
          <a:p>
            <a:pPr lvl="1"/>
            <a:r>
              <a:rPr lang="en-US" dirty="0"/>
              <a:t>size of any sub-tree</a:t>
            </a:r>
          </a:p>
          <a:p>
            <a:pPr lvl="1"/>
            <a:r>
              <a:rPr lang="en-US" dirty="0"/>
              <a:t>height of any sub-tree</a:t>
            </a:r>
          </a:p>
          <a:p>
            <a:pPr lvl="1"/>
            <a:r>
              <a:rPr lang="en-US" dirty="0"/>
              <a:t>averages of keys/values in a sub-tree</a:t>
            </a:r>
          </a:p>
          <a:p>
            <a:pPr lvl="1"/>
            <a:r>
              <a:rPr lang="en-US" dirty="0" err="1"/>
              <a:t>min+max</a:t>
            </a:r>
            <a:r>
              <a:rPr lang="en-US" dirty="0"/>
              <a:t> of keys/values in any sub-tree, …</a:t>
            </a:r>
          </a:p>
          <a:p>
            <a:r>
              <a:rPr lang="en-US" dirty="0"/>
              <a:t>Can quickly compute </a:t>
            </a:r>
            <a:r>
              <a:rPr lang="en-US" b="1" dirty="0"/>
              <a:t>any function f(u) </a:t>
            </a:r>
            <a:r>
              <a:rPr lang="en-US" dirty="0"/>
              <a:t>so long as you only need to know f(</a:t>
            </a:r>
            <a:r>
              <a:rPr lang="en-US" dirty="0" err="1"/>
              <a:t>u.left</a:t>
            </a:r>
            <a:r>
              <a:rPr lang="en-US" dirty="0"/>
              <a:t>) and f(</a:t>
            </a:r>
            <a:r>
              <a:rPr lang="en-US" dirty="0" err="1"/>
              <a:t>u.right</a:t>
            </a:r>
            <a:r>
              <a:rPr lang="en-US" dirty="0"/>
              <a:t>)!</a:t>
            </a:r>
          </a:p>
        </p:txBody>
      </p:sp>
    </p:spTree>
    <p:extLst>
      <p:ext uri="{BB962C8B-B14F-4D97-AF65-F5344CB8AC3E}">
        <p14:creationId xmlns:p14="http://schemas.microsoft.com/office/powerpoint/2010/main" val="26027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Augmenting an AVL tree</a:t>
            </a:r>
          </a:p>
        </p:txBody>
      </p:sp>
      <p:sp>
        <p:nvSpPr>
          <p:cNvPr id="3" name="Content Placeholder 2"/>
          <p:cNvSpPr>
            <a:spLocks noGrp="1"/>
          </p:cNvSpPr>
          <p:nvPr>
            <p:ph idx="1"/>
          </p:nvPr>
        </p:nvSpPr>
        <p:spPr/>
        <p:txBody>
          <a:bodyPr/>
          <a:lstStyle/>
          <a:p>
            <a:r>
              <a:rPr lang="en-US" dirty="0"/>
              <a:t>Can augment any kind of tree</a:t>
            </a:r>
          </a:p>
          <a:p>
            <a:r>
              <a:rPr lang="en-US" dirty="0"/>
              <a:t>Only balanced trees are guaranteed to be fast</a:t>
            </a:r>
          </a:p>
          <a:p>
            <a:r>
              <a:rPr lang="en-US" b="1" dirty="0"/>
              <a:t>After augmenting an AVL tree to compute f(u), we can still do all operations in O(</a:t>
            </a:r>
            <a:r>
              <a:rPr lang="en-US" b="1" dirty="0" err="1"/>
              <a:t>lg</a:t>
            </a:r>
            <a:r>
              <a:rPr lang="en-US" b="1" dirty="0"/>
              <a:t> n)!</a:t>
            </a:r>
          </a:p>
          <a:p>
            <a:endParaRPr lang="en-US" dirty="0"/>
          </a:p>
        </p:txBody>
      </p:sp>
    </p:spTree>
    <p:extLst>
      <p:ext uri="{BB962C8B-B14F-4D97-AF65-F5344CB8AC3E}">
        <p14:creationId xmlns:p14="http://schemas.microsoft.com/office/powerpoint/2010/main" val="180087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5680"/>
            <a:ext cx="10972800" cy="4189823"/>
          </a:xfrm>
        </p:spPr>
        <p:txBody>
          <a:bodyPr>
            <a:normAutofit/>
          </a:bodyPr>
          <a:lstStyle/>
          <a:p>
            <a:endParaRPr lang="en-US" sz="4000" dirty="0"/>
          </a:p>
          <a:p>
            <a:r>
              <a:rPr lang="en-US" sz="4000" dirty="0"/>
              <a:t>Problem: augment an AVL tree so we can do:</a:t>
            </a:r>
          </a:p>
          <a:p>
            <a:pPr lvl="1"/>
            <a:r>
              <a:rPr lang="en-US" sz="3600" b="1" dirty="0"/>
              <a:t>Insert(key)</a:t>
            </a:r>
            <a:r>
              <a:rPr lang="en-US" sz="3600" dirty="0"/>
              <a:t>: add key in O(</a:t>
            </a:r>
            <a:r>
              <a:rPr lang="en-US" sz="3600" dirty="0" err="1"/>
              <a:t>lg</a:t>
            </a:r>
            <a:r>
              <a:rPr lang="en-US" sz="3600" dirty="0"/>
              <a:t> n)</a:t>
            </a:r>
          </a:p>
          <a:p>
            <a:pPr lvl="1"/>
            <a:r>
              <a:rPr lang="en-US" sz="3600" b="1" dirty="0"/>
              <a:t>Delete(key)</a:t>
            </a:r>
            <a:r>
              <a:rPr lang="en-US" sz="3600" dirty="0"/>
              <a:t>: remove key in O(</a:t>
            </a:r>
            <a:r>
              <a:rPr lang="en-US" sz="3600" dirty="0" err="1"/>
              <a:t>lg</a:t>
            </a:r>
            <a:r>
              <a:rPr lang="en-US" sz="3600" dirty="0"/>
              <a:t> n)</a:t>
            </a:r>
          </a:p>
          <a:p>
            <a:pPr lvl="1"/>
            <a:r>
              <a:rPr lang="en-US" sz="3600" b="1" dirty="0"/>
              <a:t>Height(node)</a:t>
            </a:r>
            <a:r>
              <a:rPr lang="en-US" sz="3600" dirty="0"/>
              <a:t>: get height of sub-tree rooted at </a:t>
            </a:r>
            <a:r>
              <a:rPr lang="en-US" sz="3600" b="1" dirty="0"/>
              <a:t>node</a:t>
            </a:r>
            <a:r>
              <a:rPr lang="en-US" sz="3600" dirty="0"/>
              <a:t> in O(1)</a:t>
            </a:r>
            <a:endParaRPr lang="en-US" sz="3600" b="1" dirty="0"/>
          </a:p>
        </p:txBody>
      </p:sp>
      <p:sp>
        <p:nvSpPr>
          <p:cNvPr id="2" name="Title 1"/>
          <p:cNvSpPr>
            <a:spLocks noGrp="1"/>
          </p:cNvSpPr>
          <p:nvPr>
            <p:ph type="title"/>
          </p:nvPr>
        </p:nvSpPr>
        <p:spPr>
          <a:xfrm>
            <a:off x="609600" y="126952"/>
            <a:ext cx="10972800" cy="1143000"/>
          </a:xfrm>
        </p:spPr>
        <p:txBody>
          <a:bodyPr>
            <a:normAutofit/>
          </a:bodyPr>
          <a:lstStyle/>
          <a:p>
            <a:r>
              <a:rPr lang="en-US" sz="6000" b="1" dirty="0">
                <a:effectLst>
                  <a:outerShdw blurRad="38100" dist="38100" dir="2700000" algn="tl">
                    <a:srgbClr val="000000">
                      <a:alpha val="43137"/>
                    </a:srgbClr>
                  </a:outerShdw>
                </a:effectLst>
              </a:rPr>
              <a:t>Simple first example</a:t>
            </a:r>
          </a:p>
        </p:txBody>
      </p:sp>
      <p:sp>
        <p:nvSpPr>
          <p:cNvPr id="4" name="Rectangle 3"/>
          <p:cNvSpPr/>
          <p:nvPr/>
        </p:nvSpPr>
        <p:spPr>
          <a:xfrm>
            <a:off x="6852501" y="1059730"/>
            <a:ext cx="40386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prstClr val="black"/>
                </a:solidFill>
                <a:latin typeface="Calibri"/>
              </a:rPr>
              <a:t>A regular AVL tree already does this</a:t>
            </a:r>
          </a:p>
        </p:txBody>
      </p:sp>
      <p:cxnSp>
        <p:nvCxnSpPr>
          <p:cNvPr id="6" name="Straight Arrow Connector 5"/>
          <p:cNvCxnSpPr>
            <a:stCxn id="4" idx="2"/>
          </p:cNvCxnSpPr>
          <p:nvPr/>
        </p:nvCxnSpPr>
        <p:spPr>
          <a:xfrm flipH="1">
            <a:off x="7690701" y="2431330"/>
            <a:ext cx="1181100" cy="990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a:cxnSpLocks/>
            <a:stCxn id="4" idx="2"/>
          </p:cNvCxnSpPr>
          <p:nvPr/>
        </p:nvCxnSpPr>
        <p:spPr>
          <a:xfrm flipH="1">
            <a:off x="8147901" y="2431330"/>
            <a:ext cx="723900" cy="1447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2057400" y="6019800"/>
            <a:ext cx="40386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prstClr val="black"/>
                </a:solidFill>
                <a:latin typeface="Calibri"/>
              </a:rPr>
              <a:t>How do we do this?</a:t>
            </a:r>
          </a:p>
        </p:txBody>
      </p:sp>
      <p:cxnSp>
        <p:nvCxnSpPr>
          <p:cNvPr id="11" name="Straight Arrow Connector 10"/>
          <p:cNvCxnSpPr>
            <a:stCxn id="9" idx="0"/>
          </p:cNvCxnSpPr>
          <p:nvPr/>
        </p:nvCxnSpPr>
        <p:spPr>
          <a:xfrm flipH="1" flipV="1">
            <a:off x="3657600" y="5791200"/>
            <a:ext cx="419100" cy="228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6248400" y="5715000"/>
            <a:ext cx="4267200" cy="990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solidFill>
                  <a:prstClr val="black"/>
                </a:solidFill>
                <a:latin typeface="Calibri"/>
              </a:rPr>
              <a:t>Store some extra data at each node… but what?</a:t>
            </a:r>
          </a:p>
        </p:txBody>
      </p:sp>
    </p:spTree>
    <p:extLst>
      <p:ext uri="{BB962C8B-B14F-4D97-AF65-F5344CB8AC3E}">
        <p14:creationId xmlns:p14="http://schemas.microsoft.com/office/powerpoint/2010/main" val="44367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29" y="1600200"/>
            <a:ext cx="9869864" cy="4953000"/>
          </a:xfrm>
        </p:spPr>
        <p:txBody>
          <a:bodyPr>
            <a:normAutofit/>
          </a:bodyPr>
          <a:lstStyle/>
          <a:p>
            <a:r>
              <a:rPr lang="en-US" dirty="0">
                <a:latin typeface="Times New Roman" panose="02020603050405020304" pitchFamily="18" charset="0"/>
                <a:cs typeface="Times New Roman" panose="02020603050405020304" pitchFamily="18" charset="0"/>
              </a:rPr>
              <a:t>Function we want to compute: Height(u) = H(u)</a:t>
            </a:r>
          </a:p>
          <a:p>
            <a:r>
              <a:rPr lang="en-US" dirty="0">
                <a:latin typeface="Times New Roman" panose="02020603050405020304" pitchFamily="18" charset="0"/>
                <a:cs typeface="Times New Roman" panose="02020603050405020304" pitchFamily="18" charset="0"/>
              </a:rPr>
              <a:t>If someone gives us 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and 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we compute H(u)?</a:t>
            </a:r>
          </a:p>
          <a:p>
            <a:r>
              <a:rPr lang="en-US" dirty="0">
                <a:latin typeface="Times New Roman" panose="02020603050405020304" pitchFamily="18" charset="0"/>
                <a:cs typeface="Times New Roman" panose="02020603050405020304" pitchFamily="18" charset="0"/>
              </a:rPr>
              <a:t>What formula should we use?</a:t>
            </a:r>
          </a:p>
          <a:p>
            <a:endParaRPr lang="en-US" sz="1000" b="1" dirty="0"/>
          </a:p>
          <a:p>
            <a:r>
              <a:rPr lang="en-US" b="1" dirty="0">
                <a:latin typeface="Times New Roman" panose="02020603050405020304" pitchFamily="18" charset="0"/>
                <a:cs typeface="Times New Roman" panose="02020603050405020304" pitchFamily="18" charset="0"/>
              </a:rPr>
              <a:t>If u is a leaf then</a:t>
            </a:r>
          </a:p>
          <a:p>
            <a:pPr lvl="1"/>
            <a:r>
              <a:rPr lang="en-US" dirty="0">
                <a:latin typeface="Times New Roman" panose="02020603050405020304" pitchFamily="18" charset="0"/>
                <a:cs typeface="Times New Roman" panose="02020603050405020304" pitchFamily="18" charset="0"/>
              </a:rPr>
              <a:t>H(u) = 0</a:t>
            </a:r>
          </a:p>
          <a:p>
            <a:r>
              <a:rPr lang="en-US" b="1" dirty="0">
                <a:latin typeface="Times New Roman" panose="02020603050405020304" pitchFamily="18" charset="0"/>
                <a:cs typeface="Times New Roman" panose="02020603050405020304" pitchFamily="18" charset="0"/>
              </a:rPr>
              <a:t>Else</a:t>
            </a:r>
          </a:p>
          <a:p>
            <a:pPr lvl="1"/>
            <a:r>
              <a:rPr lang="en-US" dirty="0">
                <a:latin typeface="Times New Roman" panose="02020603050405020304" pitchFamily="18" charset="0"/>
                <a:cs typeface="Times New Roman" panose="02020603050405020304" pitchFamily="18" charset="0"/>
              </a:rPr>
              <a:t>H(u) = max{H(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H(</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)}+1</a:t>
            </a:r>
          </a:p>
        </p:txBody>
      </p:sp>
      <p:sp>
        <p:nvSpPr>
          <p:cNvPr id="5" name="Isosceles Triangle 4"/>
          <p:cNvSpPr/>
          <p:nvPr/>
        </p:nvSpPr>
        <p:spPr>
          <a:xfrm>
            <a:off x="7341705" y="3959087"/>
            <a:ext cx="990600" cy="15240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we compute this function quickly?</a:t>
            </a:r>
          </a:p>
        </p:txBody>
      </p:sp>
      <p:sp>
        <p:nvSpPr>
          <p:cNvPr id="4" name="Oval 3"/>
          <p:cNvSpPr/>
          <p:nvPr/>
        </p:nvSpPr>
        <p:spPr>
          <a:xfrm>
            <a:off x="7494105" y="395908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solidFill>
                  <a:prstClr val="black"/>
                </a:solidFill>
                <a:latin typeface="Calibri"/>
              </a:rPr>
              <a:t>u</a:t>
            </a:r>
            <a:r>
              <a:rPr lang="en-US" baseline="-25000" dirty="0" err="1">
                <a:solidFill>
                  <a:prstClr val="black"/>
                </a:solidFill>
                <a:latin typeface="Calibri"/>
              </a:rPr>
              <a:t>L</a:t>
            </a:r>
            <a:endParaRPr lang="en-US" baseline="-25000" dirty="0">
              <a:solidFill>
                <a:prstClr val="black"/>
              </a:solidFill>
              <a:latin typeface="Calibri"/>
            </a:endParaRPr>
          </a:p>
        </p:txBody>
      </p:sp>
      <p:sp>
        <p:nvSpPr>
          <p:cNvPr id="6" name="Isosceles Triangle 5"/>
          <p:cNvSpPr/>
          <p:nvPr/>
        </p:nvSpPr>
        <p:spPr>
          <a:xfrm>
            <a:off x="8941905" y="3959087"/>
            <a:ext cx="990600" cy="21336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7" name="Oval 6"/>
          <p:cNvSpPr/>
          <p:nvPr/>
        </p:nvSpPr>
        <p:spPr>
          <a:xfrm>
            <a:off x="9094305" y="395908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solidFill>
                  <a:prstClr val="black"/>
                </a:solidFill>
                <a:latin typeface="Calibri"/>
              </a:rPr>
              <a:t>u</a:t>
            </a:r>
            <a:r>
              <a:rPr lang="en-US" baseline="-25000" dirty="0" err="1">
                <a:solidFill>
                  <a:prstClr val="black"/>
                </a:solidFill>
                <a:latin typeface="Calibri"/>
              </a:rPr>
              <a:t>R</a:t>
            </a:r>
            <a:endParaRPr lang="en-US" baseline="-25000" dirty="0">
              <a:solidFill>
                <a:prstClr val="black"/>
              </a:solidFill>
              <a:latin typeface="Calibri"/>
            </a:endParaRPr>
          </a:p>
        </p:txBody>
      </p:sp>
      <p:sp>
        <p:nvSpPr>
          <p:cNvPr id="9" name="Oval 8"/>
          <p:cNvSpPr/>
          <p:nvPr/>
        </p:nvSpPr>
        <p:spPr>
          <a:xfrm>
            <a:off x="8285922" y="289228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u</a:t>
            </a:r>
          </a:p>
        </p:txBody>
      </p:sp>
      <p:cxnSp>
        <p:nvCxnSpPr>
          <p:cNvPr id="11" name="Straight Arrow Connector 10"/>
          <p:cNvCxnSpPr>
            <a:stCxn id="9" idx="3"/>
            <a:endCxn id="4" idx="0"/>
          </p:cNvCxnSpPr>
          <p:nvPr/>
        </p:nvCxnSpPr>
        <p:spPr>
          <a:xfrm flipH="1">
            <a:off x="7837005" y="3412613"/>
            <a:ext cx="549350" cy="546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5"/>
            <a:endCxn id="7" idx="0"/>
          </p:cNvCxnSpPr>
          <p:nvPr/>
        </p:nvCxnSpPr>
        <p:spPr>
          <a:xfrm>
            <a:off x="8871289" y="3412613"/>
            <a:ext cx="565916" cy="546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36905" y="3959087"/>
            <a:ext cx="0" cy="1524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05600" y="4532243"/>
            <a:ext cx="685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H(</a:t>
            </a:r>
            <a:r>
              <a:rPr lang="en-US" dirty="0" err="1">
                <a:solidFill>
                  <a:prstClr val="black"/>
                </a:solidFill>
                <a:latin typeface="Calibri"/>
              </a:rPr>
              <a:t>u</a:t>
            </a:r>
            <a:r>
              <a:rPr lang="en-US" baseline="-25000" dirty="0" err="1">
                <a:solidFill>
                  <a:prstClr val="black"/>
                </a:solidFill>
                <a:latin typeface="Calibri"/>
              </a:rPr>
              <a:t>L</a:t>
            </a:r>
            <a:r>
              <a:rPr lang="en-US" dirty="0">
                <a:solidFill>
                  <a:prstClr val="black"/>
                </a:solidFill>
                <a:latin typeface="Calibri"/>
              </a:rPr>
              <a:t>)</a:t>
            </a:r>
          </a:p>
        </p:txBody>
      </p:sp>
      <p:cxnSp>
        <p:nvCxnSpPr>
          <p:cNvPr id="17" name="Straight Arrow Connector 16"/>
          <p:cNvCxnSpPr/>
          <p:nvPr/>
        </p:nvCxnSpPr>
        <p:spPr>
          <a:xfrm flipH="1">
            <a:off x="8709995" y="3959090"/>
            <a:ext cx="1041" cy="213691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79728" y="4873487"/>
            <a:ext cx="685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prstClr val="black"/>
                </a:solidFill>
                <a:latin typeface="Calibri"/>
              </a:rPr>
              <a:t>H(</a:t>
            </a:r>
            <a:r>
              <a:rPr lang="en-US" dirty="0" err="1">
                <a:solidFill>
                  <a:prstClr val="black"/>
                </a:solidFill>
                <a:latin typeface="Calibri"/>
              </a:rPr>
              <a:t>u</a:t>
            </a:r>
            <a:r>
              <a:rPr lang="en-US" baseline="-25000" dirty="0" err="1">
                <a:solidFill>
                  <a:prstClr val="black"/>
                </a:solidFill>
                <a:latin typeface="Calibri"/>
              </a:rPr>
              <a:t>R</a:t>
            </a:r>
            <a:r>
              <a:rPr lang="en-US" dirty="0">
                <a:solidFill>
                  <a:prstClr val="black"/>
                </a:solidFill>
                <a:latin typeface="Calibri"/>
              </a:rPr>
              <a:t>)</a:t>
            </a:r>
          </a:p>
        </p:txBody>
      </p:sp>
      <p:cxnSp>
        <p:nvCxnSpPr>
          <p:cNvPr id="20" name="Straight Arrow Connector 19"/>
          <p:cNvCxnSpPr/>
          <p:nvPr/>
        </p:nvCxnSpPr>
        <p:spPr>
          <a:xfrm>
            <a:off x="10180986" y="2892287"/>
            <a:ext cx="1" cy="320702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70166" y="4495800"/>
            <a:ext cx="838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prstClr val="black"/>
                </a:solidFill>
                <a:latin typeface="Calibri"/>
              </a:rPr>
              <a:t>H(u)=?</a:t>
            </a:r>
          </a:p>
        </p:txBody>
      </p:sp>
    </p:spTree>
    <p:extLst>
      <p:ext uri="{BB962C8B-B14F-4D97-AF65-F5344CB8AC3E}">
        <p14:creationId xmlns:p14="http://schemas.microsoft.com/office/powerpoint/2010/main" val="177484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Augmenting AVL tree to compute H(u)</a:t>
            </a:r>
          </a:p>
        </p:txBody>
      </p:sp>
      <p:sp>
        <p:nvSpPr>
          <p:cNvPr id="3" name="Content Placeholder 2"/>
          <p:cNvSpPr>
            <a:spLocks noGrp="1"/>
          </p:cNvSpPr>
          <p:nvPr>
            <p:ph idx="1"/>
          </p:nvPr>
        </p:nvSpPr>
        <p:spPr>
          <a:xfrm>
            <a:off x="1981200" y="1371601"/>
            <a:ext cx="8229600" cy="2743200"/>
          </a:xfrm>
        </p:spPr>
        <p:txBody>
          <a:bodyPr/>
          <a:lstStyle/>
          <a:p>
            <a:r>
              <a:rPr lang="en-US" dirty="0"/>
              <a:t>Each node </a:t>
            </a:r>
            <a:r>
              <a:rPr lang="en-US" b="1" dirty="0"/>
              <a:t>u</a:t>
            </a:r>
            <a:r>
              <a:rPr lang="en-US" dirty="0"/>
              <a:t> contains</a:t>
            </a:r>
          </a:p>
          <a:p>
            <a:pPr lvl="1"/>
            <a:r>
              <a:rPr lang="en-US" b="1" dirty="0"/>
              <a:t>key</a:t>
            </a:r>
            <a:r>
              <a:rPr lang="en-US" dirty="0"/>
              <a:t>: the key</a:t>
            </a:r>
          </a:p>
          <a:p>
            <a:pPr lvl="1"/>
            <a:r>
              <a:rPr lang="en-US" b="1" dirty="0"/>
              <a:t>left</a:t>
            </a:r>
            <a:r>
              <a:rPr lang="en-US" dirty="0"/>
              <a:t>, </a:t>
            </a:r>
            <a:r>
              <a:rPr lang="en-US" b="1" dirty="0"/>
              <a:t>right</a:t>
            </a:r>
            <a:r>
              <a:rPr lang="en-US" dirty="0"/>
              <a:t>: child pointers</a:t>
            </a:r>
          </a:p>
          <a:p>
            <a:pPr lvl="1"/>
            <a:r>
              <a:rPr lang="en-US" b="1" dirty="0"/>
              <a:t>h</a:t>
            </a:r>
            <a:r>
              <a:rPr lang="en-US" dirty="0"/>
              <a:t>: height of sub-tree rooted at </a:t>
            </a:r>
            <a:r>
              <a:rPr lang="en-US" b="1" dirty="0"/>
              <a:t>u</a:t>
            </a:r>
          </a:p>
          <a:p>
            <a:r>
              <a:rPr lang="en-US" b="1" dirty="0"/>
              <a:t>How?</a:t>
            </a:r>
          </a:p>
        </p:txBody>
      </p:sp>
      <p:sp>
        <p:nvSpPr>
          <p:cNvPr id="4" name="Right Brace 3"/>
          <p:cNvSpPr/>
          <p:nvPr/>
        </p:nvSpPr>
        <p:spPr>
          <a:xfrm>
            <a:off x="6324600" y="1905000"/>
            <a:ext cx="609600" cy="10668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solidFill>
                <a:prstClr val="black"/>
              </a:solidFill>
              <a:latin typeface="Calibri"/>
            </a:endParaRPr>
          </a:p>
        </p:txBody>
      </p:sp>
      <p:sp>
        <p:nvSpPr>
          <p:cNvPr id="5" name="TextBox 4"/>
          <p:cNvSpPr txBox="1"/>
          <p:nvPr/>
        </p:nvSpPr>
        <p:spPr>
          <a:xfrm>
            <a:off x="6917637" y="2261224"/>
            <a:ext cx="2895600" cy="369332"/>
          </a:xfrm>
          <a:prstGeom prst="rect">
            <a:avLst/>
          </a:prstGeom>
          <a:noFill/>
        </p:spPr>
        <p:txBody>
          <a:bodyPr wrap="square" rtlCol="0">
            <a:spAutoFit/>
          </a:bodyPr>
          <a:lstStyle/>
          <a:p>
            <a:r>
              <a:rPr lang="en-US" dirty="0">
                <a:solidFill>
                  <a:prstClr val="black"/>
                </a:solidFill>
                <a:latin typeface="Calibri"/>
              </a:rPr>
              <a:t>The usual stuff…</a:t>
            </a:r>
          </a:p>
        </p:txBody>
      </p:sp>
      <p:sp>
        <p:nvSpPr>
          <p:cNvPr id="11" name="Oval 10"/>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0</a:t>
            </a:r>
          </a:p>
        </p:txBody>
      </p:sp>
      <p:sp>
        <p:nvSpPr>
          <p:cNvPr id="12" name="Rectangle 11"/>
          <p:cNvSpPr/>
          <p:nvPr/>
        </p:nvSpPr>
        <p:spPr>
          <a:xfrm>
            <a:off x="1981200" y="43434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Insert(d)</a:t>
            </a:r>
          </a:p>
        </p:txBody>
      </p:sp>
      <p:sp>
        <p:nvSpPr>
          <p:cNvPr id="13" name="Oval 12"/>
          <p:cNvSpPr/>
          <p:nvPr/>
        </p:nvSpPr>
        <p:spPr>
          <a:xfrm>
            <a:off x="35814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0</a:t>
            </a:r>
          </a:p>
        </p:txBody>
      </p:sp>
      <p:sp>
        <p:nvSpPr>
          <p:cNvPr id="14" name="Rectangle 13"/>
          <p:cNvSpPr/>
          <p:nvPr/>
        </p:nvSpPr>
        <p:spPr>
          <a:xfrm>
            <a:off x="1981200" y="48006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Insert(a)</a:t>
            </a:r>
          </a:p>
        </p:txBody>
      </p:sp>
      <p:cxnSp>
        <p:nvCxnSpPr>
          <p:cNvPr id="16" name="Straight Arrow Connector 15"/>
          <p:cNvCxnSpPr>
            <a:stCxn id="11" idx="3"/>
            <a:endCxn id="13" idx="0"/>
          </p:cNvCxnSpPr>
          <p:nvPr/>
        </p:nvCxnSpPr>
        <p:spPr>
          <a:xfrm flipH="1">
            <a:off x="4076700" y="4166770"/>
            <a:ext cx="4879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2457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1</a:t>
            </a:r>
          </a:p>
        </p:txBody>
      </p:sp>
      <p:sp>
        <p:nvSpPr>
          <p:cNvPr id="18" name="Rectangle 17"/>
          <p:cNvSpPr/>
          <p:nvPr/>
        </p:nvSpPr>
        <p:spPr>
          <a:xfrm>
            <a:off x="1981200" y="52578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Insert(e)</a:t>
            </a:r>
          </a:p>
        </p:txBody>
      </p:sp>
      <p:sp>
        <p:nvSpPr>
          <p:cNvPr id="19" name="Oval 18"/>
          <p:cNvSpPr/>
          <p:nvPr/>
        </p:nvSpPr>
        <p:spPr>
          <a:xfrm>
            <a:off x="5257800" y="4515681"/>
            <a:ext cx="990600" cy="68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e, 0</a:t>
            </a:r>
          </a:p>
        </p:txBody>
      </p:sp>
      <p:cxnSp>
        <p:nvCxnSpPr>
          <p:cNvPr id="21" name="Straight Arrow Connector 20"/>
          <p:cNvCxnSpPr>
            <a:stCxn id="17" idx="5"/>
            <a:endCxn id="19" idx="0"/>
          </p:cNvCxnSpPr>
          <p:nvPr/>
        </p:nvCxnSpPr>
        <p:spPr>
          <a:xfrm>
            <a:off x="5270100" y="4166770"/>
            <a:ext cx="483000" cy="348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672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0</a:t>
            </a:r>
          </a:p>
        </p:txBody>
      </p:sp>
      <p:cxnSp>
        <p:nvCxnSpPr>
          <p:cNvPr id="24" name="Straight Arrow Connector 23"/>
          <p:cNvCxnSpPr>
            <a:stCxn id="13" idx="5"/>
            <a:endCxn id="23" idx="0"/>
          </p:cNvCxnSpPr>
          <p:nvPr/>
        </p:nvCxnSpPr>
        <p:spPr>
          <a:xfrm>
            <a:off x="4426930" y="5081170"/>
            <a:ext cx="3355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974574" y="57150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Insert(b)</a:t>
            </a:r>
          </a:p>
        </p:txBody>
      </p:sp>
      <p:sp>
        <p:nvSpPr>
          <p:cNvPr id="27" name="Oval 26"/>
          <p:cNvSpPr/>
          <p:nvPr/>
        </p:nvSpPr>
        <p:spPr>
          <a:xfrm>
            <a:off x="35814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1</a:t>
            </a:r>
          </a:p>
        </p:txBody>
      </p:sp>
      <p:sp>
        <p:nvSpPr>
          <p:cNvPr id="30" name="Oval 29"/>
          <p:cNvSpPr/>
          <p:nvPr/>
        </p:nvSpPr>
        <p:spPr>
          <a:xfrm>
            <a:off x="5181600" y="6115878"/>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c, 0</a:t>
            </a:r>
          </a:p>
        </p:txBody>
      </p:sp>
      <p:cxnSp>
        <p:nvCxnSpPr>
          <p:cNvPr id="31" name="Straight Arrow Connector 30"/>
          <p:cNvCxnSpPr>
            <a:stCxn id="23" idx="5"/>
            <a:endCxn id="30" idx="1"/>
          </p:cNvCxnSpPr>
          <p:nvPr/>
        </p:nvCxnSpPr>
        <p:spPr>
          <a:xfrm>
            <a:off x="5112730" y="5995567"/>
            <a:ext cx="213940" cy="220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971263" y="6172200"/>
            <a:ext cx="1076739"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Insert(c)</a:t>
            </a:r>
          </a:p>
        </p:txBody>
      </p:sp>
      <p:sp>
        <p:nvSpPr>
          <p:cNvPr id="39" name="Right Arrow 38"/>
          <p:cNvSpPr/>
          <p:nvPr/>
        </p:nvSpPr>
        <p:spPr>
          <a:xfrm>
            <a:off x="6324600" y="5081170"/>
            <a:ext cx="990600" cy="36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0" name="Straight Arrow Connector 39"/>
          <p:cNvCxnSpPr/>
          <p:nvPr/>
        </p:nvCxnSpPr>
        <p:spPr>
          <a:xfrm flipH="1">
            <a:off x="8305800" y="4166770"/>
            <a:ext cx="4879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9486900" y="4515681"/>
            <a:ext cx="990600" cy="68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e, 0</a:t>
            </a:r>
          </a:p>
        </p:txBody>
      </p:sp>
      <p:cxnSp>
        <p:nvCxnSpPr>
          <p:cNvPr id="42" name="Straight Arrow Connector 41"/>
          <p:cNvCxnSpPr>
            <a:endCxn id="41" idx="0"/>
          </p:cNvCxnSpPr>
          <p:nvPr/>
        </p:nvCxnSpPr>
        <p:spPr>
          <a:xfrm>
            <a:off x="9499200" y="4166770"/>
            <a:ext cx="483000" cy="348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6487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3</a:t>
            </a:r>
          </a:p>
        </p:txBody>
      </p:sp>
      <p:sp>
        <p:nvSpPr>
          <p:cNvPr id="44" name="Oval 43"/>
          <p:cNvSpPr/>
          <p:nvPr/>
        </p:nvSpPr>
        <p:spPr>
          <a:xfrm>
            <a:off x="78105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1</a:t>
            </a:r>
          </a:p>
        </p:txBody>
      </p:sp>
      <p:sp>
        <p:nvSpPr>
          <p:cNvPr id="45" name="Oval 44"/>
          <p:cNvSpPr/>
          <p:nvPr/>
        </p:nvSpPr>
        <p:spPr>
          <a:xfrm>
            <a:off x="7239000" y="5430693"/>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2</a:t>
            </a:r>
          </a:p>
        </p:txBody>
      </p:sp>
      <p:sp>
        <p:nvSpPr>
          <p:cNvPr id="46" name="Oval 45"/>
          <p:cNvSpPr/>
          <p:nvPr/>
        </p:nvSpPr>
        <p:spPr>
          <a:xfrm>
            <a:off x="83820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c, 0</a:t>
            </a:r>
          </a:p>
        </p:txBody>
      </p:sp>
      <p:cxnSp>
        <p:nvCxnSpPr>
          <p:cNvPr id="48" name="Straight Arrow Connector 47"/>
          <p:cNvCxnSpPr>
            <a:stCxn id="44" idx="3"/>
            <a:endCxn id="45" idx="0"/>
          </p:cNvCxnSpPr>
          <p:nvPr/>
        </p:nvCxnSpPr>
        <p:spPr>
          <a:xfrm flipH="1">
            <a:off x="7734300" y="5081167"/>
            <a:ext cx="221270" cy="349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5"/>
            <a:endCxn id="46" idx="0"/>
          </p:cNvCxnSpPr>
          <p:nvPr/>
        </p:nvCxnSpPr>
        <p:spPr>
          <a:xfrm>
            <a:off x="8656030" y="5081170"/>
            <a:ext cx="221270" cy="329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239000" y="5430081"/>
            <a:ext cx="990600" cy="68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0</a:t>
            </a:r>
          </a:p>
        </p:txBody>
      </p:sp>
      <p:sp>
        <p:nvSpPr>
          <p:cNvPr id="52" name="Oval 51"/>
          <p:cNvSpPr/>
          <p:nvPr/>
        </p:nvSpPr>
        <p:spPr>
          <a:xfrm>
            <a:off x="83820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c, 0</a:t>
            </a:r>
          </a:p>
        </p:txBody>
      </p:sp>
      <p:sp>
        <p:nvSpPr>
          <p:cNvPr id="53" name="Oval 52"/>
          <p:cNvSpPr/>
          <p:nvPr/>
        </p:nvSpPr>
        <p:spPr>
          <a:xfrm>
            <a:off x="7808612"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1</a:t>
            </a:r>
          </a:p>
        </p:txBody>
      </p:sp>
      <p:sp>
        <p:nvSpPr>
          <p:cNvPr id="54" name="Oval 53"/>
          <p:cNvSpPr/>
          <p:nvPr/>
        </p:nvSpPr>
        <p:spPr>
          <a:xfrm>
            <a:off x="8646812"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2</a:t>
            </a:r>
          </a:p>
        </p:txBody>
      </p:sp>
      <p:sp>
        <p:nvSpPr>
          <p:cNvPr id="47" name="Oval 46"/>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1</a:t>
            </a:r>
          </a:p>
        </p:txBody>
      </p:sp>
      <p:sp>
        <p:nvSpPr>
          <p:cNvPr id="28" name="Oval 27"/>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2</a:t>
            </a:r>
          </a:p>
        </p:txBody>
      </p:sp>
      <p:sp>
        <p:nvSpPr>
          <p:cNvPr id="49" name="Oval 48"/>
          <p:cNvSpPr/>
          <p:nvPr/>
        </p:nvSpPr>
        <p:spPr>
          <a:xfrm>
            <a:off x="4267200" y="5410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b, 1</a:t>
            </a:r>
          </a:p>
        </p:txBody>
      </p:sp>
      <p:sp>
        <p:nvSpPr>
          <p:cNvPr id="55" name="Oval 54"/>
          <p:cNvSpPr/>
          <p:nvPr/>
        </p:nvSpPr>
        <p:spPr>
          <a:xfrm>
            <a:off x="3581400" y="44958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a, 2</a:t>
            </a:r>
          </a:p>
        </p:txBody>
      </p:sp>
      <p:sp>
        <p:nvSpPr>
          <p:cNvPr id="56" name="Oval 55"/>
          <p:cNvSpPr/>
          <p:nvPr/>
        </p:nvSpPr>
        <p:spPr>
          <a:xfrm>
            <a:off x="4419600"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d, 3</a:t>
            </a:r>
          </a:p>
        </p:txBody>
      </p:sp>
      <p:sp>
        <p:nvSpPr>
          <p:cNvPr id="7" name="TextBox 6"/>
          <p:cNvSpPr txBox="1"/>
          <p:nvPr/>
        </p:nvSpPr>
        <p:spPr>
          <a:xfrm>
            <a:off x="3244888" y="4663026"/>
            <a:ext cx="434485" cy="369332"/>
          </a:xfrm>
          <a:prstGeom prst="rect">
            <a:avLst/>
          </a:prstGeom>
          <a:noFill/>
        </p:spPr>
        <p:txBody>
          <a:bodyPr wrap="square" rtlCol="0">
            <a:spAutoFit/>
          </a:bodyPr>
          <a:lstStyle/>
          <a:p>
            <a:r>
              <a:rPr lang="en-US" b="1" dirty="0">
                <a:solidFill>
                  <a:prstClr val="black"/>
                </a:solidFill>
                <a:latin typeface="Calibri"/>
              </a:rPr>
              <a:t>2</a:t>
            </a:r>
          </a:p>
        </p:txBody>
      </p:sp>
    </p:spTree>
    <p:extLst>
      <p:ext uri="{BB962C8B-B14F-4D97-AF65-F5344CB8AC3E}">
        <p14:creationId xmlns:p14="http://schemas.microsoft.com/office/powerpoint/2010/main" val="364013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1000"/>
                                        <p:tgtEl>
                                          <p:spTgt spid="47"/>
                                        </p:tgtEl>
                                      </p:cBhvr>
                                    </p:animEffect>
                                    <p:anim calcmode="lin" valueType="num">
                                      <p:cBhvr>
                                        <p:cTn id="87" dur="1000" fill="hold"/>
                                        <p:tgtEl>
                                          <p:spTgt spid="47"/>
                                        </p:tgtEl>
                                        <p:attrNameLst>
                                          <p:attrName>ppt_x</p:attrName>
                                        </p:attrNameLst>
                                      </p:cBhvr>
                                      <p:tavLst>
                                        <p:tav tm="0">
                                          <p:val>
                                            <p:strVal val="#ppt_x"/>
                                          </p:val>
                                        </p:tav>
                                        <p:tav tm="100000">
                                          <p:val>
                                            <p:strVal val="#ppt_x"/>
                                          </p:val>
                                        </p:tav>
                                      </p:tavLst>
                                    </p:anim>
                                    <p:anim calcmode="lin" valueType="num">
                                      <p:cBhvr>
                                        <p:cTn id="8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1000"/>
                                        <p:tgtEl>
                                          <p:spTgt spid="26"/>
                                        </p:tgtEl>
                                      </p:cBhvr>
                                    </p:animEffect>
                                    <p:anim calcmode="lin" valueType="num">
                                      <p:cBhvr>
                                        <p:cTn id="104" dur="1000" fill="hold"/>
                                        <p:tgtEl>
                                          <p:spTgt spid="26"/>
                                        </p:tgtEl>
                                        <p:attrNameLst>
                                          <p:attrName>ppt_x</p:attrName>
                                        </p:attrNameLst>
                                      </p:cBhvr>
                                      <p:tavLst>
                                        <p:tav tm="0">
                                          <p:val>
                                            <p:strVal val="#ppt_x"/>
                                          </p:val>
                                        </p:tav>
                                        <p:tav tm="100000">
                                          <p:val>
                                            <p:strVal val="#ppt_x"/>
                                          </p:val>
                                        </p:tav>
                                      </p:tavLst>
                                    </p:anim>
                                    <p:anim calcmode="lin" valueType="num">
                                      <p:cBhvr>
                                        <p:cTn id="10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1000"/>
                                        <p:tgtEl>
                                          <p:spTgt spid="27"/>
                                        </p:tgtEl>
                                      </p:cBhvr>
                                    </p:animEffect>
                                    <p:anim calcmode="lin" valueType="num">
                                      <p:cBhvr>
                                        <p:cTn id="111" dur="1000" fill="hold"/>
                                        <p:tgtEl>
                                          <p:spTgt spid="27"/>
                                        </p:tgtEl>
                                        <p:attrNameLst>
                                          <p:attrName>ppt_x</p:attrName>
                                        </p:attrNameLst>
                                      </p:cBhvr>
                                      <p:tavLst>
                                        <p:tav tm="0">
                                          <p:val>
                                            <p:strVal val="#ppt_x"/>
                                          </p:val>
                                        </p:tav>
                                        <p:tav tm="100000">
                                          <p:val>
                                            <p:strVal val="#ppt_x"/>
                                          </p:val>
                                        </p:tav>
                                      </p:tavLst>
                                    </p:anim>
                                    <p:anim calcmode="lin" valueType="num">
                                      <p:cBhvr>
                                        <p:cTn id="11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1000"/>
                                        <p:tgtEl>
                                          <p:spTgt spid="28"/>
                                        </p:tgtEl>
                                      </p:cBhvr>
                                    </p:animEffect>
                                    <p:anim calcmode="lin" valueType="num">
                                      <p:cBhvr>
                                        <p:cTn id="118" dur="1000" fill="hold"/>
                                        <p:tgtEl>
                                          <p:spTgt spid="28"/>
                                        </p:tgtEl>
                                        <p:attrNameLst>
                                          <p:attrName>ppt_x</p:attrName>
                                        </p:attrNameLst>
                                      </p:cBhvr>
                                      <p:tavLst>
                                        <p:tav tm="0">
                                          <p:val>
                                            <p:strVal val="#ppt_x"/>
                                          </p:val>
                                        </p:tav>
                                        <p:tav tm="100000">
                                          <p:val>
                                            <p:strVal val="#ppt_x"/>
                                          </p:val>
                                        </p:tav>
                                      </p:tavLst>
                                    </p:anim>
                                    <p:anim calcmode="lin" valueType="num">
                                      <p:cBhvr>
                                        <p:cTn id="1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1000"/>
                                        <p:tgtEl>
                                          <p:spTgt spid="30"/>
                                        </p:tgtEl>
                                      </p:cBhvr>
                                    </p:animEffect>
                                    <p:anim calcmode="lin" valueType="num">
                                      <p:cBhvr>
                                        <p:cTn id="125" dur="1000" fill="hold"/>
                                        <p:tgtEl>
                                          <p:spTgt spid="30"/>
                                        </p:tgtEl>
                                        <p:attrNameLst>
                                          <p:attrName>ppt_x</p:attrName>
                                        </p:attrNameLst>
                                      </p:cBhvr>
                                      <p:tavLst>
                                        <p:tav tm="0">
                                          <p:val>
                                            <p:strVal val="#ppt_x"/>
                                          </p:val>
                                        </p:tav>
                                        <p:tav tm="100000">
                                          <p:val>
                                            <p:strVal val="#ppt_x"/>
                                          </p:val>
                                        </p:tav>
                                      </p:tavLst>
                                    </p:anim>
                                    <p:anim calcmode="lin" valueType="num">
                                      <p:cBhvr>
                                        <p:cTn id="126" dur="1000" fill="hold"/>
                                        <p:tgtEl>
                                          <p:spTgt spid="30"/>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fade">
                                      <p:cBhvr>
                                        <p:cTn id="129" dur="1000"/>
                                        <p:tgtEl>
                                          <p:spTgt spid="31"/>
                                        </p:tgtEl>
                                      </p:cBhvr>
                                    </p:animEffect>
                                    <p:anim calcmode="lin" valueType="num">
                                      <p:cBhvr>
                                        <p:cTn id="130" dur="1000" fill="hold"/>
                                        <p:tgtEl>
                                          <p:spTgt spid="31"/>
                                        </p:tgtEl>
                                        <p:attrNameLst>
                                          <p:attrName>ppt_x</p:attrName>
                                        </p:attrNameLst>
                                      </p:cBhvr>
                                      <p:tavLst>
                                        <p:tav tm="0">
                                          <p:val>
                                            <p:strVal val="#ppt_x"/>
                                          </p:val>
                                        </p:tav>
                                        <p:tav tm="100000">
                                          <p:val>
                                            <p:strVal val="#ppt_x"/>
                                          </p:val>
                                        </p:tav>
                                      </p:tavLst>
                                    </p:anim>
                                    <p:anim calcmode="lin" valueType="num">
                                      <p:cBhvr>
                                        <p:cTn id="131" dur="1000" fill="hold"/>
                                        <p:tgtEl>
                                          <p:spTgt spid="31"/>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fade">
                                      <p:cBhvr>
                                        <p:cTn id="134" dur="1000"/>
                                        <p:tgtEl>
                                          <p:spTgt spid="35"/>
                                        </p:tgtEl>
                                      </p:cBhvr>
                                    </p:animEffect>
                                    <p:anim calcmode="lin" valueType="num">
                                      <p:cBhvr>
                                        <p:cTn id="135" dur="1000" fill="hold"/>
                                        <p:tgtEl>
                                          <p:spTgt spid="35"/>
                                        </p:tgtEl>
                                        <p:attrNameLst>
                                          <p:attrName>ppt_x</p:attrName>
                                        </p:attrNameLst>
                                      </p:cBhvr>
                                      <p:tavLst>
                                        <p:tav tm="0">
                                          <p:val>
                                            <p:strVal val="#ppt_x"/>
                                          </p:val>
                                        </p:tav>
                                        <p:tav tm="100000">
                                          <p:val>
                                            <p:strVal val="#ppt_x"/>
                                          </p:val>
                                        </p:tav>
                                      </p:tavLst>
                                    </p:anim>
                                    <p:anim calcmode="lin" valueType="num">
                                      <p:cBhvr>
                                        <p:cTn id="1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fade">
                                      <p:cBhvr>
                                        <p:cTn id="141" dur="1000"/>
                                        <p:tgtEl>
                                          <p:spTgt spid="49"/>
                                        </p:tgtEl>
                                      </p:cBhvr>
                                    </p:animEffect>
                                    <p:anim calcmode="lin" valueType="num">
                                      <p:cBhvr>
                                        <p:cTn id="142" dur="1000" fill="hold"/>
                                        <p:tgtEl>
                                          <p:spTgt spid="49"/>
                                        </p:tgtEl>
                                        <p:attrNameLst>
                                          <p:attrName>ppt_x</p:attrName>
                                        </p:attrNameLst>
                                      </p:cBhvr>
                                      <p:tavLst>
                                        <p:tav tm="0">
                                          <p:val>
                                            <p:strVal val="#ppt_x"/>
                                          </p:val>
                                        </p:tav>
                                        <p:tav tm="100000">
                                          <p:val>
                                            <p:strVal val="#ppt_x"/>
                                          </p:val>
                                        </p:tav>
                                      </p:tavLst>
                                    </p:anim>
                                    <p:anim calcmode="lin" valueType="num">
                                      <p:cBhvr>
                                        <p:cTn id="14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fade">
                                      <p:cBhvr>
                                        <p:cTn id="148" dur="1000"/>
                                        <p:tgtEl>
                                          <p:spTgt spid="55"/>
                                        </p:tgtEl>
                                      </p:cBhvr>
                                    </p:animEffect>
                                    <p:anim calcmode="lin" valueType="num">
                                      <p:cBhvr>
                                        <p:cTn id="149" dur="1000" fill="hold"/>
                                        <p:tgtEl>
                                          <p:spTgt spid="55"/>
                                        </p:tgtEl>
                                        <p:attrNameLst>
                                          <p:attrName>ppt_x</p:attrName>
                                        </p:attrNameLst>
                                      </p:cBhvr>
                                      <p:tavLst>
                                        <p:tav tm="0">
                                          <p:val>
                                            <p:strVal val="#ppt_x"/>
                                          </p:val>
                                        </p:tav>
                                        <p:tav tm="100000">
                                          <p:val>
                                            <p:strVal val="#ppt_x"/>
                                          </p:val>
                                        </p:tav>
                                      </p:tavLst>
                                    </p:anim>
                                    <p:anim calcmode="lin" valueType="num">
                                      <p:cBhvr>
                                        <p:cTn id="15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fade">
                                      <p:cBhvr>
                                        <p:cTn id="155" dur="1000"/>
                                        <p:tgtEl>
                                          <p:spTgt spid="56"/>
                                        </p:tgtEl>
                                      </p:cBhvr>
                                    </p:animEffect>
                                    <p:anim calcmode="lin" valueType="num">
                                      <p:cBhvr>
                                        <p:cTn id="156" dur="1000" fill="hold"/>
                                        <p:tgtEl>
                                          <p:spTgt spid="56"/>
                                        </p:tgtEl>
                                        <p:attrNameLst>
                                          <p:attrName>ppt_x</p:attrName>
                                        </p:attrNameLst>
                                      </p:cBhvr>
                                      <p:tavLst>
                                        <p:tav tm="0">
                                          <p:val>
                                            <p:strVal val="#ppt_x"/>
                                          </p:val>
                                        </p:tav>
                                        <p:tav tm="100000">
                                          <p:val>
                                            <p:strVal val="#ppt_x"/>
                                          </p:val>
                                        </p:tav>
                                      </p:tavLst>
                                    </p:anim>
                                    <p:anim calcmode="lin" valueType="num">
                                      <p:cBhvr>
                                        <p:cTn id="15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7"/>
                                        </p:tgtEl>
                                        <p:attrNameLst>
                                          <p:attrName>style.visibility</p:attrName>
                                        </p:attrNameLst>
                                      </p:cBhvr>
                                      <p:to>
                                        <p:strVal val="visible"/>
                                      </p:to>
                                    </p:set>
                                    <p:animEffect transition="in" filter="fade">
                                      <p:cBhvr>
                                        <p:cTn id="162" dur="1000"/>
                                        <p:tgtEl>
                                          <p:spTgt spid="7"/>
                                        </p:tgtEl>
                                      </p:cBhvr>
                                    </p:animEffect>
                                    <p:anim calcmode="lin" valueType="num">
                                      <p:cBhvr>
                                        <p:cTn id="163" dur="1000" fill="hold"/>
                                        <p:tgtEl>
                                          <p:spTgt spid="7"/>
                                        </p:tgtEl>
                                        <p:attrNameLst>
                                          <p:attrName>ppt_x</p:attrName>
                                        </p:attrNameLst>
                                      </p:cBhvr>
                                      <p:tavLst>
                                        <p:tav tm="0">
                                          <p:val>
                                            <p:strVal val="#ppt_x"/>
                                          </p:val>
                                        </p:tav>
                                        <p:tav tm="100000">
                                          <p:val>
                                            <p:strVal val="#ppt_x"/>
                                          </p:val>
                                        </p:tav>
                                      </p:tavLst>
                                    </p:anim>
                                    <p:anim calcmode="lin" valueType="num">
                                      <p:cBhvr>
                                        <p:cTn id="16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9"/>
                                        </p:tgtEl>
                                        <p:attrNameLst>
                                          <p:attrName>style.visibility</p:attrName>
                                        </p:attrNameLst>
                                      </p:cBhvr>
                                      <p:to>
                                        <p:strVal val="visible"/>
                                      </p:to>
                                    </p:set>
                                    <p:animEffect transition="in" filter="fade">
                                      <p:cBhvr>
                                        <p:cTn id="169" dur="1000"/>
                                        <p:tgtEl>
                                          <p:spTgt spid="39"/>
                                        </p:tgtEl>
                                      </p:cBhvr>
                                    </p:animEffect>
                                    <p:anim calcmode="lin" valueType="num">
                                      <p:cBhvr>
                                        <p:cTn id="170" dur="1000" fill="hold"/>
                                        <p:tgtEl>
                                          <p:spTgt spid="39"/>
                                        </p:tgtEl>
                                        <p:attrNameLst>
                                          <p:attrName>ppt_x</p:attrName>
                                        </p:attrNameLst>
                                      </p:cBhvr>
                                      <p:tavLst>
                                        <p:tav tm="0">
                                          <p:val>
                                            <p:strVal val="#ppt_x"/>
                                          </p:val>
                                        </p:tav>
                                        <p:tav tm="100000">
                                          <p:val>
                                            <p:strVal val="#ppt_x"/>
                                          </p:val>
                                        </p:tav>
                                      </p:tavLst>
                                    </p:anim>
                                    <p:anim calcmode="lin" valueType="num">
                                      <p:cBhvr>
                                        <p:cTn id="17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nodeType="clickEffect">
                                  <p:stCondLst>
                                    <p:cond delay="0"/>
                                  </p:stCondLst>
                                  <p:childTnLst>
                                    <p:set>
                                      <p:cBhvr>
                                        <p:cTn id="175" dur="1" fill="hold">
                                          <p:stCondLst>
                                            <p:cond delay="0"/>
                                          </p:stCondLst>
                                        </p:cTn>
                                        <p:tgtEl>
                                          <p:spTgt spid="40"/>
                                        </p:tgtEl>
                                        <p:attrNameLst>
                                          <p:attrName>style.visibility</p:attrName>
                                        </p:attrNameLst>
                                      </p:cBhvr>
                                      <p:to>
                                        <p:strVal val="visible"/>
                                      </p:to>
                                    </p:set>
                                    <p:animEffect transition="in" filter="fade">
                                      <p:cBhvr>
                                        <p:cTn id="176" dur="1000"/>
                                        <p:tgtEl>
                                          <p:spTgt spid="40"/>
                                        </p:tgtEl>
                                      </p:cBhvr>
                                    </p:animEffect>
                                    <p:anim calcmode="lin" valueType="num">
                                      <p:cBhvr>
                                        <p:cTn id="177" dur="1000" fill="hold"/>
                                        <p:tgtEl>
                                          <p:spTgt spid="40"/>
                                        </p:tgtEl>
                                        <p:attrNameLst>
                                          <p:attrName>ppt_x</p:attrName>
                                        </p:attrNameLst>
                                      </p:cBhvr>
                                      <p:tavLst>
                                        <p:tav tm="0">
                                          <p:val>
                                            <p:strVal val="#ppt_x"/>
                                          </p:val>
                                        </p:tav>
                                        <p:tav tm="100000">
                                          <p:val>
                                            <p:strVal val="#ppt_x"/>
                                          </p:val>
                                        </p:tav>
                                      </p:tavLst>
                                    </p:anim>
                                    <p:anim calcmode="lin" valueType="num">
                                      <p:cBhvr>
                                        <p:cTn id="178" dur="1000" fill="hold"/>
                                        <p:tgtEl>
                                          <p:spTgt spid="40"/>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fade">
                                      <p:cBhvr>
                                        <p:cTn id="186" dur="1000"/>
                                        <p:tgtEl>
                                          <p:spTgt spid="42"/>
                                        </p:tgtEl>
                                      </p:cBhvr>
                                    </p:animEffect>
                                    <p:anim calcmode="lin" valueType="num">
                                      <p:cBhvr>
                                        <p:cTn id="187" dur="1000" fill="hold"/>
                                        <p:tgtEl>
                                          <p:spTgt spid="42"/>
                                        </p:tgtEl>
                                        <p:attrNameLst>
                                          <p:attrName>ppt_x</p:attrName>
                                        </p:attrNameLst>
                                      </p:cBhvr>
                                      <p:tavLst>
                                        <p:tav tm="0">
                                          <p:val>
                                            <p:strVal val="#ppt_x"/>
                                          </p:val>
                                        </p:tav>
                                        <p:tav tm="100000">
                                          <p:val>
                                            <p:strVal val="#ppt_x"/>
                                          </p:val>
                                        </p:tav>
                                      </p:tavLst>
                                    </p:anim>
                                    <p:anim calcmode="lin" valueType="num">
                                      <p:cBhvr>
                                        <p:cTn id="188" dur="1000" fill="hold"/>
                                        <p:tgtEl>
                                          <p:spTgt spid="42"/>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43"/>
                                        </p:tgtEl>
                                        <p:attrNameLst>
                                          <p:attrName>style.visibility</p:attrName>
                                        </p:attrNameLst>
                                      </p:cBhvr>
                                      <p:to>
                                        <p:strVal val="visible"/>
                                      </p:to>
                                    </p:set>
                                    <p:animEffect transition="in" filter="fade">
                                      <p:cBhvr>
                                        <p:cTn id="191" dur="1000"/>
                                        <p:tgtEl>
                                          <p:spTgt spid="43"/>
                                        </p:tgtEl>
                                      </p:cBhvr>
                                    </p:animEffect>
                                    <p:anim calcmode="lin" valueType="num">
                                      <p:cBhvr>
                                        <p:cTn id="192" dur="1000" fill="hold"/>
                                        <p:tgtEl>
                                          <p:spTgt spid="43"/>
                                        </p:tgtEl>
                                        <p:attrNameLst>
                                          <p:attrName>ppt_x</p:attrName>
                                        </p:attrNameLst>
                                      </p:cBhvr>
                                      <p:tavLst>
                                        <p:tav tm="0">
                                          <p:val>
                                            <p:strVal val="#ppt_x"/>
                                          </p:val>
                                        </p:tav>
                                        <p:tav tm="100000">
                                          <p:val>
                                            <p:strVal val="#ppt_x"/>
                                          </p:val>
                                        </p:tav>
                                      </p:tavLst>
                                    </p:anim>
                                    <p:anim calcmode="lin" valueType="num">
                                      <p:cBhvr>
                                        <p:cTn id="19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44"/>
                                        </p:tgtEl>
                                        <p:attrNameLst>
                                          <p:attrName>style.visibility</p:attrName>
                                        </p:attrNameLst>
                                      </p:cBhvr>
                                      <p:to>
                                        <p:strVal val="visible"/>
                                      </p:to>
                                    </p:set>
                                    <p:animEffect transition="in" filter="fade">
                                      <p:cBhvr>
                                        <p:cTn id="198" dur="1000"/>
                                        <p:tgtEl>
                                          <p:spTgt spid="44"/>
                                        </p:tgtEl>
                                      </p:cBhvr>
                                    </p:animEffect>
                                    <p:anim calcmode="lin" valueType="num">
                                      <p:cBhvr>
                                        <p:cTn id="199" dur="1000" fill="hold"/>
                                        <p:tgtEl>
                                          <p:spTgt spid="44"/>
                                        </p:tgtEl>
                                        <p:attrNameLst>
                                          <p:attrName>ppt_x</p:attrName>
                                        </p:attrNameLst>
                                      </p:cBhvr>
                                      <p:tavLst>
                                        <p:tav tm="0">
                                          <p:val>
                                            <p:strVal val="#ppt_x"/>
                                          </p:val>
                                        </p:tav>
                                        <p:tav tm="100000">
                                          <p:val>
                                            <p:strVal val="#ppt_x"/>
                                          </p:val>
                                        </p:tav>
                                      </p:tavLst>
                                    </p:anim>
                                    <p:anim calcmode="lin" valueType="num">
                                      <p:cBhvr>
                                        <p:cTn id="200" dur="1000" fill="hold"/>
                                        <p:tgtEl>
                                          <p:spTgt spid="44"/>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45"/>
                                        </p:tgtEl>
                                        <p:attrNameLst>
                                          <p:attrName>style.visibility</p:attrName>
                                        </p:attrNameLst>
                                      </p:cBhvr>
                                      <p:to>
                                        <p:strVal val="visible"/>
                                      </p:to>
                                    </p:set>
                                    <p:animEffect transition="in" filter="fade">
                                      <p:cBhvr>
                                        <p:cTn id="203" dur="1000"/>
                                        <p:tgtEl>
                                          <p:spTgt spid="45"/>
                                        </p:tgtEl>
                                      </p:cBhvr>
                                    </p:animEffect>
                                    <p:anim calcmode="lin" valueType="num">
                                      <p:cBhvr>
                                        <p:cTn id="204" dur="1000" fill="hold"/>
                                        <p:tgtEl>
                                          <p:spTgt spid="45"/>
                                        </p:tgtEl>
                                        <p:attrNameLst>
                                          <p:attrName>ppt_x</p:attrName>
                                        </p:attrNameLst>
                                      </p:cBhvr>
                                      <p:tavLst>
                                        <p:tav tm="0">
                                          <p:val>
                                            <p:strVal val="#ppt_x"/>
                                          </p:val>
                                        </p:tav>
                                        <p:tav tm="100000">
                                          <p:val>
                                            <p:strVal val="#ppt_x"/>
                                          </p:val>
                                        </p:tav>
                                      </p:tavLst>
                                    </p:anim>
                                    <p:anim calcmode="lin" valueType="num">
                                      <p:cBhvr>
                                        <p:cTn id="205" dur="1000" fill="hold"/>
                                        <p:tgtEl>
                                          <p:spTgt spid="45"/>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46"/>
                                        </p:tgtEl>
                                        <p:attrNameLst>
                                          <p:attrName>style.visibility</p:attrName>
                                        </p:attrNameLst>
                                      </p:cBhvr>
                                      <p:to>
                                        <p:strVal val="visible"/>
                                      </p:to>
                                    </p:set>
                                    <p:animEffect transition="in" filter="fade">
                                      <p:cBhvr>
                                        <p:cTn id="208" dur="1000"/>
                                        <p:tgtEl>
                                          <p:spTgt spid="46"/>
                                        </p:tgtEl>
                                      </p:cBhvr>
                                    </p:animEffect>
                                    <p:anim calcmode="lin" valueType="num">
                                      <p:cBhvr>
                                        <p:cTn id="209" dur="1000" fill="hold"/>
                                        <p:tgtEl>
                                          <p:spTgt spid="46"/>
                                        </p:tgtEl>
                                        <p:attrNameLst>
                                          <p:attrName>ppt_x</p:attrName>
                                        </p:attrNameLst>
                                      </p:cBhvr>
                                      <p:tavLst>
                                        <p:tav tm="0">
                                          <p:val>
                                            <p:strVal val="#ppt_x"/>
                                          </p:val>
                                        </p:tav>
                                        <p:tav tm="100000">
                                          <p:val>
                                            <p:strVal val="#ppt_x"/>
                                          </p:val>
                                        </p:tav>
                                      </p:tavLst>
                                    </p:anim>
                                    <p:anim calcmode="lin" valueType="num">
                                      <p:cBhvr>
                                        <p:cTn id="210" dur="1000" fill="hold"/>
                                        <p:tgtEl>
                                          <p:spTgt spid="46"/>
                                        </p:tgtEl>
                                        <p:attrNameLst>
                                          <p:attrName>ppt_y</p:attrName>
                                        </p:attrNameLst>
                                      </p:cBhvr>
                                      <p:tavLst>
                                        <p:tav tm="0">
                                          <p:val>
                                            <p:strVal val="#ppt_y+.1"/>
                                          </p:val>
                                        </p:tav>
                                        <p:tav tm="100000">
                                          <p:val>
                                            <p:strVal val="#ppt_y"/>
                                          </p:val>
                                        </p:tav>
                                      </p:tavLst>
                                    </p:anim>
                                  </p:childTnLst>
                                </p:cTn>
                              </p:par>
                              <p:par>
                                <p:cTn id="211" presetID="42" presetClass="entr" presetSubtype="0" fill="hold" nodeType="with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fade">
                                      <p:cBhvr>
                                        <p:cTn id="213" dur="1000"/>
                                        <p:tgtEl>
                                          <p:spTgt spid="48"/>
                                        </p:tgtEl>
                                      </p:cBhvr>
                                    </p:animEffect>
                                    <p:anim calcmode="lin" valueType="num">
                                      <p:cBhvr>
                                        <p:cTn id="214" dur="1000" fill="hold"/>
                                        <p:tgtEl>
                                          <p:spTgt spid="48"/>
                                        </p:tgtEl>
                                        <p:attrNameLst>
                                          <p:attrName>ppt_x</p:attrName>
                                        </p:attrNameLst>
                                      </p:cBhvr>
                                      <p:tavLst>
                                        <p:tav tm="0">
                                          <p:val>
                                            <p:strVal val="#ppt_x"/>
                                          </p:val>
                                        </p:tav>
                                        <p:tav tm="100000">
                                          <p:val>
                                            <p:strVal val="#ppt_x"/>
                                          </p:val>
                                        </p:tav>
                                      </p:tavLst>
                                    </p:anim>
                                    <p:anim calcmode="lin" valueType="num">
                                      <p:cBhvr>
                                        <p:cTn id="215" dur="1000" fill="hold"/>
                                        <p:tgtEl>
                                          <p:spTgt spid="48"/>
                                        </p:tgtEl>
                                        <p:attrNameLst>
                                          <p:attrName>ppt_y</p:attrName>
                                        </p:attrNameLst>
                                      </p:cBhvr>
                                      <p:tavLst>
                                        <p:tav tm="0">
                                          <p:val>
                                            <p:strVal val="#ppt_y+.1"/>
                                          </p:val>
                                        </p:tav>
                                        <p:tav tm="100000">
                                          <p:val>
                                            <p:strVal val="#ppt_y"/>
                                          </p:val>
                                        </p:tav>
                                      </p:tavLst>
                                    </p:anim>
                                  </p:childTnLst>
                                </p:cTn>
                              </p:par>
                              <p:par>
                                <p:cTn id="216" presetID="42" presetClass="entr" presetSubtype="0" fill="hold" nodeType="withEffect">
                                  <p:stCondLst>
                                    <p:cond delay="0"/>
                                  </p:stCondLst>
                                  <p:childTnLst>
                                    <p:set>
                                      <p:cBhvr>
                                        <p:cTn id="217" dur="1" fill="hold">
                                          <p:stCondLst>
                                            <p:cond delay="0"/>
                                          </p:stCondLst>
                                        </p:cTn>
                                        <p:tgtEl>
                                          <p:spTgt spid="50"/>
                                        </p:tgtEl>
                                        <p:attrNameLst>
                                          <p:attrName>style.visibility</p:attrName>
                                        </p:attrNameLst>
                                      </p:cBhvr>
                                      <p:to>
                                        <p:strVal val="visible"/>
                                      </p:to>
                                    </p:set>
                                    <p:animEffect transition="in" filter="fade">
                                      <p:cBhvr>
                                        <p:cTn id="218" dur="1000"/>
                                        <p:tgtEl>
                                          <p:spTgt spid="50"/>
                                        </p:tgtEl>
                                      </p:cBhvr>
                                    </p:animEffect>
                                    <p:anim calcmode="lin" valueType="num">
                                      <p:cBhvr>
                                        <p:cTn id="219" dur="1000" fill="hold"/>
                                        <p:tgtEl>
                                          <p:spTgt spid="50"/>
                                        </p:tgtEl>
                                        <p:attrNameLst>
                                          <p:attrName>ppt_x</p:attrName>
                                        </p:attrNameLst>
                                      </p:cBhvr>
                                      <p:tavLst>
                                        <p:tav tm="0">
                                          <p:val>
                                            <p:strVal val="#ppt_x"/>
                                          </p:val>
                                        </p:tav>
                                        <p:tav tm="100000">
                                          <p:val>
                                            <p:strVal val="#ppt_x"/>
                                          </p:val>
                                        </p:tav>
                                      </p:tavLst>
                                    </p:anim>
                                    <p:anim calcmode="lin" valueType="num">
                                      <p:cBhvr>
                                        <p:cTn id="22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grpId="0" nodeType="clickEffect">
                                  <p:stCondLst>
                                    <p:cond delay="0"/>
                                  </p:stCondLst>
                                  <p:childTnLst>
                                    <p:set>
                                      <p:cBhvr>
                                        <p:cTn id="224" dur="1" fill="hold">
                                          <p:stCondLst>
                                            <p:cond delay="0"/>
                                          </p:stCondLst>
                                        </p:cTn>
                                        <p:tgtEl>
                                          <p:spTgt spid="51"/>
                                        </p:tgtEl>
                                        <p:attrNameLst>
                                          <p:attrName>style.visibility</p:attrName>
                                        </p:attrNameLst>
                                      </p:cBhvr>
                                      <p:to>
                                        <p:strVal val="visible"/>
                                      </p:to>
                                    </p:set>
                                    <p:animEffect transition="in" filter="fade">
                                      <p:cBhvr>
                                        <p:cTn id="225" dur="1000"/>
                                        <p:tgtEl>
                                          <p:spTgt spid="51"/>
                                        </p:tgtEl>
                                      </p:cBhvr>
                                    </p:animEffect>
                                    <p:anim calcmode="lin" valueType="num">
                                      <p:cBhvr>
                                        <p:cTn id="226" dur="1000" fill="hold"/>
                                        <p:tgtEl>
                                          <p:spTgt spid="51"/>
                                        </p:tgtEl>
                                        <p:attrNameLst>
                                          <p:attrName>ppt_x</p:attrName>
                                        </p:attrNameLst>
                                      </p:cBhvr>
                                      <p:tavLst>
                                        <p:tav tm="0">
                                          <p:val>
                                            <p:strVal val="#ppt_x"/>
                                          </p:val>
                                        </p:tav>
                                        <p:tav tm="100000">
                                          <p:val>
                                            <p:strVal val="#ppt_x"/>
                                          </p:val>
                                        </p:tav>
                                      </p:tavLst>
                                    </p:anim>
                                    <p:anim calcmode="lin" valueType="num">
                                      <p:cBhvr>
                                        <p:cTn id="22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0" nodeType="clickEffect">
                                  <p:stCondLst>
                                    <p:cond delay="0"/>
                                  </p:stCondLst>
                                  <p:childTnLst>
                                    <p:set>
                                      <p:cBhvr>
                                        <p:cTn id="231" dur="1" fill="hold">
                                          <p:stCondLst>
                                            <p:cond delay="0"/>
                                          </p:stCondLst>
                                        </p:cTn>
                                        <p:tgtEl>
                                          <p:spTgt spid="52"/>
                                        </p:tgtEl>
                                        <p:attrNameLst>
                                          <p:attrName>style.visibility</p:attrName>
                                        </p:attrNameLst>
                                      </p:cBhvr>
                                      <p:to>
                                        <p:strVal val="visible"/>
                                      </p:to>
                                    </p:set>
                                    <p:animEffect transition="in" filter="fade">
                                      <p:cBhvr>
                                        <p:cTn id="232" dur="1000"/>
                                        <p:tgtEl>
                                          <p:spTgt spid="52"/>
                                        </p:tgtEl>
                                      </p:cBhvr>
                                    </p:animEffect>
                                    <p:anim calcmode="lin" valueType="num">
                                      <p:cBhvr>
                                        <p:cTn id="233" dur="1000" fill="hold"/>
                                        <p:tgtEl>
                                          <p:spTgt spid="52"/>
                                        </p:tgtEl>
                                        <p:attrNameLst>
                                          <p:attrName>ppt_x</p:attrName>
                                        </p:attrNameLst>
                                      </p:cBhvr>
                                      <p:tavLst>
                                        <p:tav tm="0">
                                          <p:val>
                                            <p:strVal val="#ppt_x"/>
                                          </p:val>
                                        </p:tav>
                                        <p:tav tm="100000">
                                          <p:val>
                                            <p:strVal val="#ppt_x"/>
                                          </p:val>
                                        </p:tav>
                                      </p:tavLst>
                                    </p:anim>
                                    <p:anim calcmode="lin" valueType="num">
                                      <p:cBhvr>
                                        <p:cTn id="23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42" presetClass="entr" presetSubtype="0" fill="hold" grpId="0" nodeType="clickEffect">
                                  <p:stCondLst>
                                    <p:cond delay="0"/>
                                  </p:stCondLst>
                                  <p:childTnLst>
                                    <p:set>
                                      <p:cBhvr>
                                        <p:cTn id="238" dur="1" fill="hold">
                                          <p:stCondLst>
                                            <p:cond delay="0"/>
                                          </p:stCondLst>
                                        </p:cTn>
                                        <p:tgtEl>
                                          <p:spTgt spid="53"/>
                                        </p:tgtEl>
                                        <p:attrNameLst>
                                          <p:attrName>style.visibility</p:attrName>
                                        </p:attrNameLst>
                                      </p:cBhvr>
                                      <p:to>
                                        <p:strVal val="visible"/>
                                      </p:to>
                                    </p:set>
                                    <p:animEffect transition="in" filter="fade">
                                      <p:cBhvr>
                                        <p:cTn id="239" dur="1000"/>
                                        <p:tgtEl>
                                          <p:spTgt spid="53"/>
                                        </p:tgtEl>
                                      </p:cBhvr>
                                    </p:animEffect>
                                    <p:anim calcmode="lin" valueType="num">
                                      <p:cBhvr>
                                        <p:cTn id="240" dur="1000" fill="hold"/>
                                        <p:tgtEl>
                                          <p:spTgt spid="53"/>
                                        </p:tgtEl>
                                        <p:attrNameLst>
                                          <p:attrName>ppt_x</p:attrName>
                                        </p:attrNameLst>
                                      </p:cBhvr>
                                      <p:tavLst>
                                        <p:tav tm="0">
                                          <p:val>
                                            <p:strVal val="#ppt_x"/>
                                          </p:val>
                                        </p:tav>
                                        <p:tav tm="100000">
                                          <p:val>
                                            <p:strVal val="#ppt_x"/>
                                          </p:val>
                                        </p:tav>
                                      </p:tavLst>
                                    </p:anim>
                                    <p:anim calcmode="lin" valueType="num">
                                      <p:cBhvr>
                                        <p:cTn id="24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54"/>
                                        </p:tgtEl>
                                        <p:attrNameLst>
                                          <p:attrName>style.visibility</p:attrName>
                                        </p:attrNameLst>
                                      </p:cBhvr>
                                      <p:to>
                                        <p:strVal val="visible"/>
                                      </p:to>
                                    </p:set>
                                    <p:animEffect transition="in" filter="fade">
                                      <p:cBhvr>
                                        <p:cTn id="246" dur="1000"/>
                                        <p:tgtEl>
                                          <p:spTgt spid="54"/>
                                        </p:tgtEl>
                                      </p:cBhvr>
                                    </p:animEffect>
                                    <p:anim calcmode="lin" valueType="num">
                                      <p:cBhvr>
                                        <p:cTn id="247" dur="1000" fill="hold"/>
                                        <p:tgtEl>
                                          <p:spTgt spid="54"/>
                                        </p:tgtEl>
                                        <p:attrNameLst>
                                          <p:attrName>ppt_x</p:attrName>
                                        </p:attrNameLst>
                                      </p:cBhvr>
                                      <p:tavLst>
                                        <p:tav tm="0">
                                          <p:val>
                                            <p:strVal val="#ppt_x"/>
                                          </p:val>
                                        </p:tav>
                                        <p:tav tm="100000">
                                          <p:val>
                                            <p:strVal val="#ppt_x"/>
                                          </p:val>
                                        </p:tav>
                                      </p:tavLst>
                                    </p:anim>
                                    <p:anim calcmode="lin" valueType="num">
                                      <p:cBhvr>
                                        <p:cTn id="24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 grpId="0" animBg="1"/>
      <p:bldP spid="12" grpId="0" animBg="1"/>
      <p:bldP spid="13" grpId="0" animBg="1"/>
      <p:bldP spid="14" grpId="0" animBg="1"/>
      <p:bldP spid="17" grpId="0" animBg="1"/>
      <p:bldP spid="18" grpId="0" animBg="1"/>
      <p:bldP spid="19" grpId="0" animBg="1"/>
      <p:bldP spid="23" grpId="0" animBg="1"/>
      <p:bldP spid="26" grpId="0" animBg="1"/>
      <p:bldP spid="27" grpId="0" animBg="1"/>
      <p:bldP spid="30" grpId="0" animBg="1"/>
      <p:bldP spid="35" grpId="0" animBg="1"/>
      <p:bldP spid="39" grpId="0" animBg="1"/>
      <p:bldP spid="41" grpId="0" animBg="1"/>
      <p:bldP spid="43" grpId="0" animBg="1"/>
      <p:bldP spid="44" grpId="0" animBg="1"/>
      <p:bldP spid="45" grpId="0" animBg="1"/>
      <p:bldP spid="46" grpId="0" animBg="1"/>
      <p:bldP spid="51" grpId="0" animBg="1"/>
      <p:bldP spid="52" grpId="0" animBg="1"/>
      <p:bldP spid="53" grpId="0" animBg="1"/>
      <p:bldP spid="54" grpId="0" animBg="1"/>
      <p:bldP spid="47" grpId="0" animBg="1"/>
      <p:bldP spid="28" grpId="0" animBg="1"/>
      <p:bldP spid="49" grpId="0" animBg="1"/>
      <p:bldP spid="55" grpId="0" animBg="1"/>
      <p:bldP spid="5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78"/>
            <a:ext cx="8229600" cy="1143000"/>
          </a:xfrm>
        </p:spPr>
        <p:txBody>
          <a:bodyPr>
            <a:normAutofit/>
          </a:bodyPr>
          <a:lstStyle/>
          <a:p>
            <a:r>
              <a:rPr lang="en-US" dirty="0"/>
              <a:t>Algorithm idea:</a:t>
            </a:r>
          </a:p>
        </p:txBody>
      </p:sp>
      <p:sp>
        <p:nvSpPr>
          <p:cNvPr id="3" name="Content Placeholder 2"/>
          <p:cNvSpPr>
            <a:spLocks noGrp="1"/>
          </p:cNvSpPr>
          <p:nvPr>
            <p:ph idx="1"/>
          </p:nvPr>
        </p:nvSpPr>
        <p:spPr>
          <a:xfrm>
            <a:off x="1828800" y="1066800"/>
            <a:ext cx="8610600" cy="5715000"/>
          </a:xfrm>
        </p:spPr>
        <p:txBody>
          <a:bodyPr>
            <a:normAutofit lnSpcReduction="10000"/>
          </a:bodyPr>
          <a:lstStyle/>
          <a:p>
            <a:r>
              <a:rPr lang="en-US" dirty="0"/>
              <a:t>From the last slide, we develop an algorithm</a:t>
            </a:r>
          </a:p>
          <a:p>
            <a:pPr marL="0" indent="0">
              <a:buNone/>
            </a:pPr>
            <a:br>
              <a:rPr lang="en-US" sz="1500" b="1" dirty="0"/>
            </a:br>
            <a:r>
              <a:rPr lang="en-US" b="1" dirty="0">
                <a:latin typeface="Times New Roman" panose="02020603050405020304" pitchFamily="18" charset="0"/>
                <a:cs typeface="Times New Roman" panose="02020603050405020304" pitchFamily="18" charset="0"/>
              </a:rPr>
              <a:t>Insert(key):</a:t>
            </a:r>
          </a:p>
          <a:p>
            <a:pPr marL="0"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BST search for where to put </a:t>
            </a:r>
            <a:r>
              <a:rPr lang="en-US" b="1" dirty="0">
                <a:latin typeface="Times New Roman" panose="02020603050405020304" pitchFamily="18" charset="0"/>
                <a:cs typeface="Times New Roman" panose="02020603050405020304" pitchFamily="18" charset="0"/>
              </a:rPr>
              <a:t>key</a:t>
            </a:r>
          </a:p>
          <a:p>
            <a:pPr marL="0" inden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Insert </a:t>
            </a:r>
            <a:r>
              <a:rPr lang="en-US" b="1" dirty="0">
                <a:latin typeface="Times New Roman" panose="02020603050405020304" pitchFamily="18" charset="0"/>
                <a:cs typeface="Times New Roman" panose="02020603050405020304" pitchFamily="18" charset="0"/>
              </a:rPr>
              <a:t>key</a:t>
            </a:r>
            <a:r>
              <a:rPr lang="en-US" dirty="0">
                <a:latin typeface="Times New Roman" panose="02020603050405020304" pitchFamily="18" charset="0"/>
                <a:cs typeface="Times New Roman" panose="02020603050405020304" pitchFamily="18" charset="0"/>
              </a:rPr>
              <a:t> into place like in a regular AVL tree</a:t>
            </a:r>
          </a:p>
          <a:p>
            <a:pPr marL="0" indent="0">
              <a:buNone/>
            </a:pPr>
            <a:r>
              <a:rPr lang="en-US" dirty="0">
                <a:latin typeface="Times New Roman" panose="02020603050405020304" pitchFamily="18" charset="0"/>
                <a:cs typeface="Times New Roman" panose="02020603050405020304" pitchFamily="18" charset="0"/>
              </a:rPr>
              <a:t>3    Fix balance factors and rotate as you would 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AVL insert, but </a:t>
            </a:r>
            <a:r>
              <a:rPr lang="en-US" b="1" dirty="0">
                <a:latin typeface="Times New Roman" panose="02020603050405020304" pitchFamily="18" charset="0"/>
                <a:cs typeface="Times New Roman" panose="02020603050405020304" pitchFamily="18" charset="0"/>
              </a:rPr>
              <a:t>fix heights at the same time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(Remember to fix heights all the way to the root.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Don’t stop before reaching the root!)</a:t>
            </a:r>
          </a:p>
          <a:p>
            <a:pPr marL="0" indent="0">
              <a:buNone/>
            </a:pPr>
            <a:endParaRPr lang="en-US" sz="1300" dirty="0"/>
          </a:p>
          <a:p>
            <a:r>
              <a:rPr lang="en-US" dirty="0">
                <a:latin typeface="Times New Roman" panose="02020603050405020304" pitchFamily="18" charset="0"/>
                <a:cs typeface="Times New Roman" panose="02020603050405020304" pitchFamily="18" charset="0"/>
              </a:rPr>
              <a:t>(When you rotate, remember to fix heights of all nodes involved, just like you fix balance factors!)</a:t>
            </a:r>
          </a:p>
        </p:txBody>
      </p:sp>
    </p:spTree>
    <p:extLst>
      <p:ext uri="{BB962C8B-B14F-4D97-AF65-F5344CB8AC3E}">
        <p14:creationId xmlns:p14="http://schemas.microsoft.com/office/powerpoint/2010/main" val="31578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599" y="77993"/>
            <a:ext cx="10972800" cy="1143000"/>
          </a:xfrm>
        </p:spPr>
        <p:txBody>
          <a:bodyPr/>
          <a:lstStyle/>
          <a:p>
            <a:pPr eaLnBrk="1" hangingPunct="1"/>
            <a:r>
              <a:rPr lang="en-US" b="1" dirty="0">
                <a:effectLst>
                  <a:outerShdw blurRad="38100" dist="38100" dir="2700000" algn="tl">
                    <a:srgbClr val="000000">
                      <a:alpha val="43137"/>
                    </a:srgbClr>
                  </a:outerShdw>
                </a:effectLst>
              </a:rPr>
              <a:t>AVL Tree</a:t>
            </a:r>
          </a:p>
        </p:txBody>
      </p:sp>
      <p:sp>
        <p:nvSpPr>
          <p:cNvPr id="3" name="Content Placeholder 2"/>
          <p:cNvSpPr>
            <a:spLocks noGrp="1"/>
          </p:cNvSpPr>
          <p:nvPr>
            <p:ph idx="1"/>
          </p:nvPr>
        </p:nvSpPr>
        <p:spPr>
          <a:xfrm>
            <a:off x="294967" y="1328584"/>
            <a:ext cx="11602065" cy="4993557"/>
          </a:xfrm>
        </p:spPr>
        <p:txBody>
          <a:bodyPr/>
          <a:lstStyle/>
          <a:p>
            <a:pPr eaLnBrk="1" hangingPunct="1">
              <a:lnSpc>
                <a:spcPct val="150000"/>
              </a:lnSpc>
            </a:pPr>
            <a:r>
              <a:rPr lang="en-US" sz="3600" dirty="0"/>
              <a:t>Is a binary search tree</a:t>
            </a:r>
          </a:p>
          <a:p>
            <a:pPr eaLnBrk="1" hangingPunct="1">
              <a:lnSpc>
                <a:spcPct val="150000"/>
              </a:lnSpc>
            </a:pPr>
            <a:r>
              <a:rPr lang="en-US" sz="3600" dirty="0"/>
              <a:t>Has an additional </a:t>
            </a:r>
            <a:r>
              <a:rPr lang="en-US" sz="3600" b="1" i="1" dirty="0"/>
              <a:t>height constraint</a:t>
            </a:r>
            <a:r>
              <a:rPr lang="en-US" sz="3600" dirty="0"/>
              <a:t>:</a:t>
            </a:r>
          </a:p>
          <a:p>
            <a:pPr lvl="1" eaLnBrk="1" hangingPunct="1">
              <a:lnSpc>
                <a:spcPct val="150000"/>
              </a:lnSpc>
            </a:pPr>
            <a:r>
              <a:rPr lang="en-US" sz="3200" dirty="0"/>
              <a:t>For each node x in the tree, Height(</a:t>
            </a:r>
            <a:r>
              <a:rPr lang="en-US" sz="3200" dirty="0" err="1"/>
              <a:t>x.left</a:t>
            </a:r>
            <a:r>
              <a:rPr lang="en-US" sz="3200" dirty="0"/>
              <a:t>) differs from Height(</a:t>
            </a:r>
            <a:r>
              <a:rPr lang="en-US" sz="3200" dirty="0" err="1"/>
              <a:t>x.right</a:t>
            </a:r>
            <a:r>
              <a:rPr lang="en-US" sz="3200" dirty="0"/>
              <a:t>) by at most 1</a:t>
            </a:r>
          </a:p>
          <a:p>
            <a:pPr lvl="1" eaLnBrk="1" hangingPunct="1">
              <a:lnSpc>
                <a:spcPct val="150000"/>
              </a:lnSpc>
            </a:pPr>
            <a:r>
              <a:rPr lang="en-US" sz="3200" dirty="0"/>
              <a:t>If you satisfy the </a:t>
            </a:r>
            <a:r>
              <a:rPr lang="en-US" sz="3200" b="1" i="1" dirty="0"/>
              <a:t>height constraint</a:t>
            </a:r>
            <a:r>
              <a:rPr lang="en-US" sz="3200" dirty="0"/>
              <a:t>, then the </a:t>
            </a:r>
            <a:r>
              <a:rPr lang="en-US" sz="3200" b="1" dirty="0"/>
              <a:t>height of the tree is</a:t>
            </a:r>
            <a:br>
              <a:rPr lang="en-US" sz="3200" b="1" dirty="0"/>
            </a:br>
            <a:r>
              <a:rPr lang="en-US" sz="3200" b="1" dirty="0"/>
              <a:t>O(lg n)</a:t>
            </a:r>
            <a:r>
              <a:rPr lang="en-US" sz="3200" dirty="0"/>
              <a:t>.</a:t>
            </a:r>
          </a:p>
        </p:txBody>
      </p:sp>
    </p:spTree>
    <p:extLst>
      <p:ext uri="{BB962C8B-B14F-4D97-AF65-F5344CB8AC3E}">
        <p14:creationId xmlns:p14="http://schemas.microsoft.com/office/powerpoint/2010/main" val="3748862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Harder problem: scheduling conflicts</a:t>
            </a:r>
          </a:p>
        </p:txBody>
      </p:sp>
      <p:sp>
        <p:nvSpPr>
          <p:cNvPr id="3" name="Content Placeholder 2"/>
          <p:cNvSpPr>
            <a:spLocks noGrp="1"/>
          </p:cNvSpPr>
          <p:nvPr>
            <p:ph idx="1"/>
          </p:nvPr>
        </p:nvSpPr>
        <p:spPr>
          <a:xfrm>
            <a:off x="500407" y="1590774"/>
            <a:ext cx="3962399" cy="4525963"/>
          </a:xfrm>
        </p:spPr>
        <p:txBody>
          <a:bodyPr>
            <a:normAutofit fontScale="92500"/>
          </a:bodyPr>
          <a:lstStyle/>
          <a:p>
            <a:r>
              <a:rPr lang="en-US" dirty="0"/>
              <a:t>Your calendar contains a bunch of time </a:t>
            </a:r>
            <a:r>
              <a:rPr lang="en-US" b="1" dirty="0"/>
              <a:t>intervals [</a:t>
            </a:r>
            <a:r>
              <a:rPr lang="en-US" b="1" dirty="0" err="1"/>
              <a:t>lo,hi</a:t>
            </a:r>
            <a:r>
              <a:rPr lang="en-US" b="1" dirty="0"/>
              <a:t>]</a:t>
            </a:r>
            <a:r>
              <a:rPr lang="en-US" dirty="0"/>
              <a:t> where you are busy</a:t>
            </a:r>
          </a:p>
          <a:p>
            <a:r>
              <a:rPr lang="en-US" dirty="0"/>
              <a:t>We want to be able to quickly tell whether a new booking conflicts with an earlier booking.</a:t>
            </a:r>
          </a:p>
        </p:txBody>
      </p:sp>
      <p:pic>
        <p:nvPicPr>
          <p:cNvPr id="4" name="Picture 2" descr="http://novicenolonger.com/wp-content/uploads/2013/11/busy-calend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295" y="1521116"/>
            <a:ext cx="6889755" cy="393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99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Breaking the problem down</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You must </a:t>
            </a:r>
            <a:r>
              <a:rPr lang="en-US" b="1" dirty="0"/>
              <a:t>design a data structure </a:t>
            </a:r>
            <a:r>
              <a:rPr lang="en-US" dirty="0"/>
              <a:t>D to efficiently do:</a:t>
            </a:r>
          </a:p>
          <a:p>
            <a:pPr lvl="1"/>
            <a:r>
              <a:rPr lang="en-US" b="1" dirty="0"/>
              <a:t>Insert(D; x): </a:t>
            </a:r>
            <a:r>
              <a:rPr lang="en-US" dirty="0"/>
              <a:t>Insert interval x into D.</a:t>
            </a:r>
          </a:p>
          <a:p>
            <a:pPr lvl="1"/>
            <a:r>
              <a:rPr lang="en-US" b="1" dirty="0"/>
              <a:t>Delete(D; x): </a:t>
            </a:r>
            <a:r>
              <a:rPr lang="en-US" dirty="0"/>
              <a:t>Delete interval x from D.</a:t>
            </a:r>
          </a:p>
          <a:p>
            <a:pPr lvl="1"/>
            <a:r>
              <a:rPr lang="en-US" b="1" dirty="0"/>
              <a:t>Search(D; x): </a:t>
            </a:r>
            <a:r>
              <a:rPr lang="en-US" dirty="0"/>
              <a:t>If D contains an interval that overlaps with x, return </a:t>
            </a:r>
            <a:r>
              <a:rPr lang="en-US" i="1" dirty="0"/>
              <a:t>any </a:t>
            </a:r>
            <a:r>
              <a:rPr lang="en-US" dirty="0"/>
              <a:t>such interval. Otherwise, return null.</a:t>
            </a:r>
          </a:p>
          <a:p>
            <a:r>
              <a:rPr lang="en-US" b="1" dirty="0"/>
              <a:t>All functions must run in O(</a:t>
            </a:r>
            <a:r>
              <a:rPr lang="en-US" b="1" dirty="0" err="1"/>
              <a:t>lg</a:t>
            </a:r>
            <a:r>
              <a:rPr lang="en-US" b="1" dirty="0"/>
              <a:t> n)</a:t>
            </a:r>
            <a:endParaRPr lang="en-US" dirty="0"/>
          </a:p>
        </p:txBody>
      </p:sp>
      <p:sp>
        <p:nvSpPr>
          <p:cNvPr id="4" name="Rectangle 3"/>
          <p:cNvSpPr/>
          <p:nvPr/>
        </p:nvSpPr>
        <p:spPr>
          <a:xfrm>
            <a:off x="2209800" y="3733800"/>
            <a:ext cx="7010400" cy="1295400"/>
          </a:xfrm>
          <a:prstGeom prst="rect">
            <a:avLst/>
          </a:prstGeom>
          <a:noFill/>
          <a:effectLst>
            <a:glow rad="635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Calibri"/>
            </a:endParaRPr>
          </a:p>
        </p:txBody>
      </p:sp>
      <p:sp>
        <p:nvSpPr>
          <p:cNvPr id="5" name="Rectangle 4"/>
          <p:cNvSpPr/>
          <p:nvPr/>
        </p:nvSpPr>
        <p:spPr>
          <a:xfrm>
            <a:off x="7848600" y="4648200"/>
            <a:ext cx="2667000"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prstClr val="black"/>
                </a:solidFill>
                <a:latin typeface="Calibri"/>
              </a:rPr>
              <a:t>The hard part</a:t>
            </a:r>
          </a:p>
        </p:txBody>
      </p:sp>
    </p:spTree>
    <p:extLst>
      <p:ext uri="{BB962C8B-B14F-4D97-AF65-F5344CB8AC3E}">
        <p14:creationId xmlns:p14="http://schemas.microsoft.com/office/powerpoint/2010/main" val="14449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1143000"/>
          </a:xfrm>
        </p:spPr>
        <p:txBody>
          <a:bodyPr>
            <a:normAutofit/>
          </a:bodyPr>
          <a:lstStyle/>
          <a:p>
            <a:r>
              <a:rPr lang="en-US" dirty="0"/>
              <a:t>Figuring out the data structure - 1</a:t>
            </a:r>
          </a:p>
        </p:txBody>
      </p:sp>
      <p:sp>
        <p:nvSpPr>
          <p:cNvPr id="3" name="Content Placeholder 2"/>
          <p:cNvSpPr>
            <a:spLocks noGrp="1"/>
          </p:cNvSpPr>
          <p:nvPr>
            <p:ph idx="1"/>
          </p:nvPr>
        </p:nvSpPr>
        <p:spPr>
          <a:xfrm>
            <a:off x="1676400" y="1295400"/>
            <a:ext cx="8915400" cy="5410200"/>
          </a:xfrm>
        </p:spPr>
        <p:txBody>
          <a:bodyPr>
            <a:normAutofit/>
          </a:bodyPr>
          <a:lstStyle/>
          <a:p>
            <a:r>
              <a:rPr lang="en-US" b="1" dirty="0"/>
              <a:t>Iterative process; </a:t>
            </a:r>
            <a:r>
              <a:rPr lang="en-US" b="1" u="sng" dirty="0"/>
              <a:t>HARD</a:t>
            </a:r>
            <a:r>
              <a:rPr lang="en-US" b="1" dirty="0"/>
              <a:t> to get right the first time!</a:t>
            </a:r>
          </a:p>
          <a:p>
            <a:r>
              <a:rPr lang="en-US" dirty="0"/>
              <a:t>Need a way to insert intervals into the tree</a:t>
            </a:r>
          </a:p>
          <a:p>
            <a:pPr lvl="1"/>
            <a:r>
              <a:rPr lang="en-US" dirty="0"/>
              <a:t>Use low end-point of interval as the key</a:t>
            </a:r>
          </a:p>
          <a:p>
            <a:r>
              <a:rPr lang="en-US" dirty="0"/>
              <a:t>Example tree:</a:t>
            </a:r>
          </a:p>
        </p:txBody>
      </p:sp>
      <p:sp>
        <p:nvSpPr>
          <p:cNvPr id="4" name="Rectangle 3"/>
          <p:cNvSpPr/>
          <p:nvPr/>
        </p:nvSpPr>
        <p:spPr>
          <a:xfrm>
            <a:off x="3842657" y="57150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8, 16</a:t>
            </a:r>
          </a:p>
        </p:txBody>
      </p:sp>
      <p:sp>
        <p:nvSpPr>
          <p:cNvPr id="5" name="Rectangle 4"/>
          <p:cNvSpPr/>
          <p:nvPr/>
        </p:nvSpPr>
        <p:spPr>
          <a:xfrm>
            <a:off x="4495800" y="48006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26, 36</a:t>
            </a:r>
          </a:p>
        </p:txBody>
      </p:sp>
      <p:sp>
        <p:nvSpPr>
          <p:cNvPr id="6" name="Rectangle 5"/>
          <p:cNvSpPr/>
          <p:nvPr/>
        </p:nvSpPr>
        <p:spPr>
          <a:xfrm>
            <a:off x="5159830" y="57150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29, 36</a:t>
            </a:r>
          </a:p>
        </p:txBody>
      </p:sp>
      <p:sp>
        <p:nvSpPr>
          <p:cNvPr id="7" name="Rectangle 6"/>
          <p:cNvSpPr/>
          <p:nvPr/>
        </p:nvSpPr>
        <p:spPr>
          <a:xfrm>
            <a:off x="5791200" y="38862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30, 34</a:t>
            </a:r>
          </a:p>
        </p:txBody>
      </p:sp>
      <p:sp>
        <p:nvSpPr>
          <p:cNvPr id="8" name="Rectangle 7"/>
          <p:cNvSpPr/>
          <p:nvPr/>
        </p:nvSpPr>
        <p:spPr>
          <a:xfrm>
            <a:off x="7086600" y="48006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60, 80</a:t>
            </a:r>
          </a:p>
        </p:txBody>
      </p:sp>
      <p:sp>
        <p:nvSpPr>
          <p:cNvPr id="9" name="Rectangle 8"/>
          <p:cNvSpPr/>
          <p:nvPr/>
        </p:nvSpPr>
        <p:spPr>
          <a:xfrm>
            <a:off x="6433454" y="5715000"/>
            <a:ext cx="762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48, 52</a:t>
            </a:r>
          </a:p>
        </p:txBody>
      </p:sp>
      <p:cxnSp>
        <p:nvCxnSpPr>
          <p:cNvPr id="11" name="Straight Arrow Connector 10"/>
          <p:cNvCxnSpPr>
            <a:stCxn id="7" idx="2"/>
            <a:endCxn id="5" idx="0"/>
          </p:cNvCxnSpPr>
          <p:nvPr/>
        </p:nvCxnSpPr>
        <p:spPr>
          <a:xfrm flipH="1">
            <a:off x="4876800" y="4267200"/>
            <a:ext cx="1295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2"/>
            <a:endCxn id="4" idx="0"/>
          </p:cNvCxnSpPr>
          <p:nvPr/>
        </p:nvCxnSpPr>
        <p:spPr>
          <a:xfrm flipH="1">
            <a:off x="4223660" y="5181600"/>
            <a:ext cx="653143"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a:endCxn id="6" idx="0"/>
          </p:cNvCxnSpPr>
          <p:nvPr/>
        </p:nvCxnSpPr>
        <p:spPr>
          <a:xfrm>
            <a:off x="4876800" y="5181600"/>
            <a:ext cx="66403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2"/>
            <a:endCxn id="9" idx="0"/>
          </p:cNvCxnSpPr>
          <p:nvPr/>
        </p:nvCxnSpPr>
        <p:spPr>
          <a:xfrm flipH="1">
            <a:off x="6814454" y="5181600"/>
            <a:ext cx="653146"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2"/>
            <a:endCxn id="8" idx="0"/>
          </p:cNvCxnSpPr>
          <p:nvPr/>
        </p:nvCxnSpPr>
        <p:spPr>
          <a:xfrm>
            <a:off x="6172200" y="4267200"/>
            <a:ext cx="1295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8098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1143000"/>
          </a:xfrm>
        </p:spPr>
        <p:txBody>
          <a:bodyPr>
            <a:normAutofit/>
          </a:bodyPr>
          <a:lstStyle/>
          <a:p>
            <a:r>
              <a:rPr lang="en-US" dirty="0"/>
              <a:t>Figuring out the data structure - 2</a:t>
            </a:r>
          </a:p>
        </p:txBody>
      </p:sp>
      <p:sp>
        <p:nvSpPr>
          <p:cNvPr id="3" name="Content Placeholder 2"/>
          <p:cNvSpPr>
            <a:spLocks noGrp="1"/>
          </p:cNvSpPr>
          <p:nvPr>
            <p:ph idx="1"/>
          </p:nvPr>
        </p:nvSpPr>
        <p:spPr>
          <a:xfrm>
            <a:off x="1905000" y="1295400"/>
            <a:ext cx="8534400" cy="5410200"/>
          </a:xfrm>
        </p:spPr>
        <p:txBody>
          <a:bodyPr>
            <a:normAutofit/>
          </a:bodyPr>
          <a:lstStyle/>
          <a:p>
            <a:r>
              <a:rPr lang="en-US" b="1" dirty="0"/>
              <a:t>What function do we want to compute?</a:t>
            </a:r>
          </a:p>
          <a:p>
            <a:pPr lvl="1"/>
            <a:r>
              <a:rPr lang="en-US" dirty="0"/>
              <a:t>Does an interval x intersect any interval in the tree?</a:t>
            </a:r>
            <a:endParaRPr lang="en-US" sz="2000" dirty="0"/>
          </a:p>
          <a:p>
            <a:r>
              <a:rPr lang="en-US" b="1" dirty="0"/>
              <a:t>What info should we store at each node u?</a:t>
            </a:r>
          </a:p>
          <a:p>
            <a:pPr lvl="1"/>
            <a:r>
              <a:rPr lang="en-US" b="1" i="1" dirty="0" err="1"/>
              <a:t>Mhi</a:t>
            </a:r>
            <a:r>
              <a:rPr lang="en-US" b="1" i="1" dirty="0"/>
              <a:t>(u) = </a:t>
            </a:r>
            <a:r>
              <a:rPr lang="en-US" i="1" dirty="0"/>
              <a:t>Maximum </a:t>
            </a:r>
            <a:r>
              <a:rPr lang="en-US" b="1" i="1" dirty="0"/>
              <a:t>high endpoint</a:t>
            </a:r>
            <a:r>
              <a:rPr lang="en-US" i="1" dirty="0"/>
              <a:t> of any node in the </a:t>
            </a:r>
            <a:r>
              <a:rPr lang="en-US" i="1" dirty="0" err="1"/>
              <a:t>subtree</a:t>
            </a:r>
            <a:r>
              <a:rPr lang="en-US" i="1" dirty="0"/>
              <a:t>.</a:t>
            </a:r>
            <a:endParaRPr lang="en-US" sz="2200" i="1" dirty="0"/>
          </a:p>
          <a:p>
            <a:r>
              <a:rPr lang="en-US" b="1" dirty="0"/>
              <a:t>How can we use the info stored at each node to compute the desired function</a:t>
            </a:r>
            <a:r>
              <a:rPr lang="en-US" dirty="0"/>
              <a:t> (by looking at a </a:t>
            </a:r>
            <a:r>
              <a:rPr lang="en-US" u="sng" dirty="0"/>
              <a:t>small</a:t>
            </a:r>
            <a:r>
              <a:rPr lang="en-US" dirty="0"/>
              <a:t> number of nodes)?</a:t>
            </a:r>
          </a:p>
          <a:p>
            <a:r>
              <a:rPr lang="en-US" dirty="0"/>
              <a:t>Start by computing whether an interval x intersects any interval </a:t>
            </a:r>
            <a:r>
              <a:rPr lang="en-US" b="1" dirty="0"/>
              <a:t>in a </a:t>
            </a:r>
            <a:r>
              <a:rPr lang="en-US" b="1" dirty="0" err="1"/>
              <a:t>subtree</a:t>
            </a:r>
            <a:r>
              <a:rPr lang="en-US" dirty="0"/>
              <a:t>.</a:t>
            </a:r>
            <a:endParaRPr lang="en-US" b="1" dirty="0"/>
          </a:p>
        </p:txBody>
      </p:sp>
    </p:spTree>
    <p:extLst>
      <p:ext uri="{BB962C8B-B14F-4D97-AF65-F5344CB8AC3E}">
        <p14:creationId xmlns:p14="http://schemas.microsoft.com/office/powerpoint/2010/main" val="38843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t>Search(lo, hi, u):</a:t>
            </a:r>
          </a:p>
          <a:p>
            <a:pPr marL="457200" lvl="1" indent="0">
              <a:buNone/>
            </a:pPr>
            <a:r>
              <a:rPr lang="en-US" sz="2400" dirty="0"/>
              <a:t>if u is null then return null</a:t>
            </a:r>
          </a:p>
        </p:txBody>
      </p:sp>
      <p:sp>
        <p:nvSpPr>
          <p:cNvPr id="7" name="Rectangle 6"/>
          <p:cNvSpPr/>
          <p:nvPr/>
        </p:nvSpPr>
        <p:spPr>
          <a:xfrm>
            <a:off x="4495800" y="990600"/>
            <a:ext cx="60198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8" name="Straight Arrow Connector 7"/>
          <p:cNvCxnSpPr>
            <a:stCxn id="7" idx="1"/>
          </p:cNvCxnSpPr>
          <p:nvPr/>
        </p:nvCxnSpPr>
        <p:spPr>
          <a:xfrm flipH="1">
            <a:off x="3962400" y="1409700"/>
            <a:ext cx="533400" cy="1905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459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t>if [lo, hi] intersects [lo(u), hi(u)] then return [lo(u), hi(u)]</a:t>
            </a:r>
          </a:p>
        </p:txBody>
      </p:sp>
      <p:sp>
        <p:nvSpPr>
          <p:cNvPr id="4" name="Rectangle 3"/>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6" name="Straight Arrow Connector 5"/>
          <p:cNvCxnSpPr>
            <a:stCxn id="4"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3979410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a:xfrm>
            <a:off x="4475108" y="4168446"/>
            <a:ext cx="268769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376058" y="3820886"/>
            <a:ext cx="2914580" cy="369332"/>
          </a:xfrm>
          <a:prstGeom prst="rect">
            <a:avLst/>
          </a:prstGeom>
          <a:noFill/>
        </p:spPr>
        <p:txBody>
          <a:bodyPr wrap="none" rtlCol="0">
            <a:spAutoFit/>
          </a:bodyPr>
          <a:lstStyle/>
          <a:p>
            <a:r>
              <a:rPr lang="en-US" dirty="0">
                <a:solidFill>
                  <a:prstClr val="black"/>
                </a:solidFill>
                <a:latin typeface="Calibri"/>
              </a:rPr>
              <a:t>lo                                             hi</a:t>
            </a:r>
          </a:p>
        </p:txBody>
      </p:sp>
      <p:sp>
        <p:nvSpPr>
          <p:cNvPr id="44" name="Rectangle 43"/>
          <p:cNvSpPr/>
          <p:nvPr/>
        </p:nvSpPr>
        <p:spPr>
          <a:xfrm>
            <a:off x="4191000" y="3820889"/>
            <a:ext cx="3048000" cy="46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solidFill>
                  <a:schemeClr val="bg1">
                    <a:lumMod val="50000"/>
                  </a:schemeClr>
                </a:solidFill>
              </a:rPr>
              <a:t>if [lo, hi] intersects [lo(u), hi(u)] then return [lo(u), hi(u)]</a:t>
            </a:r>
          </a:p>
          <a:p>
            <a:pPr marL="457200" lvl="1" indent="0">
              <a:buNone/>
            </a:pPr>
            <a:r>
              <a:rPr lang="en-US" sz="2400" dirty="0">
                <a:solidFill>
                  <a:schemeClr val="bg1">
                    <a:lumMod val="50000"/>
                  </a:schemeClr>
                </a:solidFill>
              </a:rPr>
              <a:t>else</a:t>
            </a:r>
            <a:r>
              <a:rPr lang="en-US" sz="2400" dirty="0"/>
              <a:t> (no intersection)</a:t>
            </a:r>
          </a:p>
          <a:p>
            <a:pPr marL="457200" lvl="1" indent="0">
              <a:buNone/>
            </a:pPr>
            <a:r>
              <a:rPr lang="en-US" sz="2400" dirty="0"/>
              <a:t>	if lo &lt; lo(u) return Search(lo, hi, left(u))</a:t>
            </a:r>
          </a:p>
        </p:txBody>
      </p:sp>
      <p:sp>
        <p:nvSpPr>
          <p:cNvPr id="5" name="Oval 4"/>
          <p:cNvSpPr/>
          <p:nvPr/>
        </p:nvSpPr>
        <p:spPr>
          <a:xfrm>
            <a:off x="5753100" y="4724400"/>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u</a:t>
            </a:r>
          </a:p>
        </p:txBody>
      </p:sp>
      <p:sp>
        <p:nvSpPr>
          <p:cNvPr id="7" name="Isosceles Triangle 6"/>
          <p:cNvSpPr/>
          <p:nvPr/>
        </p:nvSpPr>
        <p:spPr>
          <a:xfrm>
            <a:off x="4343400" y="5715000"/>
            <a:ext cx="1219200" cy="7239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8" name="Isosceles Triangle 7"/>
          <p:cNvSpPr/>
          <p:nvPr/>
        </p:nvSpPr>
        <p:spPr>
          <a:xfrm>
            <a:off x="6629400" y="5715000"/>
            <a:ext cx="1219200" cy="9906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cxnSp>
        <p:nvCxnSpPr>
          <p:cNvPr id="10" name="Straight Arrow Connector 9"/>
          <p:cNvCxnSpPr>
            <a:stCxn id="5" idx="3"/>
            <a:endCxn id="7" idx="0"/>
          </p:cNvCxnSpPr>
          <p:nvPr/>
        </p:nvCxnSpPr>
        <p:spPr>
          <a:xfrm flipH="1">
            <a:off x="4953003" y="5179688"/>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0"/>
          </p:cNvCxnSpPr>
          <p:nvPr/>
        </p:nvCxnSpPr>
        <p:spPr>
          <a:xfrm>
            <a:off x="6338470" y="5179688"/>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674442" y="4648203"/>
            <a:ext cx="878761"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475109" y="4169228"/>
            <a:ext cx="110243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76056" y="3821668"/>
            <a:ext cx="1274708" cy="369332"/>
          </a:xfrm>
          <a:prstGeom prst="rect">
            <a:avLst/>
          </a:prstGeom>
          <a:noFill/>
        </p:spPr>
        <p:txBody>
          <a:bodyPr wrap="none" rtlCol="0">
            <a:spAutoFit/>
          </a:bodyPr>
          <a:lstStyle/>
          <a:p>
            <a:r>
              <a:rPr lang="en-US" dirty="0">
                <a:solidFill>
                  <a:prstClr val="black"/>
                </a:solidFill>
                <a:latin typeface="Calibri"/>
              </a:rPr>
              <a:t>lo              hi</a:t>
            </a:r>
          </a:p>
        </p:txBody>
      </p:sp>
      <p:sp>
        <p:nvSpPr>
          <p:cNvPr id="28" name="TextBox 27"/>
          <p:cNvSpPr txBox="1"/>
          <p:nvPr/>
        </p:nvSpPr>
        <p:spPr>
          <a:xfrm>
            <a:off x="5551714" y="4289753"/>
            <a:ext cx="1165704" cy="369332"/>
          </a:xfrm>
          <a:prstGeom prst="rect">
            <a:avLst/>
          </a:prstGeom>
          <a:noFill/>
        </p:spPr>
        <p:txBody>
          <a:bodyPr wrap="none" rtlCol="0">
            <a:spAutoFit/>
          </a:bodyPr>
          <a:lstStyle/>
          <a:p>
            <a:r>
              <a:rPr lang="en-US" dirty="0">
                <a:solidFill>
                  <a:prstClr val="black"/>
                </a:solidFill>
                <a:latin typeface="Calibri"/>
              </a:rPr>
              <a:t>lo(u)  hi(u)</a:t>
            </a:r>
          </a:p>
        </p:txBody>
      </p:sp>
      <p:cxnSp>
        <p:nvCxnSpPr>
          <p:cNvPr id="34" name="Straight Connector 33"/>
          <p:cNvCxnSpPr/>
          <p:nvPr/>
        </p:nvCxnSpPr>
        <p:spPr>
          <a:xfrm>
            <a:off x="5618106" y="3657600"/>
            <a:ext cx="0" cy="3048000"/>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37" name="Right Arrow 36"/>
          <p:cNvSpPr/>
          <p:nvPr/>
        </p:nvSpPr>
        <p:spPr>
          <a:xfrm>
            <a:off x="5618109" y="3821668"/>
            <a:ext cx="1170627" cy="347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latin typeface="Calibri"/>
            </a:endParaRPr>
          </a:p>
        </p:txBody>
      </p:sp>
      <p:sp>
        <p:nvSpPr>
          <p:cNvPr id="38" name="TextBox 37"/>
          <p:cNvSpPr txBox="1"/>
          <p:nvPr/>
        </p:nvSpPr>
        <p:spPr>
          <a:xfrm>
            <a:off x="6739189" y="3579951"/>
            <a:ext cx="2743200" cy="830997"/>
          </a:xfrm>
          <a:prstGeom prst="rect">
            <a:avLst/>
          </a:prstGeom>
          <a:noFill/>
        </p:spPr>
        <p:txBody>
          <a:bodyPr wrap="square" rtlCol="0">
            <a:spAutoFit/>
          </a:bodyPr>
          <a:lstStyle/>
          <a:p>
            <a:pPr algn="ctr"/>
            <a:r>
              <a:rPr lang="en-US" sz="2400" dirty="0">
                <a:solidFill>
                  <a:prstClr val="black"/>
                </a:solidFill>
                <a:latin typeface="Calibri"/>
              </a:rPr>
              <a:t>Every node v on this side has lo(v) &gt; hi</a:t>
            </a:r>
          </a:p>
        </p:txBody>
      </p:sp>
      <p:sp>
        <p:nvSpPr>
          <p:cNvPr id="45" name="Rectangle 44"/>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46" name="Straight Arrow Connector 45"/>
          <p:cNvCxnSpPr>
            <a:stCxn id="45"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217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1000"/>
                                        <p:tgtEl>
                                          <p:spTgt spid="41"/>
                                        </p:tgtEl>
                                      </p:cBhvr>
                                    </p:animEffect>
                                    <p:anim calcmode="lin" valueType="num">
                                      <p:cBhvr>
                                        <p:cTn id="47" dur="1000" fill="hold"/>
                                        <p:tgtEl>
                                          <p:spTgt spid="41"/>
                                        </p:tgtEl>
                                        <p:attrNameLst>
                                          <p:attrName>ppt_x</p:attrName>
                                        </p:attrNameLst>
                                      </p:cBhvr>
                                      <p:tavLst>
                                        <p:tav tm="0">
                                          <p:val>
                                            <p:strVal val="#ppt_x"/>
                                          </p:val>
                                        </p:tav>
                                        <p:tav tm="100000">
                                          <p:val>
                                            <p:strVal val="#ppt_x"/>
                                          </p:val>
                                        </p:tav>
                                      </p:tavLst>
                                    </p:anim>
                                    <p:anim calcmode="lin" valueType="num">
                                      <p:cBhvr>
                                        <p:cTn id="48" dur="1000" fill="hold"/>
                                        <p:tgtEl>
                                          <p:spTgt spid="4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1000"/>
                                        <p:tgtEl>
                                          <p:spTgt spid="44"/>
                                        </p:tgtEl>
                                      </p:cBhvr>
                                    </p:animEffect>
                                    <p:anim calcmode="lin" valueType="num">
                                      <p:cBhvr>
                                        <p:cTn id="69" dur="1000" fill="hold"/>
                                        <p:tgtEl>
                                          <p:spTgt spid="44"/>
                                        </p:tgtEl>
                                        <p:attrNameLst>
                                          <p:attrName>ppt_x</p:attrName>
                                        </p:attrNameLst>
                                      </p:cBhvr>
                                      <p:tavLst>
                                        <p:tav tm="0">
                                          <p:val>
                                            <p:strVal val="#ppt_x"/>
                                          </p:val>
                                        </p:tav>
                                        <p:tav tm="100000">
                                          <p:val>
                                            <p:strVal val="#ppt_x"/>
                                          </p:val>
                                        </p:tav>
                                      </p:tavLst>
                                    </p:anim>
                                    <p:anim calcmode="lin" valueType="num">
                                      <p:cBhvr>
                                        <p:cTn id="7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1000"/>
                                        <p:tgtEl>
                                          <p:spTgt spid="34"/>
                                        </p:tgtEl>
                                      </p:cBhvr>
                                    </p:animEffect>
                                    <p:anim calcmode="lin" valueType="num">
                                      <p:cBhvr>
                                        <p:cTn id="76" dur="1000" fill="hold"/>
                                        <p:tgtEl>
                                          <p:spTgt spid="34"/>
                                        </p:tgtEl>
                                        <p:attrNameLst>
                                          <p:attrName>ppt_x</p:attrName>
                                        </p:attrNameLst>
                                      </p:cBhvr>
                                      <p:tavLst>
                                        <p:tav tm="0">
                                          <p:val>
                                            <p:strVal val="#ppt_x"/>
                                          </p:val>
                                        </p:tav>
                                        <p:tav tm="100000">
                                          <p:val>
                                            <p:strVal val="#ppt_x"/>
                                          </p:val>
                                        </p:tav>
                                      </p:tavLst>
                                    </p:anim>
                                    <p:anim calcmode="lin" valueType="num">
                                      <p:cBhvr>
                                        <p:cTn id="77" dur="1000" fill="hold"/>
                                        <p:tgtEl>
                                          <p:spTgt spid="3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anim calcmode="lin" valueType="num">
                                      <p:cBhvr>
                                        <p:cTn id="81" dur="1000" fill="hold"/>
                                        <p:tgtEl>
                                          <p:spTgt spid="37"/>
                                        </p:tgtEl>
                                        <p:attrNameLst>
                                          <p:attrName>ppt_x</p:attrName>
                                        </p:attrNameLst>
                                      </p:cBhvr>
                                      <p:tavLst>
                                        <p:tav tm="0">
                                          <p:val>
                                            <p:strVal val="#ppt_x"/>
                                          </p:val>
                                        </p:tav>
                                        <p:tav tm="100000">
                                          <p:val>
                                            <p:strVal val="#ppt_x"/>
                                          </p:val>
                                        </p:tav>
                                      </p:tavLst>
                                    </p:anim>
                                    <p:anim calcmode="lin" valueType="num">
                                      <p:cBhvr>
                                        <p:cTn id="82" dur="1000" fill="hold"/>
                                        <p:tgtEl>
                                          <p:spTgt spid="3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1000"/>
                                        <p:tgtEl>
                                          <p:spTgt spid="38"/>
                                        </p:tgtEl>
                                      </p:cBhvr>
                                    </p:animEffect>
                                    <p:anim calcmode="lin" valueType="num">
                                      <p:cBhvr>
                                        <p:cTn id="86" dur="1000" fill="hold"/>
                                        <p:tgtEl>
                                          <p:spTgt spid="38"/>
                                        </p:tgtEl>
                                        <p:attrNameLst>
                                          <p:attrName>ppt_x</p:attrName>
                                        </p:attrNameLst>
                                      </p:cBhvr>
                                      <p:tavLst>
                                        <p:tav tm="0">
                                          <p:val>
                                            <p:strVal val="#ppt_x"/>
                                          </p:val>
                                        </p:tav>
                                        <p:tav tm="100000">
                                          <p:val>
                                            <p:strVal val="#ppt_x"/>
                                          </p:val>
                                        </p:tav>
                                      </p:tavLst>
                                    </p:anim>
                                    <p:anim calcmode="lin" valueType="num">
                                      <p:cBhvr>
                                        <p:cTn id="8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animBg="1"/>
      <p:bldP spid="5" grpId="0" animBg="1"/>
      <p:bldP spid="7" grpId="0" animBg="1"/>
      <p:bldP spid="8" grpId="0" animBg="1"/>
      <p:bldP spid="26" grpId="0"/>
      <p:bldP spid="28" grpId="0"/>
      <p:bldP spid="37" grpId="0" animBg="1"/>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solidFill>
                  <a:schemeClr val="bg1">
                    <a:lumMod val="50000"/>
                  </a:schemeClr>
                </a:solidFill>
              </a:rPr>
              <a:t>if [lo, hi] intersects [lo(u), hi(u)] then return [lo(u), hi(u)]</a:t>
            </a:r>
          </a:p>
          <a:p>
            <a:pPr marL="457200" lvl="1" indent="0">
              <a:buNone/>
            </a:pPr>
            <a:r>
              <a:rPr lang="en-US" sz="2400" dirty="0">
                <a:solidFill>
                  <a:schemeClr val="bg1">
                    <a:lumMod val="50000"/>
                  </a:schemeClr>
                </a:solidFill>
              </a:rPr>
              <a:t>else </a:t>
            </a:r>
            <a:r>
              <a:rPr lang="en-US" sz="2400" dirty="0"/>
              <a:t>(no intersection)</a:t>
            </a:r>
          </a:p>
          <a:p>
            <a:pPr marL="457200" lvl="1" indent="0">
              <a:buNone/>
            </a:pPr>
            <a:r>
              <a:rPr lang="en-US" sz="2400" dirty="0"/>
              <a:t>	</a:t>
            </a:r>
            <a:r>
              <a:rPr lang="en-US" sz="2400" dirty="0">
                <a:solidFill>
                  <a:schemeClr val="bg1">
                    <a:lumMod val="50000"/>
                  </a:schemeClr>
                </a:solidFill>
              </a:rPr>
              <a:t>if lo &lt; lo(u) return Search(lo, hi, left(u))</a:t>
            </a:r>
          </a:p>
          <a:p>
            <a:pPr marL="457200" lvl="1" indent="0">
              <a:buNone/>
            </a:pPr>
            <a:r>
              <a:rPr lang="en-US" sz="2400" dirty="0"/>
              <a:t>	</a:t>
            </a:r>
            <a:r>
              <a:rPr lang="en-US" sz="2400" dirty="0">
                <a:solidFill>
                  <a:schemeClr val="bg1">
                    <a:lumMod val="50000"/>
                  </a:schemeClr>
                </a:solidFill>
              </a:rPr>
              <a:t>else</a:t>
            </a:r>
            <a:r>
              <a:rPr lang="en-US" sz="2400" dirty="0"/>
              <a:t> (lo ≥ lo(u))</a:t>
            </a:r>
          </a:p>
          <a:p>
            <a:pPr marL="1371600" lvl="3" indent="0">
              <a:buNone/>
            </a:pPr>
            <a:r>
              <a:rPr lang="en-US" sz="2400" dirty="0"/>
              <a:t>if lo &gt; </a:t>
            </a:r>
            <a:r>
              <a:rPr lang="en-US" sz="2400" dirty="0" err="1"/>
              <a:t>Mhi</a:t>
            </a:r>
            <a:r>
              <a:rPr lang="en-US" sz="2400" dirty="0"/>
              <a:t>(left(u)) then return Search(lo, hi, right(u))</a:t>
            </a:r>
          </a:p>
          <a:p>
            <a:pPr marL="457200" lvl="1" indent="0">
              <a:buNone/>
            </a:pPr>
            <a:endParaRPr lang="en-US" sz="2400" dirty="0"/>
          </a:p>
        </p:txBody>
      </p:sp>
      <p:sp>
        <p:nvSpPr>
          <p:cNvPr id="4" name="Rectangle 3"/>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6" name="Straight Arrow Connector 5"/>
          <p:cNvCxnSpPr>
            <a:stCxn id="4"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7" name="Straight Arrow Connector 6"/>
          <p:cNvCxnSpPr/>
          <p:nvPr/>
        </p:nvCxnSpPr>
        <p:spPr>
          <a:xfrm>
            <a:off x="5106474" y="6530646"/>
            <a:ext cx="268769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753100" y="4495800"/>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u</a:t>
            </a:r>
          </a:p>
        </p:txBody>
      </p:sp>
      <p:sp>
        <p:nvSpPr>
          <p:cNvPr id="32" name="TextBox 31"/>
          <p:cNvSpPr txBox="1"/>
          <p:nvPr/>
        </p:nvSpPr>
        <p:spPr>
          <a:xfrm>
            <a:off x="4963884" y="6183086"/>
            <a:ext cx="2914580" cy="369332"/>
          </a:xfrm>
          <a:prstGeom prst="rect">
            <a:avLst/>
          </a:prstGeom>
          <a:noFill/>
        </p:spPr>
        <p:txBody>
          <a:bodyPr wrap="none" rtlCol="0">
            <a:spAutoFit/>
          </a:bodyPr>
          <a:lstStyle/>
          <a:p>
            <a:r>
              <a:rPr lang="en-US" dirty="0">
                <a:solidFill>
                  <a:prstClr val="black"/>
                </a:solidFill>
                <a:latin typeface="Calibri"/>
              </a:rPr>
              <a:t>lo                                             hi</a:t>
            </a:r>
          </a:p>
        </p:txBody>
      </p:sp>
      <p:sp>
        <p:nvSpPr>
          <p:cNvPr id="33" name="Rectangle 32"/>
          <p:cNvSpPr/>
          <p:nvPr/>
        </p:nvSpPr>
        <p:spPr>
          <a:xfrm>
            <a:off x="4901362" y="6236736"/>
            <a:ext cx="3048000" cy="468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k</a:t>
            </a:r>
          </a:p>
        </p:txBody>
      </p:sp>
      <p:sp>
        <p:nvSpPr>
          <p:cNvPr id="9" name="Isosceles Triangle 8"/>
          <p:cNvSpPr/>
          <p:nvPr/>
        </p:nvSpPr>
        <p:spPr>
          <a:xfrm>
            <a:off x="4343400" y="5486400"/>
            <a:ext cx="1219200" cy="72973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10" name="Isosceles Triangle 9"/>
          <p:cNvSpPr/>
          <p:nvPr/>
        </p:nvSpPr>
        <p:spPr>
          <a:xfrm>
            <a:off x="6629400" y="5486400"/>
            <a:ext cx="1219200" cy="5450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cxnSp>
        <p:nvCxnSpPr>
          <p:cNvPr id="11" name="Straight Arrow Connector 10"/>
          <p:cNvCxnSpPr>
            <a:stCxn id="8" idx="3"/>
            <a:endCxn id="9" idx="0"/>
          </p:cNvCxnSpPr>
          <p:nvPr/>
        </p:nvCxnSpPr>
        <p:spPr>
          <a:xfrm flipH="1">
            <a:off x="4953003" y="4951088"/>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5"/>
            <a:endCxn id="10" idx="0"/>
          </p:cNvCxnSpPr>
          <p:nvPr/>
        </p:nvCxnSpPr>
        <p:spPr>
          <a:xfrm>
            <a:off x="6338470" y="4951088"/>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630898" y="5398536"/>
            <a:ext cx="878761"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607627" y="6530646"/>
            <a:ext cx="117863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584774" y="6183086"/>
            <a:ext cx="1274708" cy="369332"/>
          </a:xfrm>
          <a:prstGeom prst="rect">
            <a:avLst/>
          </a:prstGeom>
          <a:noFill/>
        </p:spPr>
        <p:txBody>
          <a:bodyPr wrap="none" rtlCol="0">
            <a:spAutoFit/>
          </a:bodyPr>
          <a:lstStyle/>
          <a:p>
            <a:r>
              <a:rPr lang="en-US" dirty="0">
                <a:solidFill>
                  <a:prstClr val="black"/>
                </a:solidFill>
                <a:latin typeface="Calibri"/>
              </a:rPr>
              <a:t>lo              hi</a:t>
            </a:r>
          </a:p>
        </p:txBody>
      </p:sp>
      <p:sp>
        <p:nvSpPr>
          <p:cNvPr id="16" name="TextBox 15"/>
          <p:cNvSpPr txBox="1"/>
          <p:nvPr/>
        </p:nvSpPr>
        <p:spPr>
          <a:xfrm>
            <a:off x="5497284" y="5040086"/>
            <a:ext cx="1165704" cy="369332"/>
          </a:xfrm>
          <a:prstGeom prst="rect">
            <a:avLst/>
          </a:prstGeom>
          <a:noFill/>
        </p:spPr>
        <p:txBody>
          <a:bodyPr wrap="none" rtlCol="0">
            <a:spAutoFit/>
          </a:bodyPr>
          <a:lstStyle/>
          <a:p>
            <a:r>
              <a:rPr lang="en-US" dirty="0">
                <a:solidFill>
                  <a:prstClr val="black"/>
                </a:solidFill>
                <a:latin typeface="Calibri"/>
              </a:rPr>
              <a:t>lo(u)  hi(u)</a:t>
            </a:r>
          </a:p>
        </p:txBody>
      </p:sp>
      <p:cxnSp>
        <p:nvCxnSpPr>
          <p:cNvPr id="26" name="Straight Connector 25"/>
          <p:cNvCxnSpPr/>
          <p:nvPr/>
        </p:nvCxnSpPr>
        <p:spPr>
          <a:xfrm>
            <a:off x="6607627" y="4488600"/>
            <a:ext cx="0" cy="2294655"/>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flipH="1">
            <a:off x="4365172" y="5519840"/>
            <a:ext cx="2242456" cy="347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latin typeface="Calibri"/>
            </a:endParaRPr>
          </a:p>
        </p:txBody>
      </p:sp>
      <p:sp>
        <p:nvSpPr>
          <p:cNvPr id="28" name="TextBox 27"/>
          <p:cNvSpPr txBox="1"/>
          <p:nvPr/>
        </p:nvSpPr>
        <p:spPr>
          <a:xfrm>
            <a:off x="1719942" y="5275892"/>
            <a:ext cx="2743200" cy="830997"/>
          </a:xfrm>
          <a:prstGeom prst="rect">
            <a:avLst/>
          </a:prstGeom>
          <a:noFill/>
        </p:spPr>
        <p:txBody>
          <a:bodyPr wrap="square" rtlCol="0">
            <a:spAutoFit/>
          </a:bodyPr>
          <a:lstStyle/>
          <a:p>
            <a:pPr algn="ctr"/>
            <a:r>
              <a:rPr lang="en-US" sz="2400" dirty="0">
                <a:solidFill>
                  <a:prstClr val="black"/>
                </a:solidFill>
                <a:latin typeface="Calibri"/>
              </a:rPr>
              <a:t>Every node v on this side has hi(v) &lt; lo</a:t>
            </a:r>
          </a:p>
        </p:txBody>
      </p:sp>
    </p:spTree>
    <p:extLst>
      <p:ext uri="{BB962C8B-B14F-4D97-AF65-F5344CB8AC3E}">
        <p14:creationId xmlns:p14="http://schemas.microsoft.com/office/powerpoint/2010/main" val="65499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anim calcmode="lin" valueType="num">
                                      <p:cBhvr>
                                        <p:cTn id="52" dur="1000" fill="hold"/>
                                        <p:tgtEl>
                                          <p:spTgt spid="32"/>
                                        </p:tgtEl>
                                        <p:attrNameLst>
                                          <p:attrName>ppt_x</p:attrName>
                                        </p:attrNameLst>
                                      </p:cBhvr>
                                      <p:tavLst>
                                        <p:tav tm="0">
                                          <p:val>
                                            <p:strVal val="#ppt_x"/>
                                          </p:val>
                                        </p:tav>
                                        <p:tav tm="100000">
                                          <p:val>
                                            <p:strVal val="#ppt_x"/>
                                          </p:val>
                                        </p:tav>
                                      </p:tavLst>
                                    </p:anim>
                                    <p:anim calcmode="lin" valueType="num">
                                      <p:cBhvr>
                                        <p:cTn id="5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1000"/>
                                        <p:tgtEl>
                                          <p:spTgt spid="27"/>
                                        </p:tgtEl>
                                      </p:cBhvr>
                                    </p:animEffect>
                                    <p:anim calcmode="lin" valueType="num">
                                      <p:cBhvr>
                                        <p:cTn id="81" dur="1000" fill="hold"/>
                                        <p:tgtEl>
                                          <p:spTgt spid="27"/>
                                        </p:tgtEl>
                                        <p:attrNameLst>
                                          <p:attrName>ppt_x</p:attrName>
                                        </p:attrNameLst>
                                      </p:cBhvr>
                                      <p:tavLst>
                                        <p:tav tm="0">
                                          <p:val>
                                            <p:strVal val="#ppt_x"/>
                                          </p:val>
                                        </p:tav>
                                        <p:tav tm="100000">
                                          <p:val>
                                            <p:strVal val="#ppt_x"/>
                                          </p:val>
                                        </p:tav>
                                      </p:tavLst>
                                    </p:anim>
                                    <p:anim calcmode="lin" valueType="num">
                                      <p:cBhvr>
                                        <p:cTn id="82" dur="1000" fill="hold"/>
                                        <p:tgtEl>
                                          <p:spTgt spid="2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1000"/>
                                        <p:tgtEl>
                                          <p:spTgt spid="28"/>
                                        </p:tgtEl>
                                      </p:cBhvr>
                                    </p:animEffect>
                                    <p:anim calcmode="lin" valueType="num">
                                      <p:cBhvr>
                                        <p:cTn id="86" dur="1000" fill="hold"/>
                                        <p:tgtEl>
                                          <p:spTgt spid="28"/>
                                        </p:tgtEl>
                                        <p:attrNameLst>
                                          <p:attrName>ppt_x</p:attrName>
                                        </p:attrNameLst>
                                      </p:cBhvr>
                                      <p:tavLst>
                                        <p:tav tm="0">
                                          <p:val>
                                            <p:strVal val="#ppt_x"/>
                                          </p:val>
                                        </p:tav>
                                        <p:tav tm="100000">
                                          <p:val>
                                            <p:strVal val="#ppt_x"/>
                                          </p:val>
                                        </p:tav>
                                      </p:tavLst>
                                    </p:anim>
                                    <p:anim calcmode="lin" valueType="num">
                                      <p:cBhvr>
                                        <p:cTn id="8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2" grpId="0"/>
      <p:bldP spid="33" grpId="0" animBg="1"/>
      <p:bldP spid="9" grpId="0" animBg="1"/>
      <p:bldP spid="10" grpId="0" animBg="1"/>
      <p:bldP spid="15" grpId="0"/>
      <p:bldP spid="16" grpId="0"/>
      <p:bldP spid="27" grpId="0" animBg="1"/>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371600"/>
            <a:ext cx="8610600" cy="4572000"/>
          </a:xfrm>
        </p:spPr>
        <p:txBody>
          <a:bodyPr>
            <a:normAutofit/>
          </a:bodyPr>
          <a:lstStyle/>
          <a:p>
            <a:pPr marL="0" indent="0">
              <a:buNone/>
            </a:pPr>
            <a:r>
              <a:rPr lang="en-US" sz="2400" b="1" dirty="0">
                <a:solidFill>
                  <a:schemeClr val="bg1">
                    <a:lumMod val="50000"/>
                  </a:schemeClr>
                </a:solidFill>
              </a:rPr>
              <a:t>Search(lo, hi, u):</a:t>
            </a:r>
          </a:p>
          <a:p>
            <a:pPr marL="457200" lvl="1" indent="0">
              <a:buNone/>
            </a:pPr>
            <a:r>
              <a:rPr lang="en-US" sz="2400" dirty="0">
                <a:solidFill>
                  <a:schemeClr val="bg1">
                    <a:lumMod val="50000"/>
                  </a:schemeClr>
                </a:solidFill>
              </a:rPr>
              <a:t>if u is null then return null</a:t>
            </a:r>
          </a:p>
          <a:p>
            <a:pPr marL="457200" lvl="1" indent="0">
              <a:buNone/>
            </a:pPr>
            <a:r>
              <a:rPr lang="en-US" sz="2400" dirty="0">
                <a:solidFill>
                  <a:schemeClr val="bg1">
                    <a:lumMod val="50000"/>
                  </a:schemeClr>
                </a:solidFill>
              </a:rPr>
              <a:t>if [lo, hi] intersects [lo(u), hi(u)] then return [lo(u), hi(u)]</a:t>
            </a:r>
          </a:p>
          <a:p>
            <a:pPr marL="457200" lvl="1" indent="0">
              <a:buNone/>
            </a:pPr>
            <a:r>
              <a:rPr lang="en-US" sz="2400" dirty="0">
                <a:solidFill>
                  <a:schemeClr val="bg1">
                    <a:lumMod val="50000"/>
                  </a:schemeClr>
                </a:solidFill>
              </a:rPr>
              <a:t>else </a:t>
            </a:r>
            <a:r>
              <a:rPr lang="en-US" sz="2400" dirty="0"/>
              <a:t>(no intersection)</a:t>
            </a:r>
          </a:p>
          <a:p>
            <a:pPr marL="457200" lvl="1" indent="0">
              <a:buNone/>
            </a:pPr>
            <a:r>
              <a:rPr lang="en-US" sz="2400" dirty="0"/>
              <a:t>	</a:t>
            </a:r>
            <a:r>
              <a:rPr lang="en-US" sz="2400" dirty="0">
                <a:solidFill>
                  <a:schemeClr val="bg1">
                    <a:lumMod val="50000"/>
                  </a:schemeClr>
                </a:solidFill>
              </a:rPr>
              <a:t>if lo &lt; lo(u) return Search(lo, hi, left(u))</a:t>
            </a:r>
          </a:p>
          <a:p>
            <a:pPr marL="457200" lvl="1" indent="0">
              <a:buNone/>
            </a:pPr>
            <a:r>
              <a:rPr lang="en-US" sz="2400" dirty="0"/>
              <a:t>	</a:t>
            </a:r>
            <a:r>
              <a:rPr lang="en-US" sz="2400" dirty="0">
                <a:solidFill>
                  <a:schemeClr val="bg1">
                    <a:lumMod val="50000"/>
                  </a:schemeClr>
                </a:solidFill>
              </a:rPr>
              <a:t>else</a:t>
            </a:r>
            <a:r>
              <a:rPr lang="en-US" sz="2400" dirty="0"/>
              <a:t> (lo ≥ lo(u))</a:t>
            </a:r>
          </a:p>
          <a:p>
            <a:pPr marL="1371600" lvl="3" indent="0">
              <a:buNone/>
            </a:pPr>
            <a:r>
              <a:rPr lang="en-US" sz="2400" dirty="0">
                <a:solidFill>
                  <a:schemeClr val="bg1">
                    <a:lumMod val="50000"/>
                  </a:schemeClr>
                </a:solidFill>
              </a:rPr>
              <a:t>if lo &gt; </a:t>
            </a:r>
            <a:r>
              <a:rPr lang="en-US" sz="2400" dirty="0" err="1">
                <a:solidFill>
                  <a:schemeClr val="bg1">
                    <a:lumMod val="50000"/>
                  </a:schemeClr>
                </a:solidFill>
              </a:rPr>
              <a:t>Mhi</a:t>
            </a:r>
            <a:r>
              <a:rPr lang="en-US" sz="2400" dirty="0">
                <a:solidFill>
                  <a:schemeClr val="bg1">
                    <a:lumMod val="50000"/>
                  </a:schemeClr>
                </a:solidFill>
              </a:rPr>
              <a:t>(left(u)) then return Search(lo, hi, right(u))</a:t>
            </a:r>
          </a:p>
          <a:p>
            <a:pPr marL="1371600" lvl="3" indent="0">
              <a:buNone/>
            </a:pPr>
            <a:r>
              <a:rPr lang="en-US" sz="2400" dirty="0">
                <a:solidFill>
                  <a:schemeClr val="bg1">
                    <a:lumMod val="50000"/>
                  </a:schemeClr>
                </a:solidFill>
              </a:rPr>
              <a:t>else</a:t>
            </a:r>
            <a:r>
              <a:rPr lang="en-US" sz="2400" dirty="0"/>
              <a:t> (lo ≤ </a:t>
            </a:r>
            <a:r>
              <a:rPr lang="en-US" sz="2400" dirty="0" err="1"/>
              <a:t>Mhi</a:t>
            </a:r>
            <a:r>
              <a:rPr lang="en-US" sz="2400" dirty="0"/>
              <a:t>(left(u))</a:t>
            </a:r>
          </a:p>
          <a:p>
            <a:pPr marL="1828800" lvl="4" indent="0">
              <a:buNone/>
            </a:pPr>
            <a:r>
              <a:rPr lang="en-US" sz="2400" dirty="0">
                <a:solidFill>
                  <a:schemeClr val="bg1">
                    <a:lumMod val="50000"/>
                  </a:schemeClr>
                </a:solidFill>
              </a:rPr>
              <a:t>return</a:t>
            </a:r>
            <a:r>
              <a:rPr lang="en-US" sz="2400" dirty="0"/>
              <a:t> Search(lo, hi, left(u))</a:t>
            </a:r>
          </a:p>
          <a:p>
            <a:pPr marL="1371600" lvl="3" indent="0">
              <a:buNone/>
            </a:pPr>
            <a:endParaRPr lang="en-US" sz="2400" dirty="0"/>
          </a:p>
          <a:p>
            <a:pPr marL="457200" lvl="1" indent="0">
              <a:buNone/>
            </a:pPr>
            <a:endParaRPr lang="en-US" sz="2400" dirty="0"/>
          </a:p>
        </p:txBody>
      </p:sp>
      <p:sp>
        <p:nvSpPr>
          <p:cNvPr id="5" name="Rectangle 4"/>
          <p:cNvSpPr/>
          <p:nvPr/>
        </p:nvSpPr>
        <p:spPr>
          <a:xfrm>
            <a:off x="6068246" y="2007633"/>
            <a:ext cx="4447354" cy="2819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 name="Title 1"/>
          <p:cNvSpPr>
            <a:spLocks noGrp="1"/>
          </p:cNvSpPr>
          <p:nvPr>
            <p:ph type="title"/>
          </p:nvPr>
        </p:nvSpPr>
        <p:spPr>
          <a:xfrm>
            <a:off x="1981200" y="274638"/>
            <a:ext cx="8229600" cy="792162"/>
          </a:xfrm>
        </p:spPr>
        <p:txBody>
          <a:bodyPr>
            <a:normAutofit fontScale="90000"/>
          </a:bodyPr>
          <a:lstStyle/>
          <a:p>
            <a:r>
              <a:rPr lang="en-US" dirty="0"/>
              <a:t>Algorithm for Search within a </a:t>
            </a:r>
            <a:r>
              <a:rPr lang="en-US" dirty="0" err="1"/>
              <a:t>subtree</a:t>
            </a:r>
            <a:endParaRPr lang="en-US" dirty="0"/>
          </a:p>
        </p:txBody>
      </p:sp>
      <p:sp>
        <p:nvSpPr>
          <p:cNvPr id="4" name="Rectangle 3"/>
          <p:cNvSpPr/>
          <p:nvPr/>
        </p:nvSpPr>
        <p:spPr>
          <a:xfrm>
            <a:off x="4495800" y="990600"/>
            <a:ext cx="60198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prstClr val="black"/>
                </a:solidFill>
                <a:latin typeface="Calibri"/>
              </a:rPr>
              <a:t>Returns an interval in the </a:t>
            </a:r>
            <a:r>
              <a:rPr lang="en-US" sz="2400" dirty="0" err="1">
                <a:solidFill>
                  <a:prstClr val="black"/>
                </a:solidFill>
                <a:latin typeface="Calibri"/>
              </a:rPr>
              <a:t>subtree</a:t>
            </a:r>
            <a:r>
              <a:rPr lang="en-US" sz="2400" dirty="0">
                <a:solidFill>
                  <a:prstClr val="black"/>
                </a:solidFill>
                <a:latin typeface="Calibri"/>
              </a:rPr>
              <a:t> rooted at u that intersects [lo, hi]</a:t>
            </a:r>
          </a:p>
        </p:txBody>
      </p:sp>
      <p:cxnSp>
        <p:nvCxnSpPr>
          <p:cNvPr id="6" name="Straight Arrow Connector 5"/>
          <p:cNvCxnSpPr>
            <a:stCxn id="4" idx="1"/>
          </p:cNvCxnSpPr>
          <p:nvPr/>
        </p:nvCxnSpPr>
        <p:spPr>
          <a:xfrm flipH="1">
            <a:off x="3962400" y="1409700"/>
            <a:ext cx="533400" cy="19050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8" name="Oval 7"/>
          <p:cNvSpPr/>
          <p:nvPr/>
        </p:nvSpPr>
        <p:spPr>
          <a:xfrm>
            <a:off x="8039100" y="2286000"/>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u</a:t>
            </a:r>
          </a:p>
        </p:txBody>
      </p:sp>
      <p:sp>
        <p:nvSpPr>
          <p:cNvPr id="9" name="Isosceles Triangle 8"/>
          <p:cNvSpPr/>
          <p:nvPr/>
        </p:nvSpPr>
        <p:spPr>
          <a:xfrm>
            <a:off x="6629400" y="3276600"/>
            <a:ext cx="1219200" cy="72973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sp>
        <p:nvSpPr>
          <p:cNvPr id="10" name="Isosceles Triangle 9"/>
          <p:cNvSpPr/>
          <p:nvPr/>
        </p:nvSpPr>
        <p:spPr>
          <a:xfrm>
            <a:off x="8915400" y="3276600"/>
            <a:ext cx="1219200" cy="5450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latin typeface="Calibri"/>
            </a:endParaRPr>
          </a:p>
        </p:txBody>
      </p:sp>
      <p:cxnSp>
        <p:nvCxnSpPr>
          <p:cNvPr id="11" name="Straight Arrow Connector 10"/>
          <p:cNvCxnSpPr>
            <a:stCxn id="8" idx="3"/>
            <a:endCxn id="9" idx="0"/>
          </p:cNvCxnSpPr>
          <p:nvPr/>
        </p:nvCxnSpPr>
        <p:spPr>
          <a:xfrm flipH="1">
            <a:off x="7239003" y="2741288"/>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5"/>
            <a:endCxn id="10" idx="0"/>
          </p:cNvCxnSpPr>
          <p:nvPr/>
        </p:nvCxnSpPr>
        <p:spPr>
          <a:xfrm>
            <a:off x="8624470" y="2741288"/>
            <a:ext cx="900533" cy="535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960442" y="3188736"/>
            <a:ext cx="878761"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111345" y="4157560"/>
            <a:ext cx="110243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9012292" y="3810000"/>
            <a:ext cx="1274708" cy="369332"/>
          </a:xfrm>
          <a:prstGeom prst="rect">
            <a:avLst/>
          </a:prstGeom>
          <a:noFill/>
        </p:spPr>
        <p:txBody>
          <a:bodyPr wrap="none" rtlCol="0">
            <a:spAutoFit/>
          </a:bodyPr>
          <a:lstStyle/>
          <a:p>
            <a:r>
              <a:rPr lang="en-US" dirty="0">
                <a:solidFill>
                  <a:prstClr val="black"/>
                </a:solidFill>
                <a:latin typeface="Calibri"/>
              </a:rPr>
              <a:t>lo              hi</a:t>
            </a:r>
          </a:p>
        </p:txBody>
      </p:sp>
      <p:sp>
        <p:nvSpPr>
          <p:cNvPr id="16" name="TextBox 15"/>
          <p:cNvSpPr txBox="1"/>
          <p:nvPr/>
        </p:nvSpPr>
        <p:spPr>
          <a:xfrm>
            <a:off x="7837714" y="2830286"/>
            <a:ext cx="1165704" cy="369332"/>
          </a:xfrm>
          <a:prstGeom prst="rect">
            <a:avLst/>
          </a:prstGeom>
          <a:noFill/>
        </p:spPr>
        <p:txBody>
          <a:bodyPr wrap="none" rtlCol="0">
            <a:spAutoFit/>
          </a:bodyPr>
          <a:lstStyle/>
          <a:p>
            <a:r>
              <a:rPr lang="en-US" dirty="0">
                <a:solidFill>
                  <a:prstClr val="black"/>
                </a:solidFill>
                <a:latin typeface="Calibri"/>
              </a:rPr>
              <a:t>lo(u)  hi(u)</a:t>
            </a:r>
          </a:p>
        </p:txBody>
      </p:sp>
      <p:sp>
        <p:nvSpPr>
          <p:cNvPr id="20" name="Oval 19"/>
          <p:cNvSpPr/>
          <p:nvPr/>
        </p:nvSpPr>
        <p:spPr>
          <a:xfrm>
            <a:off x="6896104" y="3733802"/>
            <a:ext cx="685800" cy="53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prstClr val="black"/>
                </a:solidFill>
                <a:latin typeface="Calibri"/>
              </a:rPr>
              <a:t>v</a:t>
            </a:r>
          </a:p>
        </p:txBody>
      </p:sp>
      <p:cxnSp>
        <p:nvCxnSpPr>
          <p:cNvPr id="22" name="Straight Arrow Connector 21"/>
          <p:cNvCxnSpPr/>
          <p:nvPr/>
        </p:nvCxnSpPr>
        <p:spPr>
          <a:xfrm>
            <a:off x="6239028" y="4570439"/>
            <a:ext cx="315246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116300" y="4211990"/>
            <a:ext cx="3380990" cy="369332"/>
          </a:xfrm>
          <a:prstGeom prst="rect">
            <a:avLst/>
          </a:prstGeom>
          <a:noFill/>
        </p:spPr>
        <p:txBody>
          <a:bodyPr wrap="none" rtlCol="0">
            <a:spAutoFit/>
          </a:bodyPr>
          <a:lstStyle/>
          <a:p>
            <a:r>
              <a:rPr lang="en-US" dirty="0">
                <a:solidFill>
                  <a:prstClr val="black"/>
                </a:solidFill>
                <a:latin typeface="Calibri"/>
              </a:rPr>
              <a:t>lo(v)                   </a:t>
            </a:r>
            <a:r>
              <a:rPr lang="en-US" b="1" dirty="0">
                <a:solidFill>
                  <a:prstClr val="black"/>
                </a:solidFill>
                <a:latin typeface="Calibri"/>
              </a:rPr>
              <a:t>hi(v) = </a:t>
            </a:r>
            <a:r>
              <a:rPr lang="en-US" b="1" dirty="0" err="1">
                <a:solidFill>
                  <a:prstClr val="black"/>
                </a:solidFill>
                <a:latin typeface="Calibri"/>
              </a:rPr>
              <a:t>Mhi</a:t>
            </a:r>
            <a:r>
              <a:rPr lang="en-US" b="1" dirty="0">
                <a:solidFill>
                  <a:prstClr val="black"/>
                </a:solidFill>
                <a:latin typeface="Calibri"/>
              </a:rPr>
              <a:t>(left(u))</a:t>
            </a:r>
          </a:p>
        </p:txBody>
      </p:sp>
    </p:spTree>
    <p:extLst>
      <p:ext uri="{BB962C8B-B14F-4D97-AF65-F5344CB8AC3E}">
        <p14:creationId xmlns:p14="http://schemas.microsoft.com/office/powerpoint/2010/main" val="12683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5" grpId="0"/>
      <p:bldP spid="16" grpId="0"/>
      <p:bldP spid="20" grpId="0" animBg="1"/>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dirty="0"/>
              <a:t>Final algorithm for Search</a:t>
            </a:r>
          </a:p>
        </p:txBody>
      </p:sp>
      <p:sp>
        <p:nvSpPr>
          <p:cNvPr id="3" name="Content Placeholder 2"/>
          <p:cNvSpPr>
            <a:spLocks noGrp="1"/>
          </p:cNvSpPr>
          <p:nvPr>
            <p:ph idx="1"/>
          </p:nvPr>
        </p:nvSpPr>
        <p:spPr>
          <a:xfrm>
            <a:off x="1828800" y="1371600"/>
            <a:ext cx="8610600" cy="5334000"/>
          </a:xfrm>
        </p:spPr>
        <p:txBody>
          <a:bodyPr>
            <a:normAutofit/>
          </a:bodyPr>
          <a:lstStyle/>
          <a:p>
            <a:pPr marL="0" indent="0">
              <a:buNone/>
            </a:pPr>
            <a:r>
              <a:rPr lang="en-US" sz="2400" b="1" dirty="0"/>
              <a:t>Search(lo, hi, u):</a:t>
            </a:r>
          </a:p>
          <a:p>
            <a:pPr marL="457200" lvl="1" indent="0">
              <a:buNone/>
            </a:pPr>
            <a:r>
              <a:rPr lang="en-US" sz="2400" dirty="0"/>
              <a:t>if u is null then return null</a:t>
            </a:r>
          </a:p>
          <a:p>
            <a:pPr marL="457200" lvl="1" indent="0">
              <a:buNone/>
            </a:pPr>
            <a:r>
              <a:rPr lang="en-US" sz="2400" dirty="0"/>
              <a:t>if [lo, hi] intersects [lo(u), hi(u)] then return [lo(u), hi(u)]</a:t>
            </a:r>
          </a:p>
          <a:p>
            <a:pPr marL="457200" lvl="1" indent="0">
              <a:buNone/>
            </a:pPr>
            <a:r>
              <a:rPr lang="en-US" sz="2400" dirty="0"/>
              <a:t>else </a:t>
            </a:r>
            <a:r>
              <a:rPr lang="en-US" sz="2400" dirty="0">
                <a:solidFill>
                  <a:schemeClr val="bg1">
                    <a:lumMod val="50000"/>
                  </a:schemeClr>
                </a:solidFill>
              </a:rPr>
              <a:t>(no intersection)</a:t>
            </a:r>
          </a:p>
          <a:p>
            <a:pPr marL="457200" lvl="1" indent="0">
              <a:buNone/>
            </a:pPr>
            <a:r>
              <a:rPr lang="en-US" sz="2400" dirty="0"/>
              <a:t>	if lo &lt; lo(u) return Search(lo, hi, left(u))</a:t>
            </a:r>
          </a:p>
          <a:p>
            <a:pPr marL="457200" lvl="1" indent="0">
              <a:buNone/>
            </a:pPr>
            <a:r>
              <a:rPr lang="en-US" sz="2400" dirty="0"/>
              <a:t>	else </a:t>
            </a:r>
            <a:r>
              <a:rPr lang="en-US" sz="2400" dirty="0">
                <a:solidFill>
                  <a:schemeClr val="bg1">
                    <a:lumMod val="50000"/>
                  </a:schemeClr>
                </a:solidFill>
              </a:rPr>
              <a:t>(lo ≥ lo(u))</a:t>
            </a:r>
          </a:p>
          <a:p>
            <a:pPr marL="1371600" lvl="3" indent="0">
              <a:buNone/>
            </a:pPr>
            <a:r>
              <a:rPr lang="en-US" sz="2400" dirty="0"/>
              <a:t>if lo &gt; </a:t>
            </a:r>
            <a:r>
              <a:rPr lang="en-US" sz="2400" dirty="0" err="1"/>
              <a:t>Mhi</a:t>
            </a:r>
            <a:r>
              <a:rPr lang="en-US" sz="2400" dirty="0"/>
              <a:t>(left(u)) then return Search(lo, hi, right(u))</a:t>
            </a:r>
          </a:p>
          <a:p>
            <a:pPr marL="1371600" lvl="3" indent="0">
              <a:buNone/>
            </a:pPr>
            <a:r>
              <a:rPr lang="en-US" sz="2400" dirty="0"/>
              <a:t>else </a:t>
            </a:r>
            <a:r>
              <a:rPr lang="en-US" sz="2400" dirty="0">
                <a:solidFill>
                  <a:schemeClr val="bg1">
                    <a:lumMod val="50000"/>
                  </a:schemeClr>
                </a:solidFill>
              </a:rPr>
              <a:t>(lo ≤ </a:t>
            </a:r>
            <a:r>
              <a:rPr lang="en-US" sz="2400" dirty="0" err="1">
                <a:solidFill>
                  <a:schemeClr val="bg1">
                    <a:lumMod val="50000"/>
                  </a:schemeClr>
                </a:solidFill>
              </a:rPr>
              <a:t>Mhi</a:t>
            </a:r>
            <a:r>
              <a:rPr lang="en-US" sz="2400" dirty="0">
                <a:solidFill>
                  <a:schemeClr val="bg1">
                    <a:lumMod val="50000"/>
                  </a:schemeClr>
                </a:solidFill>
              </a:rPr>
              <a:t>(left(u))</a:t>
            </a:r>
          </a:p>
          <a:p>
            <a:pPr marL="1828800" lvl="4" indent="0">
              <a:buNone/>
            </a:pPr>
            <a:r>
              <a:rPr lang="en-US" sz="2400" dirty="0"/>
              <a:t>return Search(lo, hi, left(u))</a:t>
            </a:r>
          </a:p>
          <a:p>
            <a:pPr marL="1828800" lvl="4" indent="0">
              <a:buNone/>
            </a:pPr>
            <a:endParaRPr lang="en-US" sz="1000" dirty="0"/>
          </a:p>
          <a:p>
            <a:pPr marL="114300" indent="0">
              <a:buNone/>
            </a:pPr>
            <a:r>
              <a:rPr lang="en-US" sz="2400" b="1" dirty="0"/>
              <a:t>Search(D, x=[lo, hi]):</a:t>
            </a:r>
          </a:p>
          <a:p>
            <a:pPr marL="514350" lvl="1" indent="0">
              <a:buNone/>
            </a:pPr>
            <a:r>
              <a:rPr lang="en-US" sz="2400" dirty="0"/>
              <a:t>return Search(lo, hi, root(D))</a:t>
            </a:r>
          </a:p>
        </p:txBody>
      </p:sp>
    </p:spTree>
    <p:extLst>
      <p:ext uri="{BB962C8B-B14F-4D97-AF65-F5344CB8AC3E}">
        <p14:creationId xmlns:p14="http://schemas.microsoft.com/office/powerpoint/2010/main" val="350615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a:effectLst>
                  <a:outerShdw blurRad="38100" dist="38100" dir="2700000" algn="tl">
                    <a:srgbClr val="000000">
                      <a:alpha val="43137"/>
                    </a:srgbClr>
                  </a:outerShdw>
                </a:effectLst>
              </a:rPr>
              <a:t>AVL Tree</a:t>
            </a:r>
          </a:p>
        </p:txBody>
      </p:sp>
      <p:sp>
        <p:nvSpPr>
          <p:cNvPr id="3" name="Content Placeholder 2"/>
          <p:cNvSpPr>
            <a:spLocks noGrp="1"/>
          </p:cNvSpPr>
          <p:nvPr>
            <p:ph idx="1"/>
          </p:nvPr>
        </p:nvSpPr>
        <p:spPr>
          <a:xfrm>
            <a:off x="893190" y="1417638"/>
            <a:ext cx="10405621" cy="5105400"/>
          </a:xfrm>
        </p:spPr>
        <p:txBody>
          <a:bodyPr rtlCol="0">
            <a:normAutofit/>
          </a:bodyPr>
          <a:lstStyle/>
          <a:p>
            <a:pPr eaLnBrk="1" fontAlgn="auto" hangingPunct="1">
              <a:spcAft>
                <a:spcPts val="0"/>
              </a:spcAft>
              <a:buFont typeface="Arial" pitchFamily="34" charset="0"/>
              <a:buChar char="•"/>
              <a:defRPr/>
            </a:pPr>
            <a:r>
              <a:rPr lang="en-US" dirty="0"/>
              <a:t>To be an AVL tree, must </a:t>
            </a:r>
            <a:r>
              <a:rPr lang="en-US" b="1" dirty="0"/>
              <a:t>always:</a:t>
            </a:r>
          </a:p>
          <a:p>
            <a:pPr lvl="1" eaLnBrk="1" fontAlgn="auto" hangingPunct="1">
              <a:spcAft>
                <a:spcPts val="0"/>
              </a:spcAft>
              <a:buFont typeface="Arial" pitchFamily="34" charset="0"/>
              <a:buChar char="–"/>
              <a:defRPr/>
            </a:pPr>
            <a:r>
              <a:rPr lang="en-US" dirty="0"/>
              <a:t>(1) Be a </a:t>
            </a:r>
            <a:r>
              <a:rPr lang="en-US" b="1" i="1" dirty="0"/>
              <a:t>binary search tree</a:t>
            </a:r>
          </a:p>
          <a:p>
            <a:pPr lvl="1" eaLnBrk="1" fontAlgn="auto" hangingPunct="1">
              <a:spcAft>
                <a:spcPts val="0"/>
              </a:spcAft>
              <a:buFont typeface="Arial" pitchFamily="34" charset="0"/>
              <a:buChar char="–"/>
              <a:defRPr/>
            </a:pPr>
            <a:r>
              <a:rPr lang="en-US" dirty="0"/>
              <a:t>(2) Satisfy the </a:t>
            </a:r>
            <a:r>
              <a:rPr lang="en-US" b="1" i="1" dirty="0"/>
              <a:t>height constraint</a:t>
            </a:r>
          </a:p>
          <a:p>
            <a:pPr lvl="1"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r>
              <a:rPr lang="en-US" dirty="0"/>
              <a:t>Suppose we start with an AVL tree, then delete as if we’re in a regular BST.</a:t>
            </a:r>
          </a:p>
          <a:p>
            <a:pPr eaLnBrk="1" fontAlgn="auto" hangingPunct="1">
              <a:spcAft>
                <a:spcPts val="0"/>
              </a:spcAft>
              <a:buFont typeface="Arial" pitchFamily="34" charset="0"/>
              <a:buChar char="•"/>
              <a:defRPr/>
            </a:pPr>
            <a:r>
              <a:rPr lang="en-US" dirty="0"/>
              <a:t>Will the tree be an AVL tree after the delete?</a:t>
            </a:r>
          </a:p>
          <a:p>
            <a:pPr lvl="1" eaLnBrk="1" fontAlgn="auto" hangingPunct="1">
              <a:spcAft>
                <a:spcPts val="0"/>
              </a:spcAft>
              <a:buFont typeface="Arial" pitchFamily="34" charset="0"/>
              <a:buChar char="–"/>
              <a:defRPr/>
            </a:pPr>
            <a:r>
              <a:rPr lang="en-US" dirty="0"/>
              <a:t>(1) It will still be a BST…</a:t>
            </a:r>
          </a:p>
          <a:p>
            <a:pPr lvl="1" eaLnBrk="1" fontAlgn="auto" hangingPunct="1">
              <a:spcAft>
                <a:spcPts val="0"/>
              </a:spcAft>
              <a:buFont typeface="Arial" pitchFamily="34" charset="0"/>
              <a:buChar char="–"/>
              <a:defRPr/>
            </a:pPr>
            <a:r>
              <a:rPr lang="en-US" dirty="0"/>
              <a:t>(2) Will it satisfy the </a:t>
            </a:r>
            <a:r>
              <a:rPr lang="en-US" b="1" i="1" dirty="0"/>
              <a:t>height constraint</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anim calcmode="lin" valueType="num">
                                      <p:cBhvr>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anim calcmode="lin" valueType="num">
                                      <p:cBhvr>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for Insert and Delete</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Insert(D, x=[lo, hi]):</a:t>
            </a:r>
          </a:p>
          <a:p>
            <a:pPr lvl="1"/>
            <a:r>
              <a:rPr lang="en-US" dirty="0"/>
              <a:t>Do regular AVL insertion of key </a:t>
            </a:r>
            <a:r>
              <a:rPr lang="en-US" b="1" dirty="0"/>
              <a:t>lo</a:t>
            </a:r>
            <a:r>
              <a:rPr lang="en-US" dirty="0"/>
              <a:t>, also storing </a:t>
            </a:r>
            <a:r>
              <a:rPr lang="en-US" b="1" dirty="0"/>
              <a:t>hi</a:t>
            </a:r>
            <a:r>
              <a:rPr lang="en-US" dirty="0"/>
              <a:t>.</a:t>
            </a:r>
          </a:p>
          <a:p>
            <a:pPr lvl="1"/>
            <a:r>
              <a:rPr lang="en-US" dirty="0"/>
              <a:t>Set </a:t>
            </a:r>
            <a:r>
              <a:rPr lang="en-US" dirty="0" err="1"/>
              <a:t>Mhi</a:t>
            </a:r>
            <a:r>
              <a:rPr lang="en-US" dirty="0"/>
              <a:t> of the new node to </a:t>
            </a:r>
            <a:r>
              <a:rPr lang="en-US" b="1" dirty="0"/>
              <a:t>hi</a:t>
            </a:r>
            <a:r>
              <a:rPr lang="en-US" dirty="0"/>
              <a:t>.</a:t>
            </a:r>
          </a:p>
          <a:p>
            <a:pPr lvl="1"/>
            <a:r>
              <a:rPr lang="en-US" dirty="0"/>
              <a:t>Fix balance factors and perform rotations as usual, but also update </a:t>
            </a:r>
            <a:r>
              <a:rPr lang="en-US" dirty="0" err="1"/>
              <a:t>Mhi</a:t>
            </a:r>
            <a:r>
              <a:rPr lang="en-US" dirty="0"/>
              <a:t>(u) whenever you update the balance factor of a node u.</a:t>
            </a:r>
          </a:p>
          <a:p>
            <a:pPr lvl="1"/>
            <a:r>
              <a:rPr lang="en-US" dirty="0"/>
              <a:t>Update </a:t>
            </a:r>
            <a:r>
              <a:rPr lang="en-US" dirty="0" err="1"/>
              <a:t>Mhi</a:t>
            </a:r>
            <a:r>
              <a:rPr lang="en-US" dirty="0"/>
              <a:t>(u) for all ancestors, and for every node involved in a rotation, using formula:</a:t>
            </a:r>
            <a:br>
              <a:rPr lang="en-US" dirty="0"/>
            </a:br>
            <a:r>
              <a:rPr lang="en-US" dirty="0" err="1"/>
              <a:t>Mhi</a:t>
            </a:r>
            <a:r>
              <a:rPr lang="en-US" dirty="0"/>
              <a:t>(u) = max{hi(u), </a:t>
            </a:r>
            <a:r>
              <a:rPr lang="en-US" dirty="0" err="1"/>
              <a:t>Mhi</a:t>
            </a:r>
            <a:r>
              <a:rPr lang="en-US" dirty="0"/>
              <a:t>(left(u)), </a:t>
            </a:r>
            <a:r>
              <a:rPr lang="en-US" dirty="0" err="1"/>
              <a:t>Mhi</a:t>
            </a:r>
            <a:r>
              <a:rPr lang="en-US" dirty="0"/>
              <a:t>(right(u))}.</a:t>
            </a:r>
          </a:p>
          <a:p>
            <a:r>
              <a:rPr lang="en-US" dirty="0"/>
              <a:t>Delete(D, x=[lo, hi]): similar to Insert</a:t>
            </a:r>
          </a:p>
        </p:txBody>
      </p:sp>
    </p:spTree>
    <p:extLst>
      <p:ext uri="{BB962C8B-B14F-4D97-AF65-F5344CB8AC3E}">
        <p14:creationId xmlns:p14="http://schemas.microsoft.com/office/powerpoint/2010/main" val="3386803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a:t>Why O(</a:t>
            </a:r>
            <a:r>
              <a:rPr lang="en-US" dirty="0" err="1"/>
              <a:t>lg</a:t>
            </a:r>
            <a:r>
              <a:rPr lang="en-US" dirty="0"/>
              <a:t> n) time?</a:t>
            </a:r>
          </a:p>
        </p:txBody>
      </p:sp>
      <p:sp>
        <p:nvSpPr>
          <p:cNvPr id="3" name="Content Placeholder 2"/>
          <p:cNvSpPr>
            <a:spLocks noGrp="1"/>
          </p:cNvSpPr>
          <p:nvPr>
            <p:ph idx="1"/>
          </p:nvPr>
        </p:nvSpPr>
        <p:spPr>
          <a:xfrm>
            <a:off x="1828800" y="914400"/>
            <a:ext cx="8686800" cy="5791200"/>
          </a:xfrm>
        </p:spPr>
        <p:txBody>
          <a:bodyPr>
            <a:normAutofit/>
          </a:bodyPr>
          <a:lstStyle/>
          <a:p>
            <a:r>
              <a:rPr lang="en-US" dirty="0"/>
              <a:t>Insert/Delete: normal AVL operation = O(</a:t>
            </a:r>
            <a:r>
              <a:rPr lang="en-US" dirty="0" err="1"/>
              <a:t>lg</a:t>
            </a:r>
            <a:r>
              <a:rPr lang="en-US" dirty="0"/>
              <a:t> n)</a:t>
            </a:r>
          </a:p>
          <a:p>
            <a:pPr lvl="1"/>
            <a:r>
              <a:rPr lang="en-US" dirty="0"/>
              <a:t>PLUS: update </a:t>
            </a:r>
            <a:r>
              <a:rPr lang="en-US" dirty="0" err="1"/>
              <a:t>Mhi</a:t>
            </a:r>
            <a:r>
              <a:rPr lang="en-US" dirty="0"/>
              <a:t>(u) for each u on path to the root</a:t>
            </a:r>
          </a:p>
          <a:p>
            <a:pPr lvl="2"/>
            <a:r>
              <a:rPr lang="en-US" dirty="0"/>
              <a:t>Length of this path ≤ tree height, so O(</a:t>
            </a:r>
            <a:r>
              <a:rPr lang="en-US" dirty="0" err="1"/>
              <a:t>lg</a:t>
            </a:r>
            <a:r>
              <a:rPr lang="en-US" dirty="0"/>
              <a:t> n) in an AVL tree</a:t>
            </a:r>
          </a:p>
          <a:p>
            <a:pPr lvl="1"/>
            <a:r>
              <a:rPr lang="en-US" dirty="0"/>
              <a:t>PLUS: update </a:t>
            </a:r>
            <a:r>
              <a:rPr lang="en-US" dirty="0" err="1"/>
              <a:t>Mhi</a:t>
            </a:r>
            <a:r>
              <a:rPr lang="en-US" dirty="0"/>
              <a:t>(u) for each node involved in a rotation</a:t>
            </a:r>
          </a:p>
          <a:p>
            <a:pPr lvl="2"/>
            <a:r>
              <a:rPr lang="en-US" dirty="0"/>
              <a:t>At most O(</a:t>
            </a:r>
            <a:r>
              <a:rPr lang="en-US" dirty="0" err="1"/>
              <a:t>lg</a:t>
            </a:r>
            <a:r>
              <a:rPr lang="en-US" dirty="0"/>
              <a:t> n) rotations (one per node on the path from the root ≤ tree height)</a:t>
            </a:r>
          </a:p>
          <a:p>
            <a:pPr lvl="2"/>
            <a:r>
              <a:rPr lang="en-US" dirty="0"/>
              <a:t>Each rotation involves a constant number of nodes</a:t>
            </a:r>
          </a:p>
          <a:p>
            <a:pPr lvl="2"/>
            <a:r>
              <a:rPr lang="en-US" dirty="0"/>
              <a:t>Therefore, constant times O(</a:t>
            </a:r>
            <a:r>
              <a:rPr lang="en-US" dirty="0" err="1"/>
              <a:t>lg</a:t>
            </a:r>
            <a:r>
              <a:rPr lang="en-US" dirty="0"/>
              <a:t> n), which is O(</a:t>
            </a:r>
            <a:r>
              <a:rPr lang="en-US" dirty="0" err="1"/>
              <a:t>lg</a:t>
            </a:r>
            <a:r>
              <a:rPr lang="en-US" dirty="0"/>
              <a:t> n).</a:t>
            </a:r>
          </a:p>
          <a:p>
            <a:r>
              <a:rPr lang="en-US" dirty="0"/>
              <a:t>Search</a:t>
            </a:r>
          </a:p>
          <a:p>
            <a:pPr lvl="1"/>
            <a:r>
              <a:rPr lang="en-US" dirty="0"/>
              <a:t>Constant work + recursive call on a child</a:t>
            </a:r>
          </a:p>
          <a:p>
            <a:pPr lvl="1"/>
            <a:r>
              <a:rPr lang="en-US" dirty="0"/>
              <a:t>Single recursive call means O(tree height) = O(</a:t>
            </a:r>
            <a:r>
              <a:rPr lang="en-US" dirty="0" err="1"/>
              <a:t>lg</a:t>
            </a:r>
            <a:r>
              <a:rPr lang="en-US" dirty="0"/>
              <a:t> n)</a:t>
            </a:r>
          </a:p>
        </p:txBody>
      </p:sp>
    </p:spTree>
    <p:extLst>
      <p:ext uri="{BB962C8B-B14F-4D97-AF65-F5344CB8AC3E}">
        <p14:creationId xmlns:p14="http://schemas.microsoft.com/office/powerpoint/2010/main" val="277220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dirty="0">
                <a:effectLst>
                  <a:outerShdw blurRad="38100" dist="38100" dir="2700000" algn="tl">
                    <a:srgbClr val="000000">
                      <a:alpha val="43137"/>
                    </a:srgbClr>
                  </a:outerShdw>
                </a:effectLst>
              </a:rPr>
              <a:t>BST Delete breaks an AVL Tree</a:t>
            </a:r>
          </a:p>
        </p:txBody>
      </p:sp>
      <p:sp>
        <p:nvSpPr>
          <p:cNvPr id="4" name="Oval 3"/>
          <p:cNvSpPr/>
          <p:nvPr/>
        </p:nvSpPr>
        <p:spPr>
          <a:xfrm>
            <a:off x="2792416" y="23260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5" name="Oval 4"/>
          <p:cNvSpPr/>
          <p:nvPr/>
        </p:nvSpPr>
        <p:spPr>
          <a:xfrm>
            <a:off x="2106616" y="349603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7" name="Oval 6"/>
          <p:cNvSpPr/>
          <p:nvPr/>
        </p:nvSpPr>
        <p:spPr>
          <a:xfrm>
            <a:off x="1522416" y="456283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sp>
        <p:nvSpPr>
          <p:cNvPr id="8" name="Oval 7"/>
          <p:cNvSpPr/>
          <p:nvPr/>
        </p:nvSpPr>
        <p:spPr>
          <a:xfrm>
            <a:off x="3478216" y="349286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10" name="Straight Arrow Connector 9"/>
          <p:cNvCxnSpPr>
            <a:stCxn id="4" idx="3"/>
            <a:endCxn id="5" idx="0"/>
          </p:cNvCxnSpPr>
          <p:nvPr/>
        </p:nvCxnSpPr>
        <p:spPr>
          <a:xfrm flipH="1">
            <a:off x="2449516" y="2846753"/>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8" idx="0"/>
          </p:cNvCxnSpPr>
          <p:nvPr/>
        </p:nvCxnSpPr>
        <p:spPr>
          <a:xfrm>
            <a:off x="3378206" y="2846750"/>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0"/>
          </p:cNvCxnSpPr>
          <p:nvPr/>
        </p:nvCxnSpPr>
        <p:spPr>
          <a:xfrm flipH="1">
            <a:off x="1865316" y="4015153"/>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610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17" name="Oval 16"/>
          <p:cNvSpPr/>
          <p:nvPr/>
        </p:nvSpPr>
        <p:spPr>
          <a:xfrm>
            <a:off x="7924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18" name="Oval 17"/>
          <p:cNvSpPr/>
          <p:nvPr/>
        </p:nvSpPr>
        <p:spPr>
          <a:xfrm>
            <a:off x="7339013" y="45561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cxnSp>
        <p:nvCxnSpPr>
          <p:cNvPr id="20" name="Straight Arrow Connector 19"/>
          <p:cNvCxnSpPr>
            <a:stCxn id="16" idx="3"/>
            <a:endCxn id="17" idx="0"/>
          </p:cNvCxnSpPr>
          <p:nvPr/>
        </p:nvCxnSpPr>
        <p:spPr>
          <a:xfrm flipH="1">
            <a:off x="8267703" y="2840041"/>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8" idx="0"/>
          </p:cNvCxnSpPr>
          <p:nvPr/>
        </p:nvCxnSpPr>
        <p:spPr>
          <a:xfrm flipH="1">
            <a:off x="7681913" y="4008441"/>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063826" y="3657600"/>
            <a:ext cx="15240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6161" name="TextBox 23"/>
          <p:cNvSpPr txBox="1">
            <a:spLocks noChangeArrowheads="1"/>
          </p:cNvSpPr>
          <p:nvPr/>
        </p:nvSpPr>
        <p:spPr bwMode="auto">
          <a:xfrm>
            <a:off x="4948502" y="314927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dirty="0">
                <a:solidFill>
                  <a:prstClr val="black"/>
                </a:solidFill>
              </a:rPr>
              <a:t>Delete(9)</a:t>
            </a:r>
          </a:p>
        </p:txBody>
      </p:sp>
      <p:cxnSp>
        <p:nvCxnSpPr>
          <p:cNvPr id="65" name="Straight Arrow Connector 64"/>
          <p:cNvCxnSpPr>
            <a:cxnSpLocks/>
          </p:cNvCxnSpPr>
          <p:nvPr/>
        </p:nvCxnSpPr>
        <p:spPr>
          <a:xfrm flipH="1" flipV="1">
            <a:off x="8853487" y="4214810"/>
            <a:ext cx="679454" cy="156051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3" name="TextBox 72"/>
          <p:cNvSpPr txBox="1">
            <a:spLocks noChangeArrowheads="1"/>
          </p:cNvSpPr>
          <p:nvPr/>
        </p:nvSpPr>
        <p:spPr bwMode="auto">
          <a:xfrm>
            <a:off x="7494588" y="5842000"/>
            <a:ext cx="30972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fontAlgn="base" hangingPunct="1">
              <a:spcBef>
                <a:spcPct val="0"/>
              </a:spcBef>
              <a:spcAft>
                <a:spcPct val="0"/>
              </a:spcAft>
            </a:pPr>
            <a:r>
              <a:rPr lang="en-US" sz="2800" b="1" i="1" dirty="0">
                <a:solidFill>
                  <a:prstClr val="black"/>
                </a:solidFill>
              </a:rPr>
              <a:t>h(left) &gt; h(right)+1</a:t>
            </a:r>
          </a:p>
          <a:p>
            <a:pPr algn="ctr" eaLnBrk="1" fontAlgn="base" hangingPunct="1">
              <a:spcBef>
                <a:spcPct val="0"/>
              </a:spcBef>
              <a:spcAft>
                <a:spcPct val="0"/>
              </a:spcAft>
            </a:pPr>
            <a:r>
              <a:rPr lang="en-US" sz="2800" dirty="0">
                <a:solidFill>
                  <a:prstClr val="black"/>
                </a:solidFill>
              </a:rPr>
              <a:t>so </a:t>
            </a:r>
            <a:r>
              <a:rPr lang="en-US" sz="2800" b="1" u="sng" dirty="0">
                <a:solidFill>
                  <a:prstClr val="black"/>
                </a:solidFill>
              </a:rPr>
              <a:t>NOT</a:t>
            </a:r>
            <a:r>
              <a:rPr lang="en-US" sz="2800" dirty="0">
                <a:solidFill>
                  <a:prstClr val="black"/>
                </a:solidFill>
              </a:rPr>
              <a:t> an AVL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42"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1000"/>
                                        <p:tgtEl>
                                          <p:spTgt spid="73"/>
                                        </p:tgtEl>
                                      </p:cBhvr>
                                    </p:animEffect>
                                    <p:anim calcmode="lin" valueType="num">
                                      <p:cBhvr>
                                        <p:cTn id="28" dur="1000" fill="hold"/>
                                        <p:tgtEl>
                                          <p:spTgt spid="73"/>
                                        </p:tgtEl>
                                        <p:attrNameLst>
                                          <p:attrName>ppt_x</p:attrName>
                                        </p:attrNameLst>
                                      </p:cBhvr>
                                      <p:tavLst>
                                        <p:tav tm="0">
                                          <p:val>
                                            <p:strVal val="#ppt_x"/>
                                          </p:val>
                                        </p:tav>
                                        <p:tav tm="100000">
                                          <p:val>
                                            <p:strVal val="#ppt_x"/>
                                          </p:val>
                                        </p:tav>
                                      </p:tavLst>
                                    </p:anim>
                                    <p:anim calcmode="lin" valueType="num">
                                      <p:cBhvr>
                                        <p:cTn id="2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3" grpId="0" animBg="1"/>
      <p:bldP spid="6161"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58761" y="403123"/>
            <a:ext cx="10491020" cy="1143000"/>
          </a:xfrm>
        </p:spPr>
        <p:txBody>
          <a:bodyPr/>
          <a:lstStyle/>
          <a:p>
            <a:pPr eaLnBrk="1" hangingPunct="1"/>
            <a:r>
              <a:rPr lang="en-US" b="1" dirty="0">
                <a:effectLst>
                  <a:outerShdw blurRad="38100" dist="38100" dir="2700000" algn="tl">
                    <a:srgbClr val="000000">
                      <a:alpha val="43137"/>
                    </a:srgbClr>
                  </a:outerShdw>
                </a:effectLst>
              </a:rPr>
              <a:t>Replacing the height constraint with balance factors</a:t>
            </a:r>
          </a:p>
        </p:txBody>
      </p:sp>
      <p:sp>
        <p:nvSpPr>
          <p:cNvPr id="3" name="Content Placeholder 2"/>
          <p:cNvSpPr>
            <a:spLocks noGrp="1"/>
          </p:cNvSpPr>
          <p:nvPr>
            <p:ph idx="1"/>
          </p:nvPr>
        </p:nvSpPr>
        <p:spPr>
          <a:xfrm>
            <a:off x="1170039" y="1914832"/>
            <a:ext cx="9704438" cy="4161503"/>
          </a:xfrm>
        </p:spPr>
        <p:txBody>
          <a:bodyPr/>
          <a:lstStyle/>
          <a:p>
            <a:pPr eaLnBrk="1" hangingPunct="1">
              <a:lnSpc>
                <a:spcPct val="150000"/>
              </a:lnSpc>
            </a:pPr>
            <a:r>
              <a:rPr lang="en-US" dirty="0"/>
              <a:t>Instead of thinking about the heights of nodes, it is helpful to think in terms of </a:t>
            </a:r>
            <a:r>
              <a:rPr lang="en-US" b="1" i="1" dirty="0"/>
              <a:t>balance factors</a:t>
            </a:r>
            <a:endParaRPr lang="en-US" dirty="0"/>
          </a:p>
          <a:p>
            <a:pPr eaLnBrk="1" hangingPunct="1">
              <a:lnSpc>
                <a:spcPct val="150000"/>
              </a:lnSpc>
            </a:pPr>
            <a:r>
              <a:rPr lang="en-US" dirty="0"/>
              <a:t>The balance factor </a:t>
            </a:r>
            <a:r>
              <a:rPr lang="en-US" i="1" dirty="0"/>
              <a:t>bf(x) = h(</a:t>
            </a:r>
            <a:r>
              <a:rPr lang="en-US" i="1" dirty="0" err="1"/>
              <a:t>x.right</a:t>
            </a:r>
            <a:r>
              <a:rPr lang="en-US" i="1" dirty="0"/>
              <a:t>) – h(</a:t>
            </a:r>
            <a:r>
              <a:rPr lang="en-US" i="1" dirty="0" err="1"/>
              <a:t>x.left</a:t>
            </a:r>
            <a:r>
              <a:rPr lang="en-US" i="1" dirty="0"/>
              <a:t>)</a:t>
            </a:r>
          </a:p>
          <a:p>
            <a:pPr lvl="1" eaLnBrk="1" hangingPunct="1">
              <a:lnSpc>
                <a:spcPct val="150000"/>
              </a:lnSpc>
            </a:pPr>
            <a:r>
              <a:rPr lang="en-US" dirty="0"/>
              <a:t>bf(x) values -1, 0, and 1 are allowed</a:t>
            </a:r>
          </a:p>
          <a:p>
            <a:pPr lvl="1" eaLnBrk="1" hangingPunct="1">
              <a:lnSpc>
                <a:spcPct val="150000"/>
              </a:lnSpc>
            </a:pPr>
            <a:r>
              <a:rPr lang="en-US" dirty="0"/>
              <a:t>If bf(x) &lt; -1 or bf(x) &gt; 1 then tree is </a:t>
            </a:r>
            <a:r>
              <a:rPr lang="en-US" b="1" dirty="0"/>
              <a:t>NOT AVL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209530"/>
            <a:ext cx="10972800" cy="1143000"/>
          </a:xfrm>
        </p:spPr>
        <p:txBody>
          <a:bodyPr/>
          <a:lstStyle/>
          <a:p>
            <a:pPr eaLnBrk="1" hangingPunct="1"/>
            <a:r>
              <a:rPr lang="en-US" sz="4800" dirty="0"/>
              <a:t>Same example with </a:t>
            </a:r>
            <a:r>
              <a:rPr lang="en-US" sz="4800" b="1" dirty="0"/>
              <a:t>bf(x), </a:t>
            </a:r>
            <a:r>
              <a:rPr lang="en-US" sz="4800" b="1" u="sng" dirty="0"/>
              <a:t>not</a:t>
            </a:r>
            <a:r>
              <a:rPr lang="en-US" sz="4800" b="1" dirty="0"/>
              <a:t> h(x)</a:t>
            </a:r>
          </a:p>
        </p:txBody>
      </p:sp>
      <p:sp>
        <p:nvSpPr>
          <p:cNvPr id="4" name="Oval 3"/>
          <p:cNvSpPr/>
          <p:nvPr/>
        </p:nvSpPr>
        <p:spPr>
          <a:xfrm>
            <a:off x="4081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5" name="Oval 4"/>
          <p:cNvSpPr/>
          <p:nvPr/>
        </p:nvSpPr>
        <p:spPr>
          <a:xfrm>
            <a:off x="3395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7" name="Oval 6"/>
          <p:cNvSpPr/>
          <p:nvPr/>
        </p:nvSpPr>
        <p:spPr>
          <a:xfrm>
            <a:off x="2811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sp>
        <p:nvSpPr>
          <p:cNvPr id="8" name="Oval 7"/>
          <p:cNvSpPr/>
          <p:nvPr/>
        </p:nvSpPr>
        <p:spPr>
          <a:xfrm>
            <a:off x="4767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10" name="Straight Arrow Connector 9"/>
          <p:cNvCxnSpPr>
            <a:stCxn id="4" idx="3"/>
            <a:endCxn id="5" idx="0"/>
          </p:cNvCxnSpPr>
          <p:nvPr/>
        </p:nvCxnSpPr>
        <p:spPr>
          <a:xfrm flipH="1">
            <a:off x="3738563" y="2836866"/>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8" idx="0"/>
          </p:cNvCxnSpPr>
          <p:nvPr/>
        </p:nvCxnSpPr>
        <p:spPr>
          <a:xfrm>
            <a:off x="4667253"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0"/>
          </p:cNvCxnSpPr>
          <p:nvPr/>
        </p:nvCxnSpPr>
        <p:spPr>
          <a:xfrm flipH="1">
            <a:off x="3154363" y="4005266"/>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610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17" name="Oval 16"/>
          <p:cNvSpPr/>
          <p:nvPr/>
        </p:nvSpPr>
        <p:spPr>
          <a:xfrm>
            <a:off x="7924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18" name="Oval 17"/>
          <p:cNvSpPr/>
          <p:nvPr/>
        </p:nvSpPr>
        <p:spPr>
          <a:xfrm>
            <a:off x="7339013" y="45561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cxnSp>
        <p:nvCxnSpPr>
          <p:cNvPr id="20" name="Straight Arrow Connector 19"/>
          <p:cNvCxnSpPr>
            <a:stCxn id="16" idx="3"/>
            <a:endCxn id="17" idx="0"/>
          </p:cNvCxnSpPr>
          <p:nvPr/>
        </p:nvCxnSpPr>
        <p:spPr>
          <a:xfrm flipH="1">
            <a:off x="8267703" y="2840041"/>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8" idx="0"/>
          </p:cNvCxnSpPr>
          <p:nvPr/>
        </p:nvCxnSpPr>
        <p:spPr>
          <a:xfrm flipH="1">
            <a:off x="7681913" y="4008441"/>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791200" y="3657603"/>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8209" name="TextBox 23"/>
          <p:cNvSpPr txBox="1">
            <a:spLocks noChangeArrowheads="1"/>
          </p:cNvSpPr>
          <p:nvPr/>
        </p:nvSpPr>
        <p:spPr bwMode="auto">
          <a:xfrm>
            <a:off x="5562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a:solidFill>
                  <a:prstClr val="black"/>
                </a:solidFill>
              </a:rPr>
              <a:t>Delete(9)</a:t>
            </a:r>
          </a:p>
        </p:txBody>
      </p:sp>
      <p:sp>
        <p:nvSpPr>
          <p:cNvPr id="8210" name="TextBox 24"/>
          <p:cNvSpPr txBox="1">
            <a:spLocks noChangeArrowheads="1"/>
          </p:cNvSpPr>
          <p:nvPr/>
        </p:nvSpPr>
        <p:spPr bwMode="auto">
          <a:xfrm>
            <a:off x="3672477" y="2306618"/>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-1</a:t>
            </a:r>
          </a:p>
        </p:txBody>
      </p:sp>
      <p:sp>
        <p:nvSpPr>
          <p:cNvPr id="8211" name="TextBox 25"/>
          <p:cNvSpPr txBox="1">
            <a:spLocks noChangeArrowheads="1"/>
          </p:cNvSpPr>
          <p:nvPr/>
        </p:nvSpPr>
        <p:spPr bwMode="auto">
          <a:xfrm>
            <a:off x="2966039" y="3451207"/>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-1</a:t>
            </a:r>
          </a:p>
        </p:txBody>
      </p:sp>
      <p:sp>
        <p:nvSpPr>
          <p:cNvPr id="8212" name="TextBox 27"/>
          <p:cNvSpPr txBox="1">
            <a:spLocks noChangeArrowheads="1"/>
          </p:cNvSpPr>
          <p:nvPr/>
        </p:nvSpPr>
        <p:spPr bwMode="auto">
          <a:xfrm>
            <a:off x="2413589" y="4505307"/>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0</a:t>
            </a:r>
          </a:p>
        </p:txBody>
      </p:sp>
      <p:sp>
        <p:nvSpPr>
          <p:cNvPr id="8213" name="TextBox 28"/>
          <p:cNvSpPr txBox="1">
            <a:spLocks noChangeArrowheads="1"/>
          </p:cNvSpPr>
          <p:nvPr/>
        </p:nvSpPr>
        <p:spPr bwMode="auto">
          <a:xfrm>
            <a:off x="4365628" y="36147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dirty="0">
                <a:solidFill>
                  <a:prstClr val="black"/>
                </a:solidFill>
              </a:rPr>
              <a:t>0</a:t>
            </a:r>
          </a:p>
        </p:txBody>
      </p:sp>
      <p:sp>
        <p:nvSpPr>
          <p:cNvPr id="8214" name="TextBox 59"/>
          <p:cNvSpPr txBox="1">
            <a:spLocks noChangeArrowheads="1"/>
          </p:cNvSpPr>
          <p:nvPr/>
        </p:nvSpPr>
        <p:spPr bwMode="auto">
          <a:xfrm>
            <a:off x="8173039" y="2297093"/>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-2</a:t>
            </a:r>
          </a:p>
        </p:txBody>
      </p:sp>
      <p:sp>
        <p:nvSpPr>
          <p:cNvPr id="8215" name="TextBox 60"/>
          <p:cNvSpPr txBox="1">
            <a:spLocks noChangeArrowheads="1"/>
          </p:cNvSpPr>
          <p:nvPr/>
        </p:nvSpPr>
        <p:spPr bwMode="auto">
          <a:xfrm>
            <a:off x="7487239" y="3443268"/>
            <a:ext cx="478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-1</a:t>
            </a:r>
          </a:p>
        </p:txBody>
      </p:sp>
      <p:sp>
        <p:nvSpPr>
          <p:cNvPr id="8216" name="TextBox 61"/>
          <p:cNvSpPr txBox="1">
            <a:spLocks noChangeArrowheads="1"/>
          </p:cNvSpPr>
          <p:nvPr/>
        </p:nvSpPr>
        <p:spPr bwMode="auto">
          <a:xfrm>
            <a:off x="6993527" y="4497368"/>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dirty="0">
                <a:solidFill>
                  <a:prstClr val="black"/>
                </a:solidFill>
              </a:rPr>
              <a:t>0</a:t>
            </a:r>
          </a:p>
        </p:txBody>
      </p:sp>
      <p:cxnSp>
        <p:nvCxnSpPr>
          <p:cNvPr id="65" name="Straight Arrow Connector 64"/>
          <p:cNvCxnSpPr>
            <a:stCxn id="73" idx="0"/>
          </p:cNvCxnSpPr>
          <p:nvPr/>
        </p:nvCxnSpPr>
        <p:spPr>
          <a:xfrm flipH="1" flipV="1">
            <a:off x="8510591" y="2825750"/>
            <a:ext cx="485775" cy="28892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3" name="TextBox 72"/>
          <p:cNvSpPr txBox="1">
            <a:spLocks noChangeArrowheads="1"/>
          </p:cNvSpPr>
          <p:nvPr/>
        </p:nvSpPr>
        <p:spPr bwMode="auto">
          <a:xfrm>
            <a:off x="7440613" y="5715000"/>
            <a:ext cx="3111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b="1">
                <a:solidFill>
                  <a:prstClr val="black"/>
                </a:solidFill>
              </a:rPr>
              <a:t>bf &lt; -1</a:t>
            </a:r>
          </a:p>
          <a:p>
            <a:pPr eaLnBrk="1" fontAlgn="base" hangingPunct="1">
              <a:spcBef>
                <a:spcPct val="0"/>
              </a:spcBef>
              <a:spcAft>
                <a:spcPct val="0"/>
              </a:spcAft>
            </a:pPr>
            <a:r>
              <a:rPr lang="en-US" sz="2800">
                <a:solidFill>
                  <a:prstClr val="black"/>
                </a:solidFill>
              </a:rPr>
              <a:t>so</a:t>
            </a:r>
            <a:r>
              <a:rPr lang="en-US" sz="2800" b="1">
                <a:solidFill>
                  <a:prstClr val="black"/>
                </a:solidFill>
              </a:rPr>
              <a:t> </a:t>
            </a:r>
            <a:r>
              <a:rPr lang="en-US" sz="2800" b="1" u="sng">
                <a:solidFill>
                  <a:prstClr val="black"/>
                </a:solidFill>
              </a:rPr>
              <a:t>NOT</a:t>
            </a:r>
            <a:r>
              <a:rPr lang="en-US" sz="2800">
                <a:solidFill>
                  <a:prstClr val="black"/>
                </a:solidFill>
              </a:rPr>
              <a:t> an AVL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12"/>
                                        </p:tgtEl>
                                        <p:attrNameLst>
                                          <p:attrName>style.visibility</p:attrName>
                                        </p:attrNameLst>
                                      </p:cBhvr>
                                      <p:to>
                                        <p:strVal val="visible"/>
                                      </p:to>
                                    </p:set>
                                    <p:animEffect transition="in" filter="fade">
                                      <p:cBhvr>
                                        <p:cTn id="7" dur="1000"/>
                                        <p:tgtEl>
                                          <p:spTgt spid="8212"/>
                                        </p:tgtEl>
                                      </p:cBhvr>
                                    </p:animEffect>
                                    <p:anim calcmode="lin" valueType="num">
                                      <p:cBhvr>
                                        <p:cTn id="8" dur="1000" fill="hold"/>
                                        <p:tgtEl>
                                          <p:spTgt spid="8212"/>
                                        </p:tgtEl>
                                        <p:attrNameLst>
                                          <p:attrName>ppt_x</p:attrName>
                                        </p:attrNameLst>
                                      </p:cBhvr>
                                      <p:tavLst>
                                        <p:tav tm="0">
                                          <p:val>
                                            <p:strVal val="#ppt_x"/>
                                          </p:val>
                                        </p:tav>
                                        <p:tav tm="100000">
                                          <p:val>
                                            <p:strVal val="#ppt_x"/>
                                          </p:val>
                                        </p:tav>
                                      </p:tavLst>
                                    </p:anim>
                                    <p:anim calcmode="lin" valueType="num">
                                      <p:cBhvr>
                                        <p:cTn id="9" dur="1000" fill="hold"/>
                                        <p:tgtEl>
                                          <p:spTgt spid="82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13"/>
                                        </p:tgtEl>
                                        <p:attrNameLst>
                                          <p:attrName>style.visibility</p:attrName>
                                        </p:attrNameLst>
                                      </p:cBhvr>
                                      <p:to>
                                        <p:strVal val="visible"/>
                                      </p:to>
                                    </p:set>
                                    <p:animEffect transition="in" filter="fade">
                                      <p:cBhvr>
                                        <p:cTn id="14" dur="1000"/>
                                        <p:tgtEl>
                                          <p:spTgt spid="8213"/>
                                        </p:tgtEl>
                                      </p:cBhvr>
                                    </p:animEffect>
                                    <p:anim calcmode="lin" valueType="num">
                                      <p:cBhvr>
                                        <p:cTn id="15" dur="1000" fill="hold"/>
                                        <p:tgtEl>
                                          <p:spTgt spid="8213"/>
                                        </p:tgtEl>
                                        <p:attrNameLst>
                                          <p:attrName>ppt_x</p:attrName>
                                        </p:attrNameLst>
                                      </p:cBhvr>
                                      <p:tavLst>
                                        <p:tav tm="0">
                                          <p:val>
                                            <p:strVal val="#ppt_x"/>
                                          </p:val>
                                        </p:tav>
                                        <p:tav tm="100000">
                                          <p:val>
                                            <p:strVal val="#ppt_x"/>
                                          </p:val>
                                        </p:tav>
                                      </p:tavLst>
                                    </p:anim>
                                    <p:anim calcmode="lin" valueType="num">
                                      <p:cBhvr>
                                        <p:cTn id="16" dur="1000" fill="hold"/>
                                        <p:tgtEl>
                                          <p:spTgt spid="82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11"/>
                                        </p:tgtEl>
                                        <p:attrNameLst>
                                          <p:attrName>style.visibility</p:attrName>
                                        </p:attrNameLst>
                                      </p:cBhvr>
                                      <p:to>
                                        <p:strVal val="visible"/>
                                      </p:to>
                                    </p:set>
                                    <p:animEffect transition="in" filter="fade">
                                      <p:cBhvr>
                                        <p:cTn id="21" dur="1000"/>
                                        <p:tgtEl>
                                          <p:spTgt spid="8211"/>
                                        </p:tgtEl>
                                      </p:cBhvr>
                                    </p:animEffect>
                                    <p:anim calcmode="lin" valueType="num">
                                      <p:cBhvr>
                                        <p:cTn id="22" dur="1000" fill="hold"/>
                                        <p:tgtEl>
                                          <p:spTgt spid="8211"/>
                                        </p:tgtEl>
                                        <p:attrNameLst>
                                          <p:attrName>ppt_x</p:attrName>
                                        </p:attrNameLst>
                                      </p:cBhvr>
                                      <p:tavLst>
                                        <p:tav tm="0">
                                          <p:val>
                                            <p:strVal val="#ppt_x"/>
                                          </p:val>
                                        </p:tav>
                                        <p:tav tm="100000">
                                          <p:val>
                                            <p:strVal val="#ppt_x"/>
                                          </p:val>
                                        </p:tav>
                                      </p:tavLst>
                                    </p:anim>
                                    <p:anim calcmode="lin" valueType="num">
                                      <p:cBhvr>
                                        <p:cTn id="23" dur="1000" fill="hold"/>
                                        <p:tgtEl>
                                          <p:spTgt spid="82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210"/>
                                        </p:tgtEl>
                                        <p:attrNameLst>
                                          <p:attrName>style.visibility</p:attrName>
                                        </p:attrNameLst>
                                      </p:cBhvr>
                                      <p:to>
                                        <p:strVal val="visible"/>
                                      </p:to>
                                    </p:set>
                                    <p:animEffect transition="in" filter="fade">
                                      <p:cBhvr>
                                        <p:cTn id="28" dur="1000"/>
                                        <p:tgtEl>
                                          <p:spTgt spid="8210"/>
                                        </p:tgtEl>
                                      </p:cBhvr>
                                    </p:animEffect>
                                    <p:anim calcmode="lin" valueType="num">
                                      <p:cBhvr>
                                        <p:cTn id="29" dur="1000" fill="hold"/>
                                        <p:tgtEl>
                                          <p:spTgt spid="8210"/>
                                        </p:tgtEl>
                                        <p:attrNameLst>
                                          <p:attrName>ppt_x</p:attrName>
                                        </p:attrNameLst>
                                      </p:cBhvr>
                                      <p:tavLst>
                                        <p:tav tm="0">
                                          <p:val>
                                            <p:strVal val="#ppt_x"/>
                                          </p:val>
                                        </p:tav>
                                        <p:tav tm="100000">
                                          <p:val>
                                            <p:strVal val="#ppt_x"/>
                                          </p:val>
                                        </p:tav>
                                      </p:tavLst>
                                    </p:anim>
                                    <p:anim calcmode="lin" valueType="num">
                                      <p:cBhvr>
                                        <p:cTn id="30" dur="1000" fill="hold"/>
                                        <p:tgtEl>
                                          <p:spTgt spid="82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216"/>
                                        </p:tgtEl>
                                        <p:attrNameLst>
                                          <p:attrName>style.visibility</p:attrName>
                                        </p:attrNameLst>
                                      </p:cBhvr>
                                      <p:to>
                                        <p:strVal val="visible"/>
                                      </p:to>
                                    </p:set>
                                    <p:animEffect transition="in" filter="fade">
                                      <p:cBhvr>
                                        <p:cTn id="35" dur="1000"/>
                                        <p:tgtEl>
                                          <p:spTgt spid="8216"/>
                                        </p:tgtEl>
                                      </p:cBhvr>
                                    </p:animEffect>
                                    <p:anim calcmode="lin" valueType="num">
                                      <p:cBhvr>
                                        <p:cTn id="36" dur="1000" fill="hold"/>
                                        <p:tgtEl>
                                          <p:spTgt spid="8216"/>
                                        </p:tgtEl>
                                        <p:attrNameLst>
                                          <p:attrName>ppt_x</p:attrName>
                                        </p:attrNameLst>
                                      </p:cBhvr>
                                      <p:tavLst>
                                        <p:tav tm="0">
                                          <p:val>
                                            <p:strVal val="#ppt_x"/>
                                          </p:val>
                                        </p:tav>
                                        <p:tav tm="100000">
                                          <p:val>
                                            <p:strVal val="#ppt_x"/>
                                          </p:val>
                                        </p:tav>
                                      </p:tavLst>
                                    </p:anim>
                                    <p:anim calcmode="lin" valueType="num">
                                      <p:cBhvr>
                                        <p:cTn id="37" dur="1000" fill="hold"/>
                                        <p:tgtEl>
                                          <p:spTgt spid="82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215"/>
                                        </p:tgtEl>
                                        <p:attrNameLst>
                                          <p:attrName>style.visibility</p:attrName>
                                        </p:attrNameLst>
                                      </p:cBhvr>
                                      <p:to>
                                        <p:strVal val="visible"/>
                                      </p:to>
                                    </p:set>
                                    <p:animEffect transition="in" filter="fade">
                                      <p:cBhvr>
                                        <p:cTn id="42" dur="1000"/>
                                        <p:tgtEl>
                                          <p:spTgt spid="8215"/>
                                        </p:tgtEl>
                                      </p:cBhvr>
                                    </p:animEffect>
                                    <p:anim calcmode="lin" valueType="num">
                                      <p:cBhvr>
                                        <p:cTn id="43" dur="1000" fill="hold"/>
                                        <p:tgtEl>
                                          <p:spTgt spid="8215"/>
                                        </p:tgtEl>
                                        <p:attrNameLst>
                                          <p:attrName>ppt_x</p:attrName>
                                        </p:attrNameLst>
                                      </p:cBhvr>
                                      <p:tavLst>
                                        <p:tav tm="0">
                                          <p:val>
                                            <p:strVal val="#ppt_x"/>
                                          </p:val>
                                        </p:tav>
                                        <p:tav tm="100000">
                                          <p:val>
                                            <p:strVal val="#ppt_x"/>
                                          </p:val>
                                        </p:tav>
                                      </p:tavLst>
                                    </p:anim>
                                    <p:anim calcmode="lin" valueType="num">
                                      <p:cBhvr>
                                        <p:cTn id="44" dur="1000" fill="hold"/>
                                        <p:tgtEl>
                                          <p:spTgt spid="82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214"/>
                                        </p:tgtEl>
                                        <p:attrNameLst>
                                          <p:attrName>style.visibility</p:attrName>
                                        </p:attrNameLst>
                                      </p:cBhvr>
                                      <p:to>
                                        <p:strVal val="visible"/>
                                      </p:to>
                                    </p:set>
                                    <p:animEffect transition="in" filter="fade">
                                      <p:cBhvr>
                                        <p:cTn id="49" dur="1000"/>
                                        <p:tgtEl>
                                          <p:spTgt spid="8214"/>
                                        </p:tgtEl>
                                      </p:cBhvr>
                                    </p:animEffect>
                                    <p:anim calcmode="lin" valueType="num">
                                      <p:cBhvr>
                                        <p:cTn id="50" dur="1000" fill="hold"/>
                                        <p:tgtEl>
                                          <p:spTgt spid="8214"/>
                                        </p:tgtEl>
                                        <p:attrNameLst>
                                          <p:attrName>ppt_x</p:attrName>
                                        </p:attrNameLst>
                                      </p:cBhvr>
                                      <p:tavLst>
                                        <p:tav tm="0">
                                          <p:val>
                                            <p:strVal val="#ppt_x"/>
                                          </p:val>
                                        </p:tav>
                                        <p:tav tm="100000">
                                          <p:val>
                                            <p:strVal val="#ppt_x"/>
                                          </p:val>
                                        </p:tav>
                                      </p:tavLst>
                                    </p:anim>
                                    <p:anim calcmode="lin" valueType="num">
                                      <p:cBhvr>
                                        <p:cTn id="51" dur="1000" fill="hold"/>
                                        <p:tgtEl>
                                          <p:spTgt spid="82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1000"/>
                                        <p:tgtEl>
                                          <p:spTgt spid="65"/>
                                        </p:tgtEl>
                                      </p:cBhvr>
                                    </p:animEffect>
                                    <p:anim calcmode="lin" valueType="num">
                                      <p:cBhvr>
                                        <p:cTn id="57" dur="1000" fill="hold"/>
                                        <p:tgtEl>
                                          <p:spTgt spid="65"/>
                                        </p:tgtEl>
                                        <p:attrNameLst>
                                          <p:attrName>ppt_x</p:attrName>
                                        </p:attrNameLst>
                                      </p:cBhvr>
                                      <p:tavLst>
                                        <p:tav tm="0">
                                          <p:val>
                                            <p:strVal val="#ppt_x"/>
                                          </p:val>
                                        </p:tav>
                                        <p:tav tm="100000">
                                          <p:val>
                                            <p:strVal val="#ppt_x"/>
                                          </p:val>
                                        </p:tav>
                                      </p:tavLst>
                                    </p:anim>
                                    <p:anim calcmode="lin" valueType="num">
                                      <p:cBhvr>
                                        <p:cTn id="58" dur="1000" fill="hold"/>
                                        <p:tgtEl>
                                          <p:spTgt spid="6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p:bldP spid="8211" grpId="0"/>
      <p:bldP spid="8212" grpId="0"/>
      <p:bldP spid="8213" grpId="0"/>
      <p:bldP spid="8214" grpId="0"/>
      <p:bldP spid="8215" grpId="0"/>
      <p:bldP spid="8216"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89696"/>
            <a:ext cx="10972800" cy="1143000"/>
          </a:xfrm>
        </p:spPr>
        <p:txBody>
          <a:bodyPr/>
          <a:lstStyle/>
          <a:p>
            <a:pPr eaLnBrk="1" hangingPunct="1"/>
            <a:r>
              <a:rPr lang="en-US" sz="4800" b="1" dirty="0"/>
              <a:t>What else can BST Delete break?</a:t>
            </a:r>
          </a:p>
        </p:txBody>
      </p:sp>
      <p:sp>
        <p:nvSpPr>
          <p:cNvPr id="3" name="Content Placeholder 2"/>
          <p:cNvSpPr>
            <a:spLocks noGrp="1"/>
          </p:cNvSpPr>
          <p:nvPr>
            <p:ph idx="1"/>
          </p:nvPr>
        </p:nvSpPr>
        <p:spPr>
          <a:xfrm>
            <a:off x="1981200" y="1600200"/>
            <a:ext cx="8229600" cy="4953000"/>
          </a:xfrm>
        </p:spPr>
        <p:txBody>
          <a:body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Balance factors of ancestors…</a:t>
            </a:r>
          </a:p>
        </p:txBody>
      </p:sp>
      <p:sp>
        <p:nvSpPr>
          <p:cNvPr id="4" name="Oval 3"/>
          <p:cNvSpPr/>
          <p:nvPr/>
        </p:nvSpPr>
        <p:spPr>
          <a:xfrm>
            <a:off x="4081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5" name="Oval 4"/>
          <p:cNvSpPr/>
          <p:nvPr/>
        </p:nvSpPr>
        <p:spPr>
          <a:xfrm>
            <a:off x="3395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sp>
        <p:nvSpPr>
          <p:cNvPr id="6" name="Oval 5"/>
          <p:cNvSpPr/>
          <p:nvPr/>
        </p:nvSpPr>
        <p:spPr>
          <a:xfrm>
            <a:off x="2811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3</a:t>
            </a:r>
          </a:p>
        </p:txBody>
      </p:sp>
      <p:sp>
        <p:nvSpPr>
          <p:cNvPr id="7" name="Oval 6"/>
          <p:cNvSpPr/>
          <p:nvPr/>
        </p:nvSpPr>
        <p:spPr>
          <a:xfrm>
            <a:off x="4767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8" name="Straight Arrow Connector 7"/>
          <p:cNvCxnSpPr>
            <a:stCxn id="4" idx="3"/>
            <a:endCxn id="5" idx="0"/>
          </p:cNvCxnSpPr>
          <p:nvPr/>
        </p:nvCxnSpPr>
        <p:spPr>
          <a:xfrm flipH="1">
            <a:off x="3738563" y="2836866"/>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5"/>
            <a:endCxn id="7" idx="0"/>
          </p:cNvCxnSpPr>
          <p:nvPr/>
        </p:nvCxnSpPr>
        <p:spPr>
          <a:xfrm>
            <a:off x="4667253"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0"/>
          </p:cNvCxnSpPr>
          <p:nvPr/>
        </p:nvCxnSpPr>
        <p:spPr>
          <a:xfrm flipH="1">
            <a:off x="3154363" y="4005266"/>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610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7</a:t>
            </a:r>
          </a:p>
        </p:txBody>
      </p:sp>
      <p:sp>
        <p:nvSpPr>
          <p:cNvPr id="12" name="Oval 11"/>
          <p:cNvSpPr/>
          <p:nvPr/>
        </p:nvSpPr>
        <p:spPr>
          <a:xfrm>
            <a:off x="7924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4</a:t>
            </a:r>
          </a:p>
        </p:txBody>
      </p:sp>
      <p:cxnSp>
        <p:nvCxnSpPr>
          <p:cNvPr id="14" name="Straight Arrow Connector 13"/>
          <p:cNvCxnSpPr>
            <a:stCxn id="11" idx="3"/>
            <a:endCxn id="12" idx="0"/>
          </p:cNvCxnSpPr>
          <p:nvPr/>
        </p:nvCxnSpPr>
        <p:spPr>
          <a:xfrm flipH="1">
            <a:off x="8267703" y="2840041"/>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5791200" y="3657603"/>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dirty="0">
              <a:solidFill>
                <a:prstClr val="white"/>
              </a:solidFill>
              <a:latin typeface="Calibri"/>
            </a:endParaRPr>
          </a:p>
        </p:txBody>
      </p:sp>
      <p:sp>
        <p:nvSpPr>
          <p:cNvPr id="9231" name="TextBox 16"/>
          <p:cNvSpPr txBox="1">
            <a:spLocks noChangeArrowheads="1"/>
          </p:cNvSpPr>
          <p:nvPr/>
        </p:nvSpPr>
        <p:spPr bwMode="auto">
          <a:xfrm>
            <a:off x="5562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a:solidFill>
                  <a:prstClr val="black"/>
                </a:solidFill>
              </a:rPr>
              <a:t>Delete(3)</a:t>
            </a:r>
          </a:p>
        </p:txBody>
      </p:sp>
      <p:sp>
        <p:nvSpPr>
          <p:cNvPr id="9232" name="TextBox 17"/>
          <p:cNvSpPr txBox="1">
            <a:spLocks noChangeArrowheads="1"/>
          </p:cNvSpPr>
          <p:nvPr/>
        </p:nvSpPr>
        <p:spPr bwMode="auto">
          <a:xfrm>
            <a:off x="3729041" y="245745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9233" name="TextBox 18"/>
          <p:cNvSpPr txBox="1">
            <a:spLocks noChangeArrowheads="1"/>
          </p:cNvSpPr>
          <p:nvPr/>
        </p:nvSpPr>
        <p:spPr bwMode="auto">
          <a:xfrm>
            <a:off x="3022603" y="3602041"/>
            <a:ext cx="37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9234" name="TextBox 19"/>
          <p:cNvSpPr txBox="1">
            <a:spLocks noChangeArrowheads="1"/>
          </p:cNvSpPr>
          <p:nvPr/>
        </p:nvSpPr>
        <p:spPr bwMode="auto">
          <a:xfrm>
            <a:off x="2470153" y="4656141"/>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sp>
        <p:nvSpPr>
          <p:cNvPr id="9235" name="TextBox 20"/>
          <p:cNvSpPr txBox="1">
            <a:spLocks noChangeArrowheads="1"/>
          </p:cNvSpPr>
          <p:nvPr/>
        </p:nvSpPr>
        <p:spPr bwMode="auto">
          <a:xfrm>
            <a:off x="4365628" y="36147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sp>
        <p:nvSpPr>
          <p:cNvPr id="9236" name="TextBox 30"/>
          <p:cNvSpPr txBox="1">
            <a:spLocks noChangeArrowheads="1"/>
          </p:cNvSpPr>
          <p:nvPr/>
        </p:nvSpPr>
        <p:spPr bwMode="auto">
          <a:xfrm>
            <a:off x="8229603" y="2447925"/>
            <a:ext cx="371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9237" name="TextBox 31"/>
          <p:cNvSpPr txBox="1">
            <a:spLocks noChangeArrowheads="1"/>
          </p:cNvSpPr>
          <p:nvPr/>
        </p:nvSpPr>
        <p:spPr bwMode="auto">
          <a:xfrm>
            <a:off x="7543803" y="359410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-1</a:t>
            </a:r>
          </a:p>
        </p:txBody>
      </p:sp>
      <p:sp>
        <p:nvSpPr>
          <p:cNvPr id="35" name="Oval 34"/>
          <p:cNvSpPr/>
          <p:nvPr/>
        </p:nvSpPr>
        <p:spPr>
          <a:xfrm>
            <a:off x="9296400" y="34734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dirty="0">
                <a:solidFill>
                  <a:prstClr val="black"/>
                </a:solidFill>
                <a:latin typeface="Calibri"/>
              </a:rPr>
              <a:t>9</a:t>
            </a:r>
          </a:p>
        </p:txBody>
      </p:sp>
      <p:cxnSp>
        <p:nvCxnSpPr>
          <p:cNvPr id="36" name="Straight Arrow Connector 35"/>
          <p:cNvCxnSpPr>
            <a:stCxn id="11" idx="5"/>
            <a:endCxn id="35" idx="0"/>
          </p:cNvCxnSpPr>
          <p:nvPr/>
        </p:nvCxnSpPr>
        <p:spPr>
          <a:xfrm>
            <a:off x="9196388" y="2840038"/>
            <a:ext cx="442912" cy="633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40" name="TextBox 36"/>
          <p:cNvSpPr txBox="1">
            <a:spLocks noChangeArrowheads="1"/>
          </p:cNvSpPr>
          <p:nvPr/>
        </p:nvSpPr>
        <p:spPr bwMode="auto">
          <a:xfrm>
            <a:off x="8894766" y="3605216"/>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a:solidFill>
                  <a:prstClr val="black"/>
                </a:solidFill>
              </a:rPr>
              <a:t>0</a:t>
            </a:r>
          </a:p>
        </p:txBody>
      </p:sp>
      <p:cxnSp>
        <p:nvCxnSpPr>
          <p:cNvPr id="43" name="Straight Arrow Connector 42"/>
          <p:cNvCxnSpPr>
            <a:endCxn id="9237" idx="2"/>
          </p:cNvCxnSpPr>
          <p:nvPr/>
        </p:nvCxnSpPr>
        <p:spPr>
          <a:xfrm flipV="1">
            <a:off x="7086600" y="3962400"/>
            <a:ext cx="642938" cy="1905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a:endCxn id="9236" idx="2"/>
          </p:cNvCxnSpPr>
          <p:nvPr/>
        </p:nvCxnSpPr>
        <p:spPr>
          <a:xfrm flipV="1">
            <a:off x="7239000" y="2817816"/>
            <a:ext cx="1176338" cy="3049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6" name="TextBox 55"/>
          <p:cNvSpPr txBox="1">
            <a:spLocks noChangeArrowheads="1"/>
          </p:cNvSpPr>
          <p:nvPr/>
        </p:nvSpPr>
        <p:spPr bwMode="auto">
          <a:xfrm>
            <a:off x="7559011" y="3439177"/>
            <a:ext cx="371475" cy="523220"/>
          </a:xfrm>
          <a:prstGeom prst="rect">
            <a:avLst/>
          </a:prstGeom>
          <a:solidFill>
            <a:schemeClr val="bg1"/>
          </a:solidFill>
          <a:ln>
            <a:noFill/>
          </a:ln>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2800" b="1" dirty="0">
                <a:solidFill>
                  <a:prstClr val="black"/>
                </a:solidFill>
              </a:rPr>
              <a:t>0</a:t>
            </a:r>
          </a:p>
        </p:txBody>
      </p:sp>
      <p:sp>
        <p:nvSpPr>
          <p:cNvPr id="57" name="TextBox 56"/>
          <p:cNvSpPr txBox="1">
            <a:spLocks noChangeArrowheads="1"/>
          </p:cNvSpPr>
          <p:nvPr/>
        </p:nvSpPr>
        <p:spPr bwMode="auto">
          <a:xfrm>
            <a:off x="8239125" y="2221927"/>
            <a:ext cx="371475" cy="584775"/>
          </a:xfrm>
          <a:prstGeom prst="rect">
            <a:avLst/>
          </a:prstGeom>
          <a:solidFill>
            <a:schemeClr val="bg1"/>
          </a:solidFill>
          <a:ln>
            <a:noFill/>
          </a:ln>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3200" b="1" dirty="0">
                <a:solidFill>
                  <a:prstClr val="black"/>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anim calcmode="lin" valueType="num">
                                      <p:cBhvr>
                                        <p:cTn id="32" dur="1000" fill="hold"/>
                                        <p:tgtEl>
                                          <p:spTgt spid="57"/>
                                        </p:tgtEl>
                                        <p:attrNameLst>
                                          <p:attrName>ppt_x</p:attrName>
                                        </p:attrNameLst>
                                      </p:cBhvr>
                                      <p:tavLst>
                                        <p:tav tm="0">
                                          <p:val>
                                            <p:strVal val="#ppt_x"/>
                                          </p:val>
                                        </p:tav>
                                        <p:tav tm="100000">
                                          <p:val>
                                            <p:strVal val="#ppt_x"/>
                                          </p:val>
                                        </p:tav>
                                      </p:tavLst>
                                    </p:anim>
                                    <p:anim calcmode="lin" valueType="num">
                                      <p:cBhvr>
                                        <p:cTn id="3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09600" y="9167"/>
            <a:ext cx="10972800" cy="1143000"/>
          </a:xfrm>
        </p:spPr>
        <p:txBody>
          <a:bodyPr/>
          <a:lstStyle/>
          <a:p>
            <a:pPr eaLnBrk="1" hangingPunct="1"/>
            <a:r>
              <a:rPr lang="en-US" sz="4800" b="1" dirty="0">
                <a:effectLst>
                  <a:outerShdw blurRad="38100" dist="38100" dir="2700000" algn="tl">
                    <a:srgbClr val="000000">
                      <a:alpha val="43137"/>
                    </a:srgbClr>
                  </a:outerShdw>
                </a:effectLst>
              </a:rPr>
              <a:t>Need a new Delete algorithm</a:t>
            </a:r>
          </a:p>
        </p:txBody>
      </p:sp>
      <p:sp>
        <p:nvSpPr>
          <p:cNvPr id="3" name="Content Placeholder 2"/>
          <p:cNvSpPr>
            <a:spLocks noGrp="1"/>
          </p:cNvSpPr>
          <p:nvPr>
            <p:ph idx="1"/>
          </p:nvPr>
        </p:nvSpPr>
        <p:spPr>
          <a:xfrm>
            <a:off x="483910" y="1325562"/>
            <a:ext cx="11224181" cy="739212"/>
          </a:xfrm>
        </p:spPr>
        <p:txBody>
          <a:bodyPr rtlCol="0">
            <a:normAutofit/>
          </a:bodyPr>
          <a:lstStyle/>
          <a:p>
            <a:pPr eaLnBrk="1" fontAlgn="auto" hangingPunct="1">
              <a:spcAft>
                <a:spcPts val="0"/>
              </a:spcAft>
              <a:buFont typeface="Arial" pitchFamily="34" charset="0"/>
              <a:buChar char="•"/>
              <a:defRPr/>
            </a:pPr>
            <a:r>
              <a:rPr lang="en-US" b="1" dirty="0"/>
              <a:t>Goal:</a:t>
            </a:r>
            <a:r>
              <a:rPr lang="en-US" dirty="0"/>
              <a:t> if tree is AVL before Delete, then tree is AVL after Delete.</a:t>
            </a:r>
          </a:p>
        </p:txBody>
      </p:sp>
      <p:sp>
        <p:nvSpPr>
          <p:cNvPr id="2" name="Content Placeholder 2">
            <a:extLst>
              <a:ext uri="{FF2B5EF4-FFF2-40B4-BE49-F238E27FC236}">
                <a16:creationId xmlns:a16="http://schemas.microsoft.com/office/drawing/2014/main" id="{A1068B13-21D4-799E-2320-33C3B0097A3A}"/>
              </a:ext>
            </a:extLst>
          </p:cNvPr>
          <p:cNvSpPr txBox="1">
            <a:spLocks/>
          </p:cNvSpPr>
          <p:nvPr/>
        </p:nvSpPr>
        <p:spPr bwMode="auto">
          <a:xfrm>
            <a:off x="483909" y="2308788"/>
            <a:ext cx="11224181"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b="1" dirty="0"/>
              <a:t>Step 1:</a:t>
            </a:r>
            <a:r>
              <a:rPr lang="en-US" dirty="0"/>
              <a:t> </a:t>
            </a:r>
            <a:r>
              <a:rPr lang="en-US" dirty="0">
                <a:solidFill>
                  <a:srgbClr val="00B050"/>
                </a:solidFill>
              </a:rPr>
              <a:t>do BST delete.</a:t>
            </a:r>
          </a:p>
          <a:p>
            <a:pPr lvl="1" eaLnBrk="1" fontAlgn="auto" hangingPunct="1">
              <a:spcAft>
                <a:spcPts val="0"/>
              </a:spcAft>
              <a:buFont typeface="Arial" pitchFamily="34" charset="0"/>
              <a:buChar char="–"/>
              <a:defRPr/>
            </a:pPr>
            <a:r>
              <a:rPr lang="en-US" dirty="0"/>
              <a:t>This maintains the </a:t>
            </a:r>
            <a:r>
              <a:rPr lang="en-US" i="1" dirty="0"/>
              <a:t>BST property</a:t>
            </a:r>
            <a:r>
              <a:rPr lang="en-US" dirty="0"/>
              <a:t>, but can</a:t>
            </a:r>
            <a:br>
              <a:rPr lang="en-US" dirty="0"/>
            </a:br>
            <a:r>
              <a:rPr lang="en-US" dirty="0"/>
              <a:t>cause the balance factors of ancestors to be outdated!</a:t>
            </a:r>
          </a:p>
          <a:p>
            <a:pPr eaLnBrk="1" fontAlgn="auto" hangingPunct="1">
              <a:spcAft>
                <a:spcPts val="0"/>
              </a:spcAft>
              <a:buFont typeface="Arial" pitchFamily="34" charset="0"/>
              <a:buChar char="•"/>
              <a:defRPr/>
            </a:pPr>
            <a:r>
              <a:rPr lang="en-US" b="1" dirty="0"/>
              <a:t>Step 2:</a:t>
            </a:r>
            <a:r>
              <a:rPr lang="en-US" dirty="0"/>
              <a:t> </a:t>
            </a:r>
            <a:r>
              <a:rPr lang="en-US" dirty="0">
                <a:solidFill>
                  <a:srgbClr val="00B050"/>
                </a:solidFill>
              </a:rPr>
              <a:t>fix the height constraint and update balance factors.</a:t>
            </a:r>
          </a:p>
          <a:p>
            <a:pPr lvl="1" eaLnBrk="1" fontAlgn="auto" hangingPunct="1">
              <a:spcAft>
                <a:spcPts val="0"/>
              </a:spcAft>
              <a:buFont typeface="Arial" pitchFamily="34" charset="0"/>
              <a:buChar char="–"/>
              <a:defRPr/>
            </a:pPr>
            <a:r>
              <a:rPr lang="en-US" dirty="0"/>
              <a:t>Update any invalid balance factors affected by delete.</a:t>
            </a:r>
          </a:p>
          <a:p>
            <a:pPr lvl="2" eaLnBrk="1" fontAlgn="auto" hangingPunct="1">
              <a:spcAft>
                <a:spcPts val="0"/>
              </a:spcAft>
              <a:buFont typeface="Arial" pitchFamily="34" charset="0"/>
              <a:buChar char="–"/>
              <a:defRPr/>
            </a:pPr>
            <a:r>
              <a:rPr lang="en-US" dirty="0"/>
              <a:t>After updating them, they can be </a:t>
            </a:r>
            <a:r>
              <a:rPr lang="en-US" b="1" dirty="0"/>
              <a:t>&lt; -1 or &gt; 1.</a:t>
            </a:r>
            <a:endParaRPr lang="en-US" dirty="0"/>
          </a:p>
          <a:p>
            <a:pPr lvl="1" eaLnBrk="1" fontAlgn="auto" hangingPunct="1">
              <a:spcAft>
                <a:spcPts val="0"/>
              </a:spcAft>
              <a:buFont typeface="Arial" pitchFamily="34" charset="0"/>
              <a:buChar char="–"/>
              <a:defRPr/>
            </a:pPr>
            <a:r>
              <a:rPr lang="en-US" dirty="0"/>
              <a:t>Do rotations to fix any balance factors that are too small or large while maintaining the BST property.</a:t>
            </a:r>
          </a:p>
          <a:p>
            <a:pPr lvl="2" eaLnBrk="1" fontAlgn="auto" hangingPunct="1">
              <a:spcAft>
                <a:spcPts val="0"/>
              </a:spcAft>
              <a:buFont typeface="Arial" pitchFamily="34" charset="0"/>
              <a:buChar char="–"/>
              <a:defRPr/>
            </a:pPr>
            <a:r>
              <a:rPr lang="en-US" dirty="0"/>
              <a:t>Rotations can cause balance factors to be outdated also!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7244</TotalTime>
  <Words>3379</Words>
  <Application>Microsoft Office PowerPoint</Application>
  <PresentationFormat>Widescreen</PresentationFormat>
  <Paragraphs>559</Paragraphs>
  <Slides>41</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Times New Roman</vt:lpstr>
      <vt:lpstr>WelcomeDoc</vt:lpstr>
      <vt:lpstr>Office Theme</vt:lpstr>
      <vt:lpstr>1_Office Theme</vt:lpstr>
      <vt:lpstr>ECEG-5193: Algorithm Analysis and Design</vt:lpstr>
      <vt:lpstr>AVL Tree</vt:lpstr>
      <vt:lpstr>AVL Tree</vt:lpstr>
      <vt:lpstr>AVL Tree</vt:lpstr>
      <vt:lpstr>BST Delete breaks an AVL Tree</vt:lpstr>
      <vt:lpstr>Replacing the height constraint with balance factors</vt:lpstr>
      <vt:lpstr>Same example with bf(x), not h(x)</vt:lpstr>
      <vt:lpstr>What else can BST Delete break?</vt:lpstr>
      <vt:lpstr>Need a new Delete algorithm</vt:lpstr>
      <vt:lpstr>Bad balance factors</vt:lpstr>
      <vt:lpstr>Problematic cases for Delete(a)</vt:lpstr>
      <vt:lpstr>Delete(a): 3 subcases for bf(x)=2</vt:lpstr>
      <vt:lpstr>Fixing case bf(x) = 2, bf(z) = 0</vt:lpstr>
      <vt:lpstr>Fixing case bf(x) = 2, bf(z) = 1</vt:lpstr>
      <vt:lpstr>Delete(a): bf(x)=2, bf(z)=-1 subcases</vt:lpstr>
      <vt:lpstr>Double right-left rotation</vt:lpstr>
      <vt:lpstr>Delete subcases for bf(x)=2, bf(z) = -1</vt:lpstr>
      <vt:lpstr>Delete subcases for bf(x)=2, bf(z) = -1</vt:lpstr>
      <vt:lpstr>Delete subcases for bf(x)=2, bf(z) = -1</vt:lpstr>
      <vt:lpstr>Recursively fixing balance factors</vt:lpstr>
      <vt:lpstr>PowerPoint Presentation</vt:lpstr>
      <vt:lpstr>How we’ve thought about trees so far</vt:lpstr>
      <vt:lpstr>Other kinds of uses?</vt:lpstr>
      <vt:lpstr>Augmenting</vt:lpstr>
      <vt:lpstr>Augmenting an AVL tree</vt:lpstr>
      <vt:lpstr>Simple first example</vt:lpstr>
      <vt:lpstr>Can we compute this function quickly?</vt:lpstr>
      <vt:lpstr>Augmenting AVL tree to compute H(u)</vt:lpstr>
      <vt:lpstr>Algorithm idea:</vt:lpstr>
      <vt:lpstr>Harder problem: scheduling conflicts</vt:lpstr>
      <vt:lpstr>Breaking the problem down</vt:lpstr>
      <vt:lpstr>Figuring out the data structure - 1</vt:lpstr>
      <vt:lpstr>Figuring out the data structure - 2</vt:lpstr>
      <vt:lpstr>Algorithm for Search within a subtree</vt:lpstr>
      <vt:lpstr>Algorithm for Search within a subtree</vt:lpstr>
      <vt:lpstr>Algorithm for Search within a subtree</vt:lpstr>
      <vt:lpstr>Algorithm for Search within a subtree</vt:lpstr>
      <vt:lpstr>Algorithm for Search within a subtree</vt:lpstr>
      <vt:lpstr>Final algorithm for Search</vt:lpstr>
      <vt:lpstr>Algorithms for Insert and Delete</vt:lpstr>
      <vt:lpstr>Why O(lg 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tmik</cp:lastModifiedBy>
  <cp:revision>186</cp:revision>
  <dcterms:created xsi:type="dcterms:W3CDTF">2021-10-24T06:23:43Z</dcterms:created>
  <dcterms:modified xsi:type="dcterms:W3CDTF">2022-12-17T19:02:34Z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