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4" r:id="rId5"/>
  </p:sldMasterIdLst>
  <p:notesMasterIdLst>
    <p:notesMasterId r:id="rId19"/>
  </p:notesMasterIdLst>
  <p:handoutMasterIdLst>
    <p:handoutMasterId r:id="rId20"/>
  </p:handoutMasterIdLst>
  <p:sldIdLst>
    <p:sldId id="256" r:id="rId6"/>
    <p:sldId id="423" r:id="rId7"/>
    <p:sldId id="431" r:id="rId8"/>
    <p:sldId id="433" r:id="rId9"/>
    <p:sldId id="434" r:id="rId10"/>
    <p:sldId id="435" r:id="rId11"/>
    <p:sldId id="439" r:id="rId12"/>
    <p:sldId id="436" r:id="rId13"/>
    <p:sldId id="438" r:id="rId14"/>
    <p:sldId id="440" r:id="rId15"/>
    <p:sldId id="441" r:id="rId16"/>
    <p:sldId id="437" r:id="rId17"/>
    <p:sldId id="44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A57B16-5BAB-4CF1-8B4F-4CEB2E084153}">
          <p14:sldIdLst>
            <p14:sldId id="256"/>
          </p14:sldIdLst>
        </p14:section>
        <p14:section name="Search Trees" id="{9ADF6B50-3F70-46F4-903F-7E88973FA4BC}">
          <p14:sldIdLst>
            <p14:sldId id="423"/>
          </p14:sldIdLst>
        </p14:section>
        <p14:section name="Background" id="{BC026340-C17D-4367-A2A0-590C8EE18E1B}">
          <p14:sldIdLst>
            <p14:sldId id="431"/>
            <p14:sldId id="433"/>
            <p14:sldId id="434"/>
            <p14:sldId id="435"/>
            <p14:sldId id="439"/>
            <p14:sldId id="436"/>
            <p14:sldId id="438"/>
            <p14:sldId id="440"/>
            <p14:sldId id="441"/>
            <p14:sldId id="437"/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EDF2D6"/>
    <a:srgbClr val="CED2F6"/>
    <a:srgbClr val="DFE7D5"/>
    <a:srgbClr val="F8CAB6"/>
    <a:srgbClr val="D24726"/>
    <a:srgbClr val="FF9B45"/>
    <a:srgbClr val="404040"/>
    <a:srgbClr val="92392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5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3FCE7-F740-42FE-BDA6-6A1905C4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08E7C-03A3-4976-8F3A-175A08D7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AEE50-6B6E-464A-A8A6-3F04EFD8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5187C-6D5B-4987-A0B9-0E91C27E2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38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68B1-6F26-4745-9D3C-A0F78201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56EA-A574-41E6-B87A-650CA4F6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E1311-8DA5-4B3B-A698-DC9E41D0A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6886D-4F47-430C-9467-F958ABE7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66FE9-814D-4EB7-A2D5-7D445826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6925-CCFC-4D48-97F9-4BAD4367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23D29-516C-4DCF-98A0-E552CCDB4A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03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998E-3320-4513-90C4-0F6E71E9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5C810-8BB9-40A8-9982-917B0B1DA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1D5B6-D4E0-40A7-9EC6-213A2964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D3A57-EA19-4629-999C-E6650BBD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E9D3-7F4C-4422-8275-C50D5496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21FF2-ACF3-4703-9F3C-C64C5ABC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D82C6-9742-423E-A8DC-6CD6C90007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89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1587-685E-4CD6-9FD0-5DD15554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603E8-3D8F-40B6-8A3B-8CBC235B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3064-3639-4F18-8865-3C7DBEAE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F00D-6C10-463F-9A66-44F7B0A3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84D05-812F-466D-999D-69EADD6C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0ECB2-8FCE-4FCD-8F1D-F18F3C9293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095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7D281-1F97-47E7-86E0-CFE9D982F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7F3C8-72C5-47B7-B623-8FA13A05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8BA5-4F3E-4407-8646-0B08DE25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0BD1-E2C8-4284-8B0D-9547C2CD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E50C-D259-42B2-8F50-485703A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187AB-414C-42F3-8F10-50470B0C6D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49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C02C0E07-8F9E-45CC-B737-FD0D6BA98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8E760F2-DB63-4B0A-90DC-5320201B9D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C5D0DF8-9313-4E77-B78B-7CA4192633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487C568-B952-4952-BA2D-26486F5AE5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FD72162F-E545-4DF5-8570-B1143F115B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B3A43D2B-13DB-4299-B8E8-23EC70C335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015ADF-AEA9-4A15-850A-6D20F9DD7EB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208" name="Line 40">
            <a:extLst>
              <a:ext uri="{FF2B5EF4-FFF2-40B4-BE49-F238E27FC236}">
                <a16:creationId xmlns:a16="http://schemas.microsoft.com/office/drawing/2014/main" id="{62C656A2-FE4B-481B-8C15-FA3E642E1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1730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491B-A8B3-4914-ACD1-E1C60705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1B1A-996D-41DE-81AC-9E360DBD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9559-8FE1-4DEC-ADC9-BAE03F15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C7B3-C63E-4593-BC7C-35D08470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21FB-4EE6-47A7-98D0-6B693DC8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2CBCE-2592-4AD2-A08D-3B01C671E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52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5618-0FB3-42CD-BBD4-AF52AE64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AF63C-9478-4795-B2B3-A166F3E4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FA94C-CF0B-40CC-962D-19DBFA75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34407-C9B5-4783-843F-C13F3030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4449-E343-4FEB-A26D-500E011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AEE3B-4B24-4D93-9D5E-4E720625C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9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204A-83FF-4727-9802-BB86F800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4F55-4208-4884-B735-9CC798DD8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7A395-14BA-4E95-901D-3F4EE8F70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92FEA-BD71-4FC2-9D6C-E17D3254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A1359-1953-47D2-8492-FD1FC414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68DBF-216A-4183-8CF4-4CF499F7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81C1D-DD35-4355-AE66-44A7C2E2B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80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414C-08AA-43B4-8328-583BD864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F0FE-58C3-4B61-B2F0-194225884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72F34-AA6E-472C-AA84-F98D110FC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DC495-DBF2-4BBA-9ABF-0CBF2811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AF573-B20B-44DD-81EA-1932F1168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98A87-7390-4CCE-8B1F-AFED3521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8C3A7-2479-4971-939B-EA002683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B5FB7-6280-4C78-9660-BAF8466E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103B5-C250-495B-848E-AD9250F945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30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1E71-5C73-470C-B0B3-D5BB7DA8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E9073-09E3-4E69-BE62-F3DE64E9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47B08-26C3-4A90-964E-EF8F88B5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02FE5-C48B-42C5-9035-2DC5C80A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CEE97-9F6A-4ECC-BAD3-7F407B175E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94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88628086-232D-48F0-B873-6A8A8C60D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FF73B55-2F2B-4687-8E59-7CF156721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DB36F6F-702E-4DA6-BF17-7B1D3FDB35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C5D3583-9A01-409E-AE7F-D42F2DBD53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9032C52-AD50-4836-952B-A14F72CBFB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DB9C71E-2437-4570-99B6-5D05E695D4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9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7" y="3303446"/>
            <a:ext cx="11428523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chemeClr val="bg1"/>
                </a:solidFill>
              </a:rPr>
              <a:t>Analysis of Sorting and Searching algorithms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5032854"/>
            <a:ext cx="11276861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4400" cap="small" dirty="0">
                <a:solidFill>
                  <a:schemeClr val="bg1">
                    <a:lumMod val="75000"/>
                  </a:schemeClr>
                </a:solidFill>
              </a:rPr>
              <a:t>2-3 Tree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740913" cy="789162"/>
          </a:xfrm>
        </p:spPr>
        <p:txBody>
          <a:bodyPr/>
          <a:lstStyle/>
          <a:p>
            <a:r>
              <a:rPr lang="en-US" sz="4800" dirty="0"/>
              <a:t>2-3 Tree – Delete: Redistribute Example </a:t>
            </a:r>
            <a:endParaRPr lang="en-US" altLang="en-US" sz="4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560EAA-29C1-4899-9F3E-070C078FB3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1652" y="1527142"/>
            <a:ext cx="5644909" cy="4864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F7EBC-5F9F-4D5B-972C-2127CCFA6F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03" t="11272" r="28325" b="9416"/>
          <a:stretch/>
        </p:blipFill>
        <p:spPr>
          <a:xfrm>
            <a:off x="79682" y="1423447"/>
            <a:ext cx="5742817" cy="49679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EAF43D-412B-40F6-9157-4D4B3CB8E639}"/>
              </a:ext>
            </a:extLst>
          </p:cNvPr>
          <p:cNvSpPr/>
          <p:nvPr/>
        </p:nvSpPr>
        <p:spPr>
          <a:xfrm>
            <a:off x="6096000" y="952107"/>
            <a:ext cx="45719" cy="5742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607539" cy="789162"/>
          </a:xfrm>
        </p:spPr>
        <p:txBody>
          <a:bodyPr/>
          <a:lstStyle/>
          <a:p>
            <a:r>
              <a:rPr lang="en-US" sz="4800" dirty="0"/>
              <a:t>2-3 Tree – Delete: Merge Example </a:t>
            </a:r>
            <a:endParaRPr lang="en-US" alt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5D6FB-9A16-402B-9569-34F007FD0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3" t="13884" r="38496" b="18075"/>
          <a:stretch/>
        </p:blipFill>
        <p:spPr>
          <a:xfrm>
            <a:off x="2168165" y="952107"/>
            <a:ext cx="6627044" cy="580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5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607539" cy="789162"/>
          </a:xfrm>
        </p:spPr>
        <p:txBody>
          <a:bodyPr/>
          <a:lstStyle/>
          <a:p>
            <a:r>
              <a:rPr lang="en-US" sz="4800" dirty="0"/>
              <a:t>B-Trees</a:t>
            </a:r>
            <a:endParaRPr lang="en-US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C1A3C-E829-4932-893C-634A420D8139}"/>
              </a:ext>
            </a:extLst>
          </p:cNvPr>
          <p:cNvSpPr txBox="1"/>
          <p:nvPr/>
        </p:nvSpPr>
        <p:spPr>
          <a:xfrm>
            <a:off x="446202" y="1112362"/>
            <a:ext cx="11506985" cy="5528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400" dirty="0"/>
              <a:t>A B-tree has a parameter called the minimum degree or branching factor.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400" dirty="0"/>
              <a:t>For the purposes of our discussion let the branching factor be </a:t>
            </a:r>
            <a:r>
              <a:rPr lang="en-CA" sz="2400" b="1" dirty="0"/>
              <a:t>B</a:t>
            </a:r>
            <a:r>
              <a:rPr lang="en-CA" sz="2400" dirty="0"/>
              <a:t>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400" dirty="0"/>
              <a:t>For any non leaf node, the number of children is one greater than the number of keys in that node.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400" dirty="0"/>
              <a:t>Every non-root node contains at least </a:t>
            </a:r>
            <a:r>
              <a:rPr lang="en-CA" sz="2400" b="1" dirty="0"/>
              <a:t>B − 1 </a:t>
            </a:r>
            <a:r>
              <a:rPr lang="en-CA" sz="2400" dirty="0"/>
              <a:t>keys.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400" dirty="0"/>
              <a:t>Consequently, all internal (non-leaf and non-root) nodes have at least B children.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400" dirty="0"/>
              <a:t>Every node contains at most </a:t>
            </a:r>
            <a:r>
              <a:rPr lang="en-CA" sz="2400" b="1" dirty="0"/>
              <a:t>2B −1</a:t>
            </a:r>
            <a:r>
              <a:rPr lang="en-CA" sz="2400" dirty="0"/>
              <a:t> keys.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400" dirty="0"/>
              <a:t>Consequently, all nodes have at most </a:t>
            </a:r>
            <a:r>
              <a:rPr lang="en-CA" sz="2400" b="1" dirty="0"/>
              <a:t>2B</a:t>
            </a:r>
            <a:r>
              <a:rPr lang="en-CA" sz="2400" dirty="0"/>
              <a:t> children.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400" dirty="0"/>
              <a:t>All the leaves are at the same depth.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607539" cy="789162"/>
          </a:xfrm>
        </p:spPr>
        <p:txBody>
          <a:bodyPr/>
          <a:lstStyle/>
          <a:p>
            <a:r>
              <a:rPr lang="en-US" sz="4800" dirty="0"/>
              <a:t>Why B-Trees</a:t>
            </a:r>
            <a:endParaRPr lang="en-US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C1A3C-E829-4932-893C-634A420D8139}"/>
              </a:ext>
            </a:extLst>
          </p:cNvPr>
          <p:cNvSpPr txBox="1"/>
          <p:nvPr/>
        </p:nvSpPr>
        <p:spPr>
          <a:xfrm>
            <a:off x="446202" y="1112362"/>
            <a:ext cx="11506985" cy="423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800" dirty="0"/>
              <a:t>Caches read whole blocks of data, and want entire block useful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800" dirty="0"/>
              <a:t>Set parameter B equal to block size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800" dirty="0"/>
              <a:t>O(</a:t>
            </a:r>
            <a:r>
              <a:rPr lang="en-US" sz="2800" dirty="0" err="1"/>
              <a:t>log</a:t>
            </a:r>
            <a:r>
              <a:rPr lang="en-US" sz="2800" baseline="-25000" dirty="0" err="1"/>
              <a:t>b</a:t>
            </a:r>
            <a:r>
              <a:rPr lang="en-US" sz="2800" dirty="0"/>
              <a:t>(n)) block reads per Search, Insert, Delete operations.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800" dirty="0"/>
              <a:t>B-Trees are used by most databases and filesystems: 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800" dirty="0"/>
              <a:t>Databases: </a:t>
            </a:r>
            <a:r>
              <a:rPr lang="en-US" sz="2800" dirty="0" err="1"/>
              <a:t>Sleepycat</a:t>
            </a:r>
            <a:r>
              <a:rPr lang="en-US" sz="2800" dirty="0"/>
              <a:t>/</a:t>
            </a:r>
            <a:r>
              <a:rPr lang="en-US" sz="2800" dirty="0" err="1"/>
              <a:t>BerkelyDB</a:t>
            </a:r>
            <a:r>
              <a:rPr lang="en-US" sz="2800" dirty="0"/>
              <a:t>, MySQL, SQLite -Filesystems: MacOS HFS/HFS+, </a:t>
            </a:r>
            <a:r>
              <a:rPr lang="en-US" sz="2800" dirty="0" err="1"/>
              <a:t>ReiserFS</a:t>
            </a:r>
            <a:r>
              <a:rPr lang="en-US" sz="2800" dirty="0"/>
              <a:t>, Windows NTFS, Linux ext3, </a:t>
            </a:r>
            <a:r>
              <a:rPr lang="en-US" sz="2800" dirty="0" err="1"/>
              <a:t>shmfs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24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EE4FA299-8A96-4D0C-897D-F834D2B49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16" y="1666187"/>
            <a:ext cx="12000322" cy="3443141"/>
          </a:xfrm>
        </p:spPr>
        <p:txBody>
          <a:bodyPr/>
          <a:lstStyle/>
          <a:p>
            <a:pPr algn="ctr"/>
            <a:r>
              <a:rPr lang="en-US" sz="19900" dirty="0"/>
              <a:t>2-3 Trees</a:t>
            </a:r>
            <a:endParaRPr lang="en-US" altLang="en-US" sz="86600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952418"/>
          </a:xfrm>
        </p:spPr>
        <p:txBody>
          <a:bodyPr/>
          <a:lstStyle/>
          <a:p>
            <a:r>
              <a:rPr lang="en-CA" sz="5400" dirty="0"/>
              <a:t>2-3 Trees</a:t>
            </a:r>
            <a:endParaRPr lang="en-US" altLang="en-US" sz="5400" dirty="0"/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6B56DB19-2EAC-4231-9D72-679AD0871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599" y="1253765"/>
            <a:ext cx="11079637" cy="52762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800" dirty="0"/>
              <a:t>Properties 2-3 Trees are balanced search trees. </a:t>
            </a:r>
          </a:p>
          <a:p>
            <a:pPr>
              <a:lnSpc>
                <a:spcPct val="150000"/>
              </a:lnSpc>
            </a:pPr>
            <a:r>
              <a:rPr lang="en-CA" sz="2800" dirty="0"/>
              <a:t>Every node with children (non-leaf) has </a:t>
            </a:r>
          </a:p>
          <a:p>
            <a:pPr lvl="1">
              <a:lnSpc>
                <a:spcPct val="150000"/>
              </a:lnSpc>
            </a:pPr>
            <a:r>
              <a:rPr lang="en-CA" sz="2400" dirty="0"/>
              <a:t>either two children (2-node) and consists of one piece of data, or </a:t>
            </a:r>
          </a:p>
          <a:p>
            <a:pPr lvl="1">
              <a:lnSpc>
                <a:spcPct val="150000"/>
              </a:lnSpc>
            </a:pPr>
            <a:r>
              <a:rPr lang="en-CA" sz="2400" dirty="0"/>
              <a:t>has three children (3-node) and consists of 2 pieces of data.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9" y="162945"/>
            <a:ext cx="6884710" cy="952418"/>
          </a:xfrm>
        </p:spPr>
        <p:txBody>
          <a:bodyPr/>
          <a:lstStyle/>
          <a:p>
            <a:r>
              <a:rPr lang="en-CA" sz="5400" dirty="0"/>
              <a:t>2-3 Trees</a:t>
            </a:r>
            <a:endParaRPr lang="en-US" altLang="en-US" sz="5400" dirty="0"/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6B56DB19-2EAC-4231-9D72-679AD0871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5649" y="1315144"/>
            <a:ext cx="7786446" cy="484173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800" dirty="0"/>
              <a:t>Every non-leaf is a 2-node or 3-node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800" dirty="0"/>
              <a:t> All leaves are at the same level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800" dirty="0"/>
              <a:t>All non-leaves branch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800" dirty="0"/>
              <a:t>All data is kept in sorted order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800" dirty="0"/>
              <a:t>Every leaf node will contain one or two fields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800" dirty="0"/>
              <a:t>Height ≤ </a:t>
            </a:r>
            <a:r>
              <a:rPr lang="en-CA" sz="2800" dirty="0" err="1"/>
              <a:t>lgn</a:t>
            </a:r>
            <a:r>
              <a:rPr lang="en-CA" sz="2800" dirty="0"/>
              <a:t> (More dense than BST)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6BDEF-59B7-4A32-83D7-88C2DFF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5428" y="1074656"/>
            <a:ext cx="3330804" cy="2057401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5CAF75DF-F27D-49AF-97C8-DF37283D3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1013" y="3736013"/>
            <a:ext cx="1238054" cy="66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CA" sz="2400" dirty="0"/>
              <a:t>2-Node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7C48021-8872-46E6-9B3F-DFC6DEF3E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1803" y="438026"/>
            <a:ext cx="1238054" cy="66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CA" sz="2400" dirty="0"/>
              <a:t>3-Node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AC9FF-6FB1-4C3A-A498-EC552C4298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99260" y="4405318"/>
            <a:ext cx="2583140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5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9" y="162945"/>
            <a:ext cx="6884710" cy="952418"/>
          </a:xfrm>
        </p:spPr>
        <p:txBody>
          <a:bodyPr/>
          <a:lstStyle/>
          <a:p>
            <a:r>
              <a:rPr lang="en-US" sz="4800" dirty="0"/>
              <a:t>Example 2-3 Tree</a:t>
            </a:r>
            <a:endParaRPr lang="en-US" altLang="en-US" sz="8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FC762-032F-4343-A3DB-CACB6BB7C9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717" y="1593129"/>
            <a:ext cx="10308723" cy="41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0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9" y="162945"/>
            <a:ext cx="6884710" cy="952418"/>
          </a:xfrm>
        </p:spPr>
        <p:txBody>
          <a:bodyPr/>
          <a:lstStyle/>
          <a:p>
            <a:r>
              <a:rPr lang="en-US" sz="4800" dirty="0"/>
              <a:t>2-3 Tree - Search</a:t>
            </a:r>
            <a:endParaRPr lang="en-US" alt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4AAB1-7FB4-4F29-87C8-2B07ED7D040D}"/>
              </a:ext>
            </a:extLst>
          </p:cNvPr>
          <p:cNvSpPr txBox="1"/>
          <p:nvPr/>
        </p:nvSpPr>
        <p:spPr>
          <a:xfrm>
            <a:off x="345649" y="1115363"/>
            <a:ext cx="4367753" cy="5659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600" dirty="0"/>
              <a:t>Very similar to Binary Search.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600" dirty="0"/>
              <a:t>Start at the root node, and traverse down tree in order.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600" dirty="0"/>
              <a:t>Tree is sorted so only need to look at one node for each level of tree. </a:t>
            </a:r>
          </a:p>
          <a:p>
            <a:pPr marL="3429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600" dirty="0"/>
              <a:t>Search runtime is O(lg(n))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26153-C4B8-4BEB-BFF0-C8C84EC9AA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4548" y="1313547"/>
            <a:ext cx="7444577" cy="356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8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607539" cy="789162"/>
          </a:xfrm>
        </p:spPr>
        <p:txBody>
          <a:bodyPr/>
          <a:lstStyle/>
          <a:p>
            <a:r>
              <a:rPr lang="en-US" sz="4800" dirty="0"/>
              <a:t>2-3 Tree – Insert Example</a:t>
            </a:r>
            <a:endParaRPr lang="en-US" alt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6349F-5DD0-4516-A02A-DD33A6EC06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6127" y="3937647"/>
            <a:ext cx="7626285" cy="2654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9EFF23-1BB6-4F9C-8E3F-A0FC3669F7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3751" y="952107"/>
            <a:ext cx="6176810" cy="246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9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607539" cy="789162"/>
          </a:xfrm>
        </p:spPr>
        <p:txBody>
          <a:bodyPr/>
          <a:lstStyle/>
          <a:p>
            <a:r>
              <a:rPr lang="en-US" sz="4800" dirty="0"/>
              <a:t>2-3 Tree – Insert Example</a:t>
            </a:r>
            <a:endParaRPr lang="en-US" alt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6349F-5DD0-4516-A02A-DD33A6EC06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829" y="1034592"/>
            <a:ext cx="6162642" cy="2236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4D85C5-CCF1-4435-B445-758D72682E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2788" y="1662320"/>
            <a:ext cx="6239212" cy="50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0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607539" cy="789162"/>
          </a:xfrm>
        </p:spPr>
        <p:txBody>
          <a:bodyPr/>
          <a:lstStyle/>
          <a:p>
            <a:r>
              <a:rPr lang="en-US" sz="4800" dirty="0"/>
              <a:t>2-3 Tree – Delete </a:t>
            </a:r>
            <a:endParaRPr lang="en-US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C1A3C-E829-4932-893C-634A420D8139}"/>
              </a:ext>
            </a:extLst>
          </p:cNvPr>
          <p:cNvSpPr txBox="1"/>
          <p:nvPr/>
        </p:nvSpPr>
        <p:spPr>
          <a:xfrm>
            <a:off x="446202" y="1150070"/>
            <a:ext cx="11506985" cy="4150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800" dirty="0"/>
              <a:t>Delete(X) Steps: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800" dirty="0"/>
              <a:t>Swap item to delete with </a:t>
            </a:r>
            <a:r>
              <a:rPr lang="en-CA" sz="2800" dirty="0" err="1"/>
              <a:t>inorder</a:t>
            </a:r>
            <a:r>
              <a:rPr lang="en-CA" sz="2800" dirty="0"/>
              <a:t> successor if item is not already a leaf.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800" dirty="0"/>
              <a:t>Redistribute and merge nodes if there is underflowing in order to get back to a correct 2-3 tree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800" dirty="0"/>
              <a:t>Runtime is O(lg(n)) 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65825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7936</TotalTime>
  <Words>415</Words>
  <Application>Microsoft Office PowerPoint</Application>
  <PresentationFormat>Widescreen</PresentationFormat>
  <Paragraphs>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Times New Roman</vt:lpstr>
      <vt:lpstr>Wingdings</vt:lpstr>
      <vt:lpstr>WelcomeDoc</vt:lpstr>
      <vt:lpstr>Network</vt:lpstr>
      <vt:lpstr>ECEG-5193: Algorithm Analysis and Design</vt:lpstr>
      <vt:lpstr>2-3 Trees</vt:lpstr>
      <vt:lpstr>2-3 Trees</vt:lpstr>
      <vt:lpstr>2-3 Trees</vt:lpstr>
      <vt:lpstr>Example 2-3 Tree</vt:lpstr>
      <vt:lpstr>2-3 Tree - Search</vt:lpstr>
      <vt:lpstr>2-3 Tree – Insert Example</vt:lpstr>
      <vt:lpstr>2-3 Tree – Insert Example</vt:lpstr>
      <vt:lpstr>2-3 Tree – Delete </vt:lpstr>
      <vt:lpstr>2-3 Tree – Delete: Redistribute Example </vt:lpstr>
      <vt:lpstr>2-3 Tree – Delete: Merge Example </vt:lpstr>
      <vt:lpstr>B-Trees</vt:lpstr>
      <vt:lpstr>Why B-Trees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211</cp:revision>
  <dcterms:created xsi:type="dcterms:W3CDTF">2021-10-24T06:23:43Z</dcterms:created>
  <dcterms:modified xsi:type="dcterms:W3CDTF">2022-12-06T19:24:53Z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