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64" r:id="rId5"/>
    <p:sldMasterId id="2147483676" r:id="rId6"/>
  </p:sldMasterIdLst>
  <p:notesMasterIdLst>
    <p:notesMasterId r:id="rId97"/>
  </p:notesMasterIdLst>
  <p:handoutMasterIdLst>
    <p:handoutMasterId r:id="rId98"/>
  </p:handoutMasterIdLst>
  <p:sldIdLst>
    <p:sldId id="256" r:id="rId7"/>
    <p:sldId id="259" r:id="rId8"/>
    <p:sldId id="260" r:id="rId9"/>
    <p:sldId id="262" r:id="rId10"/>
    <p:sldId id="263" r:id="rId11"/>
    <p:sldId id="269" r:id="rId12"/>
    <p:sldId id="265" r:id="rId13"/>
    <p:sldId id="267" r:id="rId14"/>
    <p:sldId id="268" r:id="rId15"/>
    <p:sldId id="270" r:id="rId16"/>
    <p:sldId id="274" r:id="rId17"/>
    <p:sldId id="275" r:id="rId18"/>
    <p:sldId id="272" r:id="rId19"/>
    <p:sldId id="276" r:id="rId20"/>
    <p:sldId id="277" r:id="rId21"/>
    <p:sldId id="279" r:id="rId22"/>
    <p:sldId id="280" r:id="rId23"/>
    <p:sldId id="284" r:id="rId24"/>
    <p:sldId id="286" r:id="rId25"/>
    <p:sldId id="287" r:id="rId26"/>
    <p:sldId id="288" r:id="rId27"/>
    <p:sldId id="289" r:id="rId28"/>
    <p:sldId id="290" r:id="rId29"/>
    <p:sldId id="347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881" r:id="rId40"/>
    <p:sldId id="300" r:id="rId41"/>
    <p:sldId id="301" r:id="rId42"/>
    <p:sldId id="302" r:id="rId43"/>
    <p:sldId id="303" r:id="rId44"/>
    <p:sldId id="304" r:id="rId45"/>
    <p:sldId id="306" r:id="rId46"/>
    <p:sldId id="305" r:id="rId47"/>
    <p:sldId id="307" r:id="rId48"/>
    <p:sldId id="308" r:id="rId49"/>
    <p:sldId id="309" r:id="rId50"/>
    <p:sldId id="325" r:id="rId51"/>
    <p:sldId id="326" r:id="rId52"/>
    <p:sldId id="327" r:id="rId53"/>
    <p:sldId id="328" r:id="rId54"/>
    <p:sldId id="32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883" r:id="rId71"/>
    <p:sldId id="330" r:id="rId72"/>
    <p:sldId id="331" r:id="rId73"/>
    <p:sldId id="757" r:id="rId74"/>
    <p:sldId id="884" r:id="rId75"/>
    <p:sldId id="332" r:id="rId76"/>
    <p:sldId id="333" r:id="rId77"/>
    <p:sldId id="334" r:id="rId78"/>
    <p:sldId id="339" r:id="rId79"/>
    <p:sldId id="335" r:id="rId80"/>
    <p:sldId id="336" r:id="rId81"/>
    <p:sldId id="337" r:id="rId82"/>
    <p:sldId id="340" r:id="rId83"/>
    <p:sldId id="885" r:id="rId84"/>
    <p:sldId id="887" r:id="rId85"/>
    <p:sldId id="341" r:id="rId86"/>
    <p:sldId id="747" r:id="rId87"/>
    <p:sldId id="798" r:id="rId88"/>
    <p:sldId id="801" r:id="rId89"/>
    <p:sldId id="802" r:id="rId90"/>
    <p:sldId id="750" r:id="rId91"/>
    <p:sldId id="799" r:id="rId92"/>
    <p:sldId id="800" r:id="rId93"/>
    <p:sldId id="751" r:id="rId94"/>
    <p:sldId id="752" r:id="rId95"/>
    <p:sldId id="804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6A57B16-5BAB-4CF1-8B4F-4CEB2E084153}">
          <p14:sldIdLst>
            <p14:sldId id="256"/>
          </p14:sldIdLst>
        </p14:section>
        <p14:section name="Hashing" id="{1EDCA3C2-F222-49B6-B1A4-7C53A59E620D}">
          <p14:sldIdLst>
            <p14:sldId id="259"/>
            <p14:sldId id="260"/>
            <p14:sldId id="262"/>
            <p14:sldId id="263"/>
            <p14:sldId id="269"/>
            <p14:sldId id="265"/>
            <p14:sldId id="267"/>
            <p14:sldId id="268"/>
            <p14:sldId id="270"/>
            <p14:sldId id="274"/>
            <p14:sldId id="275"/>
            <p14:sldId id="272"/>
            <p14:sldId id="276"/>
            <p14:sldId id="277"/>
          </p14:sldIdLst>
        </p14:section>
        <p14:section name="chaining" id="{EB5E4087-F646-4DF1-9BDE-EF042AC46C8D}">
          <p14:sldIdLst>
            <p14:sldId id="279"/>
            <p14:sldId id="280"/>
            <p14:sldId id="284"/>
            <p14:sldId id="286"/>
            <p14:sldId id="287"/>
            <p14:sldId id="288"/>
            <p14:sldId id="289"/>
            <p14:sldId id="290"/>
            <p14:sldId id="347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881"/>
          </p14:sldIdLst>
        </p14:section>
        <p14:section name="Hash functions" id="{972399C8-EE36-464A-98D2-6DE52382F37E}">
          <p14:sldIdLst>
            <p14:sldId id="300"/>
            <p14:sldId id="301"/>
            <p14:sldId id="302"/>
            <p14:sldId id="303"/>
            <p14:sldId id="304"/>
            <p14:sldId id="306"/>
            <p14:sldId id="305"/>
            <p14:sldId id="307"/>
          </p14:sldIdLst>
        </p14:section>
        <p14:section name="Open addressing" id="{729F76A1-7508-4C6D-B51B-4CE25EAB33A9}">
          <p14:sldIdLst>
            <p14:sldId id="308"/>
            <p14:sldId id="309"/>
            <p14:sldId id="325"/>
            <p14:sldId id="326"/>
            <p14:sldId id="327"/>
            <p14:sldId id="328"/>
            <p14:sldId id="329"/>
          </p14:sldIdLst>
        </p14:section>
        <p14:section name="Open addressing: Insert" id="{C25DA011-8FB2-4D2A-9690-84F93F75873F}">
          <p14:sldIdLst>
            <p14:sldId id="310"/>
            <p14:sldId id="311"/>
            <p14:sldId id="312"/>
            <p14:sldId id="313"/>
            <p14:sldId id="314"/>
          </p14:sldIdLst>
        </p14:section>
        <p14:section name="Open addressing: search" id="{4FB6F6CA-422F-4D0B-8777-C72CC9816041}">
          <p14:sldIdLst>
            <p14:sldId id="315"/>
            <p14:sldId id="316"/>
          </p14:sldIdLst>
        </p14:section>
        <p14:section name="Open addressing: delete" id="{DA294E03-07AF-42B9-BE0A-F4F231577180}">
          <p14:sldIdLst>
            <p14:sldId id="317"/>
            <p14:sldId id="318"/>
          </p14:sldIdLst>
        </p14:section>
        <p14:section name="Probing schemes-Linear" id="{0683EA0C-E932-43F7-ADB7-8276DA5E7E73}">
          <p14:sldIdLst>
            <p14:sldId id="319"/>
            <p14:sldId id="320"/>
            <p14:sldId id="321"/>
            <p14:sldId id="322"/>
            <p14:sldId id="323"/>
            <p14:sldId id="324"/>
            <p14:sldId id="883"/>
            <p14:sldId id="330"/>
          </p14:sldIdLst>
        </p14:section>
        <p14:section name="Quadratic probing" id="{E83AFC0E-E591-4878-843C-507B72142290}">
          <p14:sldIdLst>
            <p14:sldId id="331"/>
          </p14:sldIdLst>
        </p14:section>
        <p14:section name="Double hashing" id="{C58FDA5B-491D-487C-A48E-B150A50BD435}">
          <p14:sldIdLst>
            <p14:sldId id="757"/>
            <p14:sldId id="884"/>
            <p14:sldId id="332"/>
          </p14:sldIdLst>
        </p14:section>
        <p14:section name="Running time of open addressing" id="{A159B512-F0F7-4351-9537-CF2047C33791}">
          <p14:sldIdLst>
            <p14:sldId id="333"/>
            <p14:sldId id="334"/>
            <p14:sldId id="339"/>
            <p14:sldId id="335"/>
            <p14:sldId id="336"/>
            <p14:sldId id="337"/>
            <p14:sldId id="340"/>
            <p14:sldId id="885"/>
            <p14:sldId id="887"/>
            <p14:sldId id="341"/>
          </p14:sldIdLst>
        </p14:section>
        <p14:section name="Universal Hashing" id="{6386D7A8-2B75-49DB-8747-B4078DCD2CB8}">
          <p14:sldIdLst>
            <p14:sldId id="747"/>
            <p14:sldId id="798"/>
            <p14:sldId id="801"/>
            <p14:sldId id="802"/>
            <p14:sldId id="750"/>
            <p14:sldId id="799"/>
            <p14:sldId id="800"/>
            <p14:sldId id="751"/>
            <p14:sldId id="752"/>
            <p14:sldId id="8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DD462F"/>
    <a:srgbClr val="404040"/>
    <a:srgbClr val="923922"/>
    <a:srgbClr val="D2B4A6"/>
    <a:srgbClr val="F8CFB6"/>
    <a:srgbClr val="F8CAB6"/>
    <a:srgbClr val="F5F5F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5256" autoAdjust="0"/>
  </p:normalViewPr>
  <p:slideViewPr>
    <p:cSldViewPr snapToGrid="0">
      <p:cViewPr varScale="1">
        <p:scale>
          <a:sx n="79" d="100"/>
          <a:sy n="79" d="100"/>
        </p:scale>
        <p:origin x="826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slide" Target="slides/slide78.xml"/><Relationship Id="rId89" Type="http://schemas.openxmlformats.org/officeDocument/2006/relationships/slide" Target="slides/slide83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10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90" Type="http://schemas.openxmlformats.org/officeDocument/2006/relationships/slide" Target="slides/slide84.xml"/><Relationship Id="rId95" Type="http://schemas.openxmlformats.org/officeDocument/2006/relationships/slide" Target="slides/slide89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80" Type="http://schemas.openxmlformats.org/officeDocument/2006/relationships/slide" Target="slides/slide74.xml"/><Relationship Id="rId85" Type="http://schemas.openxmlformats.org/officeDocument/2006/relationships/slide" Target="slides/slide79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103" Type="http://schemas.openxmlformats.org/officeDocument/2006/relationships/tableStyles" Target="tableStyle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slide" Target="slides/slide77.xml"/><Relationship Id="rId88" Type="http://schemas.openxmlformats.org/officeDocument/2006/relationships/slide" Target="slides/slide82.xml"/><Relationship Id="rId91" Type="http://schemas.openxmlformats.org/officeDocument/2006/relationships/slide" Target="slides/slide85.xml"/><Relationship Id="rId96" Type="http://schemas.openxmlformats.org/officeDocument/2006/relationships/slide" Target="slides/slide9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94" Type="http://schemas.openxmlformats.org/officeDocument/2006/relationships/slide" Target="slides/slide88.xml"/><Relationship Id="rId99" Type="http://schemas.openxmlformats.org/officeDocument/2006/relationships/commentAuthors" Target="commentAuthors.xml"/><Relationship Id="rId10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slide" Target="slides/slide86.xml"/><Relationship Id="rId2" Type="http://schemas.openxmlformats.org/officeDocument/2006/relationships/customXml" Target="../customXml/item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slide" Target="slides/slide81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56" Type="http://schemas.openxmlformats.org/officeDocument/2006/relationships/slide" Target="slides/slide50.xml"/><Relationship Id="rId77" Type="http://schemas.openxmlformats.org/officeDocument/2006/relationships/slide" Target="slides/slide71.xml"/><Relationship Id="rId100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93" Type="http://schemas.openxmlformats.org/officeDocument/2006/relationships/slide" Target="slides/slide87.xml"/><Relationship Id="rId98" Type="http://schemas.openxmlformats.org/officeDocument/2006/relationships/handoutMaster" Target="handoutMasters/handoutMaster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E3203D0-BB80-4049-B08C-AA2A2D8A63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83E183-E3FC-4D9A-80C0-93E02D181E17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28066" name="Rectangle 2">
            <a:extLst>
              <a:ext uri="{FF2B5EF4-FFF2-40B4-BE49-F238E27FC236}">
                <a16:creationId xmlns:a16="http://schemas.microsoft.com/office/drawing/2014/main" id="{387C25F0-18C2-42DC-BA9F-8EEEE9F334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>
            <a:extLst>
              <a:ext uri="{FF2B5EF4-FFF2-40B4-BE49-F238E27FC236}">
                <a16:creationId xmlns:a16="http://schemas.microsoft.com/office/drawing/2014/main" id="{004029BD-91DF-4154-8E72-AD9E4DB9B2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9B48C7A-88F8-4621-9FDF-342AF0710C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5CBD47-3FC5-4258-B6BB-6C4376164231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29090" name="Rectangle 2">
            <a:extLst>
              <a:ext uri="{FF2B5EF4-FFF2-40B4-BE49-F238E27FC236}">
                <a16:creationId xmlns:a16="http://schemas.microsoft.com/office/drawing/2014/main" id="{E00AC232-8399-41E8-BB00-75AF9E9842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9091" name="Rectangle 3">
            <a:extLst>
              <a:ext uri="{FF2B5EF4-FFF2-40B4-BE49-F238E27FC236}">
                <a16:creationId xmlns:a16="http://schemas.microsoft.com/office/drawing/2014/main" id="{3EE2DCB1-E901-4E09-9BCD-3F0A2C5553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015105F-B911-48B6-A9D8-966FF84067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0BE7C7-76A0-4958-B4FF-31D972B23106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30114" name="Rectangle 2">
            <a:extLst>
              <a:ext uri="{FF2B5EF4-FFF2-40B4-BE49-F238E27FC236}">
                <a16:creationId xmlns:a16="http://schemas.microsoft.com/office/drawing/2014/main" id="{B8740AF5-119E-42D8-9183-596EFA634C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>
            <a:extLst>
              <a:ext uri="{FF2B5EF4-FFF2-40B4-BE49-F238E27FC236}">
                <a16:creationId xmlns:a16="http://schemas.microsoft.com/office/drawing/2014/main" id="{B78F8007-CC07-4A58-831F-1CEE6797CB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4A14F65-77FA-47C8-A937-A9B6B53C4E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FAB989-D585-44C0-9653-C9C3D6C94628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31138" name="Rectangle 2">
            <a:extLst>
              <a:ext uri="{FF2B5EF4-FFF2-40B4-BE49-F238E27FC236}">
                <a16:creationId xmlns:a16="http://schemas.microsoft.com/office/drawing/2014/main" id="{E63845E9-B91A-4FAE-927D-B28357EA9E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>
            <a:extLst>
              <a:ext uri="{FF2B5EF4-FFF2-40B4-BE49-F238E27FC236}">
                <a16:creationId xmlns:a16="http://schemas.microsoft.com/office/drawing/2014/main" id="{0040F4DD-8A5A-4814-9405-513633DAD6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EFD445E-973E-46BC-94CD-16DFA4525E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33BF55-BB2F-4136-AC1E-19825D8F84BE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32162" name="Rectangle 2">
            <a:extLst>
              <a:ext uri="{FF2B5EF4-FFF2-40B4-BE49-F238E27FC236}">
                <a16:creationId xmlns:a16="http://schemas.microsoft.com/office/drawing/2014/main" id="{A621230B-3208-4355-9B95-E9C9F73D20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>
            <a:extLst>
              <a:ext uri="{FF2B5EF4-FFF2-40B4-BE49-F238E27FC236}">
                <a16:creationId xmlns:a16="http://schemas.microsoft.com/office/drawing/2014/main" id="{4AFCE226-CD1B-439E-8707-ECA80797BC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9AF6387-4912-45DD-A33E-6C3FD02969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0491DC-9204-4FE0-97BB-90FBA2ED629E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33186" name="Rectangle 2">
            <a:extLst>
              <a:ext uri="{FF2B5EF4-FFF2-40B4-BE49-F238E27FC236}">
                <a16:creationId xmlns:a16="http://schemas.microsoft.com/office/drawing/2014/main" id="{080DBB14-C443-45CA-BDF2-DE89BC12CF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>
            <a:extLst>
              <a:ext uri="{FF2B5EF4-FFF2-40B4-BE49-F238E27FC236}">
                <a16:creationId xmlns:a16="http://schemas.microsoft.com/office/drawing/2014/main" id="{CFC525AD-10A3-4592-895E-0D4C5C3C3F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23E08D2-89D1-422C-8AA0-DF7F1C6143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F1B215-B604-44AA-83A7-32530C350BF4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34210" name="Rectangle 2">
            <a:extLst>
              <a:ext uri="{FF2B5EF4-FFF2-40B4-BE49-F238E27FC236}">
                <a16:creationId xmlns:a16="http://schemas.microsoft.com/office/drawing/2014/main" id="{3BC000AA-62BA-4D96-A8E0-0E123D8EF4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3">
            <a:extLst>
              <a:ext uri="{FF2B5EF4-FFF2-40B4-BE49-F238E27FC236}">
                <a16:creationId xmlns:a16="http://schemas.microsoft.com/office/drawing/2014/main" id="{F74FDA54-1BBA-4FB8-AF73-1233BC28E3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14A0881-F943-4B52-91D1-A7C157D6DD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DBAFFA-1248-4258-9D17-B3E38CE945A2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35234" name="Rectangle 2">
            <a:extLst>
              <a:ext uri="{FF2B5EF4-FFF2-40B4-BE49-F238E27FC236}">
                <a16:creationId xmlns:a16="http://schemas.microsoft.com/office/drawing/2014/main" id="{3BA5E6A8-BB1F-4331-805E-D8395ADF17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>
            <a:extLst>
              <a:ext uri="{FF2B5EF4-FFF2-40B4-BE49-F238E27FC236}">
                <a16:creationId xmlns:a16="http://schemas.microsoft.com/office/drawing/2014/main" id="{43DA3589-8802-4B7B-A30C-185B326F38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C485D53-F5BF-48C7-A495-10F2C4470B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6F2047-CEFC-4DCD-8AC2-AA2870DA412D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13730" name="Rectangle 2">
            <a:extLst>
              <a:ext uri="{FF2B5EF4-FFF2-40B4-BE49-F238E27FC236}">
                <a16:creationId xmlns:a16="http://schemas.microsoft.com/office/drawing/2014/main" id="{426E0809-DFB4-4781-B935-0273681499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>
            <a:extLst>
              <a:ext uri="{FF2B5EF4-FFF2-40B4-BE49-F238E27FC236}">
                <a16:creationId xmlns:a16="http://schemas.microsoft.com/office/drawing/2014/main" id="{816E9229-B02D-4D1E-BBDD-C7E2027BE2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1937367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F279899-4A26-4747-893E-9800ADD3E8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9DA383-21CA-4D7F-AD82-A7F03A62130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39330" name="Rectangle 2">
            <a:extLst>
              <a:ext uri="{FF2B5EF4-FFF2-40B4-BE49-F238E27FC236}">
                <a16:creationId xmlns:a16="http://schemas.microsoft.com/office/drawing/2014/main" id="{FB326F17-EB2B-429A-AAC2-68BEEB1162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>
            <a:extLst>
              <a:ext uri="{FF2B5EF4-FFF2-40B4-BE49-F238E27FC236}">
                <a16:creationId xmlns:a16="http://schemas.microsoft.com/office/drawing/2014/main" id="{90913035-C604-427D-9214-1AA739C22D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1498655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F66A8FD-35D4-4F98-A583-44AB6E3476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C64C6D-8F57-4C2C-956A-7D9883DB30B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42402" name="Rectangle 2">
            <a:extLst>
              <a:ext uri="{FF2B5EF4-FFF2-40B4-BE49-F238E27FC236}">
                <a16:creationId xmlns:a16="http://schemas.microsoft.com/office/drawing/2014/main" id="{154AB29B-FEC3-4446-B679-43C6092FD5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2403" name="Rectangle 3">
            <a:extLst>
              <a:ext uri="{FF2B5EF4-FFF2-40B4-BE49-F238E27FC236}">
                <a16:creationId xmlns:a16="http://schemas.microsoft.com/office/drawing/2014/main" id="{C8AE8CC8-4236-43BB-A230-AB23D80372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3059405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CC7314E-CFA6-4D76-B79C-7EB974FF38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2CAD35-3036-48C5-94AC-0AEEECF29A2A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43426" name="Rectangle 2">
            <a:extLst>
              <a:ext uri="{FF2B5EF4-FFF2-40B4-BE49-F238E27FC236}">
                <a16:creationId xmlns:a16="http://schemas.microsoft.com/office/drawing/2014/main" id="{2E99283F-C37D-4EB5-A483-0E026D3983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3427" name="Rectangle 3">
            <a:extLst>
              <a:ext uri="{FF2B5EF4-FFF2-40B4-BE49-F238E27FC236}">
                <a16:creationId xmlns:a16="http://schemas.microsoft.com/office/drawing/2014/main" id="{737315D4-8E6B-4EED-9A7D-218B6E5EC9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1317920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08470B8-9049-444B-9638-AD5D0FF9C9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4FA774-DFBE-4BB0-AB2D-29A250BF9E11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44450" name="Rectangle 2">
            <a:extLst>
              <a:ext uri="{FF2B5EF4-FFF2-40B4-BE49-F238E27FC236}">
                <a16:creationId xmlns:a16="http://schemas.microsoft.com/office/drawing/2014/main" id="{564F3AE8-3428-4049-A64F-EB415B89EB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>
            <a:extLst>
              <a:ext uri="{FF2B5EF4-FFF2-40B4-BE49-F238E27FC236}">
                <a16:creationId xmlns:a16="http://schemas.microsoft.com/office/drawing/2014/main" id="{788C3CAF-3669-4D89-8D70-C915F59DCF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4245190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08470B8-9049-444B-9638-AD5D0FF9C9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4FA774-DFBE-4BB0-AB2D-29A250BF9E11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44450" name="Rectangle 2">
            <a:extLst>
              <a:ext uri="{FF2B5EF4-FFF2-40B4-BE49-F238E27FC236}">
                <a16:creationId xmlns:a16="http://schemas.microsoft.com/office/drawing/2014/main" id="{564F3AE8-3428-4049-A64F-EB415B89EB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>
            <a:extLst>
              <a:ext uri="{FF2B5EF4-FFF2-40B4-BE49-F238E27FC236}">
                <a16:creationId xmlns:a16="http://schemas.microsoft.com/office/drawing/2014/main" id="{788C3CAF-3669-4D89-8D70-C915F59DCF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2027677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1CFA4E8-791D-4C08-A59C-E14419DDF5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058EF2-49D8-4C28-ADC0-681E2209CA4B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26018" name="Rectangle 2">
            <a:extLst>
              <a:ext uri="{FF2B5EF4-FFF2-40B4-BE49-F238E27FC236}">
                <a16:creationId xmlns:a16="http://schemas.microsoft.com/office/drawing/2014/main" id="{3B2EBBAA-EFF3-460C-84CE-C9014BFAD9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>
            <a:extLst>
              <a:ext uri="{FF2B5EF4-FFF2-40B4-BE49-F238E27FC236}">
                <a16:creationId xmlns:a16="http://schemas.microsoft.com/office/drawing/2014/main" id="{82F84B17-DC97-4D24-A78E-B011B16591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5E3DB87-EC5F-43BB-B35E-A173BBC6CC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535706-B80B-4637-AA80-FD1D1344026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27042" name="Rectangle 2">
            <a:extLst>
              <a:ext uri="{FF2B5EF4-FFF2-40B4-BE49-F238E27FC236}">
                <a16:creationId xmlns:a16="http://schemas.microsoft.com/office/drawing/2014/main" id="{987A9C0E-33B8-4BC1-B575-6D558ECE2F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>
            <a:extLst>
              <a:ext uri="{FF2B5EF4-FFF2-40B4-BE49-F238E27FC236}">
                <a16:creationId xmlns:a16="http://schemas.microsoft.com/office/drawing/2014/main" id="{1A98AD7A-8CFA-4B4A-B122-D5683652EE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32E73A-DE84-45B3-9A45-8D142E29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10888A-046D-4B4D-A42B-A218C62C6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CBA6A-B5B8-47AF-9001-40453587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749A0-ABC2-4E7F-BF72-26DF3F2AB2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582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A61F-20CC-456E-8619-05C8F641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1891B-2FEC-4F55-8621-3FEBB894C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5D859-896C-44EB-A3C7-63AA1F2CB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3B909-E447-4B02-9600-DAC5C9B65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1480C-ED92-4469-85BC-2CA463A4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ED552-8C6E-4BA6-9BF1-14BEBC88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236CB-3CCC-40F4-BB92-6ED1303C43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4302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5B99D-F058-4042-A5AE-3A8EF7023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2FDFF0-351F-4CA5-B9B4-927DB6A14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i-E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CC541-3316-4C6A-BFF2-0866F6CA0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86A50-780A-4596-A244-4A6CEB817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01A8A-ABA4-42A1-B1DF-3DBE38862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5D788-ACC4-4566-9E61-01204082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6F5BBB-7142-4905-B76C-FE2EC291B4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201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0ECFA-57FB-4B97-880F-27F759DC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2787D-8C2F-4945-A023-4EC1E4467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6E875-FC17-40E3-9B4E-092303D7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7D155-D3AD-4A51-9541-233EBF28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ACFF4-B9FD-4DCD-91E7-A1D319E7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01BC87-4B48-4398-A83F-B9EBA9FAC3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378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8FB113-9448-414A-8C1E-E7CE84FF2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D4483-99F2-43AB-A864-A971B849B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CD258-0947-4520-BA37-9200A9C86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F5F54-B0BA-47FD-A582-3731457C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664C8-5BE7-45AA-BFC4-23082B63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F18D63-5392-470F-B630-397F3F7B00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9927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704D8DF-5DB5-4CFD-A001-ED5CAAA34D1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ti-ET" noProof="0"/>
              <a:t>Click to edit Master title style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387E22F-0C36-48C8-BDD6-C413F90390F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ti-ET" noProof="0"/>
              <a:t>Click to edit Master subtitle style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A6BF5F1E-794F-4656-AA64-BC13CA159A0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107801CA-CB6B-4757-BF9A-FFC332BA6E7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ti-ET"/>
              <a:t>CS 465/665 - Lecture 12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39E7508B-BFB9-4BCF-9DF8-CAE165D5BC7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2EF7704-7BDE-46D1-8ECA-350FDC57C362}" type="slidenum">
              <a:rPr lang="en-US" altLang="ti-ET"/>
              <a:pPr/>
              <a:t>‹#›</a:t>
            </a:fld>
            <a:endParaRPr lang="en-US" altLang="ti-ET"/>
          </a:p>
        </p:txBody>
      </p:sp>
      <p:sp>
        <p:nvSpPr>
          <p:cNvPr id="7175" name="AutoShape 7">
            <a:extLst>
              <a:ext uri="{FF2B5EF4-FFF2-40B4-BE49-F238E27FC236}">
                <a16:creationId xmlns:a16="http://schemas.microsoft.com/office/drawing/2014/main" id="{0DB94500-1BC5-41FF-ADC8-CFFD4448996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6033" y="3671888"/>
            <a:ext cx="10983384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i-ET" sz="1800"/>
          </a:p>
        </p:txBody>
      </p:sp>
    </p:spTree>
    <p:extLst>
      <p:ext uri="{BB962C8B-B14F-4D97-AF65-F5344CB8AC3E}">
        <p14:creationId xmlns:p14="http://schemas.microsoft.com/office/powerpoint/2010/main" val="3246033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272DF-01C7-4C49-B81A-4072E8A75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B7768-AC1C-4605-A193-85C9B691E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E713E-7060-43E5-AFFA-D64499B2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8EA6F-CA58-44D6-B9B5-D3FD2825C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8634A95-8482-47E6-A155-E5F8ED05A4A1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2142878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9CD1C-DAF1-4432-BBC2-A95EA2FD6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57561-B1C5-4384-8D2F-AD3451E7C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FB66A-5AD1-43E6-B85F-A1B882D0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694DC-4ECF-4CA0-B1A9-EEB0354E85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FCF65F-C481-4E7D-9B73-6BC8EC5814B5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811264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75A69-7C54-4963-AFF6-58F1A8815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CDBB2-0710-47F1-85D5-453C7E200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784" y="1214439"/>
            <a:ext cx="53848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D90C7-2531-44C7-AD03-382E67F84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55784" y="1214439"/>
            <a:ext cx="53848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7C33D-1473-472A-9D88-7FA561991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74A37-4196-4531-8F09-C6BEFBFE64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04C76F2-6738-4115-979F-A0F32814417A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40429361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7CC69-D2D8-49F2-9B09-7F574D48D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3AB02-E0A9-441C-9727-9BE26833F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C3BE9-289B-440D-9328-55913B5E2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EE5FD3-C2B8-424B-A82C-ABBA8A206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27E8C4-5C17-4825-9E30-B383CA5D0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BA884F-2BDA-4580-A25B-07DF3086CA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B870680-2633-454D-A8A5-D0202A56B1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7203C31-D512-4D59-8B3A-FC75C0E675CE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276638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12/18/2022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9594-69F8-4671-A118-82C559E63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65DDE-8633-4FE7-9EE3-5ADEB651CA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FA880-8113-4C41-89D6-6C24AEB08B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CED68D9-B0B8-41BA-ADF4-55922E0F5B92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40074484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6C5BA7-0874-408F-B91F-3F1E20B5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25E0C3-E8C3-4BD2-94F4-317A3707F8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8787CFF-19B5-47AC-8710-BE69D6DE2CCB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11787228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2A2C-2A57-4C4B-906B-3D6DD285F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B3031-CE18-40D6-B276-8403ED1EE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16C7C-AD55-4166-A40C-A737398F7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C18C0-488C-4D5B-A6E2-1677E1B67A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9D93C-F757-434C-B916-CAE015801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785B25D-0743-4A15-B7F7-213249407BD0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6160812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CD9E-4D39-4166-97A1-436E46CB6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A1BF31-0174-4037-B8C3-079A7D06F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i-E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27F85-656B-429D-A7AC-985515C2E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A82CD-2ABC-41A6-9990-06B090BD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488BF-774A-4BC9-9B1D-E4B4DAA35C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0999EC9-4830-462C-A20E-9E9826A13E6C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38332204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16C04-F3F0-4C40-8FF6-79D79F4B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FD5E4-EAE6-4037-B9B3-B9374DF80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832ED-CB42-415C-AB97-CD0F21A2F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875F3D-5256-43FA-BABB-BB996B18AA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3169067-DD0E-433F-B474-F3621C3B8243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31319341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34E42F-FC52-4444-8CFB-032C0901F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95267" y="100013"/>
            <a:ext cx="2745317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721E2-60AC-46CD-9379-A0B9C43FF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5085" y="100013"/>
            <a:ext cx="8036983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B6BB9-2492-4CFD-8B2C-4B0D41B8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C7657-F72E-4305-93F6-135D42544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99CF0F-0258-4A38-ABBE-B2AD2D74921C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3662461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7D963-1154-4EED-AE34-1F892ADE3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84" y="100013"/>
            <a:ext cx="10972800" cy="9064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50723-50DB-4371-8F1A-1DF3DECA494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67784" y="1214439"/>
            <a:ext cx="53848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66C81-8186-4E12-AB3C-E99E9ED7F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55784" y="1214439"/>
            <a:ext cx="53848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7CC94-83E6-4720-87DB-05933EF4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EA381-7CAC-4163-BB25-26192BE861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BE8A209-8E91-46E3-B33A-47399CDE8EE1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3366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DA5996FE-B64E-49FD-8EFC-00B4D12EBA2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BB825781-56CD-49EE-BA6D-E69FACB40E2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61056E9E-4AD8-44C0-9172-631A450611A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9E18E355-59B8-46C0-8541-33597CBE4C9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86A90957-5ECD-45F0-9F9B-98B0504E258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C813707-7152-4CB0-BCF3-D5FA6DB5FF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32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F245-F26B-40E8-9A20-C7934118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33C32-56E2-497E-8217-C55039CF1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09524-B4E2-4648-988F-E395809C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16E1E-A10B-4D14-8F00-33D49858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0268A-E897-41E6-927E-47228D08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D40719-3F98-4E79-89DD-9AEB3D5F32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34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F3B90-C04A-48EF-BCF0-4E9C7FD5D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80C09-7EF2-408E-95F2-8CBE7B2A7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C6A46-0DED-4EA9-93C8-2169122EB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29FD7-63B0-425F-9C3C-8CD930C8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F98A5-BAFD-417D-B436-B4B53A4D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EF32F1-86B3-4579-A979-12912B9EA6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01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E555C-15D8-48DD-8CAE-3F7730CD1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ED302-828F-40E5-9319-A5F4FBB576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81BAD-ADAD-4481-9777-4711D4DBE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13C7C-4C9A-4DFB-87AE-D2C8AA0CB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74B2D-6C4C-45B2-B004-F7020BA8A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4E3A3-8F69-403F-AD2B-67BFAFFE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E50F5-35D9-40D1-B9AF-E728EA49F4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847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2354D-7820-4035-BEEA-9AFA3C776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4179A-E2D3-4AE3-999C-61EEE4F4C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AADE9-1D66-4696-9DC2-9278201BD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9E435D-F384-4777-98FD-975D8D3FA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64472D-20CB-4652-AE66-28E3E44D0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F254C0-DA06-4643-B494-B9D278A8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0C152-B039-49EC-B659-4005C56B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86CF13-0A8C-493B-AE91-B1F5DB9A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5FF14-898B-4F37-AD94-DA6D3A1A97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544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93EF8-87E0-4CB8-8864-8B8AD7A96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D9DFC3-02B5-4269-8C81-849AAB7AB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640C3-73C6-4F8A-BB33-66466BEC8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CD1C2-7409-4FDE-951B-153B41B9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25A30-0AF8-4D67-90F7-329EFFC44D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530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>
            <a:extLst>
              <a:ext uri="{FF2B5EF4-FFF2-40B4-BE49-F238E27FC236}">
                <a16:creationId xmlns:a16="http://schemas.microsoft.com/office/drawing/2014/main" id="{D7EB502A-9D89-4497-B322-DA34F946F6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972800" cy="100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60A2241F-CA19-49F8-A31D-0600E1294F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FB48BB7F-18A0-43D0-A012-EDB1CD4F8C5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816AB624-7FD8-46AA-870F-FDC312B0AD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0EEBC358-F70B-42E2-AE3A-E2809CE0E52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56876A9D-ED12-47CA-8D7E-577730B207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588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i-E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D226BD4-55C4-4626-8652-86663FAD31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5084" y="100013"/>
            <a:ext cx="10972800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i-ET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C635234-8349-4A8D-B769-7194867F5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7784" y="1214439"/>
            <a:ext cx="109728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i-ET"/>
              <a:t>Click to edit Master text styles</a:t>
            </a:r>
          </a:p>
          <a:p>
            <a:pPr lvl="1"/>
            <a:r>
              <a:rPr lang="en-US" altLang="ti-ET"/>
              <a:t>Second level</a:t>
            </a:r>
          </a:p>
          <a:p>
            <a:pPr lvl="2"/>
            <a:r>
              <a:rPr lang="en-US" altLang="ti-ET"/>
              <a:t>Third level</a:t>
            </a:r>
          </a:p>
          <a:p>
            <a:pPr lvl="3"/>
            <a:r>
              <a:rPr lang="en-US" altLang="ti-ET"/>
              <a:t>Fourth level</a:t>
            </a:r>
          </a:p>
          <a:p>
            <a:pPr lvl="4"/>
            <a:r>
              <a:rPr lang="en-US" altLang="ti-ET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821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i-E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2.w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739" y="1164324"/>
            <a:ext cx="11372295" cy="2387600"/>
          </a:xfrm>
        </p:spPr>
        <p:txBody>
          <a:bodyPr anchor="ctr" anchorCtr="0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ECEG-5193: Algorithm Analysis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81737" y="3303446"/>
            <a:ext cx="11428523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4400" dirty="0">
                <a:solidFill>
                  <a:schemeClr val="bg1"/>
                </a:solidFill>
              </a:rPr>
              <a:t>Analysis of Sorting and Searching algorithms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27DF478-88B7-41FD-9DAD-CCA9B4DEFCC9}"/>
              </a:ext>
            </a:extLst>
          </p:cNvPr>
          <p:cNvSpPr txBox="1">
            <a:spLocks/>
          </p:cNvSpPr>
          <p:nvPr/>
        </p:nvSpPr>
        <p:spPr>
          <a:xfrm>
            <a:off x="381738" y="5032854"/>
            <a:ext cx="11276861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cap="small">
                <a:solidFill>
                  <a:schemeClr val="bg1">
                    <a:lumMod val="75000"/>
                  </a:schemeClr>
                </a:solidFill>
              </a:rPr>
              <a:t>Hash Table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64471626-3BFA-4AD4-8E14-6909B7B1DE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Hash function, </a:t>
            </a:r>
            <a:r>
              <a:rPr lang="en-US" altLang="ti-ET" i="1"/>
              <a:t>h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8F9FB0DC-1363-4E40-8B0B-7F5B1553AA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229600" cy="1143000"/>
          </a:xfrm>
        </p:spPr>
        <p:txBody>
          <a:bodyPr/>
          <a:lstStyle/>
          <a:p>
            <a:r>
              <a:rPr lang="en-US" altLang="ti-ET"/>
              <a:t>A hash function is a function that maps the universe of keys to the slots in the hashtable</a:t>
            </a:r>
          </a:p>
        </p:txBody>
      </p:sp>
      <p:sp>
        <p:nvSpPr>
          <p:cNvPr id="25604" name="Oval 4">
            <a:extLst>
              <a:ext uri="{FF2B5EF4-FFF2-40B4-BE49-F238E27FC236}">
                <a16:creationId xmlns:a16="http://schemas.microsoft.com/office/drawing/2014/main" id="{3697194A-B995-4323-9C07-F37F1ADF7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67000"/>
            <a:ext cx="3200400" cy="19812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5605" name="Text Box 5">
            <a:extLst>
              <a:ext uri="{FF2B5EF4-FFF2-40B4-BE49-F238E27FC236}">
                <a16:creationId xmlns:a16="http://schemas.microsoft.com/office/drawing/2014/main" id="{77C0CF05-4BAA-429F-B019-477E09A11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352801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000">
                <a:solidFill>
                  <a:srgbClr val="000000"/>
                </a:solidFill>
                <a:latin typeface="Arial" panose="020B0604020202020204" pitchFamily="34" charset="0"/>
              </a:rPr>
              <a:t>universe of keys - U</a:t>
            </a:r>
          </a:p>
        </p:txBody>
      </p:sp>
      <p:sp>
        <p:nvSpPr>
          <p:cNvPr id="25606" name="AutoShape 6">
            <a:extLst>
              <a:ext uri="{FF2B5EF4-FFF2-40B4-BE49-F238E27FC236}">
                <a16:creationId xmlns:a16="http://schemas.microsoft.com/office/drawing/2014/main" id="{03C294A8-6E3C-4AB3-9020-EF6EE2889EC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953000" y="4953000"/>
            <a:ext cx="1219200" cy="9144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grpSp>
        <p:nvGrpSpPr>
          <p:cNvPr id="25607" name="Group 7">
            <a:extLst>
              <a:ext uri="{FF2B5EF4-FFF2-40B4-BE49-F238E27FC236}">
                <a16:creationId xmlns:a16="http://schemas.microsoft.com/office/drawing/2014/main" id="{B6ED09D9-6672-4DA2-B228-70326560EAD0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6248400"/>
            <a:ext cx="5715000" cy="381000"/>
            <a:chOff x="768" y="624"/>
            <a:chExt cx="3600" cy="240"/>
          </a:xfrm>
        </p:grpSpPr>
        <p:sp>
          <p:nvSpPr>
            <p:cNvPr id="25608" name="Rectangle 8">
              <a:extLst>
                <a:ext uri="{FF2B5EF4-FFF2-40B4-BE49-F238E27FC236}">
                  <a16:creationId xmlns:a16="http://schemas.microsoft.com/office/drawing/2014/main" id="{821EC441-26DB-486B-9922-EFF74CAF0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5609" name="Line 9">
              <a:extLst>
                <a:ext uri="{FF2B5EF4-FFF2-40B4-BE49-F238E27FC236}">
                  <a16:creationId xmlns:a16="http://schemas.microsoft.com/office/drawing/2014/main" id="{20969E10-9E29-49BD-B419-3672D5C7B3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5610" name="Line 10">
              <a:extLst>
                <a:ext uri="{FF2B5EF4-FFF2-40B4-BE49-F238E27FC236}">
                  <a16:creationId xmlns:a16="http://schemas.microsoft.com/office/drawing/2014/main" id="{8586F823-5930-4D65-A43B-2193541397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5611" name="Line 11">
              <a:extLst>
                <a:ext uri="{FF2B5EF4-FFF2-40B4-BE49-F238E27FC236}">
                  <a16:creationId xmlns:a16="http://schemas.microsoft.com/office/drawing/2014/main" id="{B29382BE-CE30-4713-AA42-8F81787CCB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5612" name="Line 12">
              <a:extLst>
                <a:ext uri="{FF2B5EF4-FFF2-40B4-BE49-F238E27FC236}">
                  <a16:creationId xmlns:a16="http://schemas.microsoft.com/office/drawing/2014/main" id="{25453D60-FAD0-4118-8E22-BDFC3417B1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5613" name="Line 13">
              <a:extLst>
                <a:ext uri="{FF2B5EF4-FFF2-40B4-BE49-F238E27FC236}">
                  <a16:creationId xmlns:a16="http://schemas.microsoft.com/office/drawing/2014/main" id="{F6B6BCF8-6C8A-44AE-A853-2645E724CD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5614" name="Line 14">
              <a:extLst>
                <a:ext uri="{FF2B5EF4-FFF2-40B4-BE49-F238E27FC236}">
                  <a16:creationId xmlns:a16="http://schemas.microsoft.com/office/drawing/2014/main" id="{F522BDE4-3159-4A80-A0D7-D048101EC0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5615" name="Line 15">
              <a:extLst>
                <a:ext uri="{FF2B5EF4-FFF2-40B4-BE49-F238E27FC236}">
                  <a16:creationId xmlns:a16="http://schemas.microsoft.com/office/drawing/2014/main" id="{08CB17EE-9A78-41B8-A8AE-275FD5F8AF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5616" name="Line 16">
              <a:extLst>
                <a:ext uri="{FF2B5EF4-FFF2-40B4-BE49-F238E27FC236}">
                  <a16:creationId xmlns:a16="http://schemas.microsoft.com/office/drawing/2014/main" id="{8160C23C-D910-49A7-B3FD-F3011D569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5617" name="Line 17">
              <a:extLst>
                <a:ext uri="{FF2B5EF4-FFF2-40B4-BE49-F238E27FC236}">
                  <a16:creationId xmlns:a16="http://schemas.microsoft.com/office/drawing/2014/main" id="{746AF147-3428-4E50-A5E5-D1BE6C4E84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5618" name="Line 18">
              <a:extLst>
                <a:ext uri="{FF2B5EF4-FFF2-40B4-BE49-F238E27FC236}">
                  <a16:creationId xmlns:a16="http://schemas.microsoft.com/office/drawing/2014/main" id="{7744F8D2-C5AE-4198-931C-794816594B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5619" name="Line 19">
              <a:extLst>
                <a:ext uri="{FF2B5EF4-FFF2-40B4-BE49-F238E27FC236}">
                  <a16:creationId xmlns:a16="http://schemas.microsoft.com/office/drawing/2014/main" id="{336C4A4E-C5AD-470B-997E-A2E30B007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5620" name="Line 20">
              <a:extLst>
                <a:ext uri="{FF2B5EF4-FFF2-40B4-BE49-F238E27FC236}">
                  <a16:creationId xmlns:a16="http://schemas.microsoft.com/office/drawing/2014/main" id="{A7ECD608-0F65-4C6F-9B68-B9BDB5EBFA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5621" name="Line 21">
              <a:extLst>
                <a:ext uri="{FF2B5EF4-FFF2-40B4-BE49-F238E27FC236}">
                  <a16:creationId xmlns:a16="http://schemas.microsoft.com/office/drawing/2014/main" id="{EF7D1ECE-36EB-4046-8120-EDDBA44287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5622" name="Line 22">
              <a:extLst>
                <a:ext uri="{FF2B5EF4-FFF2-40B4-BE49-F238E27FC236}">
                  <a16:creationId xmlns:a16="http://schemas.microsoft.com/office/drawing/2014/main" id="{98EEBE39-45FC-492B-B191-F27B877D26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25623" name="Text Box 23">
            <a:extLst>
              <a:ext uri="{FF2B5EF4-FFF2-40B4-BE49-F238E27FC236}">
                <a16:creationId xmlns:a16="http://schemas.microsoft.com/office/drawing/2014/main" id="{DDD228A3-9FA8-4B50-B375-28F6A88AA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61722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400">
                <a:solidFill>
                  <a:srgbClr val="FF0000"/>
                </a:solidFill>
                <a:latin typeface="Arial" panose="020B0604020202020204" pitchFamily="34" charset="0"/>
              </a:rPr>
              <a:t>m &lt;&lt; |U|</a:t>
            </a:r>
          </a:p>
        </p:txBody>
      </p:sp>
      <p:sp>
        <p:nvSpPr>
          <p:cNvPr id="25624" name="Text Box 24">
            <a:extLst>
              <a:ext uri="{FF2B5EF4-FFF2-40B4-BE49-F238E27FC236}">
                <a16:creationId xmlns:a16="http://schemas.microsoft.com/office/drawing/2014/main" id="{DF86F751-9399-4474-8D50-8527761E2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105401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hash function, 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31D4A01-134B-4706-8214-96226BE8DE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Hash function, </a:t>
            </a:r>
            <a:r>
              <a:rPr lang="en-US" altLang="ti-ET" i="1"/>
              <a:t>h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F07D288-46AC-47D4-9A7F-B80801B34A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229600" cy="1143000"/>
          </a:xfrm>
        </p:spPr>
        <p:txBody>
          <a:bodyPr/>
          <a:lstStyle/>
          <a:p>
            <a:r>
              <a:rPr lang="en-US" altLang="ti-ET"/>
              <a:t>A hash function is a function that maps the universe of keys to the slots in the hashtable</a:t>
            </a:r>
          </a:p>
        </p:txBody>
      </p:sp>
      <p:sp>
        <p:nvSpPr>
          <p:cNvPr id="31748" name="Oval 4">
            <a:extLst>
              <a:ext uri="{FF2B5EF4-FFF2-40B4-BE49-F238E27FC236}">
                <a16:creationId xmlns:a16="http://schemas.microsoft.com/office/drawing/2014/main" id="{75A2AFE2-9E97-48CB-8C5B-F53E36A6F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67000"/>
            <a:ext cx="3200400" cy="19812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D470454D-4A91-4280-8E4D-75C22760E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352801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000">
                <a:solidFill>
                  <a:srgbClr val="000000"/>
                </a:solidFill>
                <a:latin typeface="Arial" panose="020B0604020202020204" pitchFamily="34" charset="0"/>
              </a:rPr>
              <a:t>universe of keys - U</a:t>
            </a:r>
          </a:p>
        </p:txBody>
      </p:sp>
      <p:sp>
        <p:nvSpPr>
          <p:cNvPr id="31750" name="AutoShape 6">
            <a:extLst>
              <a:ext uri="{FF2B5EF4-FFF2-40B4-BE49-F238E27FC236}">
                <a16:creationId xmlns:a16="http://schemas.microsoft.com/office/drawing/2014/main" id="{F3F0D913-C24E-4890-9D3B-F8D736BF240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953000" y="4953000"/>
            <a:ext cx="1219200" cy="9144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grpSp>
        <p:nvGrpSpPr>
          <p:cNvPr id="31751" name="Group 7">
            <a:extLst>
              <a:ext uri="{FF2B5EF4-FFF2-40B4-BE49-F238E27FC236}">
                <a16:creationId xmlns:a16="http://schemas.microsoft.com/office/drawing/2014/main" id="{F40C860C-2258-4AF1-AE90-16A7D55A5AF9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6248400"/>
            <a:ext cx="5715000" cy="381000"/>
            <a:chOff x="768" y="624"/>
            <a:chExt cx="3600" cy="240"/>
          </a:xfrm>
        </p:grpSpPr>
        <p:sp>
          <p:nvSpPr>
            <p:cNvPr id="31752" name="Rectangle 8">
              <a:extLst>
                <a:ext uri="{FF2B5EF4-FFF2-40B4-BE49-F238E27FC236}">
                  <a16:creationId xmlns:a16="http://schemas.microsoft.com/office/drawing/2014/main" id="{D834E8C0-0313-4479-A78B-A7EC53F43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1753" name="Line 9">
              <a:extLst>
                <a:ext uri="{FF2B5EF4-FFF2-40B4-BE49-F238E27FC236}">
                  <a16:creationId xmlns:a16="http://schemas.microsoft.com/office/drawing/2014/main" id="{8427FCF4-08C5-4B2B-9F87-48B79B20C1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1754" name="Line 10">
              <a:extLst>
                <a:ext uri="{FF2B5EF4-FFF2-40B4-BE49-F238E27FC236}">
                  <a16:creationId xmlns:a16="http://schemas.microsoft.com/office/drawing/2014/main" id="{7FA201F8-4EAA-491E-86F9-24CFB4827D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1755" name="Line 11">
              <a:extLst>
                <a:ext uri="{FF2B5EF4-FFF2-40B4-BE49-F238E27FC236}">
                  <a16:creationId xmlns:a16="http://schemas.microsoft.com/office/drawing/2014/main" id="{11F7D301-9E0E-414F-929D-2D718DF9DC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1756" name="Line 12">
              <a:extLst>
                <a:ext uri="{FF2B5EF4-FFF2-40B4-BE49-F238E27FC236}">
                  <a16:creationId xmlns:a16="http://schemas.microsoft.com/office/drawing/2014/main" id="{CE53F51A-49EB-46BA-B500-84AE74ECA9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1757" name="Line 13">
              <a:extLst>
                <a:ext uri="{FF2B5EF4-FFF2-40B4-BE49-F238E27FC236}">
                  <a16:creationId xmlns:a16="http://schemas.microsoft.com/office/drawing/2014/main" id="{7904CA60-4B00-466E-B484-BE8CEA602C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1758" name="Line 14">
              <a:extLst>
                <a:ext uri="{FF2B5EF4-FFF2-40B4-BE49-F238E27FC236}">
                  <a16:creationId xmlns:a16="http://schemas.microsoft.com/office/drawing/2014/main" id="{B46CED92-BA04-4137-A21B-3F61D3AE43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1759" name="Line 15">
              <a:extLst>
                <a:ext uri="{FF2B5EF4-FFF2-40B4-BE49-F238E27FC236}">
                  <a16:creationId xmlns:a16="http://schemas.microsoft.com/office/drawing/2014/main" id="{D2BBA0D2-3951-42DD-A4F6-99FEFDF0B6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1760" name="Line 16">
              <a:extLst>
                <a:ext uri="{FF2B5EF4-FFF2-40B4-BE49-F238E27FC236}">
                  <a16:creationId xmlns:a16="http://schemas.microsoft.com/office/drawing/2014/main" id="{675116C3-EF2B-4284-B80A-6892A71C67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1761" name="Line 17">
              <a:extLst>
                <a:ext uri="{FF2B5EF4-FFF2-40B4-BE49-F238E27FC236}">
                  <a16:creationId xmlns:a16="http://schemas.microsoft.com/office/drawing/2014/main" id="{504A6C64-CB7B-4A30-B813-B4B2A2D0A6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1762" name="Line 18">
              <a:extLst>
                <a:ext uri="{FF2B5EF4-FFF2-40B4-BE49-F238E27FC236}">
                  <a16:creationId xmlns:a16="http://schemas.microsoft.com/office/drawing/2014/main" id="{82D073A8-E447-4705-97E4-26004D223F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1763" name="Line 19">
              <a:extLst>
                <a:ext uri="{FF2B5EF4-FFF2-40B4-BE49-F238E27FC236}">
                  <a16:creationId xmlns:a16="http://schemas.microsoft.com/office/drawing/2014/main" id="{F92BB0ED-2070-4322-8804-2DEBE7F78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1764" name="Line 20">
              <a:extLst>
                <a:ext uri="{FF2B5EF4-FFF2-40B4-BE49-F238E27FC236}">
                  <a16:creationId xmlns:a16="http://schemas.microsoft.com/office/drawing/2014/main" id="{19A0FDF8-799C-4940-9D08-63269AB7DA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1765" name="Line 21">
              <a:extLst>
                <a:ext uri="{FF2B5EF4-FFF2-40B4-BE49-F238E27FC236}">
                  <a16:creationId xmlns:a16="http://schemas.microsoft.com/office/drawing/2014/main" id="{3051180B-AEF5-42F0-AFDE-48604F865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1766" name="Line 22">
              <a:extLst>
                <a:ext uri="{FF2B5EF4-FFF2-40B4-BE49-F238E27FC236}">
                  <a16:creationId xmlns:a16="http://schemas.microsoft.com/office/drawing/2014/main" id="{10F0BFD0-4097-460C-B663-BE7D1F3912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31767" name="Text Box 23">
            <a:extLst>
              <a:ext uri="{FF2B5EF4-FFF2-40B4-BE49-F238E27FC236}">
                <a16:creationId xmlns:a16="http://schemas.microsoft.com/office/drawing/2014/main" id="{FF844192-2E60-448C-8A0B-1539A8EF1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61722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400">
                <a:solidFill>
                  <a:srgbClr val="FF0000"/>
                </a:solidFill>
                <a:latin typeface="Arial" panose="020B0604020202020204" pitchFamily="34" charset="0"/>
              </a:rPr>
              <a:t>m &lt;&lt; |U|</a:t>
            </a:r>
          </a:p>
        </p:txBody>
      </p:sp>
      <p:sp>
        <p:nvSpPr>
          <p:cNvPr id="31769" name="Oval 25">
            <a:extLst>
              <a:ext uri="{FF2B5EF4-FFF2-40B4-BE49-F238E27FC236}">
                <a16:creationId xmlns:a16="http://schemas.microsoft.com/office/drawing/2014/main" id="{7E222DC5-C6B6-4651-9A78-D8F608330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038600"/>
            <a:ext cx="228600" cy="2286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1772" name="Oval 28">
            <a:extLst>
              <a:ext uri="{FF2B5EF4-FFF2-40B4-BE49-F238E27FC236}">
                <a16:creationId xmlns:a16="http://schemas.microsoft.com/office/drawing/2014/main" id="{E71148C1-8E7B-480D-AA07-5C1CCF933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14800"/>
            <a:ext cx="228600" cy="2286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1777" name="Oval 33">
            <a:extLst>
              <a:ext uri="{FF2B5EF4-FFF2-40B4-BE49-F238E27FC236}">
                <a16:creationId xmlns:a16="http://schemas.microsoft.com/office/drawing/2014/main" id="{40C64427-1906-4623-928D-0A8FAC104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962400"/>
            <a:ext cx="228600" cy="2286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1778" name="Text Box 34">
            <a:extLst>
              <a:ext uri="{FF2B5EF4-FFF2-40B4-BE49-F238E27FC236}">
                <a16:creationId xmlns:a16="http://schemas.microsoft.com/office/drawing/2014/main" id="{6F8C28A5-A08F-4305-A0F7-F7E224309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105401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hash function, 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5F5D2F0D-2543-47AD-8C73-CA083F653E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Hash function, </a:t>
            </a:r>
            <a:r>
              <a:rPr lang="en-US" altLang="ti-ET" i="1"/>
              <a:t>h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37BB797-994B-4B75-9C5B-6630740324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229600" cy="1143000"/>
          </a:xfrm>
        </p:spPr>
        <p:txBody>
          <a:bodyPr/>
          <a:lstStyle/>
          <a:p>
            <a:r>
              <a:rPr lang="en-US" altLang="ti-ET"/>
              <a:t>A hash function is a function that maps the universe of keys to the slots in the hashtable</a:t>
            </a:r>
          </a:p>
        </p:txBody>
      </p:sp>
      <p:sp>
        <p:nvSpPr>
          <p:cNvPr id="33796" name="Oval 4">
            <a:extLst>
              <a:ext uri="{FF2B5EF4-FFF2-40B4-BE49-F238E27FC236}">
                <a16:creationId xmlns:a16="http://schemas.microsoft.com/office/drawing/2014/main" id="{CF13CFF3-CB00-47CF-8BEC-09D9C65C1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67000"/>
            <a:ext cx="3200400" cy="19812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3797" name="Text Box 5">
            <a:extLst>
              <a:ext uri="{FF2B5EF4-FFF2-40B4-BE49-F238E27FC236}">
                <a16:creationId xmlns:a16="http://schemas.microsoft.com/office/drawing/2014/main" id="{6908BD96-56C1-4619-961B-1D3942D8F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352801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000">
                <a:solidFill>
                  <a:srgbClr val="000000"/>
                </a:solidFill>
                <a:latin typeface="Arial" panose="020B0604020202020204" pitchFamily="34" charset="0"/>
              </a:rPr>
              <a:t>universe of keys - U</a:t>
            </a:r>
          </a:p>
        </p:txBody>
      </p:sp>
      <p:sp>
        <p:nvSpPr>
          <p:cNvPr id="33798" name="AutoShape 6">
            <a:extLst>
              <a:ext uri="{FF2B5EF4-FFF2-40B4-BE49-F238E27FC236}">
                <a16:creationId xmlns:a16="http://schemas.microsoft.com/office/drawing/2014/main" id="{C7C383DD-AC34-4936-B016-6DA926EAEE5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953000" y="4953000"/>
            <a:ext cx="1219200" cy="9144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grpSp>
        <p:nvGrpSpPr>
          <p:cNvPr id="33799" name="Group 7">
            <a:extLst>
              <a:ext uri="{FF2B5EF4-FFF2-40B4-BE49-F238E27FC236}">
                <a16:creationId xmlns:a16="http://schemas.microsoft.com/office/drawing/2014/main" id="{46F940E0-F101-4BE9-84EA-95837A90CD00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6248400"/>
            <a:ext cx="5715000" cy="381000"/>
            <a:chOff x="768" y="624"/>
            <a:chExt cx="3600" cy="240"/>
          </a:xfrm>
        </p:grpSpPr>
        <p:sp>
          <p:nvSpPr>
            <p:cNvPr id="33800" name="Rectangle 8">
              <a:extLst>
                <a:ext uri="{FF2B5EF4-FFF2-40B4-BE49-F238E27FC236}">
                  <a16:creationId xmlns:a16="http://schemas.microsoft.com/office/drawing/2014/main" id="{9305513B-5A16-4721-8AB4-38F691BEE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3801" name="Line 9">
              <a:extLst>
                <a:ext uri="{FF2B5EF4-FFF2-40B4-BE49-F238E27FC236}">
                  <a16:creationId xmlns:a16="http://schemas.microsoft.com/office/drawing/2014/main" id="{18423B3C-9FBC-4E3E-8567-C445CB4E2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3802" name="Line 10">
              <a:extLst>
                <a:ext uri="{FF2B5EF4-FFF2-40B4-BE49-F238E27FC236}">
                  <a16:creationId xmlns:a16="http://schemas.microsoft.com/office/drawing/2014/main" id="{0EF90639-3783-4A2F-900E-B1DB575D46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3803" name="Line 11">
              <a:extLst>
                <a:ext uri="{FF2B5EF4-FFF2-40B4-BE49-F238E27FC236}">
                  <a16:creationId xmlns:a16="http://schemas.microsoft.com/office/drawing/2014/main" id="{AEBB4AD5-CDF9-426C-8CE0-B216BEF61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3804" name="Line 12">
              <a:extLst>
                <a:ext uri="{FF2B5EF4-FFF2-40B4-BE49-F238E27FC236}">
                  <a16:creationId xmlns:a16="http://schemas.microsoft.com/office/drawing/2014/main" id="{73339A74-13E3-4E3D-81BF-BFE3CA99C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3805" name="Line 13">
              <a:extLst>
                <a:ext uri="{FF2B5EF4-FFF2-40B4-BE49-F238E27FC236}">
                  <a16:creationId xmlns:a16="http://schemas.microsoft.com/office/drawing/2014/main" id="{6A6D3C07-5EE9-43DF-8A61-663E6BC411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3806" name="Line 14">
              <a:extLst>
                <a:ext uri="{FF2B5EF4-FFF2-40B4-BE49-F238E27FC236}">
                  <a16:creationId xmlns:a16="http://schemas.microsoft.com/office/drawing/2014/main" id="{95C3494B-91A6-40EF-94AB-9A1C1CBEDD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3807" name="Line 15">
              <a:extLst>
                <a:ext uri="{FF2B5EF4-FFF2-40B4-BE49-F238E27FC236}">
                  <a16:creationId xmlns:a16="http://schemas.microsoft.com/office/drawing/2014/main" id="{6F186B49-A40D-4929-83E6-FCF668B932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3808" name="Line 16">
              <a:extLst>
                <a:ext uri="{FF2B5EF4-FFF2-40B4-BE49-F238E27FC236}">
                  <a16:creationId xmlns:a16="http://schemas.microsoft.com/office/drawing/2014/main" id="{D1B3A8FD-07F4-4316-A0FC-BAB794D1A3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3809" name="Line 17">
              <a:extLst>
                <a:ext uri="{FF2B5EF4-FFF2-40B4-BE49-F238E27FC236}">
                  <a16:creationId xmlns:a16="http://schemas.microsoft.com/office/drawing/2014/main" id="{F8EC5A8C-AC44-4512-9C52-E144BF9666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3810" name="Line 18">
              <a:extLst>
                <a:ext uri="{FF2B5EF4-FFF2-40B4-BE49-F238E27FC236}">
                  <a16:creationId xmlns:a16="http://schemas.microsoft.com/office/drawing/2014/main" id="{1DEE6AB2-B5FF-43E5-B026-1F399ED05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3811" name="Line 19">
              <a:extLst>
                <a:ext uri="{FF2B5EF4-FFF2-40B4-BE49-F238E27FC236}">
                  <a16:creationId xmlns:a16="http://schemas.microsoft.com/office/drawing/2014/main" id="{D8494283-486B-4154-9A67-383F9E9C1F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3812" name="Line 20">
              <a:extLst>
                <a:ext uri="{FF2B5EF4-FFF2-40B4-BE49-F238E27FC236}">
                  <a16:creationId xmlns:a16="http://schemas.microsoft.com/office/drawing/2014/main" id="{00E31C15-949B-4155-AFCF-612B8C16C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3813" name="Line 21">
              <a:extLst>
                <a:ext uri="{FF2B5EF4-FFF2-40B4-BE49-F238E27FC236}">
                  <a16:creationId xmlns:a16="http://schemas.microsoft.com/office/drawing/2014/main" id="{7C2F87A3-EE80-4878-8AF8-C99E161F2A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3814" name="Line 22">
              <a:extLst>
                <a:ext uri="{FF2B5EF4-FFF2-40B4-BE49-F238E27FC236}">
                  <a16:creationId xmlns:a16="http://schemas.microsoft.com/office/drawing/2014/main" id="{47CB8C89-589F-4F11-9302-763C8E7AB3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33815" name="Text Box 23">
            <a:extLst>
              <a:ext uri="{FF2B5EF4-FFF2-40B4-BE49-F238E27FC236}">
                <a16:creationId xmlns:a16="http://schemas.microsoft.com/office/drawing/2014/main" id="{47E5313D-BE8F-4C72-8913-6DA2218E0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61722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400">
                <a:solidFill>
                  <a:srgbClr val="FF0000"/>
                </a:solidFill>
                <a:latin typeface="Arial" panose="020B0604020202020204" pitchFamily="34" charset="0"/>
              </a:rPr>
              <a:t>m &lt;&lt; |U|</a:t>
            </a:r>
          </a:p>
        </p:txBody>
      </p:sp>
      <p:sp>
        <p:nvSpPr>
          <p:cNvPr id="33817" name="Oval 25">
            <a:extLst>
              <a:ext uri="{FF2B5EF4-FFF2-40B4-BE49-F238E27FC236}">
                <a16:creationId xmlns:a16="http://schemas.microsoft.com/office/drawing/2014/main" id="{4C443857-F7CE-4008-871C-12FB4718B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038600"/>
            <a:ext cx="228600" cy="2286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3818" name="Line 26">
            <a:extLst>
              <a:ext uri="{FF2B5EF4-FFF2-40B4-BE49-F238E27FC236}">
                <a16:creationId xmlns:a16="http://schemas.microsoft.com/office/drawing/2014/main" id="{E2253FB6-43FE-4340-9C8F-680F44B1E0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4343400"/>
            <a:ext cx="609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3819" name="Rectangle 27">
            <a:extLst>
              <a:ext uri="{FF2B5EF4-FFF2-40B4-BE49-F238E27FC236}">
                <a16:creationId xmlns:a16="http://schemas.microsoft.com/office/drawing/2014/main" id="{AC8D6417-B7AA-4D7F-ABF9-FA65415B4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6248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3820" name="Oval 28">
            <a:extLst>
              <a:ext uri="{FF2B5EF4-FFF2-40B4-BE49-F238E27FC236}">
                <a16:creationId xmlns:a16="http://schemas.microsoft.com/office/drawing/2014/main" id="{835CF4C6-5888-423C-9A86-A044D5E39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14800"/>
            <a:ext cx="228600" cy="2286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3821" name="Rectangle 29">
            <a:extLst>
              <a:ext uri="{FF2B5EF4-FFF2-40B4-BE49-F238E27FC236}">
                <a16:creationId xmlns:a16="http://schemas.microsoft.com/office/drawing/2014/main" id="{EA5C7E77-23E1-43E0-9A70-48278D19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6248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3822" name="Rectangle 30">
            <a:extLst>
              <a:ext uri="{FF2B5EF4-FFF2-40B4-BE49-F238E27FC236}">
                <a16:creationId xmlns:a16="http://schemas.microsoft.com/office/drawing/2014/main" id="{4E7B3989-649B-4450-8634-AA5109951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6248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3823" name="Line 31">
            <a:extLst>
              <a:ext uri="{FF2B5EF4-FFF2-40B4-BE49-F238E27FC236}">
                <a16:creationId xmlns:a16="http://schemas.microsoft.com/office/drawing/2014/main" id="{13E494EF-3C9C-4B52-B42B-5C73AA5EDF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4419600"/>
            <a:ext cx="3048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3824" name="Line 32">
            <a:extLst>
              <a:ext uri="{FF2B5EF4-FFF2-40B4-BE49-F238E27FC236}">
                <a16:creationId xmlns:a16="http://schemas.microsoft.com/office/drawing/2014/main" id="{D47858F9-B405-445E-BEC1-499F7AD2DF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343400"/>
            <a:ext cx="533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3825" name="Oval 33">
            <a:extLst>
              <a:ext uri="{FF2B5EF4-FFF2-40B4-BE49-F238E27FC236}">
                <a16:creationId xmlns:a16="http://schemas.microsoft.com/office/drawing/2014/main" id="{41C7D308-10BF-4788-8BDD-635D7037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962400"/>
            <a:ext cx="228600" cy="2286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3826" name="Text Box 34">
            <a:extLst>
              <a:ext uri="{FF2B5EF4-FFF2-40B4-BE49-F238E27FC236}">
                <a16:creationId xmlns:a16="http://schemas.microsoft.com/office/drawing/2014/main" id="{DFEAC634-45D1-4A48-B7BE-B1F7DB666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105401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hash function, 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9ED79B0C-61C6-4B91-8611-4B0C318175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Hash function, </a:t>
            </a:r>
            <a:r>
              <a:rPr lang="en-US" altLang="ti-ET" i="1"/>
              <a:t>h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C1D1C349-DEF5-4A87-BF9E-DEFFDC636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229600" cy="1143000"/>
          </a:xfrm>
        </p:spPr>
        <p:txBody>
          <a:bodyPr/>
          <a:lstStyle/>
          <a:p>
            <a:r>
              <a:rPr lang="en-US" altLang="ti-ET"/>
              <a:t>What can happen if  m </a:t>
            </a:r>
            <a:r>
              <a:rPr lang="en-US" altLang="ti-ET">
                <a:cs typeface="Arial" panose="020B0604020202020204" pitchFamily="34" charset="0"/>
              </a:rPr>
              <a:t>≠ |U|?</a:t>
            </a:r>
          </a:p>
        </p:txBody>
      </p:sp>
      <p:sp>
        <p:nvSpPr>
          <p:cNvPr id="29700" name="Oval 4">
            <a:extLst>
              <a:ext uri="{FF2B5EF4-FFF2-40B4-BE49-F238E27FC236}">
                <a16:creationId xmlns:a16="http://schemas.microsoft.com/office/drawing/2014/main" id="{773D5C15-DEC0-4D0B-B531-2F99CA418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67000"/>
            <a:ext cx="3200400" cy="19812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9701" name="Text Box 5">
            <a:extLst>
              <a:ext uri="{FF2B5EF4-FFF2-40B4-BE49-F238E27FC236}">
                <a16:creationId xmlns:a16="http://schemas.microsoft.com/office/drawing/2014/main" id="{DAAE4691-78E4-4167-A7A8-2D4903965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352801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000">
                <a:solidFill>
                  <a:srgbClr val="000000"/>
                </a:solidFill>
                <a:latin typeface="Arial" panose="020B0604020202020204" pitchFamily="34" charset="0"/>
              </a:rPr>
              <a:t>universe of keys - U</a:t>
            </a:r>
          </a:p>
        </p:txBody>
      </p:sp>
      <p:sp>
        <p:nvSpPr>
          <p:cNvPr id="29702" name="AutoShape 6">
            <a:extLst>
              <a:ext uri="{FF2B5EF4-FFF2-40B4-BE49-F238E27FC236}">
                <a16:creationId xmlns:a16="http://schemas.microsoft.com/office/drawing/2014/main" id="{CD33A021-8E37-4E15-B1DE-7B4A1EE409C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953000" y="4953000"/>
            <a:ext cx="1219200" cy="9144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grpSp>
        <p:nvGrpSpPr>
          <p:cNvPr id="29703" name="Group 7">
            <a:extLst>
              <a:ext uri="{FF2B5EF4-FFF2-40B4-BE49-F238E27FC236}">
                <a16:creationId xmlns:a16="http://schemas.microsoft.com/office/drawing/2014/main" id="{7B5A7130-30F6-4FCF-95E0-7D30D3C8DBF7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6248400"/>
            <a:ext cx="5715000" cy="381000"/>
            <a:chOff x="768" y="624"/>
            <a:chExt cx="3600" cy="240"/>
          </a:xfrm>
        </p:grpSpPr>
        <p:sp>
          <p:nvSpPr>
            <p:cNvPr id="29704" name="Rectangle 8">
              <a:extLst>
                <a:ext uri="{FF2B5EF4-FFF2-40B4-BE49-F238E27FC236}">
                  <a16:creationId xmlns:a16="http://schemas.microsoft.com/office/drawing/2014/main" id="{24748E50-8267-41C2-BAD7-A6561117D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9705" name="Line 9">
              <a:extLst>
                <a:ext uri="{FF2B5EF4-FFF2-40B4-BE49-F238E27FC236}">
                  <a16:creationId xmlns:a16="http://schemas.microsoft.com/office/drawing/2014/main" id="{65A10201-EA44-49C3-B7DA-0C239DA99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9706" name="Line 10">
              <a:extLst>
                <a:ext uri="{FF2B5EF4-FFF2-40B4-BE49-F238E27FC236}">
                  <a16:creationId xmlns:a16="http://schemas.microsoft.com/office/drawing/2014/main" id="{1DE9E69A-F51A-4921-B3F5-E99EE1D1E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9707" name="Line 11">
              <a:extLst>
                <a:ext uri="{FF2B5EF4-FFF2-40B4-BE49-F238E27FC236}">
                  <a16:creationId xmlns:a16="http://schemas.microsoft.com/office/drawing/2014/main" id="{8F8103FD-002C-4BB7-A0DF-B6922F48C2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9708" name="Line 12">
              <a:extLst>
                <a:ext uri="{FF2B5EF4-FFF2-40B4-BE49-F238E27FC236}">
                  <a16:creationId xmlns:a16="http://schemas.microsoft.com/office/drawing/2014/main" id="{88D51A11-6B3E-498A-8309-B1DAA10465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9709" name="Line 13">
              <a:extLst>
                <a:ext uri="{FF2B5EF4-FFF2-40B4-BE49-F238E27FC236}">
                  <a16:creationId xmlns:a16="http://schemas.microsoft.com/office/drawing/2014/main" id="{9036D7DC-AEA6-4310-838B-8B2D3BEE5C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9710" name="Line 14">
              <a:extLst>
                <a:ext uri="{FF2B5EF4-FFF2-40B4-BE49-F238E27FC236}">
                  <a16:creationId xmlns:a16="http://schemas.microsoft.com/office/drawing/2014/main" id="{8379DBE9-ECB7-4DD5-932C-F3C2D4C11A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9711" name="Line 15">
              <a:extLst>
                <a:ext uri="{FF2B5EF4-FFF2-40B4-BE49-F238E27FC236}">
                  <a16:creationId xmlns:a16="http://schemas.microsoft.com/office/drawing/2014/main" id="{D665CC3D-4A48-4AC3-8ECE-60CFD24C57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9712" name="Line 16">
              <a:extLst>
                <a:ext uri="{FF2B5EF4-FFF2-40B4-BE49-F238E27FC236}">
                  <a16:creationId xmlns:a16="http://schemas.microsoft.com/office/drawing/2014/main" id="{B0DFBCE3-0219-4071-8F5A-1A08A783C2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9713" name="Line 17">
              <a:extLst>
                <a:ext uri="{FF2B5EF4-FFF2-40B4-BE49-F238E27FC236}">
                  <a16:creationId xmlns:a16="http://schemas.microsoft.com/office/drawing/2014/main" id="{314D6A55-0837-4474-A632-82F897E58F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9714" name="Line 18">
              <a:extLst>
                <a:ext uri="{FF2B5EF4-FFF2-40B4-BE49-F238E27FC236}">
                  <a16:creationId xmlns:a16="http://schemas.microsoft.com/office/drawing/2014/main" id="{D3AB15B4-0AB2-4F95-9EFC-A0345D0290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9715" name="Line 19">
              <a:extLst>
                <a:ext uri="{FF2B5EF4-FFF2-40B4-BE49-F238E27FC236}">
                  <a16:creationId xmlns:a16="http://schemas.microsoft.com/office/drawing/2014/main" id="{02BCFD92-B0E6-47BB-9F12-6C74F67A5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9716" name="Line 20">
              <a:extLst>
                <a:ext uri="{FF2B5EF4-FFF2-40B4-BE49-F238E27FC236}">
                  <a16:creationId xmlns:a16="http://schemas.microsoft.com/office/drawing/2014/main" id="{7C2F60F1-EFB2-493B-8DD7-5A83735F56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9717" name="Line 21">
              <a:extLst>
                <a:ext uri="{FF2B5EF4-FFF2-40B4-BE49-F238E27FC236}">
                  <a16:creationId xmlns:a16="http://schemas.microsoft.com/office/drawing/2014/main" id="{F7EAAB69-581E-4D38-A030-4C1C8C89A5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9718" name="Line 22">
              <a:extLst>
                <a:ext uri="{FF2B5EF4-FFF2-40B4-BE49-F238E27FC236}">
                  <a16:creationId xmlns:a16="http://schemas.microsoft.com/office/drawing/2014/main" id="{B26E61DC-E8A5-474F-8222-F4AF9DABED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29719" name="Text Box 23">
            <a:extLst>
              <a:ext uri="{FF2B5EF4-FFF2-40B4-BE49-F238E27FC236}">
                <a16:creationId xmlns:a16="http://schemas.microsoft.com/office/drawing/2014/main" id="{447E51DB-FBB2-40E3-A10D-DFB16C37E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61722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400">
                <a:solidFill>
                  <a:srgbClr val="FF0000"/>
                </a:solidFill>
                <a:latin typeface="Arial" panose="020B0604020202020204" pitchFamily="34" charset="0"/>
              </a:rPr>
              <a:t>m &lt;&lt; |U|</a:t>
            </a:r>
          </a:p>
        </p:txBody>
      </p:sp>
      <p:sp>
        <p:nvSpPr>
          <p:cNvPr id="29721" name="Text Box 25">
            <a:extLst>
              <a:ext uri="{FF2B5EF4-FFF2-40B4-BE49-F238E27FC236}">
                <a16:creationId xmlns:a16="http://schemas.microsoft.com/office/drawing/2014/main" id="{41159E00-4790-4D44-ABD6-381318AF8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105401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hash function, 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86ABE329-CAE7-44BE-A93C-14C8E1A6D0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Collisions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072C29D-4835-4A32-B4AF-6C4D560C2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229600" cy="1143000"/>
          </a:xfrm>
        </p:spPr>
        <p:txBody>
          <a:bodyPr/>
          <a:lstStyle/>
          <a:p>
            <a:r>
              <a:rPr lang="en-US" altLang="ti-ET"/>
              <a:t>If m </a:t>
            </a:r>
            <a:r>
              <a:rPr lang="en-US" altLang="ti-ET">
                <a:cs typeface="Arial" panose="020B0604020202020204" pitchFamily="34" charset="0"/>
              </a:rPr>
              <a:t>≠ |U|, then two keys can map to the same position in the hashtable</a:t>
            </a:r>
            <a:endParaRPr lang="en-US" altLang="ti-ET"/>
          </a:p>
        </p:txBody>
      </p:sp>
      <p:sp>
        <p:nvSpPr>
          <p:cNvPr id="34820" name="Oval 4">
            <a:extLst>
              <a:ext uri="{FF2B5EF4-FFF2-40B4-BE49-F238E27FC236}">
                <a16:creationId xmlns:a16="http://schemas.microsoft.com/office/drawing/2014/main" id="{F4839B72-E17F-4477-BF67-B87EB0C57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67000"/>
            <a:ext cx="3200400" cy="19812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4821" name="Text Box 5">
            <a:extLst>
              <a:ext uri="{FF2B5EF4-FFF2-40B4-BE49-F238E27FC236}">
                <a16:creationId xmlns:a16="http://schemas.microsoft.com/office/drawing/2014/main" id="{B4208BEB-7F78-4A3F-A3B0-349617BAB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352801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000">
                <a:solidFill>
                  <a:srgbClr val="000000"/>
                </a:solidFill>
                <a:latin typeface="Arial" panose="020B0604020202020204" pitchFamily="34" charset="0"/>
              </a:rPr>
              <a:t>universe of keys - U</a:t>
            </a:r>
          </a:p>
        </p:txBody>
      </p:sp>
      <p:sp>
        <p:nvSpPr>
          <p:cNvPr id="34822" name="AutoShape 6">
            <a:extLst>
              <a:ext uri="{FF2B5EF4-FFF2-40B4-BE49-F238E27FC236}">
                <a16:creationId xmlns:a16="http://schemas.microsoft.com/office/drawing/2014/main" id="{A3270029-7E92-4B31-9E02-44C15E9A77E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953000" y="4953000"/>
            <a:ext cx="1219200" cy="9144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grpSp>
        <p:nvGrpSpPr>
          <p:cNvPr id="34823" name="Group 7">
            <a:extLst>
              <a:ext uri="{FF2B5EF4-FFF2-40B4-BE49-F238E27FC236}">
                <a16:creationId xmlns:a16="http://schemas.microsoft.com/office/drawing/2014/main" id="{302991F8-0ACC-4A1B-9FE1-E48AAA50B498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6248400"/>
            <a:ext cx="5715000" cy="381000"/>
            <a:chOff x="768" y="624"/>
            <a:chExt cx="3600" cy="240"/>
          </a:xfrm>
        </p:grpSpPr>
        <p:sp>
          <p:nvSpPr>
            <p:cNvPr id="34824" name="Rectangle 8">
              <a:extLst>
                <a:ext uri="{FF2B5EF4-FFF2-40B4-BE49-F238E27FC236}">
                  <a16:creationId xmlns:a16="http://schemas.microsoft.com/office/drawing/2014/main" id="{4BDA5539-B0A7-4434-8B20-D037CECE8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4825" name="Line 9">
              <a:extLst>
                <a:ext uri="{FF2B5EF4-FFF2-40B4-BE49-F238E27FC236}">
                  <a16:creationId xmlns:a16="http://schemas.microsoft.com/office/drawing/2014/main" id="{978539C7-2787-4023-B867-2DC5F870D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4826" name="Line 10">
              <a:extLst>
                <a:ext uri="{FF2B5EF4-FFF2-40B4-BE49-F238E27FC236}">
                  <a16:creationId xmlns:a16="http://schemas.microsoft.com/office/drawing/2014/main" id="{263B666E-4EF5-4E4E-B5AA-F6FF6A4558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4827" name="Line 11">
              <a:extLst>
                <a:ext uri="{FF2B5EF4-FFF2-40B4-BE49-F238E27FC236}">
                  <a16:creationId xmlns:a16="http://schemas.microsoft.com/office/drawing/2014/main" id="{441711F8-85B7-43B6-BCF0-9FD50D750E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4828" name="Line 12">
              <a:extLst>
                <a:ext uri="{FF2B5EF4-FFF2-40B4-BE49-F238E27FC236}">
                  <a16:creationId xmlns:a16="http://schemas.microsoft.com/office/drawing/2014/main" id="{7D24F9FB-B728-46FA-AB58-5C5819CE4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4829" name="Line 13">
              <a:extLst>
                <a:ext uri="{FF2B5EF4-FFF2-40B4-BE49-F238E27FC236}">
                  <a16:creationId xmlns:a16="http://schemas.microsoft.com/office/drawing/2014/main" id="{978A8B62-3991-4437-9646-8BF6E9CD8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4830" name="Line 14">
              <a:extLst>
                <a:ext uri="{FF2B5EF4-FFF2-40B4-BE49-F238E27FC236}">
                  <a16:creationId xmlns:a16="http://schemas.microsoft.com/office/drawing/2014/main" id="{EB5B8B97-BF2A-467A-A31B-E51A94379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4831" name="Line 15">
              <a:extLst>
                <a:ext uri="{FF2B5EF4-FFF2-40B4-BE49-F238E27FC236}">
                  <a16:creationId xmlns:a16="http://schemas.microsoft.com/office/drawing/2014/main" id="{22B88E27-0E06-4B76-A23B-9520A7C7C1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4832" name="Line 16">
              <a:extLst>
                <a:ext uri="{FF2B5EF4-FFF2-40B4-BE49-F238E27FC236}">
                  <a16:creationId xmlns:a16="http://schemas.microsoft.com/office/drawing/2014/main" id="{BE469672-ED21-4A7A-969F-954FEE515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4833" name="Line 17">
              <a:extLst>
                <a:ext uri="{FF2B5EF4-FFF2-40B4-BE49-F238E27FC236}">
                  <a16:creationId xmlns:a16="http://schemas.microsoft.com/office/drawing/2014/main" id="{0A025B7A-DE99-4A5B-9862-01014D5FE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4834" name="Line 18">
              <a:extLst>
                <a:ext uri="{FF2B5EF4-FFF2-40B4-BE49-F238E27FC236}">
                  <a16:creationId xmlns:a16="http://schemas.microsoft.com/office/drawing/2014/main" id="{A9276552-CB49-4DAD-9F87-DF11FD773C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4835" name="Line 19">
              <a:extLst>
                <a:ext uri="{FF2B5EF4-FFF2-40B4-BE49-F238E27FC236}">
                  <a16:creationId xmlns:a16="http://schemas.microsoft.com/office/drawing/2014/main" id="{9FA57BF2-34AD-4155-958A-461FA80AF5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4836" name="Line 20">
              <a:extLst>
                <a:ext uri="{FF2B5EF4-FFF2-40B4-BE49-F238E27FC236}">
                  <a16:creationId xmlns:a16="http://schemas.microsoft.com/office/drawing/2014/main" id="{AFE43F67-6D0D-4D8F-A312-13E08FDBF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4837" name="Line 21">
              <a:extLst>
                <a:ext uri="{FF2B5EF4-FFF2-40B4-BE49-F238E27FC236}">
                  <a16:creationId xmlns:a16="http://schemas.microsoft.com/office/drawing/2014/main" id="{C5F649F3-3D9A-4993-A7E1-E806594236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4838" name="Line 22">
              <a:extLst>
                <a:ext uri="{FF2B5EF4-FFF2-40B4-BE49-F238E27FC236}">
                  <a16:creationId xmlns:a16="http://schemas.microsoft.com/office/drawing/2014/main" id="{D389F507-419C-436E-9D1D-E208360F78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34839" name="Text Box 23">
            <a:extLst>
              <a:ext uri="{FF2B5EF4-FFF2-40B4-BE49-F238E27FC236}">
                <a16:creationId xmlns:a16="http://schemas.microsoft.com/office/drawing/2014/main" id="{E3E5826E-4F6E-44C3-A949-9CD1D847C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61722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400">
                <a:solidFill>
                  <a:srgbClr val="FF0000"/>
                </a:solidFill>
                <a:latin typeface="Arial" panose="020B0604020202020204" pitchFamily="34" charset="0"/>
              </a:rPr>
              <a:t>m &lt;&lt; |U|</a:t>
            </a:r>
          </a:p>
        </p:txBody>
      </p:sp>
      <p:sp>
        <p:nvSpPr>
          <p:cNvPr id="34841" name="Oval 25">
            <a:extLst>
              <a:ext uri="{FF2B5EF4-FFF2-40B4-BE49-F238E27FC236}">
                <a16:creationId xmlns:a16="http://schemas.microsoft.com/office/drawing/2014/main" id="{56437629-E24E-4912-B588-D9E8CD1AF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038600"/>
            <a:ext cx="228600" cy="2286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4842" name="Line 26">
            <a:extLst>
              <a:ext uri="{FF2B5EF4-FFF2-40B4-BE49-F238E27FC236}">
                <a16:creationId xmlns:a16="http://schemas.microsoft.com/office/drawing/2014/main" id="{98889971-0CEE-43C9-BB90-87D5ED5861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4343400"/>
            <a:ext cx="609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4843" name="Rectangle 27">
            <a:extLst>
              <a:ext uri="{FF2B5EF4-FFF2-40B4-BE49-F238E27FC236}">
                <a16:creationId xmlns:a16="http://schemas.microsoft.com/office/drawing/2014/main" id="{75F6F251-F1AD-46F3-BEAE-943BACC43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6248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4844" name="Oval 28">
            <a:extLst>
              <a:ext uri="{FF2B5EF4-FFF2-40B4-BE49-F238E27FC236}">
                <a16:creationId xmlns:a16="http://schemas.microsoft.com/office/drawing/2014/main" id="{5F1A5C14-6FE8-4E13-9B2D-BFA463533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14800"/>
            <a:ext cx="228600" cy="2286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4846" name="Rectangle 30">
            <a:extLst>
              <a:ext uri="{FF2B5EF4-FFF2-40B4-BE49-F238E27FC236}">
                <a16:creationId xmlns:a16="http://schemas.microsoft.com/office/drawing/2014/main" id="{E85293AF-4AE6-43AD-A72C-F81E4717B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6248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4847" name="Line 31">
            <a:extLst>
              <a:ext uri="{FF2B5EF4-FFF2-40B4-BE49-F238E27FC236}">
                <a16:creationId xmlns:a16="http://schemas.microsoft.com/office/drawing/2014/main" id="{AC96760B-6DCA-40E3-9F28-5C7840FBC2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4419600"/>
            <a:ext cx="9144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4848" name="Line 32">
            <a:extLst>
              <a:ext uri="{FF2B5EF4-FFF2-40B4-BE49-F238E27FC236}">
                <a16:creationId xmlns:a16="http://schemas.microsoft.com/office/drawing/2014/main" id="{E6109E1E-75DA-4E65-BE50-F4D0DC898C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343400"/>
            <a:ext cx="533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4849" name="Oval 33">
            <a:extLst>
              <a:ext uri="{FF2B5EF4-FFF2-40B4-BE49-F238E27FC236}">
                <a16:creationId xmlns:a16="http://schemas.microsoft.com/office/drawing/2014/main" id="{28547206-C4AD-40F0-B561-61F1B81AD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962400"/>
            <a:ext cx="228600" cy="2286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4850" name="Text Box 34">
            <a:extLst>
              <a:ext uri="{FF2B5EF4-FFF2-40B4-BE49-F238E27FC236}">
                <a16:creationId xmlns:a16="http://schemas.microsoft.com/office/drawing/2014/main" id="{6D4A557C-86F5-47BB-8B93-DC05A36AF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105401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hash function, 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BE3534EC-7A1F-41F4-BF85-FD9608E7CA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Collisions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33F1D814-3F6E-403D-8AE0-CE27AB37D4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ti-ET" dirty="0"/>
              <a:t>A collision occurs when h(x) = h(y), but x </a:t>
            </a:r>
            <a:r>
              <a:rPr lang="en-US" altLang="ti-ET" dirty="0">
                <a:cs typeface="Arial" panose="020B0604020202020204" pitchFamily="34" charset="0"/>
              </a:rPr>
              <a:t>≠ y</a:t>
            </a:r>
            <a:endParaRPr lang="en-US" altLang="ti-ET" dirty="0"/>
          </a:p>
          <a:p>
            <a:pPr>
              <a:lnSpc>
                <a:spcPct val="150000"/>
              </a:lnSpc>
            </a:pPr>
            <a:r>
              <a:rPr lang="en-US" altLang="ti-ET" dirty="0"/>
              <a:t>A good hash function will minimize the number of collisions</a:t>
            </a:r>
          </a:p>
          <a:p>
            <a:pPr>
              <a:lnSpc>
                <a:spcPct val="150000"/>
              </a:lnSpc>
            </a:pPr>
            <a:r>
              <a:rPr lang="en-US" altLang="ti-ET" dirty="0"/>
              <a:t>Because the number of </a:t>
            </a:r>
            <a:r>
              <a:rPr lang="en-US" altLang="ti-ET" dirty="0" err="1"/>
              <a:t>hashtable</a:t>
            </a:r>
            <a:r>
              <a:rPr lang="en-US" altLang="ti-ET" dirty="0"/>
              <a:t> entries is less than the possible keys (i.e. m &lt; |U|) collisions are inevitable!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893BAB81-F1FE-436D-8300-EB29E8D300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92162"/>
          </a:xfrm>
        </p:spPr>
        <p:txBody>
          <a:bodyPr/>
          <a:lstStyle/>
          <a:p>
            <a:r>
              <a:rPr lang="en-US" altLang="ti-ET" sz="3500" dirty="0"/>
              <a:t>Collision resolution by chaining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791B40DD-003F-4823-A31D-5E2C19A3C1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0767" y="990600"/>
            <a:ext cx="1100108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ti-ET" sz="2800" dirty="0" err="1">
                <a:latin typeface="Times" panose="02020603050405020304" pitchFamily="18" charset="0"/>
                <a:cs typeface="Times" panose="02020603050405020304" pitchFamily="18" charset="0"/>
              </a:rPr>
              <a:t>Hashtable</a:t>
            </a:r>
            <a:r>
              <a:rPr lang="en-US" altLang="ti-ET" sz="2800" dirty="0">
                <a:latin typeface="Times" panose="02020603050405020304" pitchFamily="18" charset="0"/>
                <a:cs typeface="Times" panose="02020603050405020304" pitchFamily="18" charset="0"/>
              </a:rPr>
              <a:t> consists of an array of linked lists</a:t>
            </a:r>
          </a:p>
          <a:p>
            <a:pPr>
              <a:lnSpc>
                <a:spcPct val="90000"/>
              </a:lnSpc>
            </a:pPr>
            <a:endParaRPr lang="en-US" altLang="ti-ET" sz="2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ti-ET" sz="2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ti-ET" sz="2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ti-ET" sz="2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ti-ET" sz="2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ti-ET" sz="2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ti-ET" sz="2800" dirty="0">
                <a:latin typeface="Times" panose="02020603050405020304" pitchFamily="18" charset="0"/>
                <a:cs typeface="Times" panose="02020603050405020304" pitchFamily="18" charset="0"/>
              </a:rPr>
              <a:t>When a collision occurs, the element is added to linked list at that location</a:t>
            </a:r>
          </a:p>
          <a:p>
            <a:pPr>
              <a:lnSpc>
                <a:spcPct val="90000"/>
              </a:lnSpc>
            </a:pPr>
            <a:r>
              <a:rPr lang="en-US" altLang="ti-ET" sz="2800" dirty="0">
                <a:latin typeface="Times" panose="02020603050405020304" pitchFamily="18" charset="0"/>
                <a:cs typeface="Times" panose="02020603050405020304" pitchFamily="18" charset="0"/>
              </a:rPr>
              <a:t>If two entries x ≠ y have the same hash value h(x) = h(x), then T(h(x)) will contain a linked list with both values</a:t>
            </a:r>
          </a:p>
        </p:txBody>
      </p:sp>
      <p:grpSp>
        <p:nvGrpSpPr>
          <p:cNvPr id="37892" name="Group 4">
            <a:extLst>
              <a:ext uri="{FF2B5EF4-FFF2-40B4-BE49-F238E27FC236}">
                <a16:creationId xmlns:a16="http://schemas.microsoft.com/office/drawing/2014/main" id="{697EB4D1-737B-4683-8CD8-7D5F2C37DA2A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3276600"/>
            <a:ext cx="5715000" cy="381000"/>
            <a:chOff x="768" y="624"/>
            <a:chExt cx="3600" cy="240"/>
          </a:xfrm>
        </p:grpSpPr>
        <p:sp>
          <p:nvSpPr>
            <p:cNvPr id="37893" name="Rectangle 5">
              <a:extLst>
                <a:ext uri="{FF2B5EF4-FFF2-40B4-BE49-F238E27FC236}">
                  <a16:creationId xmlns:a16="http://schemas.microsoft.com/office/drawing/2014/main" id="{3C0B39A8-8BC0-43BD-A6AD-2B773E579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7894" name="Line 6">
              <a:extLst>
                <a:ext uri="{FF2B5EF4-FFF2-40B4-BE49-F238E27FC236}">
                  <a16:creationId xmlns:a16="http://schemas.microsoft.com/office/drawing/2014/main" id="{FF186260-7BB5-4904-B955-86CAF9AA15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7895" name="Line 7">
              <a:extLst>
                <a:ext uri="{FF2B5EF4-FFF2-40B4-BE49-F238E27FC236}">
                  <a16:creationId xmlns:a16="http://schemas.microsoft.com/office/drawing/2014/main" id="{0A34AB25-47EB-47A2-9AFE-9D63FDC688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7896" name="Line 8">
              <a:extLst>
                <a:ext uri="{FF2B5EF4-FFF2-40B4-BE49-F238E27FC236}">
                  <a16:creationId xmlns:a16="http://schemas.microsoft.com/office/drawing/2014/main" id="{9906D8B6-CE18-440A-B2BA-E8E1796EE9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7897" name="Line 9">
              <a:extLst>
                <a:ext uri="{FF2B5EF4-FFF2-40B4-BE49-F238E27FC236}">
                  <a16:creationId xmlns:a16="http://schemas.microsoft.com/office/drawing/2014/main" id="{2176D1A7-013B-4ACB-8F7B-A3843F4E57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7898" name="Line 10">
              <a:extLst>
                <a:ext uri="{FF2B5EF4-FFF2-40B4-BE49-F238E27FC236}">
                  <a16:creationId xmlns:a16="http://schemas.microsoft.com/office/drawing/2014/main" id="{1E5E6ECD-9CBA-4005-848C-4B7DACBAAB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7899" name="Line 11">
              <a:extLst>
                <a:ext uri="{FF2B5EF4-FFF2-40B4-BE49-F238E27FC236}">
                  <a16:creationId xmlns:a16="http://schemas.microsoft.com/office/drawing/2014/main" id="{94518A1B-E73C-4961-B987-F4F6C98E59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7900" name="Line 12">
              <a:extLst>
                <a:ext uri="{FF2B5EF4-FFF2-40B4-BE49-F238E27FC236}">
                  <a16:creationId xmlns:a16="http://schemas.microsoft.com/office/drawing/2014/main" id="{5E66467B-F674-4514-A2A5-D80476B9C7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7901" name="Line 13">
              <a:extLst>
                <a:ext uri="{FF2B5EF4-FFF2-40B4-BE49-F238E27FC236}">
                  <a16:creationId xmlns:a16="http://schemas.microsoft.com/office/drawing/2014/main" id="{17EA5B5F-E9FE-4D04-94FE-1A7FEC32CE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7902" name="Line 14">
              <a:extLst>
                <a:ext uri="{FF2B5EF4-FFF2-40B4-BE49-F238E27FC236}">
                  <a16:creationId xmlns:a16="http://schemas.microsoft.com/office/drawing/2014/main" id="{50E8DB94-7376-4626-ADBF-D4649839F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7903" name="Line 15">
              <a:extLst>
                <a:ext uri="{FF2B5EF4-FFF2-40B4-BE49-F238E27FC236}">
                  <a16:creationId xmlns:a16="http://schemas.microsoft.com/office/drawing/2014/main" id="{B498F2C7-D22A-4619-9F28-B828F3B1B1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7904" name="Line 16">
              <a:extLst>
                <a:ext uri="{FF2B5EF4-FFF2-40B4-BE49-F238E27FC236}">
                  <a16:creationId xmlns:a16="http://schemas.microsoft.com/office/drawing/2014/main" id="{E8D823D8-D1E3-40BD-8C4F-E97B274A59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7905" name="Line 17">
              <a:extLst>
                <a:ext uri="{FF2B5EF4-FFF2-40B4-BE49-F238E27FC236}">
                  <a16:creationId xmlns:a16="http://schemas.microsoft.com/office/drawing/2014/main" id="{8FBF8577-2EC9-4CF1-8918-A069D58E3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7906" name="Line 18">
              <a:extLst>
                <a:ext uri="{FF2B5EF4-FFF2-40B4-BE49-F238E27FC236}">
                  <a16:creationId xmlns:a16="http://schemas.microsoft.com/office/drawing/2014/main" id="{2AFE2C02-1D20-470F-A44A-C8250D3E8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7907" name="Line 19">
              <a:extLst>
                <a:ext uri="{FF2B5EF4-FFF2-40B4-BE49-F238E27FC236}">
                  <a16:creationId xmlns:a16="http://schemas.microsoft.com/office/drawing/2014/main" id="{5E7CE6FC-64DC-476B-9FC7-395A0774CE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37908" name="Line 20">
            <a:extLst>
              <a:ext uri="{FF2B5EF4-FFF2-40B4-BE49-F238E27FC236}">
                <a16:creationId xmlns:a16="http://schemas.microsoft.com/office/drawing/2014/main" id="{7FF89C11-A82C-495D-9F43-8BAEB9E223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7909" name="Line 21">
            <a:extLst>
              <a:ext uri="{FF2B5EF4-FFF2-40B4-BE49-F238E27FC236}">
                <a16:creationId xmlns:a16="http://schemas.microsoft.com/office/drawing/2014/main" id="{4BE583F1-18D7-45FB-9367-AE4943B973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7910" name="Line 22">
            <a:extLst>
              <a:ext uri="{FF2B5EF4-FFF2-40B4-BE49-F238E27FC236}">
                <a16:creationId xmlns:a16="http://schemas.microsoft.com/office/drawing/2014/main" id="{1C072DD7-CD16-4F24-A05B-131F9CBABB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7911" name="Rectangle 23">
            <a:extLst>
              <a:ext uri="{FF2B5EF4-FFF2-40B4-BE49-F238E27FC236}">
                <a16:creationId xmlns:a16="http://schemas.microsoft.com/office/drawing/2014/main" id="{6FF8FAA7-16B7-40CA-B308-1F92D2432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5146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7912" name="Rectangle 24">
            <a:extLst>
              <a:ext uri="{FF2B5EF4-FFF2-40B4-BE49-F238E27FC236}">
                <a16:creationId xmlns:a16="http://schemas.microsoft.com/office/drawing/2014/main" id="{F03CF0F5-95DE-4083-9D33-3B975BE41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25527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7913" name="Rectangle 25">
            <a:extLst>
              <a:ext uri="{FF2B5EF4-FFF2-40B4-BE49-F238E27FC236}">
                <a16:creationId xmlns:a16="http://schemas.microsoft.com/office/drawing/2014/main" id="{2947DA93-786F-408C-93F7-30445C39A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5146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7914" name="Line 26">
            <a:extLst>
              <a:ext uri="{FF2B5EF4-FFF2-40B4-BE49-F238E27FC236}">
                <a16:creationId xmlns:a16="http://schemas.microsoft.com/office/drawing/2014/main" id="{8901954E-3AFE-4DD4-BD5D-9EB12BC988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2271860"/>
            <a:ext cx="0" cy="2427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7915" name="Rectangle 27">
            <a:extLst>
              <a:ext uri="{FF2B5EF4-FFF2-40B4-BE49-F238E27FC236}">
                <a16:creationId xmlns:a16="http://schemas.microsoft.com/office/drawing/2014/main" id="{BDE98EE6-E8E9-4CB2-8318-648387DA3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18288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7916" name="Oval 28">
            <a:extLst>
              <a:ext uri="{FF2B5EF4-FFF2-40B4-BE49-F238E27FC236}">
                <a16:creationId xmlns:a16="http://schemas.microsoft.com/office/drawing/2014/main" id="{8F4C49CF-B2B6-411A-8D49-A7F116842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640264"/>
            <a:ext cx="1219200" cy="223415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65" name="Text Box 53">
            <a:extLst>
              <a:ext uri="{FF2B5EF4-FFF2-40B4-BE49-F238E27FC236}">
                <a16:creationId xmlns:a16="http://schemas.microsoft.com/office/drawing/2014/main" id="{03CF23FE-C227-4F70-9A0F-73FCD3192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925764"/>
            <a:ext cx="4953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ChainedHashInsert</a:t>
            </a:r>
            <a:r>
              <a:rPr lang="en-US" altLang="ti-ET" sz="3200" dirty="0">
                <a:solidFill>
                  <a:srgbClr val="000000"/>
                </a:solidFill>
                <a:latin typeface="Arial" panose="020B0604020202020204" pitchFamily="34" charset="0"/>
              </a:rPr>
              <a:t>(     )</a:t>
            </a: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8BB64AEC-BB36-4EAA-A4B2-9BE66040E8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Insertion</a:t>
            </a:r>
          </a:p>
        </p:txBody>
      </p:sp>
      <p:pic>
        <p:nvPicPr>
          <p:cNvPr id="38916" name="Picture 4">
            <a:extLst>
              <a:ext uri="{FF2B5EF4-FFF2-40B4-BE49-F238E27FC236}">
                <a16:creationId xmlns:a16="http://schemas.microsoft.com/office/drawing/2014/main" id="{51CB2F14-C109-47C1-89A5-34A08320C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00200"/>
            <a:ext cx="53340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941" name="Group 29">
            <a:extLst>
              <a:ext uri="{FF2B5EF4-FFF2-40B4-BE49-F238E27FC236}">
                <a16:creationId xmlns:a16="http://schemas.microsoft.com/office/drawing/2014/main" id="{4A1C1736-4040-4947-8FD7-45FF77896CC9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5867400"/>
            <a:ext cx="5715000" cy="381000"/>
            <a:chOff x="768" y="624"/>
            <a:chExt cx="3600" cy="240"/>
          </a:xfrm>
        </p:grpSpPr>
        <p:sp>
          <p:nvSpPr>
            <p:cNvPr id="38942" name="Rectangle 30">
              <a:extLst>
                <a:ext uri="{FF2B5EF4-FFF2-40B4-BE49-F238E27FC236}">
                  <a16:creationId xmlns:a16="http://schemas.microsoft.com/office/drawing/2014/main" id="{06EBE557-AAA8-46C1-9988-54DA050AD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8943" name="Line 31">
              <a:extLst>
                <a:ext uri="{FF2B5EF4-FFF2-40B4-BE49-F238E27FC236}">
                  <a16:creationId xmlns:a16="http://schemas.microsoft.com/office/drawing/2014/main" id="{26D2BFAE-5E2F-4104-A56B-422DA50A4B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8944" name="Line 32">
              <a:extLst>
                <a:ext uri="{FF2B5EF4-FFF2-40B4-BE49-F238E27FC236}">
                  <a16:creationId xmlns:a16="http://schemas.microsoft.com/office/drawing/2014/main" id="{D8C9EB65-44D5-4DF1-BC59-8378EB8431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8945" name="Line 33">
              <a:extLst>
                <a:ext uri="{FF2B5EF4-FFF2-40B4-BE49-F238E27FC236}">
                  <a16:creationId xmlns:a16="http://schemas.microsoft.com/office/drawing/2014/main" id="{F388A4F0-21B3-4F20-9366-FC36922EF6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8946" name="Line 34">
              <a:extLst>
                <a:ext uri="{FF2B5EF4-FFF2-40B4-BE49-F238E27FC236}">
                  <a16:creationId xmlns:a16="http://schemas.microsoft.com/office/drawing/2014/main" id="{8441A1D6-0B50-4933-80DD-1F592F14E2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8947" name="Line 35">
              <a:extLst>
                <a:ext uri="{FF2B5EF4-FFF2-40B4-BE49-F238E27FC236}">
                  <a16:creationId xmlns:a16="http://schemas.microsoft.com/office/drawing/2014/main" id="{BA3E0E3D-D17F-4A9B-A205-FB93CE0F55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8948" name="Line 36">
              <a:extLst>
                <a:ext uri="{FF2B5EF4-FFF2-40B4-BE49-F238E27FC236}">
                  <a16:creationId xmlns:a16="http://schemas.microsoft.com/office/drawing/2014/main" id="{61235608-454A-42D8-9C86-530F0A280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8949" name="Line 37">
              <a:extLst>
                <a:ext uri="{FF2B5EF4-FFF2-40B4-BE49-F238E27FC236}">
                  <a16:creationId xmlns:a16="http://schemas.microsoft.com/office/drawing/2014/main" id="{ED05D78C-9DC7-4AB1-9067-F6C8FA4EA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8950" name="Line 38">
              <a:extLst>
                <a:ext uri="{FF2B5EF4-FFF2-40B4-BE49-F238E27FC236}">
                  <a16:creationId xmlns:a16="http://schemas.microsoft.com/office/drawing/2014/main" id="{E48EB074-C1C5-4554-9FFC-5243B3012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8951" name="Line 39">
              <a:extLst>
                <a:ext uri="{FF2B5EF4-FFF2-40B4-BE49-F238E27FC236}">
                  <a16:creationId xmlns:a16="http://schemas.microsoft.com/office/drawing/2014/main" id="{681D525F-73EB-47C9-9985-BA24DFADD6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8952" name="Line 40">
              <a:extLst>
                <a:ext uri="{FF2B5EF4-FFF2-40B4-BE49-F238E27FC236}">
                  <a16:creationId xmlns:a16="http://schemas.microsoft.com/office/drawing/2014/main" id="{C81FA6FD-9DDB-4226-B553-1C83A73EE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8953" name="Line 41">
              <a:extLst>
                <a:ext uri="{FF2B5EF4-FFF2-40B4-BE49-F238E27FC236}">
                  <a16:creationId xmlns:a16="http://schemas.microsoft.com/office/drawing/2014/main" id="{1C7DDA52-F93E-4DD0-A3AE-77BFCC1D9A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8954" name="Line 42">
              <a:extLst>
                <a:ext uri="{FF2B5EF4-FFF2-40B4-BE49-F238E27FC236}">
                  <a16:creationId xmlns:a16="http://schemas.microsoft.com/office/drawing/2014/main" id="{89E26A55-F7DC-4992-A628-9E8A437533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8955" name="Line 43">
              <a:extLst>
                <a:ext uri="{FF2B5EF4-FFF2-40B4-BE49-F238E27FC236}">
                  <a16:creationId xmlns:a16="http://schemas.microsoft.com/office/drawing/2014/main" id="{6163E05D-EF76-4F6E-BA75-FEE50FB1E4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8956" name="Line 44">
              <a:extLst>
                <a:ext uri="{FF2B5EF4-FFF2-40B4-BE49-F238E27FC236}">
                  <a16:creationId xmlns:a16="http://schemas.microsoft.com/office/drawing/2014/main" id="{D182F0F7-2E90-4A6E-A4EC-474AC0E388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38957" name="Rectangle 45">
            <a:extLst>
              <a:ext uri="{FF2B5EF4-FFF2-40B4-BE49-F238E27FC236}">
                <a16:creationId xmlns:a16="http://schemas.microsoft.com/office/drawing/2014/main" id="{02658477-3ED0-4F5E-BDE9-7F9A200AA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0480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8961" name="Line 49">
            <a:extLst>
              <a:ext uri="{FF2B5EF4-FFF2-40B4-BE49-F238E27FC236}">
                <a16:creationId xmlns:a16="http://schemas.microsoft.com/office/drawing/2014/main" id="{4E4F1C4F-A556-4C04-A8D1-E33A7A6BC8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548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8962" name="Rectangle 50">
            <a:extLst>
              <a:ext uri="{FF2B5EF4-FFF2-40B4-BE49-F238E27FC236}">
                <a16:creationId xmlns:a16="http://schemas.microsoft.com/office/drawing/2014/main" id="{61E68CA3-684C-4080-AC23-DFCA1B00A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029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8963" name="Line 51">
            <a:extLst>
              <a:ext uri="{FF2B5EF4-FFF2-40B4-BE49-F238E27FC236}">
                <a16:creationId xmlns:a16="http://schemas.microsoft.com/office/drawing/2014/main" id="{8475F9A2-9307-4389-8580-C003A65B28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548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8964" name="Rectangle 52">
            <a:extLst>
              <a:ext uri="{FF2B5EF4-FFF2-40B4-BE49-F238E27FC236}">
                <a16:creationId xmlns:a16="http://schemas.microsoft.com/office/drawing/2014/main" id="{790C0C7E-BD4A-496D-A739-93F579692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029200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2">
            <a:extLst>
              <a:ext uri="{FF2B5EF4-FFF2-40B4-BE49-F238E27FC236}">
                <a16:creationId xmlns:a16="http://schemas.microsoft.com/office/drawing/2014/main" id="{D2BFD626-1FA7-446F-A549-2200E5A6F6BF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5867400"/>
            <a:ext cx="5715000" cy="381000"/>
            <a:chOff x="768" y="624"/>
            <a:chExt cx="3600" cy="240"/>
          </a:xfrm>
        </p:grpSpPr>
        <p:sp>
          <p:nvSpPr>
            <p:cNvPr id="43011" name="Rectangle 3">
              <a:extLst>
                <a:ext uri="{FF2B5EF4-FFF2-40B4-BE49-F238E27FC236}">
                  <a16:creationId xmlns:a16="http://schemas.microsoft.com/office/drawing/2014/main" id="{FC1AA94C-5BD6-47FB-A7F6-E0978BE58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3012" name="Line 4">
              <a:extLst>
                <a:ext uri="{FF2B5EF4-FFF2-40B4-BE49-F238E27FC236}">
                  <a16:creationId xmlns:a16="http://schemas.microsoft.com/office/drawing/2014/main" id="{09D4AF9E-C4F1-40C1-BFBB-5202711D3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3013" name="Line 5">
              <a:extLst>
                <a:ext uri="{FF2B5EF4-FFF2-40B4-BE49-F238E27FC236}">
                  <a16:creationId xmlns:a16="http://schemas.microsoft.com/office/drawing/2014/main" id="{5D13E7E2-416A-44FB-9D1E-EBEA680935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3014" name="Line 6">
              <a:extLst>
                <a:ext uri="{FF2B5EF4-FFF2-40B4-BE49-F238E27FC236}">
                  <a16:creationId xmlns:a16="http://schemas.microsoft.com/office/drawing/2014/main" id="{A9EB977F-A058-4F97-A02C-4B057DCCD5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3015" name="Line 7">
              <a:extLst>
                <a:ext uri="{FF2B5EF4-FFF2-40B4-BE49-F238E27FC236}">
                  <a16:creationId xmlns:a16="http://schemas.microsoft.com/office/drawing/2014/main" id="{BD8E7B4F-EFCF-494D-9A7B-36AC8ACB8F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3016" name="Line 8">
              <a:extLst>
                <a:ext uri="{FF2B5EF4-FFF2-40B4-BE49-F238E27FC236}">
                  <a16:creationId xmlns:a16="http://schemas.microsoft.com/office/drawing/2014/main" id="{A97A0FFC-FB1E-411B-B578-3BC7F48351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3017" name="Line 9">
              <a:extLst>
                <a:ext uri="{FF2B5EF4-FFF2-40B4-BE49-F238E27FC236}">
                  <a16:creationId xmlns:a16="http://schemas.microsoft.com/office/drawing/2014/main" id="{46A0E335-C6D1-4BC9-A866-94E6A4AEB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3018" name="Line 10">
              <a:extLst>
                <a:ext uri="{FF2B5EF4-FFF2-40B4-BE49-F238E27FC236}">
                  <a16:creationId xmlns:a16="http://schemas.microsoft.com/office/drawing/2014/main" id="{16728423-D484-4E14-BDB3-DD0BF039AA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3019" name="Line 11">
              <a:extLst>
                <a:ext uri="{FF2B5EF4-FFF2-40B4-BE49-F238E27FC236}">
                  <a16:creationId xmlns:a16="http://schemas.microsoft.com/office/drawing/2014/main" id="{B5B7C1C2-BE2C-4A76-AA6B-4DA8A37A28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3020" name="Line 12">
              <a:extLst>
                <a:ext uri="{FF2B5EF4-FFF2-40B4-BE49-F238E27FC236}">
                  <a16:creationId xmlns:a16="http://schemas.microsoft.com/office/drawing/2014/main" id="{A50D5996-C8CC-40BC-B7A5-6F2F555ABC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3021" name="Line 13">
              <a:extLst>
                <a:ext uri="{FF2B5EF4-FFF2-40B4-BE49-F238E27FC236}">
                  <a16:creationId xmlns:a16="http://schemas.microsoft.com/office/drawing/2014/main" id="{55E9E5F6-2E44-4189-A456-8F39921F2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3022" name="Line 14">
              <a:extLst>
                <a:ext uri="{FF2B5EF4-FFF2-40B4-BE49-F238E27FC236}">
                  <a16:creationId xmlns:a16="http://schemas.microsoft.com/office/drawing/2014/main" id="{C7A30562-BAF0-43D0-B3F1-3EB4123336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3023" name="Line 15">
              <a:extLst>
                <a:ext uri="{FF2B5EF4-FFF2-40B4-BE49-F238E27FC236}">
                  <a16:creationId xmlns:a16="http://schemas.microsoft.com/office/drawing/2014/main" id="{77FB9D84-A32B-4F9D-93CD-28B6B7E5F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3024" name="Line 16">
              <a:extLst>
                <a:ext uri="{FF2B5EF4-FFF2-40B4-BE49-F238E27FC236}">
                  <a16:creationId xmlns:a16="http://schemas.microsoft.com/office/drawing/2014/main" id="{E035F1F0-C9D8-4112-9963-A6FC016B2C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3025" name="Line 17">
              <a:extLst>
                <a:ext uri="{FF2B5EF4-FFF2-40B4-BE49-F238E27FC236}">
                  <a16:creationId xmlns:a16="http://schemas.microsoft.com/office/drawing/2014/main" id="{48BC7AEB-7521-4240-BEFF-15D6891CB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43026" name="Rectangle 18">
            <a:extLst>
              <a:ext uri="{FF2B5EF4-FFF2-40B4-BE49-F238E27FC236}">
                <a16:creationId xmlns:a16="http://schemas.microsoft.com/office/drawing/2014/main" id="{09AC7594-FCF6-435C-8411-E85F9D8915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Insertion</a:t>
            </a:r>
          </a:p>
        </p:txBody>
      </p:sp>
      <p:pic>
        <p:nvPicPr>
          <p:cNvPr id="43027" name="Picture 19">
            <a:extLst>
              <a:ext uri="{FF2B5EF4-FFF2-40B4-BE49-F238E27FC236}">
                <a16:creationId xmlns:a16="http://schemas.microsoft.com/office/drawing/2014/main" id="{725ADFCA-445A-4B64-BB72-C707BCBA1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00200"/>
            <a:ext cx="53340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28" name="Line 20">
            <a:extLst>
              <a:ext uri="{FF2B5EF4-FFF2-40B4-BE49-F238E27FC236}">
                <a16:creationId xmlns:a16="http://schemas.microsoft.com/office/drawing/2014/main" id="{886DED27-8F16-49B1-92FA-A044F3EF45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548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3029" name="Rectangle 21">
            <a:extLst>
              <a:ext uri="{FF2B5EF4-FFF2-40B4-BE49-F238E27FC236}">
                <a16:creationId xmlns:a16="http://schemas.microsoft.com/office/drawing/2014/main" id="{4B2080E7-3EFE-4467-8B48-5B7A4F3BB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029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3030" name="Text Box 22">
            <a:extLst>
              <a:ext uri="{FF2B5EF4-FFF2-40B4-BE49-F238E27FC236}">
                <a16:creationId xmlns:a16="http://schemas.microsoft.com/office/drawing/2014/main" id="{776453F8-DCED-4D6F-802E-FD2726AAD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016250"/>
            <a:ext cx="1600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600">
                <a:solidFill>
                  <a:srgbClr val="000000"/>
                </a:solidFill>
                <a:latin typeface="Arial" panose="020B0604020202020204" pitchFamily="34" charset="0"/>
              </a:rPr>
              <a:t>h(     )</a:t>
            </a:r>
          </a:p>
        </p:txBody>
      </p:sp>
      <p:sp>
        <p:nvSpPr>
          <p:cNvPr id="43031" name="Rectangle 23">
            <a:extLst>
              <a:ext uri="{FF2B5EF4-FFF2-40B4-BE49-F238E27FC236}">
                <a16:creationId xmlns:a16="http://schemas.microsoft.com/office/drawing/2014/main" id="{FE36A251-16E0-44AC-BE1D-12BC1AF11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2004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3033" name="Line 25">
            <a:extLst>
              <a:ext uri="{FF2B5EF4-FFF2-40B4-BE49-F238E27FC236}">
                <a16:creationId xmlns:a16="http://schemas.microsoft.com/office/drawing/2014/main" id="{7AD18714-247B-40F5-A8D4-94D83BBEBC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548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3034" name="Rectangle 26">
            <a:extLst>
              <a:ext uri="{FF2B5EF4-FFF2-40B4-BE49-F238E27FC236}">
                <a16:creationId xmlns:a16="http://schemas.microsoft.com/office/drawing/2014/main" id="{0CC1F645-34CD-4ED0-A80D-12247BADC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029200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3035" name="Line 27">
            <a:extLst>
              <a:ext uri="{FF2B5EF4-FFF2-40B4-BE49-F238E27FC236}">
                <a16:creationId xmlns:a16="http://schemas.microsoft.com/office/drawing/2014/main" id="{5CC316B5-E416-4EBF-BDBD-CBBFFB8504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6324600"/>
            <a:ext cx="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3037" name="Text Box 29">
            <a:extLst>
              <a:ext uri="{FF2B5EF4-FFF2-40B4-BE49-F238E27FC236}">
                <a16:creationId xmlns:a16="http://schemas.microsoft.com/office/drawing/2014/main" id="{953AA34F-FF51-4DED-8ADF-A11DBA44D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971800"/>
            <a:ext cx="3429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>
                <a:solidFill>
                  <a:srgbClr val="FF0000"/>
                </a:solidFill>
                <a:latin typeface="Arial" panose="020B0604020202020204" pitchFamily="34" charset="0"/>
              </a:rPr>
              <a:t>hash function is a mapping from the key to some value &lt; 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2">
            <a:extLst>
              <a:ext uri="{FF2B5EF4-FFF2-40B4-BE49-F238E27FC236}">
                <a16:creationId xmlns:a16="http://schemas.microsoft.com/office/drawing/2014/main" id="{F3B8CDA8-635A-4974-B24E-C20A45A3A4BB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5867400"/>
            <a:ext cx="5715000" cy="381000"/>
            <a:chOff x="768" y="624"/>
            <a:chExt cx="3600" cy="240"/>
          </a:xfrm>
        </p:grpSpPr>
        <p:sp>
          <p:nvSpPr>
            <p:cNvPr id="45059" name="Rectangle 3">
              <a:extLst>
                <a:ext uri="{FF2B5EF4-FFF2-40B4-BE49-F238E27FC236}">
                  <a16:creationId xmlns:a16="http://schemas.microsoft.com/office/drawing/2014/main" id="{1900324C-0D2E-4024-9ED1-AE74AED3D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5060" name="Line 4">
              <a:extLst>
                <a:ext uri="{FF2B5EF4-FFF2-40B4-BE49-F238E27FC236}">
                  <a16:creationId xmlns:a16="http://schemas.microsoft.com/office/drawing/2014/main" id="{FE2F542E-A2C1-4DC7-B547-04A2014BD8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5061" name="Line 5">
              <a:extLst>
                <a:ext uri="{FF2B5EF4-FFF2-40B4-BE49-F238E27FC236}">
                  <a16:creationId xmlns:a16="http://schemas.microsoft.com/office/drawing/2014/main" id="{929CF0AD-A662-4971-8512-99FC67240A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5062" name="Line 6">
              <a:extLst>
                <a:ext uri="{FF2B5EF4-FFF2-40B4-BE49-F238E27FC236}">
                  <a16:creationId xmlns:a16="http://schemas.microsoft.com/office/drawing/2014/main" id="{CFF3550E-20D1-4945-9E31-D4A44D9FF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5063" name="Line 7">
              <a:extLst>
                <a:ext uri="{FF2B5EF4-FFF2-40B4-BE49-F238E27FC236}">
                  <a16:creationId xmlns:a16="http://schemas.microsoft.com/office/drawing/2014/main" id="{431CA38D-15A7-4AE4-92C4-18141DEBDB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5064" name="Line 8">
              <a:extLst>
                <a:ext uri="{FF2B5EF4-FFF2-40B4-BE49-F238E27FC236}">
                  <a16:creationId xmlns:a16="http://schemas.microsoft.com/office/drawing/2014/main" id="{BAF04376-FF72-4713-8E17-F9C4824E1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5065" name="Line 9">
              <a:extLst>
                <a:ext uri="{FF2B5EF4-FFF2-40B4-BE49-F238E27FC236}">
                  <a16:creationId xmlns:a16="http://schemas.microsoft.com/office/drawing/2014/main" id="{99C89ADA-A6E5-46E9-AC8A-73F41F7020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5066" name="Line 10">
              <a:extLst>
                <a:ext uri="{FF2B5EF4-FFF2-40B4-BE49-F238E27FC236}">
                  <a16:creationId xmlns:a16="http://schemas.microsoft.com/office/drawing/2014/main" id="{E20B0003-2658-4469-B461-EA1DA587FC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5067" name="Line 11">
              <a:extLst>
                <a:ext uri="{FF2B5EF4-FFF2-40B4-BE49-F238E27FC236}">
                  <a16:creationId xmlns:a16="http://schemas.microsoft.com/office/drawing/2014/main" id="{4EF9D2D8-9036-4A88-A468-D88311A288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5068" name="Line 12">
              <a:extLst>
                <a:ext uri="{FF2B5EF4-FFF2-40B4-BE49-F238E27FC236}">
                  <a16:creationId xmlns:a16="http://schemas.microsoft.com/office/drawing/2014/main" id="{B7F2C8FF-D487-4B59-8AFF-EE68F39E09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5069" name="Line 13">
              <a:extLst>
                <a:ext uri="{FF2B5EF4-FFF2-40B4-BE49-F238E27FC236}">
                  <a16:creationId xmlns:a16="http://schemas.microsoft.com/office/drawing/2014/main" id="{36EB4C12-747A-4557-85E2-20300E2663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5070" name="Line 14">
              <a:extLst>
                <a:ext uri="{FF2B5EF4-FFF2-40B4-BE49-F238E27FC236}">
                  <a16:creationId xmlns:a16="http://schemas.microsoft.com/office/drawing/2014/main" id="{4FF64DDD-ABDD-477C-9051-B2EF0A486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5071" name="Line 15">
              <a:extLst>
                <a:ext uri="{FF2B5EF4-FFF2-40B4-BE49-F238E27FC236}">
                  <a16:creationId xmlns:a16="http://schemas.microsoft.com/office/drawing/2014/main" id="{8F21FF8D-EAC1-41DB-9D72-B204AF9AE1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5072" name="Line 16">
              <a:extLst>
                <a:ext uri="{FF2B5EF4-FFF2-40B4-BE49-F238E27FC236}">
                  <a16:creationId xmlns:a16="http://schemas.microsoft.com/office/drawing/2014/main" id="{62FA21A7-DA73-4A6C-8562-118CA421AB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5073" name="Line 17">
              <a:extLst>
                <a:ext uri="{FF2B5EF4-FFF2-40B4-BE49-F238E27FC236}">
                  <a16:creationId xmlns:a16="http://schemas.microsoft.com/office/drawing/2014/main" id="{A023D764-7147-4C7E-9283-37E5EBB65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45074" name="Rectangle 18">
            <a:extLst>
              <a:ext uri="{FF2B5EF4-FFF2-40B4-BE49-F238E27FC236}">
                <a16:creationId xmlns:a16="http://schemas.microsoft.com/office/drawing/2014/main" id="{3BFB2BCE-D586-48D8-BA89-1A12C90F13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Insertion</a:t>
            </a:r>
          </a:p>
        </p:txBody>
      </p:sp>
      <p:pic>
        <p:nvPicPr>
          <p:cNvPr id="45075" name="Picture 19">
            <a:extLst>
              <a:ext uri="{FF2B5EF4-FFF2-40B4-BE49-F238E27FC236}">
                <a16:creationId xmlns:a16="http://schemas.microsoft.com/office/drawing/2014/main" id="{2E78B1DC-EA46-4028-8BEF-F6828E55A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00200"/>
            <a:ext cx="53340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76" name="Line 20">
            <a:extLst>
              <a:ext uri="{FF2B5EF4-FFF2-40B4-BE49-F238E27FC236}">
                <a16:creationId xmlns:a16="http://schemas.microsoft.com/office/drawing/2014/main" id="{7AED2B72-8127-40DD-91E0-61D8281381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548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5077" name="Rectangle 21">
            <a:extLst>
              <a:ext uri="{FF2B5EF4-FFF2-40B4-BE49-F238E27FC236}">
                <a16:creationId xmlns:a16="http://schemas.microsoft.com/office/drawing/2014/main" id="{EAFA6966-0317-48F8-96B1-98BF1C268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0292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5078" name="Text Box 22">
            <a:extLst>
              <a:ext uri="{FF2B5EF4-FFF2-40B4-BE49-F238E27FC236}">
                <a16:creationId xmlns:a16="http://schemas.microsoft.com/office/drawing/2014/main" id="{89E9F704-C8D2-4238-8BDD-E8D4E749F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016250"/>
            <a:ext cx="1600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600">
                <a:solidFill>
                  <a:srgbClr val="000000"/>
                </a:solidFill>
                <a:latin typeface="Arial" panose="020B0604020202020204" pitchFamily="34" charset="0"/>
              </a:rPr>
              <a:t>h(     )</a:t>
            </a:r>
          </a:p>
        </p:txBody>
      </p:sp>
      <p:sp>
        <p:nvSpPr>
          <p:cNvPr id="45079" name="Rectangle 23">
            <a:extLst>
              <a:ext uri="{FF2B5EF4-FFF2-40B4-BE49-F238E27FC236}">
                <a16:creationId xmlns:a16="http://schemas.microsoft.com/office/drawing/2014/main" id="{3D677B73-EE3D-45CB-B1CA-0B8E2BE79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2004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5080" name="Line 24">
            <a:extLst>
              <a:ext uri="{FF2B5EF4-FFF2-40B4-BE49-F238E27FC236}">
                <a16:creationId xmlns:a16="http://schemas.microsoft.com/office/drawing/2014/main" id="{E0725754-B39F-4988-A6AB-49A45383B8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548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5081" name="Rectangle 25">
            <a:extLst>
              <a:ext uri="{FF2B5EF4-FFF2-40B4-BE49-F238E27FC236}">
                <a16:creationId xmlns:a16="http://schemas.microsoft.com/office/drawing/2014/main" id="{DDC9EAAC-DE54-44CE-9F05-528595B64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029200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5082" name="Line 26">
            <a:extLst>
              <a:ext uri="{FF2B5EF4-FFF2-40B4-BE49-F238E27FC236}">
                <a16:creationId xmlns:a16="http://schemas.microsoft.com/office/drawing/2014/main" id="{662A85D1-6D72-4489-A4E6-95A62ACFD5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6324600"/>
            <a:ext cx="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5083" name="Rectangle 27">
            <a:extLst>
              <a:ext uri="{FF2B5EF4-FFF2-40B4-BE49-F238E27FC236}">
                <a16:creationId xmlns:a16="http://schemas.microsoft.com/office/drawing/2014/main" id="{E3C89D7C-A594-49C7-A3A3-C53D863E1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191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5085" name="Line 29">
            <a:extLst>
              <a:ext uri="{FF2B5EF4-FFF2-40B4-BE49-F238E27FC236}">
                <a16:creationId xmlns:a16="http://schemas.microsoft.com/office/drawing/2014/main" id="{2F89C55F-14B5-4CA8-A2C8-BDA1E3BED0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4648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7B4369D-EC13-4EBE-BD0F-D5362F2D9B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Hashtables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B931A91-EF75-41F7-B701-7E5CFB056B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02447"/>
            <a:ext cx="10972800" cy="5096316"/>
          </a:xfrm>
        </p:spPr>
        <p:txBody>
          <a:bodyPr/>
          <a:lstStyle/>
          <a:p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Constant time insertion and search (and deletion in some cases) for a large space of keys</a:t>
            </a:r>
          </a:p>
          <a:p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Applications</a:t>
            </a:r>
          </a:p>
          <a:p>
            <a:pPr lvl="1"/>
            <a:r>
              <a:rPr lang="en-US" altLang="ti-ET" sz="2800" dirty="0">
                <a:latin typeface="Times" panose="02020603050405020304" pitchFamily="18" charset="0"/>
                <a:cs typeface="Times" panose="02020603050405020304" pitchFamily="18" charset="0"/>
              </a:rPr>
              <a:t>Does </a:t>
            </a:r>
            <a:r>
              <a:rPr lang="en-US" altLang="ti-ET" sz="2800" i="1" dirty="0">
                <a:latin typeface="Times" panose="02020603050405020304" pitchFamily="18" charset="0"/>
                <a:cs typeface="Times" panose="02020603050405020304" pitchFamily="18" charset="0"/>
              </a:rPr>
              <a:t>x</a:t>
            </a:r>
            <a:r>
              <a:rPr lang="en-US" altLang="ti-ET" sz="2800" dirty="0">
                <a:latin typeface="Times" panose="02020603050405020304" pitchFamily="18" charset="0"/>
                <a:cs typeface="Times" panose="02020603050405020304" pitchFamily="18" charset="0"/>
              </a:rPr>
              <a:t> belong to </a:t>
            </a:r>
            <a:r>
              <a:rPr lang="en-US" altLang="ti-ET" sz="2800" i="1" dirty="0">
                <a:latin typeface="Times" panose="02020603050405020304" pitchFamily="18" charset="0"/>
                <a:cs typeface="Times" panose="02020603050405020304" pitchFamily="18" charset="0"/>
              </a:rPr>
              <a:t>S?</a:t>
            </a:r>
          </a:p>
          <a:p>
            <a:pPr lvl="1"/>
            <a:r>
              <a:rPr lang="en-US" altLang="ti-ET" sz="2800" dirty="0">
                <a:latin typeface="Times" panose="02020603050405020304" pitchFamily="18" charset="0"/>
                <a:cs typeface="Times" panose="02020603050405020304" pitchFamily="18" charset="0"/>
              </a:rPr>
              <a:t>compilers</a:t>
            </a:r>
          </a:p>
          <a:p>
            <a:pPr lvl="1"/>
            <a:r>
              <a:rPr lang="en-US" altLang="ti-ET" sz="2800" dirty="0">
                <a:latin typeface="Times" panose="02020603050405020304" pitchFamily="18" charset="0"/>
                <a:cs typeface="Times" panose="02020603050405020304" pitchFamily="18" charset="0"/>
              </a:rPr>
              <a:t>databases</a:t>
            </a:r>
          </a:p>
          <a:p>
            <a:pPr lvl="1"/>
            <a:r>
              <a:rPr lang="en-US" altLang="ti-ET" sz="2800" dirty="0">
                <a:latin typeface="Times" panose="02020603050405020304" pitchFamily="18" charset="0"/>
                <a:cs typeface="Times" panose="02020603050405020304" pitchFamily="18" charset="0"/>
              </a:rPr>
              <a:t>search engines</a:t>
            </a:r>
          </a:p>
          <a:p>
            <a:pPr lvl="1"/>
            <a:r>
              <a:rPr lang="en-US" altLang="ti-ET" sz="2800" dirty="0">
                <a:latin typeface="Times" panose="02020603050405020304" pitchFamily="18" charset="0"/>
                <a:cs typeface="Times" panose="02020603050405020304" pitchFamily="18" charset="0"/>
              </a:rPr>
              <a:t>storing and retrieving non-</a:t>
            </a:r>
            <a:r>
              <a:rPr lang="en-US" altLang="ti-ET" sz="2800" dirty="0" err="1">
                <a:latin typeface="Times" panose="02020603050405020304" pitchFamily="18" charset="0"/>
                <a:cs typeface="Times" panose="02020603050405020304" pitchFamily="18" charset="0"/>
              </a:rPr>
              <a:t>squential</a:t>
            </a:r>
            <a:r>
              <a:rPr lang="en-US" altLang="ti-ET" sz="2800" dirty="0">
                <a:latin typeface="Times" panose="02020603050405020304" pitchFamily="18" charset="0"/>
                <a:cs typeface="Times" panose="02020603050405020304" pitchFamily="18" charset="0"/>
              </a:rPr>
              <a:t> data</a:t>
            </a:r>
          </a:p>
          <a:p>
            <a:pPr lvl="1"/>
            <a:r>
              <a:rPr lang="en-US" altLang="ti-ET" sz="2800" dirty="0">
                <a:latin typeface="Times" panose="02020603050405020304" pitchFamily="18" charset="0"/>
                <a:cs typeface="Times" panose="02020603050405020304" pitchFamily="18" charset="0"/>
              </a:rPr>
              <a:t>save memory over an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BC37B671-9DA8-4240-AD6F-F2AAB3DF21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Deletion</a:t>
            </a:r>
          </a:p>
        </p:txBody>
      </p:sp>
      <p:pic>
        <p:nvPicPr>
          <p:cNvPr id="47108" name="Picture 4">
            <a:extLst>
              <a:ext uri="{FF2B5EF4-FFF2-40B4-BE49-F238E27FC236}">
                <a16:creationId xmlns:a16="http://schemas.microsoft.com/office/drawing/2014/main" id="{32E37A85-3334-42A8-9AF6-12F77B3B8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00200"/>
            <a:ext cx="5715000" cy="102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32" name="Oval 28">
            <a:extLst>
              <a:ext uri="{FF2B5EF4-FFF2-40B4-BE49-F238E27FC236}">
                <a16:creationId xmlns:a16="http://schemas.microsoft.com/office/drawing/2014/main" id="{6903124B-6FAE-4CC0-BAEC-75C15143C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133600"/>
            <a:ext cx="3810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7133" name="Text Box 29">
            <a:extLst>
              <a:ext uri="{FF2B5EF4-FFF2-40B4-BE49-F238E27FC236}">
                <a16:creationId xmlns:a16="http://schemas.microsoft.com/office/drawing/2014/main" id="{C131425F-FA19-402E-8B28-B6B4F7A4A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819401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000">
                <a:solidFill>
                  <a:srgbClr val="FF0000"/>
                </a:solidFill>
                <a:latin typeface="Arial" panose="020B0604020202020204" pitchFamily="34" charset="0"/>
              </a:rPr>
              <a:t>pass in a pointer not the value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84FF246C-BFF8-40F4-89FE-669C1ACA73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Deletion</a:t>
            </a:r>
          </a:p>
        </p:txBody>
      </p:sp>
      <p:pic>
        <p:nvPicPr>
          <p:cNvPr id="48131" name="Picture 3">
            <a:extLst>
              <a:ext uri="{FF2B5EF4-FFF2-40B4-BE49-F238E27FC236}">
                <a16:creationId xmlns:a16="http://schemas.microsoft.com/office/drawing/2014/main" id="{BBD3C0AD-E823-4565-93B8-B276B18D1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00200"/>
            <a:ext cx="5715000" cy="102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132" name="Group 4">
            <a:extLst>
              <a:ext uri="{FF2B5EF4-FFF2-40B4-BE49-F238E27FC236}">
                <a16:creationId xmlns:a16="http://schemas.microsoft.com/office/drawing/2014/main" id="{3E4ABDF0-BAB0-4AFB-B349-5D9C114E4449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6019800"/>
            <a:ext cx="5715000" cy="381000"/>
            <a:chOff x="768" y="624"/>
            <a:chExt cx="3600" cy="240"/>
          </a:xfrm>
        </p:grpSpPr>
        <p:sp>
          <p:nvSpPr>
            <p:cNvPr id="48133" name="Rectangle 5">
              <a:extLst>
                <a:ext uri="{FF2B5EF4-FFF2-40B4-BE49-F238E27FC236}">
                  <a16:creationId xmlns:a16="http://schemas.microsoft.com/office/drawing/2014/main" id="{3F5FC942-778F-4B8E-95EE-52F5A21B5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8134" name="Line 6">
              <a:extLst>
                <a:ext uri="{FF2B5EF4-FFF2-40B4-BE49-F238E27FC236}">
                  <a16:creationId xmlns:a16="http://schemas.microsoft.com/office/drawing/2014/main" id="{B00B1621-1B8E-4C7A-B818-E459655413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8135" name="Line 7">
              <a:extLst>
                <a:ext uri="{FF2B5EF4-FFF2-40B4-BE49-F238E27FC236}">
                  <a16:creationId xmlns:a16="http://schemas.microsoft.com/office/drawing/2014/main" id="{27905027-44F7-4994-9DCF-68DD55129F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8136" name="Line 8">
              <a:extLst>
                <a:ext uri="{FF2B5EF4-FFF2-40B4-BE49-F238E27FC236}">
                  <a16:creationId xmlns:a16="http://schemas.microsoft.com/office/drawing/2014/main" id="{EFC18B05-03C5-4338-937B-601A61EFE2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8137" name="Line 9">
              <a:extLst>
                <a:ext uri="{FF2B5EF4-FFF2-40B4-BE49-F238E27FC236}">
                  <a16:creationId xmlns:a16="http://schemas.microsoft.com/office/drawing/2014/main" id="{83E6B655-4F62-4E9C-984D-B96112BAB3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8138" name="Line 10">
              <a:extLst>
                <a:ext uri="{FF2B5EF4-FFF2-40B4-BE49-F238E27FC236}">
                  <a16:creationId xmlns:a16="http://schemas.microsoft.com/office/drawing/2014/main" id="{E288F700-B94A-45DB-80BB-4D680F013C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8139" name="Line 11">
              <a:extLst>
                <a:ext uri="{FF2B5EF4-FFF2-40B4-BE49-F238E27FC236}">
                  <a16:creationId xmlns:a16="http://schemas.microsoft.com/office/drawing/2014/main" id="{901B9C19-5740-4B42-967F-23686D69A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8140" name="Line 12">
              <a:extLst>
                <a:ext uri="{FF2B5EF4-FFF2-40B4-BE49-F238E27FC236}">
                  <a16:creationId xmlns:a16="http://schemas.microsoft.com/office/drawing/2014/main" id="{81B4E12E-E6DF-4FA2-BD7A-7A8F33109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8141" name="Line 13">
              <a:extLst>
                <a:ext uri="{FF2B5EF4-FFF2-40B4-BE49-F238E27FC236}">
                  <a16:creationId xmlns:a16="http://schemas.microsoft.com/office/drawing/2014/main" id="{565D0B45-E5A0-422D-AD77-3A4AA32E27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8142" name="Line 14">
              <a:extLst>
                <a:ext uri="{FF2B5EF4-FFF2-40B4-BE49-F238E27FC236}">
                  <a16:creationId xmlns:a16="http://schemas.microsoft.com/office/drawing/2014/main" id="{A14ECB3D-70BA-4C11-BFB9-5CFC47A28B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8143" name="Line 15">
              <a:extLst>
                <a:ext uri="{FF2B5EF4-FFF2-40B4-BE49-F238E27FC236}">
                  <a16:creationId xmlns:a16="http://schemas.microsoft.com/office/drawing/2014/main" id="{AA1F805B-88FE-450C-91FD-980287FFE3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8144" name="Line 16">
              <a:extLst>
                <a:ext uri="{FF2B5EF4-FFF2-40B4-BE49-F238E27FC236}">
                  <a16:creationId xmlns:a16="http://schemas.microsoft.com/office/drawing/2014/main" id="{50459CF4-0C1D-4DDC-9482-093EAD5C56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8145" name="Line 17">
              <a:extLst>
                <a:ext uri="{FF2B5EF4-FFF2-40B4-BE49-F238E27FC236}">
                  <a16:creationId xmlns:a16="http://schemas.microsoft.com/office/drawing/2014/main" id="{68EE88C6-DEDC-4A37-89EF-8906CC0010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8146" name="Line 18">
              <a:extLst>
                <a:ext uri="{FF2B5EF4-FFF2-40B4-BE49-F238E27FC236}">
                  <a16:creationId xmlns:a16="http://schemas.microsoft.com/office/drawing/2014/main" id="{9CD4C82E-B23B-46B0-9B29-5F0D3B1F3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8147" name="Line 19">
              <a:extLst>
                <a:ext uri="{FF2B5EF4-FFF2-40B4-BE49-F238E27FC236}">
                  <a16:creationId xmlns:a16="http://schemas.microsoft.com/office/drawing/2014/main" id="{C7E2F78E-FD18-4FFE-A5FD-93F8EE50D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48148" name="Line 20">
            <a:extLst>
              <a:ext uri="{FF2B5EF4-FFF2-40B4-BE49-F238E27FC236}">
                <a16:creationId xmlns:a16="http://schemas.microsoft.com/office/drawing/2014/main" id="{EC137457-C1D1-43FB-9BE7-E47AF64565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8149" name="Rectangle 21">
            <a:extLst>
              <a:ext uri="{FF2B5EF4-FFF2-40B4-BE49-F238E27FC236}">
                <a16:creationId xmlns:a16="http://schemas.microsoft.com/office/drawing/2014/main" id="{DC26D913-12C3-4204-9774-CFC6D9033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816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8150" name="Line 22">
            <a:extLst>
              <a:ext uri="{FF2B5EF4-FFF2-40B4-BE49-F238E27FC236}">
                <a16:creationId xmlns:a16="http://schemas.microsoft.com/office/drawing/2014/main" id="{10A76970-CD65-44EB-8A9C-B43EF43FEA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8151" name="Rectangle 23">
            <a:extLst>
              <a:ext uri="{FF2B5EF4-FFF2-40B4-BE49-F238E27FC236}">
                <a16:creationId xmlns:a16="http://schemas.microsoft.com/office/drawing/2014/main" id="{DA6708EA-BA7B-4FED-A468-F3C0A5906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181600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8152" name="Rectangle 24">
            <a:extLst>
              <a:ext uri="{FF2B5EF4-FFF2-40B4-BE49-F238E27FC236}">
                <a16:creationId xmlns:a16="http://schemas.microsoft.com/office/drawing/2014/main" id="{4E4D4497-B501-404E-8119-1E077E399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43400"/>
            <a:ext cx="381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8153" name="Line 25">
            <a:extLst>
              <a:ext uri="{FF2B5EF4-FFF2-40B4-BE49-F238E27FC236}">
                <a16:creationId xmlns:a16="http://schemas.microsoft.com/office/drawing/2014/main" id="{55ED9CCD-9AAE-438A-BEAD-E6EB5249A5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8154" name="Line 26">
            <a:extLst>
              <a:ext uri="{FF2B5EF4-FFF2-40B4-BE49-F238E27FC236}">
                <a16:creationId xmlns:a16="http://schemas.microsoft.com/office/drawing/2014/main" id="{18626B16-6455-43C0-869C-6B801504B6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8155" name="Rectangle 27">
            <a:extLst>
              <a:ext uri="{FF2B5EF4-FFF2-40B4-BE49-F238E27FC236}">
                <a16:creationId xmlns:a16="http://schemas.microsoft.com/office/drawing/2014/main" id="{0E3AA2B8-5971-4BDE-A678-101727094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5052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8156" name="Line 28">
            <a:extLst>
              <a:ext uri="{FF2B5EF4-FFF2-40B4-BE49-F238E27FC236}">
                <a16:creationId xmlns:a16="http://schemas.microsoft.com/office/drawing/2014/main" id="{3FD96641-2FE8-40CB-B567-7482458EF1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8157" name="Rectangle 29">
            <a:extLst>
              <a:ext uri="{FF2B5EF4-FFF2-40B4-BE49-F238E27FC236}">
                <a16:creationId xmlns:a16="http://schemas.microsoft.com/office/drawing/2014/main" id="{2ACED89B-5908-42F0-A52A-A1288347D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181600"/>
            <a:ext cx="381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8158" name="Oval 30">
            <a:extLst>
              <a:ext uri="{FF2B5EF4-FFF2-40B4-BE49-F238E27FC236}">
                <a16:creationId xmlns:a16="http://schemas.microsoft.com/office/drawing/2014/main" id="{5EC10F3D-A6D4-4634-BFBE-B0DBDBA7C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191000"/>
            <a:ext cx="6858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E61F7301-BCDB-4275-840C-D6F777B505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Deletion</a:t>
            </a:r>
          </a:p>
        </p:txBody>
      </p:sp>
      <p:pic>
        <p:nvPicPr>
          <p:cNvPr id="50179" name="Picture 3">
            <a:extLst>
              <a:ext uri="{FF2B5EF4-FFF2-40B4-BE49-F238E27FC236}">
                <a16:creationId xmlns:a16="http://schemas.microsoft.com/office/drawing/2014/main" id="{E5FBD0C1-25EF-4016-8E5A-848E4867B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00200"/>
            <a:ext cx="5715000" cy="102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180" name="Group 4">
            <a:extLst>
              <a:ext uri="{FF2B5EF4-FFF2-40B4-BE49-F238E27FC236}">
                <a16:creationId xmlns:a16="http://schemas.microsoft.com/office/drawing/2014/main" id="{0F6F5E59-843C-4121-9F4F-8D47B1747A0D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6019800"/>
            <a:ext cx="5715000" cy="381000"/>
            <a:chOff x="768" y="624"/>
            <a:chExt cx="3600" cy="240"/>
          </a:xfrm>
        </p:grpSpPr>
        <p:sp>
          <p:nvSpPr>
            <p:cNvPr id="50181" name="Rectangle 5">
              <a:extLst>
                <a:ext uri="{FF2B5EF4-FFF2-40B4-BE49-F238E27FC236}">
                  <a16:creationId xmlns:a16="http://schemas.microsoft.com/office/drawing/2014/main" id="{B6BD2981-242C-45B8-9CD1-E839A2CB3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0182" name="Line 6">
              <a:extLst>
                <a:ext uri="{FF2B5EF4-FFF2-40B4-BE49-F238E27FC236}">
                  <a16:creationId xmlns:a16="http://schemas.microsoft.com/office/drawing/2014/main" id="{7F91E6CC-2469-4F46-8DC5-41F0B43DB4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0183" name="Line 7">
              <a:extLst>
                <a:ext uri="{FF2B5EF4-FFF2-40B4-BE49-F238E27FC236}">
                  <a16:creationId xmlns:a16="http://schemas.microsoft.com/office/drawing/2014/main" id="{A30E32D6-A120-4D21-AAFE-DFCBA6509A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0184" name="Line 8">
              <a:extLst>
                <a:ext uri="{FF2B5EF4-FFF2-40B4-BE49-F238E27FC236}">
                  <a16:creationId xmlns:a16="http://schemas.microsoft.com/office/drawing/2014/main" id="{E4E7B160-73B3-409D-A7BA-29CA15F44D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0185" name="Line 9">
              <a:extLst>
                <a:ext uri="{FF2B5EF4-FFF2-40B4-BE49-F238E27FC236}">
                  <a16:creationId xmlns:a16="http://schemas.microsoft.com/office/drawing/2014/main" id="{8295503B-C7A1-486B-8C5C-FEF8EFA7A7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0186" name="Line 10">
              <a:extLst>
                <a:ext uri="{FF2B5EF4-FFF2-40B4-BE49-F238E27FC236}">
                  <a16:creationId xmlns:a16="http://schemas.microsoft.com/office/drawing/2014/main" id="{8D75EEA2-AE15-478C-ADF7-4C9E4258C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0187" name="Line 11">
              <a:extLst>
                <a:ext uri="{FF2B5EF4-FFF2-40B4-BE49-F238E27FC236}">
                  <a16:creationId xmlns:a16="http://schemas.microsoft.com/office/drawing/2014/main" id="{48A821A9-4988-49F9-810F-3109A91743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0188" name="Line 12">
              <a:extLst>
                <a:ext uri="{FF2B5EF4-FFF2-40B4-BE49-F238E27FC236}">
                  <a16:creationId xmlns:a16="http://schemas.microsoft.com/office/drawing/2014/main" id="{13126EF1-06C9-4CBE-857C-02A92CC7C9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0189" name="Line 13">
              <a:extLst>
                <a:ext uri="{FF2B5EF4-FFF2-40B4-BE49-F238E27FC236}">
                  <a16:creationId xmlns:a16="http://schemas.microsoft.com/office/drawing/2014/main" id="{87469401-4601-40F2-8F5C-0B88B0C191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0190" name="Line 14">
              <a:extLst>
                <a:ext uri="{FF2B5EF4-FFF2-40B4-BE49-F238E27FC236}">
                  <a16:creationId xmlns:a16="http://schemas.microsoft.com/office/drawing/2014/main" id="{D63FAFD3-AEE3-45A3-8E8E-66CCC353DD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0191" name="Line 15">
              <a:extLst>
                <a:ext uri="{FF2B5EF4-FFF2-40B4-BE49-F238E27FC236}">
                  <a16:creationId xmlns:a16="http://schemas.microsoft.com/office/drawing/2014/main" id="{1B0E3FB1-1D18-49D3-B27F-2F3BF69BDA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0192" name="Line 16">
              <a:extLst>
                <a:ext uri="{FF2B5EF4-FFF2-40B4-BE49-F238E27FC236}">
                  <a16:creationId xmlns:a16="http://schemas.microsoft.com/office/drawing/2014/main" id="{FA574E4E-BB6A-44CE-B99C-8582B86003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0193" name="Line 17">
              <a:extLst>
                <a:ext uri="{FF2B5EF4-FFF2-40B4-BE49-F238E27FC236}">
                  <a16:creationId xmlns:a16="http://schemas.microsoft.com/office/drawing/2014/main" id="{83789E12-1B36-45DE-B2A6-7223613E8E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0194" name="Line 18">
              <a:extLst>
                <a:ext uri="{FF2B5EF4-FFF2-40B4-BE49-F238E27FC236}">
                  <a16:creationId xmlns:a16="http://schemas.microsoft.com/office/drawing/2014/main" id="{35575375-01A1-434C-B353-162E053E5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0195" name="Line 19">
              <a:extLst>
                <a:ext uri="{FF2B5EF4-FFF2-40B4-BE49-F238E27FC236}">
                  <a16:creationId xmlns:a16="http://schemas.microsoft.com/office/drawing/2014/main" id="{6383E629-0014-47D2-9AE7-BB911CCF89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50196" name="Line 20">
            <a:extLst>
              <a:ext uri="{FF2B5EF4-FFF2-40B4-BE49-F238E27FC236}">
                <a16:creationId xmlns:a16="http://schemas.microsoft.com/office/drawing/2014/main" id="{6C605433-70A1-4A98-9F35-E45017B940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0197" name="Rectangle 21">
            <a:extLst>
              <a:ext uri="{FF2B5EF4-FFF2-40B4-BE49-F238E27FC236}">
                <a16:creationId xmlns:a16="http://schemas.microsoft.com/office/drawing/2014/main" id="{0BEAA085-6C9F-4E5C-9650-FDBEDC4B7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816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0198" name="Line 22">
            <a:extLst>
              <a:ext uri="{FF2B5EF4-FFF2-40B4-BE49-F238E27FC236}">
                <a16:creationId xmlns:a16="http://schemas.microsoft.com/office/drawing/2014/main" id="{49406AD0-BFEB-44A2-AE63-AFDE9022AB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0199" name="Rectangle 23">
            <a:extLst>
              <a:ext uri="{FF2B5EF4-FFF2-40B4-BE49-F238E27FC236}">
                <a16:creationId xmlns:a16="http://schemas.microsoft.com/office/drawing/2014/main" id="{D7A9AD2A-CB3E-47B2-9220-6791D0E68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181600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0201" name="Line 25">
            <a:extLst>
              <a:ext uri="{FF2B5EF4-FFF2-40B4-BE49-F238E27FC236}">
                <a16:creationId xmlns:a16="http://schemas.microsoft.com/office/drawing/2014/main" id="{8BCEE69A-45F8-4032-9B8F-8E9D7A611D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0203" name="Rectangle 27">
            <a:extLst>
              <a:ext uri="{FF2B5EF4-FFF2-40B4-BE49-F238E27FC236}">
                <a16:creationId xmlns:a16="http://schemas.microsoft.com/office/drawing/2014/main" id="{B945A006-1512-4D4B-BD76-A270C6BC2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434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0204" name="Line 28">
            <a:extLst>
              <a:ext uri="{FF2B5EF4-FFF2-40B4-BE49-F238E27FC236}">
                <a16:creationId xmlns:a16="http://schemas.microsoft.com/office/drawing/2014/main" id="{A132263C-EB06-4B46-AE80-E344ED1302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0205" name="Rectangle 29">
            <a:extLst>
              <a:ext uri="{FF2B5EF4-FFF2-40B4-BE49-F238E27FC236}">
                <a16:creationId xmlns:a16="http://schemas.microsoft.com/office/drawing/2014/main" id="{0D9B4F98-9578-40C1-9536-26F43F3FB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181600"/>
            <a:ext cx="381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76607EAF-5D17-473A-B489-0920890499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Search</a:t>
            </a:r>
          </a:p>
        </p:txBody>
      </p:sp>
      <p:pic>
        <p:nvPicPr>
          <p:cNvPr id="51204" name="Picture 4">
            <a:extLst>
              <a:ext uri="{FF2B5EF4-FFF2-40B4-BE49-F238E27FC236}">
                <a16:creationId xmlns:a16="http://schemas.microsoft.com/office/drawing/2014/main" id="{8369CCF0-29FD-4AA1-9DDE-DD1DB9B1E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24001"/>
            <a:ext cx="4114800" cy="93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205" name="Group 5">
            <a:extLst>
              <a:ext uri="{FF2B5EF4-FFF2-40B4-BE49-F238E27FC236}">
                <a16:creationId xmlns:a16="http://schemas.microsoft.com/office/drawing/2014/main" id="{52892FEE-7E2F-49BC-9A6D-B65A738FDACA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6019800"/>
            <a:ext cx="5715000" cy="381000"/>
            <a:chOff x="768" y="624"/>
            <a:chExt cx="3600" cy="240"/>
          </a:xfrm>
        </p:grpSpPr>
        <p:sp>
          <p:nvSpPr>
            <p:cNvPr id="51206" name="Rectangle 6">
              <a:extLst>
                <a:ext uri="{FF2B5EF4-FFF2-40B4-BE49-F238E27FC236}">
                  <a16:creationId xmlns:a16="http://schemas.microsoft.com/office/drawing/2014/main" id="{22B97396-AFCF-4672-83E2-81EC9D73D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1207" name="Line 7">
              <a:extLst>
                <a:ext uri="{FF2B5EF4-FFF2-40B4-BE49-F238E27FC236}">
                  <a16:creationId xmlns:a16="http://schemas.microsoft.com/office/drawing/2014/main" id="{226A1121-FA30-4E0F-96D6-C3E20A99B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1208" name="Line 8">
              <a:extLst>
                <a:ext uri="{FF2B5EF4-FFF2-40B4-BE49-F238E27FC236}">
                  <a16:creationId xmlns:a16="http://schemas.microsoft.com/office/drawing/2014/main" id="{BF01BF3D-BC92-45BF-83A0-D52591593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1209" name="Line 9">
              <a:extLst>
                <a:ext uri="{FF2B5EF4-FFF2-40B4-BE49-F238E27FC236}">
                  <a16:creationId xmlns:a16="http://schemas.microsoft.com/office/drawing/2014/main" id="{9EB647D4-EDAA-4301-9BD0-33F527A12F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1210" name="Line 10">
              <a:extLst>
                <a:ext uri="{FF2B5EF4-FFF2-40B4-BE49-F238E27FC236}">
                  <a16:creationId xmlns:a16="http://schemas.microsoft.com/office/drawing/2014/main" id="{6E81DB10-B650-4F9D-A6B3-5ABA68DA4B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1211" name="Line 11">
              <a:extLst>
                <a:ext uri="{FF2B5EF4-FFF2-40B4-BE49-F238E27FC236}">
                  <a16:creationId xmlns:a16="http://schemas.microsoft.com/office/drawing/2014/main" id="{28A561D2-D65F-4AE4-8DE6-B4C33322BD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1212" name="Line 12">
              <a:extLst>
                <a:ext uri="{FF2B5EF4-FFF2-40B4-BE49-F238E27FC236}">
                  <a16:creationId xmlns:a16="http://schemas.microsoft.com/office/drawing/2014/main" id="{B3CC8A1E-495D-4504-8E34-4BC1F83A94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1213" name="Line 13">
              <a:extLst>
                <a:ext uri="{FF2B5EF4-FFF2-40B4-BE49-F238E27FC236}">
                  <a16:creationId xmlns:a16="http://schemas.microsoft.com/office/drawing/2014/main" id="{6EF4B488-D204-48F5-8606-841262D5DC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1214" name="Line 14">
              <a:extLst>
                <a:ext uri="{FF2B5EF4-FFF2-40B4-BE49-F238E27FC236}">
                  <a16:creationId xmlns:a16="http://schemas.microsoft.com/office/drawing/2014/main" id="{3245BB9F-0334-4907-B2E4-95D35525C7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1215" name="Line 15">
              <a:extLst>
                <a:ext uri="{FF2B5EF4-FFF2-40B4-BE49-F238E27FC236}">
                  <a16:creationId xmlns:a16="http://schemas.microsoft.com/office/drawing/2014/main" id="{7270C574-BEA1-4A47-9ECA-3B472523D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1216" name="Line 16">
              <a:extLst>
                <a:ext uri="{FF2B5EF4-FFF2-40B4-BE49-F238E27FC236}">
                  <a16:creationId xmlns:a16="http://schemas.microsoft.com/office/drawing/2014/main" id="{AEBD5AF7-F470-40E3-A7F8-8BFBE6C634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1217" name="Line 17">
              <a:extLst>
                <a:ext uri="{FF2B5EF4-FFF2-40B4-BE49-F238E27FC236}">
                  <a16:creationId xmlns:a16="http://schemas.microsoft.com/office/drawing/2014/main" id="{987528EF-D853-4E64-A2FF-635F8B2E93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1218" name="Line 18">
              <a:extLst>
                <a:ext uri="{FF2B5EF4-FFF2-40B4-BE49-F238E27FC236}">
                  <a16:creationId xmlns:a16="http://schemas.microsoft.com/office/drawing/2014/main" id="{3745BB76-625B-42E7-9122-3DE48A2160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1219" name="Line 19">
              <a:extLst>
                <a:ext uri="{FF2B5EF4-FFF2-40B4-BE49-F238E27FC236}">
                  <a16:creationId xmlns:a16="http://schemas.microsoft.com/office/drawing/2014/main" id="{E18F0E07-EAEF-4E0B-859B-6192121419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1220" name="Line 20">
              <a:extLst>
                <a:ext uri="{FF2B5EF4-FFF2-40B4-BE49-F238E27FC236}">
                  <a16:creationId xmlns:a16="http://schemas.microsoft.com/office/drawing/2014/main" id="{5DF3B97C-4852-4E98-A7ED-0F2467EFE7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51221" name="Line 21">
            <a:extLst>
              <a:ext uri="{FF2B5EF4-FFF2-40B4-BE49-F238E27FC236}">
                <a16:creationId xmlns:a16="http://schemas.microsoft.com/office/drawing/2014/main" id="{F10262D4-9DC2-4945-BE52-C77C2D9F3A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1222" name="Rectangle 22">
            <a:extLst>
              <a:ext uri="{FF2B5EF4-FFF2-40B4-BE49-F238E27FC236}">
                <a16:creationId xmlns:a16="http://schemas.microsoft.com/office/drawing/2014/main" id="{BA5D14C3-B322-4811-8899-9A291FC3C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816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1223" name="Line 23">
            <a:extLst>
              <a:ext uri="{FF2B5EF4-FFF2-40B4-BE49-F238E27FC236}">
                <a16:creationId xmlns:a16="http://schemas.microsoft.com/office/drawing/2014/main" id="{2F40EAA4-8A7F-44D2-BD53-D6BECD9432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1224" name="Rectangle 24">
            <a:extLst>
              <a:ext uri="{FF2B5EF4-FFF2-40B4-BE49-F238E27FC236}">
                <a16:creationId xmlns:a16="http://schemas.microsoft.com/office/drawing/2014/main" id="{E8F76367-B2FB-404D-9EEB-D7982E624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181600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1225" name="Rectangle 25">
            <a:extLst>
              <a:ext uri="{FF2B5EF4-FFF2-40B4-BE49-F238E27FC236}">
                <a16:creationId xmlns:a16="http://schemas.microsoft.com/office/drawing/2014/main" id="{5E6F9DAC-6492-4536-BA0C-D730D37AF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43400"/>
            <a:ext cx="381000" cy="381000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ti-ET" altLang="ti-ET">
              <a:solidFill>
                <a:srgbClr val="FF3399"/>
              </a:solidFill>
            </a:endParaRPr>
          </a:p>
        </p:txBody>
      </p:sp>
      <p:sp>
        <p:nvSpPr>
          <p:cNvPr id="51226" name="Line 26">
            <a:extLst>
              <a:ext uri="{FF2B5EF4-FFF2-40B4-BE49-F238E27FC236}">
                <a16:creationId xmlns:a16="http://schemas.microsoft.com/office/drawing/2014/main" id="{A0AE8438-3264-41B5-A8D6-04AA7E09C8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1227" name="Line 27">
            <a:extLst>
              <a:ext uri="{FF2B5EF4-FFF2-40B4-BE49-F238E27FC236}">
                <a16:creationId xmlns:a16="http://schemas.microsoft.com/office/drawing/2014/main" id="{ECC762EC-A100-451F-8581-AAC3AF30B2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1228" name="Rectangle 28">
            <a:extLst>
              <a:ext uri="{FF2B5EF4-FFF2-40B4-BE49-F238E27FC236}">
                <a16:creationId xmlns:a16="http://schemas.microsoft.com/office/drawing/2014/main" id="{98F2AD58-4BC7-455A-BEDD-E5A85D12D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5052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1229" name="Line 29">
            <a:extLst>
              <a:ext uri="{FF2B5EF4-FFF2-40B4-BE49-F238E27FC236}">
                <a16:creationId xmlns:a16="http://schemas.microsoft.com/office/drawing/2014/main" id="{20DC2483-1966-4B86-8939-C392E6D9A3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1230" name="Rectangle 30">
            <a:extLst>
              <a:ext uri="{FF2B5EF4-FFF2-40B4-BE49-F238E27FC236}">
                <a16:creationId xmlns:a16="http://schemas.microsoft.com/office/drawing/2014/main" id="{13959C0D-4E62-46B2-9670-20564B710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181600"/>
            <a:ext cx="381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1232" name="Rectangle 32">
            <a:extLst>
              <a:ext uri="{FF2B5EF4-FFF2-40B4-BE49-F238E27FC236}">
                <a16:creationId xmlns:a16="http://schemas.microsoft.com/office/drawing/2014/main" id="{CFE18A2D-ABF6-4E01-8BEC-E42BF638D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7432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1233" name="Text Box 33">
            <a:extLst>
              <a:ext uri="{FF2B5EF4-FFF2-40B4-BE49-F238E27FC236}">
                <a16:creationId xmlns:a16="http://schemas.microsoft.com/office/drawing/2014/main" id="{B4947A4D-BC64-4B51-85AF-A00047B5A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90800"/>
            <a:ext cx="495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200">
                <a:solidFill>
                  <a:srgbClr val="000000"/>
                </a:solidFill>
                <a:latin typeface="Arial" panose="020B0604020202020204" pitchFamily="34" charset="0"/>
              </a:rPr>
              <a:t>ChainedHashSearch(     )</a:t>
            </a:r>
          </a:p>
        </p:txBody>
      </p:sp>
      <p:sp>
        <p:nvSpPr>
          <p:cNvPr id="51234" name="Line 34">
            <a:extLst>
              <a:ext uri="{FF2B5EF4-FFF2-40B4-BE49-F238E27FC236}">
                <a16:creationId xmlns:a16="http://schemas.microsoft.com/office/drawing/2014/main" id="{B8DE708F-6D57-4770-88B7-4088ECF32D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6477000"/>
            <a:ext cx="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39CA9C36-A8AB-4987-8EA5-10192918F4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Search</a:t>
            </a:r>
          </a:p>
        </p:txBody>
      </p:sp>
      <p:pic>
        <p:nvPicPr>
          <p:cNvPr id="114691" name="Picture 3">
            <a:extLst>
              <a:ext uri="{FF2B5EF4-FFF2-40B4-BE49-F238E27FC236}">
                <a16:creationId xmlns:a16="http://schemas.microsoft.com/office/drawing/2014/main" id="{4EF16875-56D6-4FA3-A8C1-CDB2892C7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24001"/>
            <a:ext cx="4114800" cy="93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4692" name="Group 4">
            <a:extLst>
              <a:ext uri="{FF2B5EF4-FFF2-40B4-BE49-F238E27FC236}">
                <a16:creationId xmlns:a16="http://schemas.microsoft.com/office/drawing/2014/main" id="{7F741002-ED3B-4E6F-A036-819B0229A0C4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6019800"/>
            <a:ext cx="5715000" cy="381000"/>
            <a:chOff x="768" y="624"/>
            <a:chExt cx="3600" cy="240"/>
          </a:xfrm>
        </p:grpSpPr>
        <p:sp>
          <p:nvSpPr>
            <p:cNvPr id="114693" name="Rectangle 5">
              <a:extLst>
                <a:ext uri="{FF2B5EF4-FFF2-40B4-BE49-F238E27FC236}">
                  <a16:creationId xmlns:a16="http://schemas.microsoft.com/office/drawing/2014/main" id="{6BD282C1-1C73-45AB-A05D-FB75038FF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14694" name="Line 6">
              <a:extLst>
                <a:ext uri="{FF2B5EF4-FFF2-40B4-BE49-F238E27FC236}">
                  <a16:creationId xmlns:a16="http://schemas.microsoft.com/office/drawing/2014/main" id="{4B905815-071D-479B-A78E-E914CBCE9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14695" name="Line 7">
              <a:extLst>
                <a:ext uri="{FF2B5EF4-FFF2-40B4-BE49-F238E27FC236}">
                  <a16:creationId xmlns:a16="http://schemas.microsoft.com/office/drawing/2014/main" id="{16983B95-93F7-4D27-8BBD-8AF18F6F17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14696" name="Line 8">
              <a:extLst>
                <a:ext uri="{FF2B5EF4-FFF2-40B4-BE49-F238E27FC236}">
                  <a16:creationId xmlns:a16="http://schemas.microsoft.com/office/drawing/2014/main" id="{A00EA7D5-5EF4-4965-BFD2-5DE86AD179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14697" name="Line 9">
              <a:extLst>
                <a:ext uri="{FF2B5EF4-FFF2-40B4-BE49-F238E27FC236}">
                  <a16:creationId xmlns:a16="http://schemas.microsoft.com/office/drawing/2014/main" id="{85BCAD1B-B4DD-43BB-821E-CEE3188A3D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14698" name="Line 10">
              <a:extLst>
                <a:ext uri="{FF2B5EF4-FFF2-40B4-BE49-F238E27FC236}">
                  <a16:creationId xmlns:a16="http://schemas.microsoft.com/office/drawing/2014/main" id="{1FD09230-63C3-41A9-8064-A071FAA43A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14699" name="Line 11">
              <a:extLst>
                <a:ext uri="{FF2B5EF4-FFF2-40B4-BE49-F238E27FC236}">
                  <a16:creationId xmlns:a16="http://schemas.microsoft.com/office/drawing/2014/main" id="{5F597F99-0312-42F4-9A3F-B5A894A36D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14700" name="Line 12">
              <a:extLst>
                <a:ext uri="{FF2B5EF4-FFF2-40B4-BE49-F238E27FC236}">
                  <a16:creationId xmlns:a16="http://schemas.microsoft.com/office/drawing/2014/main" id="{84F1E1F9-F8F9-4D30-A12F-C6BDA54AB7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14701" name="Line 13">
              <a:extLst>
                <a:ext uri="{FF2B5EF4-FFF2-40B4-BE49-F238E27FC236}">
                  <a16:creationId xmlns:a16="http://schemas.microsoft.com/office/drawing/2014/main" id="{439B4BE7-CF83-44A7-B39B-CC1DCE1CA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14702" name="Line 14">
              <a:extLst>
                <a:ext uri="{FF2B5EF4-FFF2-40B4-BE49-F238E27FC236}">
                  <a16:creationId xmlns:a16="http://schemas.microsoft.com/office/drawing/2014/main" id="{7C7EB428-3A41-4E14-868B-668FAEC45C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14703" name="Line 15">
              <a:extLst>
                <a:ext uri="{FF2B5EF4-FFF2-40B4-BE49-F238E27FC236}">
                  <a16:creationId xmlns:a16="http://schemas.microsoft.com/office/drawing/2014/main" id="{6C35FEE2-51DB-4160-8BC1-92494AE6AC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14704" name="Line 16">
              <a:extLst>
                <a:ext uri="{FF2B5EF4-FFF2-40B4-BE49-F238E27FC236}">
                  <a16:creationId xmlns:a16="http://schemas.microsoft.com/office/drawing/2014/main" id="{94EBB0CA-0EDB-497E-A8B9-7610C94463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14705" name="Line 17">
              <a:extLst>
                <a:ext uri="{FF2B5EF4-FFF2-40B4-BE49-F238E27FC236}">
                  <a16:creationId xmlns:a16="http://schemas.microsoft.com/office/drawing/2014/main" id="{CEF24C52-995A-4067-9617-B90D0EBC4B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14706" name="Line 18">
              <a:extLst>
                <a:ext uri="{FF2B5EF4-FFF2-40B4-BE49-F238E27FC236}">
                  <a16:creationId xmlns:a16="http://schemas.microsoft.com/office/drawing/2014/main" id="{F4E603E0-0D87-4548-8A9B-45B7D04DB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14707" name="Line 19">
              <a:extLst>
                <a:ext uri="{FF2B5EF4-FFF2-40B4-BE49-F238E27FC236}">
                  <a16:creationId xmlns:a16="http://schemas.microsoft.com/office/drawing/2014/main" id="{8C2440D8-FB04-48F7-8D38-703AF538B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114708" name="Line 20">
            <a:extLst>
              <a:ext uri="{FF2B5EF4-FFF2-40B4-BE49-F238E27FC236}">
                <a16:creationId xmlns:a16="http://schemas.microsoft.com/office/drawing/2014/main" id="{6CA0C5F8-3F95-439F-BB78-0AAEF5E65B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14709" name="Rectangle 21">
            <a:extLst>
              <a:ext uri="{FF2B5EF4-FFF2-40B4-BE49-F238E27FC236}">
                <a16:creationId xmlns:a16="http://schemas.microsoft.com/office/drawing/2014/main" id="{195A37BB-772C-4E61-813D-8BE626C09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816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14710" name="Line 22">
            <a:extLst>
              <a:ext uri="{FF2B5EF4-FFF2-40B4-BE49-F238E27FC236}">
                <a16:creationId xmlns:a16="http://schemas.microsoft.com/office/drawing/2014/main" id="{44AA76B1-8355-47D5-8DF9-FDBE481D32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14711" name="Rectangle 23">
            <a:extLst>
              <a:ext uri="{FF2B5EF4-FFF2-40B4-BE49-F238E27FC236}">
                <a16:creationId xmlns:a16="http://schemas.microsoft.com/office/drawing/2014/main" id="{84EE3C58-4B51-470B-9FFF-480FA216C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181600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14712" name="Rectangle 24">
            <a:extLst>
              <a:ext uri="{FF2B5EF4-FFF2-40B4-BE49-F238E27FC236}">
                <a16:creationId xmlns:a16="http://schemas.microsoft.com/office/drawing/2014/main" id="{7F62FF5F-1821-4FF4-8647-843E70EA4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43400"/>
            <a:ext cx="381000" cy="381000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ti-ET" altLang="ti-ET">
              <a:solidFill>
                <a:srgbClr val="FF3399"/>
              </a:solidFill>
            </a:endParaRPr>
          </a:p>
        </p:txBody>
      </p:sp>
      <p:sp>
        <p:nvSpPr>
          <p:cNvPr id="114713" name="Line 25">
            <a:extLst>
              <a:ext uri="{FF2B5EF4-FFF2-40B4-BE49-F238E27FC236}">
                <a16:creationId xmlns:a16="http://schemas.microsoft.com/office/drawing/2014/main" id="{E4BCDD54-09C8-49FB-BA30-919422B024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14714" name="Line 26">
            <a:extLst>
              <a:ext uri="{FF2B5EF4-FFF2-40B4-BE49-F238E27FC236}">
                <a16:creationId xmlns:a16="http://schemas.microsoft.com/office/drawing/2014/main" id="{6B02B94F-EE09-4C76-8134-A1DD2AFB36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14715" name="Rectangle 27">
            <a:extLst>
              <a:ext uri="{FF2B5EF4-FFF2-40B4-BE49-F238E27FC236}">
                <a16:creationId xmlns:a16="http://schemas.microsoft.com/office/drawing/2014/main" id="{3F7316D8-F467-40EC-8C6E-52DD8B0D5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5052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14716" name="Line 28">
            <a:extLst>
              <a:ext uri="{FF2B5EF4-FFF2-40B4-BE49-F238E27FC236}">
                <a16:creationId xmlns:a16="http://schemas.microsoft.com/office/drawing/2014/main" id="{90E34922-92B0-46F0-B7B2-04E690C917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14717" name="Rectangle 29">
            <a:extLst>
              <a:ext uri="{FF2B5EF4-FFF2-40B4-BE49-F238E27FC236}">
                <a16:creationId xmlns:a16="http://schemas.microsoft.com/office/drawing/2014/main" id="{A73AEDBD-E3FA-4F4C-98DA-7ED93C298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181600"/>
            <a:ext cx="381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14720" name="Text Box 32">
            <a:extLst>
              <a:ext uri="{FF2B5EF4-FFF2-40B4-BE49-F238E27FC236}">
                <a16:creationId xmlns:a16="http://schemas.microsoft.com/office/drawing/2014/main" id="{521BAB85-C977-49B9-9A48-0835174B5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514600"/>
            <a:ext cx="1600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600">
                <a:solidFill>
                  <a:srgbClr val="000000"/>
                </a:solidFill>
                <a:latin typeface="Arial" panose="020B0604020202020204" pitchFamily="34" charset="0"/>
              </a:rPr>
              <a:t>h(     )</a:t>
            </a:r>
          </a:p>
        </p:txBody>
      </p:sp>
      <p:sp>
        <p:nvSpPr>
          <p:cNvPr id="114721" name="Rectangle 33">
            <a:extLst>
              <a:ext uri="{FF2B5EF4-FFF2-40B4-BE49-F238E27FC236}">
                <a16:creationId xmlns:a16="http://schemas.microsoft.com/office/drawing/2014/main" id="{4B7694FA-61CC-4EEB-AD28-097F5118C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69875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14722" name="Line 34">
            <a:extLst>
              <a:ext uri="{FF2B5EF4-FFF2-40B4-BE49-F238E27FC236}">
                <a16:creationId xmlns:a16="http://schemas.microsoft.com/office/drawing/2014/main" id="{70E094C3-27CA-4A8F-A15E-03942BB696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6477000"/>
            <a:ext cx="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EAD3C575-3A8F-4C69-95C1-A24263CBB5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Search</a:t>
            </a:r>
          </a:p>
        </p:txBody>
      </p:sp>
      <p:pic>
        <p:nvPicPr>
          <p:cNvPr id="54275" name="Picture 3">
            <a:extLst>
              <a:ext uri="{FF2B5EF4-FFF2-40B4-BE49-F238E27FC236}">
                <a16:creationId xmlns:a16="http://schemas.microsoft.com/office/drawing/2014/main" id="{F185B5DE-D209-4102-897F-9411FF9AC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24001"/>
            <a:ext cx="4114800" cy="93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276" name="Group 4">
            <a:extLst>
              <a:ext uri="{FF2B5EF4-FFF2-40B4-BE49-F238E27FC236}">
                <a16:creationId xmlns:a16="http://schemas.microsoft.com/office/drawing/2014/main" id="{5F34B0E3-26A0-4CF7-8D58-9A516B3B67E4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6019800"/>
            <a:ext cx="5715000" cy="381000"/>
            <a:chOff x="768" y="624"/>
            <a:chExt cx="3600" cy="240"/>
          </a:xfrm>
        </p:grpSpPr>
        <p:sp>
          <p:nvSpPr>
            <p:cNvPr id="54277" name="Rectangle 5">
              <a:extLst>
                <a:ext uri="{FF2B5EF4-FFF2-40B4-BE49-F238E27FC236}">
                  <a16:creationId xmlns:a16="http://schemas.microsoft.com/office/drawing/2014/main" id="{DB620556-1ACF-4727-BB42-1E061E916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4278" name="Line 6">
              <a:extLst>
                <a:ext uri="{FF2B5EF4-FFF2-40B4-BE49-F238E27FC236}">
                  <a16:creationId xmlns:a16="http://schemas.microsoft.com/office/drawing/2014/main" id="{B01BAF3B-FABB-4341-9430-19D9C9C2A7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4279" name="Line 7">
              <a:extLst>
                <a:ext uri="{FF2B5EF4-FFF2-40B4-BE49-F238E27FC236}">
                  <a16:creationId xmlns:a16="http://schemas.microsoft.com/office/drawing/2014/main" id="{0CA7101B-FD28-48A3-9975-032127E48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4280" name="Line 8">
              <a:extLst>
                <a:ext uri="{FF2B5EF4-FFF2-40B4-BE49-F238E27FC236}">
                  <a16:creationId xmlns:a16="http://schemas.microsoft.com/office/drawing/2014/main" id="{94A404D1-282C-4B4D-9ECF-4F2D956333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4281" name="Line 9">
              <a:extLst>
                <a:ext uri="{FF2B5EF4-FFF2-40B4-BE49-F238E27FC236}">
                  <a16:creationId xmlns:a16="http://schemas.microsoft.com/office/drawing/2014/main" id="{806A7BB9-18C9-422B-ADE3-6244E5E056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4282" name="Line 10">
              <a:extLst>
                <a:ext uri="{FF2B5EF4-FFF2-40B4-BE49-F238E27FC236}">
                  <a16:creationId xmlns:a16="http://schemas.microsoft.com/office/drawing/2014/main" id="{DAEC1D0F-E4CE-4B8F-A332-B98ABAFBC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4283" name="Line 11">
              <a:extLst>
                <a:ext uri="{FF2B5EF4-FFF2-40B4-BE49-F238E27FC236}">
                  <a16:creationId xmlns:a16="http://schemas.microsoft.com/office/drawing/2014/main" id="{8A3126DD-E4AC-424E-A1F7-9B50C52977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4284" name="Line 12">
              <a:extLst>
                <a:ext uri="{FF2B5EF4-FFF2-40B4-BE49-F238E27FC236}">
                  <a16:creationId xmlns:a16="http://schemas.microsoft.com/office/drawing/2014/main" id="{F006F87E-702D-4FD7-83E4-ED0381D2B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4285" name="Line 13">
              <a:extLst>
                <a:ext uri="{FF2B5EF4-FFF2-40B4-BE49-F238E27FC236}">
                  <a16:creationId xmlns:a16="http://schemas.microsoft.com/office/drawing/2014/main" id="{3C092EBB-64F9-4663-ADBD-F4E36272D3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4286" name="Line 14">
              <a:extLst>
                <a:ext uri="{FF2B5EF4-FFF2-40B4-BE49-F238E27FC236}">
                  <a16:creationId xmlns:a16="http://schemas.microsoft.com/office/drawing/2014/main" id="{90D3CD3D-4F71-4F1E-9B40-4A81495585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4287" name="Line 15">
              <a:extLst>
                <a:ext uri="{FF2B5EF4-FFF2-40B4-BE49-F238E27FC236}">
                  <a16:creationId xmlns:a16="http://schemas.microsoft.com/office/drawing/2014/main" id="{D64D90D1-7330-4A78-AABF-3979B59032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4288" name="Line 16">
              <a:extLst>
                <a:ext uri="{FF2B5EF4-FFF2-40B4-BE49-F238E27FC236}">
                  <a16:creationId xmlns:a16="http://schemas.microsoft.com/office/drawing/2014/main" id="{9B2D264B-2DF3-44F9-98A2-A4EC216404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4289" name="Line 17">
              <a:extLst>
                <a:ext uri="{FF2B5EF4-FFF2-40B4-BE49-F238E27FC236}">
                  <a16:creationId xmlns:a16="http://schemas.microsoft.com/office/drawing/2014/main" id="{20F64CE7-EC8F-4368-90F6-5FBA081437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4290" name="Line 18">
              <a:extLst>
                <a:ext uri="{FF2B5EF4-FFF2-40B4-BE49-F238E27FC236}">
                  <a16:creationId xmlns:a16="http://schemas.microsoft.com/office/drawing/2014/main" id="{F3C8FA13-AE69-473E-94C5-FAAE0DCDF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4291" name="Line 19">
              <a:extLst>
                <a:ext uri="{FF2B5EF4-FFF2-40B4-BE49-F238E27FC236}">
                  <a16:creationId xmlns:a16="http://schemas.microsoft.com/office/drawing/2014/main" id="{14306A54-2DE7-4AF8-9886-9CD904AECE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54292" name="Line 20">
            <a:extLst>
              <a:ext uri="{FF2B5EF4-FFF2-40B4-BE49-F238E27FC236}">
                <a16:creationId xmlns:a16="http://schemas.microsoft.com/office/drawing/2014/main" id="{0138B56A-0C76-473A-83FA-A8E38D01B6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4293" name="Rectangle 21">
            <a:extLst>
              <a:ext uri="{FF2B5EF4-FFF2-40B4-BE49-F238E27FC236}">
                <a16:creationId xmlns:a16="http://schemas.microsoft.com/office/drawing/2014/main" id="{FF2D4C38-647F-4ED0-840B-75F4F4787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816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4294" name="Line 22">
            <a:extLst>
              <a:ext uri="{FF2B5EF4-FFF2-40B4-BE49-F238E27FC236}">
                <a16:creationId xmlns:a16="http://schemas.microsoft.com/office/drawing/2014/main" id="{F9C81B82-B3CE-48A2-9BC8-8392293FC7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4295" name="Rectangle 23">
            <a:extLst>
              <a:ext uri="{FF2B5EF4-FFF2-40B4-BE49-F238E27FC236}">
                <a16:creationId xmlns:a16="http://schemas.microsoft.com/office/drawing/2014/main" id="{0F654D67-D24E-4082-806D-B11AB46A9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181600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4296" name="Rectangle 24">
            <a:extLst>
              <a:ext uri="{FF2B5EF4-FFF2-40B4-BE49-F238E27FC236}">
                <a16:creationId xmlns:a16="http://schemas.microsoft.com/office/drawing/2014/main" id="{9A166BF4-8459-42DE-8435-25BE28C48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43400"/>
            <a:ext cx="381000" cy="381000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ti-ET" altLang="ti-ET">
              <a:solidFill>
                <a:srgbClr val="FF3399"/>
              </a:solidFill>
            </a:endParaRPr>
          </a:p>
        </p:txBody>
      </p:sp>
      <p:sp>
        <p:nvSpPr>
          <p:cNvPr id="54297" name="Line 25">
            <a:extLst>
              <a:ext uri="{FF2B5EF4-FFF2-40B4-BE49-F238E27FC236}">
                <a16:creationId xmlns:a16="http://schemas.microsoft.com/office/drawing/2014/main" id="{CEBCD670-C569-49E7-A7BB-545146E739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4298" name="Line 26">
            <a:extLst>
              <a:ext uri="{FF2B5EF4-FFF2-40B4-BE49-F238E27FC236}">
                <a16:creationId xmlns:a16="http://schemas.microsoft.com/office/drawing/2014/main" id="{D214E7A1-2DA7-4015-AEDB-BC8EA0D573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4299" name="Rectangle 27">
            <a:extLst>
              <a:ext uri="{FF2B5EF4-FFF2-40B4-BE49-F238E27FC236}">
                <a16:creationId xmlns:a16="http://schemas.microsoft.com/office/drawing/2014/main" id="{3A5EEE59-CAD3-4217-B20E-9FEDB0724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5052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4300" name="Line 28">
            <a:extLst>
              <a:ext uri="{FF2B5EF4-FFF2-40B4-BE49-F238E27FC236}">
                <a16:creationId xmlns:a16="http://schemas.microsoft.com/office/drawing/2014/main" id="{11A27706-04F2-44ED-8C56-3AA45D049C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4301" name="Rectangle 29">
            <a:extLst>
              <a:ext uri="{FF2B5EF4-FFF2-40B4-BE49-F238E27FC236}">
                <a16:creationId xmlns:a16="http://schemas.microsoft.com/office/drawing/2014/main" id="{EA4DA8A5-A265-4D1A-8F30-18D72F8EB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181600"/>
            <a:ext cx="381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4302" name="Rectangle 30">
            <a:extLst>
              <a:ext uri="{FF2B5EF4-FFF2-40B4-BE49-F238E27FC236}">
                <a16:creationId xmlns:a16="http://schemas.microsoft.com/office/drawing/2014/main" id="{A61932F8-B0B8-4C91-ACA9-2258DFBB1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7432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4303" name="Text Box 31">
            <a:extLst>
              <a:ext uri="{FF2B5EF4-FFF2-40B4-BE49-F238E27FC236}">
                <a16:creationId xmlns:a16="http://schemas.microsoft.com/office/drawing/2014/main" id="{49A4B012-CF45-4CFE-823E-8D3567E75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90800"/>
            <a:ext cx="495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200">
                <a:solidFill>
                  <a:srgbClr val="000000"/>
                </a:solidFill>
                <a:latin typeface="Arial" panose="020B0604020202020204" pitchFamily="34" charset="0"/>
              </a:rPr>
              <a:t>ChainedHashSearch(     )</a:t>
            </a:r>
          </a:p>
        </p:txBody>
      </p:sp>
      <p:sp>
        <p:nvSpPr>
          <p:cNvPr id="54304" name="Line 32">
            <a:extLst>
              <a:ext uri="{FF2B5EF4-FFF2-40B4-BE49-F238E27FC236}">
                <a16:creationId xmlns:a16="http://schemas.microsoft.com/office/drawing/2014/main" id="{1FE2CCE8-769F-41EE-BC25-733CEC6475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4102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4305" name="Line 33">
            <a:extLst>
              <a:ext uri="{FF2B5EF4-FFF2-40B4-BE49-F238E27FC236}">
                <a16:creationId xmlns:a16="http://schemas.microsoft.com/office/drawing/2014/main" id="{7C2426B6-3494-49A3-8F4F-D8F57ECDA1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6477000"/>
            <a:ext cx="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7EA13B7E-39B9-490B-8169-27B3007406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Search</a:t>
            </a:r>
          </a:p>
        </p:txBody>
      </p:sp>
      <p:pic>
        <p:nvPicPr>
          <p:cNvPr id="55299" name="Picture 3">
            <a:extLst>
              <a:ext uri="{FF2B5EF4-FFF2-40B4-BE49-F238E27FC236}">
                <a16:creationId xmlns:a16="http://schemas.microsoft.com/office/drawing/2014/main" id="{C50BF60F-488F-47DC-9CAC-4EF7C7267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24001"/>
            <a:ext cx="4114800" cy="93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300" name="Group 4">
            <a:extLst>
              <a:ext uri="{FF2B5EF4-FFF2-40B4-BE49-F238E27FC236}">
                <a16:creationId xmlns:a16="http://schemas.microsoft.com/office/drawing/2014/main" id="{B5099EEB-CAA6-4FD9-9666-D55B1B537B6B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6019800"/>
            <a:ext cx="5715000" cy="381000"/>
            <a:chOff x="768" y="624"/>
            <a:chExt cx="3600" cy="240"/>
          </a:xfrm>
        </p:grpSpPr>
        <p:sp>
          <p:nvSpPr>
            <p:cNvPr id="55301" name="Rectangle 5">
              <a:extLst>
                <a:ext uri="{FF2B5EF4-FFF2-40B4-BE49-F238E27FC236}">
                  <a16:creationId xmlns:a16="http://schemas.microsoft.com/office/drawing/2014/main" id="{5AF4AC57-690B-4778-B53D-572C63008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5302" name="Line 6">
              <a:extLst>
                <a:ext uri="{FF2B5EF4-FFF2-40B4-BE49-F238E27FC236}">
                  <a16:creationId xmlns:a16="http://schemas.microsoft.com/office/drawing/2014/main" id="{EDB4B114-5BFA-4DD5-9C96-EFB23E2C2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5303" name="Line 7">
              <a:extLst>
                <a:ext uri="{FF2B5EF4-FFF2-40B4-BE49-F238E27FC236}">
                  <a16:creationId xmlns:a16="http://schemas.microsoft.com/office/drawing/2014/main" id="{3F93BF4C-E018-4CA9-AE19-78E630C283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5304" name="Line 8">
              <a:extLst>
                <a:ext uri="{FF2B5EF4-FFF2-40B4-BE49-F238E27FC236}">
                  <a16:creationId xmlns:a16="http://schemas.microsoft.com/office/drawing/2014/main" id="{1CB3314B-2A9E-4813-BA6B-30FF47014E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5305" name="Line 9">
              <a:extLst>
                <a:ext uri="{FF2B5EF4-FFF2-40B4-BE49-F238E27FC236}">
                  <a16:creationId xmlns:a16="http://schemas.microsoft.com/office/drawing/2014/main" id="{C062B358-7EC1-4B05-833B-B0C01B3903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5306" name="Line 10">
              <a:extLst>
                <a:ext uri="{FF2B5EF4-FFF2-40B4-BE49-F238E27FC236}">
                  <a16:creationId xmlns:a16="http://schemas.microsoft.com/office/drawing/2014/main" id="{5F886B9D-546A-425E-A37F-7498DF1551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5307" name="Line 11">
              <a:extLst>
                <a:ext uri="{FF2B5EF4-FFF2-40B4-BE49-F238E27FC236}">
                  <a16:creationId xmlns:a16="http://schemas.microsoft.com/office/drawing/2014/main" id="{F6DB62D8-FDF6-4C58-AEDF-9673B9260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5308" name="Line 12">
              <a:extLst>
                <a:ext uri="{FF2B5EF4-FFF2-40B4-BE49-F238E27FC236}">
                  <a16:creationId xmlns:a16="http://schemas.microsoft.com/office/drawing/2014/main" id="{4A80F2CD-CC0C-4E81-839D-9A62ABE81C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5309" name="Line 13">
              <a:extLst>
                <a:ext uri="{FF2B5EF4-FFF2-40B4-BE49-F238E27FC236}">
                  <a16:creationId xmlns:a16="http://schemas.microsoft.com/office/drawing/2014/main" id="{634D18C1-AF1A-4CCD-BF95-5265A4E005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5310" name="Line 14">
              <a:extLst>
                <a:ext uri="{FF2B5EF4-FFF2-40B4-BE49-F238E27FC236}">
                  <a16:creationId xmlns:a16="http://schemas.microsoft.com/office/drawing/2014/main" id="{465697CC-A4A1-4739-99D8-BD08DAB6AD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5311" name="Line 15">
              <a:extLst>
                <a:ext uri="{FF2B5EF4-FFF2-40B4-BE49-F238E27FC236}">
                  <a16:creationId xmlns:a16="http://schemas.microsoft.com/office/drawing/2014/main" id="{F86AD3BE-9286-48FA-8C26-F8D659A3FA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5312" name="Line 16">
              <a:extLst>
                <a:ext uri="{FF2B5EF4-FFF2-40B4-BE49-F238E27FC236}">
                  <a16:creationId xmlns:a16="http://schemas.microsoft.com/office/drawing/2014/main" id="{C55EAB14-C6F4-4F16-99A4-849E386EF6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5313" name="Line 17">
              <a:extLst>
                <a:ext uri="{FF2B5EF4-FFF2-40B4-BE49-F238E27FC236}">
                  <a16:creationId xmlns:a16="http://schemas.microsoft.com/office/drawing/2014/main" id="{B0637849-53AF-4F1C-95A1-D478DC3740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5314" name="Line 18">
              <a:extLst>
                <a:ext uri="{FF2B5EF4-FFF2-40B4-BE49-F238E27FC236}">
                  <a16:creationId xmlns:a16="http://schemas.microsoft.com/office/drawing/2014/main" id="{3EB5F5D1-6EA2-48DE-9DCF-9B499B5E0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5315" name="Line 19">
              <a:extLst>
                <a:ext uri="{FF2B5EF4-FFF2-40B4-BE49-F238E27FC236}">
                  <a16:creationId xmlns:a16="http://schemas.microsoft.com/office/drawing/2014/main" id="{352D64EB-BBFC-44EA-A77B-21DF91B75D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55316" name="Line 20">
            <a:extLst>
              <a:ext uri="{FF2B5EF4-FFF2-40B4-BE49-F238E27FC236}">
                <a16:creationId xmlns:a16="http://schemas.microsoft.com/office/drawing/2014/main" id="{C1A1FBEC-B5C3-45E5-9772-77A491509F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5317" name="Rectangle 21">
            <a:extLst>
              <a:ext uri="{FF2B5EF4-FFF2-40B4-BE49-F238E27FC236}">
                <a16:creationId xmlns:a16="http://schemas.microsoft.com/office/drawing/2014/main" id="{213A5934-F948-4BF6-9A86-245D9662F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816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5318" name="Line 22">
            <a:extLst>
              <a:ext uri="{FF2B5EF4-FFF2-40B4-BE49-F238E27FC236}">
                <a16:creationId xmlns:a16="http://schemas.microsoft.com/office/drawing/2014/main" id="{E52B8BF2-2BDD-42B3-8291-63D9C127ED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5319" name="Rectangle 23">
            <a:extLst>
              <a:ext uri="{FF2B5EF4-FFF2-40B4-BE49-F238E27FC236}">
                <a16:creationId xmlns:a16="http://schemas.microsoft.com/office/drawing/2014/main" id="{93D1EEB8-7FB3-4EFA-A3EF-D29E8937C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181600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5320" name="Rectangle 24">
            <a:extLst>
              <a:ext uri="{FF2B5EF4-FFF2-40B4-BE49-F238E27FC236}">
                <a16:creationId xmlns:a16="http://schemas.microsoft.com/office/drawing/2014/main" id="{6EF81E71-9959-4577-9ADF-72E1BE9EB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43400"/>
            <a:ext cx="381000" cy="381000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ti-ET" altLang="ti-ET">
              <a:solidFill>
                <a:srgbClr val="FF3399"/>
              </a:solidFill>
            </a:endParaRPr>
          </a:p>
        </p:txBody>
      </p:sp>
      <p:sp>
        <p:nvSpPr>
          <p:cNvPr id="55321" name="Line 25">
            <a:extLst>
              <a:ext uri="{FF2B5EF4-FFF2-40B4-BE49-F238E27FC236}">
                <a16:creationId xmlns:a16="http://schemas.microsoft.com/office/drawing/2014/main" id="{CFB815AE-FD86-48B5-92C0-A431FF893D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5322" name="Line 26">
            <a:extLst>
              <a:ext uri="{FF2B5EF4-FFF2-40B4-BE49-F238E27FC236}">
                <a16:creationId xmlns:a16="http://schemas.microsoft.com/office/drawing/2014/main" id="{11539E03-6EFC-4143-8FA5-97F13A4AC0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5323" name="Rectangle 27">
            <a:extLst>
              <a:ext uri="{FF2B5EF4-FFF2-40B4-BE49-F238E27FC236}">
                <a16:creationId xmlns:a16="http://schemas.microsoft.com/office/drawing/2014/main" id="{857E183D-1139-4C24-BFDE-3DDACAF8C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5052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5324" name="Line 28">
            <a:extLst>
              <a:ext uri="{FF2B5EF4-FFF2-40B4-BE49-F238E27FC236}">
                <a16:creationId xmlns:a16="http://schemas.microsoft.com/office/drawing/2014/main" id="{A83CF955-BA04-4BC1-92FA-1423E9E634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5325" name="Rectangle 29">
            <a:extLst>
              <a:ext uri="{FF2B5EF4-FFF2-40B4-BE49-F238E27FC236}">
                <a16:creationId xmlns:a16="http://schemas.microsoft.com/office/drawing/2014/main" id="{26CAF88E-3CB5-48A1-A59C-844446258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181600"/>
            <a:ext cx="381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5326" name="Rectangle 30">
            <a:extLst>
              <a:ext uri="{FF2B5EF4-FFF2-40B4-BE49-F238E27FC236}">
                <a16:creationId xmlns:a16="http://schemas.microsoft.com/office/drawing/2014/main" id="{A44138D0-BDE8-439B-8C45-9034C6465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7432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5327" name="Text Box 31">
            <a:extLst>
              <a:ext uri="{FF2B5EF4-FFF2-40B4-BE49-F238E27FC236}">
                <a16:creationId xmlns:a16="http://schemas.microsoft.com/office/drawing/2014/main" id="{4FC4534F-A3C6-4A07-8CBA-D99267947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90800"/>
            <a:ext cx="495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200">
                <a:solidFill>
                  <a:srgbClr val="000000"/>
                </a:solidFill>
                <a:latin typeface="Arial" panose="020B0604020202020204" pitchFamily="34" charset="0"/>
              </a:rPr>
              <a:t>ChainedHashSearch(     )</a:t>
            </a:r>
          </a:p>
        </p:txBody>
      </p:sp>
      <p:sp>
        <p:nvSpPr>
          <p:cNvPr id="55328" name="Line 32">
            <a:extLst>
              <a:ext uri="{FF2B5EF4-FFF2-40B4-BE49-F238E27FC236}">
                <a16:creationId xmlns:a16="http://schemas.microsoft.com/office/drawing/2014/main" id="{107A0A42-83B9-42AA-A8C6-6F3CA1CBC3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4958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5329" name="Line 33">
            <a:extLst>
              <a:ext uri="{FF2B5EF4-FFF2-40B4-BE49-F238E27FC236}">
                <a16:creationId xmlns:a16="http://schemas.microsoft.com/office/drawing/2014/main" id="{E427B638-743B-44DD-B30D-48368E17EF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6477000"/>
            <a:ext cx="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CE58DA36-FD75-4B49-8546-5DB32B473B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Search</a:t>
            </a:r>
          </a:p>
        </p:txBody>
      </p:sp>
      <p:pic>
        <p:nvPicPr>
          <p:cNvPr id="56323" name="Picture 3">
            <a:extLst>
              <a:ext uri="{FF2B5EF4-FFF2-40B4-BE49-F238E27FC236}">
                <a16:creationId xmlns:a16="http://schemas.microsoft.com/office/drawing/2014/main" id="{8594839A-D555-4F49-BABC-5E61799C6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24001"/>
            <a:ext cx="4114800" cy="93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324" name="Group 4">
            <a:extLst>
              <a:ext uri="{FF2B5EF4-FFF2-40B4-BE49-F238E27FC236}">
                <a16:creationId xmlns:a16="http://schemas.microsoft.com/office/drawing/2014/main" id="{629C1584-BA4A-424B-91A2-1837A5BE90F0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6019800"/>
            <a:ext cx="5715000" cy="381000"/>
            <a:chOff x="768" y="624"/>
            <a:chExt cx="3600" cy="240"/>
          </a:xfrm>
        </p:grpSpPr>
        <p:sp>
          <p:nvSpPr>
            <p:cNvPr id="56325" name="Rectangle 5">
              <a:extLst>
                <a:ext uri="{FF2B5EF4-FFF2-40B4-BE49-F238E27FC236}">
                  <a16:creationId xmlns:a16="http://schemas.microsoft.com/office/drawing/2014/main" id="{69D9F02C-571D-4ADE-8EA3-E148999D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6326" name="Line 6">
              <a:extLst>
                <a:ext uri="{FF2B5EF4-FFF2-40B4-BE49-F238E27FC236}">
                  <a16:creationId xmlns:a16="http://schemas.microsoft.com/office/drawing/2014/main" id="{B9643138-44AA-4494-872D-04987FF6D6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6327" name="Line 7">
              <a:extLst>
                <a:ext uri="{FF2B5EF4-FFF2-40B4-BE49-F238E27FC236}">
                  <a16:creationId xmlns:a16="http://schemas.microsoft.com/office/drawing/2014/main" id="{570557DA-0598-47A4-AA8B-7DE8556B9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6328" name="Line 8">
              <a:extLst>
                <a:ext uri="{FF2B5EF4-FFF2-40B4-BE49-F238E27FC236}">
                  <a16:creationId xmlns:a16="http://schemas.microsoft.com/office/drawing/2014/main" id="{77B9F941-813B-4741-95D0-898EF051B6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6329" name="Line 9">
              <a:extLst>
                <a:ext uri="{FF2B5EF4-FFF2-40B4-BE49-F238E27FC236}">
                  <a16:creationId xmlns:a16="http://schemas.microsoft.com/office/drawing/2014/main" id="{BCBD7D60-69D0-4A08-8113-21F5365415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6330" name="Line 10">
              <a:extLst>
                <a:ext uri="{FF2B5EF4-FFF2-40B4-BE49-F238E27FC236}">
                  <a16:creationId xmlns:a16="http://schemas.microsoft.com/office/drawing/2014/main" id="{4376F787-6F53-44B7-8DEC-1D423BB84F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6331" name="Line 11">
              <a:extLst>
                <a:ext uri="{FF2B5EF4-FFF2-40B4-BE49-F238E27FC236}">
                  <a16:creationId xmlns:a16="http://schemas.microsoft.com/office/drawing/2014/main" id="{62FED2B9-8613-4908-A394-94FA5151BB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6332" name="Line 12">
              <a:extLst>
                <a:ext uri="{FF2B5EF4-FFF2-40B4-BE49-F238E27FC236}">
                  <a16:creationId xmlns:a16="http://schemas.microsoft.com/office/drawing/2014/main" id="{00587B83-E668-480D-9EF2-1E7C2D8ADC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6333" name="Line 13">
              <a:extLst>
                <a:ext uri="{FF2B5EF4-FFF2-40B4-BE49-F238E27FC236}">
                  <a16:creationId xmlns:a16="http://schemas.microsoft.com/office/drawing/2014/main" id="{CB0E641A-F6DC-48D5-8E27-1BC877462E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6334" name="Line 14">
              <a:extLst>
                <a:ext uri="{FF2B5EF4-FFF2-40B4-BE49-F238E27FC236}">
                  <a16:creationId xmlns:a16="http://schemas.microsoft.com/office/drawing/2014/main" id="{C406F87D-07A8-41FC-A3E9-D5C228E98E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6335" name="Line 15">
              <a:extLst>
                <a:ext uri="{FF2B5EF4-FFF2-40B4-BE49-F238E27FC236}">
                  <a16:creationId xmlns:a16="http://schemas.microsoft.com/office/drawing/2014/main" id="{6D53579C-4E63-49B7-A3E7-3EAB856F34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6336" name="Line 16">
              <a:extLst>
                <a:ext uri="{FF2B5EF4-FFF2-40B4-BE49-F238E27FC236}">
                  <a16:creationId xmlns:a16="http://schemas.microsoft.com/office/drawing/2014/main" id="{79868FEB-FA3A-4B1A-9782-0CDBDB3E93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6337" name="Line 17">
              <a:extLst>
                <a:ext uri="{FF2B5EF4-FFF2-40B4-BE49-F238E27FC236}">
                  <a16:creationId xmlns:a16="http://schemas.microsoft.com/office/drawing/2014/main" id="{2848823F-2516-4C3E-B704-2E1CA65DB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6338" name="Line 18">
              <a:extLst>
                <a:ext uri="{FF2B5EF4-FFF2-40B4-BE49-F238E27FC236}">
                  <a16:creationId xmlns:a16="http://schemas.microsoft.com/office/drawing/2014/main" id="{586550B7-63D2-4B8B-8BD1-95A4D3983A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6339" name="Line 19">
              <a:extLst>
                <a:ext uri="{FF2B5EF4-FFF2-40B4-BE49-F238E27FC236}">
                  <a16:creationId xmlns:a16="http://schemas.microsoft.com/office/drawing/2014/main" id="{BAAA3CBF-D020-418D-A830-97485EFDD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56340" name="Line 20">
            <a:extLst>
              <a:ext uri="{FF2B5EF4-FFF2-40B4-BE49-F238E27FC236}">
                <a16:creationId xmlns:a16="http://schemas.microsoft.com/office/drawing/2014/main" id="{1D89554F-A22A-411B-8EC7-0A8F6E38FF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6341" name="Rectangle 21">
            <a:extLst>
              <a:ext uri="{FF2B5EF4-FFF2-40B4-BE49-F238E27FC236}">
                <a16:creationId xmlns:a16="http://schemas.microsoft.com/office/drawing/2014/main" id="{28CD7A8D-0C0E-46CF-88F0-40CBAE645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816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6342" name="Line 22">
            <a:extLst>
              <a:ext uri="{FF2B5EF4-FFF2-40B4-BE49-F238E27FC236}">
                <a16:creationId xmlns:a16="http://schemas.microsoft.com/office/drawing/2014/main" id="{B1D09391-898D-408D-BA5D-BC50374B84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6343" name="Rectangle 23">
            <a:extLst>
              <a:ext uri="{FF2B5EF4-FFF2-40B4-BE49-F238E27FC236}">
                <a16:creationId xmlns:a16="http://schemas.microsoft.com/office/drawing/2014/main" id="{A69F8AF0-EDE9-4655-B183-8FC250B7F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181600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6344" name="Rectangle 24">
            <a:extLst>
              <a:ext uri="{FF2B5EF4-FFF2-40B4-BE49-F238E27FC236}">
                <a16:creationId xmlns:a16="http://schemas.microsoft.com/office/drawing/2014/main" id="{F8A6FC62-E33D-4839-9DD2-AA273FF76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43400"/>
            <a:ext cx="381000" cy="381000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ti-ET" altLang="ti-ET">
              <a:solidFill>
                <a:srgbClr val="FF3399"/>
              </a:solidFill>
            </a:endParaRPr>
          </a:p>
        </p:txBody>
      </p:sp>
      <p:sp>
        <p:nvSpPr>
          <p:cNvPr id="56345" name="Line 25">
            <a:extLst>
              <a:ext uri="{FF2B5EF4-FFF2-40B4-BE49-F238E27FC236}">
                <a16:creationId xmlns:a16="http://schemas.microsoft.com/office/drawing/2014/main" id="{0147F7BB-9F17-4104-8B51-04FDBD2CB8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6346" name="Line 26">
            <a:extLst>
              <a:ext uri="{FF2B5EF4-FFF2-40B4-BE49-F238E27FC236}">
                <a16:creationId xmlns:a16="http://schemas.microsoft.com/office/drawing/2014/main" id="{4ACB66BE-D6FF-445D-92EE-59F5355500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6347" name="Rectangle 27">
            <a:extLst>
              <a:ext uri="{FF2B5EF4-FFF2-40B4-BE49-F238E27FC236}">
                <a16:creationId xmlns:a16="http://schemas.microsoft.com/office/drawing/2014/main" id="{04F24F23-D0C7-4EFC-BAC6-73A7AD370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5052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6348" name="Line 28">
            <a:extLst>
              <a:ext uri="{FF2B5EF4-FFF2-40B4-BE49-F238E27FC236}">
                <a16:creationId xmlns:a16="http://schemas.microsoft.com/office/drawing/2014/main" id="{E37A6BA9-ABA0-4C44-9D49-39E4D45403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6349" name="Rectangle 29">
            <a:extLst>
              <a:ext uri="{FF2B5EF4-FFF2-40B4-BE49-F238E27FC236}">
                <a16:creationId xmlns:a16="http://schemas.microsoft.com/office/drawing/2014/main" id="{8159878E-19D3-4195-ADA1-413A1AE8D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181600"/>
            <a:ext cx="381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6350" name="Rectangle 30">
            <a:extLst>
              <a:ext uri="{FF2B5EF4-FFF2-40B4-BE49-F238E27FC236}">
                <a16:creationId xmlns:a16="http://schemas.microsoft.com/office/drawing/2014/main" id="{56D92CDC-8C18-42AB-A51E-D7557B54E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7432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6351" name="Text Box 31">
            <a:extLst>
              <a:ext uri="{FF2B5EF4-FFF2-40B4-BE49-F238E27FC236}">
                <a16:creationId xmlns:a16="http://schemas.microsoft.com/office/drawing/2014/main" id="{D3E88DD2-4721-4C5C-B1F7-3D38F794C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90800"/>
            <a:ext cx="495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200">
                <a:solidFill>
                  <a:srgbClr val="000000"/>
                </a:solidFill>
                <a:latin typeface="Arial" panose="020B0604020202020204" pitchFamily="34" charset="0"/>
              </a:rPr>
              <a:t>ChainedHashSearch(     )</a:t>
            </a:r>
          </a:p>
        </p:txBody>
      </p:sp>
      <p:sp>
        <p:nvSpPr>
          <p:cNvPr id="56352" name="Line 32">
            <a:extLst>
              <a:ext uri="{FF2B5EF4-FFF2-40B4-BE49-F238E27FC236}">
                <a16:creationId xmlns:a16="http://schemas.microsoft.com/office/drawing/2014/main" id="{4BDE5A91-F824-421F-8074-D424E3A250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7338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6353" name="Oval 33">
            <a:extLst>
              <a:ext uri="{FF2B5EF4-FFF2-40B4-BE49-F238E27FC236}">
                <a16:creationId xmlns:a16="http://schemas.microsoft.com/office/drawing/2014/main" id="{88F7BECE-BCB5-4B14-BF9A-602E96A5B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352800"/>
            <a:ext cx="6858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6354" name="Line 34">
            <a:extLst>
              <a:ext uri="{FF2B5EF4-FFF2-40B4-BE49-F238E27FC236}">
                <a16:creationId xmlns:a16="http://schemas.microsoft.com/office/drawing/2014/main" id="{945CCCE3-2C2D-4A94-8449-EBDE73DA97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6477000"/>
            <a:ext cx="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C0965AE5-F7E0-4FFE-89E4-228F0A9194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Running time</a:t>
            </a:r>
          </a:p>
        </p:txBody>
      </p:sp>
      <p:pic>
        <p:nvPicPr>
          <p:cNvPr id="57348" name="Picture 4">
            <a:extLst>
              <a:ext uri="{FF2B5EF4-FFF2-40B4-BE49-F238E27FC236}">
                <a16:creationId xmlns:a16="http://schemas.microsoft.com/office/drawing/2014/main" id="{D20B44E6-3584-4242-8713-742C720D8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257801"/>
            <a:ext cx="4114800" cy="93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49" name="Picture 5">
            <a:extLst>
              <a:ext uri="{FF2B5EF4-FFF2-40B4-BE49-F238E27FC236}">
                <a16:creationId xmlns:a16="http://schemas.microsoft.com/office/drawing/2014/main" id="{F0030B14-1DFF-4A9F-B54B-34A7C067F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429000"/>
            <a:ext cx="5029200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50" name="Picture 6">
            <a:extLst>
              <a:ext uri="{FF2B5EF4-FFF2-40B4-BE49-F238E27FC236}">
                <a16:creationId xmlns:a16="http://schemas.microsoft.com/office/drawing/2014/main" id="{ED80A256-B44E-45C7-848E-DD6D8C0D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76400"/>
            <a:ext cx="5181600" cy="101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351" name="Text Box 7">
            <a:extLst>
              <a:ext uri="{FF2B5EF4-FFF2-40B4-BE49-F238E27FC236}">
                <a16:creationId xmlns:a16="http://schemas.microsoft.com/office/drawing/2014/main" id="{7B2C894B-6CA6-428A-A1AF-FA37E8BB1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16906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l-GR" altLang="ti-ET" sz="28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ti-ET" sz="28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el-GR" altLang="ti-ET" sz="280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352" name="Text Box 8">
            <a:extLst>
              <a:ext uri="{FF2B5EF4-FFF2-40B4-BE49-F238E27FC236}">
                <a16:creationId xmlns:a16="http://schemas.microsoft.com/office/drawing/2014/main" id="{6361422D-0E21-48B9-B1C3-6E3F3A9DD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599" y="3214688"/>
            <a:ext cx="391605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400" dirty="0">
                <a:solidFill>
                  <a:srgbClr val="000000"/>
                </a:solidFill>
                <a:latin typeface="Arial" panose="020B0604020202020204" pitchFamily="34" charset="0"/>
              </a:rPr>
              <a:t>Depends on </a:t>
            </a:r>
            <a:r>
              <a:rPr lang="en-US" altLang="ti-ET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ChainedHashSearch</a:t>
            </a:r>
            <a:endParaRPr lang="en-US" altLang="ti-ET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54" name="Text Box 10">
            <a:extLst>
              <a:ext uri="{FF2B5EF4-FFF2-40B4-BE49-F238E27FC236}">
                <a16:creationId xmlns:a16="http://schemas.microsoft.com/office/drawing/2014/main" id="{9792FCF2-8773-4A5A-A76A-01AECF6B0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4864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4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O(length of the chain)</a:t>
            </a:r>
            <a:endParaRPr lang="el-GR" altLang="ti-ET" sz="240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1" grpId="0"/>
      <p:bldP spid="57352" grpId="0"/>
      <p:bldP spid="5735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F48B6501-1C79-424F-8665-14705C6E0A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Length of the linked lists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2B99C480-4E9F-48C3-847E-0BB47E7B4E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/>
              <a:t>Worst case?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1" name="Oval 9">
            <a:extLst>
              <a:ext uri="{FF2B5EF4-FFF2-40B4-BE49-F238E27FC236}">
                <a16:creationId xmlns:a16="http://schemas.microsoft.com/office/drawing/2014/main" id="{A4D7800E-5E6F-4A47-AFFC-C839206D0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886200"/>
            <a:ext cx="2971800" cy="16764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8B4CA513-2AAE-4936-9028-A655AAD477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Key/data pair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306547D-FBEA-4F17-88F0-A883589EA2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4"/>
            <a:ext cx="8229600" cy="1633537"/>
          </a:xfrm>
        </p:spPr>
        <p:txBody>
          <a:bodyPr/>
          <a:lstStyle/>
          <a:p>
            <a:r>
              <a:rPr lang="en-US" altLang="ti-ET"/>
              <a:t>The key is a numeric representation of a </a:t>
            </a:r>
            <a:r>
              <a:rPr lang="en-US" altLang="ti-ET" i="1"/>
              <a:t>relevant portion</a:t>
            </a:r>
            <a:r>
              <a:rPr lang="en-US" altLang="ti-ET"/>
              <a:t> of the data</a:t>
            </a:r>
          </a:p>
          <a:p>
            <a:r>
              <a:rPr lang="en-US" altLang="ti-ET"/>
              <a:t>For example: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ti-ET"/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7A1CD258-83A0-4F38-84CB-35B0E4608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962400"/>
            <a:ext cx="2514600" cy="17526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3318" name="Text Box 6">
            <a:extLst>
              <a:ext uri="{FF2B5EF4-FFF2-40B4-BE49-F238E27FC236}">
                <a16:creationId xmlns:a16="http://schemas.microsoft.com/office/drawing/2014/main" id="{D58B240C-A38E-4B3D-A12E-D63A7F9DA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343401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4000">
                <a:solidFill>
                  <a:srgbClr val="000000"/>
                </a:solidFill>
                <a:latin typeface="Arial" panose="020B0604020202020204" pitchFamily="34" charset="0"/>
              </a:rPr>
              <a:t>integer</a:t>
            </a:r>
          </a:p>
        </p:txBody>
      </p:sp>
      <p:sp>
        <p:nvSpPr>
          <p:cNvPr id="13319" name="AutoShape 7">
            <a:extLst>
              <a:ext uri="{FF2B5EF4-FFF2-40B4-BE49-F238E27FC236}">
                <a16:creationId xmlns:a16="http://schemas.microsoft.com/office/drawing/2014/main" id="{51B0EC2B-6FB4-4BC1-B42B-500C8DB62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343400"/>
            <a:ext cx="1219200" cy="9144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3320" name="Text Box 8">
            <a:extLst>
              <a:ext uri="{FF2B5EF4-FFF2-40B4-BE49-F238E27FC236}">
                <a16:creationId xmlns:a16="http://schemas.microsoft.com/office/drawing/2014/main" id="{101FC1E7-1A2A-4B85-8CF1-6D9DF4DBD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343400"/>
            <a:ext cx="190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600">
                <a:solidFill>
                  <a:srgbClr val="000000"/>
                </a:solidFill>
                <a:latin typeface="Arial" panose="020B0604020202020204" pitchFamily="34" charset="0"/>
              </a:rPr>
              <a:t>number</a:t>
            </a:r>
          </a:p>
        </p:txBody>
      </p:sp>
      <p:sp>
        <p:nvSpPr>
          <p:cNvPr id="13322" name="Text Box 10">
            <a:extLst>
              <a:ext uri="{FF2B5EF4-FFF2-40B4-BE49-F238E27FC236}">
                <a16:creationId xmlns:a16="http://schemas.microsoft.com/office/drawing/2014/main" id="{76A12682-B553-4CD1-9F6C-3815DFE46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352801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13323" name="Text Box 11">
            <a:extLst>
              <a:ext uri="{FF2B5EF4-FFF2-40B4-BE49-F238E27FC236}">
                <a16:creationId xmlns:a16="http://schemas.microsoft.com/office/drawing/2014/main" id="{D689F519-3789-4026-A7AD-5630A6D7C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3276601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key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343D0547-EFF9-4131-B6A3-739DC3F400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Length of the chain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093E42AC-F315-4C6B-A2B0-5A5369C208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/>
              <a:t>Worst case?</a:t>
            </a:r>
          </a:p>
          <a:p>
            <a:pPr lvl="1"/>
            <a:r>
              <a:rPr lang="en-US" altLang="ti-ET"/>
              <a:t>All elements hash to the same location</a:t>
            </a:r>
          </a:p>
          <a:p>
            <a:pPr lvl="1"/>
            <a:r>
              <a:rPr lang="en-US" altLang="ti-ET"/>
              <a:t>h(k) = 4</a:t>
            </a:r>
          </a:p>
          <a:p>
            <a:pPr lvl="1"/>
            <a:r>
              <a:rPr lang="en-US" altLang="ti-ET"/>
              <a:t>O(n)</a:t>
            </a:r>
          </a:p>
        </p:txBody>
      </p:sp>
      <p:grpSp>
        <p:nvGrpSpPr>
          <p:cNvPr id="60420" name="Group 4">
            <a:extLst>
              <a:ext uri="{FF2B5EF4-FFF2-40B4-BE49-F238E27FC236}">
                <a16:creationId xmlns:a16="http://schemas.microsoft.com/office/drawing/2014/main" id="{35446C30-C05B-4FFD-A851-80D2BC80521F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6172200"/>
            <a:ext cx="5715000" cy="381000"/>
            <a:chOff x="768" y="624"/>
            <a:chExt cx="3600" cy="240"/>
          </a:xfrm>
        </p:grpSpPr>
        <p:sp>
          <p:nvSpPr>
            <p:cNvPr id="60421" name="Rectangle 5">
              <a:extLst>
                <a:ext uri="{FF2B5EF4-FFF2-40B4-BE49-F238E27FC236}">
                  <a16:creationId xmlns:a16="http://schemas.microsoft.com/office/drawing/2014/main" id="{1DAC0BFB-FCB0-42C2-A8A8-BEC77772B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60422" name="Line 6">
              <a:extLst>
                <a:ext uri="{FF2B5EF4-FFF2-40B4-BE49-F238E27FC236}">
                  <a16:creationId xmlns:a16="http://schemas.microsoft.com/office/drawing/2014/main" id="{E5D4C72C-5C03-4043-836A-FB7F2D3853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60423" name="Line 7">
              <a:extLst>
                <a:ext uri="{FF2B5EF4-FFF2-40B4-BE49-F238E27FC236}">
                  <a16:creationId xmlns:a16="http://schemas.microsoft.com/office/drawing/2014/main" id="{D33814AD-B5BB-410A-9D4F-5BA1739BF4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60424" name="Line 8">
              <a:extLst>
                <a:ext uri="{FF2B5EF4-FFF2-40B4-BE49-F238E27FC236}">
                  <a16:creationId xmlns:a16="http://schemas.microsoft.com/office/drawing/2014/main" id="{CDCCDB53-0F5F-4209-B204-6A0E326C72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60425" name="Line 9">
              <a:extLst>
                <a:ext uri="{FF2B5EF4-FFF2-40B4-BE49-F238E27FC236}">
                  <a16:creationId xmlns:a16="http://schemas.microsoft.com/office/drawing/2014/main" id="{75100F19-01D4-40F9-B9CB-430AA7EB34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60426" name="Line 10">
              <a:extLst>
                <a:ext uri="{FF2B5EF4-FFF2-40B4-BE49-F238E27FC236}">
                  <a16:creationId xmlns:a16="http://schemas.microsoft.com/office/drawing/2014/main" id="{661CE560-11BE-4A34-B077-22761B4626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60427" name="Line 11">
              <a:extLst>
                <a:ext uri="{FF2B5EF4-FFF2-40B4-BE49-F238E27FC236}">
                  <a16:creationId xmlns:a16="http://schemas.microsoft.com/office/drawing/2014/main" id="{49D78478-7CEF-4E97-93BD-BE10623869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60428" name="Line 12">
              <a:extLst>
                <a:ext uri="{FF2B5EF4-FFF2-40B4-BE49-F238E27FC236}">
                  <a16:creationId xmlns:a16="http://schemas.microsoft.com/office/drawing/2014/main" id="{184227BB-031D-4739-B960-269ED6E6E8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60429" name="Line 13">
              <a:extLst>
                <a:ext uri="{FF2B5EF4-FFF2-40B4-BE49-F238E27FC236}">
                  <a16:creationId xmlns:a16="http://schemas.microsoft.com/office/drawing/2014/main" id="{6D51EE7A-934B-4853-84A7-AE1F6E479E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60430" name="Line 14">
              <a:extLst>
                <a:ext uri="{FF2B5EF4-FFF2-40B4-BE49-F238E27FC236}">
                  <a16:creationId xmlns:a16="http://schemas.microsoft.com/office/drawing/2014/main" id="{5D0F1662-3825-44FC-AA6B-7D0E6E17C1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60431" name="Line 15">
              <a:extLst>
                <a:ext uri="{FF2B5EF4-FFF2-40B4-BE49-F238E27FC236}">
                  <a16:creationId xmlns:a16="http://schemas.microsoft.com/office/drawing/2014/main" id="{CE81D52B-0342-4E4E-AFF0-1E87ED34AD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60432" name="Line 16">
              <a:extLst>
                <a:ext uri="{FF2B5EF4-FFF2-40B4-BE49-F238E27FC236}">
                  <a16:creationId xmlns:a16="http://schemas.microsoft.com/office/drawing/2014/main" id="{851F25DC-EBE0-4794-8934-0E850F4898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60433" name="Line 17">
              <a:extLst>
                <a:ext uri="{FF2B5EF4-FFF2-40B4-BE49-F238E27FC236}">
                  <a16:creationId xmlns:a16="http://schemas.microsoft.com/office/drawing/2014/main" id="{DEFF9CCE-7D70-4AA1-8A87-EA8C986EC2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60434" name="Line 18">
              <a:extLst>
                <a:ext uri="{FF2B5EF4-FFF2-40B4-BE49-F238E27FC236}">
                  <a16:creationId xmlns:a16="http://schemas.microsoft.com/office/drawing/2014/main" id="{2F378211-EB11-418E-BD94-1974934E3C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60435" name="Line 19">
              <a:extLst>
                <a:ext uri="{FF2B5EF4-FFF2-40B4-BE49-F238E27FC236}">
                  <a16:creationId xmlns:a16="http://schemas.microsoft.com/office/drawing/2014/main" id="{B3354B14-F17D-46F2-A4B2-EFD43EDEFC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60436" name="Line 20">
            <a:extLst>
              <a:ext uri="{FF2B5EF4-FFF2-40B4-BE49-F238E27FC236}">
                <a16:creationId xmlns:a16="http://schemas.microsoft.com/office/drawing/2014/main" id="{26611BDA-EC50-4E5E-8338-55C309183B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579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60437" name="Rectangle 21">
            <a:extLst>
              <a:ext uri="{FF2B5EF4-FFF2-40B4-BE49-F238E27FC236}">
                <a16:creationId xmlns:a16="http://schemas.microsoft.com/office/drawing/2014/main" id="{D999337E-985F-470A-B8B0-99F3D84D7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60438" name="Line 22">
            <a:extLst>
              <a:ext uri="{FF2B5EF4-FFF2-40B4-BE49-F238E27FC236}">
                <a16:creationId xmlns:a16="http://schemas.microsoft.com/office/drawing/2014/main" id="{FF30D99B-7039-42EE-8756-9F1D71C81B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60439" name="Line 23">
            <a:extLst>
              <a:ext uri="{FF2B5EF4-FFF2-40B4-BE49-F238E27FC236}">
                <a16:creationId xmlns:a16="http://schemas.microsoft.com/office/drawing/2014/main" id="{E4834163-09DF-4144-A102-D6A9F457F8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09706" y="3886200"/>
            <a:ext cx="9428" cy="308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60440" name="Rectangle 24">
            <a:extLst>
              <a:ext uri="{FF2B5EF4-FFF2-40B4-BE49-F238E27FC236}">
                <a16:creationId xmlns:a16="http://schemas.microsoft.com/office/drawing/2014/main" id="{90B7C6A7-9E2D-478C-BE2E-58F8379C3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4290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60441" name="Text Box 25">
            <a:extLst>
              <a:ext uri="{FF2B5EF4-FFF2-40B4-BE49-F238E27FC236}">
                <a16:creationId xmlns:a16="http://schemas.microsoft.com/office/drawing/2014/main" id="{B69543B3-B5AF-4D97-B070-B7FF1A789D6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936477" y="4114800"/>
            <a:ext cx="914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4400" dirty="0">
                <a:solidFill>
                  <a:srgbClr val="000000"/>
                </a:solidFill>
                <a:latin typeface="Arial" panose="020B0604020202020204" pitchFamily="34" charset="0"/>
              </a:rPr>
              <a:t>…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1B2EEB12-5FEC-4216-A779-B3B08797E8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Length of the chain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6307B787-AD6D-4CEF-A570-3F6F831E8C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/>
              <a:t>Average case</a:t>
            </a:r>
          </a:p>
          <a:p>
            <a:pPr lvl="1"/>
            <a:r>
              <a:rPr lang="en-US" altLang="ti-ET"/>
              <a:t>Depends on how well the hash function distributes the keys</a:t>
            </a:r>
          </a:p>
          <a:p>
            <a:pPr lvl="1"/>
            <a:r>
              <a:rPr lang="en-US" altLang="ti-ET"/>
              <a:t>Assume simple uniform hashing: an element is equally likely to end up in any of the </a:t>
            </a:r>
            <a:r>
              <a:rPr lang="en-US" altLang="ti-ET" i="1"/>
              <a:t>m</a:t>
            </a:r>
            <a:r>
              <a:rPr lang="en-US" altLang="ti-ET"/>
              <a:t> slots</a:t>
            </a:r>
          </a:p>
          <a:p>
            <a:pPr lvl="1"/>
            <a:r>
              <a:rPr lang="en-US" altLang="ti-ET"/>
              <a:t>Under simple uniform hashing what is the average length of a chain in the table?</a:t>
            </a:r>
          </a:p>
          <a:p>
            <a:pPr lvl="2"/>
            <a:r>
              <a:rPr lang="en-US" altLang="ti-ET" i="1"/>
              <a:t>n</a:t>
            </a:r>
            <a:r>
              <a:rPr lang="en-US" altLang="ti-ET"/>
              <a:t> keys over </a:t>
            </a:r>
            <a:r>
              <a:rPr lang="en-US" altLang="ti-ET" i="1"/>
              <a:t>m</a:t>
            </a:r>
            <a:r>
              <a:rPr lang="en-US" altLang="ti-ET"/>
              <a:t> slots = </a:t>
            </a:r>
            <a:r>
              <a:rPr lang="en-US" altLang="ti-ET" i="1"/>
              <a:t>n / m = </a:t>
            </a:r>
            <a:r>
              <a:rPr lang="el-GR" altLang="ti-ET">
                <a:cs typeface="Arial" panose="020B0604020202020204" pitchFamily="34" charset="0"/>
              </a:rPr>
              <a:t>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85A0D526-AEDE-4447-8EC0-D3FF547999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Average chain length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03E5F5B9-4F7E-4E62-A0D3-6F2AF6C012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4"/>
            <a:ext cx="8229600" cy="4071937"/>
          </a:xfrm>
        </p:spPr>
        <p:txBody>
          <a:bodyPr/>
          <a:lstStyle/>
          <a:p>
            <a:r>
              <a:rPr lang="en-US" altLang="ti-ET"/>
              <a:t>If you roll a fair </a:t>
            </a:r>
            <a:r>
              <a:rPr lang="en-US" altLang="ti-ET" i="1"/>
              <a:t>m</a:t>
            </a:r>
            <a:r>
              <a:rPr lang="en-US" altLang="ti-ET"/>
              <a:t> sided die </a:t>
            </a:r>
            <a:r>
              <a:rPr lang="en-US" altLang="ti-ET" i="1"/>
              <a:t>n</a:t>
            </a:r>
            <a:r>
              <a:rPr lang="en-US" altLang="ti-ET"/>
              <a:t> times, how many times are we likely to see a given value?</a:t>
            </a:r>
          </a:p>
          <a:p>
            <a:r>
              <a:rPr lang="en-US" altLang="ti-ET"/>
              <a:t>For example, 10 sided die:</a:t>
            </a:r>
          </a:p>
          <a:p>
            <a:pPr lvl="1"/>
            <a:r>
              <a:rPr lang="en-US" altLang="ti-ET"/>
              <a:t>1 time</a:t>
            </a:r>
          </a:p>
          <a:p>
            <a:pPr lvl="2"/>
            <a:r>
              <a:rPr lang="en-US" altLang="ti-ET"/>
              <a:t>1/10</a:t>
            </a:r>
          </a:p>
          <a:p>
            <a:pPr lvl="1"/>
            <a:r>
              <a:rPr lang="en-US" altLang="ti-ET"/>
              <a:t>100 times</a:t>
            </a:r>
          </a:p>
          <a:p>
            <a:pPr lvl="2"/>
            <a:r>
              <a:rPr lang="en-US" altLang="ti-ET"/>
              <a:t>100/10 =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CB0C19F2-5C0B-49D7-8F6A-7194EBED25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Search average running time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21346FC2-8377-4399-8481-D7BF260D2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ti-ET" dirty="0"/>
              <a:t>Two cases:</a:t>
            </a:r>
          </a:p>
          <a:p>
            <a:pPr lvl="1">
              <a:lnSpc>
                <a:spcPct val="150000"/>
              </a:lnSpc>
            </a:pPr>
            <a:r>
              <a:rPr lang="en-US" altLang="ti-ET" dirty="0"/>
              <a:t>Key is </a:t>
            </a:r>
            <a:r>
              <a:rPr lang="en-US" altLang="ti-ET" b="1" dirty="0"/>
              <a:t>not</a:t>
            </a:r>
            <a:r>
              <a:rPr lang="en-US" altLang="ti-ET" dirty="0"/>
              <a:t> in the table</a:t>
            </a:r>
          </a:p>
          <a:p>
            <a:pPr lvl="2">
              <a:lnSpc>
                <a:spcPct val="150000"/>
              </a:lnSpc>
            </a:pPr>
            <a:r>
              <a:rPr lang="en-US" altLang="ti-ET" dirty="0"/>
              <a:t>must search all entries</a:t>
            </a:r>
          </a:p>
          <a:p>
            <a:pPr lvl="2">
              <a:lnSpc>
                <a:spcPct val="150000"/>
              </a:lnSpc>
            </a:pPr>
            <a:r>
              <a:rPr lang="el-GR" altLang="ti-ET" dirty="0">
                <a:cs typeface="Arial" panose="020B0604020202020204" pitchFamily="34" charset="0"/>
              </a:rPr>
              <a:t>Θ</a:t>
            </a:r>
            <a:r>
              <a:rPr lang="en-US" altLang="ti-ET" dirty="0"/>
              <a:t>(1 + </a:t>
            </a:r>
            <a:r>
              <a:rPr lang="el-GR" altLang="ti-ET" dirty="0">
                <a:cs typeface="Arial" panose="020B0604020202020204" pitchFamily="34" charset="0"/>
              </a:rPr>
              <a:t>α</a:t>
            </a:r>
            <a:r>
              <a:rPr lang="en-US" altLang="ti-ET" dirty="0"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ti-ET" dirty="0">
                <a:cs typeface="Arial" panose="020B0604020202020204" pitchFamily="34" charset="0"/>
              </a:rPr>
              <a:t>Key </a:t>
            </a:r>
            <a:r>
              <a:rPr lang="en-US" altLang="ti-ET" b="1" dirty="0">
                <a:cs typeface="Arial" panose="020B0604020202020204" pitchFamily="34" charset="0"/>
              </a:rPr>
              <a:t>is</a:t>
            </a:r>
            <a:r>
              <a:rPr lang="en-US" altLang="ti-ET" dirty="0">
                <a:cs typeface="Arial" panose="020B0604020202020204" pitchFamily="34" charset="0"/>
              </a:rPr>
              <a:t> in the table</a:t>
            </a:r>
          </a:p>
          <a:p>
            <a:pPr lvl="2">
              <a:lnSpc>
                <a:spcPct val="150000"/>
              </a:lnSpc>
            </a:pPr>
            <a:r>
              <a:rPr lang="en-US" altLang="ti-ET" dirty="0">
                <a:cs typeface="Arial" panose="020B0604020202020204" pitchFamily="34" charset="0"/>
              </a:rPr>
              <a:t>on average search half of the entries</a:t>
            </a:r>
          </a:p>
          <a:p>
            <a:pPr lvl="2">
              <a:lnSpc>
                <a:spcPct val="150000"/>
              </a:lnSpc>
            </a:pPr>
            <a:r>
              <a:rPr lang="en-US" altLang="ti-ET" dirty="0">
                <a:cs typeface="Arial" panose="020B0604020202020204" pitchFamily="34" charset="0"/>
              </a:rPr>
              <a:t>O(1 + </a:t>
            </a:r>
            <a:r>
              <a:rPr lang="el-GR" altLang="ti-ET" dirty="0">
                <a:cs typeface="Arial" panose="020B0604020202020204" pitchFamily="34" charset="0"/>
              </a:rPr>
              <a:t>α</a:t>
            </a:r>
            <a:r>
              <a:rPr lang="en-US" altLang="ti-ET" dirty="0">
                <a:cs typeface="Arial" panose="020B0604020202020204" pitchFamily="34" charset="0"/>
              </a:rPr>
              <a:t>)</a:t>
            </a:r>
            <a:endParaRPr lang="el-GR" altLang="ti-ET" dirty="0">
              <a:cs typeface="Arial" panose="020B0604020202020204" pitchFamily="34" charset="0"/>
            </a:endParaRPr>
          </a:p>
        </p:txBody>
      </p:sp>
      <p:sp>
        <p:nvSpPr>
          <p:cNvPr id="63492" name="Oval 4">
            <a:extLst>
              <a:ext uri="{FF2B5EF4-FFF2-40B4-BE49-F238E27FC236}">
                <a16:creationId xmlns:a16="http://schemas.microsoft.com/office/drawing/2014/main" id="{013B09C7-B0E2-4B59-BDF3-CAF76D493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116" y="3925094"/>
            <a:ext cx="301658" cy="34800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DDF68050-0B49-40ED-99BD-67C5116ED0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21A4B4A-9474-43AD-989A-21107C22EDE6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5490" name="Rectangle 2">
            <a:extLst>
              <a:ext uri="{FF2B5EF4-FFF2-40B4-BE49-F238E27FC236}">
                <a16:creationId xmlns:a16="http://schemas.microsoft.com/office/drawing/2014/main" id="{A8A18E35-446E-41EA-B2EB-7C5D957E30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Analysis of Search in Hash Tables</a:t>
            </a:r>
          </a:p>
        </p:txBody>
      </p:sp>
      <p:sp>
        <p:nvSpPr>
          <p:cNvPr id="575491" name="Rectangle 3">
            <a:extLst>
              <a:ext uri="{FF2B5EF4-FFF2-40B4-BE49-F238E27FC236}">
                <a16:creationId xmlns:a16="http://schemas.microsoft.com/office/drawing/2014/main" id="{38E327F3-6311-4C5F-A812-AD7ED74DBD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3571" y="1214439"/>
            <a:ext cx="10664313" cy="50768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If </a:t>
            </a:r>
            <a:r>
              <a:rPr lang="en-US" altLang="ti-ET" sz="36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</a:t>
            </a: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 (# of slots) is proportional to </a:t>
            </a:r>
            <a:r>
              <a:rPr lang="en-US" altLang="ti-ET" sz="36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 (# of elements in the table):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		</a:t>
            </a:r>
            <a:r>
              <a:rPr lang="en-US" altLang="ti-ET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n = </a:t>
            </a:r>
            <a:r>
              <a:rPr lang="en-US" altLang="ti-ET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O</a:t>
            </a:r>
            <a:r>
              <a:rPr lang="en-US" altLang="ti-ET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(m)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ti-ET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		α = n/m = </a:t>
            </a:r>
            <a:r>
              <a:rPr lang="en-US" altLang="ti-ET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O</a:t>
            </a:r>
            <a:r>
              <a:rPr lang="en-US" altLang="ti-ET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(m)/m = </a:t>
            </a:r>
            <a:r>
              <a:rPr lang="en-US" altLang="ti-ET" sz="3200" b="1" dirty="0">
                <a:solidFill>
                  <a:srgbClr val="DD0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O</a:t>
            </a:r>
            <a:r>
              <a:rPr lang="en-US" altLang="ti-ET" sz="3200" b="1" i="1" dirty="0">
                <a:solidFill>
                  <a:srgbClr val="DD0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(1)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Searching takes constant time on average</a:t>
            </a:r>
          </a:p>
        </p:txBody>
      </p:sp>
    </p:spTree>
    <p:extLst>
      <p:ext uri="{BB962C8B-B14F-4D97-AF65-F5344CB8AC3E}">
        <p14:creationId xmlns:p14="http://schemas.microsoft.com/office/powerpoint/2010/main" val="2600836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CFA8E126-4262-4D26-9EBE-2833783209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 dirty="0"/>
              <a:t>Hash functions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E9ED4532-3F5B-43A0-9EAD-7C30DA995F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229600" cy="4876800"/>
          </a:xfrm>
        </p:spPr>
        <p:txBody>
          <a:bodyPr/>
          <a:lstStyle/>
          <a:p>
            <a:r>
              <a:rPr lang="en-US" altLang="ti-ET" sz="2600"/>
              <a:t>What makes a good hash function?</a:t>
            </a:r>
          </a:p>
          <a:p>
            <a:pPr lvl="1"/>
            <a:r>
              <a:rPr lang="en-US" altLang="ti-ET" sz="2200"/>
              <a:t>Approximates the assumption of simple uniform hashing</a:t>
            </a:r>
          </a:p>
          <a:p>
            <a:pPr lvl="1"/>
            <a:r>
              <a:rPr lang="en-US" altLang="ti-ET" sz="2200"/>
              <a:t>Deterministic – h(x) should always return the same value</a:t>
            </a:r>
          </a:p>
          <a:p>
            <a:pPr lvl="1"/>
            <a:r>
              <a:rPr lang="en-US" altLang="ti-ET" sz="2200"/>
              <a:t>Low cost – if it is expensive to calculate the hash value (e.g. log n) then we don’t gain anything by using a table</a:t>
            </a:r>
          </a:p>
          <a:p>
            <a:r>
              <a:rPr lang="en-US" altLang="ti-ET" sz="2600"/>
              <a:t>Challenge: we don’t generally know the distribution of the keys</a:t>
            </a:r>
          </a:p>
          <a:p>
            <a:pPr lvl="1"/>
            <a:r>
              <a:rPr lang="en-US" altLang="ti-ET" sz="2200"/>
              <a:t>Frequently data tend to be clustered (e.g. similar strings, run-times, SSNs).  A good hash function should spread these out across the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7D88E0BA-77FC-4507-B286-575F9CF2F1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Division method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030BEDCD-E593-4E2E-8CBA-B91D02BE1C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229600" cy="609600"/>
          </a:xfrm>
        </p:spPr>
        <p:txBody>
          <a:bodyPr/>
          <a:lstStyle/>
          <a:p>
            <a:r>
              <a:rPr lang="en-US" altLang="ti-ET"/>
              <a:t>h(k) = k mod m</a:t>
            </a: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1F2DD383-CF00-4378-A3C1-D8C8A1145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224088"/>
            <a:ext cx="289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M       K        h(k)</a:t>
            </a:r>
          </a:p>
        </p:txBody>
      </p:sp>
      <p:sp>
        <p:nvSpPr>
          <p:cNvPr id="65541" name="Line 5">
            <a:extLst>
              <a:ext uri="{FF2B5EF4-FFF2-40B4-BE49-F238E27FC236}">
                <a16:creationId xmlns:a16="http://schemas.microsoft.com/office/drawing/2014/main" id="{66CD44C8-AF33-4112-9B78-CFCF04007E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819400"/>
            <a:ext cx="335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65542" name="Text Box 6">
            <a:extLst>
              <a:ext uri="{FF2B5EF4-FFF2-40B4-BE49-F238E27FC236}">
                <a16:creationId xmlns:a16="http://schemas.microsoft.com/office/drawing/2014/main" id="{BC8DFAC8-E4D0-41FE-916F-F242631F9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971801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11      25</a:t>
            </a:r>
          </a:p>
        </p:txBody>
      </p:sp>
      <p:sp>
        <p:nvSpPr>
          <p:cNvPr id="65543" name="Text Box 7">
            <a:extLst>
              <a:ext uri="{FF2B5EF4-FFF2-40B4-BE49-F238E27FC236}">
                <a16:creationId xmlns:a16="http://schemas.microsoft.com/office/drawing/2014/main" id="{BC3C8264-1549-4885-B20C-C953B5E3F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581401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11      1</a:t>
            </a:r>
          </a:p>
        </p:txBody>
      </p:sp>
      <p:sp>
        <p:nvSpPr>
          <p:cNvPr id="65544" name="Text Box 8">
            <a:extLst>
              <a:ext uri="{FF2B5EF4-FFF2-40B4-BE49-F238E27FC236}">
                <a16:creationId xmlns:a16="http://schemas.microsoft.com/office/drawing/2014/main" id="{2B0F44C2-2E4A-40A9-BCE7-F840DCDB1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114801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11      17</a:t>
            </a:r>
          </a:p>
        </p:txBody>
      </p:sp>
      <p:sp>
        <p:nvSpPr>
          <p:cNvPr id="65545" name="Text Box 9">
            <a:extLst>
              <a:ext uri="{FF2B5EF4-FFF2-40B4-BE49-F238E27FC236}">
                <a16:creationId xmlns:a16="http://schemas.microsoft.com/office/drawing/2014/main" id="{92BB4DA6-1596-4F4F-8793-F09643B79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648201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13      133</a:t>
            </a:r>
          </a:p>
        </p:txBody>
      </p:sp>
      <p:sp>
        <p:nvSpPr>
          <p:cNvPr id="65546" name="Text Box 10">
            <a:extLst>
              <a:ext uri="{FF2B5EF4-FFF2-40B4-BE49-F238E27FC236}">
                <a16:creationId xmlns:a16="http://schemas.microsoft.com/office/drawing/2014/main" id="{7DD6E045-F336-49DC-B87B-9022B5C0A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195888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13      7</a:t>
            </a:r>
          </a:p>
        </p:txBody>
      </p:sp>
      <p:sp>
        <p:nvSpPr>
          <p:cNvPr id="65547" name="Text Box 11">
            <a:extLst>
              <a:ext uri="{FF2B5EF4-FFF2-40B4-BE49-F238E27FC236}">
                <a16:creationId xmlns:a16="http://schemas.microsoft.com/office/drawing/2014/main" id="{9A9EEEC5-AA43-491D-82AF-3B669A864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729288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13      25</a:t>
            </a:r>
          </a:p>
        </p:txBody>
      </p:sp>
      <p:sp>
        <p:nvSpPr>
          <p:cNvPr id="65548" name="Text Box 12">
            <a:extLst>
              <a:ext uri="{FF2B5EF4-FFF2-40B4-BE49-F238E27FC236}">
                <a16:creationId xmlns:a16="http://schemas.microsoft.com/office/drawing/2014/main" id="{43052432-4980-4025-8959-8E5F4839B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971801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5549" name="Text Box 13">
            <a:extLst>
              <a:ext uri="{FF2B5EF4-FFF2-40B4-BE49-F238E27FC236}">
                <a16:creationId xmlns:a16="http://schemas.microsoft.com/office/drawing/2014/main" id="{20B4229E-D837-4287-BAE3-6F006F4E1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519488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5550" name="Text Box 14">
            <a:extLst>
              <a:ext uri="{FF2B5EF4-FFF2-40B4-BE49-F238E27FC236}">
                <a16:creationId xmlns:a16="http://schemas.microsoft.com/office/drawing/2014/main" id="{E498A73A-5EF8-4291-8E0E-6B06614AE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114801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5551" name="Text Box 15">
            <a:extLst>
              <a:ext uri="{FF2B5EF4-FFF2-40B4-BE49-F238E27FC236}">
                <a16:creationId xmlns:a16="http://schemas.microsoft.com/office/drawing/2014/main" id="{1C60C241-63AC-4BD2-89C5-1E6CACB3A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648201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5552" name="Text Box 16">
            <a:extLst>
              <a:ext uri="{FF2B5EF4-FFF2-40B4-BE49-F238E27FC236}">
                <a16:creationId xmlns:a16="http://schemas.microsoft.com/office/drawing/2014/main" id="{03282DA9-E73B-4FC0-9F5F-41F94A289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195888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5553" name="Text Box 17">
            <a:extLst>
              <a:ext uri="{FF2B5EF4-FFF2-40B4-BE49-F238E27FC236}">
                <a16:creationId xmlns:a16="http://schemas.microsoft.com/office/drawing/2014/main" id="{8332B4FB-3491-4A27-9A9F-612A681E4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715001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3" grpId="0"/>
      <p:bldP spid="65544" grpId="0"/>
      <p:bldP spid="65545" grpId="0"/>
      <p:bldP spid="65546" grpId="0"/>
      <p:bldP spid="65547" grpId="0"/>
      <p:bldP spid="65548" grpId="0"/>
      <p:bldP spid="65549" grpId="0"/>
      <p:bldP spid="65550" grpId="0"/>
      <p:bldP spid="65551" grpId="0"/>
      <p:bldP spid="65552" grpId="0"/>
      <p:bldP spid="6555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6FADDF52-CCDD-4458-A170-D90064FF6A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Division method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782A2F14-D920-4EFF-B8B8-C70CD6A69C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 b="1"/>
              <a:t>Don’t</a:t>
            </a:r>
            <a:r>
              <a:rPr lang="en-US" altLang="ti-ET"/>
              <a:t> use a power of two.  Why?</a:t>
            </a:r>
          </a:p>
          <a:p>
            <a:endParaRPr lang="en-US" altLang="ti-ET"/>
          </a:p>
          <a:p>
            <a:endParaRPr lang="en-US" altLang="ti-ET"/>
          </a:p>
          <a:p>
            <a:endParaRPr lang="en-US" altLang="ti-ET"/>
          </a:p>
          <a:p>
            <a:endParaRPr lang="en-US" altLang="ti-ET"/>
          </a:p>
          <a:p>
            <a:endParaRPr lang="en-US" altLang="ti-ET"/>
          </a:p>
          <a:p>
            <a:r>
              <a:rPr lang="en-US" altLang="ti-ET"/>
              <a:t>if h(k) = k mod 2</a:t>
            </a:r>
            <a:r>
              <a:rPr lang="en-US" altLang="ti-ET" baseline="30000"/>
              <a:t>p</a:t>
            </a:r>
            <a:r>
              <a:rPr lang="en-US" altLang="ti-ET"/>
              <a:t>, the hash function is just the lower </a:t>
            </a:r>
            <a:r>
              <a:rPr lang="en-US" altLang="ti-ET" i="1"/>
              <a:t>p</a:t>
            </a:r>
            <a:r>
              <a:rPr lang="en-US" altLang="ti-ET"/>
              <a:t> bits of the value</a:t>
            </a:r>
          </a:p>
        </p:txBody>
      </p:sp>
      <p:grpSp>
        <p:nvGrpSpPr>
          <p:cNvPr id="66566" name="Group 6">
            <a:extLst>
              <a:ext uri="{FF2B5EF4-FFF2-40B4-BE49-F238E27FC236}">
                <a16:creationId xmlns:a16="http://schemas.microsoft.com/office/drawing/2014/main" id="{9F9FDA58-939F-413A-B5CB-956CBF1A4ACC}"/>
              </a:ext>
            </a:extLst>
          </p:cNvPr>
          <p:cNvGrpSpPr>
            <a:grpSpLocks/>
          </p:cNvGrpSpPr>
          <p:nvPr/>
        </p:nvGrpSpPr>
        <p:grpSpPr bwMode="auto">
          <a:xfrm>
            <a:off x="2797513" y="2382837"/>
            <a:ext cx="6596974" cy="3084513"/>
            <a:chOff x="1104" y="1488"/>
            <a:chExt cx="2832" cy="1943"/>
          </a:xfrm>
        </p:grpSpPr>
        <p:sp>
          <p:nvSpPr>
            <p:cNvPr id="66564" name="Text Box 4">
              <a:extLst>
                <a:ext uri="{FF2B5EF4-FFF2-40B4-BE49-F238E27FC236}">
                  <a16:creationId xmlns:a16="http://schemas.microsoft.com/office/drawing/2014/main" id="{1E585FBB-AA89-450E-AEC2-365D39FFA0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488"/>
              <a:ext cx="2640" cy="1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ti-ET" sz="2800">
                  <a:solidFill>
                    <a:srgbClr val="000000"/>
                  </a:solidFill>
                  <a:latin typeface="Arial" panose="020B0604020202020204" pitchFamily="34" charset="0"/>
                </a:rPr>
                <a:t>m	     k	    bin(k) 		h(k)</a:t>
              </a:r>
            </a:p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AutoNum type="arabicPlain" startAt="8"/>
              </a:pPr>
              <a:r>
                <a:rPr lang="en-US" altLang="ti-ET" sz="2800">
                  <a:solidFill>
                    <a:srgbClr val="000000"/>
                  </a:solidFill>
                  <a:latin typeface="Arial" panose="020B0604020202020204" pitchFamily="34" charset="0"/>
                </a:rPr>
                <a:t>    25	    11001		1</a:t>
              </a:r>
            </a:p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ti-ET" sz="2800">
                  <a:solidFill>
                    <a:srgbClr val="000000"/>
                  </a:solidFill>
                  <a:latin typeface="Arial" panose="020B0604020202020204" pitchFamily="34" charset="0"/>
                </a:rPr>
                <a:t>8	    1	    00001		1</a:t>
              </a:r>
            </a:p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ti-ET" sz="2800">
                  <a:solidFill>
                    <a:srgbClr val="000000"/>
                  </a:solidFill>
                  <a:latin typeface="Arial" panose="020B0604020202020204" pitchFamily="34" charset="0"/>
                </a:rPr>
                <a:t>8	   17	    10001		1</a:t>
              </a:r>
            </a:p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endParaRPr lang="en-US" altLang="ti-ET" sz="2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6565" name="Line 5">
              <a:extLst>
                <a:ext uri="{FF2B5EF4-FFF2-40B4-BE49-F238E27FC236}">
                  <a16:creationId xmlns:a16="http://schemas.microsoft.com/office/drawing/2014/main" id="{6AC76973-DBE8-4969-8338-28670CA9AD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824"/>
              <a:ext cx="25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2DD803DA-B830-47DC-A1E7-DCC368742F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Division method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47321B29-5FFB-475D-87D7-61B2893C2E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/>
              <a:t>Good rule of thumb for </a:t>
            </a:r>
            <a:r>
              <a:rPr lang="en-US" altLang="ti-ET" i="1"/>
              <a:t>m</a:t>
            </a:r>
            <a:r>
              <a:rPr lang="en-US" altLang="ti-ET"/>
              <a:t> is a prime number not to close to a power of 2</a:t>
            </a:r>
          </a:p>
          <a:p>
            <a:r>
              <a:rPr lang="en-US" altLang="ti-ET"/>
              <a:t>Pros:</a:t>
            </a:r>
          </a:p>
          <a:p>
            <a:pPr lvl="1"/>
            <a:r>
              <a:rPr lang="en-US" altLang="ti-ET"/>
              <a:t>quick to calculate</a:t>
            </a:r>
          </a:p>
          <a:p>
            <a:pPr lvl="1"/>
            <a:r>
              <a:rPr lang="en-US" altLang="ti-ET"/>
              <a:t>easy to understand</a:t>
            </a:r>
          </a:p>
          <a:p>
            <a:r>
              <a:rPr lang="en-US" altLang="ti-ET"/>
              <a:t>Cons:</a:t>
            </a:r>
          </a:p>
          <a:p>
            <a:pPr lvl="1"/>
            <a:r>
              <a:rPr lang="en-US" altLang="ti-ET"/>
              <a:t>keys close to each other will end up close in the hashtable</a:t>
            </a:r>
          </a:p>
          <a:p>
            <a:endParaRPr lang="en-US" altLang="ti-E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EE151355-B237-47C7-8BC7-A7145B7C71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Multiplication method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35EB4069-E895-46B5-AAED-226D20FF78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/>
              <a:t>Multiply the key by a constant 0 &lt; A &lt; 1 and extract the fractional part of </a:t>
            </a:r>
            <a:r>
              <a:rPr lang="en-US" altLang="ti-ET" i="1"/>
              <a:t>kA</a:t>
            </a:r>
            <a:r>
              <a:rPr lang="en-US" altLang="ti-ET"/>
              <a:t>, then scale by </a:t>
            </a:r>
            <a:r>
              <a:rPr lang="en-US" altLang="ti-ET" i="1"/>
              <a:t>m</a:t>
            </a:r>
            <a:r>
              <a:rPr lang="en-US" altLang="ti-ET"/>
              <a:t> to get the index</a:t>
            </a:r>
            <a:endParaRPr lang="en-US" altLang="ti-ET" i="1"/>
          </a:p>
        </p:txBody>
      </p:sp>
      <p:graphicFrame>
        <p:nvGraphicFramePr>
          <p:cNvPr id="68612" name="Object 4">
            <a:extLst>
              <a:ext uri="{FF2B5EF4-FFF2-40B4-BE49-F238E27FC236}">
                <a16:creationId xmlns:a16="http://schemas.microsoft.com/office/drawing/2014/main" id="{A3877259-BC8E-41C3-9B19-5FEDF1813A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3505200"/>
          <a:ext cx="49530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58640" imgH="228600" progId="Equation.3">
                  <p:embed/>
                </p:oleObj>
              </mc:Choice>
              <mc:Fallback>
                <p:oleObj name="Equation" r:id="rId2" imgW="1358640" imgH="228600" progId="Equation.3">
                  <p:embed/>
                  <p:pic>
                    <p:nvPicPr>
                      <p:cNvPr id="68612" name="Object 4">
                        <a:extLst>
                          <a:ext uri="{FF2B5EF4-FFF2-40B4-BE49-F238E27FC236}">
                            <a16:creationId xmlns:a16="http://schemas.microsoft.com/office/drawing/2014/main" id="{A3877259-BC8E-41C3-9B19-5FEDF1813A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505200"/>
                        <a:ext cx="4953000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3" name="Oval 5">
            <a:extLst>
              <a:ext uri="{FF2B5EF4-FFF2-40B4-BE49-F238E27FC236}">
                <a16:creationId xmlns:a16="http://schemas.microsoft.com/office/drawing/2014/main" id="{63606AC2-87AA-48C4-9266-4988EDDE6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429000"/>
            <a:ext cx="2514600" cy="914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68614" name="Line 6">
            <a:extLst>
              <a:ext uri="{FF2B5EF4-FFF2-40B4-BE49-F238E27FC236}">
                <a16:creationId xmlns:a16="http://schemas.microsoft.com/office/drawing/2014/main" id="{4BF5B2C2-DA8E-443E-A4F8-16416532BD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4495800"/>
            <a:ext cx="15240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68615" name="Text Box 7">
            <a:extLst>
              <a:ext uri="{FF2B5EF4-FFF2-40B4-BE49-F238E27FC236}">
                <a16:creationId xmlns:a16="http://schemas.microsoft.com/office/drawing/2014/main" id="{441A68B6-8150-43BF-A3D3-6CCBBC148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486401"/>
            <a:ext cx="2971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000">
                <a:solidFill>
                  <a:srgbClr val="FF0000"/>
                </a:solidFill>
                <a:latin typeface="Arial" panose="020B0604020202020204" pitchFamily="34" charset="0"/>
              </a:rPr>
              <a:t>extracts the fractional portion of </a:t>
            </a:r>
            <a:r>
              <a:rPr lang="en-US" altLang="ti-ET" sz="2000" i="1">
                <a:solidFill>
                  <a:srgbClr val="FF0000"/>
                </a:solidFill>
                <a:latin typeface="Arial" panose="020B0604020202020204" pitchFamily="34" charset="0"/>
              </a:rPr>
              <a:t>kA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Oval 2">
            <a:extLst>
              <a:ext uri="{FF2B5EF4-FFF2-40B4-BE49-F238E27FC236}">
                <a16:creationId xmlns:a16="http://schemas.microsoft.com/office/drawing/2014/main" id="{F935F1F0-B867-4D30-93A1-57456834B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886200"/>
            <a:ext cx="2971800" cy="16764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6AB5F32-3AB4-47A6-BE09-4B3D7629FF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Key/data pair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E4D68963-E5C6-4BDD-8E24-B76E5F72FF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4"/>
            <a:ext cx="8229600" cy="1633537"/>
          </a:xfrm>
        </p:spPr>
        <p:txBody>
          <a:bodyPr/>
          <a:lstStyle/>
          <a:p>
            <a:r>
              <a:rPr lang="en-US" altLang="ti-ET"/>
              <a:t>The key is a numeric representation of the </a:t>
            </a:r>
            <a:r>
              <a:rPr lang="en-US" altLang="ti-ET" i="1"/>
              <a:t>relevant portion</a:t>
            </a:r>
            <a:r>
              <a:rPr lang="en-US" altLang="ti-ET"/>
              <a:t> of the data</a:t>
            </a:r>
          </a:p>
          <a:p>
            <a:r>
              <a:rPr lang="en-US" altLang="ti-ET"/>
              <a:t>For example: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ti-ET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B156F089-FAB4-4797-8D2D-E8FA578A6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962400"/>
            <a:ext cx="2514600" cy="17526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BE6411D2-39FF-4DC8-A4A4-F74594FB4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343401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4000">
                <a:solidFill>
                  <a:srgbClr val="000000"/>
                </a:solidFill>
                <a:latin typeface="Arial" panose="020B0604020202020204" pitchFamily="34" charset="0"/>
              </a:rPr>
              <a:t>string</a:t>
            </a:r>
          </a:p>
        </p:txBody>
      </p:sp>
      <p:sp>
        <p:nvSpPr>
          <p:cNvPr id="15367" name="AutoShape 7">
            <a:extLst>
              <a:ext uri="{FF2B5EF4-FFF2-40B4-BE49-F238E27FC236}">
                <a16:creationId xmlns:a16="http://schemas.microsoft.com/office/drawing/2014/main" id="{D241AF19-9462-45DD-9C70-E3DEA2A0F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343400"/>
            <a:ext cx="1219200" cy="9144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5368" name="Text Box 8">
            <a:extLst>
              <a:ext uri="{FF2B5EF4-FFF2-40B4-BE49-F238E27FC236}">
                <a16:creationId xmlns:a16="http://schemas.microsoft.com/office/drawing/2014/main" id="{B71EFA0B-2174-4781-9762-8D3E6E799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343400"/>
            <a:ext cx="190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600">
                <a:solidFill>
                  <a:srgbClr val="000000"/>
                </a:solidFill>
                <a:latin typeface="Arial" panose="020B0604020202020204" pitchFamily="34" charset="0"/>
              </a:rPr>
              <a:t>number</a:t>
            </a:r>
          </a:p>
        </p:txBody>
      </p:sp>
      <p:sp>
        <p:nvSpPr>
          <p:cNvPr id="15369" name="Text Box 9">
            <a:extLst>
              <a:ext uri="{FF2B5EF4-FFF2-40B4-BE49-F238E27FC236}">
                <a16:creationId xmlns:a16="http://schemas.microsoft.com/office/drawing/2014/main" id="{CAED670C-67BF-452A-9910-8B6B237EB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810001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000">
                <a:solidFill>
                  <a:srgbClr val="000000"/>
                </a:solidFill>
                <a:latin typeface="Arial" panose="020B0604020202020204" pitchFamily="34" charset="0"/>
              </a:rPr>
              <a:t>ascii code</a:t>
            </a:r>
          </a:p>
        </p:txBody>
      </p:sp>
      <p:sp>
        <p:nvSpPr>
          <p:cNvPr id="15370" name="Text Box 10">
            <a:extLst>
              <a:ext uri="{FF2B5EF4-FFF2-40B4-BE49-F238E27FC236}">
                <a16:creationId xmlns:a16="http://schemas.microsoft.com/office/drawing/2014/main" id="{A08FAD20-BE23-45D0-969D-AA69AFD7D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352801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15371" name="Text Box 11">
            <a:extLst>
              <a:ext uri="{FF2B5EF4-FFF2-40B4-BE49-F238E27FC236}">
                <a16:creationId xmlns:a16="http://schemas.microsoft.com/office/drawing/2014/main" id="{0ABE28D9-9BA5-4718-B582-5AA2D863D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3276601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key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817477DE-7199-40A1-BC8C-8A21A31538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Multiplication method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FD3DF17F-0D9D-4E6C-882D-1B8BD4A62C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2819401"/>
            <a:ext cx="8229600" cy="3311525"/>
          </a:xfrm>
        </p:spPr>
        <p:txBody>
          <a:bodyPr/>
          <a:lstStyle/>
          <a:p>
            <a:r>
              <a:rPr lang="en-US" altLang="ti-ET"/>
              <a:t>Common choice is for </a:t>
            </a:r>
            <a:r>
              <a:rPr lang="en-US" altLang="ti-ET" i="1"/>
              <a:t>m</a:t>
            </a:r>
            <a:r>
              <a:rPr lang="en-US" altLang="ti-ET"/>
              <a:t> as a power of 2 and</a:t>
            </a:r>
          </a:p>
          <a:p>
            <a:endParaRPr lang="en-US" altLang="ti-ET"/>
          </a:p>
          <a:p>
            <a:endParaRPr lang="en-US" altLang="ti-ET"/>
          </a:p>
          <a:p>
            <a:r>
              <a:rPr lang="en-US" altLang="ti-ET"/>
              <a:t>Why a power of 2?</a:t>
            </a:r>
          </a:p>
          <a:p>
            <a:r>
              <a:rPr lang="en-US" altLang="ti-ET"/>
              <a:t>Book has other heuristics </a:t>
            </a:r>
          </a:p>
        </p:txBody>
      </p:sp>
      <p:graphicFrame>
        <p:nvGraphicFramePr>
          <p:cNvPr id="70660" name="Object 4">
            <a:extLst>
              <a:ext uri="{FF2B5EF4-FFF2-40B4-BE49-F238E27FC236}">
                <a16:creationId xmlns:a16="http://schemas.microsoft.com/office/drawing/2014/main" id="{10E74209-E51E-4163-A4C8-4016F45AC9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3460750"/>
          <a:ext cx="53340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68480" imgH="241200" progId="Equation.3">
                  <p:embed/>
                </p:oleObj>
              </mc:Choice>
              <mc:Fallback>
                <p:oleObj name="Equation" r:id="rId2" imgW="1968480" imgH="241200" progId="Equation.3">
                  <p:embed/>
                  <p:pic>
                    <p:nvPicPr>
                      <p:cNvPr id="70660" name="Object 4">
                        <a:extLst>
                          <a:ext uri="{FF2B5EF4-FFF2-40B4-BE49-F238E27FC236}">
                            <a16:creationId xmlns:a16="http://schemas.microsoft.com/office/drawing/2014/main" id="{10E74209-E51E-4163-A4C8-4016F45AC9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460750"/>
                        <a:ext cx="533400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5">
            <a:extLst>
              <a:ext uri="{FF2B5EF4-FFF2-40B4-BE49-F238E27FC236}">
                <a16:creationId xmlns:a16="http://schemas.microsoft.com/office/drawing/2014/main" id="{5B2D5E7B-1EAD-41EF-B8C4-614E8749CD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1676400"/>
          <a:ext cx="45720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58640" imgH="228600" progId="Equation.3">
                  <p:embed/>
                </p:oleObj>
              </mc:Choice>
              <mc:Fallback>
                <p:oleObj name="Equation" r:id="rId4" imgW="1358640" imgH="228600" progId="Equation.3">
                  <p:embed/>
                  <p:pic>
                    <p:nvPicPr>
                      <p:cNvPr id="70661" name="Object 5">
                        <a:extLst>
                          <a:ext uri="{FF2B5EF4-FFF2-40B4-BE49-F238E27FC236}">
                            <a16:creationId xmlns:a16="http://schemas.microsoft.com/office/drawing/2014/main" id="{5B2D5E7B-1EAD-41EF-B8C4-614E8749CD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676400"/>
                        <a:ext cx="457200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43FE3994-959F-498E-8E4D-F94843C3BD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Multiplication method</a:t>
            </a:r>
          </a:p>
        </p:txBody>
      </p:sp>
      <p:sp>
        <p:nvSpPr>
          <p:cNvPr id="69636" name="Text Box 4">
            <a:extLst>
              <a:ext uri="{FF2B5EF4-FFF2-40B4-BE49-F238E27FC236}">
                <a16:creationId xmlns:a16="http://schemas.microsoft.com/office/drawing/2014/main" id="{4A1B1388-A504-4ED0-9C4D-666BF6FB9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133601"/>
            <a:ext cx="3505200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m	k	A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8	15	0.618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8	23	0.618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8	100	0.618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ti-ET" sz="2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9637" name="Text Box 5">
            <a:extLst>
              <a:ext uri="{FF2B5EF4-FFF2-40B4-BE49-F238E27FC236}">
                <a16:creationId xmlns:a16="http://schemas.microsoft.com/office/drawing/2014/main" id="{F88902FC-B461-44E5-B0E5-558F7F64A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757488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9.27</a:t>
            </a:r>
          </a:p>
        </p:txBody>
      </p:sp>
      <p:sp>
        <p:nvSpPr>
          <p:cNvPr id="69638" name="Text Box 6">
            <a:extLst>
              <a:ext uri="{FF2B5EF4-FFF2-40B4-BE49-F238E27FC236}">
                <a16:creationId xmlns:a16="http://schemas.microsoft.com/office/drawing/2014/main" id="{6E263643-2A2E-401C-915E-347C26482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743201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floor(0.27*8) = 2</a:t>
            </a:r>
          </a:p>
        </p:txBody>
      </p:sp>
      <p:sp>
        <p:nvSpPr>
          <p:cNvPr id="69639" name="Text Box 7">
            <a:extLst>
              <a:ext uri="{FF2B5EF4-FFF2-40B4-BE49-F238E27FC236}">
                <a16:creationId xmlns:a16="http://schemas.microsoft.com/office/drawing/2014/main" id="{D62AF082-E7B0-4FD7-A677-4D54EC4DA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133601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kA		h(k)</a:t>
            </a:r>
          </a:p>
        </p:txBody>
      </p:sp>
      <p:sp>
        <p:nvSpPr>
          <p:cNvPr id="69640" name="Text Box 8">
            <a:extLst>
              <a:ext uri="{FF2B5EF4-FFF2-40B4-BE49-F238E27FC236}">
                <a16:creationId xmlns:a16="http://schemas.microsoft.com/office/drawing/2014/main" id="{7B00D7A0-DC7E-4D74-8DAB-9F5C6ABDB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429001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14.214</a:t>
            </a:r>
          </a:p>
        </p:txBody>
      </p:sp>
      <p:sp>
        <p:nvSpPr>
          <p:cNvPr id="69641" name="Text Box 9">
            <a:extLst>
              <a:ext uri="{FF2B5EF4-FFF2-40B4-BE49-F238E27FC236}">
                <a16:creationId xmlns:a16="http://schemas.microsoft.com/office/drawing/2014/main" id="{D8E4EAE9-C1E8-4580-A817-C23A93CA5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429001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floor(0.214*8) = 1</a:t>
            </a:r>
          </a:p>
        </p:txBody>
      </p:sp>
      <p:sp>
        <p:nvSpPr>
          <p:cNvPr id="69642" name="Text Box 10">
            <a:extLst>
              <a:ext uri="{FF2B5EF4-FFF2-40B4-BE49-F238E27FC236}">
                <a16:creationId xmlns:a16="http://schemas.microsoft.com/office/drawing/2014/main" id="{8A6CB999-F2E1-40FD-9DA1-BE0296236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052888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61.8</a:t>
            </a:r>
          </a:p>
        </p:txBody>
      </p:sp>
      <p:sp>
        <p:nvSpPr>
          <p:cNvPr id="69643" name="Text Box 11">
            <a:extLst>
              <a:ext uri="{FF2B5EF4-FFF2-40B4-BE49-F238E27FC236}">
                <a16:creationId xmlns:a16="http://schemas.microsoft.com/office/drawing/2014/main" id="{FF6DEB31-495D-4A57-BFC7-772D4827A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038601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floor(0.8*8) = 6</a:t>
            </a:r>
          </a:p>
        </p:txBody>
      </p:sp>
      <p:sp>
        <p:nvSpPr>
          <p:cNvPr id="69644" name="Line 12">
            <a:extLst>
              <a:ext uri="{FF2B5EF4-FFF2-40B4-BE49-F238E27FC236}">
                <a16:creationId xmlns:a16="http://schemas.microsoft.com/office/drawing/2014/main" id="{BE4F40C2-1C7B-471C-AA94-E48F6DAE73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667000"/>
            <a:ext cx="784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graphicFrame>
        <p:nvGraphicFramePr>
          <p:cNvPr id="69645" name="Object 13">
            <a:extLst>
              <a:ext uri="{FF2B5EF4-FFF2-40B4-BE49-F238E27FC236}">
                <a16:creationId xmlns:a16="http://schemas.microsoft.com/office/drawing/2014/main" id="{3074ADC6-FDF2-4BDE-9DAE-9D76A2D44A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486400"/>
          <a:ext cx="45720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58640" imgH="228600" progId="Equation.3">
                  <p:embed/>
                </p:oleObj>
              </mc:Choice>
              <mc:Fallback>
                <p:oleObj name="Equation" r:id="rId2" imgW="1358640" imgH="228600" progId="Equation.3">
                  <p:embed/>
                  <p:pic>
                    <p:nvPicPr>
                      <p:cNvPr id="69645" name="Object 13">
                        <a:extLst>
                          <a:ext uri="{FF2B5EF4-FFF2-40B4-BE49-F238E27FC236}">
                            <a16:creationId xmlns:a16="http://schemas.microsoft.com/office/drawing/2014/main" id="{3074ADC6-FDF2-4BDE-9DAE-9D76A2D44A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486400"/>
                        <a:ext cx="457200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7" grpId="0"/>
      <p:bldP spid="69638" grpId="0"/>
      <p:bldP spid="69640" grpId="0"/>
      <p:bldP spid="69641" grpId="0"/>
      <p:bldP spid="69642" grpId="0"/>
      <p:bldP spid="6964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CC6B2E31-AEF1-4243-85B7-6139051998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Other hash functions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54679995-DBEF-48E1-904E-6D769B2AC7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 dirty="0"/>
              <a:t>cyclic redundancy checks (i.e. disks, </a:t>
            </a:r>
            <a:r>
              <a:rPr lang="en-US" altLang="ti-ET" dirty="0" err="1"/>
              <a:t>cds</a:t>
            </a:r>
            <a:r>
              <a:rPr lang="en-US" altLang="ti-ET" dirty="0"/>
              <a:t>, </a:t>
            </a:r>
            <a:r>
              <a:rPr lang="en-US" altLang="ti-ET" dirty="0" err="1"/>
              <a:t>dvds</a:t>
            </a:r>
            <a:r>
              <a:rPr lang="en-US" altLang="ti-ET" dirty="0"/>
              <a:t>)</a:t>
            </a:r>
          </a:p>
          <a:p>
            <a:r>
              <a:rPr lang="en-US" altLang="ti-ET" dirty="0"/>
              <a:t>Checksums (i.e. networking, file transfers)</a:t>
            </a:r>
          </a:p>
          <a:p>
            <a:r>
              <a:rPr lang="en-US" altLang="ti-ET" dirty="0"/>
              <a:t>Cryptographic (i.e. MD5, SHA)</a:t>
            </a:r>
          </a:p>
          <a:p>
            <a:endParaRPr lang="en-US" altLang="ti-ET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87BC54DE-44EF-4EFC-872E-5E561E0C79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 dirty="0"/>
              <a:t>Open addressing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FDB31FA9-6B5A-47CB-801D-D3C6E81C8E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/>
              <a:t>Keeping around an array of linked lists can be inefficient and a hassle</a:t>
            </a:r>
          </a:p>
          <a:p>
            <a:r>
              <a:rPr lang="en-US" altLang="ti-ET"/>
              <a:t>Like to keep the hashtable as just an array of elements (no pointers)</a:t>
            </a:r>
          </a:p>
          <a:p>
            <a:r>
              <a:rPr lang="en-US" altLang="ti-ET"/>
              <a:t>How do we deal with collisions?</a:t>
            </a:r>
          </a:p>
          <a:p>
            <a:pPr lvl="1"/>
            <a:r>
              <a:rPr lang="en-US" altLang="ti-ET"/>
              <a:t>compute another slot in the hashtable to examine</a:t>
            </a:r>
          </a:p>
        </p:txBody>
      </p:sp>
      <p:grpSp>
        <p:nvGrpSpPr>
          <p:cNvPr id="72708" name="Group 4">
            <a:extLst>
              <a:ext uri="{FF2B5EF4-FFF2-40B4-BE49-F238E27FC236}">
                <a16:creationId xmlns:a16="http://schemas.microsoft.com/office/drawing/2014/main" id="{090B4C6D-4BD2-41CB-B346-82292DFA8490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638800"/>
            <a:ext cx="5715000" cy="381000"/>
            <a:chOff x="768" y="624"/>
            <a:chExt cx="3600" cy="240"/>
          </a:xfrm>
        </p:grpSpPr>
        <p:sp>
          <p:nvSpPr>
            <p:cNvPr id="72709" name="Rectangle 5">
              <a:extLst>
                <a:ext uri="{FF2B5EF4-FFF2-40B4-BE49-F238E27FC236}">
                  <a16:creationId xmlns:a16="http://schemas.microsoft.com/office/drawing/2014/main" id="{E268A8FB-EA45-404C-B483-2FFB01A1B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72710" name="Line 6">
              <a:extLst>
                <a:ext uri="{FF2B5EF4-FFF2-40B4-BE49-F238E27FC236}">
                  <a16:creationId xmlns:a16="http://schemas.microsoft.com/office/drawing/2014/main" id="{650C57A7-7A89-48A5-9616-ED2B4C141A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72711" name="Line 7">
              <a:extLst>
                <a:ext uri="{FF2B5EF4-FFF2-40B4-BE49-F238E27FC236}">
                  <a16:creationId xmlns:a16="http://schemas.microsoft.com/office/drawing/2014/main" id="{4F0F81A0-B01C-41C3-B9B7-047187AA4A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72712" name="Line 8">
              <a:extLst>
                <a:ext uri="{FF2B5EF4-FFF2-40B4-BE49-F238E27FC236}">
                  <a16:creationId xmlns:a16="http://schemas.microsoft.com/office/drawing/2014/main" id="{ACD75871-D8C1-448C-82D0-09DFBCBCB4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72713" name="Line 9">
              <a:extLst>
                <a:ext uri="{FF2B5EF4-FFF2-40B4-BE49-F238E27FC236}">
                  <a16:creationId xmlns:a16="http://schemas.microsoft.com/office/drawing/2014/main" id="{C35F1DC8-0341-41E5-AB9C-6610AAE298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72714" name="Line 10">
              <a:extLst>
                <a:ext uri="{FF2B5EF4-FFF2-40B4-BE49-F238E27FC236}">
                  <a16:creationId xmlns:a16="http://schemas.microsoft.com/office/drawing/2014/main" id="{AD23CA44-AC56-4C02-840F-8E1F4DE9D0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72715" name="Line 11">
              <a:extLst>
                <a:ext uri="{FF2B5EF4-FFF2-40B4-BE49-F238E27FC236}">
                  <a16:creationId xmlns:a16="http://schemas.microsoft.com/office/drawing/2014/main" id="{7E98329B-806A-4FDE-B820-FD2DE3C463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72716" name="Line 12">
              <a:extLst>
                <a:ext uri="{FF2B5EF4-FFF2-40B4-BE49-F238E27FC236}">
                  <a16:creationId xmlns:a16="http://schemas.microsoft.com/office/drawing/2014/main" id="{D62967DD-8FEC-4312-8A2E-80C7684C6A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72717" name="Line 13">
              <a:extLst>
                <a:ext uri="{FF2B5EF4-FFF2-40B4-BE49-F238E27FC236}">
                  <a16:creationId xmlns:a16="http://schemas.microsoft.com/office/drawing/2014/main" id="{76857453-5893-469A-9720-3D0FBB314F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72718" name="Line 14">
              <a:extLst>
                <a:ext uri="{FF2B5EF4-FFF2-40B4-BE49-F238E27FC236}">
                  <a16:creationId xmlns:a16="http://schemas.microsoft.com/office/drawing/2014/main" id="{C26E1460-2895-476F-8341-5F6E28B9AD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72719" name="Line 15">
              <a:extLst>
                <a:ext uri="{FF2B5EF4-FFF2-40B4-BE49-F238E27FC236}">
                  <a16:creationId xmlns:a16="http://schemas.microsoft.com/office/drawing/2014/main" id="{7544AEB8-3451-4008-AA82-6C0462CAD1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72720" name="Line 16">
              <a:extLst>
                <a:ext uri="{FF2B5EF4-FFF2-40B4-BE49-F238E27FC236}">
                  <a16:creationId xmlns:a16="http://schemas.microsoft.com/office/drawing/2014/main" id="{27FD3065-CC0B-45E4-B5B2-2F5A841FC4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72721" name="Line 17">
              <a:extLst>
                <a:ext uri="{FF2B5EF4-FFF2-40B4-BE49-F238E27FC236}">
                  <a16:creationId xmlns:a16="http://schemas.microsoft.com/office/drawing/2014/main" id="{79483CCB-037C-488F-A378-4B4DCA7E5A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72722" name="Line 18">
              <a:extLst>
                <a:ext uri="{FF2B5EF4-FFF2-40B4-BE49-F238E27FC236}">
                  <a16:creationId xmlns:a16="http://schemas.microsoft.com/office/drawing/2014/main" id="{032D00D7-DED8-45D5-B6E2-62D156380A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72723" name="Line 19">
              <a:extLst>
                <a:ext uri="{FF2B5EF4-FFF2-40B4-BE49-F238E27FC236}">
                  <a16:creationId xmlns:a16="http://schemas.microsoft.com/office/drawing/2014/main" id="{F322F686-FF2E-409D-AB50-BE83A29149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72724" name="Rectangle 20">
            <a:extLst>
              <a:ext uri="{FF2B5EF4-FFF2-40B4-BE49-F238E27FC236}">
                <a16:creationId xmlns:a16="http://schemas.microsoft.com/office/drawing/2014/main" id="{F890ECC6-1225-49C7-93B9-04B93A271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6388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72725" name="Rectangle 21">
            <a:extLst>
              <a:ext uri="{FF2B5EF4-FFF2-40B4-BE49-F238E27FC236}">
                <a16:creationId xmlns:a16="http://schemas.microsoft.com/office/drawing/2014/main" id="{F0348863-D4D6-48E9-AB47-E018D9A99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6388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72726" name="Rectangle 22">
            <a:extLst>
              <a:ext uri="{FF2B5EF4-FFF2-40B4-BE49-F238E27FC236}">
                <a16:creationId xmlns:a16="http://schemas.microsoft.com/office/drawing/2014/main" id="{0EE5D010-C522-47DC-93EB-27E7C5C12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6388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72727" name="Rectangle 23">
            <a:extLst>
              <a:ext uri="{FF2B5EF4-FFF2-40B4-BE49-F238E27FC236}">
                <a16:creationId xmlns:a16="http://schemas.microsoft.com/office/drawing/2014/main" id="{FD7B5F25-056B-4979-8596-E69A950C3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6388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72728" name="Rectangle 24">
            <a:extLst>
              <a:ext uri="{FF2B5EF4-FFF2-40B4-BE49-F238E27FC236}">
                <a16:creationId xmlns:a16="http://schemas.microsoft.com/office/drawing/2014/main" id="{9AAF7796-1195-48C6-A7E5-3241F7FBE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6388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72729" name="Rectangle 25">
            <a:extLst>
              <a:ext uri="{FF2B5EF4-FFF2-40B4-BE49-F238E27FC236}">
                <a16:creationId xmlns:a16="http://schemas.microsoft.com/office/drawing/2014/main" id="{2FF5BDC7-7156-428F-A178-CEBB82F42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6388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B62B45D6-5A6F-46C7-B091-ACA4220E1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22239"/>
            <a:ext cx="10972800" cy="811016"/>
          </a:xfrm>
        </p:spPr>
        <p:txBody>
          <a:bodyPr/>
          <a:lstStyle/>
          <a:p>
            <a:r>
              <a:rPr lang="en-US" altLang="ti-ET" dirty="0"/>
              <a:t>Hash functions with open addressing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718CF146-860F-4C1B-949C-9B512DF3C2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3571" y="1125415"/>
            <a:ext cx="10818829" cy="36909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ti-ET" dirty="0">
                <a:latin typeface="Times" panose="02020603050405020304" pitchFamily="18" charset="0"/>
                <a:cs typeface="Times" panose="02020603050405020304" pitchFamily="18" charset="0"/>
              </a:rPr>
              <a:t>Hash function must define a </a:t>
            </a:r>
            <a:r>
              <a:rPr lang="en-US" altLang="ti-ET" b="1" dirty="0">
                <a:latin typeface="Times" panose="02020603050405020304" pitchFamily="18" charset="0"/>
                <a:cs typeface="Times" panose="02020603050405020304" pitchFamily="18" charset="0"/>
              </a:rPr>
              <a:t>probe sequence</a:t>
            </a:r>
            <a:r>
              <a:rPr lang="en-US" altLang="ti-ET" dirty="0">
                <a:latin typeface="Times" panose="02020603050405020304" pitchFamily="18" charset="0"/>
                <a:cs typeface="Times" panose="02020603050405020304" pitchFamily="18" charset="0"/>
              </a:rPr>
              <a:t> which is the list of slots to examine when searching or inserting</a:t>
            </a:r>
          </a:p>
          <a:p>
            <a:pPr>
              <a:lnSpc>
                <a:spcPct val="150000"/>
              </a:lnSpc>
            </a:pPr>
            <a:r>
              <a:rPr lang="en-US" altLang="ti-ET" dirty="0">
                <a:latin typeface="Times" panose="02020603050405020304" pitchFamily="18" charset="0"/>
                <a:cs typeface="Times" panose="02020603050405020304" pitchFamily="18" charset="0"/>
              </a:rPr>
              <a:t>Hash function takes an additional parameter </a:t>
            </a:r>
            <a:r>
              <a:rPr lang="en-US" altLang="ti-ET" b="1" i="1" dirty="0" err="1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altLang="ti-ET" dirty="0">
                <a:latin typeface="Times" panose="02020603050405020304" pitchFamily="18" charset="0"/>
                <a:cs typeface="Times" panose="02020603050405020304" pitchFamily="18" charset="0"/>
              </a:rPr>
              <a:t> which is the number of collisions that have already occurred</a:t>
            </a:r>
          </a:p>
          <a:p>
            <a:pPr>
              <a:lnSpc>
                <a:spcPct val="150000"/>
              </a:lnSpc>
            </a:pPr>
            <a:r>
              <a:rPr lang="en-US" altLang="ti-ET" dirty="0">
                <a:latin typeface="Times" panose="02020603050405020304" pitchFamily="18" charset="0"/>
                <a:cs typeface="Times" panose="02020603050405020304" pitchFamily="18" charset="0"/>
              </a:rPr>
              <a:t>The probe sequence </a:t>
            </a:r>
            <a:r>
              <a:rPr lang="en-US" altLang="ti-ET" b="1" dirty="0">
                <a:latin typeface="Times" panose="02020603050405020304" pitchFamily="18" charset="0"/>
                <a:cs typeface="Times" panose="02020603050405020304" pitchFamily="18" charset="0"/>
              </a:rPr>
              <a:t>must</a:t>
            </a:r>
            <a:r>
              <a:rPr lang="en-US" altLang="ti-ET" dirty="0">
                <a:latin typeface="Times" panose="02020603050405020304" pitchFamily="18" charset="0"/>
                <a:cs typeface="Times" panose="02020603050405020304" pitchFamily="18" charset="0"/>
              </a:rPr>
              <a:t> be a permutation of every </a:t>
            </a:r>
            <a:r>
              <a:rPr lang="en-US" altLang="ti-ET" dirty="0" err="1">
                <a:latin typeface="Times" panose="02020603050405020304" pitchFamily="18" charset="0"/>
                <a:cs typeface="Times" panose="02020603050405020304" pitchFamily="18" charset="0"/>
              </a:rPr>
              <a:t>hashtable</a:t>
            </a:r>
            <a:r>
              <a:rPr lang="en-US" altLang="ti-ET" dirty="0">
                <a:latin typeface="Times" panose="02020603050405020304" pitchFamily="18" charset="0"/>
                <a:cs typeface="Times" panose="02020603050405020304" pitchFamily="18" charset="0"/>
              </a:rPr>
              <a:t> entry.  Why?</a:t>
            </a:r>
          </a:p>
        </p:txBody>
      </p:sp>
      <p:sp>
        <p:nvSpPr>
          <p:cNvPr id="73732" name="Text Box 4">
            <a:extLst>
              <a:ext uri="{FF2B5EF4-FFF2-40B4-BE49-F238E27FC236}">
                <a16:creationId xmlns:a16="http://schemas.microsoft.com/office/drawing/2014/main" id="{4FACB82B-038C-422C-A9D9-3EE34D075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1472" y="5732585"/>
            <a:ext cx="996413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{ h(k,0), h(k,1), h(k,2), …, h(k, m-1) }  is a permutation of</a:t>
            </a:r>
            <a:br>
              <a:rPr lang="en-US" altLang="ti-ET" sz="28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altLang="ti-ET" sz="28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{ 0, 1, 2, 3, …, m-1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B531A110-1285-4FA6-B4BC-0661F0530A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Probe sequence</a:t>
            </a:r>
          </a:p>
        </p:txBody>
      </p:sp>
      <p:grpSp>
        <p:nvGrpSpPr>
          <p:cNvPr id="92164" name="Group 4">
            <a:extLst>
              <a:ext uri="{FF2B5EF4-FFF2-40B4-BE49-F238E27FC236}">
                <a16:creationId xmlns:a16="http://schemas.microsoft.com/office/drawing/2014/main" id="{41242498-E93E-448E-B58B-3163790167D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5791200"/>
            <a:ext cx="5715000" cy="381000"/>
            <a:chOff x="768" y="624"/>
            <a:chExt cx="3600" cy="240"/>
          </a:xfrm>
        </p:grpSpPr>
        <p:sp>
          <p:nvSpPr>
            <p:cNvPr id="92165" name="Rectangle 5">
              <a:extLst>
                <a:ext uri="{FF2B5EF4-FFF2-40B4-BE49-F238E27FC236}">
                  <a16:creationId xmlns:a16="http://schemas.microsoft.com/office/drawing/2014/main" id="{6AA85EF1-9605-44F7-ACEC-A2D474502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2166" name="Line 6">
              <a:extLst>
                <a:ext uri="{FF2B5EF4-FFF2-40B4-BE49-F238E27FC236}">
                  <a16:creationId xmlns:a16="http://schemas.microsoft.com/office/drawing/2014/main" id="{092F564E-0F07-4B1A-83EF-1D58E91D43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2167" name="Line 7">
              <a:extLst>
                <a:ext uri="{FF2B5EF4-FFF2-40B4-BE49-F238E27FC236}">
                  <a16:creationId xmlns:a16="http://schemas.microsoft.com/office/drawing/2014/main" id="{38B658AD-B227-40CD-9FE4-DD6F026F20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2168" name="Line 8">
              <a:extLst>
                <a:ext uri="{FF2B5EF4-FFF2-40B4-BE49-F238E27FC236}">
                  <a16:creationId xmlns:a16="http://schemas.microsoft.com/office/drawing/2014/main" id="{26277284-AB48-469D-90BE-68E9520144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2169" name="Line 9">
              <a:extLst>
                <a:ext uri="{FF2B5EF4-FFF2-40B4-BE49-F238E27FC236}">
                  <a16:creationId xmlns:a16="http://schemas.microsoft.com/office/drawing/2014/main" id="{B64BC123-BAF7-4AEA-9EDC-AA46CB60D8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2170" name="Line 10">
              <a:extLst>
                <a:ext uri="{FF2B5EF4-FFF2-40B4-BE49-F238E27FC236}">
                  <a16:creationId xmlns:a16="http://schemas.microsoft.com/office/drawing/2014/main" id="{8E85FA4D-F1D9-487F-B67C-7713C2408E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2171" name="Line 11">
              <a:extLst>
                <a:ext uri="{FF2B5EF4-FFF2-40B4-BE49-F238E27FC236}">
                  <a16:creationId xmlns:a16="http://schemas.microsoft.com/office/drawing/2014/main" id="{FDECB070-3EFB-4303-B54D-D3ADEDCDE1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2172" name="Line 12">
              <a:extLst>
                <a:ext uri="{FF2B5EF4-FFF2-40B4-BE49-F238E27FC236}">
                  <a16:creationId xmlns:a16="http://schemas.microsoft.com/office/drawing/2014/main" id="{75AB1F7A-477C-4BEF-935E-B3EF2AF1AB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2173" name="Line 13">
              <a:extLst>
                <a:ext uri="{FF2B5EF4-FFF2-40B4-BE49-F238E27FC236}">
                  <a16:creationId xmlns:a16="http://schemas.microsoft.com/office/drawing/2014/main" id="{422DED63-737C-46CD-9C29-EB00304628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2174" name="Line 14">
              <a:extLst>
                <a:ext uri="{FF2B5EF4-FFF2-40B4-BE49-F238E27FC236}">
                  <a16:creationId xmlns:a16="http://schemas.microsoft.com/office/drawing/2014/main" id="{5EAB61B2-3F79-4231-978D-A00677ACE6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2175" name="Line 15">
              <a:extLst>
                <a:ext uri="{FF2B5EF4-FFF2-40B4-BE49-F238E27FC236}">
                  <a16:creationId xmlns:a16="http://schemas.microsoft.com/office/drawing/2014/main" id="{4A3B5239-1F9D-40B5-AC45-200BD9F779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2176" name="Line 16">
              <a:extLst>
                <a:ext uri="{FF2B5EF4-FFF2-40B4-BE49-F238E27FC236}">
                  <a16:creationId xmlns:a16="http://schemas.microsoft.com/office/drawing/2014/main" id="{554FB14E-3D07-4974-9D69-C7B2CBD51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2177" name="Line 17">
              <a:extLst>
                <a:ext uri="{FF2B5EF4-FFF2-40B4-BE49-F238E27FC236}">
                  <a16:creationId xmlns:a16="http://schemas.microsoft.com/office/drawing/2014/main" id="{49A49BD2-0A1F-4834-A0A2-CD4020FEB6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2178" name="Line 18">
              <a:extLst>
                <a:ext uri="{FF2B5EF4-FFF2-40B4-BE49-F238E27FC236}">
                  <a16:creationId xmlns:a16="http://schemas.microsoft.com/office/drawing/2014/main" id="{A7628900-F113-4B81-A3A3-4B80FE9E0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2179" name="Line 19">
              <a:extLst>
                <a:ext uri="{FF2B5EF4-FFF2-40B4-BE49-F238E27FC236}">
                  <a16:creationId xmlns:a16="http://schemas.microsoft.com/office/drawing/2014/main" id="{B7EE1077-0316-4A2E-9C09-0B5541847C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92180" name="Rectangle 20">
            <a:extLst>
              <a:ext uri="{FF2B5EF4-FFF2-40B4-BE49-F238E27FC236}">
                <a16:creationId xmlns:a16="http://schemas.microsoft.com/office/drawing/2014/main" id="{6BDA80B8-898C-458C-9EDD-25E6C7FBE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2181" name="Rectangle 21">
            <a:extLst>
              <a:ext uri="{FF2B5EF4-FFF2-40B4-BE49-F238E27FC236}">
                <a16:creationId xmlns:a16="http://schemas.microsoft.com/office/drawing/2014/main" id="{F4597605-0207-4114-9309-0D21F1CF0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2182" name="Rectangle 22">
            <a:extLst>
              <a:ext uri="{FF2B5EF4-FFF2-40B4-BE49-F238E27FC236}">
                <a16:creationId xmlns:a16="http://schemas.microsoft.com/office/drawing/2014/main" id="{AFB3E9F4-5D98-4870-8E00-9D774CDF5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2183" name="Rectangle 23">
            <a:extLst>
              <a:ext uri="{FF2B5EF4-FFF2-40B4-BE49-F238E27FC236}">
                <a16:creationId xmlns:a16="http://schemas.microsoft.com/office/drawing/2014/main" id="{9533C090-9891-4BA0-804F-92CA77666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2184" name="Rectangle 24">
            <a:extLst>
              <a:ext uri="{FF2B5EF4-FFF2-40B4-BE49-F238E27FC236}">
                <a16:creationId xmlns:a16="http://schemas.microsoft.com/office/drawing/2014/main" id="{7E49C8CF-180B-4387-8720-3C3139F8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2185" name="Rectangle 25">
            <a:extLst>
              <a:ext uri="{FF2B5EF4-FFF2-40B4-BE49-F238E27FC236}">
                <a16:creationId xmlns:a16="http://schemas.microsoft.com/office/drawing/2014/main" id="{C11521DD-890F-4692-BFF0-5A4E05442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2186" name="Text Box 26">
            <a:extLst>
              <a:ext uri="{FF2B5EF4-FFF2-40B4-BE49-F238E27FC236}">
                <a16:creationId xmlns:a16="http://schemas.microsoft.com/office/drawing/2014/main" id="{79F4F16B-5DE3-4E02-A57B-2815DF991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0574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600">
                <a:solidFill>
                  <a:srgbClr val="000000"/>
                </a:solidFill>
                <a:latin typeface="Arial" panose="020B0604020202020204" pitchFamily="34" charset="0"/>
              </a:rPr>
              <a:t>h(k, 0)</a:t>
            </a:r>
          </a:p>
        </p:txBody>
      </p:sp>
      <p:sp>
        <p:nvSpPr>
          <p:cNvPr id="92187" name="Line 27">
            <a:extLst>
              <a:ext uri="{FF2B5EF4-FFF2-40B4-BE49-F238E27FC236}">
                <a16:creationId xmlns:a16="http://schemas.microsoft.com/office/drawing/2014/main" id="{CAEBF55E-D842-4A26-99D9-6230AB6749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62484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0ECD5BAC-85DE-4916-AFFD-9148D5A9D4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Probe sequence</a:t>
            </a:r>
          </a:p>
        </p:txBody>
      </p:sp>
      <p:grpSp>
        <p:nvGrpSpPr>
          <p:cNvPr id="93187" name="Group 3">
            <a:extLst>
              <a:ext uri="{FF2B5EF4-FFF2-40B4-BE49-F238E27FC236}">
                <a16:creationId xmlns:a16="http://schemas.microsoft.com/office/drawing/2014/main" id="{011DC710-0141-4A72-AE1C-E8AA5E52919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5791200"/>
            <a:ext cx="5715000" cy="381000"/>
            <a:chOff x="768" y="624"/>
            <a:chExt cx="3600" cy="240"/>
          </a:xfrm>
        </p:grpSpPr>
        <p:sp>
          <p:nvSpPr>
            <p:cNvPr id="93188" name="Rectangle 4">
              <a:extLst>
                <a:ext uri="{FF2B5EF4-FFF2-40B4-BE49-F238E27FC236}">
                  <a16:creationId xmlns:a16="http://schemas.microsoft.com/office/drawing/2014/main" id="{D8AB1980-BE0D-4CEC-AE3C-5472CC272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3189" name="Line 5">
              <a:extLst>
                <a:ext uri="{FF2B5EF4-FFF2-40B4-BE49-F238E27FC236}">
                  <a16:creationId xmlns:a16="http://schemas.microsoft.com/office/drawing/2014/main" id="{2840998F-D71F-4883-81B3-178CF457D5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3190" name="Line 6">
              <a:extLst>
                <a:ext uri="{FF2B5EF4-FFF2-40B4-BE49-F238E27FC236}">
                  <a16:creationId xmlns:a16="http://schemas.microsoft.com/office/drawing/2014/main" id="{E0240F41-79C7-44BD-952A-39229FFA9C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3191" name="Line 7">
              <a:extLst>
                <a:ext uri="{FF2B5EF4-FFF2-40B4-BE49-F238E27FC236}">
                  <a16:creationId xmlns:a16="http://schemas.microsoft.com/office/drawing/2014/main" id="{7DDB82A1-4CE4-4DEB-BE78-8BE4DB9DA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3192" name="Line 8">
              <a:extLst>
                <a:ext uri="{FF2B5EF4-FFF2-40B4-BE49-F238E27FC236}">
                  <a16:creationId xmlns:a16="http://schemas.microsoft.com/office/drawing/2014/main" id="{531DA179-AE4B-4E70-9458-399EBBCBFD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3193" name="Line 9">
              <a:extLst>
                <a:ext uri="{FF2B5EF4-FFF2-40B4-BE49-F238E27FC236}">
                  <a16:creationId xmlns:a16="http://schemas.microsoft.com/office/drawing/2014/main" id="{6F98117A-D1FC-4671-AE85-2111932E3D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3194" name="Line 10">
              <a:extLst>
                <a:ext uri="{FF2B5EF4-FFF2-40B4-BE49-F238E27FC236}">
                  <a16:creationId xmlns:a16="http://schemas.microsoft.com/office/drawing/2014/main" id="{D7C19827-3DD5-49B4-820B-97C8F3EF59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3195" name="Line 11">
              <a:extLst>
                <a:ext uri="{FF2B5EF4-FFF2-40B4-BE49-F238E27FC236}">
                  <a16:creationId xmlns:a16="http://schemas.microsoft.com/office/drawing/2014/main" id="{6B470058-40DF-4D2C-9331-255D6F8067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3196" name="Line 12">
              <a:extLst>
                <a:ext uri="{FF2B5EF4-FFF2-40B4-BE49-F238E27FC236}">
                  <a16:creationId xmlns:a16="http://schemas.microsoft.com/office/drawing/2014/main" id="{A0F9E8A1-4511-424C-B37C-8747B7E57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3197" name="Line 13">
              <a:extLst>
                <a:ext uri="{FF2B5EF4-FFF2-40B4-BE49-F238E27FC236}">
                  <a16:creationId xmlns:a16="http://schemas.microsoft.com/office/drawing/2014/main" id="{14501517-E274-426B-83EA-A319C0016E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3198" name="Line 14">
              <a:extLst>
                <a:ext uri="{FF2B5EF4-FFF2-40B4-BE49-F238E27FC236}">
                  <a16:creationId xmlns:a16="http://schemas.microsoft.com/office/drawing/2014/main" id="{F749D83D-4580-4811-A252-2FC07C34FC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3199" name="Line 15">
              <a:extLst>
                <a:ext uri="{FF2B5EF4-FFF2-40B4-BE49-F238E27FC236}">
                  <a16:creationId xmlns:a16="http://schemas.microsoft.com/office/drawing/2014/main" id="{52B64974-A374-4D1F-B602-B5A37FBBB9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3200" name="Line 16">
              <a:extLst>
                <a:ext uri="{FF2B5EF4-FFF2-40B4-BE49-F238E27FC236}">
                  <a16:creationId xmlns:a16="http://schemas.microsoft.com/office/drawing/2014/main" id="{31AD1B65-F03A-4C8A-9329-C25016035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3201" name="Line 17">
              <a:extLst>
                <a:ext uri="{FF2B5EF4-FFF2-40B4-BE49-F238E27FC236}">
                  <a16:creationId xmlns:a16="http://schemas.microsoft.com/office/drawing/2014/main" id="{6FA8570B-20B3-4AC4-9040-AF4AEE0398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3202" name="Line 18">
              <a:extLst>
                <a:ext uri="{FF2B5EF4-FFF2-40B4-BE49-F238E27FC236}">
                  <a16:creationId xmlns:a16="http://schemas.microsoft.com/office/drawing/2014/main" id="{4EC546D4-A7E9-432F-B510-2DCC79CF5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93203" name="Rectangle 19">
            <a:extLst>
              <a:ext uri="{FF2B5EF4-FFF2-40B4-BE49-F238E27FC236}">
                <a16:creationId xmlns:a16="http://schemas.microsoft.com/office/drawing/2014/main" id="{6942573F-08F0-4110-95A3-C75058943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3204" name="Rectangle 20">
            <a:extLst>
              <a:ext uri="{FF2B5EF4-FFF2-40B4-BE49-F238E27FC236}">
                <a16:creationId xmlns:a16="http://schemas.microsoft.com/office/drawing/2014/main" id="{43A5A47F-4624-47B1-8D30-AF5B68070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3205" name="Rectangle 21">
            <a:extLst>
              <a:ext uri="{FF2B5EF4-FFF2-40B4-BE49-F238E27FC236}">
                <a16:creationId xmlns:a16="http://schemas.microsoft.com/office/drawing/2014/main" id="{ADAFAA8C-C652-44BC-9173-9FF9CB78C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3206" name="Rectangle 22">
            <a:extLst>
              <a:ext uri="{FF2B5EF4-FFF2-40B4-BE49-F238E27FC236}">
                <a16:creationId xmlns:a16="http://schemas.microsoft.com/office/drawing/2014/main" id="{04307A86-18FD-4671-8199-1C3D64EAA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3207" name="Rectangle 23">
            <a:extLst>
              <a:ext uri="{FF2B5EF4-FFF2-40B4-BE49-F238E27FC236}">
                <a16:creationId xmlns:a16="http://schemas.microsoft.com/office/drawing/2014/main" id="{EA7B5102-6603-4DBB-8BC9-D74197C38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3208" name="Rectangle 24">
            <a:extLst>
              <a:ext uri="{FF2B5EF4-FFF2-40B4-BE49-F238E27FC236}">
                <a16:creationId xmlns:a16="http://schemas.microsoft.com/office/drawing/2014/main" id="{938FBC07-8E88-4B36-8E68-B20F5EAAF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3209" name="Text Box 25">
            <a:extLst>
              <a:ext uri="{FF2B5EF4-FFF2-40B4-BE49-F238E27FC236}">
                <a16:creationId xmlns:a16="http://schemas.microsoft.com/office/drawing/2014/main" id="{695B28C6-491D-4810-8F7C-C184352F7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0574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600">
                <a:solidFill>
                  <a:srgbClr val="000000"/>
                </a:solidFill>
                <a:latin typeface="Arial" panose="020B0604020202020204" pitchFamily="34" charset="0"/>
              </a:rPr>
              <a:t>h(k, 1)</a:t>
            </a:r>
          </a:p>
        </p:txBody>
      </p:sp>
      <p:sp>
        <p:nvSpPr>
          <p:cNvPr id="93210" name="Line 26">
            <a:extLst>
              <a:ext uri="{FF2B5EF4-FFF2-40B4-BE49-F238E27FC236}">
                <a16:creationId xmlns:a16="http://schemas.microsoft.com/office/drawing/2014/main" id="{D8FD5214-1E8B-4E0F-93F5-007992D2E9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7600" y="62484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FFA433DB-227D-4E9D-96B6-AE48999A37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Probe sequence</a:t>
            </a:r>
          </a:p>
        </p:txBody>
      </p:sp>
      <p:grpSp>
        <p:nvGrpSpPr>
          <p:cNvPr id="94211" name="Group 3">
            <a:extLst>
              <a:ext uri="{FF2B5EF4-FFF2-40B4-BE49-F238E27FC236}">
                <a16:creationId xmlns:a16="http://schemas.microsoft.com/office/drawing/2014/main" id="{2D913FE6-E916-430F-8602-C0FD08BBB35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5791200"/>
            <a:ext cx="5715000" cy="381000"/>
            <a:chOff x="768" y="624"/>
            <a:chExt cx="3600" cy="240"/>
          </a:xfrm>
        </p:grpSpPr>
        <p:sp>
          <p:nvSpPr>
            <p:cNvPr id="94212" name="Rectangle 4">
              <a:extLst>
                <a:ext uri="{FF2B5EF4-FFF2-40B4-BE49-F238E27FC236}">
                  <a16:creationId xmlns:a16="http://schemas.microsoft.com/office/drawing/2014/main" id="{553228AC-FDFA-4149-B942-18CCE30C6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4213" name="Line 5">
              <a:extLst>
                <a:ext uri="{FF2B5EF4-FFF2-40B4-BE49-F238E27FC236}">
                  <a16:creationId xmlns:a16="http://schemas.microsoft.com/office/drawing/2014/main" id="{A197B5CB-7F6E-48D2-843C-1894F54CC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4214" name="Line 6">
              <a:extLst>
                <a:ext uri="{FF2B5EF4-FFF2-40B4-BE49-F238E27FC236}">
                  <a16:creationId xmlns:a16="http://schemas.microsoft.com/office/drawing/2014/main" id="{A9EB1DD1-7920-4367-A9D2-DC40C1E36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4215" name="Line 7">
              <a:extLst>
                <a:ext uri="{FF2B5EF4-FFF2-40B4-BE49-F238E27FC236}">
                  <a16:creationId xmlns:a16="http://schemas.microsoft.com/office/drawing/2014/main" id="{4EE86ED1-B967-431E-AADE-E0527BF26F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4216" name="Line 8">
              <a:extLst>
                <a:ext uri="{FF2B5EF4-FFF2-40B4-BE49-F238E27FC236}">
                  <a16:creationId xmlns:a16="http://schemas.microsoft.com/office/drawing/2014/main" id="{11B01742-4908-4B32-8EEA-CF37D43CE7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4217" name="Line 9">
              <a:extLst>
                <a:ext uri="{FF2B5EF4-FFF2-40B4-BE49-F238E27FC236}">
                  <a16:creationId xmlns:a16="http://schemas.microsoft.com/office/drawing/2014/main" id="{8C5E4BA1-B961-4672-804F-F806C4404C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4218" name="Line 10">
              <a:extLst>
                <a:ext uri="{FF2B5EF4-FFF2-40B4-BE49-F238E27FC236}">
                  <a16:creationId xmlns:a16="http://schemas.microsoft.com/office/drawing/2014/main" id="{2C633600-6C68-4870-8981-4F3B2B4641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4219" name="Line 11">
              <a:extLst>
                <a:ext uri="{FF2B5EF4-FFF2-40B4-BE49-F238E27FC236}">
                  <a16:creationId xmlns:a16="http://schemas.microsoft.com/office/drawing/2014/main" id="{E7DA71A1-1972-4DD2-B028-F62F87EB7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4220" name="Line 12">
              <a:extLst>
                <a:ext uri="{FF2B5EF4-FFF2-40B4-BE49-F238E27FC236}">
                  <a16:creationId xmlns:a16="http://schemas.microsoft.com/office/drawing/2014/main" id="{7E37E656-6A0C-4457-B76B-A4E94EC4DB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4221" name="Line 13">
              <a:extLst>
                <a:ext uri="{FF2B5EF4-FFF2-40B4-BE49-F238E27FC236}">
                  <a16:creationId xmlns:a16="http://schemas.microsoft.com/office/drawing/2014/main" id="{2C7C7E18-1050-458A-85A8-84E03DAEA7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4222" name="Line 14">
              <a:extLst>
                <a:ext uri="{FF2B5EF4-FFF2-40B4-BE49-F238E27FC236}">
                  <a16:creationId xmlns:a16="http://schemas.microsoft.com/office/drawing/2014/main" id="{C437AFF4-4E8F-4809-90C0-4F99E8F0C0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4223" name="Line 15">
              <a:extLst>
                <a:ext uri="{FF2B5EF4-FFF2-40B4-BE49-F238E27FC236}">
                  <a16:creationId xmlns:a16="http://schemas.microsoft.com/office/drawing/2014/main" id="{736E7FE5-A034-4803-81E8-E817BA44FB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4224" name="Line 16">
              <a:extLst>
                <a:ext uri="{FF2B5EF4-FFF2-40B4-BE49-F238E27FC236}">
                  <a16:creationId xmlns:a16="http://schemas.microsoft.com/office/drawing/2014/main" id="{FDFE707C-3A4E-44AA-8D26-0C006C3301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4225" name="Line 17">
              <a:extLst>
                <a:ext uri="{FF2B5EF4-FFF2-40B4-BE49-F238E27FC236}">
                  <a16:creationId xmlns:a16="http://schemas.microsoft.com/office/drawing/2014/main" id="{DFB5AD66-7FEB-4852-97C4-67C338E8CB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4226" name="Line 18">
              <a:extLst>
                <a:ext uri="{FF2B5EF4-FFF2-40B4-BE49-F238E27FC236}">
                  <a16:creationId xmlns:a16="http://schemas.microsoft.com/office/drawing/2014/main" id="{834E27E7-C958-4AA7-8E7F-7418713170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94227" name="Rectangle 19">
            <a:extLst>
              <a:ext uri="{FF2B5EF4-FFF2-40B4-BE49-F238E27FC236}">
                <a16:creationId xmlns:a16="http://schemas.microsoft.com/office/drawing/2014/main" id="{6CC81C17-9DD4-4000-A67B-76ECF7DA9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4228" name="Rectangle 20">
            <a:extLst>
              <a:ext uri="{FF2B5EF4-FFF2-40B4-BE49-F238E27FC236}">
                <a16:creationId xmlns:a16="http://schemas.microsoft.com/office/drawing/2014/main" id="{E3A16E84-4EA6-484D-90E4-E93112BFD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4229" name="Rectangle 21">
            <a:extLst>
              <a:ext uri="{FF2B5EF4-FFF2-40B4-BE49-F238E27FC236}">
                <a16:creationId xmlns:a16="http://schemas.microsoft.com/office/drawing/2014/main" id="{891DEA2F-A312-440D-A028-8944F03A1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4230" name="Rectangle 22">
            <a:extLst>
              <a:ext uri="{FF2B5EF4-FFF2-40B4-BE49-F238E27FC236}">
                <a16:creationId xmlns:a16="http://schemas.microsoft.com/office/drawing/2014/main" id="{FE2B53D6-3F58-4BE8-A893-C6CAA7640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4231" name="Rectangle 23">
            <a:extLst>
              <a:ext uri="{FF2B5EF4-FFF2-40B4-BE49-F238E27FC236}">
                <a16:creationId xmlns:a16="http://schemas.microsoft.com/office/drawing/2014/main" id="{6220DCE9-CC90-47E9-8F6E-923D9AFDA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4232" name="Rectangle 24">
            <a:extLst>
              <a:ext uri="{FF2B5EF4-FFF2-40B4-BE49-F238E27FC236}">
                <a16:creationId xmlns:a16="http://schemas.microsoft.com/office/drawing/2014/main" id="{1DCE525B-0830-414A-B01B-36BD1F3FD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4233" name="Text Box 25">
            <a:extLst>
              <a:ext uri="{FF2B5EF4-FFF2-40B4-BE49-F238E27FC236}">
                <a16:creationId xmlns:a16="http://schemas.microsoft.com/office/drawing/2014/main" id="{AC2A0EDB-D552-4A16-9F76-C5DF4C20A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0574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600">
                <a:solidFill>
                  <a:srgbClr val="000000"/>
                </a:solidFill>
                <a:latin typeface="Arial" panose="020B0604020202020204" pitchFamily="34" charset="0"/>
              </a:rPr>
              <a:t>h(k, 2)</a:t>
            </a:r>
          </a:p>
        </p:txBody>
      </p:sp>
      <p:sp>
        <p:nvSpPr>
          <p:cNvPr id="94234" name="Line 26">
            <a:extLst>
              <a:ext uri="{FF2B5EF4-FFF2-40B4-BE49-F238E27FC236}">
                <a16:creationId xmlns:a16="http://schemas.microsoft.com/office/drawing/2014/main" id="{BC82BD55-16A8-4276-B17B-FDE50E0E56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62484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8FA77DF6-E60E-434E-ABB7-165CE9C5B7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Probe sequence</a:t>
            </a:r>
          </a:p>
        </p:txBody>
      </p:sp>
      <p:grpSp>
        <p:nvGrpSpPr>
          <p:cNvPr id="95235" name="Group 3">
            <a:extLst>
              <a:ext uri="{FF2B5EF4-FFF2-40B4-BE49-F238E27FC236}">
                <a16:creationId xmlns:a16="http://schemas.microsoft.com/office/drawing/2014/main" id="{ACB460CC-3398-49D6-B3A8-7F8E4B7EA93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5791200"/>
            <a:ext cx="5715000" cy="381000"/>
            <a:chOff x="768" y="624"/>
            <a:chExt cx="3600" cy="240"/>
          </a:xfrm>
        </p:grpSpPr>
        <p:sp>
          <p:nvSpPr>
            <p:cNvPr id="95236" name="Rectangle 4">
              <a:extLst>
                <a:ext uri="{FF2B5EF4-FFF2-40B4-BE49-F238E27FC236}">
                  <a16:creationId xmlns:a16="http://schemas.microsoft.com/office/drawing/2014/main" id="{392AD600-1988-456D-BD1E-F620D1BD0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5237" name="Line 5">
              <a:extLst>
                <a:ext uri="{FF2B5EF4-FFF2-40B4-BE49-F238E27FC236}">
                  <a16:creationId xmlns:a16="http://schemas.microsoft.com/office/drawing/2014/main" id="{CC569C02-D8FB-4B84-9105-C1410546A1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5238" name="Line 6">
              <a:extLst>
                <a:ext uri="{FF2B5EF4-FFF2-40B4-BE49-F238E27FC236}">
                  <a16:creationId xmlns:a16="http://schemas.microsoft.com/office/drawing/2014/main" id="{96CB3FA2-8AA8-4F9E-B1CF-9E21F20553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5239" name="Line 7">
              <a:extLst>
                <a:ext uri="{FF2B5EF4-FFF2-40B4-BE49-F238E27FC236}">
                  <a16:creationId xmlns:a16="http://schemas.microsoft.com/office/drawing/2014/main" id="{D031C34B-9531-46F3-8986-3018662E1C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5240" name="Line 8">
              <a:extLst>
                <a:ext uri="{FF2B5EF4-FFF2-40B4-BE49-F238E27FC236}">
                  <a16:creationId xmlns:a16="http://schemas.microsoft.com/office/drawing/2014/main" id="{09FCFF22-936B-4510-BBFB-DEA869B82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5241" name="Line 9">
              <a:extLst>
                <a:ext uri="{FF2B5EF4-FFF2-40B4-BE49-F238E27FC236}">
                  <a16:creationId xmlns:a16="http://schemas.microsoft.com/office/drawing/2014/main" id="{D6263A92-DDB7-4A4E-90F9-7E16895F6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5242" name="Line 10">
              <a:extLst>
                <a:ext uri="{FF2B5EF4-FFF2-40B4-BE49-F238E27FC236}">
                  <a16:creationId xmlns:a16="http://schemas.microsoft.com/office/drawing/2014/main" id="{C1D5FE84-5CF1-4386-A2E3-BE922FDE90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5243" name="Line 11">
              <a:extLst>
                <a:ext uri="{FF2B5EF4-FFF2-40B4-BE49-F238E27FC236}">
                  <a16:creationId xmlns:a16="http://schemas.microsoft.com/office/drawing/2014/main" id="{0643F721-C3A5-46A8-9807-D0E58005BB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5244" name="Line 12">
              <a:extLst>
                <a:ext uri="{FF2B5EF4-FFF2-40B4-BE49-F238E27FC236}">
                  <a16:creationId xmlns:a16="http://schemas.microsoft.com/office/drawing/2014/main" id="{8E917AF7-31B4-4733-A8DB-5987CCC270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5245" name="Line 13">
              <a:extLst>
                <a:ext uri="{FF2B5EF4-FFF2-40B4-BE49-F238E27FC236}">
                  <a16:creationId xmlns:a16="http://schemas.microsoft.com/office/drawing/2014/main" id="{6560D308-D75E-43C1-A773-28E8964C8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5246" name="Line 14">
              <a:extLst>
                <a:ext uri="{FF2B5EF4-FFF2-40B4-BE49-F238E27FC236}">
                  <a16:creationId xmlns:a16="http://schemas.microsoft.com/office/drawing/2014/main" id="{FFBDDFB7-015E-4392-AC3C-F1A2E85BD7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5247" name="Line 15">
              <a:extLst>
                <a:ext uri="{FF2B5EF4-FFF2-40B4-BE49-F238E27FC236}">
                  <a16:creationId xmlns:a16="http://schemas.microsoft.com/office/drawing/2014/main" id="{75AEBF88-5029-495C-B004-C2BD412BFA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5248" name="Line 16">
              <a:extLst>
                <a:ext uri="{FF2B5EF4-FFF2-40B4-BE49-F238E27FC236}">
                  <a16:creationId xmlns:a16="http://schemas.microsoft.com/office/drawing/2014/main" id="{447D77DD-B468-4715-ADB0-6B00F7D21E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5249" name="Line 17">
              <a:extLst>
                <a:ext uri="{FF2B5EF4-FFF2-40B4-BE49-F238E27FC236}">
                  <a16:creationId xmlns:a16="http://schemas.microsoft.com/office/drawing/2014/main" id="{950A9708-68EA-4178-AE0A-4A4107188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5250" name="Line 18">
              <a:extLst>
                <a:ext uri="{FF2B5EF4-FFF2-40B4-BE49-F238E27FC236}">
                  <a16:creationId xmlns:a16="http://schemas.microsoft.com/office/drawing/2014/main" id="{A4A9CD35-C33D-40A3-B7B0-8ADB0EA395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95251" name="Rectangle 19">
            <a:extLst>
              <a:ext uri="{FF2B5EF4-FFF2-40B4-BE49-F238E27FC236}">
                <a16:creationId xmlns:a16="http://schemas.microsoft.com/office/drawing/2014/main" id="{E297BE53-414D-43C9-AAF9-4B7D694F0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5252" name="Rectangle 20">
            <a:extLst>
              <a:ext uri="{FF2B5EF4-FFF2-40B4-BE49-F238E27FC236}">
                <a16:creationId xmlns:a16="http://schemas.microsoft.com/office/drawing/2014/main" id="{BBF1C463-D596-44F2-BBF3-089E83BE6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5253" name="Rectangle 21">
            <a:extLst>
              <a:ext uri="{FF2B5EF4-FFF2-40B4-BE49-F238E27FC236}">
                <a16:creationId xmlns:a16="http://schemas.microsoft.com/office/drawing/2014/main" id="{204EFB3A-8427-412F-A9A3-DD2ADB870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5254" name="Rectangle 22">
            <a:extLst>
              <a:ext uri="{FF2B5EF4-FFF2-40B4-BE49-F238E27FC236}">
                <a16:creationId xmlns:a16="http://schemas.microsoft.com/office/drawing/2014/main" id="{FF7A8D6C-B1C8-4A02-80A9-A1B4D2ABD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5255" name="Rectangle 23">
            <a:extLst>
              <a:ext uri="{FF2B5EF4-FFF2-40B4-BE49-F238E27FC236}">
                <a16:creationId xmlns:a16="http://schemas.microsoft.com/office/drawing/2014/main" id="{45B3AB11-875C-4C59-9997-12A8E69E4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5256" name="Rectangle 24">
            <a:extLst>
              <a:ext uri="{FF2B5EF4-FFF2-40B4-BE49-F238E27FC236}">
                <a16:creationId xmlns:a16="http://schemas.microsoft.com/office/drawing/2014/main" id="{74D43325-7DA7-4CBE-A89E-854428B82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5257" name="Text Box 25">
            <a:extLst>
              <a:ext uri="{FF2B5EF4-FFF2-40B4-BE49-F238E27FC236}">
                <a16:creationId xmlns:a16="http://schemas.microsoft.com/office/drawing/2014/main" id="{00787297-E731-4125-9F5F-33DC103BD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0574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600">
                <a:solidFill>
                  <a:srgbClr val="000000"/>
                </a:solidFill>
                <a:latin typeface="Arial" panose="020B0604020202020204" pitchFamily="34" charset="0"/>
              </a:rPr>
              <a:t>h(k, 3)</a:t>
            </a:r>
          </a:p>
        </p:txBody>
      </p:sp>
      <p:sp>
        <p:nvSpPr>
          <p:cNvPr id="95258" name="Line 26">
            <a:extLst>
              <a:ext uri="{FF2B5EF4-FFF2-40B4-BE49-F238E27FC236}">
                <a16:creationId xmlns:a16="http://schemas.microsoft.com/office/drawing/2014/main" id="{CB3BA856-34AB-4AE0-B31C-4955C2CB4F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10600" y="62484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87F54130-C1E6-4A7B-AD12-6F6F179821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Probe sequence</a:t>
            </a:r>
          </a:p>
        </p:txBody>
      </p:sp>
      <p:grpSp>
        <p:nvGrpSpPr>
          <p:cNvPr id="96259" name="Group 3">
            <a:extLst>
              <a:ext uri="{FF2B5EF4-FFF2-40B4-BE49-F238E27FC236}">
                <a16:creationId xmlns:a16="http://schemas.microsoft.com/office/drawing/2014/main" id="{C98866D7-8268-4216-909A-CF78B633283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5791200"/>
            <a:ext cx="5715000" cy="381000"/>
            <a:chOff x="768" y="624"/>
            <a:chExt cx="3600" cy="240"/>
          </a:xfrm>
        </p:grpSpPr>
        <p:sp>
          <p:nvSpPr>
            <p:cNvPr id="96260" name="Rectangle 4">
              <a:extLst>
                <a:ext uri="{FF2B5EF4-FFF2-40B4-BE49-F238E27FC236}">
                  <a16:creationId xmlns:a16="http://schemas.microsoft.com/office/drawing/2014/main" id="{90AFBC00-1084-42BF-8BEB-A229666B3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6261" name="Line 5">
              <a:extLst>
                <a:ext uri="{FF2B5EF4-FFF2-40B4-BE49-F238E27FC236}">
                  <a16:creationId xmlns:a16="http://schemas.microsoft.com/office/drawing/2014/main" id="{D9317A7E-E282-44DB-8BA9-1AA782C73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6262" name="Line 6">
              <a:extLst>
                <a:ext uri="{FF2B5EF4-FFF2-40B4-BE49-F238E27FC236}">
                  <a16:creationId xmlns:a16="http://schemas.microsoft.com/office/drawing/2014/main" id="{24F2C1F3-1982-4713-9AB8-01236BA95E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6263" name="Line 7">
              <a:extLst>
                <a:ext uri="{FF2B5EF4-FFF2-40B4-BE49-F238E27FC236}">
                  <a16:creationId xmlns:a16="http://schemas.microsoft.com/office/drawing/2014/main" id="{022220EC-B065-4CAA-8E07-32ABD937C1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6264" name="Line 8">
              <a:extLst>
                <a:ext uri="{FF2B5EF4-FFF2-40B4-BE49-F238E27FC236}">
                  <a16:creationId xmlns:a16="http://schemas.microsoft.com/office/drawing/2014/main" id="{28CC0F58-C715-4286-A5A8-FCFEAE5D00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6265" name="Line 9">
              <a:extLst>
                <a:ext uri="{FF2B5EF4-FFF2-40B4-BE49-F238E27FC236}">
                  <a16:creationId xmlns:a16="http://schemas.microsoft.com/office/drawing/2014/main" id="{742FE0EC-12C3-450C-AE56-3B0CF8D1D9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6266" name="Line 10">
              <a:extLst>
                <a:ext uri="{FF2B5EF4-FFF2-40B4-BE49-F238E27FC236}">
                  <a16:creationId xmlns:a16="http://schemas.microsoft.com/office/drawing/2014/main" id="{25E764D7-05E8-4F7B-914C-0DC7EE4143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6267" name="Line 11">
              <a:extLst>
                <a:ext uri="{FF2B5EF4-FFF2-40B4-BE49-F238E27FC236}">
                  <a16:creationId xmlns:a16="http://schemas.microsoft.com/office/drawing/2014/main" id="{540B49BB-2F5C-4FEF-B2AF-81C72EB04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6268" name="Line 12">
              <a:extLst>
                <a:ext uri="{FF2B5EF4-FFF2-40B4-BE49-F238E27FC236}">
                  <a16:creationId xmlns:a16="http://schemas.microsoft.com/office/drawing/2014/main" id="{D39C685D-850A-49B3-AB62-184FC46666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6269" name="Line 13">
              <a:extLst>
                <a:ext uri="{FF2B5EF4-FFF2-40B4-BE49-F238E27FC236}">
                  <a16:creationId xmlns:a16="http://schemas.microsoft.com/office/drawing/2014/main" id="{5B3FF3F7-7A16-4D93-9BBD-088BA3FAC2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6270" name="Line 14">
              <a:extLst>
                <a:ext uri="{FF2B5EF4-FFF2-40B4-BE49-F238E27FC236}">
                  <a16:creationId xmlns:a16="http://schemas.microsoft.com/office/drawing/2014/main" id="{2593F1F7-6237-4101-BD12-2866AC59C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6271" name="Line 15">
              <a:extLst>
                <a:ext uri="{FF2B5EF4-FFF2-40B4-BE49-F238E27FC236}">
                  <a16:creationId xmlns:a16="http://schemas.microsoft.com/office/drawing/2014/main" id="{432972EC-1572-4025-8D9F-CF85B87D4F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6272" name="Line 16">
              <a:extLst>
                <a:ext uri="{FF2B5EF4-FFF2-40B4-BE49-F238E27FC236}">
                  <a16:creationId xmlns:a16="http://schemas.microsoft.com/office/drawing/2014/main" id="{4A8C5F3C-C9E8-4773-B2C3-C6C9781B10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6273" name="Line 17">
              <a:extLst>
                <a:ext uri="{FF2B5EF4-FFF2-40B4-BE49-F238E27FC236}">
                  <a16:creationId xmlns:a16="http://schemas.microsoft.com/office/drawing/2014/main" id="{6D07BE75-89FA-4219-AE05-AE520CF52C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6274" name="Line 18">
              <a:extLst>
                <a:ext uri="{FF2B5EF4-FFF2-40B4-BE49-F238E27FC236}">
                  <a16:creationId xmlns:a16="http://schemas.microsoft.com/office/drawing/2014/main" id="{7BFC66E6-DAB3-4DC8-807A-792BCC9050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96275" name="Rectangle 19">
            <a:extLst>
              <a:ext uri="{FF2B5EF4-FFF2-40B4-BE49-F238E27FC236}">
                <a16:creationId xmlns:a16="http://schemas.microsoft.com/office/drawing/2014/main" id="{0AD52FA0-5526-4182-A713-59DB47B49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6276" name="Rectangle 20">
            <a:extLst>
              <a:ext uri="{FF2B5EF4-FFF2-40B4-BE49-F238E27FC236}">
                <a16:creationId xmlns:a16="http://schemas.microsoft.com/office/drawing/2014/main" id="{7728E778-2AD6-4959-87D4-FF3DB8941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6277" name="Rectangle 21">
            <a:extLst>
              <a:ext uri="{FF2B5EF4-FFF2-40B4-BE49-F238E27FC236}">
                <a16:creationId xmlns:a16="http://schemas.microsoft.com/office/drawing/2014/main" id="{4AF6B5ED-6FEB-4BEB-8651-7E59FDAB9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6278" name="Rectangle 22">
            <a:extLst>
              <a:ext uri="{FF2B5EF4-FFF2-40B4-BE49-F238E27FC236}">
                <a16:creationId xmlns:a16="http://schemas.microsoft.com/office/drawing/2014/main" id="{1AE848A7-A59C-4369-8E78-E4CCBF954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6279" name="Rectangle 23">
            <a:extLst>
              <a:ext uri="{FF2B5EF4-FFF2-40B4-BE49-F238E27FC236}">
                <a16:creationId xmlns:a16="http://schemas.microsoft.com/office/drawing/2014/main" id="{42BA67A5-B7D9-4BA6-9B7C-4105311E5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6280" name="Rectangle 24">
            <a:extLst>
              <a:ext uri="{FF2B5EF4-FFF2-40B4-BE49-F238E27FC236}">
                <a16:creationId xmlns:a16="http://schemas.microsoft.com/office/drawing/2014/main" id="{5108445A-C4D9-466E-B55A-3710A9B73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6281" name="Text Box 25">
            <a:extLst>
              <a:ext uri="{FF2B5EF4-FFF2-40B4-BE49-F238E27FC236}">
                <a16:creationId xmlns:a16="http://schemas.microsoft.com/office/drawing/2014/main" id="{52CEDE5F-17D6-4692-B653-7AD4B5F11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057400"/>
            <a:ext cx="2819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600">
                <a:solidFill>
                  <a:srgbClr val="000000"/>
                </a:solidFill>
                <a:latin typeface="Arial" panose="020B0604020202020204" pitchFamily="34" charset="0"/>
              </a:rPr>
              <a:t>h(k, …)</a:t>
            </a:r>
          </a:p>
        </p:txBody>
      </p:sp>
      <p:sp>
        <p:nvSpPr>
          <p:cNvPr id="96283" name="Text Box 27">
            <a:extLst>
              <a:ext uri="{FF2B5EF4-FFF2-40B4-BE49-F238E27FC236}">
                <a16:creationId xmlns:a16="http://schemas.microsoft.com/office/drawing/2014/main" id="{65620BDD-BC76-42DB-8C16-3ADFD0317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881688"/>
            <a:ext cx="18288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4800">
                <a:solidFill>
                  <a:srgbClr val="FF0000"/>
                </a:solidFill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96284" name="Text Box 28">
            <a:extLst>
              <a:ext uri="{FF2B5EF4-FFF2-40B4-BE49-F238E27FC236}">
                <a16:creationId xmlns:a16="http://schemas.microsoft.com/office/drawing/2014/main" id="{02DCCD3E-A658-4B29-B9B5-ACA372622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343400"/>
            <a:ext cx="480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200">
                <a:solidFill>
                  <a:srgbClr val="FF0000"/>
                </a:solidFill>
                <a:latin typeface="Arial" panose="020B0604020202020204" pitchFamily="34" charset="0"/>
              </a:rPr>
              <a:t>must visit all locations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Oval 2">
            <a:extLst>
              <a:ext uri="{FF2B5EF4-FFF2-40B4-BE49-F238E27FC236}">
                <a16:creationId xmlns:a16="http://schemas.microsoft.com/office/drawing/2014/main" id="{D13D0844-8270-428E-B883-B42618829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886200"/>
            <a:ext cx="2971800" cy="16764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B9D9143-6411-42BB-8EE7-7242C1B173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Key/data pair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1CB768FC-B493-4627-B99C-E56ABCF69B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4"/>
            <a:ext cx="8229600" cy="1633537"/>
          </a:xfrm>
        </p:spPr>
        <p:txBody>
          <a:bodyPr/>
          <a:lstStyle/>
          <a:p>
            <a:r>
              <a:rPr lang="en-US" altLang="ti-ET"/>
              <a:t>The key is a numeric representation of the </a:t>
            </a:r>
            <a:r>
              <a:rPr lang="en-US" altLang="ti-ET" i="1"/>
              <a:t>relevant portion</a:t>
            </a:r>
            <a:r>
              <a:rPr lang="en-US" altLang="ti-ET"/>
              <a:t> of the data</a:t>
            </a:r>
          </a:p>
          <a:p>
            <a:r>
              <a:rPr lang="en-US" altLang="ti-ET"/>
              <a:t>For example: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ti-ET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AC9C33C4-9ADA-4878-AAB4-4CA6E5C26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962400"/>
            <a:ext cx="2514600" cy="17526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6390" name="Text Box 6">
            <a:extLst>
              <a:ext uri="{FF2B5EF4-FFF2-40B4-BE49-F238E27FC236}">
                <a16:creationId xmlns:a16="http://schemas.microsoft.com/office/drawing/2014/main" id="{6B7DE5F0-1700-46C3-AB49-AF7EC8CF5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343400"/>
            <a:ext cx="2133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account information</a:t>
            </a:r>
          </a:p>
        </p:txBody>
      </p:sp>
      <p:sp>
        <p:nvSpPr>
          <p:cNvPr id="16391" name="AutoShape 7">
            <a:extLst>
              <a:ext uri="{FF2B5EF4-FFF2-40B4-BE49-F238E27FC236}">
                <a16:creationId xmlns:a16="http://schemas.microsoft.com/office/drawing/2014/main" id="{09DB947D-1AA6-4458-A21B-CA4035D66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343400"/>
            <a:ext cx="1219200" cy="9144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6392" name="Text Box 8">
            <a:extLst>
              <a:ext uri="{FF2B5EF4-FFF2-40B4-BE49-F238E27FC236}">
                <a16:creationId xmlns:a16="http://schemas.microsoft.com/office/drawing/2014/main" id="{1B94FEBD-9930-4EEC-8900-0BF103291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343400"/>
            <a:ext cx="190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600">
                <a:solidFill>
                  <a:srgbClr val="000000"/>
                </a:solidFill>
                <a:latin typeface="Arial" panose="020B0604020202020204" pitchFamily="34" charset="0"/>
              </a:rPr>
              <a:t>number</a:t>
            </a:r>
          </a:p>
        </p:txBody>
      </p:sp>
      <p:sp>
        <p:nvSpPr>
          <p:cNvPr id="16393" name="Text Box 9">
            <a:extLst>
              <a:ext uri="{FF2B5EF4-FFF2-40B4-BE49-F238E27FC236}">
                <a16:creationId xmlns:a16="http://schemas.microsoft.com/office/drawing/2014/main" id="{23AF1220-892C-4FA8-9703-6DF2D3574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200401"/>
            <a:ext cx="1524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000">
                <a:solidFill>
                  <a:srgbClr val="000000"/>
                </a:solidFill>
                <a:latin typeface="Arial" panose="020B0604020202020204" pitchFamily="34" charset="0"/>
              </a:rPr>
              <a:t>ascii code of first and last name</a:t>
            </a:r>
          </a:p>
        </p:txBody>
      </p:sp>
      <p:sp>
        <p:nvSpPr>
          <p:cNvPr id="16394" name="Text Box 10">
            <a:extLst>
              <a:ext uri="{FF2B5EF4-FFF2-40B4-BE49-F238E27FC236}">
                <a16:creationId xmlns:a16="http://schemas.microsoft.com/office/drawing/2014/main" id="{AEA2F0EB-FFC7-4034-84AD-7638402AA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352801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16395" name="Text Box 11">
            <a:extLst>
              <a:ext uri="{FF2B5EF4-FFF2-40B4-BE49-F238E27FC236}">
                <a16:creationId xmlns:a16="http://schemas.microsoft.com/office/drawing/2014/main" id="{BC07C3B5-63E7-4A0B-B0F3-40F79BBF4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3276601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key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883136D8-9F3A-40E1-B62A-EC6D9B7631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Open addressing: Insert</a:t>
            </a:r>
          </a:p>
        </p:txBody>
      </p:sp>
      <p:pic>
        <p:nvPicPr>
          <p:cNvPr id="74756" name="Picture 4">
            <a:extLst>
              <a:ext uri="{FF2B5EF4-FFF2-40B4-BE49-F238E27FC236}">
                <a16:creationId xmlns:a16="http://schemas.microsoft.com/office/drawing/2014/main" id="{A3E00DAA-B629-4F13-A42A-8179CB33E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52" y="1133429"/>
            <a:ext cx="6702928" cy="541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4C3D7767-9BAE-4722-932E-5295EFA5ED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 dirty="0"/>
              <a:t>Open addressing: Insert</a:t>
            </a:r>
          </a:p>
        </p:txBody>
      </p:sp>
      <p:pic>
        <p:nvPicPr>
          <p:cNvPr id="75779" name="Picture 3">
            <a:extLst>
              <a:ext uri="{FF2B5EF4-FFF2-40B4-BE49-F238E27FC236}">
                <a16:creationId xmlns:a16="http://schemas.microsoft.com/office/drawing/2014/main" id="{09479954-D570-44C7-8AFF-1ED40783C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05" y="1106171"/>
            <a:ext cx="6919274" cy="559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780" name="Rectangle 4">
            <a:extLst>
              <a:ext uri="{FF2B5EF4-FFF2-40B4-BE49-F238E27FC236}">
                <a16:creationId xmlns:a16="http://schemas.microsoft.com/office/drawing/2014/main" id="{86E54DDF-0575-4B0B-8FA8-C18DFB0E7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248" y="1863364"/>
            <a:ext cx="7625498" cy="111550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75781" name="Text Box 5">
            <a:extLst>
              <a:ext uri="{FF2B5EF4-FFF2-40B4-BE49-F238E27FC236}">
                <a16:creationId xmlns:a16="http://schemas.microsoft.com/office/drawing/2014/main" id="{BAF07532-9433-45A6-B4D8-7039EA81C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2720" y="2014115"/>
            <a:ext cx="34219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get the first </a:t>
            </a:r>
            <a:r>
              <a:rPr lang="en-US" altLang="ti-ET" sz="2400" b="1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hashtable</a:t>
            </a:r>
            <a:r>
              <a:rPr lang="en-US" altLang="ti-ET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entry to look in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5B91F13D-B2FE-432D-922D-669E30E561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Open addressing: Insert</a:t>
            </a:r>
          </a:p>
        </p:txBody>
      </p:sp>
      <p:sp>
        <p:nvSpPr>
          <p:cNvPr id="76805" name="Text Box 5">
            <a:extLst>
              <a:ext uri="{FF2B5EF4-FFF2-40B4-BE49-F238E27FC236}">
                <a16:creationId xmlns:a16="http://schemas.microsoft.com/office/drawing/2014/main" id="{245EA4A6-DF97-40F4-A0FF-8216E519B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5352" y="3346028"/>
            <a:ext cx="375815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follow the probe sequence until we find an open entry 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4DD8F3E4-721B-4FF4-99C1-EC3817153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83" y="1264920"/>
            <a:ext cx="6919274" cy="559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804" name="Rectangle 4">
            <a:extLst>
              <a:ext uri="{FF2B5EF4-FFF2-40B4-BE49-F238E27FC236}">
                <a16:creationId xmlns:a16="http://schemas.microsoft.com/office/drawing/2014/main" id="{9A6BE8AE-D910-4901-BCD0-DC18F7B43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110846"/>
            <a:ext cx="7327769" cy="151771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4894E03B-5FB4-49D9-93AD-2E8F2696EF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Open addressing: Insert</a:t>
            </a:r>
          </a:p>
        </p:txBody>
      </p:sp>
      <p:sp>
        <p:nvSpPr>
          <p:cNvPr id="77829" name="Text Box 5">
            <a:extLst>
              <a:ext uri="{FF2B5EF4-FFF2-40B4-BE49-F238E27FC236}">
                <a16:creationId xmlns:a16="http://schemas.microsoft.com/office/drawing/2014/main" id="{87E0722D-7359-4967-89EF-7C4A5297F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161" y="4944994"/>
            <a:ext cx="32176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return the open entry 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B3349175-5B66-4C16-9B26-F75E55FD2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57" y="1142682"/>
            <a:ext cx="6919274" cy="559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828" name="Rectangle 4">
            <a:extLst>
              <a:ext uri="{FF2B5EF4-FFF2-40B4-BE49-F238E27FC236}">
                <a16:creationId xmlns:a16="http://schemas.microsoft.com/office/drawing/2014/main" id="{23B6A019-C655-4750-BC77-CE8EF7708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506011"/>
            <a:ext cx="6705599" cy="157427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D940DE8A-535A-4360-8CFE-3C76FB3BD3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Open addressing: Insert</a:t>
            </a:r>
          </a:p>
        </p:txBody>
      </p:sp>
      <p:sp>
        <p:nvSpPr>
          <p:cNvPr id="78853" name="Text Box 5">
            <a:extLst>
              <a:ext uri="{FF2B5EF4-FFF2-40B4-BE49-F238E27FC236}">
                <a16:creationId xmlns:a16="http://schemas.microsoft.com/office/drawing/2014/main" id="{FBB19570-232E-40D8-BE71-B52DF0E91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953001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0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78854" name="Text Box 6">
            <a:extLst>
              <a:ext uri="{FF2B5EF4-FFF2-40B4-BE49-F238E27FC236}">
                <a16:creationId xmlns:a16="http://schemas.microsoft.com/office/drawing/2014/main" id="{AC51CF10-814B-4A0E-A9AF-10F9F6EDE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0753" y="6135089"/>
            <a:ext cx="29868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hashtable</a:t>
            </a:r>
            <a:r>
              <a:rPr lang="en-US" altLang="ti-ET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 can fill up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2AD0295D-D5F6-4F21-9B53-FE8E3DB8A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05" y="1106171"/>
            <a:ext cx="6919274" cy="559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852" name="Rectangle 4">
            <a:extLst>
              <a:ext uri="{FF2B5EF4-FFF2-40B4-BE49-F238E27FC236}">
                <a16:creationId xmlns:a16="http://schemas.microsoft.com/office/drawing/2014/main" id="{EC9E22C7-6394-4D13-845B-95ACADB7D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" y="6058864"/>
            <a:ext cx="7120379" cy="54932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B6A42F51-BEBD-4283-9513-EFF0680E61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 dirty="0"/>
              <a:t>Open addressing: search</a:t>
            </a:r>
          </a:p>
        </p:txBody>
      </p:sp>
      <p:pic>
        <p:nvPicPr>
          <p:cNvPr id="80900" name="Picture 4">
            <a:extLst>
              <a:ext uri="{FF2B5EF4-FFF2-40B4-BE49-F238E27FC236}">
                <a16:creationId xmlns:a16="http://schemas.microsoft.com/office/drawing/2014/main" id="{BBEBC6B9-A427-4812-AC68-D60531354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20" y="1319753"/>
            <a:ext cx="9073312" cy="534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EC6C58E9-0AAC-4D73-AC06-CCC8C6220E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Open addressing: search</a:t>
            </a:r>
          </a:p>
        </p:txBody>
      </p:sp>
      <p:pic>
        <p:nvPicPr>
          <p:cNvPr id="81923" name="Picture 3">
            <a:extLst>
              <a:ext uri="{FF2B5EF4-FFF2-40B4-BE49-F238E27FC236}">
                <a16:creationId xmlns:a16="http://schemas.microsoft.com/office/drawing/2014/main" id="{79FBD3A8-1DDB-4D46-9761-78F56C187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10" y="1904214"/>
            <a:ext cx="6258044" cy="368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24" name="Picture 4">
            <a:extLst>
              <a:ext uri="{FF2B5EF4-FFF2-40B4-BE49-F238E27FC236}">
                <a16:creationId xmlns:a16="http://schemas.microsoft.com/office/drawing/2014/main" id="{9DC9E07C-7840-43EC-8853-EBEA82E16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084" y="1609866"/>
            <a:ext cx="5205916" cy="420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25" name="Oval 5">
            <a:extLst>
              <a:ext uri="{FF2B5EF4-FFF2-40B4-BE49-F238E27FC236}">
                <a16:creationId xmlns:a16="http://schemas.microsoft.com/office/drawing/2014/main" id="{3F69BCDE-F6FA-4BE6-82E4-3B535A635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708" y="2899528"/>
            <a:ext cx="1130431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90760F93-9BCD-485F-B62A-0E88BB818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22238"/>
            <a:ext cx="10972800" cy="629445"/>
          </a:xfrm>
        </p:spPr>
        <p:txBody>
          <a:bodyPr/>
          <a:lstStyle/>
          <a:p>
            <a:r>
              <a:rPr lang="en-US" altLang="ti-ET" dirty="0"/>
              <a:t>Open addressing: delete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CCEBF328-0E40-49E3-88FD-3A13E476E7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3612" y="980388"/>
            <a:ext cx="10972800" cy="4654443"/>
          </a:xfrm>
        </p:spPr>
        <p:txBody>
          <a:bodyPr/>
          <a:lstStyle/>
          <a:p>
            <a:r>
              <a:rPr lang="en-US" altLang="ti-ET" dirty="0"/>
              <a:t>What happens if we simple delete a node?</a:t>
            </a:r>
          </a:p>
        </p:txBody>
      </p:sp>
      <p:pic>
        <p:nvPicPr>
          <p:cNvPr id="82948" name="Picture 4">
            <a:extLst>
              <a:ext uri="{FF2B5EF4-FFF2-40B4-BE49-F238E27FC236}">
                <a16:creationId xmlns:a16="http://schemas.microsoft.com/office/drawing/2014/main" id="{2A18C72D-20DB-4B98-A390-3792A7557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47" y="1970201"/>
            <a:ext cx="5678853" cy="397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49" name="Picture 5">
            <a:extLst>
              <a:ext uri="{FF2B5EF4-FFF2-40B4-BE49-F238E27FC236}">
                <a16:creationId xmlns:a16="http://schemas.microsoft.com/office/drawing/2014/main" id="{37FDD15F-F013-4C18-A30C-09EB78625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466" y="1889706"/>
            <a:ext cx="4154078" cy="39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950" name="Oval 6">
            <a:extLst>
              <a:ext uri="{FF2B5EF4-FFF2-40B4-BE49-F238E27FC236}">
                <a16:creationId xmlns:a16="http://schemas.microsoft.com/office/drawing/2014/main" id="{8714751C-387F-4BCB-A954-63A15DA34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0" y="2961589"/>
            <a:ext cx="1301293" cy="75178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2951" name="Oval 7">
            <a:extLst>
              <a:ext uri="{FF2B5EF4-FFF2-40B4-BE49-F238E27FC236}">
                <a16:creationId xmlns:a16="http://schemas.microsoft.com/office/drawing/2014/main" id="{9ED08BEE-1384-415F-A99B-D99A1A0A5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6018" y="3032683"/>
            <a:ext cx="1386526" cy="609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2952" name="Text Box 8">
            <a:extLst>
              <a:ext uri="{FF2B5EF4-FFF2-40B4-BE49-F238E27FC236}">
                <a16:creationId xmlns:a16="http://schemas.microsoft.com/office/drawing/2014/main" id="{4191228C-C63C-4621-83DD-94F3DAFEA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0" y="6262687"/>
            <a:ext cx="495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FF0000"/>
                </a:solidFill>
                <a:latin typeface="Arial" panose="020B0604020202020204" pitchFamily="34" charset="0"/>
              </a:rPr>
              <a:t>“breaks” the probe sequence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4842CDED-FB5E-48B1-8AC9-3DECA58F62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Open addressing: delete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8B231ED2-A3EE-487D-9287-51D39F179A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ti-ET" dirty="0"/>
              <a:t>Two options:</a:t>
            </a:r>
          </a:p>
          <a:p>
            <a:pPr lvl="1">
              <a:lnSpc>
                <a:spcPct val="150000"/>
              </a:lnSpc>
            </a:pPr>
            <a:r>
              <a:rPr lang="en-US" altLang="ti-ET" dirty="0"/>
              <a:t>mark node as “deleted” (rather than null)</a:t>
            </a:r>
          </a:p>
          <a:p>
            <a:pPr lvl="2">
              <a:lnSpc>
                <a:spcPct val="150000"/>
              </a:lnSpc>
            </a:pPr>
            <a:r>
              <a:rPr lang="en-US" altLang="ti-ET" dirty="0"/>
              <a:t>modify search procedure to continue looking if a “deleted” node is seen</a:t>
            </a:r>
          </a:p>
          <a:p>
            <a:pPr lvl="2">
              <a:lnSpc>
                <a:spcPct val="150000"/>
              </a:lnSpc>
            </a:pPr>
            <a:r>
              <a:rPr lang="en-US" altLang="ti-ET" dirty="0"/>
              <a:t>modify insert procedure to fill in “deleted” entries</a:t>
            </a:r>
          </a:p>
          <a:p>
            <a:pPr lvl="2">
              <a:lnSpc>
                <a:spcPct val="150000"/>
              </a:lnSpc>
            </a:pPr>
            <a:r>
              <a:rPr lang="en-US" altLang="ti-ET" dirty="0"/>
              <a:t>increases search times</a:t>
            </a:r>
          </a:p>
          <a:p>
            <a:pPr lvl="1">
              <a:lnSpc>
                <a:spcPct val="150000"/>
              </a:lnSpc>
            </a:pPr>
            <a:r>
              <a:rPr lang="en-US" altLang="ti-ET" dirty="0"/>
              <a:t>if a lot of deleting will happen, use chaining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9E3A115B-12D2-4746-942C-0D034B768D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22239"/>
            <a:ext cx="10972800" cy="709972"/>
          </a:xfrm>
        </p:spPr>
        <p:txBody>
          <a:bodyPr/>
          <a:lstStyle/>
          <a:p>
            <a:r>
              <a:rPr lang="en-US" altLang="ti-ET" dirty="0"/>
              <a:t>Probing schemes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C17C782F-E123-45F7-8DB8-8AD728DEEC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2604" y="960438"/>
            <a:ext cx="10972799" cy="332875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ti-ET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probing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ti-ET" sz="2600" dirty="0"/>
              <a:t>– if a collision occurs, go to the next slot</a:t>
            </a:r>
          </a:p>
          <a:p>
            <a:pPr lvl="1">
              <a:lnSpc>
                <a:spcPct val="150000"/>
              </a:lnSpc>
            </a:pPr>
            <a:r>
              <a:rPr lang="en-US" altLang="ti-ET" sz="2800" b="1" dirty="0">
                <a:latin typeface="Times" panose="02020603050405020304" pitchFamily="18" charset="0"/>
                <a:cs typeface="Times" panose="02020603050405020304" pitchFamily="18" charset="0"/>
              </a:rPr>
              <a:t>h(k, </a:t>
            </a:r>
            <a:r>
              <a:rPr lang="en-US" altLang="ti-ET" sz="2800" b="1" dirty="0" err="1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altLang="ti-ET" sz="2800" b="1" dirty="0">
                <a:latin typeface="Times" panose="02020603050405020304" pitchFamily="18" charset="0"/>
                <a:cs typeface="Times" panose="02020603050405020304" pitchFamily="18" charset="0"/>
              </a:rPr>
              <a:t>) = (h(k) + </a:t>
            </a:r>
            <a:r>
              <a:rPr lang="en-US" altLang="ti-ET" sz="2800" b="1" dirty="0" err="1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altLang="ti-ET" sz="2800" b="1" dirty="0">
                <a:latin typeface="Times" panose="02020603050405020304" pitchFamily="18" charset="0"/>
                <a:cs typeface="Times" panose="02020603050405020304" pitchFamily="18" charset="0"/>
              </a:rPr>
              <a:t>) mod m</a:t>
            </a:r>
          </a:p>
          <a:p>
            <a:pPr lvl="1">
              <a:lnSpc>
                <a:spcPct val="150000"/>
              </a:lnSpc>
            </a:pPr>
            <a:r>
              <a:rPr lang="en-US" altLang="ti-ET" sz="2200" dirty="0"/>
              <a:t>Does it meet our requirement that it visits every slot?</a:t>
            </a:r>
          </a:p>
          <a:p>
            <a:pPr lvl="1">
              <a:lnSpc>
                <a:spcPct val="150000"/>
              </a:lnSpc>
            </a:pPr>
            <a:r>
              <a:rPr lang="en-US" altLang="ti-ET" sz="2200" dirty="0"/>
              <a:t>for example, m = 7 and h(k) = 4</a:t>
            </a:r>
          </a:p>
        </p:txBody>
      </p:sp>
      <p:sp>
        <p:nvSpPr>
          <p:cNvPr id="84996" name="Text Box 4">
            <a:extLst>
              <a:ext uri="{FF2B5EF4-FFF2-40B4-BE49-F238E27FC236}">
                <a16:creationId xmlns:a16="http://schemas.microsoft.com/office/drawing/2014/main" id="{7C2CEB26-D777-4E28-B889-E0566B8FD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7844" y="3894203"/>
            <a:ext cx="23645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h(k,0) = 4</a:t>
            </a:r>
          </a:p>
        </p:txBody>
      </p:sp>
      <p:sp>
        <p:nvSpPr>
          <p:cNvPr id="84997" name="Text Box 5">
            <a:extLst>
              <a:ext uri="{FF2B5EF4-FFF2-40B4-BE49-F238E27FC236}">
                <a16:creationId xmlns:a16="http://schemas.microsoft.com/office/drawing/2014/main" id="{28B52BC1-449F-44C1-98AA-05E9CBBC4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7844" y="4447143"/>
            <a:ext cx="23645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b="1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h(k,1) = 5</a:t>
            </a:r>
          </a:p>
        </p:txBody>
      </p:sp>
      <p:sp>
        <p:nvSpPr>
          <p:cNvPr id="84998" name="Text Box 6">
            <a:extLst>
              <a:ext uri="{FF2B5EF4-FFF2-40B4-BE49-F238E27FC236}">
                <a16:creationId xmlns:a16="http://schemas.microsoft.com/office/drawing/2014/main" id="{112131D3-9DF4-4B7B-BA7F-F74A7393E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7844" y="4998749"/>
            <a:ext cx="23645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h(k,2) = 6</a:t>
            </a:r>
          </a:p>
        </p:txBody>
      </p:sp>
      <p:sp>
        <p:nvSpPr>
          <p:cNvPr id="84999" name="Text Box 7">
            <a:extLst>
              <a:ext uri="{FF2B5EF4-FFF2-40B4-BE49-F238E27FC236}">
                <a16:creationId xmlns:a16="http://schemas.microsoft.com/office/drawing/2014/main" id="{50C576E5-D071-47EC-A47D-8AA5B4089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7844" y="5550356"/>
            <a:ext cx="23645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h(k,3) = 0</a:t>
            </a:r>
          </a:p>
        </p:txBody>
      </p:sp>
      <p:sp>
        <p:nvSpPr>
          <p:cNvPr id="85000" name="Text Box 8">
            <a:extLst>
              <a:ext uri="{FF2B5EF4-FFF2-40B4-BE49-F238E27FC236}">
                <a16:creationId xmlns:a16="http://schemas.microsoft.com/office/drawing/2014/main" id="{753EAC37-CDB9-4490-AFF5-13926EE27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7844" y="6073576"/>
            <a:ext cx="23645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h(k,3)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/>
      <p:bldP spid="84997" grpId="0"/>
      <p:bldP spid="84998" grpId="0"/>
      <p:bldP spid="84999" grpId="0"/>
      <p:bldP spid="8500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CE0AB8C-91FE-45E2-B6CD-6E9AF933F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548" y="122239"/>
            <a:ext cx="11459852" cy="858808"/>
          </a:xfrm>
        </p:spPr>
        <p:txBody>
          <a:bodyPr/>
          <a:lstStyle/>
          <a:p>
            <a:r>
              <a:rPr lang="en-US" altLang="ti-E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not just arrays aka direct-address tables?</a:t>
            </a:r>
          </a:p>
        </p:txBody>
      </p:sp>
      <p:grpSp>
        <p:nvGrpSpPr>
          <p:cNvPr id="24579" name="Group 3">
            <a:extLst>
              <a:ext uri="{FF2B5EF4-FFF2-40B4-BE49-F238E27FC236}">
                <a16:creationId xmlns:a16="http://schemas.microsoft.com/office/drawing/2014/main" id="{E8091FC2-5FEB-4749-94C4-0B5710BC4B22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5410200"/>
            <a:ext cx="5715000" cy="381000"/>
            <a:chOff x="768" y="624"/>
            <a:chExt cx="3600" cy="240"/>
          </a:xfrm>
        </p:grpSpPr>
        <p:sp>
          <p:nvSpPr>
            <p:cNvPr id="24580" name="Rectangle 4">
              <a:extLst>
                <a:ext uri="{FF2B5EF4-FFF2-40B4-BE49-F238E27FC236}">
                  <a16:creationId xmlns:a16="http://schemas.microsoft.com/office/drawing/2014/main" id="{CB34C51C-6AA0-40F9-BAB0-5FEB5CB80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4581" name="Line 5">
              <a:extLst>
                <a:ext uri="{FF2B5EF4-FFF2-40B4-BE49-F238E27FC236}">
                  <a16:creationId xmlns:a16="http://schemas.microsoft.com/office/drawing/2014/main" id="{686B486F-B65B-4F46-B189-A3387FFE0E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4582" name="Line 6">
              <a:extLst>
                <a:ext uri="{FF2B5EF4-FFF2-40B4-BE49-F238E27FC236}">
                  <a16:creationId xmlns:a16="http://schemas.microsoft.com/office/drawing/2014/main" id="{7EE810A2-A95B-4E14-8EDD-6691B2E3AC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4583" name="Line 7">
              <a:extLst>
                <a:ext uri="{FF2B5EF4-FFF2-40B4-BE49-F238E27FC236}">
                  <a16:creationId xmlns:a16="http://schemas.microsoft.com/office/drawing/2014/main" id="{F2B568E3-E258-4341-BAAD-AF751FC1A0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4584" name="Line 8">
              <a:extLst>
                <a:ext uri="{FF2B5EF4-FFF2-40B4-BE49-F238E27FC236}">
                  <a16:creationId xmlns:a16="http://schemas.microsoft.com/office/drawing/2014/main" id="{D3727533-7963-4979-B8B3-095435FD94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4585" name="Line 9">
              <a:extLst>
                <a:ext uri="{FF2B5EF4-FFF2-40B4-BE49-F238E27FC236}">
                  <a16:creationId xmlns:a16="http://schemas.microsoft.com/office/drawing/2014/main" id="{B5814CDF-D89C-4CD0-8084-FAB794E606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4586" name="Line 10">
              <a:extLst>
                <a:ext uri="{FF2B5EF4-FFF2-40B4-BE49-F238E27FC236}">
                  <a16:creationId xmlns:a16="http://schemas.microsoft.com/office/drawing/2014/main" id="{20823DA9-BFDB-4635-8A43-78E6C88BA3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4587" name="Line 11">
              <a:extLst>
                <a:ext uri="{FF2B5EF4-FFF2-40B4-BE49-F238E27FC236}">
                  <a16:creationId xmlns:a16="http://schemas.microsoft.com/office/drawing/2014/main" id="{82100696-4C49-47E6-856D-B7D47A518C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4588" name="Line 12">
              <a:extLst>
                <a:ext uri="{FF2B5EF4-FFF2-40B4-BE49-F238E27FC236}">
                  <a16:creationId xmlns:a16="http://schemas.microsoft.com/office/drawing/2014/main" id="{7E2CD250-F534-4DDE-BB7F-3D7B7EDA2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4589" name="Line 13">
              <a:extLst>
                <a:ext uri="{FF2B5EF4-FFF2-40B4-BE49-F238E27FC236}">
                  <a16:creationId xmlns:a16="http://schemas.microsoft.com/office/drawing/2014/main" id="{352A9337-74D1-4102-BD73-D7BF393D2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4590" name="Line 14">
              <a:extLst>
                <a:ext uri="{FF2B5EF4-FFF2-40B4-BE49-F238E27FC236}">
                  <a16:creationId xmlns:a16="http://schemas.microsoft.com/office/drawing/2014/main" id="{9168E4AA-1858-4AB5-A424-053EFD2E1D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4591" name="Line 15">
              <a:extLst>
                <a:ext uri="{FF2B5EF4-FFF2-40B4-BE49-F238E27FC236}">
                  <a16:creationId xmlns:a16="http://schemas.microsoft.com/office/drawing/2014/main" id="{D0980B6F-B32C-4EA0-8771-472308853B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4592" name="Line 16">
              <a:extLst>
                <a:ext uri="{FF2B5EF4-FFF2-40B4-BE49-F238E27FC236}">
                  <a16:creationId xmlns:a16="http://schemas.microsoft.com/office/drawing/2014/main" id="{D4411E00-E45A-4846-B756-C4B8D66032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4593" name="Line 17">
              <a:extLst>
                <a:ext uri="{FF2B5EF4-FFF2-40B4-BE49-F238E27FC236}">
                  <a16:creationId xmlns:a16="http://schemas.microsoft.com/office/drawing/2014/main" id="{C354AFBB-1EC2-41F0-9B11-9A91615558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4594" name="Line 18">
              <a:extLst>
                <a:ext uri="{FF2B5EF4-FFF2-40B4-BE49-F238E27FC236}">
                  <a16:creationId xmlns:a16="http://schemas.microsoft.com/office/drawing/2014/main" id="{FF3E6CDF-9F79-4ABB-A381-BC69C72459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24595" name="Text Box 19">
            <a:extLst>
              <a:ext uri="{FF2B5EF4-FFF2-40B4-BE49-F238E27FC236}">
                <a16:creationId xmlns:a16="http://schemas.microsoft.com/office/drawing/2014/main" id="{C4BFA6E1-30C1-427F-A3E8-8B821FB54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102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Array</a:t>
            </a:r>
          </a:p>
        </p:txBody>
      </p:sp>
      <p:sp>
        <p:nvSpPr>
          <p:cNvPr id="24596" name="Oval 20">
            <a:extLst>
              <a:ext uri="{FF2B5EF4-FFF2-40B4-BE49-F238E27FC236}">
                <a16:creationId xmlns:a16="http://schemas.microsoft.com/office/drawing/2014/main" id="{7E335758-8265-4217-B027-ACF28AB22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600200"/>
            <a:ext cx="3810000" cy="30480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4597" name="Text Box 21">
            <a:extLst>
              <a:ext uri="{FF2B5EF4-FFF2-40B4-BE49-F238E27FC236}">
                <a16:creationId xmlns:a16="http://schemas.microsoft.com/office/drawing/2014/main" id="{25065EFA-9934-4931-9F90-8CE7648E9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133601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000">
                <a:solidFill>
                  <a:srgbClr val="000000"/>
                </a:solidFill>
                <a:latin typeface="Arial" panose="020B0604020202020204" pitchFamily="34" charset="0"/>
              </a:rPr>
              <a:t>universe of keys - U</a:t>
            </a:r>
          </a:p>
        </p:txBody>
      </p:sp>
      <p:sp>
        <p:nvSpPr>
          <p:cNvPr id="24598" name="AutoShape 22">
            <a:extLst>
              <a:ext uri="{FF2B5EF4-FFF2-40B4-BE49-F238E27FC236}">
                <a16:creationId xmlns:a16="http://schemas.microsoft.com/office/drawing/2014/main" id="{1FBFA40C-ABDB-4512-A92D-9DBF92C4AC0F}"/>
              </a:ext>
            </a:extLst>
          </p:cNvPr>
          <p:cNvSpPr>
            <a:spLocks noChangeArrowheads="1"/>
          </p:cNvSpPr>
          <p:nvPr/>
        </p:nvSpPr>
        <p:spPr bwMode="auto">
          <a:xfrm rot="2489101">
            <a:off x="6019800" y="4038600"/>
            <a:ext cx="1295400" cy="914400"/>
          </a:xfrm>
          <a:prstGeom prst="rightArrow">
            <a:avLst>
              <a:gd name="adj1" fmla="val 50000"/>
              <a:gd name="adj2" fmla="val 354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4599" name="Text Box 23">
            <a:extLst>
              <a:ext uri="{FF2B5EF4-FFF2-40B4-BE49-F238E27FC236}">
                <a16:creationId xmlns:a16="http://schemas.microsoft.com/office/drawing/2014/main" id="{26166F5F-0A72-41D1-B830-857884B0A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828801"/>
            <a:ext cx="2895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000">
                <a:solidFill>
                  <a:srgbClr val="FF0000"/>
                </a:solidFill>
                <a:latin typeface="Arial" panose="020B0604020202020204" pitchFamily="34" charset="0"/>
              </a:rPr>
              <a:t>array must be as large as the universe of keys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B808AE55-BF16-4BDB-92D5-D807305F2A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Linear probing: search</a:t>
            </a:r>
          </a:p>
        </p:txBody>
      </p:sp>
      <p:grpSp>
        <p:nvGrpSpPr>
          <p:cNvPr id="86020" name="Group 4">
            <a:extLst>
              <a:ext uri="{FF2B5EF4-FFF2-40B4-BE49-F238E27FC236}">
                <a16:creationId xmlns:a16="http://schemas.microsoft.com/office/drawing/2014/main" id="{A41A0DA7-3658-4CCC-8D7E-5D27F70FD98B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724400"/>
            <a:ext cx="5715000" cy="381000"/>
            <a:chOff x="768" y="624"/>
            <a:chExt cx="3600" cy="240"/>
          </a:xfrm>
        </p:grpSpPr>
        <p:sp>
          <p:nvSpPr>
            <p:cNvPr id="86021" name="Rectangle 5">
              <a:extLst>
                <a:ext uri="{FF2B5EF4-FFF2-40B4-BE49-F238E27FC236}">
                  <a16:creationId xmlns:a16="http://schemas.microsoft.com/office/drawing/2014/main" id="{D50248A2-F034-4B92-989D-5848FF8EA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6022" name="Line 6">
              <a:extLst>
                <a:ext uri="{FF2B5EF4-FFF2-40B4-BE49-F238E27FC236}">
                  <a16:creationId xmlns:a16="http://schemas.microsoft.com/office/drawing/2014/main" id="{6C706556-93D0-4354-B332-87341B0F67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6023" name="Line 7">
              <a:extLst>
                <a:ext uri="{FF2B5EF4-FFF2-40B4-BE49-F238E27FC236}">
                  <a16:creationId xmlns:a16="http://schemas.microsoft.com/office/drawing/2014/main" id="{E1A30598-8384-4B64-BCF0-4D74AC86BF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6024" name="Line 8">
              <a:extLst>
                <a:ext uri="{FF2B5EF4-FFF2-40B4-BE49-F238E27FC236}">
                  <a16:creationId xmlns:a16="http://schemas.microsoft.com/office/drawing/2014/main" id="{2D139F7B-779F-4DF2-9826-456C1A34C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6025" name="Line 9">
              <a:extLst>
                <a:ext uri="{FF2B5EF4-FFF2-40B4-BE49-F238E27FC236}">
                  <a16:creationId xmlns:a16="http://schemas.microsoft.com/office/drawing/2014/main" id="{9E41DB5B-9086-4771-BE5C-D2B1DBEA7C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6026" name="Line 10">
              <a:extLst>
                <a:ext uri="{FF2B5EF4-FFF2-40B4-BE49-F238E27FC236}">
                  <a16:creationId xmlns:a16="http://schemas.microsoft.com/office/drawing/2014/main" id="{2DCF9561-A394-49EC-8049-ACF3961B24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6027" name="Line 11">
              <a:extLst>
                <a:ext uri="{FF2B5EF4-FFF2-40B4-BE49-F238E27FC236}">
                  <a16:creationId xmlns:a16="http://schemas.microsoft.com/office/drawing/2014/main" id="{6B22B3C8-2035-4CD6-87C4-334E0661A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6028" name="Line 12">
              <a:extLst>
                <a:ext uri="{FF2B5EF4-FFF2-40B4-BE49-F238E27FC236}">
                  <a16:creationId xmlns:a16="http://schemas.microsoft.com/office/drawing/2014/main" id="{8B6D8C6D-23F1-4CD4-AC5F-ECC9270389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6029" name="Line 13">
              <a:extLst>
                <a:ext uri="{FF2B5EF4-FFF2-40B4-BE49-F238E27FC236}">
                  <a16:creationId xmlns:a16="http://schemas.microsoft.com/office/drawing/2014/main" id="{729D47BA-2D99-4F77-A779-112405D5A8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6030" name="Line 14">
              <a:extLst>
                <a:ext uri="{FF2B5EF4-FFF2-40B4-BE49-F238E27FC236}">
                  <a16:creationId xmlns:a16="http://schemas.microsoft.com/office/drawing/2014/main" id="{45947DA4-AD79-4BF8-A535-A1AC5A6C0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6031" name="Line 15">
              <a:extLst>
                <a:ext uri="{FF2B5EF4-FFF2-40B4-BE49-F238E27FC236}">
                  <a16:creationId xmlns:a16="http://schemas.microsoft.com/office/drawing/2014/main" id="{666A7B7C-1A32-40E0-B286-EB9DBAF1F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6032" name="Line 16">
              <a:extLst>
                <a:ext uri="{FF2B5EF4-FFF2-40B4-BE49-F238E27FC236}">
                  <a16:creationId xmlns:a16="http://schemas.microsoft.com/office/drawing/2014/main" id="{6C177C40-3259-49FE-AF3A-EEC84F11A9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6033" name="Line 17">
              <a:extLst>
                <a:ext uri="{FF2B5EF4-FFF2-40B4-BE49-F238E27FC236}">
                  <a16:creationId xmlns:a16="http://schemas.microsoft.com/office/drawing/2014/main" id="{64C13F2F-E308-4DD2-B998-07448BDE27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6034" name="Line 18">
              <a:extLst>
                <a:ext uri="{FF2B5EF4-FFF2-40B4-BE49-F238E27FC236}">
                  <a16:creationId xmlns:a16="http://schemas.microsoft.com/office/drawing/2014/main" id="{D66BBA92-3B72-4E67-A186-42EC24ADA8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6035" name="Line 19">
              <a:extLst>
                <a:ext uri="{FF2B5EF4-FFF2-40B4-BE49-F238E27FC236}">
                  <a16:creationId xmlns:a16="http://schemas.microsoft.com/office/drawing/2014/main" id="{6B3CF06C-2B90-44B0-95A5-674268F65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86036" name="Text Box 20">
            <a:extLst>
              <a:ext uri="{FF2B5EF4-FFF2-40B4-BE49-F238E27FC236}">
                <a16:creationId xmlns:a16="http://schemas.microsoft.com/office/drawing/2014/main" id="{16219986-B081-488B-B02E-D64EF66EA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981200"/>
            <a:ext cx="3886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600">
                <a:solidFill>
                  <a:srgbClr val="000000"/>
                </a:solidFill>
                <a:latin typeface="Arial" panose="020B0604020202020204" pitchFamily="34" charset="0"/>
              </a:rPr>
              <a:t>h(     , 0)</a:t>
            </a:r>
          </a:p>
        </p:txBody>
      </p:sp>
      <p:sp>
        <p:nvSpPr>
          <p:cNvPr id="86037" name="Rectangle 21">
            <a:extLst>
              <a:ext uri="{FF2B5EF4-FFF2-40B4-BE49-F238E27FC236}">
                <a16:creationId xmlns:a16="http://schemas.microsoft.com/office/drawing/2014/main" id="{2C5C5AFC-7E7D-4CCB-9F82-6D52FD7B8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6038" name="Rectangle 22">
            <a:extLst>
              <a:ext uri="{FF2B5EF4-FFF2-40B4-BE49-F238E27FC236}">
                <a16:creationId xmlns:a16="http://schemas.microsoft.com/office/drawing/2014/main" id="{B090FEE8-5611-4B9E-85C7-AE00DD61C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6041" name="Rectangle 25">
            <a:extLst>
              <a:ext uri="{FF2B5EF4-FFF2-40B4-BE49-F238E27FC236}">
                <a16:creationId xmlns:a16="http://schemas.microsoft.com/office/drawing/2014/main" id="{65387A9A-CD8B-415A-A3B5-E5730B6FF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6042" name="Rectangle 26">
            <a:extLst>
              <a:ext uri="{FF2B5EF4-FFF2-40B4-BE49-F238E27FC236}">
                <a16:creationId xmlns:a16="http://schemas.microsoft.com/office/drawing/2014/main" id="{F9CC4A64-D01C-4D73-BBBA-C188A9FED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6043" name="Rectangle 27">
            <a:extLst>
              <a:ext uri="{FF2B5EF4-FFF2-40B4-BE49-F238E27FC236}">
                <a16:creationId xmlns:a16="http://schemas.microsoft.com/office/drawing/2014/main" id="{5E623189-0967-428B-B313-04582E67F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6044" name="Rectangle 28">
            <a:extLst>
              <a:ext uri="{FF2B5EF4-FFF2-40B4-BE49-F238E27FC236}">
                <a16:creationId xmlns:a16="http://schemas.microsoft.com/office/drawing/2014/main" id="{3CD1427E-7CDA-4BD4-9645-5E72CD5C7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6045" name="Rectangle 29">
            <a:extLst>
              <a:ext uri="{FF2B5EF4-FFF2-40B4-BE49-F238E27FC236}">
                <a16:creationId xmlns:a16="http://schemas.microsoft.com/office/drawing/2014/main" id="{7F9A25E3-0180-410A-AEAC-7946C9B1B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1336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6046" name="Line 30">
            <a:extLst>
              <a:ext uri="{FF2B5EF4-FFF2-40B4-BE49-F238E27FC236}">
                <a16:creationId xmlns:a16="http://schemas.microsoft.com/office/drawing/2014/main" id="{F1064FBD-C185-4670-B32F-556273A2E9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51816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D1FAB71A-C989-4E43-BA3E-9A07022910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Linear probing: search</a:t>
            </a:r>
          </a:p>
        </p:txBody>
      </p:sp>
      <p:grpSp>
        <p:nvGrpSpPr>
          <p:cNvPr id="87043" name="Group 3">
            <a:extLst>
              <a:ext uri="{FF2B5EF4-FFF2-40B4-BE49-F238E27FC236}">
                <a16:creationId xmlns:a16="http://schemas.microsoft.com/office/drawing/2014/main" id="{C8C9FBE6-0E35-40C5-A91A-D58834E138F9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724400"/>
            <a:ext cx="5715000" cy="381000"/>
            <a:chOff x="768" y="624"/>
            <a:chExt cx="3600" cy="240"/>
          </a:xfrm>
        </p:grpSpPr>
        <p:sp>
          <p:nvSpPr>
            <p:cNvPr id="87044" name="Rectangle 4">
              <a:extLst>
                <a:ext uri="{FF2B5EF4-FFF2-40B4-BE49-F238E27FC236}">
                  <a16:creationId xmlns:a16="http://schemas.microsoft.com/office/drawing/2014/main" id="{8D0A6557-6EF4-49CC-B0F2-1677C2E4E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7045" name="Line 5">
              <a:extLst>
                <a:ext uri="{FF2B5EF4-FFF2-40B4-BE49-F238E27FC236}">
                  <a16:creationId xmlns:a16="http://schemas.microsoft.com/office/drawing/2014/main" id="{2D99AFFC-001C-46A7-A3F7-7367802E9B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7046" name="Line 6">
              <a:extLst>
                <a:ext uri="{FF2B5EF4-FFF2-40B4-BE49-F238E27FC236}">
                  <a16:creationId xmlns:a16="http://schemas.microsoft.com/office/drawing/2014/main" id="{B543A148-EA8B-40FE-B773-19D9E1B07F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7047" name="Line 7">
              <a:extLst>
                <a:ext uri="{FF2B5EF4-FFF2-40B4-BE49-F238E27FC236}">
                  <a16:creationId xmlns:a16="http://schemas.microsoft.com/office/drawing/2014/main" id="{D3C89F0C-B9ED-4504-A33A-16DA21BE15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7048" name="Line 8">
              <a:extLst>
                <a:ext uri="{FF2B5EF4-FFF2-40B4-BE49-F238E27FC236}">
                  <a16:creationId xmlns:a16="http://schemas.microsoft.com/office/drawing/2014/main" id="{0AE2EB7D-9EBA-42D0-A753-A4D788EB17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7049" name="Line 9">
              <a:extLst>
                <a:ext uri="{FF2B5EF4-FFF2-40B4-BE49-F238E27FC236}">
                  <a16:creationId xmlns:a16="http://schemas.microsoft.com/office/drawing/2014/main" id="{4E3FFA0E-0703-4F39-8BC8-89FBDF0EF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7050" name="Line 10">
              <a:extLst>
                <a:ext uri="{FF2B5EF4-FFF2-40B4-BE49-F238E27FC236}">
                  <a16:creationId xmlns:a16="http://schemas.microsoft.com/office/drawing/2014/main" id="{14CFA8EC-68FD-4C97-948F-A4B67BCB4E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7051" name="Line 11">
              <a:extLst>
                <a:ext uri="{FF2B5EF4-FFF2-40B4-BE49-F238E27FC236}">
                  <a16:creationId xmlns:a16="http://schemas.microsoft.com/office/drawing/2014/main" id="{204ECD4D-B79C-44E9-999D-6DD56C98E8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7052" name="Line 12">
              <a:extLst>
                <a:ext uri="{FF2B5EF4-FFF2-40B4-BE49-F238E27FC236}">
                  <a16:creationId xmlns:a16="http://schemas.microsoft.com/office/drawing/2014/main" id="{BDB367E8-93FD-421E-9CF3-5987ED1BCB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7053" name="Line 13">
              <a:extLst>
                <a:ext uri="{FF2B5EF4-FFF2-40B4-BE49-F238E27FC236}">
                  <a16:creationId xmlns:a16="http://schemas.microsoft.com/office/drawing/2014/main" id="{3A28B41B-1847-4709-9A2A-B57715A7FD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7054" name="Line 14">
              <a:extLst>
                <a:ext uri="{FF2B5EF4-FFF2-40B4-BE49-F238E27FC236}">
                  <a16:creationId xmlns:a16="http://schemas.microsoft.com/office/drawing/2014/main" id="{68C2C518-36EA-4897-922D-30F727ABB6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7055" name="Line 15">
              <a:extLst>
                <a:ext uri="{FF2B5EF4-FFF2-40B4-BE49-F238E27FC236}">
                  <a16:creationId xmlns:a16="http://schemas.microsoft.com/office/drawing/2014/main" id="{96997EAA-BE5E-4C86-B99E-4D1BC64581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7056" name="Line 16">
              <a:extLst>
                <a:ext uri="{FF2B5EF4-FFF2-40B4-BE49-F238E27FC236}">
                  <a16:creationId xmlns:a16="http://schemas.microsoft.com/office/drawing/2014/main" id="{A605D338-598F-4B2F-907B-27D0B0227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7057" name="Line 17">
              <a:extLst>
                <a:ext uri="{FF2B5EF4-FFF2-40B4-BE49-F238E27FC236}">
                  <a16:creationId xmlns:a16="http://schemas.microsoft.com/office/drawing/2014/main" id="{95F60124-3BD1-4B17-A6CF-8BDC973901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7058" name="Line 18">
              <a:extLst>
                <a:ext uri="{FF2B5EF4-FFF2-40B4-BE49-F238E27FC236}">
                  <a16:creationId xmlns:a16="http://schemas.microsoft.com/office/drawing/2014/main" id="{EA95731E-89EC-43CF-A6A8-7D52608021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87059" name="Text Box 19">
            <a:extLst>
              <a:ext uri="{FF2B5EF4-FFF2-40B4-BE49-F238E27FC236}">
                <a16:creationId xmlns:a16="http://schemas.microsoft.com/office/drawing/2014/main" id="{A7B00032-BE9F-474A-8BA7-E0248940D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981200"/>
            <a:ext cx="3886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600">
                <a:solidFill>
                  <a:srgbClr val="000000"/>
                </a:solidFill>
                <a:latin typeface="Arial" panose="020B0604020202020204" pitchFamily="34" charset="0"/>
              </a:rPr>
              <a:t>h(     , 1)</a:t>
            </a:r>
          </a:p>
        </p:txBody>
      </p:sp>
      <p:sp>
        <p:nvSpPr>
          <p:cNvPr id="87060" name="Rectangle 20">
            <a:extLst>
              <a:ext uri="{FF2B5EF4-FFF2-40B4-BE49-F238E27FC236}">
                <a16:creationId xmlns:a16="http://schemas.microsoft.com/office/drawing/2014/main" id="{0A72CF1A-1E48-4139-BCC9-8D0E50F76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7061" name="Rectangle 21">
            <a:extLst>
              <a:ext uri="{FF2B5EF4-FFF2-40B4-BE49-F238E27FC236}">
                <a16:creationId xmlns:a16="http://schemas.microsoft.com/office/drawing/2014/main" id="{38DFF92A-AE31-43F5-8204-589329B40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7062" name="Rectangle 22">
            <a:extLst>
              <a:ext uri="{FF2B5EF4-FFF2-40B4-BE49-F238E27FC236}">
                <a16:creationId xmlns:a16="http://schemas.microsoft.com/office/drawing/2014/main" id="{EB48D4DF-6C6E-47D1-8E0A-CB0861727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7063" name="Rectangle 23">
            <a:extLst>
              <a:ext uri="{FF2B5EF4-FFF2-40B4-BE49-F238E27FC236}">
                <a16:creationId xmlns:a16="http://schemas.microsoft.com/office/drawing/2014/main" id="{8375C78E-AE62-4BEF-9A8F-B6B40D97D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7064" name="Rectangle 24">
            <a:extLst>
              <a:ext uri="{FF2B5EF4-FFF2-40B4-BE49-F238E27FC236}">
                <a16:creationId xmlns:a16="http://schemas.microsoft.com/office/drawing/2014/main" id="{7214478D-80E8-473E-9AD8-A69736C07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7065" name="Rectangle 25">
            <a:extLst>
              <a:ext uri="{FF2B5EF4-FFF2-40B4-BE49-F238E27FC236}">
                <a16:creationId xmlns:a16="http://schemas.microsoft.com/office/drawing/2014/main" id="{5CDA942A-E97D-4FB9-BD55-10BA1685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7066" name="Rectangle 26">
            <a:extLst>
              <a:ext uri="{FF2B5EF4-FFF2-40B4-BE49-F238E27FC236}">
                <a16:creationId xmlns:a16="http://schemas.microsoft.com/office/drawing/2014/main" id="{39F261F5-7E3F-47BB-8270-96BC0CAC7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1336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7067" name="Line 27">
            <a:extLst>
              <a:ext uri="{FF2B5EF4-FFF2-40B4-BE49-F238E27FC236}">
                <a16:creationId xmlns:a16="http://schemas.microsoft.com/office/drawing/2014/main" id="{E998AD5B-27FD-4992-A4CE-6FC8666541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51816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69695545-F3AA-4129-B535-EA7F6F75BA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Linear probing: search</a:t>
            </a:r>
          </a:p>
        </p:txBody>
      </p:sp>
      <p:grpSp>
        <p:nvGrpSpPr>
          <p:cNvPr id="88067" name="Group 3">
            <a:extLst>
              <a:ext uri="{FF2B5EF4-FFF2-40B4-BE49-F238E27FC236}">
                <a16:creationId xmlns:a16="http://schemas.microsoft.com/office/drawing/2014/main" id="{9C973945-81FF-4FF5-BF12-2DB8A9714B80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724400"/>
            <a:ext cx="5715000" cy="381000"/>
            <a:chOff x="768" y="624"/>
            <a:chExt cx="3600" cy="240"/>
          </a:xfrm>
        </p:grpSpPr>
        <p:sp>
          <p:nvSpPr>
            <p:cNvPr id="88068" name="Rectangle 4">
              <a:extLst>
                <a:ext uri="{FF2B5EF4-FFF2-40B4-BE49-F238E27FC236}">
                  <a16:creationId xmlns:a16="http://schemas.microsoft.com/office/drawing/2014/main" id="{EB30BFE3-6556-4813-9A06-C81ECE8FD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8069" name="Line 5">
              <a:extLst>
                <a:ext uri="{FF2B5EF4-FFF2-40B4-BE49-F238E27FC236}">
                  <a16:creationId xmlns:a16="http://schemas.microsoft.com/office/drawing/2014/main" id="{AF68683B-DDE9-43F9-87A0-FB98264C85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8070" name="Line 6">
              <a:extLst>
                <a:ext uri="{FF2B5EF4-FFF2-40B4-BE49-F238E27FC236}">
                  <a16:creationId xmlns:a16="http://schemas.microsoft.com/office/drawing/2014/main" id="{EAFE6CCF-4183-4651-A9DA-84FE6F392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8071" name="Line 7">
              <a:extLst>
                <a:ext uri="{FF2B5EF4-FFF2-40B4-BE49-F238E27FC236}">
                  <a16:creationId xmlns:a16="http://schemas.microsoft.com/office/drawing/2014/main" id="{6D21F793-4EEE-4A99-A113-5A1DC923D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8072" name="Line 8">
              <a:extLst>
                <a:ext uri="{FF2B5EF4-FFF2-40B4-BE49-F238E27FC236}">
                  <a16:creationId xmlns:a16="http://schemas.microsoft.com/office/drawing/2014/main" id="{70254AA9-4B4F-4F82-A107-C0D0C7E4C1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8073" name="Line 9">
              <a:extLst>
                <a:ext uri="{FF2B5EF4-FFF2-40B4-BE49-F238E27FC236}">
                  <a16:creationId xmlns:a16="http://schemas.microsoft.com/office/drawing/2014/main" id="{427A9BDD-C466-4166-9F73-317EE6E6DC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8074" name="Line 10">
              <a:extLst>
                <a:ext uri="{FF2B5EF4-FFF2-40B4-BE49-F238E27FC236}">
                  <a16:creationId xmlns:a16="http://schemas.microsoft.com/office/drawing/2014/main" id="{4FC509D9-DE42-4D7A-A025-4E26697CBF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8075" name="Line 11">
              <a:extLst>
                <a:ext uri="{FF2B5EF4-FFF2-40B4-BE49-F238E27FC236}">
                  <a16:creationId xmlns:a16="http://schemas.microsoft.com/office/drawing/2014/main" id="{D7CDF3F9-165E-45B2-8AA8-5C8887F37F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8076" name="Line 12">
              <a:extLst>
                <a:ext uri="{FF2B5EF4-FFF2-40B4-BE49-F238E27FC236}">
                  <a16:creationId xmlns:a16="http://schemas.microsoft.com/office/drawing/2014/main" id="{E1746422-3507-47CF-BB1E-DB82F9EF6E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8077" name="Line 13">
              <a:extLst>
                <a:ext uri="{FF2B5EF4-FFF2-40B4-BE49-F238E27FC236}">
                  <a16:creationId xmlns:a16="http://schemas.microsoft.com/office/drawing/2014/main" id="{66FC77A4-A03C-42C6-8C1D-5A0B42C8EE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8078" name="Line 14">
              <a:extLst>
                <a:ext uri="{FF2B5EF4-FFF2-40B4-BE49-F238E27FC236}">
                  <a16:creationId xmlns:a16="http://schemas.microsoft.com/office/drawing/2014/main" id="{C20C5101-792D-4B60-9BD3-EF1ADCBF07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8079" name="Line 15">
              <a:extLst>
                <a:ext uri="{FF2B5EF4-FFF2-40B4-BE49-F238E27FC236}">
                  <a16:creationId xmlns:a16="http://schemas.microsoft.com/office/drawing/2014/main" id="{FA136B9C-3E41-4A0A-B497-C1F69BED55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8080" name="Line 16">
              <a:extLst>
                <a:ext uri="{FF2B5EF4-FFF2-40B4-BE49-F238E27FC236}">
                  <a16:creationId xmlns:a16="http://schemas.microsoft.com/office/drawing/2014/main" id="{36F8EF11-BA80-4D70-9419-42B6D0AC95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8081" name="Line 17">
              <a:extLst>
                <a:ext uri="{FF2B5EF4-FFF2-40B4-BE49-F238E27FC236}">
                  <a16:creationId xmlns:a16="http://schemas.microsoft.com/office/drawing/2014/main" id="{2CF1A5FF-85E2-4210-986C-1319B2B043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8082" name="Line 18">
              <a:extLst>
                <a:ext uri="{FF2B5EF4-FFF2-40B4-BE49-F238E27FC236}">
                  <a16:creationId xmlns:a16="http://schemas.microsoft.com/office/drawing/2014/main" id="{1A79D169-236C-4720-8BC3-9F158790E5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88083" name="Text Box 19">
            <a:extLst>
              <a:ext uri="{FF2B5EF4-FFF2-40B4-BE49-F238E27FC236}">
                <a16:creationId xmlns:a16="http://schemas.microsoft.com/office/drawing/2014/main" id="{C13AC2C1-04BE-4D39-9140-B2378CEDB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981200"/>
            <a:ext cx="3886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600">
                <a:solidFill>
                  <a:srgbClr val="000000"/>
                </a:solidFill>
                <a:latin typeface="Arial" panose="020B0604020202020204" pitchFamily="34" charset="0"/>
              </a:rPr>
              <a:t>h(     , 2)</a:t>
            </a:r>
          </a:p>
        </p:txBody>
      </p:sp>
      <p:sp>
        <p:nvSpPr>
          <p:cNvPr id="88084" name="Rectangle 20">
            <a:extLst>
              <a:ext uri="{FF2B5EF4-FFF2-40B4-BE49-F238E27FC236}">
                <a16:creationId xmlns:a16="http://schemas.microsoft.com/office/drawing/2014/main" id="{3691C37C-7384-43A4-8B1F-77E129F80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8085" name="Rectangle 21">
            <a:extLst>
              <a:ext uri="{FF2B5EF4-FFF2-40B4-BE49-F238E27FC236}">
                <a16:creationId xmlns:a16="http://schemas.microsoft.com/office/drawing/2014/main" id="{3D8AA333-DFAF-49A5-9605-9B5056177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8086" name="Rectangle 22">
            <a:extLst>
              <a:ext uri="{FF2B5EF4-FFF2-40B4-BE49-F238E27FC236}">
                <a16:creationId xmlns:a16="http://schemas.microsoft.com/office/drawing/2014/main" id="{B3CD851B-6F08-40D3-8944-6F29F70CE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8087" name="Rectangle 23">
            <a:extLst>
              <a:ext uri="{FF2B5EF4-FFF2-40B4-BE49-F238E27FC236}">
                <a16:creationId xmlns:a16="http://schemas.microsoft.com/office/drawing/2014/main" id="{92500FCC-E306-4FFD-BF23-3E9DF5A66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8088" name="Rectangle 24">
            <a:extLst>
              <a:ext uri="{FF2B5EF4-FFF2-40B4-BE49-F238E27FC236}">
                <a16:creationId xmlns:a16="http://schemas.microsoft.com/office/drawing/2014/main" id="{CEA1387C-4A0F-4F5A-8375-96DE1A6F2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8089" name="Rectangle 25">
            <a:extLst>
              <a:ext uri="{FF2B5EF4-FFF2-40B4-BE49-F238E27FC236}">
                <a16:creationId xmlns:a16="http://schemas.microsoft.com/office/drawing/2014/main" id="{EDBC52D2-1537-4D61-83B1-9DB9AC8E8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8090" name="Rectangle 26">
            <a:extLst>
              <a:ext uri="{FF2B5EF4-FFF2-40B4-BE49-F238E27FC236}">
                <a16:creationId xmlns:a16="http://schemas.microsoft.com/office/drawing/2014/main" id="{09D08F86-20CA-4191-A81D-3353939B5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1336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8091" name="Line 27">
            <a:extLst>
              <a:ext uri="{FF2B5EF4-FFF2-40B4-BE49-F238E27FC236}">
                <a16:creationId xmlns:a16="http://schemas.microsoft.com/office/drawing/2014/main" id="{73F3BB09-03FE-4856-A1CC-4AB8E2BD7B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51816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8A6041EB-0C4C-42B5-9150-28C702F07A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Linear probing: search</a:t>
            </a:r>
          </a:p>
        </p:txBody>
      </p:sp>
      <p:grpSp>
        <p:nvGrpSpPr>
          <p:cNvPr id="90115" name="Group 3">
            <a:extLst>
              <a:ext uri="{FF2B5EF4-FFF2-40B4-BE49-F238E27FC236}">
                <a16:creationId xmlns:a16="http://schemas.microsoft.com/office/drawing/2014/main" id="{E30216E9-CA14-43FF-BBFF-2EE642869811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724400"/>
            <a:ext cx="5715000" cy="381000"/>
            <a:chOff x="768" y="624"/>
            <a:chExt cx="3600" cy="240"/>
          </a:xfrm>
        </p:grpSpPr>
        <p:sp>
          <p:nvSpPr>
            <p:cNvPr id="90116" name="Rectangle 4">
              <a:extLst>
                <a:ext uri="{FF2B5EF4-FFF2-40B4-BE49-F238E27FC236}">
                  <a16:creationId xmlns:a16="http://schemas.microsoft.com/office/drawing/2014/main" id="{F4A9F8B7-F4F1-4760-82EB-34444C2AA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0117" name="Line 5">
              <a:extLst>
                <a:ext uri="{FF2B5EF4-FFF2-40B4-BE49-F238E27FC236}">
                  <a16:creationId xmlns:a16="http://schemas.microsoft.com/office/drawing/2014/main" id="{587DB873-952E-4742-A4B3-77F4F8978A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0118" name="Line 6">
              <a:extLst>
                <a:ext uri="{FF2B5EF4-FFF2-40B4-BE49-F238E27FC236}">
                  <a16:creationId xmlns:a16="http://schemas.microsoft.com/office/drawing/2014/main" id="{71FEDED4-C126-4512-9148-8A952BBA2C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0119" name="Line 7">
              <a:extLst>
                <a:ext uri="{FF2B5EF4-FFF2-40B4-BE49-F238E27FC236}">
                  <a16:creationId xmlns:a16="http://schemas.microsoft.com/office/drawing/2014/main" id="{052E77CE-9205-4CF9-96CA-A367ABD1D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0120" name="Line 8">
              <a:extLst>
                <a:ext uri="{FF2B5EF4-FFF2-40B4-BE49-F238E27FC236}">
                  <a16:creationId xmlns:a16="http://schemas.microsoft.com/office/drawing/2014/main" id="{0F90FB72-6AA5-44A6-A0C8-DA33F67A97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0121" name="Line 9">
              <a:extLst>
                <a:ext uri="{FF2B5EF4-FFF2-40B4-BE49-F238E27FC236}">
                  <a16:creationId xmlns:a16="http://schemas.microsoft.com/office/drawing/2014/main" id="{3F4CF625-4122-41C3-BF2A-12B88DC14B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0122" name="Line 10">
              <a:extLst>
                <a:ext uri="{FF2B5EF4-FFF2-40B4-BE49-F238E27FC236}">
                  <a16:creationId xmlns:a16="http://schemas.microsoft.com/office/drawing/2014/main" id="{BB2637F2-3094-48C5-816E-4760E6F7D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0123" name="Line 11">
              <a:extLst>
                <a:ext uri="{FF2B5EF4-FFF2-40B4-BE49-F238E27FC236}">
                  <a16:creationId xmlns:a16="http://schemas.microsoft.com/office/drawing/2014/main" id="{9533C72F-D142-420B-B07B-CAFD98FBD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0124" name="Line 12">
              <a:extLst>
                <a:ext uri="{FF2B5EF4-FFF2-40B4-BE49-F238E27FC236}">
                  <a16:creationId xmlns:a16="http://schemas.microsoft.com/office/drawing/2014/main" id="{E8635C79-E158-4F1B-A69A-8171B3797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0125" name="Line 13">
              <a:extLst>
                <a:ext uri="{FF2B5EF4-FFF2-40B4-BE49-F238E27FC236}">
                  <a16:creationId xmlns:a16="http://schemas.microsoft.com/office/drawing/2014/main" id="{7383D6E9-347A-4E00-8B9C-03CEF790B1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0126" name="Line 14">
              <a:extLst>
                <a:ext uri="{FF2B5EF4-FFF2-40B4-BE49-F238E27FC236}">
                  <a16:creationId xmlns:a16="http://schemas.microsoft.com/office/drawing/2014/main" id="{300683D7-0A79-41D2-8FDD-EEE997D76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0127" name="Line 15">
              <a:extLst>
                <a:ext uri="{FF2B5EF4-FFF2-40B4-BE49-F238E27FC236}">
                  <a16:creationId xmlns:a16="http://schemas.microsoft.com/office/drawing/2014/main" id="{1BB74E49-EFFE-4D07-8CC4-C315D73958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0128" name="Line 16">
              <a:extLst>
                <a:ext uri="{FF2B5EF4-FFF2-40B4-BE49-F238E27FC236}">
                  <a16:creationId xmlns:a16="http://schemas.microsoft.com/office/drawing/2014/main" id="{AB0C9662-91AB-4B6C-A5C1-B2151B4A5C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0129" name="Line 17">
              <a:extLst>
                <a:ext uri="{FF2B5EF4-FFF2-40B4-BE49-F238E27FC236}">
                  <a16:creationId xmlns:a16="http://schemas.microsoft.com/office/drawing/2014/main" id="{65358B72-A51E-47B9-83C2-2B20F0E16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0130" name="Line 18">
              <a:extLst>
                <a:ext uri="{FF2B5EF4-FFF2-40B4-BE49-F238E27FC236}">
                  <a16:creationId xmlns:a16="http://schemas.microsoft.com/office/drawing/2014/main" id="{F98E3FD4-3D46-4E0B-A41E-78785781E5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90131" name="Text Box 19">
            <a:extLst>
              <a:ext uri="{FF2B5EF4-FFF2-40B4-BE49-F238E27FC236}">
                <a16:creationId xmlns:a16="http://schemas.microsoft.com/office/drawing/2014/main" id="{E103D0F6-9448-4CFA-93F9-89BD052DD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981200"/>
            <a:ext cx="3886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600">
                <a:solidFill>
                  <a:srgbClr val="000000"/>
                </a:solidFill>
                <a:latin typeface="Arial" panose="020B0604020202020204" pitchFamily="34" charset="0"/>
              </a:rPr>
              <a:t>h(     , 3)</a:t>
            </a:r>
          </a:p>
        </p:txBody>
      </p:sp>
      <p:sp>
        <p:nvSpPr>
          <p:cNvPr id="90132" name="Rectangle 20">
            <a:extLst>
              <a:ext uri="{FF2B5EF4-FFF2-40B4-BE49-F238E27FC236}">
                <a16:creationId xmlns:a16="http://schemas.microsoft.com/office/drawing/2014/main" id="{55BD9963-BA01-4CBD-9E4E-EE9CF6A19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0133" name="Rectangle 21">
            <a:extLst>
              <a:ext uri="{FF2B5EF4-FFF2-40B4-BE49-F238E27FC236}">
                <a16:creationId xmlns:a16="http://schemas.microsoft.com/office/drawing/2014/main" id="{4B1B46D1-A5BA-4624-88AF-BF467F5C2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0134" name="Rectangle 22">
            <a:extLst>
              <a:ext uri="{FF2B5EF4-FFF2-40B4-BE49-F238E27FC236}">
                <a16:creationId xmlns:a16="http://schemas.microsoft.com/office/drawing/2014/main" id="{90A6FAFF-9092-412F-A55B-7E07FEBCB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0135" name="Rectangle 23">
            <a:extLst>
              <a:ext uri="{FF2B5EF4-FFF2-40B4-BE49-F238E27FC236}">
                <a16:creationId xmlns:a16="http://schemas.microsoft.com/office/drawing/2014/main" id="{65D32444-D908-4463-8342-079CE18DC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0136" name="Rectangle 24">
            <a:extLst>
              <a:ext uri="{FF2B5EF4-FFF2-40B4-BE49-F238E27FC236}">
                <a16:creationId xmlns:a16="http://schemas.microsoft.com/office/drawing/2014/main" id="{661CEBFF-8393-49AA-9A4B-52F3EF1AF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0137" name="Rectangle 25">
            <a:extLst>
              <a:ext uri="{FF2B5EF4-FFF2-40B4-BE49-F238E27FC236}">
                <a16:creationId xmlns:a16="http://schemas.microsoft.com/office/drawing/2014/main" id="{60AD74FF-8470-4C0E-8B2C-E27F1B680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0138" name="Rectangle 26">
            <a:extLst>
              <a:ext uri="{FF2B5EF4-FFF2-40B4-BE49-F238E27FC236}">
                <a16:creationId xmlns:a16="http://schemas.microsoft.com/office/drawing/2014/main" id="{ECE7F730-2B09-49AC-9146-DD790EFAE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1336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0139" name="Line 27">
            <a:extLst>
              <a:ext uri="{FF2B5EF4-FFF2-40B4-BE49-F238E27FC236}">
                <a16:creationId xmlns:a16="http://schemas.microsoft.com/office/drawing/2014/main" id="{CAB9CE02-008A-4256-8EAA-36744F0E5D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51816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24B3BC6F-5FA0-4FB0-A445-CE2EEDF8EB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Linear probing: search</a:t>
            </a:r>
          </a:p>
        </p:txBody>
      </p:sp>
      <p:grpSp>
        <p:nvGrpSpPr>
          <p:cNvPr id="91139" name="Group 3">
            <a:extLst>
              <a:ext uri="{FF2B5EF4-FFF2-40B4-BE49-F238E27FC236}">
                <a16:creationId xmlns:a16="http://schemas.microsoft.com/office/drawing/2014/main" id="{26F3C438-8EF2-433F-9FF2-4DA24F568524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724400"/>
            <a:ext cx="5715000" cy="381000"/>
            <a:chOff x="768" y="624"/>
            <a:chExt cx="3600" cy="240"/>
          </a:xfrm>
        </p:grpSpPr>
        <p:sp>
          <p:nvSpPr>
            <p:cNvPr id="91140" name="Rectangle 4">
              <a:extLst>
                <a:ext uri="{FF2B5EF4-FFF2-40B4-BE49-F238E27FC236}">
                  <a16:creationId xmlns:a16="http://schemas.microsoft.com/office/drawing/2014/main" id="{BFB7D5B4-88CB-4062-AC57-6BAD07C1D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1141" name="Line 5">
              <a:extLst>
                <a:ext uri="{FF2B5EF4-FFF2-40B4-BE49-F238E27FC236}">
                  <a16:creationId xmlns:a16="http://schemas.microsoft.com/office/drawing/2014/main" id="{78C050F1-17AC-4EC2-AC22-00AD784088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1142" name="Line 6">
              <a:extLst>
                <a:ext uri="{FF2B5EF4-FFF2-40B4-BE49-F238E27FC236}">
                  <a16:creationId xmlns:a16="http://schemas.microsoft.com/office/drawing/2014/main" id="{03A4262E-7E49-4121-8FBB-4894E25C94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1143" name="Line 7">
              <a:extLst>
                <a:ext uri="{FF2B5EF4-FFF2-40B4-BE49-F238E27FC236}">
                  <a16:creationId xmlns:a16="http://schemas.microsoft.com/office/drawing/2014/main" id="{DE415D39-37F2-42B9-9989-1EE26A18C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1144" name="Line 8">
              <a:extLst>
                <a:ext uri="{FF2B5EF4-FFF2-40B4-BE49-F238E27FC236}">
                  <a16:creationId xmlns:a16="http://schemas.microsoft.com/office/drawing/2014/main" id="{E8D13058-79DB-4090-916A-BFFB20EC6B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1145" name="Line 9">
              <a:extLst>
                <a:ext uri="{FF2B5EF4-FFF2-40B4-BE49-F238E27FC236}">
                  <a16:creationId xmlns:a16="http://schemas.microsoft.com/office/drawing/2014/main" id="{89842028-10DE-44AE-B7FB-D3DFA66483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1146" name="Line 10">
              <a:extLst>
                <a:ext uri="{FF2B5EF4-FFF2-40B4-BE49-F238E27FC236}">
                  <a16:creationId xmlns:a16="http://schemas.microsoft.com/office/drawing/2014/main" id="{C514A53D-FD9B-4978-90B6-9EECFB04B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1147" name="Line 11">
              <a:extLst>
                <a:ext uri="{FF2B5EF4-FFF2-40B4-BE49-F238E27FC236}">
                  <a16:creationId xmlns:a16="http://schemas.microsoft.com/office/drawing/2014/main" id="{79DA4103-5365-45F3-ACCC-D40B9C91C3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1148" name="Line 12">
              <a:extLst>
                <a:ext uri="{FF2B5EF4-FFF2-40B4-BE49-F238E27FC236}">
                  <a16:creationId xmlns:a16="http://schemas.microsoft.com/office/drawing/2014/main" id="{416C296A-9DCB-4101-B4BD-D1DF98637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1149" name="Line 13">
              <a:extLst>
                <a:ext uri="{FF2B5EF4-FFF2-40B4-BE49-F238E27FC236}">
                  <a16:creationId xmlns:a16="http://schemas.microsoft.com/office/drawing/2014/main" id="{B70EF5EC-69D5-4419-B46E-1939DDC55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1150" name="Line 14">
              <a:extLst>
                <a:ext uri="{FF2B5EF4-FFF2-40B4-BE49-F238E27FC236}">
                  <a16:creationId xmlns:a16="http://schemas.microsoft.com/office/drawing/2014/main" id="{7CCA2C9A-96A3-4044-9B6D-D4E927D242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1151" name="Line 15">
              <a:extLst>
                <a:ext uri="{FF2B5EF4-FFF2-40B4-BE49-F238E27FC236}">
                  <a16:creationId xmlns:a16="http://schemas.microsoft.com/office/drawing/2014/main" id="{C0A38091-9E50-4D14-8B51-6F5F8490E8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1152" name="Line 16">
              <a:extLst>
                <a:ext uri="{FF2B5EF4-FFF2-40B4-BE49-F238E27FC236}">
                  <a16:creationId xmlns:a16="http://schemas.microsoft.com/office/drawing/2014/main" id="{653890A7-42C6-4047-B9B9-D033654FEF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1153" name="Line 17">
              <a:extLst>
                <a:ext uri="{FF2B5EF4-FFF2-40B4-BE49-F238E27FC236}">
                  <a16:creationId xmlns:a16="http://schemas.microsoft.com/office/drawing/2014/main" id="{0444885A-A4F3-4C0D-9D4B-3086A0E347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1154" name="Line 18">
              <a:extLst>
                <a:ext uri="{FF2B5EF4-FFF2-40B4-BE49-F238E27FC236}">
                  <a16:creationId xmlns:a16="http://schemas.microsoft.com/office/drawing/2014/main" id="{0ECBEA32-4DEC-4ACA-929D-1314D34FC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91155" name="Text Box 19">
            <a:extLst>
              <a:ext uri="{FF2B5EF4-FFF2-40B4-BE49-F238E27FC236}">
                <a16:creationId xmlns:a16="http://schemas.microsoft.com/office/drawing/2014/main" id="{785F2424-6CAD-48E4-8C63-F19D5811A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981200"/>
            <a:ext cx="3886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600">
                <a:solidFill>
                  <a:srgbClr val="000000"/>
                </a:solidFill>
                <a:latin typeface="Arial" panose="020B0604020202020204" pitchFamily="34" charset="0"/>
              </a:rPr>
              <a:t>h(     , 3)</a:t>
            </a:r>
          </a:p>
        </p:txBody>
      </p:sp>
      <p:sp>
        <p:nvSpPr>
          <p:cNvPr id="91156" name="Rectangle 20">
            <a:extLst>
              <a:ext uri="{FF2B5EF4-FFF2-40B4-BE49-F238E27FC236}">
                <a16:creationId xmlns:a16="http://schemas.microsoft.com/office/drawing/2014/main" id="{E0013F32-0D17-4653-99F8-8568A2342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1157" name="Rectangle 21">
            <a:extLst>
              <a:ext uri="{FF2B5EF4-FFF2-40B4-BE49-F238E27FC236}">
                <a16:creationId xmlns:a16="http://schemas.microsoft.com/office/drawing/2014/main" id="{35779AB2-52CE-4766-A597-6165B08D9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1158" name="Rectangle 22">
            <a:extLst>
              <a:ext uri="{FF2B5EF4-FFF2-40B4-BE49-F238E27FC236}">
                <a16:creationId xmlns:a16="http://schemas.microsoft.com/office/drawing/2014/main" id="{D00525DE-F2A3-40D4-985A-D832C746E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1159" name="Rectangle 23">
            <a:extLst>
              <a:ext uri="{FF2B5EF4-FFF2-40B4-BE49-F238E27FC236}">
                <a16:creationId xmlns:a16="http://schemas.microsoft.com/office/drawing/2014/main" id="{46F4AA9D-9799-4150-BEAA-ABD21CA90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1160" name="Rectangle 24">
            <a:extLst>
              <a:ext uri="{FF2B5EF4-FFF2-40B4-BE49-F238E27FC236}">
                <a16:creationId xmlns:a16="http://schemas.microsoft.com/office/drawing/2014/main" id="{79DD8DB2-937D-4E81-AF20-20A7B987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1161" name="Rectangle 25">
            <a:extLst>
              <a:ext uri="{FF2B5EF4-FFF2-40B4-BE49-F238E27FC236}">
                <a16:creationId xmlns:a16="http://schemas.microsoft.com/office/drawing/2014/main" id="{A26D7804-FE5E-4097-BBC3-CCECF4346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1162" name="Rectangle 26">
            <a:extLst>
              <a:ext uri="{FF2B5EF4-FFF2-40B4-BE49-F238E27FC236}">
                <a16:creationId xmlns:a16="http://schemas.microsoft.com/office/drawing/2014/main" id="{CC15A7A5-B769-4135-B449-E9E5640FF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244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1163" name="Line 27">
            <a:extLst>
              <a:ext uri="{FF2B5EF4-FFF2-40B4-BE49-F238E27FC236}">
                <a16:creationId xmlns:a16="http://schemas.microsoft.com/office/drawing/2014/main" id="{7E264956-6EAB-40CB-A8D5-042AE539B4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51816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>
            <a:extLst>
              <a:ext uri="{FF2B5EF4-FFF2-40B4-BE49-F238E27FC236}">
                <a16:creationId xmlns:a16="http://schemas.microsoft.com/office/drawing/2014/main" id="{3AF0233F-B919-4BA1-9BED-C76954396C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Linear probing: </a:t>
            </a:r>
            <a:r>
              <a:rPr lang="en-US" altLang="ti-ET">
                <a:solidFill>
                  <a:srgbClr val="DD0111"/>
                </a:solidFill>
              </a:rPr>
              <a:t>Deleting</a:t>
            </a:r>
            <a:r>
              <a:rPr lang="en-US" altLang="ti-ET"/>
              <a:t> a key</a:t>
            </a:r>
          </a:p>
        </p:txBody>
      </p:sp>
      <p:sp>
        <p:nvSpPr>
          <p:cNvPr id="630787" name="Rectangle 3">
            <a:extLst>
              <a:ext uri="{FF2B5EF4-FFF2-40B4-BE49-F238E27FC236}">
                <a16:creationId xmlns:a16="http://schemas.microsoft.com/office/drawing/2014/main" id="{0CF04A3C-3417-4DF4-A1F6-80EAE268B3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7011" y="1214439"/>
            <a:ext cx="7767686" cy="54408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ti-ET" dirty="0">
                <a:solidFill>
                  <a:srgbClr val="CC0000"/>
                </a:solidFill>
              </a:rPr>
              <a:t>Problems</a:t>
            </a:r>
          </a:p>
          <a:p>
            <a:pPr lvl="1">
              <a:lnSpc>
                <a:spcPct val="150000"/>
              </a:lnSpc>
            </a:pPr>
            <a:r>
              <a:rPr lang="en-US" altLang="ti-ET" dirty="0"/>
              <a:t>Cannot mark the slot as empty</a:t>
            </a:r>
          </a:p>
          <a:p>
            <a:pPr lvl="1">
              <a:lnSpc>
                <a:spcPct val="150000"/>
              </a:lnSpc>
            </a:pPr>
            <a:r>
              <a:rPr lang="en-US" altLang="ti-ET" dirty="0"/>
              <a:t>Impossible to retrieve keys inserted after that slot was occupied</a:t>
            </a:r>
          </a:p>
          <a:p>
            <a:pPr>
              <a:lnSpc>
                <a:spcPct val="150000"/>
              </a:lnSpc>
            </a:pPr>
            <a:r>
              <a:rPr lang="en-US" altLang="ti-ET" dirty="0"/>
              <a:t>Solution</a:t>
            </a:r>
          </a:p>
          <a:p>
            <a:pPr lvl="1">
              <a:lnSpc>
                <a:spcPct val="150000"/>
              </a:lnSpc>
            </a:pPr>
            <a:r>
              <a:rPr lang="en-US" altLang="ti-ET" dirty="0"/>
              <a:t>Mark the slot with a sentinel value DELETED</a:t>
            </a:r>
          </a:p>
          <a:p>
            <a:pPr>
              <a:lnSpc>
                <a:spcPct val="150000"/>
              </a:lnSpc>
            </a:pPr>
            <a:r>
              <a:rPr lang="en-US" altLang="ti-ET" dirty="0"/>
              <a:t>The deleted slot can later be used for insertion</a:t>
            </a:r>
          </a:p>
          <a:p>
            <a:pPr>
              <a:lnSpc>
                <a:spcPct val="150000"/>
              </a:lnSpc>
            </a:pPr>
            <a:r>
              <a:rPr lang="en-US" altLang="ti-ET" dirty="0"/>
              <a:t>Searching will be able to find all the keys</a:t>
            </a:r>
          </a:p>
        </p:txBody>
      </p:sp>
      <p:graphicFrame>
        <p:nvGraphicFramePr>
          <p:cNvPr id="630788" name="Group 4">
            <a:extLst>
              <a:ext uri="{FF2B5EF4-FFF2-40B4-BE49-F238E27FC236}">
                <a16:creationId xmlns:a16="http://schemas.microsoft.com/office/drawing/2014/main" id="{A5A175FB-4E79-4FE9-80D9-C77A1CFE1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445571"/>
              </p:ext>
            </p:extLst>
          </p:nvPr>
        </p:nvGraphicFramePr>
        <p:xfrm>
          <a:off x="9146129" y="1885951"/>
          <a:ext cx="701675" cy="3427413"/>
        </p:xfrm>
        <a:graphic>
          <a:graphicData uri="http://schemas.openxmlformats.org/drawingml/2006/table">
            <a:tbl>
              <a:tblPr/>
              <a:tblGrid>
                <a:gridCol w="701675">
                  <a:extLst>
                    <a:ext uri="{9D8B030D-6E8A-4147-A177-3AD203B41FA5}">
                      <a16:colId xmlns:a16="http://schemas.microsoft.com/office/drawing/2014/main" val="125767644"/>
                    </a:ext>
                  </a:extLst>
                </a:gridCol>
              </a:tblGrid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7943417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602457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634979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053535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945338"/>
                  </a:ext>
                </a:extLst>
              </a:tr>
              <a:tr h="341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8183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864130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563350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103108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489263"/>
                  </a:ext>
                </a:extLst>
              </a:tr>
            </a:tbl>
          </a:graphicData>
        </a:graphic>
      </p:graphicFrame>
      <p:sp>
        <p:nvSpPr>
          <p:cNvPr id="630812" name="Text Box 28">
            <a:extLst>
              <a:ext uri="{FF2B5EF4-FFF2-40B4-BE49-F238E27FC236}">
                <a16:creationId xmlns:a16="http://schemas.microsoft.com/office/drawing/2014/main" id="{FD4DE1AB-AC38-463E-933C-A83AF1243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4316" y="18780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30813" name="Text Box 29">
            <a:extLst>
              <a:ext uri="{FF2B5EF4-FFF2-40B4-BE49-F238E27FC236}">
                <a16:creationId xmlns:a16="http://schemas.microsoft.com/office/drawing/2014/main" id="{0E8838F4-3BD6-406E-AE1C-C116872A7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7328" y="4919663"/>
            <a:ext cx="704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m - 1</a:t>
            </a:r>
          </a:p>
        </p:txBody>
      </p:sp>
      <p:sp>
        <p:nvSpPr>
          <p:cNvPr id="630814" name="Rectangle 30">
            <a:extLst>
              <a:ext uri="{FF2B5EF4-FFF2-40B4-BE49-F238E27FC236}">
                <a16:creationId xmlns:a16="http://schemas.microsoft.com/office/drawing/2014/main" id="{9DE031EB-4554-48C6-8F44-0F5D0F046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7439" y="2916239"/>
            <a:ext cx="806403" cy="344487"/>
          </a:xfrm>
          <a:prstGeom prst="rect">
            <a:avLst/>
          </a:prstGeom>
          <a:noFill/>
          <a:ln w="57150">
            <a:solidFill>
              <a:srgbClr val="DD011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pic>
        <p:nvPicPr>
          <p:cNvPr id="630815" name="Picture 31">
            <a:extLst>
              <a:ext uri="{FF2B5EF4-FFF2-40B4-BE49-F238E27FC236}">
                <a16:creationId xmlns:a16="http://schemas.microsoft.com/office/drawing/2014/main" id="{BD403CC4-1884-4745-ADD6-999684364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428" y="1509713"/>
            <a:ext cx="1284288" cy="389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0816" name="Rectangle 32">
            <a:extLst>
              <a:ext uri="{FF2B5EF4-FFF2-40B4-BE49-F238E27FC236}">
                <a16:creationId xmlns:a16="http://schemas.microsoft.com/office/drawing/2014/main" id="{D5A022A7-CE6A-4EFF-9ABB-FA29744F5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8529" y="3022600"/>
            <a:ext cx="696913" cy="344488"/>
          </a:xfrm>
          <a:prstGeom prst="rect">
            <a:avLst/>
          </a:prstGeom>
          <a:noFill/>
          <a:ln w="57150">
            <a:solidFill>
              <a:srgbClr val="DD011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0905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F2F501E5-06A0-4BEC-B055-DD2BA1F888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Linear probing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00EA04C0-C39E-4D0C-8769-A352EF6EAD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4"/>
            <a:ext cx="8229600" cy="14049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ti-ET"/>
              <a:t>Problem:</a:t>
            </a:r>
          </a:p>
          <a:p>
            <a:pPr lvl="1">
              <a:lnSpc>
                <a:spcPct val="90000"/>
              </a:lnSpc>
            </a:pPr>
            <a:r>
              <a:rPr lang="en-US" altLang="ti-ET"/>
              <a:t>primary clustering – long rungs of occupied slots tend to build up and these tend to grow</a:t>
            </a:r>
          </a:p>
        </p:txBody>
      </p:sp>
      <p:grpSp>
        <p:nvGrpSpPr>
          <p:cNvPr id="97289" name="Group 9">
            <a:extLst>
              <a:ext uri="{FF2B5EF4-FFF2-40B4-BE49-F238E27FC236}">
                <a16:creationId xmlns:a16="http://schemas.microsoft.com/office/drawing/2014/main" id="{AA2F3C24-7D63-44CE-B44C-76E7459805E1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581400"/>
            <a:ext cx="7391400" cy="0"/>
            <a:chOff x="528" y="2256"/>
            <a:chExt cx="4656" cy="0"/>
          </a:xfrm>
        </p:grpSpPr>
        <p:sp>
          <p:nvSpPr>
            <p:cNvPr id="97284" name="Line 4">
              <a:extLst>
                <a:ext uri="{FF2B5EF4-FFF2-40B4-BE49-F238E27FC236}">
                  <a16:creationId xmlns:a16="http://schemas.microsoft.com/office/drawing/2014/main" id="{F8F34417-AE3F-483E-BBE1-D75715D69D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256"/>
              <a:ext cx="4656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7285" name="Line 5">
              <a:extLst>
                <a:ext uri="{FF2B5EF4-FFF2-40B4-BE49-F238E27FC236}">
                  <a16:creationId xmlns:a16="http://schemas.microsoft.com/office/drawing/2014/main" id="{85BF1606-CA1B-49D3-A7E8-20ED19C626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256"/>
              <a:ext cx="96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7286" name="Line 6">
              <a:extLst>
                <a:ext uri="{FF2B5EF4-FFF2-40B4-BE49-F238E27FC236}">
                  <a16:creationId xmlns:a16="http://schemas.microsoft.com/office/drawing/2014/main" id="{0BCC470A-5902-4D87-A9EC-192071CE4B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256"/>
              <a:ext cx="96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7287" name="Line 7">
              <a:extLst>
                <a:ext uri="{FF2B5EF4-FFF2-40B4-BE49-F238E27FC236}">
                  <a16:creationId xmlns:a16="http://schemas.microsoft.com/office/drawing/2014/main" id="{9C28A90E-90CB-4E04-97F9-4E1979F785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256"/>
              <a:ext cx="96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7288" name="Line 8">
              <a:extLst>
                <a:ext uri="{FF2B5EF4-FFF2-40B4-BE49-F238E27FC236}">
                  <a16:creationId xmlns:a16="http://schemas.microsoft.com/office/drawing/2014/main" id="{32A1ABA5-B36A-48DD-8A63-5F22157E16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256"/>
              <a:ext cx="96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grpSp>
        <p:nvGrpSpPr>
          <p:cNvPr id="97297" name="Group 17">
            <a:extLst>
              <a:ext uri="{FF2B5EF4-FFF2-40B4-BE49-F238E27FC236}">
                <a16:creationId xmlns:a16="http://schemas.microsoft.com/office/drawing/2014/main" id="{BDD87097-3BB2-4289-A7BF-C3C05D138319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876800"/>
            <a:ext cx="7391400" cy="0"/>
            <a:chOff x="528" y="2880"/>
            <a:chExt cx="4656" cy="0"/>
          </a:xfrm>
        </p:grpSpPr>
        <p:sp>
          <p:nvSpPr>
            <p:cNvPr id="97291" name="Line 11">
              <a:extLst>
                <a:ext uri="{FF2B5EF4-FFF2-40B4-BE49-F238E27FC236}">
                  <a16:creationId xmlns:a16="http://schemas.microsoft.com/office/drawing/2014/main" id="{38723396-0D52-4DD2-B55F-5A238D6767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880"/>
              <a:ext cx="4656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7292" name="Line 12">
              <a:extLst>
                <a:ext uri="{FF2B5EF4-FFF2-40B4-BE49-F238E27FC236}">
                  <a16:creationId xmlns:a16="http://schemas.microsoft.com/office/drawing/2014/main" id="{12A82EDC-5172-40A6-B77A-3EB8B9948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880"/>
              <a:ext cx="480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7293" name="Line 13">
              <a:extLst>
                <a:ext uri="{FF2B5EF4-FFF2-40B4-BE49-F238E27FC236}">
                  <a16:creationId xmlns:a16="http://schemas.microsoft.com/office/drawing/2014/main" id="{2B6E2A67-13FF-4FD5-926D-334D1B41F1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880"/>
              <a:ext cx="96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7294" name="Line 14">
              <a:extLst>
                <a:ext uri="{FF2B5EF4-FFF2-40B4-BE49-F238E27FC236}">
                  <a16:creationId xmlns:a16="http://schemas.microsoft.com/office/drawing/2014/main" id="{BBF24400-935C-42CA-B7EE-19C4B6D6A2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880"/>
              <a:ext cx="96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7295" name="Line 15">
              <a:extLst>
                <a:ext uri="{FF2B5EF4-FFF2-40B4-BE49-F238E27FC236}">
                  <a16:creationId xmlns:a16="http://schemas.microsoft.com/office/drawing/2014/main" id="{75F47D23-8646-469A-8048-710AEC915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880"/>
              <a:ext cx="432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7296" name="Line 16">
              <a:extLst>
                <a:ext uri="{FF2B5EF4-FFF2-40B4-BE49-F238E27FC236}">
                  <a16:creationId xmlns:a16="http://schemas.microsoft.com/office/drawing/2014/main" id="{2E14727E-3A40-4A5E-8F25-E3FD126DD9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880"/>
              <a:ext cx="48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grpSp>
        <p:nvGrpSpPr>
          <p:cNvPr id="97305" name="Group 25">
            <a:extLst>
              <a:ext uri="{FF2B5EF4-FFF2-40B4-BE49-F238E27FC236}">
                <a16:creationId xmlns:a16="http://schemas.microsoft.com/office/drawing/2014/main" id="{039AAC79-E6B1-4392-88B9-F67917E24059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6324600"/>
            <a:ext cx="7391400" cy="0"/>
            <a:chOff x="528" y="3456"/>
            <a:chExt cx="4656" cy="0"/>
          </a:xfrm>
        </p:grpSpPr>
        <p:sp>
          <p:nvSpPr>
            <p:cNvPr id="97299" name="Line 19">
              <a:extLst>
                <a:ext uri="{FF2B5EF4-FFF2-40B4-BE49-F238E27FC236}">
                  <a16:creationId xmlns:a16="http://schemas.microsoft.com/office/drawing/2014/main" id="{7030AF1C-9E06-48E1-A574-796E3B78F7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456"/>
              <a:ext cx="4656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7300" name="Line 20">
              <a:extLst>
                <a:ext uri="{FF2B5EF4-FFF2-40B4-BE49-F238E27FC236}">
                  <a16:creationId xmlns:a16="http://schemas.microsoft.com/office/drawing/2014/main" id="{EB3EBF80-7A6C-45FC-9605-1CEE608ED2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456"/>
              <a:ext cx="1536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7301" name="Line 21">
              <a:extLst>
                <a:ext uri="{FF2B5EF4-FFF2-40B4-BE49-F238E27FC236}">
                  <a16:creationId xmlns:a16="http://schemas.microsoft.com/office/drawing/2014/main" id="{6A11A506-EC09-4CFA-A748-38E55B8BDF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456"/>
              <a:ext cx="96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7302" name="Line 22">
              <a:extLst>
                <a:ext uri="{FF2B5EF4-FFF2-40B4-BE49-F238E27FC236}">
                  <a16:creationId xmlns:a16="http://schemas.microsoft.com/office/drawing/2014/main" id="{F8B3C4A8-D0D9-4475-A5E5-13C218144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456"/>
              <a:ext cx="96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7303" name="Line 23">
              <a:extLst>
                <a:ext uri="{FF2B5EF4-FFF2-40B4-BE49-F238E27FC236}">
                  <a16:creationId xmlns:a16="http://schemas.microsoft.com/office/drawing/2014/main" id="{24532DF9-3784-46FB-8D71-C8B84C90F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3456"/>
              <a:ext cx="432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7304" name="Line 24">
              <a:extLst>
                <a:ext uri="{FF2B5EF4-FFF2-40B4-BE49-F238E27FC236}">
                  <a16:creationId xmlns:a16="http://schemas.microsoft.com/office/drawing/2014/main" id="{20B0749A-96EF-4F8B-9872-D53F347A16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456"/>
              <a:ext cx="48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97306" name="AutoShape 26">
            <a:extLst>
              <a:ext uri="{FF2B5EF4-FFF2-40B4-BE49-F238E27FC236}">
                <a16:creationId xmlns:a16="http://schemas.microsoft.com/office/drawing/2014/main" id="{062DDB81-652E-4189-8188-7DA9546E9AD6}"/>
              </a:ext>
            </a:extLst>
          </p:cNvPr>
          <p:cNvSpPr>
            <a:spLocks/>
          </p:cNvSpPr>
          <p:nvPr/>
        </p:nvSpPr>
        <p:spPr bwMode="auto">
          <a:xfrm rot="16200000">
            <a:off x="3238500" y="4762500"/>
            <a:ext cx="228600" cy="762000"/>
          </a:xfrm>
          <a:prstGeom prst="leftBrace">
            <a:avLst>
              <a:gd name="adj1" fmla="val 27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7307" name="Text Box 27">
            <a:extLst>
              <a:ext uri="{FF2B5EF4-FFF2-40B4-BE49-F238E27FC236}">
                <a16:creationId xmlns:a16="http://schemas.microsoft.com/office/drawing/2014/main" id="{4DCCCDD8-4FB2-43C0-AC2C-D33DF2E8A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257800"/>
            <a:ext cx="3733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>
                <a:solidFill>
                  <a:srgbClr val="FF0000"/>
                </a:solidFill>
                <a:latin typeface="Arial" panose="020B0604020202020204" pitchFamily="34" charset="0"/>
              </a:rPr>
              <a:t>any value here results in an increase in the cluster</a:t>
            </a:r>
          </a:p>
        </p:txBody>
      </p:sp>
      <p:sp>
        <p:nvSpPr>
          <p:cNvPr id="97308" name="Text Box 28">
            <a:extLst>
              <a:ext uri="{FF2B5EF4-FFF2-40B4-BE49-F238E27FC236}">
                <a16:creationId xmlns:a16="http://schemas.microsoft.com/office/drawing/2014/main" id="{4DBF0EB3-A302-46CB-AD5A-2E75A7336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257800"/>
            <a:ext cx="3733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>
                <a:solidFill>
                  <a:srgbClr val="FF0000"/>
                </a:solidFill>
                <a:latin typeface="Arial" panose="020B0604020202020204" pitchFamily="34" charset="0"/>
              </a:rPr>
              <a:t>become more and more probable for a value to end up in that range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07" grpId="0"/>
      <p:bldP spid="9730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EDA6C577-92C5-4152-95A2-B2D3A90688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Quadratic probing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52735645-7AC8-4B84-8157-B1482BDD33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23338"/>
            <a:ext cx="10972800" cy="5313132"/>
          </a:xfrm>
        </p:spPr>
        <p:txBody>
          <a:bodyPr/>
          <a:lstStyle/>
          <a:p>
            <a:r>
              <a:rPr lang="en-US" altLang="ti-ET" sz="3200" b="1" dirty="0">
                <a:latin typeface="Times" panose="02020603050405020304" pitchFamily="18" charset="0"/>
                <a:cs typeface="Times" panose="02020603050405020304" pitchFamily="18" charset="0"/>
              </a:rPr>
              <a:t>h(k, </a:t>
            </a:r>
            <a:r>
              <a:rPr lang="en-US" altLang="ti-ET" sz="3200" b="1" dirty="0" err="1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altLang="ti-ET" sz="3200" b="1" dirty="0">
                <a:latin typeface="Times" panose="02020603050405020304" pitchFamily="18" charset="0"/>
                <a:cs typeface="Times" panose="02020603050405020304" pitchFamily="18" charset="0"/>
              </a:rPr>
              <a:t>) = (h(k) + c</a:t>
            </a:r>
            <a:r>
              <a:rPr lang="en-US" altLang="ti-ET" sz="3200" b="1" baseline="-25000" dirty="0"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r>
              <a:rPr lang="en-US" altLang="ti-ET" sz="3200" b="1" dirty="0">
                <a:latin typeface="Times" panose="02020603050405020304" pitchFamily="18" charset="0"/>
                <a:cs typeface="Times" panose="02020603050405020304" pitchFamily="18" charset="0"/>
              </a:rPr>
              <a:t>i + c</a:t>
            </a:r>
            <a:r>
              <a:rPr lang="en-US" altLang="ti-ET" sz="3200" b="1" baseline="-25000" dirty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altLang="ti-ET" sz="3200" b="1" dirty="0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altLang="ti-ET" sz="3200" b="1" baseline="30000" dirty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altLang="ti-ET" sz="3200" b="1" dirty="0">
                <a:latin typeface="Times" panose="02020603050405020304" pitchFamily="18" charset="0"/>
                <a:cs typeface="Times" panose="02020603050405020304" pitchFamily="18" charset="0"/>
              </a:rPr>
              <a:t>) mod m</a:t>
            </a:r>
          </a:p>
          <a:p>
            <a:endParaRPr lang="en-US" altLang="ti-ET" sz="3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Rather than a linear sequence, we probe based on a quadratic function</a:t>
            </a:r>
          </a:p>
          <a:p>
            <a:endParaRPr lang="en-US" altLang="ti-ET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Problems:</a:t>
            </a:r>
          </a:p>
          <a:p>
            <a:pPr lvl="1"/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must be constants and m so that we have a proper probe sequence</a:t>
            </a:r>
          </a:p>
          <a:p>
            <a:pPr lvl="1"/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if h(x) = h(y), then h(x, </a:t>
            </a:r>
            <a:r>
              <a:rPr lang="en-US" altLang="ti-ET" sz="3200" dirty="0" err="1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) = h(y, </a:t>
            </a:r>
            <a:r>
              <a:rPr lang="en-US" altLang="ti-ET" sz="3200" dirty="0" err="1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) for all </a:t>
            </a:r>
            <a:r>
              <a:rPr lang="en-US" altLang="ti-ET" sz="3200" dirty="0" err="1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endParaRPr lang="en-US" altLang="ti-ET" sz="3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secondary clustering</a:t>
            </a:r>
          </a:p>
          <a:p>
            <a:endParaRPr lang="en-US" altLang="ti-ET" sz="3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>
            <a:extLst>
              <a:ext uri="{FF2B5EF4-FFF2-40B4-BE49-F238E27FC236}">
                <a16:creationId xmlns:a16="http://schemas.microsoft.com/office/drawing/2014/main" id="{EAB1D475-8C2B-4E5C-BE9F-0938F620D9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22238"/>
            <a:ext cx="10972800" cy="877003"/>
          </a:xfrm>
        </p:spPr>
        <p:txBody>
          <a:bodyPr/>
          <a:lstStyle/>
          <a:p>
            <a:r>
              <a:rPr lang="en-US" altLang="ti-ET" dirty="0"/>
              <a:t>Double Hashing</a:t>
            </a:r>
          </a:p>
        </p:txBody>
      </p:sp>
      <p:sp>
        <p:nvSpPr>
          <p:cNvPr id="632835" name="Rectangle 3">
            <a:extLst>
              <a:ext uri="{FF2B5EF4-FFF2-40B4-BE49-F238E27FC236}">
                <a16:creationId xmlns:a16="http://schemas.microsoft.com/office/drawing/2014/main" id="{98A70063-6ECC-4EE3-B436-DD328003C2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121788"/>
            <a:ext cx="11145624" cy="5533535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(1) Use one hash function to determine the first slot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(2) Use a second hash function to determine the increment for the probe sequence</a:t>
            </a:r>
          </a:p>
          <a:p>
            <a:pPr algn="ctr">
              <a:lnSpc>
                <a:spcPct val="150000"/>
              </a:lnSpc>
              <a:buFontTx/>
              <a:buNone/>
            </a:pPr>
            <a:r>
              <a:rPr lang="en-US" altLang="ti-ET" sz="36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h(</a:t>
            </a:r>
            <a:r>
              <a:rPr lang="en-US" altLang="ti-ET" sz="3600" dirty="0" err="1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k,i</a:t>
            </a:r>
            <a:r>
              <a:rPr lang="en-US" altLang="ti-ET" sz="36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 = (h</a:t>
            </a:r>
            <a:r>
              <a:rPr lang="en-US" altLang="ti-ET" sz="3600" baseline="-250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r>
              <a:rPr lang="en-US" altLang="ti-ET" sz="36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(k) + </a:t>
            </a:r>
            <a:r>
              <a:rPr lang="en-US" altLang="ti-ET" sz="3600" dirty="0" err="1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altLang="ti-ET" sz="36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h</a:t>
            </a:r>
            <a:r>
              <a:rPr lang="en-US" altLang="ti-ET" sz="3600" baseline="-250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altLang="ti-ET" sz="36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(k) ) mod m,   </a:t>
            </a:r>
            <a:r>
              <a:rPr lang="en-US" altLang="ti-ET" sz="3600" dirty="0" err="1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altLang="ti-ET" sz="36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=0,1,...</a:t>
            </a:r>
          </a:p>
          <a:p>
            <a:pPr>
              <a:lnSpc>
                <a:spcPct val="150000"/>
              </a:lnSpc>
            </a:pP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Initial probe: h</a:t>
            </a:r>
            <a:r>
              <a:rPr lang="en-US" altLang="ti-ET" sz="3600" baseline="-25000" dirty="0"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(k) </a:t>
            </a:r>
          </a:p>
          <a:p>
            <a:pPr>
              <a:lnSpc>
                <a:spcPct val="150000"/>
              </a:lnSpc>
            </a:pP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Second probe is offset by h</a:t>
            </a:r>
            <a:r>
              <a:rPr lang="en-US" altLang="ti-ET" sz="3600" baseline="-25000" dirty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(k) mod m, so on ...</a:t>
            </a:r>
          </a:p>
        </p:txBody>
      </p:sp>
    </p:spTree>
    <p:extLst>
      <p:ext uri="{BB962C8B-B14F-4D97-AF65-F5344CB8AC3E}">
        <p14:creationId xmlns:p14="http://schemas.microsoft.com/office/powerpoint/2010/main" val="385061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>
            <a:extLst>
              <a:ext uri="{FF2B5EF4-FFF2-40B4-BE49-F238E27FC236}">
                <a16:creationId xmlns:a16="http://schemas.microsoft.com/office/drawing/2014/main" id="{2E26C235-11A5-47E5-B122-4370955495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22239"/>
            <a:ext cx="10972800" cy="752476"/>
          </a:xfrm>
        </p:spPr>
        <p:txBody>
          <a:bodyPr/>
          <a:lstStyle/>
          <a:p>
            <a:r>
              <a:rPr lang="en-US" altLang="ti-ET" dirty="0"/>
              <a:t>Double Hashing: Example</a:t>
            </a:r>
          </a:p>
        </p:txBody>
      </p:sp>
      <p:sp>
        <p:nvSpPr>
          <p:cNvPr id="633859" name="Rectangle 3">
            <a:extLst>
              <a:ext uri="{FF2B5EF4-FFF2-40B4-BE49-F238E27FC236}">
                <a16:creationId xmlns:a16="http://schemas.microsoft.com/office/drawing/2014/main" id="{F4D9F350-A74E-427C-8552-6357FB2E4D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474" y="874715"/>
            <a:ext cx="7862413" cy="590315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	h</a:t>
            </a:r>
            <a:r>
              <a:rPr lang="en-US" altLang="ti-ET" sz="3600" baseline="-25000" dirty="0"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(k) = k mod 13</a:t>
            </a:r>
          </a:p>
          <a:p>
            <a:pPr>
              <a:buFontTx/>
              <a:buNone/>
            </a:pP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	h</a:t>
            </a:r>
            <a:r>
              <a:rPr lang="en-US" altLang="ti-ET" sz="3600" baseline="-25000" dirty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(k) = 1+ (k mod 11)</a:t>
            </a:r>
          </a:p>
          <a:p>
            <a:pPr algn="ctr">
              <a:buFontTx/>
              <a:buNone/>
            </a:pPr>
            <a:r>
              <a:rPr lang="en-US" altLang="ti-ET" sz="36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h(</a:t>
            </a:r>
            <a:r>
              <a:rPr lang="en-US" altLang="ti-ET" sz="3600" dirty="0" err="1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k,i</a:t>
            </a:r>
            <a:r>
              <a:rPr lang="en-US" altLang="ti-ET" sz="36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 = (h</a:t>
            </a:r>
            <a:r>
              <a:rPr lang="en-US" altLang="ti-ET" sz="3600" baseline="-250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r>
              <a:rPr lang="en-US" altLang="ti-ET" sz="36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(k) + </a:t>
            </a:r>
            <a:r>
              <a:rPr lang="en-US" altLang="ti-ET" sz="3600" dirty="0" err="1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altLang="ti-ET" sz="36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h</a:t>
            </a:r>
            <a:r>
              <a:rPr lang="en-US" altLang="ti-ET" sz="3600" baseline="-250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altLang="ti-ET" sz="36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(k) ) mod 13</a:t>
            </a:r>
          </a:p>
          <a:p>
            <a:r>
              <a:rPr lang="en-US" altLang="ti-ET" sz="36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Insert key 14:</a:t>
            </a:r>
          </a:p>
          <a:p>
            <a:pPr>
              <a:buFontTx/>
              <a:buNone/>
            </a:pP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	h</a:t>
            </a:r>
            <a:r>
              <a:rPr lang="en-US" altLang="ti-ET" sz="3600" baseline="-25000" dirty="0"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(14,0) = 14 mod 13 = 1</a:t>
            </a:r>
          </a:p>
          <a:p>
            <a:pPr>
              <a:buFontTx/>
              <a:buNone/>
            </a:pP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	h(14,1) = (h</a:t>
            </a:r>
            <a:r>
              <a:rPr lang="en-US" altLang="ti-ET" sz="3600" baseline="-25000" dirty="0"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(14) + h</a:t>
            </a:r>
            <a:r>
              <a:rPr lang="en-US" altLang="ti-ET" sz="3600" baseline="-25000" dirty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(14)) mod 13</a:t>
            </a:r>
          </a:p>
          <a:p>
            <a:pPr>
              <a:buFontTx/>
              <a:buNone/>
            </a:pP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		        = (1 + 4) mod 13 = 5</a:t>
            </a:r>
          </a:p>
          <a:p>
            <a:pPr>
              <a:buFontTx/>
              <a:buNone/>
            </a:pP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	h(14,2) = (h</a:t>
            </a:r>
            <a:r>
              <a:rPr lang="en-US" altLang="ti-ET" sz="3600" baseline="-25000" dirty="0"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(14) + 2 h</a:t>
            </a:r>
            <a:r>
              <a:rPr lang="en-US" altLang="ti-ET" sz="3600" baseline="-25000" dirty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(14)) mod 13</a:t>
            </a:r>
          </a:p>
          <a:p>
            <a:pPr>
              <a:buFontTx/>
              <a:buNone/>
            </a:pP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		        = (1 + 8) mod 13 = 9</a:t>
            </a:r>
          </a:p>
        </p:txBody>
      </p:sp>
      <p:graphicFrame>
        <p:nvGraphicFramePr>
          <p:cNvPr id="633860" name="Group 4">
            <a:extLst>
              <a:ext uri="{FF2B5EF4-FFF2-40B4-BE49-F238E27FC236}">
                <a16:creationId xmlns:a16="http://schemas.microsoft.com/office/drawing/2014/main" id="{C780967C-9A98-4EBD-8DB1-20D6F97BAC78}"/>
              </a:ext>
            </a:extLst>
          </p:cNvPr>
          <p:cNvGraphicFramePr>
            <a:graphicFrameLocks noGrp="1"/>
          </p:cNvGraphicFramePr>
          <p:nvPr/>
        </p:nvGraphicFramePr>
        <p:xfrm>
          <a:off x="9172576" y="1327151"/>
          <a:ext cx="701675" cy="4456113"/>
        </p:xfrm>
        <a:graphic>
          <a:graphicData uri="http://schemas.openxmlformats.org/drawingml/2006/table">
            <a:tbl>
              <a:tblPr/>
              <a:tblGrid>
                <a:gridCol w="701675">
                  <a:extLst>
                    <a:ext uri="{9D8B030D-6E8A-4147-A177-3AD203B41FA5}">
                      <a16:colId xmlns:a16="http://schemas.microsoft.com/office/drawing/2014/main" val="3825317905"/>
                    </a:ext>
                  </a:extLst>
                </a:gridCol>
              </a:tblGrid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754527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i-E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932347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717230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876780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i-E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69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141700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i-E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98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77956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3352894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i-E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258651"/>
                  </a:ext>
                </a:extLst>
              </a:tr>
              <a:tr h="341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653020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845090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921351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i-E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851175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960338"/>
                  </a:ext>
                </a:extLst>
              </a:tr>
            </a:tbl>
          </a:graphicData>
        </a:graphic>
      </p:graphicFrame>
      <p:sp>
        <p:nvSpPr>
          <p:cNvPr id="633890" name="Text Box 34">
            <a:extLst>
              <a:ext uri="{FF2B5EF4-FFF2-40B4-BE49-F238E27FC236}">
                <a16:creationId xmlns:a16="http://schemas.microsoft.com/office/drawing/2014/main" id="{D71DC797-CAB4-4D90-8FDC-07A486A31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6825" y="133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33891" name="Text Box 35">
            <a:extLst>
              <a:ext uri="{FF2B5EF4-FFF2-40B4-BE49-F238E27FC236}">
                <a16:creationId xmlns:a16="http://schemas.microsoft.com/office/drawing/2014/main" id="{1E7E237D-FEF9-42C4-8FFA-71140FAC2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6825" y="439420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633892" name="Text Box 36">
            <a:extLst>
              <a:ext uri="{FF2B5EF4-FFF2-40B4-BE49-F238E27FC236}">
                <a16:creationId xmlns:a16="http://schemas.microsoft.com/office/drawing/2014/main" id="{DBDB5402-7B96-4036-8E79-31681C8C9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551" y="2692401"/>
            <a:ext cx="352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33893" name="Rectangle 37">
            <a:extLst>
              <a:ext uri="{FF2B5EF4-FFF2-40B4-BE49-F238E27FC236}">
                <a16:creationId xmlns:a16="http://schemas.microsoft.com/office/drawing/2014/main" id="{7CD72703-7DBC-445F-841D-66870D10A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6825" y="201295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33894" name="Rectangle 38">
            <a:extLst>
              <a:ext uri="{FF2B5EF4-FFF2-40B4-BE49-F238E27FC236}">
                <a16:creationId xmlns:a16="http://schemas.microsoft.com/office/drawing/2014/main" id="{F4DA6E09-3595-43E5-B07F-4BAA478F3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6825" y="2352676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33895" name="Text Box 39">
            <a:extLst>
              <a:ext uri="{FF2B5EF4-FFF2-40B4-BE49-F238E27FC236}">
                <a16:creationId xmlns:a16="http://schemas.microsoft.com/office/drawing/2014/main" id="{F3859FAE-E326-489D-AEAE-A158039E7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6825" y="1673226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33896" name="Text Box 40">
            <a:extLst>
              <a:ext uri="{FF2B5EF4-FFF2-40B4-BE49-F238E27FC236}">
                <a16:creationId xmlns:a16="http://schemas.microsoft.com/office/drawing/2014/main" id="{096C7B72-1CB4-4ED1-B3A5-763F5036F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551" y="303371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33897" name="Text Box 41">
            <a:extLst>
              <a:ext uri="{FF2B5EF4-FFF2-40B4-BE49-F238E27FC236}">
                <a16:creationId xmlns:a16="http://schemas.microsoft.com/office/drawing/2014/main" id="{80BBD2D2-CF38-4483-B929-E5A43DD9D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551" y="337343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33898" name="Text Box 42">
            <a:extLst>
              <a:ext uri="{FF2B5EF4-FFF2-40B4-BE49-F238E27FC236}">
                <a16:creationId xmlns:a16="http://schemas.microsoft.com/office/drawing/2014/main" id="{60435E89-713C-4D93-885D-48C7B3634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551" y="371316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33899" name="Text Box 43">
            <a:extLst>
              <a:ext uri="{FF2B5EF4-FFF2-40B4-BE49-F238E27FC236}">
                <a16:creationId xmlns:a16="http://schemas.microsoft.com/office/drawing/2014/main" id="{6F6D2C03-67CB-46FC-96FF-6BDF00611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551" y="405288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33900" name="Text Box 44">
            <a:extLst>
              <a:ext uri="{FF2B5EF4-FFF2-40B4-BE49-F238E27FC236}">
                <a16:creationId xmlns:a16="http://schemas.microsoft.com/office/drawing/2014/main" id="{CA58A223-B3F2-483A-A927-3E4B308EC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5851" y="4733926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33901" name="Text Box 45">
            <a:extLst>
              <a:ext uri="{FF2B5EF4-FFF2-40B4-BE49-F238E27FC236}">
                <a16:creationId xmlns:a16="http://schemas.microsoft.com/office/drawing/2014/main" id="{AEFB8D38-7D6D-497E-9513-E8582AD1D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5851" y="5073651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633902" name="Text Box 46">
            <a:extLst>
              <a:ext uri="{FF2B5EF4-FFF2-40B4-BE49-F238E27FC236}">
                <a16:creationId xmlns:a16="http://schemas.microsoft.com/office/drawing/2014/main" id="{2D3020D5-5132-4336-974F-1B13E4672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5851" y="5413376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633903" name="Freeform 47">
            <a:extLst>
              <a:ext uri="{FF2B5EF4-FFF2-40B4-BE49-F238E27FC236}">
                <a16:creationId xmlns:a16="http://schemas.microsoft.com/office/drawing/2014/main" id="{9D8A2A86-FC2E-4124-A407-21013E7E033A}"/>
              </a:ext>
            </a:extLst>
          </p:cNvPr>
          <p:cNvSpPr>
            <a:spLocks/>
          </p:cNvSpPr>
          <p:nvPr/>
        </p:nvSpPr>
        <p:spPr bwMode="auto">
          <a:xfrm>
            <a:off x="9912350" y="1441450"/>
            <a:ext cx="338138" cy="427038"/>
          </a:xfrm>
          <a:custGeom>
            <a:avLst/>
            <a:gdLst>
              <a:gd name="T0" fmla="*/ 213 w 213"/>
              <a:gd name="T1" fmla="*/ 0 h 269"/>
              <a:gd name="T2" fmla="*/ 163 w 213"/>
              <a:gd name="T3" fmla="*/ 219 h 269"/>
              <a:gd name="T4" fmla="*/ 0 w 213"/>
              <a:gd name="T5" fmla="*/ 269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" h="269">
                <a:moveTo>
                  <a:pt x="213" y="0"/>
                </a:moveTo>
                <a:cubicBezTo>
                  <a:pt x="205" y="87"/>
                  <a:pt x="198" y="174"/>
                  <a:pt x="163" y="219"/>
                </a:cubicBezTo>
                <a:cubicBezTo>
                  <a:pt x="128" y="264"/>
                  <a:pt x="64" y="266"/>
                  <a:pt x="0" y="26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633904" name="Freeform 48">
            <a:extLst>
              <a:ext uri="{FF2B5EF4-FFF2-40B4-BE49-F238E27FC236}">
                <a16:creationId xmlns:a16="http://schemas.microsoft.com/office/drawing/2014/main" id="{8CDD49F4-80A3-43C4-BC34-84D056D658B7}"/>
              </a:ext>
            </a:extLst>
          </p:cNvPr>
          <p:cNvSpPr>
            <a:spLocks/>
          </p:cNvSpPr>
          <p:nvPr/>
        </p:nvSpPr>
        <p:spPr bwMode="auto">
          <a:xfrm>
            <a:off x="9912351" y="1878013"/>
            <a:ext cx="327025" cy="1352550"/>
          </a:xfrm>
          <a:custGeom>
            <a:avLst/>
            <a:gdLst>
              <a:gd name="T0" fmla="*/ 0 w 206"/>
              <a:gd name="T1" fmla="*/ 0 h 852"/>
              <a:gd name="T2" fmla="*/ 132 w 206"/>
              <a:gd name="T3" fmla="*/ 151 h 852"/>
              <a:gd name="T4" fmla="*/ 201 w 206"/>
              <a:gd name="T5" fmla="*/ 457 h 852"/>
              <a:gd name="T6" fmla="*/ 100 w 206"/>
              <a:gd name="T7" fmla="*/ 752 h 852"/>
              <a:gd name="T8" fmla="*/ 19 w 206"/>
              <a:gd name="T9" fmla="*/ 852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852">
                <a:moveTo>
                  <a:pt x="0" y="0"/>
                </a:moveTo>
                <a:cubicBezTo>
                  <a:pt x="49" y="37"/>
                  <a:pt x="98" y="75"/>
                  <a:pt x="132" y="151"/>
                </a:cubicBezTo>
                <a:cubicBezTo>
                  <a:pt x="166" y="227"/>
                  <a:pt x="206" y="357"/>
                  <a:pt x="201" y="457"/>
                </a:cubicBezTo>
                <a:cubicBezTo>
                  <a:pt x="196" y="557"/>
                  <a:pt x="130" y="686"/>
                  <a:pt x="100" y="752"/>
                </a:cubicBezTo>
                <a:cubicBezTo>
                  <a:pt x="70" y="818"/>
                  <a:pt x="44" y="835"/>
                  <a:pt x="19" y="8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633905" name="Freeform 49">
            <a:extLst>
              <a:ext uri="{FF2B5EF4-FFF2-40B4-BE49-F238E27FC236}">
                <a16:creationId xmlns:a16="http://schemas.microsoft.com/office/drawing/2014/main" id="{05378787-9FFD-45D4-87C1-B5A2B6429404}"/>
              </a:ext>
            </a:extLst>
          </p:cNvPr>
          <p:cNvSpPr>
            <a:spLocks/>
          </p:cNvSpPr>
          <p:nvPr/>
        </p:nvSpPr>
        <p:spPr bwMode="auto">
          <a:xfrm>
            <a:off x="9955214" y="3252788"/>
            <a:ext cx="327025" cy="1352550"/>
          </a:xfrm>
          <a:custGeom>
            <a:avLst/>
            <a:gdLst>
              <a:gd name="T0" fmla="*/ 0 w 206"/>
              <a:gd name="T1" fmla="*/ 0 h 852"/>
              <a:gd name="T2" fmla="*/ 132 w 206"/>
              <a:gd name="T3" fmla="*/ 151 h 852"/>
              <a:gd name="T4" fmla="*/ 201 w 206"/>
              <a:gd name="T5" fmla="*/ 457 h 852"/>
              <a:gd name="T6" fmla="*/ 100 w 206"/>
              <a:gd name="T7" fmla="*/ 752 h 852"/>
              <a:gd name="T8" fmla="*/ 19 w 206"/>
              <a:gd name="T9" fmla="*/ 852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852">
                <a:moveTo>
                  <a:pt x="0" y="0"/>
                </a:moveTo>
                <a:cubicBezTo>
                  <a:pt x="49" y="37"/>
                  <a:pt x="98" y="75"/>
                  <a:pt x="132" y="151"/>
                </a:cubicBezTo>
                <a:cubicBezTo>
                  <a:pt x="166" y="227"/>
                  <a:pt x="206" y="357"/>
                  <a:pt x="201" y="457"/>
                </a:cubicBezTo>
                <a:cubicBezTo>
                  <a:pt x="196" y="557"/>
                  <a:pt x="130" y="686"/>
                  <a:pt x="100" y="752"/>
                </a:cubicBezTo>
                <a:cubicBezTo>
                  <a:pt x="70" y="818"/>
                  <a:pt x="44" y="835"/>
                  <a:pt x="19" y="8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633906" name="Rectangle 50">
            <a:extLst>
              <a:ext uri="{FF2B5EF4-FFF2-40B4-BE49-F238E27FC236}">
                <a16:creationId xmlns:a16="http://schemas.microsoft.com/office/drawing/2014/main" id="{9F222FD6-4720-4918-9C8C-54F1C2809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0214" y="4422775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600">
                <a:solidFill>
                  <a:srgbClr val="333399"/>
                </a:solidFill>
                <a:latin typeface="Arial" panose="020B0604020202020204" pitchFamily="34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22583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90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1B55ED1-06C1-4E20-94A5-D7515E7F1E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Why not just arrays?</a:t>
            </a:r>
          </a:p>
        </p:txBody>
      </p:sp>
      <p:grpSp>
        <p:nvGrpSpPr>
          <p:cNvPr id="19459" name="Group 3">
            <a:extLst>
              <a:ext uri="{FF2B5EF4-FFF2-40B4-BE49-F238E27FC236}">
                <a16:creationId xmlns:a16="http://schemas.microsoft.com/office/drawing/2014/main" id="{D1C64277-5932-4617-B040-A2DFD539261C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5410200"/>
            <a:ext cx="5715000" cy="381000"/>
            <a:chOff x="768" y="624"/>
            <a:chExt cx="3600" cy="240"/>
          </a:xfrm>
        </p:grpSpPr>
        <p:sp>
          <p:nvSpPr>
            <p:cNvPr id="19460" name="Rectangle 4">
              <a:extLst>
                <a:ext uri="{FF2B5EF4-FFF2-40B4-BE49-F238E27FC236}">
                  <a16:creationId xmlns:a16="http://schemas.microsoft.com/office/drawing/2014/main" id="{7AEEEBB0-2D0A-4606-A204-9DBEC5061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9461" name="Line 5">
              <a:extLst>
                <a:ext uri="{FF2B5EF4-FFF2-40B4-BE49-F238E27FC236}">
                  <a16:creationId xmlns:a16="http://schemas.microsoft.com/office/drawing/2014/main" id="{AEB23DA3-6835-4EB7-8B6C-1BD526E184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9462" name="Line 6">
              <a:extLst>
                <a:ext uri="{FF2B5EF4-FFF2-40B4-BE49-F238E27FC236}">
                  <a16:creationId xmlns:a16="http://schemas.microsoft.com/office/drawing/2014/main" id="{6465FF64-5458-469B-AA2F-9016A7E96F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9463" name="Line 7">
              <a:extLst>
                <a:ext uri="{FF2B5EF4-FFF2-40B4-BE49-F238E27FC236}">
                  <a16:creationId xmlns:a16="http://schemas.microsoft.com/office/drawing/2014/main" id="{4A371873-0126-4F62-8C4D-A7171EFC0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9464" name="Line 8">
              <a:extLst>
                <a:ext uri="{FF2B5EF4-FFF2-40B4-BE49-F238E27FC236}">
                  <a16:creationId xmlns:a16="http://schemas.microsoft.com/office/drawing/2014/main" id="{4DD1DE37-6AA7-410C-A825-8762FF961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9465" name="Line 9">
              <a:extLst>
                <a:ext uri="{FF2B5EF4-FFF2-40B4-BE49-F238E27FC236}">
                  <a16:creationId xmlns:a16="http://schemas.microsoft.com/office/drawing/2014/main" id="{503E289D-22DB-47AE-9322-60176B57CA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9466" name="Line 10">
              <a:extLst>
                <a:ext uri="{FF2B5EF4-FFF2-40B4-BE49-F238E27FC236}">
                  <a16:creationId xmlns:a16="http://schemas.microsoft.com/office/drawing/2014/main" id="{34113978-29D9-4AF3-8619-E98E7ACAFF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9467" name="Line 11">
              <a:extLst>
                <a:ext uri="{FF2B5EF4-FFF2-40B4-BE49-F238E27FC236}">
                  <a16:creationId xmlns:a16="http://schemas.microsoft.com/office/drawing/2014/main" id="{B011169F-0116-4FB1-87B5-D36A5BAAB0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9468" name="Line 12">
              <a:extLst>
                <a:ext uri="{FF2B5EF4-FFF2-40B4-BE49-F238E27FC236}">
                  <a16:creationId xmlns:a16="http://schemas.microsoft.com/office/drawing/2014/main" id="{EC0F8528-1D25-4A33-A241-FE0D638F21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9469" name="Line 13">
              <a:extLst>
                <a:ext uri="{FF2B5EF4-FFF2-40B4-BE49-F238E27FC236}">
                  <a16:creationId xmlns:a16="http://schemas.microsoft.com/office/drawing/2014/main" id="{EA973D0B-F925-49BD-B6AF-826E9E9396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9470" name="Line 14">
              <a:extLst>
                <a:ext uri="{FF2B5EF4-FFF2-40B4-BE49-F238E27FC236}">
                  <a16:creationId xmlns:a16="http://schemas.microsoft.com/office/drawing/2014/main" id="{50B2DEFA-B8F3-4EA1-8914-5E21BE7B6D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9471" name="Line 15">
              <a:extLst>
                <a:ext uri="{FF2B5EF4-FFF2-40B4-BE49-F238E27FC236}">
                  <a16:creationId xmlns:a16="http://schemas.microsoft.com/office/drawing/2014/main" id="{EB8D21DE-362E-4190-B776-0DB3705246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9472" name="Line 16">
              <a:extLst>
                <a:ext uri="{FF2B5EF4-FFF2-40B4-BE49-F238E27FC236}">
                  <a16:creationId xmlns:a16="http://schemas.microsoft.com/office/drawing/2014/main" id="{3E5C82FC-C14E-4E22-B803-57D2D160CD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9473" name="Line 17">
              <a:extLst>
                <a:ext uri="{FF2B5EF4-FFF2-40B4-BE49-F238E27FC236}">
                  <a16:creationId xmlns:a16="http://schemas.microsoft.com/office/drawing/2014/main" id="{3B399489-D1C9-4DED-AD13-CDC7462044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9474" name="Line 18">
              <a:extLst>
                <a:ext uri="{FF2B5EF4-FFF2-40B4-BE49-F238E27FC236}">
                  <a16:creationId xmlns:a16="http://schemas.microsoft.com/office/drawing/2014/main" id="{5CF96F9F-8CB2-4174-AF61-F393B202C7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19475" name="Text Box 19">
            <a:extLst>
              <a:ext uri="{FF2B5EF4-FFF2-40B4-BE49-F238E27FC236}">
                <a16:creationId xmlns:a16="http://schemas.microsoft.com/office/drawing/2014/main" id="{C0262D6C-B031-4DE7-A6D3-D7AE3DA19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102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Array</a:t>
            </a:r>
          </a:p>
        </p:txBody>
      </p:sp>
      <p:sp>
        <p:nvSpPr>
          <p:cNvPr id="19476" name="Oval 20">
            <a:extLst>
              <a:ext uri="{FF2B5EF4-FFF2-40B4-BE49-F238E27FC236}">
                <a16:creationId xmlns:a16="http://schemas.microsoft.com/office/drawing/2014/main" id="{EA0B0AAF-8B4B-4910-AA8F-AB7CCE1A7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600200"/>
            <a:ext cx="3810000" cy="30480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9478" name="AutoShape 22">
            <a:extLst>
              <a:ext uri="{FF2B5EF4-FFF2-40B4-BE49-F238E27FC236}">
                <a16:creationId xmlns:a16="http://schemas.microsoft.com/office/drawing/2014/main" id="{4A7E58F2-505B-47E0-BEBF-ECBE3299CC46}"/>
              </a:ext>
            </a:extLst>
          </p:cNvPr>
          <p:cNvSpPr>
            <a:spLocks noChangeArrowheads="1"/>
          </p:cNvSpPr>
          <p:nvPr/>
        </p:nvSpPr>
        <p:spPr bwMode="auto">
          <a:xfrm rot="2489101">
            <a:off x="6019800" y="4038600"/>
            <a:ext cx="1295400" cy="914400"/>
          </a:xfrm>
          <a:prstGeom prst="rightArrow">
            <a:avLst>
              <a:gd name="adj1" fmla="val 50000"/>
              <a:gd name="adj2" fmla="val 354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9479" name="Text Box 23">
            <a:extLst>
              <a:ext uri="{FF2B5EF4-FFF2-40B4-BE49-F238E27FC236}">
                <a16:creationId xmlns:a16="http://schemas.microsoft.com/office/drawing/2014/main" id="{1CAB9F91-908C-46D4-88D6-A929157E2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828801"/>
            <a:ext cx="2895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000">
                <a:solidFill>
                  <a:srgbClr val="FF0000"/>
                </a:solidFill>
                <a:latin typeface="Arial" panose="020B0604020202020204" pitchFamily="34" charset="0"/>
              </a:rPr>
              <a:t>array must be as large as the universe of keys</a:t>
            </a:r>
          </a:p>
        </p:txBody>
      </p:sp>
      <p:sp>
        <p:nvSpPr>
          <p:cNvPr id="19480" name="Text Box 24">
            <a:extLst>
              <a:ext uri="{FF2B5EF4-FFF2-40B4-BE49-F238E27FC236}">
                <a16:creationId xmlns:a16="http://schemas.microsoft.com/office/drawing/2014/main" id="{62669A42-1B42-4050-A699-4085DAB88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803526"/>
            <a:ext cx="2895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000">
                <a:solidFill>
                  <a:srgbClr val="FF0000"/>
                </a:solidFill>
                <a:latin typeface="Arial" panose="020B0604020202020204" pitchFamily="34" charset="0"/>
              </a:rPr>
              <a:t>space of actual keys is often much smaller than the actual keys</a:t>
            </a:r>
          </a:p>
        </p:txBody>
      </p:sp>
      <p:sp>
        <p:nvSpPr>
          <p:cNvPr id="19481" name="Rectangle 25">
            <a:extLst>
              <a:ext uri="{FF2B5EF4-FFF2-40B4-BE49-F238E27FC236}">
                <a16:creationId xmlns:a16="http://schemas.microsoft.com/office/drawing/2014/main" id="{F06B2547-CDD4-479D-B813-06CA50759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410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9482" name="Rectangle 26">
            <a:extLst>
              <a:ext uri="{FF2B5EF4-FFF2-40B4-BE49-F238E27FC236}">
                <a16:creationId xmlns:a16="http://schemas.microsoft.com/office/drawing/2014/main" id="{0241C9A7-042A-4897-A6BE-B94069C35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410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9483" name="Oval 27">
            <a:extLst>
              <a:ext uri="{FF2B5EF4-FFF2-40B4-BE49-F238E27FC236}">
                <a16:creationId xmlns:a16="http://schemas.microsoft.com/office/drawing/2014/main" id="{B554BAB9-F00D-4DCD-AF76-F72727301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971800"/>
            <a:ext cx="1371600" cy="11430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9484" name="Text Box 28">
            <a:extLst>
              <a:ext uri="{FF2B5EF4-FFF2-40B4-BE49-F238E27FC236}">
                <a16:creationId xmlns:a16="http://schemas.microsoft.com/office/drawing/2014/main" id="{A066E0DD-4D12-4B38-B2F3-BFED11008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200400"/>
            <a:ext cx="129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b="1">
                <a:solidFill>
                  <a:srgbClr val="000000"/>
                </a:solidFill>
                <a:latin typeface="Arial" panose="020B0604020202020204" pitchFamily="34" charset="0"/>
              </a:rPr>
              <a:t>actual</a:t>
            </a:r>
            <a:br>
              <a:rPr lang="en-US" altLang="ti-ET" b="1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ti-ET" b="1">
                <a:solidFill>
                  <a:srgbClr val="000000"/>
                </a:solidFill>
                <a:latin typeface="Arial" panose="020B0604020202020204" pitchFamily="34" charset="0"/>
              </a:rPr>
              <a:t>keys, n</a:t>
            </a:r>
          </a:p>
        </p:txBody>
      </p:sp>
      <p:sp>
        <p:nvSpPr>
          <p:cNvPr id="19486" name="Text Box 30">
            <a:extLst>
              <a:ext uri="{FF2B5EF4-FFF2-40B4-BE49-F238E27FC236}">
                <a16:creationId xmlns:a16="http://schemas.microsoft.com/office/drawing/2014/main" id="{3CD13A27-FAC0-4549-A877-0A2423BEB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133601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000">
                <a:solidFill>
                  <a:srgbClr val="000000"/>
                </a:solidFill>
                <a:latin typeface="Arial" panose="020B0604020202020204" pitchFamily="34" charset="0"/>
              </a:rPr>
              <a:t>universe of keys - U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CF442165-A38A-4867-B86F-1BEAB4A8E1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22239"/>
            <a:ext cx="10972800" cy="811016"/>
          </a:xfrm>
        </p:spPr>
        <p:txBody>
          <a:bodyPr/>
          <a:lstStyle/>
          <a:p>
            <a:r>
              <a:rPr lang="en-US" altLang="ti-ET" dirty="0"/>
              <a:t>Double Hashing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AB6CCB37-867F-4A3E-8B94-84771A7F21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599" y="1059387"/>
            <a:ext cx="11381295" cy="5676374"/>
          </a:xfrm>
        </p:spPr>
        <p:txBody>
          <a:bodyPr/>
          <a:lstStyle/>
          <a:p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Probe sequence is determined by a second hash function</a:t>
            </a:r>
          </a:p>
          <a:p>
            <a:pPr marL="349250" lvl="1" indent="0">
              <a:buNone/>
            </a:pPr>
            <a:r>
              <a:rPr lang="en-US" altLang="ti-ET" sz="36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h(</a:t>
            </a:r>
            <a:r>
              <a:rPr lang="en-US" altLang="ti-ET" sz="3600" b="1" i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k</a:t>
            </a:r>
            <a:r>
              <a:rPr lang="en-US" altLang="ti-ET" sz="36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altLang="ti-ET" sz="3600" b="1" i="1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altLang="ti-ET" sz="36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) = (h</a:t>
            </a:r>
            <a:r>
              <a:rPr lang="en-US" altLang="ti-ET" sz="3600" b="1" spc="3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r>
              <a:rPr lang="en-US" altLang="ti-ET" sz="36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altLang="ti-ET" sz="3600" b="1" i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k</a:t>
            </a:r>
            <a:r>
              <a:rPr lang="en-US" altLang="ti-ET" sz="36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) + </a:t>
            </a:r>
            <a:r>
              <a:rPr lang="en-US" altLang="ti-ET" sz="3600" b="1" i="1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altLang="ti-ET" sz="36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(h</a:t>
            </a:r>
            <a:r>
              <a:rPr lang="en-US" altLang="ti-ET" sz="3600" b="1" spc="3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altLang="ti-ET" sz="36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altLang="ti-ET" sz="3600" b="1" i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k</a:t>
            </a:r>
            <a:r>
              <a:rPr lang="en-US" altLang="ti-ET" sz="36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)) mod </a:t>
            </a:r>
            <a:r>
              <a:rPr lang="en-US" altLang="ti-ET" sz="3600" b="1" i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m</a:t>
            </a:r>
          </a:p>
          <a:p>
            <a:endParaRPr lang="en-US" altLang="ti-ET" sz="3200" dirty="0">
              <a:solidFill>
                <a:srgbClr val="00808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ti-ET" sz="3200" dirty="0">
                <a:solidFill>
                  <a:srgbClr val="00808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Advantage</a:t>
            </a:r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: avoids clustering</a:t>
            </a:r>
          </a:p>
          <a:p>
            <a:pPr>
              <a:lnSpc>
                <a:spcPct val="150000"/>
              </a:lnSpc>
            </a:pPr>
            <a:r>
              <a:rPr lang="en-US" altLang="ti-ET" sz="32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Disadvantage: </a:t>
            </a:r>
          </a:p>
          <a:p>
            <a:pPr lvl="1">
              <a:lnSpc>
                <a:spcPct val="150000"/>
              </a:lnSpc>
            </a:pPr>
            <a:r>
              <a:rPr lang="en-US" altLang="ti-ET" sz="28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harder to delete an element</a:t>
            </a:r>
          </a:p>
          <a:p>
            <a:pPr lvl="1">
              <a:lnSpc>
                <a:spcPct val="150000"/>
              </a:lnSpc>
            </a:pPr>
            <a:r>
              <a:rPr lang="en-US" altLang="ti-ET" sz="28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h</a:t>
            </a:r>
            <a:r>
              <a:rPr lang="en-US" altLang="ti-ET" sz="2800" b="1" baseline="-25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altLang="ti-ET" sz="28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(k) must visit all possible positions in the table</a:t>
            </a:r>
          </a:p>
          <a:p>
            <a:pPr>
              <a:lnSpc>
                <a:spcPct val="150000"/>
              </a:lnSpc>
            </a:pPr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Can generate m</a:t>
            </a:r>
            <a:r>
              <a:rPr lang="en-US" altLang="ti-ET" sz="3200" baseline="30000" dirty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 probe sequences maximum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138D3465-FCC1-4743-AE8C-2D2CB8820E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91920"/>
            <a:ext cx="10972800" cy="1003177"/>
          </a:xfrm>
        </p:spPr>
        <p:txBody>
          <a:bodyPr/>
          <a:lstStyle/>
          <a:p>
            <a:r>
              <a:rPr lang="en-US" altLang="ti-ET" dirty="0"/>
              <a:t>Running time of insert and search for open addressing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8BD7C38F-5E8B-4591-880E-7C38C37BD0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/>
              <a:t>Depends on the hash function/probe sequence</a:t>
            </a:r>
          </a:p>
          <a:p>
            <a:r>
              <a:rPr lang="en-US" altLang="ti-ET"/>
              <a:t>Worst case?</a:t>
            </a:r>
          </a:p>
          <a:p>
            <a:pPr lvl="1"/>
            <a:r>
              <a:rPr lang="en-US" altLang="ti-ET"/>
              <a:t>O(n) – probe sequence visits every full entry first before finding an empty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A921DC00-782A-4812-A865-2DB96EC1FE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76762"/>
            <a:ext cx="10972800" cy="1003177"/>
          </a:xfrm>
        </p:spPr>
        <p:txBody>
          <a:bodyPr/>
          <a:lstStyle/>
          <a:p>
            <a:r>
              <a:rPr lang="en-US" altLang="ti-ET" dirty="0"/>
              <a:t>Running time of insert and search for open addressing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B33CC3B0-F18C-4114-ABE2-D34CFAF669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4"/>
            <a:ext cx="8305800" cy="1633537"/>
          </a:xfrm>
        </p:spPr>
        <p:txBody>
          <a:bodyPr/>
          <a:lstStyle/>
          <a:p>
            <a:r>
              <a:rPr lang="en-US" altLang="ti-ET"/>
              <a:t>Average case?</a:t>
            </a:r>
          </a:p>
          <a:p>
            <a:r>
              <a:rPr lang="en-US" altLang="ti-ET"/>
              <a:t>We have to make at least one probe</a:t>
            </a:r>
          </a:p>
        </p:txBody>
      </p:sp>
      <p:grpSp>
        <p:nvGrpSpPr>
          <p:cNvPr id="101396" name="Group 20">
            <a:extLst>
              <a:ext uri="{FF2B5EF4-FFF2-40B4-BE49-F238E27FC236}">
                <a16:creationId xmlns:a16="http://schemas.microsoft.com/office/drawing/2014/main" id="{17958F62-C758-4DC5-B3D4-20BA76917EE3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5334000"/>
            <a:ext cx="5715000" cy="381000"/>
            <a:chOff x="768" y="624"/>
            <a:chExt cx="3600" cy="240"/>
          </a:xfrm>
        </p:grpSpPr>
        <p:sp>
          <p:nvSpPr>
            <p:cNvPr id="101397" name="Rectangle 21">
              <a:extLst>
                <a:ext uri="{FF2B5EF4-FFF2-40B4-BE49-F238E27FC236}">
                  <a16:creationId xmlns:a16="http://schemas.microsoft.com/office/drawing/2014/main" id="{DDB7F5A9-5088-4375-97B3-78F2C6FDC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1398" name="Line 22">
              <a:extLst>
                <a:ext uri="{FF2B5EF4-FFF2-40B4-BE49-F238E27FC236}">
                  <a16:creationId xmlns:a16="http://schemas.microsoft.com/office/drawing/2014/main" id="{6881B12F-AE34-4D04-8F2B-DDC600A0B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1399" name="Line 23">
              <a:extLst>
                <a:ext uri="{FF2B5EF4-FFF2-40B4-BE49-F238E27FC236}">
                  <a16:creationId xmlns:a16="http://schemas.microsoft.com/office/drawing/2014/main" id="{2E87436F-3996-4AE9-92F7-4AC039A0B7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1400" name="Line 24">
              <a:extLst>
                <a:ext uri="{FF2B5EF4-FFF2-40B4-BE49-F238E27FC236}">
                  <a16:creationId xmlns:a16="http://schemas.microsoft.com/office/drawing/2014/main" id="{7B5AD7CC-EC09-4A77-82A6-83EA2E66BF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1401" name="Line 25">
              <a:extLst>
                <a:ext uri="{FF2B5EF4-FFF2-40B4-BE49-F238E27FC236}">
                  <a16:creationId xmlns:a16="http://schemas.microsoft.com/office/drawing/2014/main" id="{31F8B53B-614A-4824-AA66-56C18AC9E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1402" name="Line 26">
              <a:extLst>
                <a:ext uri="{FF2B5EF4-FFF2-40B4-BE49-F238E27FC236}">
                  <a16:creationId xmlns:a16="http://schemas.microsoft.com/office/drawing/2014/main" id="{732C7280-491A-4FA4-9F2B-A977555A01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1403" name="Line 27">
              <a:extLst>
                <a:ext uri="{FF2B5EF4-FFF2-40B4-BE49-F238E27FC236}">
                  <a16:creationId xmlns:a16="http://schemas.microsoft.com/office/drawing/2014/main" id="{4B9CB008-25FC-4288-B168-58336E6D3B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1404" name="Line 28">
              <a:extLst>
                <a:ext uri="{FF2B5EF4-FFF2-40B4-BE49-F238E27FC236}">
                  <a16:creationId xmlns:a16="http://schemas.microsoft.com/office/drawing/2014/main" id="{67EBD0C3-EF8F-43B8-B242-32500688C1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1405" name="Line 29">
              <a:extLst>
                <a:ext uri="{FF2B5EF4-FFF2-40B4-BE49-F238E27FC236}">
                  <a16:creationId xmlns:a16="http://schemas.microsoft.com/office/drawing/2014/main" id="{2FFB9F35-9A18-4B23-9BB4-CC50D136B3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1406" name="Line 30">
              <a:extLst>
                <a:ext uri="{FF2B5EF4-FFF2-40B4-BE49-F238E27FC236}">
                  <a16:creationId xmlns:a16="http://schemas.microsoft.com/office/drawing/2014/main" id="{B35F0AF6-933D-43F9-9F9F-6C77AF233B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1407" name="Line 31">
              <a:extLst>
                <a:ext uri="{FF2B5EF4-FFF2-40B4-BE49-F238E27FC236}">
                  <a16:creationId xmlns:a16="http://schemas.microsoft.com/office/drawing/2014/main" id="{6752CB74-1C33-4A03-9AD3-AB154D4856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1408" name="Line 32">
              <a:extLst>
                <a:ext uri="{FF2B5EF4-FFF2-40B4-BE49-F238E27FC236}">
                  <a16:creationId xmlns:a16="http://schemas.microsoft.com/office/drawing/2014/main" id="{5D960830-7CB6-464B-B158-0D6E8E4F97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1409" name="Line 33">
              <a:extLst>
                <a:ext uri="{FF2B5EF4-FFF2-40B4-BE49-F238E27FC236}">
                  <a16:creationId xmlns:a16="http://schemas.microsoft.com/office/drawing/2014/main" id="{3F83340C-817F-4235-8808-AAE348662A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1410" name="Line 34">
              <a:extLst>
                <a:ext uri="{FF2B5EF4-FFF2-40B4-BE49-F238E27FC236}">
                  <a16:creationId xmlns:a16="http://schemas.microsoft.com/office/drawing/2014/main" id="{C1053E15-B7E2-49A3-B43C-4DF1299401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1411" name="Line 35">
              <a:extLst>
                <a:ext uri="{FF2B5EF4-FFF2-40B4-BE49-F238E27FC236}">
                  <a16:creationId xmlns:a16="http://schemas.microsoft.com/office/drawing/2014/main" id="{E8EB447F-5836-4260-B855-D7A5FE3081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101412" name="Rectangle 36">
            <a:extLst>
              <a:ext uri="{FF2B5EF4-FFF2-40B4-BE49-F238E27FC236}">
                <a16:creationId xmlns:a16="http://schemas.microsoft.com/office/drawing/2014/main" id="{1B81EAB3-1CAE-4CB4-AFC5-A76E76CC8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1413" name="Rectangle 37">
            <a:extLst>
              <a:ext uri="{FF2B5EF4-FFF2-40B4-BE49-F238E27FC236}">
                <a16:creationId xmlns:a16="http://schemas.microsoft.com/office/drawing/2014/main" id="{56D49DD6-C07D-4B9D-A191-CF2306B8F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1414" name="Rectangle 38">
            <a:extLst>
              <a:ext uri="{FF2B5EF4-FFF2-40B4-BE49-F238E27FC236}">
                <a16:creationId xmlns:a16="http://schemas.microsoft.com/office/drawing/2014/main" id="{DE75C00A-FADB-459D-840C-8FA60A637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1415" name="Rectangle 39">
            <a:extLst>
              <a:ext uri="{FF2B5EF4-FFF2-40B4-BE49-F238E27FC236}">
                <a16:creationId xmlns:a16="http://schemas.microsoft.com/office/drawing/2014/main" id="{07B6B888-BEEF-4A95-980C-50A1E4D2B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1416" name="Rectangle 40">
            <a:extLst>
              <a:ext uri="{FF2B5EF4-FFF2-40B4-BE49-F238E27FC236}">
                <a16:creationId xmlns:a16="http://schemas.microsoft.com/office/drawing/2014/main" id="{7FF2DF74-D648-49C0-AAE8-0FB3C95F9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1417" name="Rectangle 41">
            <a:extLst>
              <a:ext uri="{FF2B5EF4-FFF2-40B4-BE49-F238E27FC236}">
                <a16:creationId xmlns:a16="http://schemas.microsoft.com/office/drawing/2014/main" id="{0D88AC33-ECA8-473E-8270-53A2A3571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CDF4474F-F55C-4F78-9CEF-58DB5FBE57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35088"/>
            <a:ext cx="10972800" cy="1003177"/>
          </a:xfrm>
        </p:spPr>
        <p:txBody>
          <a:bodyPr/>
          <a:lstStyle/>
          <a:p>
            <a:r>
              <a:rPr lang="en-US" altLang="ti-ET" dirty="0"/>
              <a:t>Running time of insert and search for open addressing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C4EE865D-973A-48AB-B463-EC467C641C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4"/>
            <a:ext cx="8305800" cy="2395537"/>
          </a:xfrm>
        </p:spPr>
        <p:txBody>
          <a:bodyPr/>
          <a:lstStyle/>
          <a:p>
            <a:r>
              <a:rPr lang="en-US" altLang="ti-ET"/>
              <a:t>Average case?</a:t>
            </a:r>
          </a:p>
          <a:p>
            <a:r>
              <a:rPr lang="en-US" altLang="ti-ET"/>
              <a:t>What is the probability that the first probe will </a:t>
            </a:r>
            <a:r>
              <a:rPr lang="en-US" altLang="ti-ET" b="1"/>
              <a:t>not </a:t>
            </a:r>
            <a:r>
              <a:rPr lang="en-US" altLang="ti-ET"/>
              <a:t>be successful?</a:t>
            </a:r>
          </a:p>
          <a:p>
            <a:endParaRPr lang="en-US" altLang="ti-ET"/>
          </a:p>
        </p:txBody>
      </p:sp>
      <p:grpSp>
        <p:nvGrpSpPr>
          <p:cNvPr id="106500" name="Group 4">
            <a:extLst>
              <a:ext uri="{FF2B5EF4-FFF2-40B4-BE49-F238E27FC236}">
                <a16:creationId xmlns:a16="http://schemas.microsoft.com/office/drawing/2014/main" id="{E609A8B5-1983-4FDB-8726-48D8C6E90179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5334000"/>
            <a:ext cx="5715000" cy="381000"/>
            <a:chOff x="768" y="624"/>
            <a:chExt cx="3600" cy="240"/>
          </a:xfrm>
        </p:grpSpPr>
        <p:sp>
          <p:nvSpPr>
            <p:cNvPr id="106501" name="Rectangle 5">
              <a:extLst>
                <a:ext uri="{FF2B5EF4-FFF2-40B4-BE49-F238E27FC236}">
                  <a16:creationId xmlns:a16="http://schemas.microsoft.com/office/drawing/2014/main" id="{F7C73D9A-6E61-44DC-BE1D-D8595B144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6502" name="Line 6">
              <a:extLst>
                <a:ext uri="{FF2B5EF4-FFF2-40B4-BE49-F238E27FC236}">
                  <a16:creationId xmlns:a16="http://schemas.microsoft.com/office/drawing/2014/main" id="{12592195-8829-4251-8FD6-459A896901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6503" name="Line 7">
              <a:extLst>
                <a:ext uri="{FF2B5EF4-FFF2-40B4-BE49-F238E27FC236}">
                  <a16:creationId xmlns:a16="http://schemas.microsoft.com/office/drawing/2014/main" id="{AFDF9784-779A-4F18-A24E-43072F07BA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6504" name="Line 8">
              <a:extLst>
                <a:ext uri="{FF2B5EF4-FFF2-40B4-BE49-F238E27FC236}">
                  <a16:creationId xmlns:a16="http://schemas.microsoft.com/office/drawing/2014/main" id="{F4CE058C-5F7A-4A26-866A-B5C52C92FD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6505" name="Line 9">
              <a:extLst>
                <a:ext uri="{FF2B5EF4-FFF2-40B4-BE49-F238E27FC236}">
                  <a16:creationId xmlns:a16="http://schemas.microsoft.com/office/drawing/2014/main" id="{5448B12F-1184-454C-85D8-6E0280C2DC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6506" name="Line 10">
              <a:extLst>
                <a:ext uri="{FF2B5EF4-FFF2-40B4-BE49-F238E27FC236}">
                  <a16:creationId xmlns:a16="http://schemas.microsoft.com/office/drawing/2014/main" id="{D32627BB-D774-40AA-819E-2B1D89906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6507" name="Line 11">
              <a:extLst>
                <a:ext uri="{FF2B5EF4-FFF2-40B4-BE49-F238E27FC236}">
                  <a16:creationId xmlns:a16="http://schemas.microsoft.com/office/drawing/2014/main" id="{E14395E0-6258-43E4-B668-F587B4EC2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6508" name="Line 12">
              <a:extLst>
                <a:ext uri="{FF2B5EF4-FFF2-40B4-BE49-F238E27FC236}">
                  <a16:creationId xmlns:a16="http://schemas.microsoft.com/office/drawing/2014/main" id="{AB310964-C76A-48DC-BF46-678A7E850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6509" name="Line 13">
              <a:extLst>
                <a:ext uri="{FF2B5EF4-FFF2-40B4-BE49-F238E27FC236}">
                  <a16:creationId xmlns:a16="http://schemas.microsoft.com/office/drawing/2014/main" id="{F047F7B9-612E-4D81-B45C-983AB35F34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6510" name="Line 14">
              <a:extLst>
                <a:ext uri="{FF2B5EF4-FFF2-40B4-BE49-F238E27FC236}">
                  <a16:creationId xmlns:a16="http://schemas.microsoft.com/office/drawing/2014/main" id="{55D51BA9-9885-41B5-A5BA-EEAF99F373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6511" name="Line 15">
              <a:extLst>
                <a:ext uri="{FF2B5EF4-FFF2-40B4-BE49-F238E27FC236}">
                  <a16:creationId xmlns:a16="http://schemas.microsoft.com/office/drawing/2014/main" id="{D79FB4E5-545C-468D-91D6-615C0438F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6512" name="Line 16">
              <a:extLst>
                <a:ext uri="{FF2B5EF4-FFF2-40B4-BE49-F238E27FC236}">
                  <a16:creationId xmlns:a16="http://schemas.microsoft.com/office/drawing/2014/main" id="{8745CE5F-455E-4183-9671-C015BD4B31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6513" name="Line 17">
              <a:extLst>
                <a:ext uri="{FF2B5EF4-FFF2-40B4-BE49-F238E27FC236}">
                  <a16:creationId xmlns:a16="http://schemas.microsoft.com/office/drawing/2014/main" id="{9FF247C5-F0DC-4099-97F8-BF53C05249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6514" name="Line 18">
              <a:extLst>
                <a:ext uri="{FF2B5EF4-FFF2-40B4-BE49-F238E27FC236}">
                  <a16:creationId xmlns:a16="http://schemas.microsoft.com/office/drawing/2014/main" id="{CC440928-937A-4DB3-B3C4-DFF1647F89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6515" name="Line 19">
              <a:extLst>
                <a:ext uri="{FF2B5EF4-FFF2-40B4-BE49-F238E27FC236}">
                  <a16:creationId xmlns:a16="http://schemas.microsoft.com/office/drawing/2014/main" id="{A65E94E1-B147-4650-B17B-803DB3D8C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106516" name="Rectangle 20">
            <a:extLst>
              <a:ext uri="{FF2B5EF4-FFF2-40B4-BE49-F238E27FC236}">
                <a16:creationId xmlns:a16="http://schemas.microsoft.com/office/drawing/2014/main" id="{EA6A63A6-5272-4833-858D-CA094995F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6517" name="Rectangle 21">
            <a:extLst>
              <a:ext uri="{FF2B5EF4-FFF2-40B4-BE49-F238E27FC236}">
                <a16:creationId xmlns:a16="http://schemas.microsoft.com/office/drawing/2014/main" id="{6E90086B-1133-462D-9E24-E3782122F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6518" name="Rectangle 22">
            <a:extLst>
              <a:ext uri="{FF2B5EF4-FFF2-40B4-BE49-F238E27FC236}">
                <a16:creationId xmlns:a16="http://schemas.microsoft.com/office/drawing/2014/main" id="{4AA3DD6E-3382-43C1-A72C-AEDCE941F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6519" name="Rectangle 23">
            <a:extLst>
              <a:ext uri="{FF2B5EF4-FFF2-40B4-BE49-F238E27FC236}">
                <a16:creationId xmlns:a16="http://schemas.microsoft.com/office/drawing/2014/main" id="{4FF6CB6D-EEC1-4CDA-90B5-E57D6B415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6520" name="Rectangle 24">
            <a:extLst>
              <a:ext uri="{FF2B5EF4-FFF2-40B4-BE49-F238E27FC236}">
                <a16:creationId xmlns:a16="http://schemas.microsoft.com/office/drawing/2014/main" id="{833684C7-687F-48E7-B41D-B9BEE1FCF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6521" name="Rectangle 25">
            <a:extLst>
              <a:ext uri="{FF2B5EF4-FFF2-40B4-BE49-F238E27FC236}">
                <a16:creationId xmlns:a16="http://schemas.microsoft.com/office/drawing/2014/main" id="{D6F427C9-9515-43DF-A9AD-7510896C2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6522" name="Text Box 26">
            <a:extLst>
              <a:ext uri="{FF2B5EF4-FFF2-40B4-BE49-F238E27FC236}">
                <a16:creationId xmlns:a16="http://schemas.microsoft.com/office/drawing/2014/main" id="{B78B7D4C-C3BB-468F-A3F0-A07081F59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733800"/>
            <a:ext cx="60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l-GR" altLang="ti-ET" sz="44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2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B07F2CA0-CDDC-4C2B-B3F4-E815CF8F95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35088"/>
            <a:ext cx="10972800" cy="1003177"/>
          </a:xfrm>
        </p:spPr>
        <p:txBody>
          <a:bodyPr/>
          <a:lstStyle/>
          <a:p>
            <a:r>
              <a:rPr lang="en-US" altLang="ti-ET" dirty="0"/>
              <a:t>Running time of insert and search for open addressing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A4C0AD84-D9F3-470C-A680-765BF070F6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4"/>
            <a:ext cx="8305800" cy="2395537"/>
          </a:xfrm>
        </p:spPr>
        <p:txBody>
          <a:bodyPr/>
          <a:lstStyle/>
          <a:p>
            <a:r>
              <a:rPr lang="en-US" altLang="ti-ET"/>
              <a:t>Average case?</a:t>
            </a:r>
          </a:p>
          <a:p>
            <a:r>
              <a:rPr lang="en-US" altLang="ti-ET"/>
              <a:t>What is the probability that the first </a:t>
            </a:r>
            <a:r>
              <a:rPr lang="en-US" altLang="ti-ET" b="1"/>
              <a:t>two</a:t>
            </a:r>
            <a:r>
              <a:rPr lang="en-US" altLang="ti-ET"/>
              <a:t> probed slots will </a:t>
            </a:r>
            <a:r>
              <a:rPr lang="en-US" altLang="ti-ET" b="1"/>
              <a:t>not </a:t>
            </a:r>
            <a:r>
              <a:rPr lang="en-US" altLang="ti-ET"/>
              <a:t>be successful?</a:t>
            </a:r>
          </a:p>
          <a:p>
            <a:endParaRPr lang="en-US" altLang="ti-ET"/>
          </a:p>
        </p:txBody>
      </p:sp>
      <p:grpSp>
        <p:nvGrpSpPr>
          <p:cNvPr id="102404" name="Group 4">
            <a:extLst>
              <a:ext uri="{FF2B5EF4-FFF2-40B4-BE49-F238E27FC236}">
                <a16:creationId xmlns:a16="http://schemas.microsoft.com/office/drawing/2014/main" id="{A2C20D9B-298E-48A7-862D-59DB58F70D6D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5334000"/>
            <a:ext cx="5715000" cy="381000"/>
            <a:chOff x="768" y="624"/>
            <a:chExt cx="3600" cy="240"/>
          </a:xfrm>
        </p:grpSpPr>
        <p:sp>
          <p:nvSpPr>
            <p:cNvPr id="102405" name="Rectangle 5">
              <a:extLst>
                <a:ext uri="{FF2B5EF4-FFF2-40B4-BE49-F238E27FC236}">
                  <a16:creationId xmlns:a16="http://schemas.microsoft.com/office/drawing/2014/main" id="{DF117CB7-CA75-489D-B91D-8954C3C11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2406" name="Line 6">
              <a:extLst>
                <a:ext uri="{FF2B5EF4-FFF2-40B4-BE49-F238E27FC236}">
                  <a16:creationId xmlns:a16="http://schemas.microsoft.com/office/drawing/2014/main" id="{7E67696E-8479-4EF4-979A-E9E8617FC8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2407" name="Line 7">
              <a:extLst>
                <a:ext uri="{FF2B5EF4-FFF2-40B4-BE49-F238E27FC236}">
                  <a16:creationId xmlns:a16="http://schemas.microsoft.com/office/drawing/2014/main" id="{090ED111-58D4-4F94-8672-F315639716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2408" name="Line 8">
              <a:extLst>
                <a:ext uri="{FF2B5EF4-FFF2-40B4-BE49-F238E27FC236}">
                  <a16:creationId xmlns:a16="http://schemas.microsoft.com/office/drawing/2014/main" id="{C85FE3E0-A386-4956-9C35-40E97C441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2409" name="Line 9">
              <a:extLst>
                <a:ext uri="{FF2B5EF4-FFF2-40B4-BE49-F238E27FC236}">
                  <a16:creationId xmlns:a16="http://schemas.microsoft.com/office/drawing/2014/main" id="{5FBA4FD1-A16C-4C0C-83C3-B0BD367C1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2410" name="Line 10">
              <a:extLst>
                <a:ext uri="{FF2B5EF4-FFF2-40B4-BE49-F238E27FC236}">
                  <a16:creationId xmlns:a16="http://schemas.microsoft.com/office/drawing/2014/main" id="{A1DD73DE-38EF-4965-972C-DB40B6D9A1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2411" name="Line 11">
              <a:extLst>
                <a:ext uri="{FF2B5EF4-FFF2-40B4-BE49-F238E27FC236}">
                  <a16:creationId xmlns:a16="http://schemas.microsoft.com/office/drawing/2014/main" id="{58996CF8-25D0-45D6-91B2-9D677B303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2412" name="Line 12">
              <a:extLst>
                <a:ext uri="{FF2B5EF4-FFF2-40B4-BE49-F238E27FC236}">
                  <a16:creationId xmlns:a16="http://schemas.microsoft.com/office/drawing/2014/main" id="{47F2636C-5A1B-46C5-867E-6AAEF58EC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2413" name="Line 13">
              <a:extLst>
                <a:ext uri="{FF2B5EF4-FFF2-40B4-BE49-F238E27FC236}">
                  <a16:creationId xmlns:a16="http://schemas.microsoft.com/office/drawing/2014/main" id="{D765C9EC-30A4-4E35-8008-FF68EEF9CA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2414" name="Line 14">
              <a:extLst>
                <a:ext uri="{FF2B5EF4-FFF2-40B4-BE49-F238E27FC236}">
                  <a16:creationId xmlns:a16="http://schemas.microsoft.com/office/drawing/2014/main" id="{5B84DEC0-F9DD-4BD6-8C82-7956BD6F0F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2415" name="Line 15">
              <a:extLst>
                <a:ext uri="{FF2B5EF4-FFF2-40B4-BE49-F238E27FC236}">
                  <a16:creationId xmlns:a16="http://schemas.microsoft.com/office/drawing/2014/main" id="{57BD795F-4559-4734-8032-8F49690A4B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2416" name="Line 16">
              <a:extLst>
                <a:ext uri="{FF2B5EF4-FFF2-40B4-BE49-F238E27FC236}">
                  <a16:creationId xmlns:a16="http://schemas.microsoft.com/office/drawing/2014/main" id="{A64AA9FD-2F54-42E0-88FF-9D0CD7BB4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2417" name="Line 17">
              <a:extLst>
                <a:ext uri="{FF2B5EF4-FFF2-40B4-BE49-F238E27FC236}">
                  <a16:creationId xmlns:a16="http://schemas.microsoft.com/office/drawing/2014/main" id="{1B99EE96-F0C9-414C-A495-D8390099B5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2418" name="Line 18">
              <a:extLst>
                <a:ext uri="{FF2B5EF4-FFF2-40B4-BE49-F238E27FC236}">
                  <a16:creationId xmlns:a16="http://schemas.microsoft.com/office/drawing/2014/main" id="{54B689C9-BD47-4533-85B1-498204F3B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2419" name="Line 19">
              <a:extLst>
                <a:ext uri="{FF2B5EF4-FFF2-40B4-BE49-F238E27FC236}">
                  <a16:creationId xmlns:a16="http://schemas.microsoft.com/office/drawing/2014/main" id="{45B2C57E-A3D4-41B7-9A24-28F47CD674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102420" name="Rectangle 20">
            <a:extLst>
              <a:ext uri="{FF2B5EF4-FFF2-40B4-BE49-F238E27FC236}">
                <a16:creationId xmlns:a16="http://schemas.microsoft.com/office/drawing/2014/main" id="{45206242-9EB5-4CE8-BFA6-2A5393D4E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2421" name="Rectangle 21">
            <a:extLst>
              <a:ext uri="{FF2B5EF4-FFF2-40B4-BE49-F238E27FC236}">
                <a16:creationId xmlns:a16="http://schemas.microsoft.com/office/drawing/2014/main" id="{640F66FE-86E7-44EE-A360-260463106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2422" name="Rectangle 22">
            <a:extLst>
              <a:ext uri="{FF2B5EF4-FFF2-40B4-BE49-F238E27FC236}">
                <a16:creationId xmlns:a16="http://schemas.microsoft.com/office/drawing/2014/main" id="{780D1580-9934-4E22-B140-27CD2AC20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2423" name="Rectangle 23">
            <a:extLst>
              <a:ext uri="{FF2B5EF4-FFF2-40B4-BE49-F238E27FC236}">
                <a16:creationId xmlns:a16="http://schemas.microsoft.com/office/drawing/2014/main" id="{AE36E218-B083-4B5D-94A2-259B7A6F3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2424" name="Rectangle 24">
            <a:extLst>
              <a:ext uri="{FF2B5EF4-FFF2-40B4-BE49-F238E27FC236}">
                <a16:creationId xmlns:a16="http://schemas.microsoft.com/office/drawing/2014/main" id="{6D56EB6A-28B8-4AA3-9DC4-E1D7E7C59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2425" name="Rectangle 25">
            <a:extLst>
              <a:ext uri="{FF2B5EF4-FFF2-40B4-BE49-F238E27FC236}">
                <a16:creationId xmlns:a16="http://schemas.microsoft.com/office/drawing/2014/main" id="{23AB9E8B-5C3F-4D35-84CB-4920CC05E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2426" name="Text Box 26">
            <a:extLst>
              <a:ext uri="{FF2B5EF4-FFF2-40B4-BE49-F238E27FC236}">
                <a16:creationId xmlns:a16="http://schemas.microsoft.com/office/drawing/2014/main" id="{3D9479E8-B881-4CA3-901E-B637AD51F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733800"/>
            <a:ext cx="1143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44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el-GR" altLang="ti-ET" sz="44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altLang="ti-ET" sz="4400" baseline="300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l-GR" altLang="ti-ET" sz="4400" baseline="3000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7" name="Line 27">
            <a:extLst>
              <a:ext uri="{FF2B5EF4-FFF2-40B4-BE49-F238E27FC236}">
                <a16:creationId xmlns:a16="http://schemas.microsoft.com/office/drawing/2014/main" id="{F077003D-B56E-49AA-8BC6-5DB1E8ADBF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4114800"/>
            <a:ext cx="9906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2428" name="Text Box 28">
            <a:extLst>
              <a:ext uri="{FF2B5EF4-FFF2-40B4-BE49-F238E27FC236}">
                <a16:creationId xmlns:a16="http://schemas.microsoft.com/office/drawing/2014/main" id="{CBF89FD4-D41A-4E0B-A940-B368706EF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191001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FF0000"/>
                </a:solidFill>
                <a:latin typeface="Arial" panose="020B0604020202020204" pitchFamily="34" charset="0"/>
              </a:rPr>
              <a:t>why ‘~’?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6" grpId="0"/>
      <p:bldP spid="102428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9E89AB4F-5801-45C6-9B56-7839D478E5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79475"/>
            <a:ext cx="10972800" cy="1003177"/>
          </a:xfrm>
        </p:spPr>
        <p:txBody>
          <a:bodyPr/>
          <a:lstStyle/>
          <a:p>
            <a:r>
              <a:rPr lang="en-US" altLang="ti-ET" dirty="0"/>
              <a:t>Running time of insert and search for open addressing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C72227E3-E307-44B5-B7B9-498649B2BD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4"/>
            <a:ext cx="8305800" cy="1709737"/>
          </a:xfrm>
        </p:spPr>
        <p:txBody>
          <a:bodyPr/>
          <a:lstStyle/>
          <a:p>
            <a:r>
              <a:rPr lang="en-US" altLang="ti-ET"/>
              <a:t>Average case?</a:t>
            </a:r>
          </a:p>
          <a:p>
            <a:r>
              <a:rPr lang="en-US" altLang="ti-ET"/>
              <a:t>What is the probability that the first </a:t>
            </a:r>
            <a:r>
              <a:rPr lang="en-US" altLang="ti-ET" b="1"/>
              <a:t>three</a:t>
            </a:r>
            <a:r>
              <a:rPr lang="en-US" altLang="ti-ET"/>
              <a:t> probed slots will </a:t>
            </a:r>
            <a:r>
              <a:rPr lang="en-US" altLang="ti-ET" b="1"/>
              <a:t>not </a:t>
            </a:r>
            <a:r>
              <a:rPr lang="en-US" altLang="ti-ET"/>
              <a:t>be successful?</a:t>
            </a:r>
          </a:p>
        </p:txBody>
      </p:sp>
      <p:grpSp>
        <p:nvGrpSpPr>
          <p:cNvPr id="103428" name="Group 4">
            <a:extLst>
              <a:ext uri="{FF2B5EF4-FFF2-40B4-BE49-F238E27FC236}">
                <a16:creationId xmlns:a16="http://schemas.microsoft.com/office/drawing/2014/main" id="{0A4EA144-DF99-40EE-B663-B66085D5492F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5334000"/>
            <a:ext cx="5715000" cy="381000"/>
            <a:chOff x="768" y="624"/>
            <a:chExt cx="3600" cy="240"/>
          </a:xfrm>
        </p:grpSpPr>
        <p:sp>
          <p:nvSpPr>
            <p:cNvPr id="103429" name="Rectangle 5">
              <a:extLst>
                <a:ext uri="{FF2B5EF4-FFF2-40B4-BE49-F238E27FC236}">
                  <a16:creationId xmlns:a16="http://schemas.microsoft.com/office/drawing/2014/main" id="{2C6A68BE-6C41-4C72-BAB4-0A7C5702A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3430" name="Line 6">
              <a:extLst>
                <a:ext uri="{FF2B5EF4-FFF2-40B4-BE49-F238E27FC236}">
                  <a16:creationId xmlns:a16="http://schemas.microsoft.com/office/drawing/2014/main" id="{7727C6B1-F041-4B1E-8753-B409D5D522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3431" name="Line 7">
              <a:extLst>
                <a:ext uri="{FF2B5EF4-FFF2-40B4-BE49-F238E27FC236}">
                  <a16:creationId xmlns:a16="http://schemas.microsoft.com/office/drawing/2014/main" id="{669B5EFD-381B-4E6A-B5F1-B01433DCAF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3432" name="Line 8">
              <a:extLst>
                <a:ext uri="{FF2B5EF4-FFF2-40B4-BE49-F238E27FC236}">
                  <a16:creationId xmlns:a16="http://schemas.microsoft.com/office/drawing/2014/main" id="{42EB25E4-EB0D-4A53-AFBA-5E8F659683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3433" name="Line 9">
              <a:extLst>
                <a:ext uri="{FF2B5EF4-FFF2-40B4-BE49-F238E27FC236}">
                  <a16:creationId xmlns:a16="http://schemas.microsoft.com/office/drawing/2014/main" id="{E98F84F6-CD84-4952-BF89-BE59E1975C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3434" name="Line 10">
              <a:extLst>
                <a:ext uri="{FF2B5EF4-FFF2-40B4-BE49-F238E27FC236}">
                  <a16:creationId xmlns:a16="http://schemas.microsoft.com/office/drawing/2014/main" id="{8FB542BA-D235-4DC9-B0A5-D77D2D0517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3435" name="Line 11">
              <a:extLst>
                <a:ext uri="{FF2B5EF4-FFF2-40B4-BE49-F238E27FC236}">
                  <a16:creationId xmlns:a16="http://schemas.microsoft.com/office/drawing/2014/main" id="{696DA0B1-5F5A-4B63-B110-D22F99B4A6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3436" name="Line 12">
              <a:extLst>
                <a:ext uri="{FF2B5EF4-FFF2-40B4-BE49-F238E27FC236}">
                  <a16:creationId xmlns:a16="http://schemas.microsoft.com/office/drawing/2014/main" id="{AEA91D5D-6596-4084-85CE-1AD65C2331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3437" name="Line 13">
              <a:extLst>
                <a:ext uri="{FF2B5EF4-FFF2-40B4-BE49-F238E27FC236}">
                  <a16:creationId xmlns:a16="http://schemas.microsoft.com/office/drawing/2014/main" id="{07BAFC48-55E9-4DFF-B173-873B92B32F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3438" name="Line 14">
              <a:extLst>
                <a:ext uri="{FF2B5EF4-FFF2-40B4-BE49-F238E27FC236}">
                  <a16:creationId xmlns:a16="http://schemas.microsoft.com/office/drawing/2014/main" id="{D124322C-F0D2-4CFB-9A0A-DA52C50DEE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3439" name="Line 15">
              <a:extLst>
                <a:ext uri="{FF2B5EF4-FFF2-40B4-BE49-F238E27FC236}">
                  <a16:creationId xmlns:a16="http://schemas.microsoft.com/office/drawing/2014/main" id="{F9FBDD49-B12A-4863-A268-A1D198D9DC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3440" name="Line 16">
              <a:extLst>
                <a:ext uri="{FF2B5EF4-FFF2-40B4-BE49-F238E27FC236}">
                  <a16:creationId xmlns:a16="http://schemas.microsoft.com/office/drawing/2014/main" id="{5A346C34-F3E4-4908-B4D5-4B6FBC4BB7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3441" name="Line 17">
              <a:extLst>
                <a:ext uri="{FF2B5EF4-FFF2-40B4-BE49-F238E27FC236}">
                  <a16:creationId xmlns:a16="http://schemas.microsoft.com/office/drawing/2014/main" id="{76C5A774-8756-4CE5-A3EF-BC0E541B4C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3442" name="Line 18">
              <a:extLst>
                <a:ext uri="{FF2B5EF4-FFF2-40B4-BE49-F238E27FC236}">
                  <a16:creationId xmlns:a16="http://schemas.microsoft.com/office/drawing/2014/main" id="{E092ABB9-C6C1-41DC-8B90-7C0D9128C5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3443" name="Line 19">
              <a:extLst>
                <a:ext uri="{FF2B5EF4-FFF2-40B4-BE49-F238E27FC236}">
                  <a16:creationId xmlns:a16="http://schemas.microsoft.com/office/drawing/2014/main" id="{C561CB15-7562-49ED-932F-93A14EA412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103444" name="Rectangle 20">
            <a:extLst>
              <a:ext uri="{FF2B5EF4-FFF2-40B4-BE49-F238E27FC236}">
                <a16:creationId xmlns:a16="http://schemas.microsoft.com/office/drawing/2014/main" id="{C2141BC8-95F3-4C40-A4F7-FDDFAA930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3445" name="Rectangle 21">
            <a:extLst>
              <a:ext uri="{FF2B5EF4-FFF2-40B4-BE49-F238E27FC236}">
                <a16:creationId xmlns:a16="http://schemas.microsoft.com/office/drawing/2014/main" id="{FF0C6F97-4879-4BFE-862C-96EF663E0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3446" name="Rectangle 22">
            <a:extLst>
              <a:ext uri="{FF2B5EF4-FFF2-40B4-BE49-F238E27FC236}">
                <a16:creationId xmlns:a16="http://schemas.microsoft.com/office/drawing/2014/main" id="{28392AE5-BC05-4B8B-A646-5ECC1C437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3447" name="Rectangle 23">
            <a:extLst>
              <a:ext uri="{FF2B5EF4-FFF2-40B4-BE49-F238E27FC236}">
                <a16:creationId xmlns:a16="http://schemas.microsoft.com/office/drawing/2014/main" id="{A6DE9B80-74ED-4A5A-9418-590E63841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3448" name="Rectangle 24">
            <a:extLst>
              <a:ext uri="{FF2B5EF4-FFF2-40B4-BE49-F238E27FC236}">
                <a16:creationId xmlns:a16="http://schemas.microsoft.com/office/drawing/2014/main" id="{E59DFF78-183B-426D-A9BC-4C4DD1B74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3449" name="Rectangle 25">
            <a:extLst>
              <a:ext uri="{FF2B5EF4-FFF2-40B4-BE49-F238E27FC236}">
                <a16:creationId xmlns:a16="http://schemas.microsoft.com/office/drawing/2014/main" id="{77404CAD-B77D-4CD2-8B80-68E255BF9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3450" name="Text Box 26">
            <a:extLst>
              <a:ext uri="{FF2B5EF4-FFF2-40B4-BE49-F238E27FC236}">
                <a16:creationId xmlns:a16="http://schemas.microsoft.com/office/drawing/2014/main" id="{641C50E4-CD72-4841-9954-FC570B67F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733800"/>
            <a:ext cx="1143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44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el-GR" altLang="ti-ET" sz="44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altLang="ti-ET" sz="4400" baseline="30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l-GR" altLang="ti-ET" sz="4400" baseline="30000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50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E81E9129-48FA-48A7-87C7-02B06E5732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68422"/>
            <a:ext cx="10972800" cy="1003177"/>
          </a:xfrm>
        </p:spPr>
        <p:txBody>
          <a:bodyPr/>
          <a:lstStyle/>
          <a:p>
            <a:r>
              <a:rPr lang="en-US" altLang="ti-ET" dirty="0"/>
              <a:t>Running time of insert and search for open addressing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980CE3F1-F4CE-4268-912C-38EF12D33F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4"/>
            <a:ext cx="8229600" cy="1633537"/>
          </a:xfrm>
        </p:spPr>
        <p:txBody>
          <a:bodyPr/>
          <a:lstStyle/>
          <a:p>
            <a:r>
              <a:rPr lang="en-US" altLang="ti-ET"/>
              <a:t>Average case:  expected number of probes</a:t>
            </a:r>
          </a:p>
          <a:p>
            <a:pPr lvl="1"/>
            <a:r>
              <a:rPr lang="en-US" altLang="ti-ET"/>
              <a:t>sum of the probability of making 1 probe, 2 probes, 3 probes, … </a:t>
            </a:r>
          </a:p>
        </p:txBody>
      </p:sp>
      <p:graphicFrame>
        <p:nvGraphicFramePr>
          <p:cNvPr id="104452" name="Object 4">
            <a:extLst>
              <a:ext uri="{FF2B5EF4-FFF2-40B4-BE49-F238E27FC236}">
                <a16:creationId xmlns:a16="http://schemas.microsoft.com/office/drawing/2014/main" id="{77B15A48-5B0D-4024-BE8C-0C806397B7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3230564"/>
          <a:ext cx="49530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55520" imgH="228600" progId="Equation.3">
                  <p:embed/>
                </p:oleObj>
              </mc:Choice>
              <mc:Fallback>
                <p:oleObj name="Equation" r:id="rId2" imgW="1955520" imgH="228600" progId="Equation.3">
                  <p:embed/>
                  <p:pic>
                    <p:nvPicPr>
                      <p:cNvPr id="104452" name="Object 4">
                        <a:extLst>
                          <a:ext uri="{FF2B5EF4-FFF2-40B4-BE49-F238E27FC236}">
                            <a16:creationId xmlns:a16="http://schemas.microsoft.com/office/drawing/2014/main" id="{77B15A48-5B0D-4024-BE8C-0C806397B7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230564"/>
                        <a:ext cx="4953000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3" name="Object 5">
            <a:extLst>
              <a:ext uri="{FF2B5EF4-FFF2-40B4-BE49-F238E27FC236}">
                <a16:creationId xmlns:a16="http://schemas.microsoft.com/office/drawing/2014/main" id="{6CB919BF-3817-4819-933A-CC19D3BFB9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3908426"/>
          <a:ext cx="1608138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34680" imgH="291960" progId="Equation.3">
                  <p:embed/>
                </p:oleObj>
              </mc:Choice>
              <mc:Fallback>
                <p:oleObj name="Equation" r:id="rId4" imgW="634680" imgH="291960" progId="Equation.3">
                  <p:embed/>
                  <p:pic>
                    <p:nvPicPr>
                      <p:cNvPr id="104453" name="Object 5">
                        <a:extLst>
                          <a:ext uri="{FF2B5EF4-FFF2-40B4-BE49-F238E27FC236}">
                            <a16:creationId xmlns:a16="http://schemas.microsoft.com/office/drawing/2014/main" id="{6CB919BF-3817-4819-933A-CC19D3BFB9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908426"/>
                        <a:ext cx="1608138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4" name="Object 6">
            <a:extLst>
              <a:ext uri="{FF2B5EF4-FFF2-40B4-BE49-F238E27FC236}">
                <a16:creationId xmlns:a16="http://schemas.microsoft.com/office/drawing/2014/main" id="{62064EB3-B9BB-4157-B12E-DA95F5442F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97475" y="4746626"/>
          <a:ext cx="1576388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22080" imgH="291960" progId="Equation.3">
                  <p:embed/>
                </p:oleObj>
              </mc:Choice>
              <mc:Fallback>
                <p:oleObj name="Equation" r:id="rId6" imgW="622080" imgH="291960" progId="Equation.3">
                  <p:embed/>
                  <p:pic>
                    <p:nvPicPr>
                      <p:cNvPr id="104454" name="Object 6">
                        <a:extLst>
                          <a:ext uri="{FF2B5EF4-FFF2-40B4-BE49-F238E27FC236}">
                            <a16:creationId xmlns:a16="http://schemas.microsoft.com/office/drawing/2014/main" id="{62064EB3-B9BB-4157-B12E-DA95F5442F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7475" y="4746626"/>
                        <a:ext cx="1576388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5" name="Object 7">
            <a:extLst>
              <a:ext uri="{FF2B5EF4-FFF2-40B4-BE49-F238E27FC236}">
                <a16:creationId xmlns:a16="http://schemas.microsoft.com/office/drawing/2014/main" id="{5C90D26E-44E8-4619-86AA-FC2AA5FB62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1" y="5638800"/>
          <a:ext cx="119062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69800" imgH="393480" progId="Equation.3">
                  <p:embed/>
                </p:oleObj>
              </mc:Choice>
              <mc:Fallback>
                <p:oleObj name="Equation" r:id="rId8" imgW="469800" imgH="393480" progId="Equation.3">
                  <p:embed/>
                  <p:pic>
                    <p:nvPicPr>
                      <p:cNvPr id="104455" name="Object 7">
                        <a:extLst>
                          <a:ext uri="{FF2B5EF4-FFF2-40B4-BE49-F238E27FC236}">
                            <a16:creationId xmlns:a16="http://schemas.microsoft.com/office/drawing/2014/main" id="{5C90D26E-44E8-4619-86AA-FC2AA5FB62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5638800"/>
                        <a:ext cx="1190625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3DE4E52B-1B7B-4490-96A0-2C88CBF714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Average number of probes</a:t>
            </a:r>
          </a:p>
        </p:txBody>
      </p:sp>
      <p:graphicFrame>
        <p:nvGraphicFramePr>
          <p:cNvPr id="107524" name="Object 4">
            <a:extLst>
              <a:ext uri="{FF2B5EF4-FFF2-40B4-BE49-F238E27FC236}">
                <a16:creationId xmlns:a16="http://schemas.microsoft.com/office/drawing/2014/main" id="{4EC9BB0D-56D7-4E89-8B20-71947FD4FA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48113" y="1447800"/>
          <a:ext cx="28956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0" imgH="393480" progId="Equation.3">
                  <p:embed/>
                </p:oleObj>
              </mc:Choice>
              <mc:Fallback>
                <p:oleObj name="Equation" r:id="rId2" imgW="1143000" imgH="393480" progId="Equation.3">
                  <p:embed/>
                  <p:pic>
                    <p:nvPicPr>
                      <p:cNvPr id="107524" name="Object 4">
                        <a:extLst>
                          <a:ext uri="{FF2B5EF4-FFF2-40B4-BE49-F238E27FC236}">
                            <a16:creationId xmlns:a16="http://schemas.microsoft.com/office/drawing/2014/main" id="{4EC9BB0D-56D7-4E89-8B20-71947FD4FA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8113" y="1447800"/>
                        <a:ext cx="289560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7525" name="Picture 5">
            <a:extLst>
              <a:ext uri="{FF2B5EF4-FFF2-40B4-BE49-F238E27FC236}">
                <a16:creationId xmlns:a16="http://schemas.microsoft.com/office/drawing/2014/main" id="{89D88DD0-23F6-4604-AF2B-A1BE4CA8D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514600"/>
            <a:ext cx="5715000" cy="366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>
            <a:extLst>
              <a:ext uri="{FF2B5EF4-FFF2-40B4-BE49-F238E27FC236}">
                <a16:creationId xmlns:a16="http://schemas.microsoft.com/office/drawing/2014/main" id="{64D0B974-FE78-45B4-94F6-0F0C87D49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1830" y="122238"/>
            <a:ext cx="11290570" cy="847471"/>
          </a:xfrm>
        </p:spPr>
        <p:txBody>
          <a:bodyPr/>
          <a:lstStyle/>
          <a:p>
            <a:r>
              <a:rPr lang="en-US" altLang="ti-ET" dirty="0"/>
              <a:t>Analysis of Open Addressing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FEDBA0-FBD2-43B5-B5AB-04FE073CDAF0}"/>
              </a:ext>
            </a:extLst>
          </p:cNvPr>
          <p:cNvSpPr txBox="1"/>
          <p:nvPr/>
        </p:nvSpPr>
        <p:spPr>
          <a:xfrm>
            <a:off x="410450" y="1146600"/>
            <a:ext cx="112905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ti-ET" sz="2400" dirty="0">
                <a:latin typeface="Times" panose="02020603050405020304" pitchFamily="18" charset="0"/>
                <a:cs typeface="Times" panose="02020603050405020304" pitchFamily="18" charset="0"/>
              </a:rPr>
              <a:t>Ignore the problem of clustering and assume that all probe sequences are equally likely</a:t>
            </a:r>
            <a:endParaRPr 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F68F9E-2849-4F3B-A9BC-E1BFAE914189}"/>
              </a:ext>
            </a:extLst>
          </p:cNvPr>
          <p:cNvSpPr txBox="1"/>
          <p:nvPr/>
        </p:nvSpPr>
        <p:spPr>
          <a:xfrm>
            <a:off x="410450" y="1854981"/>
            <a:ext cx="59526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ti-E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Unsuccessful retrieval: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C258D4-3C53-4D3A-8D57-E00DAF0B46EE}"/>
              </a:ext>
            </a:extLst>
          </p:cNvPr>
          <p:cNvSpPr txBox="1"/>
          <p:nvPr/>
        </p:nvSpPr>
        <p:spPr>
          <a:xfrm>
            <a:off x="410450" y="2592007"/>
            <a:ext cx="56012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ti-ET" sz="2400" dirty="0">
                <a:latin typeface="Times" panose="02020603050405020304" pitchFamily="18" charset="0"/>
                <a:cs typeface="Times" panose="02020603050405020304" pitchFamily="18" charset="0"/>
              </a:rPr>
              <a:t>Probability(prob hits an occupied cell):</a:t>
            </a:r>
            <a:endParaRPr 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39DD94-8C01-4D4D-BD0E-588A2E6DD5CA}"/>
              </a:ext>
            </a:extLst>
          </p:cNvPr>
          <p:cNvSpPr txBox="1"/>
          <p:nvPr/>
        </p:nvSpPr>
        <p:spPr>
          <a:xfrm>
            <a:off x="410450" y="3329033"/>
            <a:ext cx="56012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ti-ET" sz="2400" dirty="0">
                <a:latin typeface="Times" panose="02020603050405020304" pitchFamily="18" charset="0"/>
                <a:cs typeface="Times" panose="02020603050405020304" pitchFamily="18" charset="0"/>
              </a:rPr>
              <a:t>Probability(prob hits an empty cell):</a:t>
            </a:r>
            <a:endParaRPr 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1CCF72-039D-4D44-992D-F7B18328B9D8}"/>
              </a:ext>
            </a:extLst>
          </p:cNvPr>
          <p:cNvSpPr txBox="1"/>
          <p:nvPr/>
        </p:nvSpPr>
        <p:spPr>
          <a:xfrm>
            <a:off x="410450" y="4026075"/>
            <a:ext cx="56012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ti-ET" sz="2400" dirty="0">
                <a:latin typeface="Times" panose="02020603050405020304" pitchFamily="18" charset="0"/>
                <a:cs typeface="Times" panose="02020603050405020304" pitchFamily="18" charset="0"/>
              </a:rPr>
              <a:t>Probability that a prob terminates in 2 steps: </a:t>
            </a:r>
            <a:endParaRPr 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9BB464-D181-49F8-B528-9EDB112BE7FA}"/>
              </a:ext>
            </a:extLst>
          </p:cNvPr>
          <p:cNvSpPr txBox="1"/>
          <p:nvPr/>
        </p:nvSpPr>
        <p:spPr>
          <a:xfrm>
            <a:off x="410450" y="4747925"/>
            <a:ext cx="56012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ti-ET" sz="2400" dirty="0">
                <a:latin typeface="Times" panose="02020603050405020304" pitchFamily="18" charset="0"/>
                <a:cs typeface="Times" panose="02020603050405020304" pitchFamily="18" charset="0"/>
              </a:rPr>
              <a:t>Probability that a prob terminates in k steps: </a:t>
            </a:r>
            <a:endParaRPr 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8FEC3D-DE9F-4F72-8E61-526B2D6CBD1B}"/>
              </a:ext>
            </a:extLst>
          </p:cNvPr>
          <p:cNvSpPr txBox="1"/>
          <p:nvPr/>
        </p:nvSpPr>
        <p:spPr>
          <a:xfrm>
            <a:off x="2278161" y="6092353"/>
            <a:ext cx="65146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ti-ET" sz="2400" dirty="0">
                <a:latin typeface="Times" panose="02020603050405020304" pitchFamily="18" charset="0"/>
                <a:cs typeface="Times" panose="02020603050405020304" pitchFamily="18" charset="0"/>
              </a:rPr>
              <a:t>What is the average number of steps in a probe? </a:t>
            </a:r>
            <a:endParaRPr 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7D8659-976E-45F0-9B92-7E067EFD35E7}"/>
              </a:ext>
            </a:extLst>
          </p:cNvPr>
          <p:cNvSpPr txBox="1"/>
          <p:nvPr/>
        </p:nvSpPr>
        <p:spPr>
          <a:xfrm>
            <a:off x="5844794" y="2561581"/>
            <a:ext cx="20026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altLang="ti-ET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endParaRPr 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B1AB87-06BD-4197-84AF-99567C20C3B9}"/>
              </a:ext>
            </a:extLst>
          </p:cNvPr>
          <p:cNvSpPr txBox="1"/>
          <p:nvPr/>
        </p:nvSpPr>
        <p:spPr>
          <a:xfrm>
            <a:off x="5844794" y="3290593"/>
            <a:ext cx="20026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ti-ET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1 - </a:t>
            </a:r>
            <a:r>
              <a:rPr lang="el-GR" altLang="ti-ET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endParaRPr 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DC6952-9657-42DA-9885-A4F11BD52705}"/>
              </a:ext>
            </a:extLst>
          </p:cNvPr>
          <p:cNvSpPr txBox="1"/>
          <p:nvPr/>
        </p:nvSpPr>
        <p:spPr>
          <a:xfrm>
            <a:off x="5844794" y="4002815"/>
            <a:ext cx="20026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altLang="ti-ET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 </a:t>
            </a:r>
            <a:r>
              <a:rPr lang="en-US" altLang="ti-ET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(1 - </a:t>
            </a:r>
            <a:r>
              <a:rPr lang="el-GR" altLang="ti-ET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altLang="ti-ET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0EFEFE-0C42-458A-8460-93D8AEF1D7C3}"/>
              </a:ext>
            </a:extLst>
          </p:cNvPr>
          <p:cNvSpPr txBox="1"/>
          <p:nvPr/>
        </p:nvSpPr>
        <p:spPr>
          <a:xfrm>
            <a:off x="5844794" y="4742055"/>
            <a:ext cx="20026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altLang="ti-ET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 </a:t>
            </a:r>
            <a:r>
              <a:rPr lang="en-US" altLang="ti-ET" sz="2400" b="1" baseline="30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k-1</a:t>
            </a:r>
            <a:r>
              <a:rPr lang="el-GR" altLang="ti-ET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i-ET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(1 - </a:t>
            </a:r>
            <a:r>
              <a:rPr lang="el-GR" altLang="ti-ET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altLang="ti-ET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CEA55D-7BB1-4B4E-A83B-73A7EDDD0797}"/>
                  </a:ext>
                </a:extLst>
              </p:cNvPr>
              <p:cNvSpPr txBox="1"/>
              <p:nvPr/>
            </p:nvSpPr>
            <p:spPr>
              <a:xfrm>
                <a:off x="7593039" y="2198856"/>
                <a:ext cx="4838910" cy="1008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𝑠𝑡𝑒𝑝𝑠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CEA55D-7BB1-4B4E-A83B-73A7EDDD0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039" y="2198856"/>
                <a:ext cx="4838910" cy="1008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34275AE-4A81-4E6C-A2D2-1F7A744F12EE}"/>
                  </a:ext>
                </a:extLst>
              </p:cNvPr>
              <p:cNvSpPr txBox="1"/>
              <p:nvPr/>
            </p:nvSpPr>
            <p:spPr>
              <a:xfrm>
                <a:off x="8881955" y="3844060"/>
                <a:ext cx="3141432" cy="11748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34275AE-4A81-4E6C-A2D2-1F7A744F1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955" y="3844060"/>
                <a:ext cx="3141432" cy="11748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6693F74-395D-4188-911C-7E108ABB2FBB}"/>
                  </a:ext>
                </a:extLst>
              </p:cNvPr>
              <p:cNvSpPr txBox="1"/>
              <p:nvPr/>
            </p:nvSpPr>
            <p:spPr>
              <a:xfrm>
                <a:off x="8881954" y="5203720"/>
                <a:ext cx="2939109" cy="5882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6693F74-395D-4188-911C-7E108ABB2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954" y="5203720"/>
                <a:ext cx="2939109" cy="5882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1166BC-96CF-4A36-B771-8EC6FE819F38}"/>
                  </a:ext>
                </a:extLst>
              </p:cNvPr>
              <p:cNvSpPr txBox="1"/>
              <p:nvPr/>
            </p:nvSpPr>
            <p:spPr>
              <a:xfrm>
                <a:off x="8881954" y="5976809"/>
                <a:ext cx="2476709" cy="577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box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1166BC-96CF-4A36-B771-8EC6FE819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954" y="5976809"/>
                <a:ext cx="2476709" cy="5772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Half Frame 5">
            <a:extLst>
              <a:ext uri="{FF2B5EF4-FFF2-40B4-BE49-F238E27FC236}">
                <a16:creationId xmlns:a16="http://schemas.microsoft.com/office/drawing/2014/main" id="{03D9B890-F786-44E5-BFB1-F5E992C37BAD}"/>
              </a:ext>
            </a:extLst>
          </p:cNvPr>
          <p:cNvSpPr/>
          <p:nvPr/>
        </p:nvSpPr>
        <p:spPr>
          <a:xfrm flipH="1" flipV="1">
            <a:off x="661480" y="2246544"/>
            <a:ext cx="7150431" cy="3512542"/>
          </a:xfrm>
          <a:prstGeom prst="halfFrame">
            <a:avLst>
              <a:gd name="adj1" fmla="val 1708"/>
              <a:gd name="adj2" fmla="val 15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67159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>
            <a:extLst>
              <a:ext uri="{FF2B5EF4-FFF2-40B4-BE49-F238E27FC236}">
                <a16:creationId xmlns:a16="http://schemas.microsoft.com/office/drawing/2014/main" id="{64D0B974-FE78-45B4-94F6-0F0C87D49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1830" y="122238"/>
            <a:ext cx="11290570" cy="847471"/>
          </a:xfrm>
        </p:spPr>
        <p:txBody>
          <a:bodyPr/>
          <a:lstStyle/>
          <a:p>
            <a:r>
              <a:rPr lang="en-US" altLang="ti-ET" dirty="0"/>
              <a:t>Analysis of Open Addressing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F68F9E-2849-4F3B-A9BC-E1BFAE914189}"/>
              </a:ext>
            </a:extLst>
          </p:cNvPr>
          <p:cNvSpPr txBox="1"/>
          <p:nvPr/>
        </p:nvSpPr>
        <p:spPr>
          <a:xfrm>
            <a:off x="410450" y="2204956"/>
            <a:ext cx="33346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ti-E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Successful retrieval: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CEA55D-7BB1-4B4E-A83B-73A7EDDD0797}"/>
                  </a:ext>
                </a:extLst>
              </p:cNvPr>
              <p:cNvSpPr txBox="1"/>
              <p:nvPr/>
            </p:nvSpPr>
            <p:spPr>
              <a:xfrm>
                <a:off x="3890045" y="2204956"/>
                <a:ext cx="4107981" cy="4749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𝑠𝑡𝑒𝑝𝑠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box>
                          <m:box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r>
                              <m:rPr>
                                <m:brk m:alnAt="63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den>
                            </m:f>
                            <m:r>
                              <m:rPr>
                                <m:brk m:alnAt="63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box>
                      </m:e>
                    </m:func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CEA55D-7BB1-4B4E-A83B-73A7EDDD0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045" y="2204956"/>
                <a:ext cx="4107981" cy="474938"/>
              </a:xfrm>
              <a:prstGeom prst="rect">
                <a:avLst/>
              </a:prstGeom>
              <a:blipFill>
                <a:blip r:embed="rId3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Half Frame 5">
            <a:extLst>
              <a:ext uri="{FF2B5EF4-FFF2-40B4-BE49-F238E27FC236}">
                <a16:creationId xmlns:a16="http://schemas.microsoft.com/office/drawing/2014/main" id="{03D9B890-F786-44E5-BFB1-F5E992C37BAD}"/>
              </a:ext>
            </a:extLst>
          </p:cNvPr>
          <p:cNvSpPr/>
          <p:nvPr/>
        </p:nvSpPr>
        <p:spPr>
          <a:xfrm rot="16200000" flipH="1">
            <a:off x="4930559" y="1120052"/>
            <a:ext cx="3659836" cy="7353612"/>
          </a:xfrm>
          <a:prstGeom prst="halfFrame">
            <a:avLst>
              <a:gd name="adj1" fmla="val 1708"/>
              <a:gd name="adj2" fmla="val 15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249DFF9A-4F3E-4257-BC2B-674A5A788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0354" y="3087346"/>
            <a:ext cx="7353611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3200" dirty="0">
                <a:solidFill>
                  <a:srgbClr val="0066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Unsuccessful retrieval: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32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    a=0.5      E(#steps) = 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32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    a=0.9      E(#steps) = 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ti-ET" sz="3200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3200" dirty="0">
                <a:solidFill>
                  <a:srgbClr val="0066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Successful retrieval: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32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     a=0.5       E(#steps) = 3.387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32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     a=0.9       E(#steps) = 3.670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3D3A56-C190-43B9-98D6-72F69D678C2B}"/>
              </a:ext>
            </a:extLst>
          </p:cNvPr>
          <p:cNvSpPr txBox="1"/>
          <p:nvPr/>
        </p:nvSpPr>
        <p:spPr>
          <a:xfrm>
            <a:off x="410450" y="1407506"/>
            <a:ext cx="33346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ti-E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Unsuccessful retrieval: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54E1068-AEC2-4883-BDA0-5C6A89E02024}"/>
                  </a:ext>
                </a:extLst>
              </p:cNvPr>
              <p:cNvSpPr txBox="1"/>
              <p:nvPr/>
            </p:nvSpPr>
            <p:spPr>
              <a:xfrm>
                <a:off x="3890045" y="1407506"/>
                <a:ext cx="4219582" cy="5046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𝑠𝑡𝑒𝑝𝑠</m:t>
                          </m:r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box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54E1068-AEC2-4883-BDA0-5C6A89E02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045" y="1407506"/>
                <a:ext cx="4219582" cy="5046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920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B6F5A43-518C-4ACB-AB88-01F209C43B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Why not arrays?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4D3402C-37D0-49E6-BC2D-B26DFB90B9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altLang="ti-ET" sz="6600" dirty="0">
                <a:latin typeface="Times" panose="02020603050405020304" pitchFamily="18" charset="0"/>
                <a:cs typeface="Times" panose="02020603050405020304" pitchFamily="18" charset="0"/>
              </a:rPr>
              <a:t>Not feasible!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ti-ET" sz="6600" dirty="0">
                <a:latin typeface="Times" panose="02020603050405020304" pitchFamily="18" charset="0"/>
                <a:cs typeface="Times" panose="02020603050405020304" pitchFamily="18" charset="0"/>
              </a:rPr>
              <a:t>Even if it were, not space efficient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187BCA74-DC90-4D2D-88DE-51CE25C8C2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15962"/>
          </a:xfrm>
        </p:spPr>
        <p:txBody>
          <a:bodyPr/>
          <a:lstStyle/>
          <a:p>
            <a:r>
              <a:rPr lang="en-US" altLang="ti-ET" sz="3500"/>
              <a:t>How big should a hashtable be?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2BC68E4D-AB89-4334-AC87-230388B024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2296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ti-ET" dirty="0"/>
              <a:t>A good rule of thumb is the </a:t>
            </a:r>
            <a:r>
              <a:rPr lang="en-US" altLang="ti-ET" dirty="0" err="1"/>
              <a:t>hashtable</a:t>
            </a:r>
            <a:r>
              <a:rPr lang="en-US" altLang="ti-ET" dirty="0"/>
              <a:t> should be around half full</a:t>
            </a:r>
          </a:p>
          <a:p>
            <a:pPr>
              <a:lnSpc>
                <a:spcPct val="90000"/>
              </a:lnSpc>
            </a:pPr>
            <a:r>
              <a:rPr lang="en-US" altLang="ti-ET" dirty="0"/>
              <a:t>What happens when the </a:t>
            </a:r>
            <a:r>
              <a:rPr lang="en-US" altLang="ti-ET" dirty="0" err="1"/>
              <a:t>hashtable</a:t>
            </a:r>
            <a:r>
              <a:rPr lang="en-US" altLang="ti-ET" dirty="0"/>
              <a:t> gets full?</a:t>
            </a:r>
          </a:p>
          <a:p>
            <a:pPr lvl="1">
              <a:lnSpc>
                <a:spcPct val="90000"/>
              </a:lnSpc>
            </a:pPr>
            <a:r>
              <a:rPr lang="en-US" altLang="ti-ET" dirty="0"/>
              <a:t>Copy: Create a new table and copy the values over</a:t>
            </a:r>
          </a:p>
          <a:p>
            <a:pPr lvl="2">
              <a:lnSpc>
                <a:spcPct val="90000"/>
              </a:lnSpc>
            </a:pPr>
            <a:r>
              <a:rPr lang="en-US" altLang="ti-ET" dirty="0"/>
              <a:t>results in one expensive insert</a:t>
            </a:r>
          </a:p>
          <a:p>
            <a:pPr lvl="2">
              <a:lnSpc>
                <a:spcPct val="90000"/>
              </a:lnSpc>
            </a:pPr>
            <a:r>
              <a:rPr lang="en-US" altLang="ti-ET" dirty="0"/>
              <a:t>simple to implement</a:t>
            </a:r>
          </a:p>
          <a:p>
            <a:pPr lvl="1">
              <a:lnSpc>
                <a:spcPct val="90000"/>
              </a:lnSpc>
            </a:pPr>
            <a:r>
              <a:rPr lang="en-US" altLang="ti-ET" dirty="0"/>
              <a:t>Amortized copy:  When a certain ratio is hit, grow the table, but copy the entries over a few at a time with every insert</a:t>
            </a:r>
          </a:p>
          <a:p>
            <a:pPr lvl="2">
              <a:lnSpc>
                <a:spcPct val="90000"/>
              </a:lnSpc>
            </a:pPr>
            <a:r>
              <a:rPr lang="en-US" altLang="ti-ET" dirty="0"/>
              <a:t>no single insert is expensive and can guarantee per insert performance</a:t>
            </a:r>
          </a:p>
          <a:p>
            <a:pPr lvl="2">
              <a:lnSpc>
                <a:spcPct val="90000"/>
              </a:lnSpc>
            </a:pPr>
            <a:r>
              <a:rPr lang="en-US" altLang="ti-ET" dirty="0"/>
              <a:t>more complicated to implement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E791413B-45FE-4A1E-B7BD-7D3DA0108E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201BDE-1D58-47CA-AEA8-1BE8F42BB9C9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81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22594" name="Rectangle 2">
            <a:extLst>
              <a:ext uri="{FF2B5EF4-FFF2-40B4-BE49-F238E27FC236}">
                <a16:creationId xmlns:a16="http://schemas.microsoft.com/office/drawing/2014/main" id="{F5AEA928-EFA0-4656-8E9A-E7E7C43A5E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 dirty="0"/>
              <a:t>Universal Hashing</a:t>
            </a:r>
          </a:p>
        </p:txBody>
      </p:sp>
      <p:sp>
        <p:nvSpPr>
          <p:cNvPr id="622595" name="Rectangle 3">
            <a:extLst>
              <a:ext uri="{FF2B5EF4-FFF2-40B4-BE49-F238E27FC236}">
                <a16:creationId xmlns:a16="http://schemas.microsoft.com/office/drawing/2014/main" id="{B918019D-BB87-4D49-B832-3152C16E19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100139"/>
            <a:ext cx="11089064" cy="55784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In practice, keys are </a:t>
            </a:r>
            <a:r>
              <a:rPr lang="en-US" altLang="ti-ET" sz="3600" dirty="0">
                <a:solidFill>
                  <a:srgbClr val="DD011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not</a:t>
            </a: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 randomly distributed</a:t>
            </a:r>
          </a:p>
          <a:p>
            <a:pPr>
              <a:lnSpc>
                <a:spcPct val="120000"/>
              </a:lnSpc>
            </a:pP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Any fixed hash function might yield </a:t>
            </a:r>
            <a:r>
              <a:rPr lang="el-GR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Θ</a:t>
            </a: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(n) time</a:t>
            </a:r>
            <a:endParaRPr lang="el-GR" altLang="ti-ET" sz="3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Goal: </a:t>
            </a:r>
            <a:r>
              <a:rPr lang="en-US" altLang="ti-ET" sz="36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hash functions that produce random table indices irrespective of the keys</a:t>
            </a:r>
          </a:p>
          <a:p>
            <a:pPr>
              <a:lnSpc>
                <a:spcPct val="120000"/>
              </a:lnSpc>
            </a:pP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Idea:</a:t>
            </a:r>
          </a:p>
          <a:p>
            <a:pPr lvl="1">
              <a:lnSpc>
                <a:spcPct val="120000"/>
              </a:lnSpc>
            </a:pPr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Select a hash function </a:t>
            </a:r>
            <a:r>
              <a:rPr lang="en-US" altLang="ti-ET" sz="3200" dirty="0">
                <a:solidFill>
                  <a:srgbClr val="DD011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at random</a:t>
            </a:r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, from a designed class of functions at the beginning of the execution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13017A5-9726-4211-B632-B1F2C4E2E6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EA40EF-EABD-4FD4-9F70-3045E424E930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82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76866" name="Rectangle 2">
            <a:extLst>
              <a:ext uri="{FF2B5EF4-FFF2-40B4-BE49-F238E27FC236}">
                <a16:creationId xmlns:a16="http://schemas.microsoft.com/office/drawing/2014/main" id="{1EF602F5-4EEB-4FA7-9E3B-577F7A50F4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Universal Hashing</a:t>
            </a:r>
          </a:p>
        </p:txBody>
      </p:sp>
      <p:pic>
        <p:nvPicPr>
          <p:cNvPr id="676868" name="Picture 4">
            <a:extLst>
              <a:ext uri="{FF2B5EF4-FFF2-40B4-BE49-F238E27FC236}">
                <a16:creationId xmlns:a16="http://schemas.microsoft.com/office/drawing/2014/main" id="{64BF0955-7A88-43FB-9E2E-75CB7FEDB610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3014" y="2198689"/>
            <a:ext cx="7337425" cy="3252787"/>
          </a:xfrm>
          <a:noFill/>
          <a:ln/>
        </p:spPr>
      </p:pic>
      <p:sp>
        <p:nvSpPr>
          <p:cNvPr id="676869" name="Text Box 5">
            <a:extLst>
              <a:ext uri="{FF2B5EF4-FFF2-40B4-BE49-F238E27FC236}">
                <a16:creationId xmlns:a16="http://schemas.microsoft.com/office/drawing/2014/main" id="{B006117F-9381-4F8B-8C0B-2908B4337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75" y="4916488"/>
            <a:ext cx="3295650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                                                </a:t>
            </a:r>
          </a:p>
        </p:txBody>
      </p:sp>
      <p:sp>
        <p:nvSpPr>
          <p:cNvPr id="676870" name="Text Box 6">
            <a:extLst>
              <a:ext uri="{FF2B5EF4-FFF2-40B4-BE49-F238E27FC236}">
                <a16:creationId xmlns:a16="http://schemas.microsoft.com/office/drawing/2014/main" id="{FB78F406-31EC-44BC-A609-AAE9A6529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3362325"/>
            <a:ext cx="1885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DD0111"/>
                </a:solidFill>
                <a:latin typeface="Arial" panose="020B0604020202020204" pitchFamily="34" charset="0"/>
              </a:rPr>
              <a:t>(at the beginning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DD0111"/>
                </a:solidFill>
                <a:latin typeface="Arial" panose="020B0604020202020204" pitchFamily="34" charset="0"/>
              </a:rPr>
              <a:t>of the execution)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4FE73-5697-4A6A-B0A8-34A5142B3A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D9BDC35-3397-4A5F-BE80-FF0C77A44ECE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83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79938" name="Rectangle 2">
            <a:extLst>
              <a:ext uri="{FF2B5EF4-FFF2-40B4-BE49-F238E27FC236}">
                <a16:creationId xmlns:a16="http://schemas.microsoft.com/office/drawing/2014/main" id="{FA7187B1-BFFD-4172-95F4-5C7D522D22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 sz="3600"/>
              <a:t>Definition of Universal Hash Functions</a:t>
            </a:r>
          </a:p>
        </p:txBody>
      </p:sp>
      <p:pic>
        <p:nvPicPr>
          <p:cNvPr id="679940" name="Picture 4">
            <a:extLst>
              <a:ext uri="{FF2B5EF4-FFF2-40B4-BE49-F238E27FC236}">
                <a16:creationId xmlns:a16="http://schemas.microsoft.com/office/drawing/2014/main" id="{C0644F58-BCD4-4AD9-B278-128E0D59419F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81"/>
          <a:stretch/>
        </p:blipFill>
        <p:spPr>
          <a:xfrm>
            <a:off x="921563" y="3280528"/>
            <a:ext cx="10768532" cy="2130458"/>
          </a:xfrm>
          <a:noFill/>
          <a:ln/>
        </p:spPr>
      </p:pic>
      <p:sp>
        <p:nvSpPr>
          <p:cNvPr id="679941" name="Text Box 5">
            <a:extLst>
              <a:ext uri="{FF2B5EF4-FFF2-40B4-BE49-F238E27FC236}">
                <a16:creationId xmlns:a16="http://schemas.microsoft.com/office/drawing/2014/main" id="{CA5F661E-B810-4678-A001-695C031CF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9447" y="1993114"/>
            <a:ext cx="9833105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3600" b="1" i="1" spc="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H=</a:t>
            </a:r>
            <a:r>
              <a:rPr lang="en-US" altLang="ti-ET" sz="3600" b="1" spc="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{</a:t>
            </a:r>
            <a:r>
              <a:rPr lang="en-US" altLang="ti-ET" sz="3600" b="1" i="1" spc="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h</a:t>
            </a:r>
            <a:r>
              <a:rPr lang="en-US" altLang="ti-ET" sz="3600" b="1" spc="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altLang="ti-ET" sz="3600" b="1" i="1" spc="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k</a:t>
            </a:r>
            <a:r>
              <a:rPr lang="en-US" altLang="ti-ET" sz="3600" b="1" spc="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):</a:t>
            </a:r>
            <a:r>
              <a:rPr lang="en-US" altLang="ti-ET" sz="3600" b="1" i="1" spc="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 U </a:t>
            </a:r>
            <a:r>
              <a:rPr lang="en-US" altLang="ti-ET" sz="3600" b="1" i="1" spc="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ti-ET" sz="3600" b="1" spc="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ti-ET" sz="3600" b="1" i="1" spc="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0, 1 ,…, m-1</a:t>
            </a:r>
            <a:r>
              <a:rPr lang="en-US" altLang="ti-ET" sz="3600" b="1" spc="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)}</a:t>
            </a:r>
            <a:endParaRPr lang="en-US" altLang="ti-ET" sz="3600" b="1" spc="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D817D-0793-4B5B-9139-B545777B13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BF277D-284A-4EE9-A986-B00BA9A19818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84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80962" name="Rectangle 2">
            <a:extLst>
              <a:ext uri="{FF2B5EF4-FFF2-40B4-BE49-F238E27FC236}">
                <a16:creationId xmlns:a16="http://schemas.microsoft.com/office/drawing/2014/main" id="{6E500164-1C0F-4FA5-80AD-4F74CA0787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How is this property useful?</a:t>
            </a:r>
          </a:p>
        </p:txBody>
      </p:sp>
      <p:pic>
        <p:nvPicPr>
          <p:cNvPr id="680964" name="Picture 4">
            <a:extLst>
              <a:ext uri="{FF2B5EF4-FFF2-40B4-BE49-F238E27FC236}">
                <a16:creationId xmlns:a16="http://schemas.microsoft.com/office/drawing/2014/main" id="{97938E25-018C-4886-8CEA-ADE90DBABD11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74850" y="2722563"/>
            <a:ext cx="8229600" cy="2170112"/>
          </a:xfrm>
          <a:noFill/>
          <a:ln/>
        </p:spPr>
      </p:pic>
      <p:sp>
        <p:nvSpPr>
          <p:cNvPr id="680965" name="Text Box 5">
            <a:extLst>
              <a:ext uri="{FF2B5EF4-FFF2-40B4-BE49-F238E27FC236}">
                <a16:creationId xmlns:a16="http://schemas.microsoft.com/office/drawing/2014/main" id="{89703A3D-95C0-4395-B6F5-CDE12393A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925" y="4200526"/>
            <a:ext cx="161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DD0111"/>
                </a:solidFill>
                <a:latin typeface="Arial" panose="020B0604020202020204" pitchFamily="34" charset="0"/>
              </a:rPr>
              <a:t>Pr(h(x)=h(y))=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B176FFB9-12AA-4532-82F8-D77D2F03C6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A604200-24A1-4961-91AD-1CA64BCFFF3A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85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25666" name="Rectangle 2">
            <a:extLst>
              <a:ext uri="{FF2B5EF4-FFF2-40B4-BE49-F238E27FC236}">
                <a16:creationId xmlns:a16="http://schemas.microsoft.com/office/drawing/2014/main" id="{2852EF87-6865-4CD1-8A9B-D5778FB189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Universal Hashing – Main Result</a:t>
            </a:r>
          </a:p>
        </p:txBody>
      </p:sp>
      <p:sp>
        <p:nvSpPr>
          <p:cNvPr id="625667" name="Rectangle 3">
            <a:extLst>
              <a:ext uri="{FF2B5EF4-FFF2-40B4-BE49-F238E27FC236}">
                <a16:creationId xmlns:a16="http://schemas.microsoft.com/office/drawing/2014/main" id="{9612B3AE-BBB2-419A-88BB-6A30A5ED6C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36750" y="1717676"/>
            <a:ext cx="8307388" cy="4189413"/>
          </a:xfrm>
        </p:spPr>
        <p:txBody>
          <a:bodyPr/>
          <a:lstStyle/>
          <a:p>
            <a:pPr algn="ctr">
              <a:lnSpc>
                <a:spcPct val="170000"/>
              </a:lnSpc>
              <a:buFontTx/>
              <a:buNone/>
            </a:pPr>
            <a:r>
              <a:rPr lang="en-US" altLang="ti-ET">
                <a:sym typeface="Symbol" panose="05050102010706020507" pitchFamily="18" charset="2"/>
              </a:rPr>
              <a:t>With universal hashing the </a:t>
            </a:r>
            <a:r>
              <a:rPr lang="en-US" altLang="ti-ET">
                <a:solidFill>
                  <a:srgbClr val="CC0000"/>
                </a:solidFill>
                <a:sym typeface="Symbol" panose="05050102010706020507" pitchFamily="18" charset="2"/>
              </a:rPr>
              <a:t>chance of collision</a:t>
            </a:r>
            <a:r>
              <a:rPr lang="en-US" altLang="ti-ET">
                <a:sym typeface="Symbol" panose="05050102010706020507" pitchFamily="18" charset="2"/>
              </a:rPr>
              <a:t> between distinct keys </a:t>
            </a:r>
            <a:r>
              <a:rPr lang="en-US" altLang="ti-ET">
                <a:latin typeface="Comic Sans MS" panose="030F0702030302020204" pitchFamily="66" charset="0"/>
                <a:sym typeface="Symbol" panose="05050102010706020507" pitchFamily="18" charset="2"/>
              </a:rPr>
              <a:t>k</a:t>
            </a:r>
            <a:r>
              <a:rPr lang="en-US" altLang="ti-ET">
                <a:sym typeface="Symbol" panose="05050102010706020507" pitchFamily="18" charset="2"/>
              </a:rPr>
              <a:t> and </a:t>
            </a:r>
            <a:r>
              <a:rPr lang="en-US" altLang="ti-ET">
                <a:latin typeface="Comic Sans MS" panose="030F0702030302020204" pitchFamily="66" charset="0"/>
                <a:sym typeface="Symbol" panose="05050102010706020507" pitchFamily="18" charset="2"/>
              </a:rPr>
              <a:t>l</a:t>
            </a:r>
            <a:r>
              <a:rPr lang="en-US" altLang="ti-ET">
                <a:sym typeface="Symbol" panose="05050102010706020507" pitchFamily="18" charset="2"/>
              </a:rPr>
              <a:t> is no more than the </a:t>
            </a:r>
            <a:r>
              <a:rPr lang="en-US" altLang="ti-ET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1/m</a:t>
            </a:r>
            <a:r>
              <a:rPr lang="en-US" altLang="ti-ET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ti-ET">
                <a:sym typeface="Symbol" panose="05050102010706020507" pitchFamily="18" charset="2"/>
              </a:rPr>
              <a:t>chance of collision if locations </a:t>
            </a:r>
            <a:r>
              <a:rPr lang="en-US" altLang="ti-ET">
                <a:latin typeface="Comic Sans MS" panose="030F0702030302020204" pitchFamily="66" charset="0"/>
                <a:sym typeface="Symbol" panose="05050102010706020507" pitchFamily="18" charset="2"/>
              </a:rPr>
              <a:t>h(k)</a:t>
            </a:r>
            <a:r>
              <a:rPr lang="en-US" altLang="ti-ET">
                <a:sym typeface="Symbol" panose="05050102010706020507" pitchFamily="18" charset="2"/>
              </a:rPr>
              <a:t> and </a:t>
            </a:r>
            <a:r>
              <a:rPr lang="en-US" altLang="ti-ET">
                <a:latin typeface="Comic Sans MS" panose="030F0702030302020204" pitchFamily="66" charset="0"/>
                <a:sym typeface="Symbol" panose="05050102010706020507" pitchFamily="18" charset="2"/>
              </a:rPr>
              <a:t>h(l)</a:t>
            </a:r>
            <a:r>
              <a:rPr lang="en-US" altLang="ti-ET">
                <a:sym typeface="Symbol" panose="05050102010706020507" pitchFamily="18" charset="2"/>
              </a:rPr>
              <a:t> were randomly and independently chosen from the set </a:t>
            </a:r>
            <a:r>
              <a:rPr lang="en-US" altLang="ti-ET">
                <a:latin typeface="Comic Sans MS" panose="030F0702030302020204" pitchFamily="66" charset="0"/>
                <a:sym typeface="Symbol" panose="05050102010706020507" pitchFamily="18" charset="2"/>
              </a:rPr>
              <a:t>{0, 1, …, m – 1}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5096765-2331-40D2-B3EB-E3597CB61B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D64BD53-9E7A-4582-A510-DB3F203C1273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86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77890" name="Rectangle 2">
            <a:extLst>
              <a:ext uri="{FF2B5EF4-FFF2-40B4-BE49-F238E27FC236}">
                <a16:creationId xmlns:a16="http://schemas.microsoft.com/office/drawing/2014/main" id="{C62BECDE-E733-489A-B25A-03FBC3A8CB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 sz="3600"/>
              <a:t>Designing a Universal Class </a:t>
            </a:r>
            <a:br>
              <a:rPr lang="en-US" altLang="ti-ET" sz="3600"/>
            </a:br>
            <a:r>
              <a:rPr lang="en-US" altLang="ti-ET" sz="3600"/>
              <a:t>of Hash Functions</a:t>
            </a:r>
          </a:p>
        </p:txBody>
      </p:sp>
      <p:sp>
        <p:nvSpPr>
          <p:cNvPr id="677891" name="Rectangle 3">
            <a:extLst>
              <a:ext uri="{FF2B5EF4-FFF2-40B4-BE49-F238E27FC236}">
                <a16:creationId xmlns:a16="http://schemas.microsoft.com/office/drawing/2014/main" id="{DF4FB5A7-4F77-4C82-92DE-50F0516517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4838" y="1214439"/>
            <a:ext cx="8616950" cy="538162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ti-ET" sz="2400"/>
              <a:t>Choose a </a:t>
            </a:r>
            <a:r>
              <a:rPr lang="en-US" altLang="ti-ET" sz="2400">
                <a:solidFill>
                  <a:srgbClr val="DD0111"/>
                </a:solidFill>
              </a:rPr>
              <a:t>prime</a:t>
            </a:r>
            <a:r>
              <a:rPr lang="en-US" altLang="ti-ET" sz="2400"/>
              <a:t> number </a:t>
            </a:r>
            <a:r>
              <a:rPr lang="en-US" altLang="ti-ET" sz="2400">
                <a:solidFill>
                  <a:srgbClr val="DD0111"/>
                </a:solidFill>
              </a:rPr>
              <a:t>p</a:t>
            </a:r>
            <a:r>
              <a:rPr lang="en-US" altLang="ti-ET" sz="2400"/>
              <a:t> large enough so that every possible key </a:t>
            </a:r>
            <a:r>
              <a:rPr lang="en-US" altLang="ti-ET" sz="2400">
                <a:latin typeface="Comic Sans MS" panose="030F0702030302020204" pitchFamily="66" charset="0"/>
              </a:rPr>
              <a:t>k</a:t>
            </a:r>
            <a:r>
              <a:rPr lang="en-US" altLang="ti-ET" sz="2400"/>
              <a:t> is in the range</a:t>
            </a:r>
            <a:r>
              <a:rPr lang="en-US" altLang="ti-ET" sz="2400">
                <a:latin typeface="Comic Sans MS" panose="030F0702030302020204" pitchFamily="66" charset="0"/>
              </a:rPr>
              <a:t> [0</a:t>
            </a:r>
            <a:r>
              <a:rPr lang="en-US" altLang="ti-ET" sz="2400"/>
              <a:t> ... </a:t>
            </a:r>
            <a:r>
              <a:rPr lang="en-US" altLang="ti-ET" sz="2400">
                <a:solidFill>
                  <a:srgbClr val="DD0111"/>
                </a:solidFill>
                <a:latin typeface="Comic Sans MS" panose="030F0702030302020204" pitchFamily="66" charset="0"/>
              </a:rPr>
              <a:t>p</a:t>
            </a:r>
            <a:r>
              <a:rPr lang="en-US" altLang="ti-ET" sz="2400">
                <a:latin typeface="Comic Sans MS" panose="030F0702030302020204" pitchFamily="66" charset="0"/>
              </a:rPr>
              <a:t> – 1]</a:t>
            </a:r>
            <a:endParaRPr lang="en-US" altLang="ti-ET" sz="2400"/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ti-ET" sz="2400"/>
              <a:t>		</a:t>
            </a:r>
            <a:r>
              <a:rPr lang="en-US" altLang="ti-ET" sz="2400">
                <a:latin typeface="Comic Sans MS" panose="030F0702030302020204" pitchFamily="66" charset="0"/>
              </a:rPr>
              <a:t>Z</a:t>
            </a:r>
            <a:r>
              <a:rPr lang="en-US" altLang="ti-ET" sz="2400" baseline="-25000">
                <a:latin typeface="Comic Sans MS" panose="030F0702030302020204" pitchFamily="66" charset="0"/>
              </a:rPr>
              <a:t>p</a:t>
            </a:r>
            <a:r>
              <a:rPr lang="en-US" altLang="ti-ET" sz="2400">
                <a:latin typeface="Comic Sans MS" panose="030F0702030302020204" pitchFamily="66" charset="0"/>
              </a:rPr>
              <a:t> = {0, 1, …, </a:t>
            </a:r>
            <a:r>
              <a:rPr lang="en-US" altLang="ti-ET" sz="2400">
                <a:solidFill>
                  <a:srgbClr val="DD0111"/>
                </a:solidFill>
                <a:latin typeface="Comic Sans MS" panose="030F0702030302020204" pitchFamily="66" charset="0"/>
              </a:rPr>
              <a:t>p </a:t>
            </a:r>
            <a:r>
              <a:rPr lang="en-US" altLang="ti-ET" sz="2400">
                <a:latin typeface="Comic Sans MS" panose="030F0702030302020204" pitchFamily="66" charset="0"/>
              </a:rPr>
              <a:t>- 1}</a:t>
            </a:r>
            <a:r>
              <a:rPr lang="en-US" altLang="ti-ET" sz="2400"/>
              <a:t> and </a:t>
            </a:r>
            <a:r>
              <a:rPr lang="en-US" altLang="ti-ET" sz="2400">
                <a:latin typeface="Comic Sans MS" panose="030F0702030302020204" pitchFamily="66" charset="0"/>
              </a:rPr>
              <a:t>Z</a:t>
            </a:r>
            <a:r>
              <a:rPr lang="en-US" altLang="ti-ET" sz="2400" baseline="-25000">
                <a:latin typeface="Comic Sans MS" panose="030F0702030302020204" pitchFamily="66" charset="0"/>
              </a:rPr>
              <a:t>p</a:t>
            </a:r>
            <a:r>
              <a:rPr lang="en-US" altLang="ti-ET" sz="2400" baseline="30000">
                <a:latin typeface="Comic Sans MS" panose="030F0702030302020204" pitchFamily="66" charset="0"/>
              </a:rPr>
              <a:t>*</a:t>
            </a:r>
            <a:r>
              <a:rPr lang="en-US" altLang="ti-ET" sz="2400">
                <a:latin typeface="Comic Sans MS" panose="030F0702030302020204" pitchFamily="66" charset="0"/>
              </a:rPr>
              <a:t> = {1, …, </a:t>
            </a:r>
            <a:r>
              <a:rPr lang="en-US" altLang="ti-ET" sz="2400">
                <a:solidFill>
                  <a:srgbClr val="DD0111"/>
                </a:solidFill>
                <a:latin typeface="Comic Sans MS" panose="030F0702030302020204" pitchFamily="66" charset="0"/>
              </a:rPr>
              <a:t>p</a:t>
            </a:r>
            <a:r>
              <a:rPr lang="en-US" altLang="ti-ET" sz="2400">
                <a:latin typeface="Comic Sans MS" panose="030F0702030302020204" pitchFamily="66" charset="0"/>
              </a:rPr>
              <a:t> - 1}</a:t>
            </a:r>
            <a:r>
              <a:rPr lang="en-US" altLang="ti-ET" sz="2400"/>
              <a:t> </a:t>
            </a:r>
            <a:endParaRPr lang="en-US" altLang="ti-ET" sz="2400">
              <a:sym typeface="Symbol" panose="05050102010706020507" pitchFamily="18" charset="2"/>
            </a:endParaRPr>
          </a:p>
          <a:p>
            <a:pPr>
              <a:lnSpc>
                <a:spcPct val="140000"/>
              </a:lnSpc>
            </a:pPr>
            <a:r>
              <a:rPr lang="en-US" altLang="ti-ET" sz="2400">
                <a:sym typeface="Symbol" panose="05050102010706020507" pitchFamily="18" charset="2"/>
              </a:rPr>
              <a:t>Define the following hash function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ti-ET" sz="2400">
                <a:sym typeface="Symbol" panose="05050102010706020507" pitchFamily="18" charset="2"/>
              </a:rPr>
              <a:t>		</a:t>
            </a:r>
            <a:r>
              <a:rPr lang="en-US" altLang="ti-ET" sz="2400">
                <a:latin typeface="Comic Sans MS" panose="030F0702030302020204" pitchFamily="66" charset="0"/>
                <a:sym typeface="Symbol" panose="05050102010706020507" pitchFamily="18" charset="2"/>
              </a:rPr>
              <a:t>h</a:t>
            </a:r>
            <a:r>
              <a:rPr lang="en-US" altLang="ti-ET" sz="2400" baseline="-25000">
                <a:latin typeface="Comic Sans MS" panose="030F0702030302020204" pitchFamily="66" charset="0"/>
                <a:sym typeface="Symbol" panose="05050102010706020507" pitchFamily="18" charset="2"/>
              </a:rPr>
              <a:t>a,b</a:t>
            </a:r>
            <a:r>
              <a:rPr lang="en-US" altLang="ti-ET" sz="2400">
                <a:latin typeface="Comic Sans MS" panose="030F0702030302020204" pitchFamily="66" charset="0"/>
                <a:sym typeface="Symbol" panose="05050102010706020507" pitchFamily="18" charset="2"/>
              </a:rPr>
              <a:t>(k) = ((</a:t>
            </a:r>
            <a:r>
              <a:rPr lang="en-US" altLang="ti-ET" sz="2400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ti-ET" sz="2400">
                <a:latin typeface="Comic Sans MS" panose="030F0702030302020204" pitchFamily="66" charset="0"/>
                <a:sym typeface="Symbol" panose="05050102010706020507" pitchFamily="18" charset="2"/>
              </a:rPr>
              <a:t>k + </a:t>
            </a:r>
            <a:r>
              <a:rPr lang="en-US" altLang="ti-ET" sz="2400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</a:t>
            </a:r>
            <a:r>
              <a:rPr lang="en-US" altLang="ti-ET" sz="2400">
                <a:latin typeface="Comic Sans MS" panose="030F0702030302020204" pitchFamily="66" charset="0"/>
                <a:sym typeface="Symbol" panose="05050102010706020507" pitchFamily="18" charset="2"/>
              </a:rPr>
              <a:t>) mod </a:t>
            </a:r>
            <a:r>
              <a:rPr lang="en-US" altLang="ti-ET" sz="2400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ti-ET" sz="2400">
                <a:latin typeface="Comic Sans MS" panose="030F0702030302020204" pitchFamily="66" charset="0"/>
                <a:sym typeface="Symbol" panose="05050102010706020507" pitchFamily="18" charset="2"/>
              </a:rPr>
              <a:t>) mod m</a:t>
            </a:r>
            <a:r>
              <a:rPr lang="en-US" altLang="ti-ET" sz="2400">
                <a:sym typeface="Symbol" panose="05050102010706020507" pitchFamily="18" charset="2"/>
              </a:rPr>
              <a:t>,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ti-ET" sz="2400">
                <a:sym typeface="Symbol" panose="05050102010706020507" pitchFamily="18" charset="2"/>
              </a:rPr>
              <a:t>			</a:t>
            </a:r>
            <a:r>
              <a:rPr lang="en-US" altLang="ti-ET" sz="2400">
                <a:latin typeface="Comic Sans MS" panose="030F0702030302020204" pitchFamily="66" charset="0"/>
                <a:sym typeface="Symbol" panose="05050102010706020507" pitchFamily="18" charset="2"/>
              </a:rPr>
              <a:t> </a:t>
            </a:r>
            <a:r>
              <a:rPr lang="en-US" altLang="ti-ET" sz="2400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ti-ET" sz="2400">
                <a:latin typeface="Comic Sans MS" panose="030F0702030302020204" pitchFamily="66" charset="0"/>
                <a:sym typeface="Symbol" panose="05050102010706020507" pitchFamily="18" charset="2"/>
              </a:rPr>
              <a:t>  </a:t>
            </a:r>
            <a:r>
              <a:rPr lang="en-US" altLang="ti-ET" sz="2400">
                <a:latin typeface="Comic Sans MS" panose="030F0702030302020204" pitchFamily="66" charset="0"/>
              </a:rPr>
              <a:t>Z</a:t>
            </a:r>
            <a:r>
              <a:rPr lang="en-US" altLang="ti-ET" sz="2400" baseline="-25000">
                <a:latin typeface="Comic Sans MS" panose="030F0702030302020204" pitchFamily="66" charset="0"/>
              </a:rPr>
              <a:t>p</a:t>
            </a:r>
            <a:r>
              <a:rPr lang="en-US" altLang="ti-ET" sz="2400" baseline="30000">
                <a:latin typeface="Comic Sans MS" panose="030F0702030302020204" pitchFamily="66" charset="0"/>
              </a:rPr>
              <a:t>*</a:t>
            </a:r>
            <a:r>
              <a:rPr lang="en-US" altLang="ti-ET" sz="2400">
                <a:latin typeface="Comic Sans MS" panose="030F0702030302020204" pitchFamily="66" charset="0"/>
              </a:rPr>
              <a:t> and </a:t>
            </a:r>
            <a:r>
              <a:rPr lang="en-US" altLang="ti-ET" sz="2400">
                <a:solidFill>
                  <a:srgbClr val="DD0111"/>
                </a:solidFill>
                <a:latin typeface="Comic Sans MS" panose="030F0702030302020204" pitchFamily="66" charset="0"/>
              </a:rPr>
              <a:t>b</a:t>
            </a:r>
            <a:r>
              <a:rPr lang="en-US" altLang="ti-ET" sz="2400">
                <a:latin typeface="Comic Sans MS" panose="030F0702030302020204" pitchFamily="66" charset="0"/>
              </a:rPr>
              <a:t> </a:t>
            </a:r>
            <a:r>
              <a:rPr lang="en-US" altLang="ti-ET" sz="2400">
                <a:latin typeface="Comic Sans MS" panose="030F0702030302020204" pitchFamily="66" charset="0"/>
                <a:sym typeface="Symbol" panose="05050102010706020507" pitchFamily="18" charset="2"/>
              </a:rPr>
              <a:t> </a:t>
            </a:r>
            <a:r>
              <a:rPr lang="en-US" altLang="ti-ET" sz="2400">
                <a:latin typeface="Comic Sans MS" panose="030F0702030302020204" pitchFamily="66" charset="0"/>
              </a:rPr>
              <a:t>Z</a:t>
            </a:r>
            <a:r>
              <a:rPr lang="en-US" altLang="ti-ET" sz="2400" baseline="-25000">
                <a:latin typeface="Comic Sans MS" panose="030F0702030302020204" pitchFamily="66" charset="0"/>
              </a:rPr>
              <a:t>p</a:t>
            </a:r>
            <a:endParaRPr lang="en-US" altLang="ti-ET" sz="2400">
              <a:latin typeface="Comic Sans MS" panose="030F0702030302020204" pitchFamily="66" charset="0"/>
            </a:endParaRPr>
          </a:p>
          <a:p>
            <a:pPr>
              <a:lnSpc>
                <a:spcPct val="140000"/>
              </a:lnSpc>
            </a:pPr>
            <a:r>
              <a:rPr lang="en-US" altLang="ti-ET" sz="2400"/>
              <a:t>The family of all such hash functions is 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ti-ET" sz="2400"/>
              <a:t>		</a:t>
            </a:r>
            <a:r>
              <a:rPr lang="en-US" altLang="ti-ET" sz="2400">
                <a:latin typeface="Monotype Corsiva" panose="03010101010201010101" pitchFamily="66" charset="0"/>
              </a:rPr>
              <a:t>H</a:t>
            </a:r>
            <a:r>
              <a:rPr lang="en-US" altLang="ti-ET" sz="2400" baseline="-25000">
                <a:latin typeface="Monotype Corsiva" panose="03010101010201010101" pitchFamily="66" charset="0"/>
              </a:rPr>
              <a:t>p,m</a:t>
            </a:r>
            <a:r>
              <a:rPr lang="en-US" altLang="ti-ET" sz="2400"/>
              <a:t> = </a:t>
            </a:r>
            <a:r>
              <a:rPr lang="en-US" altLang="ti-ET" sz="2400">
                <a:latin typeface="Comic Sans MS" panose="030F0702030302020204" pitchFamily="66" charset="0"/>
              </a:rPr>
              <a:t>{h</a:t>
            </a:r>
            <a:r>
              <a:rPr lang="en-US" altLang="ti-ET" sz="2400" baseline="-25000">
                <a:latin typeface="Comic Sans MS" panose="030F0702030302020204" pitchFamily="66" charset="0"/>
              </a:rPr>
              <a:t>a,b</a:t>
            </a:r>
            <a:r>
              <a:rPr lang="en-US" altLang="ti-ET" sz="2400">
                <a:latin typeface="Comic Sans MS" panose="030F0702030302020204" pitchFamily="66" charset="0"/>
              </a:rPr>
              <a:t>: </a:t>
            </a:r>
            <a:r>
              <a:rPr lang="en-US" altLang="ti-ET" sz="2400">
                <a:latin typeface="Comic Sans MS" panose="030F0702030302020204" pitchFamily="66" charset="0"/>
                <a:sym typeface="Symbol" panose="05050102010706020507" pitchFamily="18" charset="2"/>
              </a:rPr>
              <a:t>a  </a:t>
            </a:r>
            <a:r>
              <a:rPr lang="en-US" altLang="ti-ET" sz="2400">
                <a:latin typeface="Comic Sans MS" panose="030F0702030302020204" pitchFamily="66" charset="0"/>
              </a:rPr>
              <a:t>Z</a:t>
            </a:r>
            <a:r>
              <a:rPr lang="en-US" altLang="ti-ET" sz="2400" baseline="-25000">
                <a:latin typeface="Comic Sans MS" panose="030F0702030302020204" pitchFamily="66" charset="0"/>
              </a:rPr>
              <a:t>p</a:t>
            </a:r>
            <a:r>
              <a:rPr lang="en-US" altLang="ti-ET" sz="2400" baseline="30000">
                <a:latin typeface="Comic Sans MS" panose="030F0702030302020204" pitchFamily="66" charset="0"/>
              </a:rPr>
              <a:t>*</a:t>
            </a:r>
            <a:r>
              <a:rPr lang="en-US" altLang="ti-ET" sz="2400">
                <a:latin typeface="Comic Sans MS" panose="030F0702030302020204" pitchFamily="66" charset="0"/>
              </a:rPr>
              <a:t> and b </a:t>
            </a:r>
            <a:r>
              <a:rPr lang="en-US" altLang="ti-ET" sz="2400">
                <a:latin typeface="Comic Sans MS" panose="030F0702030302020204" pitchFamily="66" charset="0"/>
                <a:sym typeface="Symbol" panose="05050102010706020507" pitchFamily="18" charset="2"/>
              </a:rPr>
              <a:t> </a:t>
            </a:r>
            <a:r>
              <a:rPr lang="en-US" altLang="ti-ET" sz="2400">
                <a:latin typeface="Comic Sans MS" panose="030F0702030302020204" pitchFamily="66" charset="0"/>
              </a:rPr>
              <a:t>Z</a:t>
            </a:r>
            <a:r>
              <a:rPr lang="en-US" altLang="ti-ET" sz="2400" baseline="-25000">
                <a:latin typeface="Comic Sans MS" panose="030F0702030302020204" pitchFamily="66" charset="0"/>
              </a:rPr>
              <a:t>p</a:t>
            </a:r>
            <a:r>
              <a:rPr lang="en-US" altLang="ti-ET" sz="2400">
                <a:latin typeface="Comic Sans MS" panose="030F0702030302020204" pitchFamily="66" charset="0"/>
              </a:rPr>
              <a:t>}</a:t>
            </a:r>
          </a:p>
          <a:p>
            <a:pPr>
              <a:lnSpc>
                <a:spcPct val="140000"/>
              </a:lnSpc>
            </a:pPr>
            <a:r>
              <a:rPr lang="en-US" altLang="ti-ET" sz="2400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 , </a:t>
            </a:r>
            <a:r>
              <a:rPr lang="en-US" altLang="ti-ET" sz="2400">
                <a:solidFill>
                  <a:srgbClr val="DD0111"/>
                </a:solidFill>
                <a:latin typeface="Comic Sans MS" panose="030F0702030302020204" pitchFamily="66" charset="0"/>
              </a:rPr>
              <a:t>b</a:t>
            </a:r>
            <a:r>
              <a:rPr lang="en-US" altLang="ti-ET" sz="2400">
                <a:latin typeface="Comic Sans MS" panose="030F0702030302020204" pitchFamily="66" charset="0"/>
              </a:rPr>
              <a:t>: chosen randomly at the beginning of execution</a:t>
            </a:r>
          </a:p>
        </p:txBody>
      </p:sp>
      <p:grpSp>
        <p:nvGrpSpPr>
          <p:cNvPr id="677892" name="Group 4">
            <a:extLst>
              <a:ext uri="{FF2B5EF4-FFF2-40B4-BE49-F238E27FC236}">
                <a16:creationId xmlns:a16="http://schemas.microsoft.com/office/drawing/2014/main" id="{F43E6502-E89F-4F8D-A2A8-27D4990B679D}"/>
              </a:ext>
            </a:extLst>
          </p:cNvPr>
          <p:cNvGrpSpPr>
            <a:grpSpLocks/>
          </p:cNvGrpSpPr>
          <p:nvPr/>
        </p:nvGrpSpPr>
        <p:grpSpPr bwMode="auto">
          <a:xfrm>
            <a:off x="7459664" y="3065464"/>
            <a:ext cx="2644775" cy="2689225"/>
            <a:chOff x="3739" y="1931"/>
            <a:chExt cx="1666" cy="1694"/>
          </a:xfrm>
        </p:grpSpPr>
        <p:sp>
          <p:nvSpPr>
            <p:cNvPr id="677893" name="AutoShape 5">
              <a:extLst>
                <a:ext uri="{FF2B5EF4-FFF2-40B4-BE49-F238E27FC236}">
                  <a16:creationId xmlns:a16="http://schemas.microsoft.com/office/drawing/2014/main" id="{CCF18094-15C1-4FF1-ACCB-1CC23BE29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9" y="1931"/>
              <a:ext cx="164" cy="1694"/>
            </a:xfrm>
            <a:prstGeom prst="rightBrace">
              <a:avLst>
                <a:gd name="adj1" fmla="val 8607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677894" name="Text Box 6">
              <a:extLst>
                <a:ext uri="{FF2B5EF4-FFF2-40B4-BE49-F238E27FC236}">
                  <a16:creationId xmlns:a16="http://schemas.microsoft.com/office/drawing/2014/main" id="{C505EC72-80C2-460B-ACC4-0DD0B3A63B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" y="2586"/>
              <a:ext cx="150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>
                  <a:solidFill>
                    <a:srgbClr val="000000"/>
                  </a:solidFill>
                  <a:latin typeface="Arial" panose="020B0604020202020204" pitchFamily="34" charset="0"/>
                </a:rPr>
                <a:t>The class </a:t>
              </a:r>
              <a:r>
                <a:rPr lang="en-US" altLang="ti-ET">
                  <a:solidFill>
                    <a:srgbClr val="000000"/>
                  </a:solidFill>
                  <a:latin typeface="Monotype Corsiva" panose="03010101010201010101" pitchFamily="66" charset="0"/>
                </a:rPr>
                <a:t>H</a:t>
              </a:r>
              <a:r>
                <a:rPr lang="en-US" altLang="ti-ET" baseline="-25000">
                  <a:solidFill>
                    <a:srgbClr val="000000"/>
                  </a:solidFill>
                  <a:latin typeface="Monotype Corsiva" panose="03010101010201010101" pitchFamily="66" charset="0"/>
                </a:rPr>
                <a:t>p,m</a:t>
              </a:r>
              <a:r>
                <a:rPr lang="en-US" altLang="ti-ET">
                  <a:solidFill>
                    <a:srgbClr val="000000"/>
                  </a:solidFill>
                  <a:latin typeface="Arial" panose="020B0604020202020204" pitchFamily="34" charset="0"/>
                </a:rPr>
                <a:t> of hash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>
                  <a:solidFill>
                    <a:srgbClr val="000000"/>
                  </a:solidFill>
                  <a:latin typeface="Arial" panose="020B0604020202020204" pitchFamily="34" charset="0"/>
                </a:rPr>
                <a:t>functions is universal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709D8CA6-1994-467E-8BD4-8569E6F587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8729711-8863-4337-B412-17A26902A301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87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78914" name="Rectangle 2">
            <a:extLst>
              <a:ext uri="{FF2B5EF4-FFF2-40B4-BE49-F238E27FC236}">
                <a16:creationId xmlns:a16="http://schemas.microsoft.com/office/drawing/2014/main" id="{DB1446A7-06A2-49AB-A362-9E96805749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 sz="3600"/>
              <a:t>Example: Universal Hash Functions</a:t>
            </a:r>
          </a:p>
        </p:txBody>
      </p:sp>
      <p:sp>
        <p:nvSpPr>
          <p:cNvPr id="678915" name="Rectangle 3">
            <a:extLst>
              <a:ext uri="{FF2B5EF4-FFF2-40B4-BE49-F238E27FC236}">
                <a16:creationId xmlns:a16="http://schemas.microsoft.com/office/drawing/2014/main" id="{3AB7FB77-611B-45E7-B116-2240B7D602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4838" y="1214439"/>
            <a:ext cx="8229600" cy="5381625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ti-ET">
                <a:solidFill>
                  <a:srgbClr val="DD0111"/>
                </a:solidFill>
                <a:latin typeface="Monotype Corsiva" panose="03010101010201010101" pitchFamily="66" charset="0"/>
              </a:rPr>
              <a:t>E.g.:</a:t>
            </a:r>
            <a:r>
              <a:rPr lang="en-US" altLang="ti-ET"/>
              <a:t> </a:t>
            </a:r>
            <a:r>
              <a:rPr lang="en-US" altLang="ti-ET">
                <a:latin typeface="Comic Sans MS" panose="030F0702030302020204" pitchFamily="66" charset="0"/>
              </a:rPr>
              <a:t>p = 17, m = 6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>
                <a:latin typeface="Comic Sans MS" panose="030F0702030302020204" pitchFamily="66" charset="0"/>
                <a:sym typeface="Symbol" panose="05050102010706020507" pitchFamily="18" charset="2"/>
              </a:rPr>
              <a:t>		h</a:t>
            </a:r>
            <a:r>
              <a:rPr lang="en-US" altLang="ti-ET" baseline="-25000">
                <a:latin typeface="Comic Sans MS" panose="030F0702030302020204" pitchFamily="66" charset="0"/>
                <a:sym typeface="Symbol" panose="05050102010706020507" pitchFamily="18" charset="2"/>
              </a:rPr>
              <a:t>a,b</a:t>
            </a:r>
            <a:r>
              <a:rPr lang="en-US" altLang="ti-ET">
                <a:latin typeface="Comic Sans MS" panose="030F0702030302020204" pitchFamily="66" charset="0"/>
                <a:sym typeface="Symbol" panose="05050102010706020507" pitchFamily="18" charset="2"/>
              </a:rPr>
              <a:t>(k) = ((ak + b) mod p) mod m</a:t>
            </a:r>
            <a:endParaRPr lang="en-US" altLang="ti-ET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>
                <a:latin typeface="Comic Sans MS" panose="030F0702030302020204" pitchFamily="66" charset="0"/>
                <a:sym typeface="Symbol" panose="05050102010706020507" pitchFamily="18" charset="2"/>
              </a:rPr>
              <a:t>	 	h</a:t>
            </a:r>
            <a:r>
              <a:rPr lang="en-US" altLang="ti-ET" baseline="-25000">
                <a:latin typeface="Comic Sans MS" panose="030F0702030302020204" pitchFamily="66" charset="0"/>
                <a:sym typeface="Symbol" panose="05050102010706020507" pitchFamily="18" charset="2"/>
              </a:rPr>
              <a:t>3,4</a:t>
            </a:r>
            <a:r>
              <a:rPr lang="en-US" altLang="ti-ET">
                <a:latin typeface="Comic Sans MS" panose="030F0702030302020204" pitchFamily="66" charset="0"/>
                <a:sym typeface="Symbol" panose="05050102010706020507" pitchFamily="18" charset="2"/>
              </a:rPr>
              <a:t>(8) = ((38 + 4) mod 17) mod 6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>
                <a:latin typeface="Comic Sans MS" panose="030F0702030302020204" pitchFamily="66" charset="0"/>
                <a:sym typeface="Symbol" panose="05050102010706020507" pitchFamily="18" charset="2"/>
              </a:rPr>
              <a:t>			  = (28 mod 17) mod 6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>
                <a:latin typeface="Comic Sans MS" panose="030F0702030302020204" pitchFamily="66" charset="0"/>
                <a:sym typeface="Symbol" panose="05050102010706020507" pitchFamily="18" charset="2"/>
              </a:rPr>
              <a:t>			  = 11 mod 6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>
                <a:latin typeface="Comic Sans MS" panose="030F0702030302020204" pitchFamily="66" charset="0"/>
                <a:sym typeface="Symbol" panose="05050102010706020507" pitchFamily="18" charset="2"/>
              </a:rPr>
              <a:t>			  = 5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99E886A6-10EA-452F-B005-E3E7DE959B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5AF2011-3B06-4EDC-9F31-54468A3904EE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88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26690" name="Rectangle 2">
            <a:extLst>
              <a:ext uri="{FF2B5EF4-FFF2-40B4-BE49-F238E27FC236}">
                <a16:creationId xmlns:a16="http://schemas.microsoft.com/office/drawing/2014/main" id="{9CA43D2E-2BC7-4CF3-B9BC-5CAF1D532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Advantages of Universal Hashing</a:t>
            </a:r>
          </a:p>
        </p:txBody>
      </p:sp>
      <p:sp>
        <p:nvSpPr>
          <p:cNvPr id="626691" name="Rectangle 3">
            <a:extLst>
              <a:ext uri="{FF2B5EF4-FFF2-40B4-BE49-F238E27FC236}">
                <a16:creationId xmlns:a16="http://schemas.microsoft.com/office/drawing/2014/main" id="{94DE41D3-666D-4C6D-9ABF-815F517490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12914" y="1100139"/>
            <a:ext cx="8372475" cy="5578475"/>
          </a:xfrm>
        </p:spPr>
        <p:txBody>
          <a:bodyPr/>
          <a:lstStyle/>
          <a:p>
            <a:pPr>
              <a:lnSpc>
                <a:spcPct val="120000"/>
              </a:lnSpc>
            </a:pPr>
            <a:endParaRPr lang="en-US" altLang="ti-ET"/>
          </a:p>
          <a:p>
            <a:pPr>
              <a:lnSpc>
                <a:spcPct val="120000"/>
              </a:lnSpc>
            </a:pPr>
            <a:r>
              <a:rPr lang="en-US" altLang="ti-ET"/>
              <a:t>Universal hashing provides good results on average, independently of the keys to be stored</a:t>
            </a:r>
          </a:p>
          <a:p>
            <a:pPr>
              <a:lnSpc>
                <a:spcPct val="120000"/>
              </a:lnSpc>
            </a:pPr>
            <a:r>
              <a:rPr lang="en-US" altLang="ti-ET">
                <a:solidFill>
                  <a:schemeClr val="tx1"/>
                </a:solidFill>
              </a:rPr>
              <a:t>Guarantees that no input will always elicit the worst-case behavior</a:t>
            </a:r>
          </a:p>
          <a:p>
            <a:pPr>
              <a:lnSpc>
                <a:spcPct val="120000"/>
              </a:lnSpc>
            </a:pPr>
            <a:r>
              <a:rPr lang="en-US" altLang="ti-ET">
                <a:solidFill>
                  <a:schemeClr val="tx1"/>
                </a:solidFill>
              </a:rPr>
              <a:t>Poor performance occurs only when the random choice returns an inefficient hash function – this has small probability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EDCB3A2-7FA4-467A-B7E5-2B5F4A612F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3845D6C-B42A-4CDA-A05A-6E1FE690F576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89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27714" name="Rectangle 2">
            <a:extLst>
              <a:ext uri="{FF2B5EF4-FFF2-40B4-BE49-F238E27FC236}">
                <a16:creationId xmlns:a16="http://schemas.microsoft.com/office/drawing/2014/main" id="{5F33E02C-9EDE-4AFF-ACAE-29C26B7C43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Open Addressing</a:t>
            </a:r>
          </a:p>
        </p:txBody>
      </p:sp>
      <p:sp>
        <p:nvSpPr>
          <p:cNvPr id="627715" name="Rectangle 3">
            <a:extLst>
              <a:ext uri="{FF2B5EF4-FFF2-40B4-BE49-F238E27FC236}">
                <a16:creationId xmlns:a16="http://schemas.microsoft.com/office/drawing/2014/main" id="{644B48B4-40EB-4EC1-83EE-087257522F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9588" y="1223964"/>
            <a:ext cx="8494712" cy="50768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ti-ET" sz="2400"/>
              <a:t>If we have enough contiguous memory to store all the keys (m &gt; N)   </a:t>
            </a:r>
            <a:r>
              <a:rPr lang="en-US" altLang="ti-ET" sz="2400">
                <a:sym typeface="Symbol" panose="05050102010706020507" pitchFamily="18" charset="2"/>
              </a:rPr>
              <a:t> </a:t>
            </a:r>
            <a:r>
              <a:rPr lang="en-US" altLang="ti-ET" sz="2400">
                <a:solidFill>
                  <a:srgbClr val="CC0000"/>
                </a:solidFill>
                <a:sym typeface="Symbol" panose="05050102010706020507" pitchFamily="18" charset="2"/>
              </a:rPr>
              <a:t>store the keys in the table itself</a:t>
            </a:r>
          </a:p>
          <a:p>
            <a:pPr>
              <a:lnSpc>
                <a:spcPct val="130000"/>
              </a:lnSpc>
            </a:pPr>
            <a:r>
              <a:rPr lang="en-US" altLang="ti-ET" sz="2400">
                <a:sym typeface="Symbol" panose="05050102010706020507" pitchFamily="18" charset="2"/>
              </a:rPr>
              <a:t>No need to use linked lists anymore</a:t>
            </a:r>
          </a:p>
          <a:p>
            <a:pPr>
              <a:lnSpc>
                <a:spcPct val="130000"/>
              </a:lnSpc>
            </a:pPr>
            <a:r>
              <a:rPr lang="en-US" altLang="ti-ET" sz="2400">
                <a:sym typeface="Symbol" panose="05050102010706020507" pitchFamily="18" charset="2"/>
              </a:rPr>
              <a:t>Basic idea:</a:t>
            </a:r>
          </a:p>
          <a:p>
            <a:pPr lvl="1">
              <a:lnSpc>
                <a:spcPct val="130000"/>
              </a:lnSpc>
            </a:pPr>
            <a:r>
              <a:rPr lang="en-US" altLang="ti-ET" sz="2000" u="sng">
                <a:sym typeface="Symbol" panose="05050102010706020507" pitchFamily="18" charset="2"/>
              </a:rPr>
              <a:t>Insertion:</a:t>
            </a:r>
            <a:r>
              <a:rPr lang="en-US" altLang="ti-ET" sz="2000">
                <a:sym typeface="Symbol" panose="05050102010706020507" pitchFamily="18" charset="2"/>
              </a:rPr>
              <a:t> if a slot is full, try another one, </a:t>
            </a:r>
          </a:p>
          <a:p>
            <a:pPr lvl="1">
              <a:lnSpc>
                <a:spcPct val="130000"/>
              </a:lnSpc>
              <a:buFontTx/>
              <a:buNone/>
            </a:pPr>
            <a:r>
              <a:rPr lang="en-US" altLang="ti-ET" sz="2000">
                <a:sym typeface="Symbol" panose="05050102010706020507" pitchFamily="18" charset="2"/>
              </a:rPr>
              <a:t>                    until you find an empty one</a:t>
            </a:r>
          </a:p>
          <a:p>
            <a:pPr lvl="1">
              <a:lnSpc>
                <a:spcPct val="130000"/>
              </a:lnSpc>
            </a:pPr>
            <a:r>
              <a:rPr lang="en-US" altLang="ti-ET" sz="2000" u="sng">
                <a:sym typeface="Symbol" panose="05050102010706020507" pitchFamily="18" charset="2"/>
              </a:rPr>
              <a:t>Search:</a:t>
            </a:r>
            <a:r>
              <a:rPr lang="en-US" altLang="ti-ET" sz="2000">
                <a:sym typeface="Symbol" panose="05050102010706020507" pitchFamily="18" charset="2"/>
              </a:rPr>
              <a:t> follow the same sequence of probes</a:t>
            </a:r>
          </a:p>
          <a:p>
            <a:pPr lvl="1">
              <a:lnSpc>
                <a:spcPct val="130000"/>
              </a:lnSpc>
            </a:pPr>
            <a:r>
              <a:rPr lang="en-US" altLang="ti-ET" sz="2000" u="sng">
                <a:sym typeface="Symbol" panose="05050102010706020507" pitchFamily="18" charset="2"/>
              </a:rPr>
              <a:t>Deletion:</a:t>
            </a:r>
            <a:r>
              <a:rPr lang="en-US" altLang="ti-ET" sz="2000">
                <a:sym typeface="Symbol" panose="05050102010706020507" pitchFamily="18" charset="2"/>
              </a:rPr>
              <a:t> more difficult ... (we’ll see why)</a:t>
            </a:r>
          </a:p>
          <a:p>
            <a:pPr>
              <a:lnSpc>
                <a:spcPct val="130000"/>
              </a:lnSpc>
            </a:pPr>
            <a:r>
              <a:rPr lang="en-US" altLang="ti-ET" sz="2400">
                <a:sym typeface="Symbol" panose="05050102010706020507" pitchFamily="18" charset="2"/>
              </a:rPr>
              <a:t>Search time depends on the length of the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ti-ET" sz="2400">
                <a:sym typeface="Symbol" panose="05050102010706020507" pitchFamily="18" charset="2"/>
              </a:rPr>
              <a:t>     probe sequence!</a:t>
            </a:r>
          </a:p>
        </p:txBody>
      </p:sp>
      <p:pic>
        <p:nvPicPr>
          <p:cNvPr id="627718" name="Picture 6">
            <a:extLst>
              <a:ext uri="{FF2B5EF4-FFF2-40B4-BE49-F238E27FC236}">
                <a16:creationId xmlns:a16="http://schemas.microsoft.com/office/drawing/2014/main" id="{D76BFD65-5B53-4268-8F13-C22A390C2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325" y="2265363"/>
            <a:ext cx="1284288" cy="389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7719" name="Text Box 7">
            <a:extLst>
              <a:ext uri="{FF2B5EF4-FFF2-40B4-BE49-F238E27FC236}">
                <a16:creationId xmlns:a16="http://schemas.microsoft.com/office/drawing/2014/main" id="{F216F618-35CB-4677-8C51-31C7AC529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0" y="1897063"/>
            <a:ext cx="156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e.g., insert 14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094EA5A-AB23-4E84-9505-B86F52410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22238"/>
            <a:ext cx="10972800" cy="1216367"/>
          </a:xfrm>
        </p:spPr>
        <p:txBody>
          <a:bodyPr/>
          <a:lstStyle/>
          <a:p>
            <a:r>
              <a:rPr lang="en-US" altLang="ti-ET" sz="5400" dirty="0"/>
              <a:t>The load of a table/</a:t>
            </a:r>
            <a:r>
              <a:rPr lang="en-US" altLang="ti-ET" sz="5400" dirty="0" err="1"/>
              <a:t>hashtable</a:t>
            </a:r>
            <a:endParaRPr lang="en-US" altLang="ti-ET" sz="5400" dirty="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45DB6B7-ACE4-4D73-B4AA-C0D1128C1F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25104"/>
            <a:ext cx="11390722" cy="501065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m = number of possible entries in the table</a:t>
            </a:r>
          </a:p>
          <a:p>
            <a:pPr>
              <a:lnSpc>
                <a:spcPct val="150000"/>
              </a:lnSpc>
            </a:pPr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n = number of keys stored in the table</a:t>
            </a:r>
          </a:p>
          <a:p>
            <a:pPr>
              <a:lnSpc>
                <a:spcPct val="150000"/>
              </a:lnSpc>
            </a:pPr>
            <a:r>
              <a:rPr lang="el-GR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α</a:t>
            </a:r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 = n/m is the </a:t>
            </a:r>
            <a:r>
              <a:rPr lang="en-US" altLang="ti-ET" sz="3200" b="1" dirty="0">
                <a:latin typeface="Times" panose="02020603050405020304" pitchFamily="18" charset="0"/>
                <a:cs typeface="Times" panose="02020603050405020304" pitchFamily="18" charset="0"/>
              </a:rPr>
              <a:t>load factor</a:t>
            </a:r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 of the </a:t>
            </a:r>
            <a:r>
              <a:rPr lang="en-US" altLang="ti-ET" sz="3200" dirty="0" err="1">
                <a:latin typeface="Times" panose="02020603050405020304" pitchFamily="18" charset="0"/>
                <a:cs typeface="Times" panose="02020603050405020304" pitchFamily="18" charset="0"/>
              </a:rPr>
              <a:t>hashtable</a:t>
            </a:r>
            <a:endParaRPr lang="en-US" altLang="ti-ET" sz="3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The smaller </a:t>
            </a:r>
            <a:r>
              <a:rPr lang="el-GR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α</a:t>
            </a:r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, the more wasteful the table</a:t>
            </a:r>
          </a:p>
          <a:p>
            <a:pPr>
              <a:lnSpc>
                <a:spcPct val="150000"/>
              </a:lnSpc>
            </a:pPr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The load also helps us talk about run time</a:t>
            </a:r>
            <a:endParaRPr lang="el-GR" altLang="ti-ET" sz="3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BE27B2A-3E63-4C92-862F-A0CFF539AD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885BAAF-CFF4-457D-A304-1E01333DB5AC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90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83010" name="Rectangle 2">
            <a:extLst>
              <a:ext uri="{FF2B5EF4-FFF2-40B4-BE49-F238E27FC236}">
                <a16:creationId xmlns:a16="http://schemas.microsoft.com/office/drawing/2014/main" id="{E777AAFF-7E9B-43E9-9D59-55B33B3FB0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Generalize hash function notation:</a:t>
            </a:r>
          </a:p>
        </p:txBody>
      </p:sp>
      <p:sp>
        <p:nvSpPr>
          <p:cNvPr id="683011" name="Rectangle 3">
            <a:extLst>
              <a:ext uri="{FF2B5EF4-FFF2-40B4-BE49-F238E27FC236}">
                <a16:creationId xmlns:a16="http://schemas.microsoft.com/office/drawing/2014/main" id="{8CD957A7-E5FD-464C-A408-45C57B6B26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ti-ET"/>
              <a:t>A hash function contains two arguments now: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ti-ET"/>
              <a:t>            (i) Key value, and (ii) Probe number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ti-ET">
                <a:solidFill>
                  <a:srgbClr val="0066FF"/>
                </a:solidFill>
                <a:latin typeface="Comic Sans MS" panose="030F0702030302020204" pitchFamily="66" charset="0"/>
              </a:rPr>
              <a:t>                          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ti-ET">
                <a:solidFill>
                  <a:srgbClr val="0066FF"/>
                </a:solidFill>
                <a:latin typeface="Comic Sans MS" panose="030F0702030302020204" pitchFamily="66" charset="0"/>
              </a:rPr>
              <a:t>				h(k,p),    p=0,1,...,m-1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ti-ET"/>
          </a:p>
          <a:p>
            <a:pPr>
              <a:lnSpc>
                <a:spcPct val="90000"/>
              </a:lnSpc>
            </a:pPr>
            <a:r>
              <a:rPr lang="en-US" altLang="ti-ET"/>
              <a:t>Probe sequences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ti-ET"/>
              <a:t>		      </a:t>
            </a:r>
            <a:r>
              <a:rPr lang="en-US" altLang="ti-ET">
                <a:solidFill>
                  <a:srgbClr val="0066FF"/>
                </a:solidFill>
              </a:rPr>
              <a:t>&lt;h(k,0), h(k,1), ..., h(k,m-1)&gt;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ti-ET">
              <a:solidFill>
                <a:srgbClr val="0066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ti-ET"/>
              <a:t>Must be a permutation of </a:t>
            </a:r>
            <a:r>
              <a:rPr lang="en-US" altLang="ti-ET">
                <a:solidFill>
                  <a:srgbClr val="0066FF"/>
                </a:solidFill>
              </a:rPr>
              <a:t>&lt;0,1,...,m-1&gt;</a:t>
            </a:r>
          </a:p>
          <a:p>
            <a:pPr lvl="1">
              <a:lnSpc>
                <a:spcPct val="90000"/>
              </a:lnSpc>
            </a:pPr>
            <a:r>
              <a:rPr lang="en-US" altLang="ti-ET"/>
              <a:t>There are </a:t>
            </a:r>
            <a:r>
              <a:rPr lang="en-US" altLang="ti-ET">
                <a:solidFill>
                  <a:srgbClr val="0066FF"/>
                </a:solidFill>
                <a:latin typeface="Comic Sans MS" panose="030F0702030302020204" pitchFamily="66" charset="0"/>
              </a:rPr>
              <a:t>m!</a:t>
            </a:r>
            <a:r>
              <a:rPr lang="en-US" altLang="ti-ET"/>
              <a:t> possible permutations </a:t>
            </a:r>
          </a:p>
          <a:p>
            <a:pPr lvl="1">
              <a:lnSpc>
                <a:spcPct val="90000"/>
              </a:lnSpc>
            </a:pPr>
            <a:r>
              <a:rPr lang="en-US" altLang="ti-ET"/>
              <a:t>Good hash functions should be able to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ti-ET"/>
              <a:t>   produce all </a:t>
            </a:r>
            <a:r>
              <a:rPr lang="en-US" altLang="ti-ET">
                <a:solidFill>
                  <a:srgbClr val="0066FF"/>
                </a:solidFill>
                <a:latin typeface="Comic Sans MS" panose="030F0702030302020204" pitchFamily="66" charset="0"/>
              </a:rPr>
              <a:t>m!</a:t>
            </a:r>
            <a:r>
              <a:rPr lang="en-US" altLang="ti-ET"/>
              <a:t> probe sequences</a:t>
            </a:r>
          </a:p>
        </p:txBody>
      </p:sp>
      <p:pic>
        <p:nvPicPr>
          <p:cNvPr id="683012" name="Picture 4">
            <a:extLst>
              <a:ext uri="{FF2B5EF4-FFF2-40B4-BE49-F238E27FC236}">
                <a16:creationId xmlns:a16="http://schemas.microsoft.com/office/drawing/2014/main" id="{1C08F815-31FB-406B-8319-86291CB81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750" y="2017713"/>
            <a:ext cx="1284288" cy="389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3013" name="Text Box 5">
            <a:extLst>
              <a:ext uri="{FF2B5EF4-FFF2-40B4-BE49-F238E27FC236}">
                <a16:creationId xmlns:a16="http://schemas.microsoft.com/office/drawing/2014/main" id="{EDEAD121-3A1B-40EC-AB64-460CABA94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775" y="1795463"/>
            <a:ext cx="1060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insert 14</a:t>
            </a:r>
          </a:p>
        </p:txBody>
      </p:sp>
      <p:sp>
        <p:nvSpPr>
          <p:cNvPr id="683014" name="Text Box 6">
            <a:extLst>
              <a:ext uri="{FF2B5EF4-FFF2-40B4-BE49-F238E27FC236}">
                <a16:creationId xmlns:a16="http://schemas.microsoft.com/office/drawing/2014/main" id="{6FF7D951-D14B-43E8-9310-731AE4F5D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0963" y="5949951"/>
            <a:ext cx="1085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&lt;1, 5, 9&gt;</a:t>
            </a:r>
          </a:p>
        </p:txBody>
      </p:sp>
      <p:sp>
        <p:nvSpPr>
          <p:cNvPr id="683015" name="Line 7">
            <a:extLst>
              <a:ext uri="{FF2B5EF4-FFF2-40B4-BE49-F238E27FC236}">
                <a16:creationId xmlns:a16="http://schemas.microsoft.com/office/drawing/2014/main" id="{3F602C4C-11D7-4537-A2CD-D2AEE47ACC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7825" y="4370389"/>
            <a:ext cx="495300" cy="1125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683016" name="Text Box 8">
            <a:extLst>
              <a:ext uri="{FF2B5EF4-FFF2-40B4-BE49-F238E27FC236}">
                <a16:creationId xmlns:a16="http://schemas.microsoft.com/office/drawing/2014/main" id="{7E128DD5-5A17-477C-8544-88EEF0046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3225" y="5665788"/>
            <a:ext cx="1073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DD0111"/>
                </a:solidFill>
                <a:latin typeface="Arial" panose="020B0604020202020204" pitchFamily="34" charset="0"/>
              </a:rPr>
              <a:t>Example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v2" id="{BACE0C7A-21E3-4076-A8EC-387C4B513415}" vid="{366C1592-6B2F-409D-ADAA-749D8A12786D}"/>
    </a:ext>
  </a:extLst>
</a:theme>
</file>

<file path=ppt/theme/theme2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45902D-8BCA-4596-9829-0D7D1289C02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3879FED-67F8-481C-84BD-042483293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64C1E2-42EA-4660-BCB7-94E6DA7562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{0F639CF4-E2C6-42B0-8C29-6D40D655C04F}tf10001108_win32</Template>
  <TotalTime>7203</TotalTime>
  <Words>3247</Words>
  <Application>Microsoft Office PowerPoint</Application>
  <PresentationFormat>Widescreen</PresentationFormat>
  <Paragraphs>507</Paragraphs>
  <Slides>90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104" baseType="lpstr">
      <vt:lpstr>Arial</vt:lpstr>
      <vt:lpstr>Calibri</vt:lpstr>
      <vt:lpstr>Cambria Math</vt:lpstr>
      <vt:lpstr>Comic Sans MS</vt:lpstr>
      <vt:lpstr>Monotype Corsiva</vt:lpstr>
      <vt:lpstr>Nyala</vt:lpstr>
      <vt:lpstr>Segoe UI</vt:lpstr>
      <vt:lpstr>Segoe UI Light</vt:lpstr>
      <vt:lpstr>Times</vt:lpstr>
      <vt:lpstr>Wingdings</vt:lpstr>
      <vt:lpstr>WelcomeDoc</vt:lpstr>
      <vt:lpstr>Network</vt:lpstr>
      <vt:lpstr>Default Design</vt:lpstr>
      <vt:lpstr>Equation</vt:lpstr>
      <vt:lpstr>ECEG-5193: Algorithm Analysis and Design</vt:lpstr>
      <vt:lpstr>Hashtables</vt:lpstr>
      <vt:lpstr>Key/data pair</vt:lpstr>
      <vt:lpstr>Key/data pair</vt:lpstr>
      <vt:lpstr>Key/data pair</vt:lpstr>
      <vt:lpstr>Why not just arrays aka direct-address tables?</vt:lpstr>
      <vt:lpstr>Why not just arrays?</vt:lpstr>
      <vt:lpstr>Why not arrays?</vt:lpstr>
      <vt:lpstr>The load of a table/hashtable</vt:lpstr>
      <vt:lpstr>Hash function, h</vt:lpstr>
      <vt:lpstr>Hash function, h</vt:lpstr>
      <vt:lpstr>Hash function, h</vt:lpstr>
      <vt:lpstr>Hash function, h</vt:lpstr>
      <vt:lpstr>Collisions</vt:lpstr>
      <vt:lpstr>Collisions</vt:lpstr>
      <vt:lpstr>Collision resolution by chaining</vt:lpstr>
      <vt:lpstr>Insertion</vt:lpstr>
      <vt:lpstr>Insertion</vt:lpstr>
      <vt:lpstr>Insertion</vt:lpstr>
      <vt:lpstr>Deletion</vt:lpstr>
      <vt:lpstr>Deletion</vt:lpstr>
      <vt:lpstr>Deletion</vt:lpstr>
      <vt:lpstr>Search</vt:lpstr>
      <vt:lpstr>Search</vt:lpstr>
      <vt:lpstr>Search</vt:lpstr>
      <vt:lpstr>Search</vt:lpstr>
      <vt:lpstr>Search</vt:lpstr>
      <vt:lpstr>Running time</vt:lpstr>
      <vt:lpstr>Length of the linked lists</vt:lpstr>
      <vt:lpstr>Length of the chain</vt:lpstr>
      <vt:lpstr>Length of the chain</vt:lpstr>
      <vt:lpstr>Average chain length</vt:lpstr>
      <vt:lpstr>Search average running time</vt:lpstr>
      <vt:lpstr>Analysis of Search in Hash Tables</vt:lpstr>
      <vt:lpstr>Hash functions</vt:lpstr>
      <vt:lpstr>Division method</vt:lpstr>
      <vt:lpstr>Division method</vt:lpstr>
      <vt:lpstr>Division method</vt:lpstr>
      <vt:lpstr>Multiplication method</vt:lpstr>
      <vt:lpstr>Multiplication method</vt:lpstr>
      <vt:lpstr>Multiplication method</vt:lpstr>
      <vt:lpstr>Other hash functions</vt:lpstr>
      <vt:lpstr>Open addressing</vt:lpstr>
      <vt:lpstr>Hash functions with open addressing</vt:lpstr>
      <vt:lpstr>Probe sequence</vt:lpstr>
      <vt:lpstr>Probe sequence</vt:lpstr>
      <vt:lpstr>Probe sequence</vt:lpstr>
      <vt:lpstr>Probe sequence</vt:lpstr>
      <vt:lpstr>Probe sequence</vt:lpstr>
      <vt:lpstr>Open addressing: Insert</vt:lpstr>
      <vt:lpstr>Open addressing: Insert</vt:lpstr>
      <vt:lpstr>Open addressing: Insert</vt:lpstr>
      <vt:lpstr>Open addressing: Insert</vt:lpstr>
      <vt:lpstr>Open addressing: Insert</vt:lpstr>
      <vt:lpstr>Open addressing: search</vt:lpstr>
      <vt:lpstr>Open addressing: search</vt:lpstr>
      <vt:lpstr>Open addressing: delete</vt:lpstr>
      <vt:lpstr>Open addressing: delete</vt:lpstr>
      <vt:lpstr>Probing schemes</vt:lpstr>
      <vt:lpstr>Linear probing: search</vt:lpstr>
      <vt:lpstr>Linear probing: search</vt:lpstr>
      <vt:lpstr>Linear probing: search</vt:lpstr>
      <vt:lpstr>Linear probing: search</vt:lpstr>
      <vt:lpstr>Linear probing: search</vt:lpstr>
      <vt:lpstr>Linear probing: Deleting a key</vt:lpstr>
      <vt:lpstr>Linear probing</vt:lpstr>
      <vt:lpstr>Quadratic probing</vt:lpstr>
      <vt:lpstr>Double Hashing</vt:lpstr>
      <vt:lpstr>Double Hashing: Example</vt:lpstr>
      <vt:lpstr>Double Hashing</vt:lpstr>
      <vt:lpstr>Running time of insert and search for open addressing</vt:lpstr>
      <vt:lpstr>Running time of insert and search for open addressing</vt:lpstr>
      <vt:lpstr>Running time of insert and search for open addressing</vt:lpstr>
      <vt:lpstr>Running time of insert and search for open addressing</vt:lpstr>
      <vt:lpstr>Running time of insert and search for open addressing</vt:lpstr>
      <vt:lpstr>Running time of insert and search for open addressing</vt:lpstr>
      <vt:lpstr>Average number of probes</vt:lpstr>
      <vt:lpstr>Analysis of Open Addressing</vt:lpstr>
      <vt:lpstr>Analysis of Open Addressing</vt:lpstr>
      <vt:lpstr>How big should a hashtable be?</vt:lpstr>
      <vt:lpstr>Universal Hashing</vt:lpstr>
      <vt:lpstr>Universal Hashing</vt:lpstr>
      <vt:lpstr>Definition of Universal Hash Functions</vt:lpstr>
      <vt:lpstr>How is this property useful?</vt:lpstr>
      <vt:lpstr>Universal Hashing – Main Result</vt:lpstr>
      <vt:lpstr>Designing a Universal Class  of Hash Functions</vt:lpstr>
      <vt:lpstr>Example: Universal Hash Functions</vt:lpstr>
      <vt:lpstr>Advantages of Universal Hashing</vt:lpstr>
      <vt:lpstr>Open Addressing</vt:lpstr>
      <vt:lpstr>Generalize hash function notation: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Tesfamichael Gebrehiwet</dc:creator>
  <cp:keywords/>
  <cp:lastModifiedBy>tmik</cp:lastModifiedBy>
  <cp:revision>180</cp:revision>
  <dcterms:created xsi:type="dcterms:W3CDTF">2021-10-24T06:23:43Z</dcterms:created>
  <dcterms:modified xsi:type="dcterms:W3CDTF">2022-12-18T05:35:54Z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