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64" r:id="rId5"/>
  </p:sldMasterIdLst>
  <p:notesMasterIdLst>
    <p:notesMasterId r:id="rId37"/>
  </p:notesMasterIdLst>
  <p:handoutMasterIdLst>
    <p:handoutMasterId r:id="rId38"/>
  </p:handoutMasterIdLst>
  <p:sldIdLst>
    <p:sldId id="256" r:id="rId6"/>
    <p:sldId id="423" r:id="rId7"/>
    <p:sldId id="431" r:id="rId8"/>
    <p:sldId id="433" r:id="rId9"/>
    <p:sldId id="434" r:id="rId10"/>
    <p:sldId id="435" r:id="rId11"/>
    <p:sldId id="439" r:id="rId12"/>
    <p:sldId id="436" r:id="rId13"/>
    <p:sldId id="438" r:id="rId14"/>
    <p:sldId id="440" r:id="rId15"/>
    <p:sldId id="441" r:id="rId16"/>
    <p:sldId id="437" r:id="rId17"/>
    <p:sldId id="442" r:id="rId18"/>
    <p:sldId id="443" r:id="rId19"/>
    <p:sldId id="444" r:id="rId20"/>
    <p:sldId id="459" r:id="rId21"/>
    <p:sldId id="445" r:id="rId22"/>
    <p:sldId id="460" r:id="rId23"/>
    <p:sldId id="446" r:id="rId24"/>
    <p:sldId id="458" r:id="rId25"/>
    <p:sldId id="447" r:id="rId26"/>
    <p:sldId id="448" r:id="rId27"/>
    <p:sldId id="449" r:id="rId28"/>
    <p:sldId id="450" r:id="rId29"/>
    <p:sldId id="451" r:id="rId30"/>
    <p:sldId id="452" r:id="rId31"/>
    <p:sldId id="453" r:id="rId32"/>
    <p:sldId id="454" r:id="rId33"/>
    <p:sldId id="457" r:id="rId34"/>
    <p:sldId id="455" r:id="rId35"/>
    <p:sldId id="45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6A57B16-5BAB-4CF1-8B4F-4CEB2E084153}">
          <p14:sldIdLst>
            <p14:sldId id="256"/>
          </p14:sldIdLst>
        </p14:section>
        <p14:section name="Search Trees" id="{9ADF6B50-3F70-46F4-903F-7E88973FA4BC}">
          <p14:sldIdLst>
            <p14:sldId id="423"/>
          </p14:sldIdLst>
        </p14:section>
        <p14:section name="Background" id="{BC026340-C17D-4367-A2A0-590C8EE18E1B}">
          <p14:sldIdLst>
            <p14:sldId id="431"/>
            <p14:sldId id="433"/>
            <p14:sldId id="434"/>
            <p14:sldId id="435"/>
            <p14:sldId id="439"/>
            <p14:sldId id="436"/>
            <p14:sldId id="438"/>
            <p14:sldId id="440"/>
            <p14:sldId id="441"/>
            <p14:sldId id="437"/>
            <p14:sldId id="442"/>
          </p14:sldIdLst>
        </p14:section>
        <p14:section name="Divide and Conquer: van Emde Boas Trees" id="{CE5882F8-5663-4542-8E0E-6BD305062769}">
          <p14:sldIdLst>
            <p14:sldId id="443"/>
            <p14:sldId id="444"/>
            <p14:sldId id="459"/>
            <p14:sldId id="445"/>
            <p14:sldId id="460"/>
            <p14:sldId id="446"/>
            <p14:sldId id="458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7"/>
            <p14:sldId id="455"/>
            <p14:sldId id="4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EDF2D6"/>
    <a:srgbClr val="CED2F6"/>
    <a:srgbClr val="DFE7D5"/>
    <a:srgbClr val="F8CAB6"/>
    <a:srgbClr val="D24726"/>
    <a:srgbClr val="FF9B45"/>
    <a:srgbClr val="404040"/>
    <a:srgbClr val="92392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4241" autoAdjust="0"/>
  </p:normalViewPr>
  <p:slideViewPr>
    <p:cSldViewPr snapToGrid="0">
      <p:cViewPr varScale="1">
        <p:scale>
          <a:sx n="81" d="100"/>
          <a:sy n="81" d="100"/>
        </p:scale>
        <p:origin x="806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commentAuthors" Target="commentAuthor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obtain the O(log </a:t>
            </a:r>
            <a:r>
              <a:rPr lang="en-CA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u) running time, we need to reduce the number of recursions to one.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99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3FCE7-F740-42FE-BDA6-6A1905C4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608E7C-03A3-4976-8F3A-175A08D7F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AEE50-6B6E-464A-A8A6-3F04EFD8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15187C-6D5B-4987-A0B9-0E91C27E22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438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D68B1-6F26-4745-9D3C-A0F78201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756EA-A574-41E6-B87A-650CA4F61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E1311-8DA5-4B3B-A698-DC9E41D0A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6886D-4F47-430C-9467-F958ABE7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66FE9-814D-4EB7-A2D5-7D4458260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D6925-CCFC-4D48-97F9-4BAD4367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923D29-516C-4DCF-98A0-E552CCDB4A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9032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0998E-3320-4513-90C4-0F6E71E9E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15C810-8BB9-40A8-9982-917B0B1DA0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1D5B6-D4E0-40A7-9EC6-213A29649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D3A57-EA19-4629-999C-E6650BBD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9E9D3-7F4C-4422-8275-C50D5496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21FF2-ACF3-4703-9F3C-C64C5ABC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7D82C6-9742-423E-A8DC-6CD6C90007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9892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1587-685E-4CD6-9FD0-5DD155540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603E8-3D8F-40B6-8A3B-8CBC235B2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73064-3639-4F18-8865-3C7DBEAEE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EF00D-6C10-463F-9A66-44F7B0A3B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84D05-812F-466D-999D-69EADD6C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0ECB2-8FCE-4FCD-8F1D-F18F3C9293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9095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D7D281-1F97-47E7-86E0-CFE9D982F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7F3C8-72C5-47B7-B623-8FA13A053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8BA5-4F3E-4407-8646-0B08DE25D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10BD1-E2C8-4284-8B0D-9547C2CD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7E50C-D259-42B2-8F50-485703A2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187AB-414C-42F3-8F10-50470B0C6D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749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>
            <a:extLst>
              <a:ext uri="{FF2B5EF4-FFF2-40B4-BE49-F238E27FC236}">
                <a16:creationId xmlns:a16="http://schemas.microsoft.com/office/drawing/2014/main" id="{C02C0E07-8F9E-45CC-B737-FD0D6BA98F1D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8E760F2-DB63-4B0A-90DC-5320201B9D2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EC5D0DF8-9313-4E77-B78B-7CA41926339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5487C568-B952-4952-BA2D-26486F5AE53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FD72162F-E545-4DF5-8570-B1143F115B5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B3A43D2B-13DB-4299-B8E8-23EC70C335A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F015ADF-AEA9-4A15-850A-6D20F9DD7EB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208" name="Line 40">
            <a:extLst>
              <a:ext uri="{FF2B5EF4-FFF2-40B4-BE49-F238E27FC236}">
                <a16:creationId xmlns:a16="http://schemas.microsoft.com/office/drawing/2014/main" id="{62C656A2-FE4B-481B-8C15-FA3E642E11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1730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E491B-A8B3-4914-ACD1-E1C60705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71B1A-996D-41DE-81AC-9E360DBD6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89559-8FE1-4DEC-ADC9-BAE03F151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AC7B3-C63E-4593-BC7C-35D084701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021FB-4EE6-47A7-98D0-6B693DC8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02CBCE-2592-4AD2-A08D-3B01C671E0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552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A5618-0FB3-42CD-BBD4-AF52AE645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AF63C-9478-4795-B2B3-A166F3E46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FA94C-CF0B-40CC-962D-19DBFA75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34407-C9B5-4783-843F-C13F30302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44449-E343-4FEB-A26D-500E0118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4AEE3B-4B24-4D93-9D5E-4E720625CB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79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204A-83FF-4727-9802-BB86F800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24F55-4208-4884-B735-9CC798DD8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7A395-14BA-4E95-901D-3F4EE8F70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92FEA-BD71-4FC2-9D6C-E17D3254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A1359-1953-47D2-8492-FD1FC414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68DBF-216A-4183-8CF4-4CF499F7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81C1D-DD35-4355-AE66-44A7C2E2B6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280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E414C-08AA-43B4-8328-583BD864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6F0FE-58C3-4B61-B2F0-194225884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72F34-AA6E-472C-AA84-F98D110FC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2DC495-DBF2-4BBA-9ABF-0CBF2811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AF573-B20B-44DD-81EA-1932F1168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98A87-7390-4CCE-8B1F-AFED35215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48C3A7-2479-4971-939B-EA002683D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B5FB7-6280-4C78-9660-BAF8466E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E103B5-C250-495B-848E-AD9250F945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330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1E71-5C73-470C-B0B3-D5BB7DA8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E9073-09E3-4E69-BE62-F3DE64E92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47B08-26C3-4A90-964E-EF8F88B56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02FE5-C48B-42C5-9035-2DC5C80A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6CEE97-9F6A-4ECC-BAD3-7F407B175E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094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88628086-232D-48F0-B873-6A8A8C60DD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FFF73B55-2F2B-4687-8E59-7CF156721E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DB36F6F-702E-4DA6-BF17-7B1D3FDB352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/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C5D3583-9A01-409E-AE7F-D42F2DBD534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19032C52-AD50-4836-952B-A14F72CBFB4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DDB9C71E-2437-4570-99B6-5D05E695D4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39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739" y="1164324"/>
            <a:ext cx="11372295" cy="2387600"/>
          </a:xfrm>
        </p:spPr>
        <p:txBody>
          <a:bodyPr anchor="ctr" anchorCtr="0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ECEG-5193: Algorithm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81737" y="3303446"/>
            <a:ext cx="11428523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4400" dirty="0">
                <a:solidFill>
                  <a:schemeClr val="bg1"/>
                </a:solidFill>
              </a:rPr>
              <a:t>Analysis of Sorting and Searching algorithms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27DF478-88B7-41FD-9DAD-CCA9B4DEFCC9}"/>
              </a:ext>
            </a:extLst>
          </p:cNvPr>
          <p:cNvSpPr txBox="1">
            <a:spLocks/>
          </p:cNvSpPr>
          <p:nvPr/>
        </p:nvSpPr>
        <p:spPr>
          <a:xfrm>
            <a:off x="381738" y="4590854"/>
            <a:ext cx="11276861" cy="157979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4400" cap="small" dirty="0">
                <a:solidFill>
                  <a:schemeClr val="bg1">
                    <a:lumMod val="75000"/>
                  </a:schemeClr>
                </a:solidFill>
              </a:rPr>
              <a:t>2-3 </a:t>
            </a:r>
            <a:r>
              <a:rPr lang="en-US" sz="4400" cap="small">
                <a:solidFill>
                  <a:schemeClr val="bg1">
                    <a:lumMod val="75000"/>
                  </a:schemeClr>
                </a:solidFill>
              </a:rPr>
              <a:t>Trees  </a:t>
            </a:r>
            <a:endParaRPr lang="en-US" sz="4400" cap="small" dirty="0">
              <a:solidFill>
                <a:schemeClr val="bg1">
                  <a:lumMod val="75000"/>
                </a:schemeClr>
              </a:solidFill>
            </a:endParaRPr>
          </a:p>
          <a:p>
            <a:pPr marL="571500" indent="-5715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4400" cap="small" dirty="0">
                <a:solidFill>
                  <a:schemeClr val="bg1">
                    <a:lumMod val="75000"/>
                  </a:schemeClr>
                </a:solidFill>
              </a:rPr>
              <a:t>van </a:t>
            </a:r>
            <a:r>
              <a:rPr lang="en-US" sz="4400" cap="small" dirty="0" err="1">
                <a:solidFill>
                  <a:schemeClr val="bg1">
                    <a:lumMod val="75000"/>
                  </a:schemeClr>
                </a:solidFill>
              </a:rPr>
              <a:t>Emde</a:t>
            </a:r>
            <a:r>
              <a:rPr lang="en-US" sz="4400" cap="small" dirty="0">
                <a:solidFill>
                  <a:schemeClr val="bg1">
                    <a:lumMod val="75000"/>
                  </a:schemeClr>
                </a:solidFill>
              </a:rPr>
              <a:t> Boas Trees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5648" y="162945"/>
            <a:ext cx="11740913" cy="789162"/>
          </a:xfrm>
        </p:spPr>
        <p:txBody>
          <a:bodyPr/>
          <a:lstStyle/>
          <a:p>
            <a:r>
              <a:rPr lang="en-US" sz="4800" dirty="0"/>
              <a:t>2-3 Tree – Delete: Redistribute Example </a:t>
            </a:r>
            <a:endParaRPr lang="en-US" altLang="en-US" sz="4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560EAA-29C1-4899-9F3E-070C078FB3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41652" y="1527142"/>
            <a:ext cx="5644909" cy="48642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5F7EBC-5F9F-4D5B-972C-2127CCFA6F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03" t="11272" r="28325" b="9416"/>
          <a:stretch/>
        </p:blipFill>
        <p:spPr>
          <a:xfrm>
            <a:off x="79682" y="1423447"/>
            <a:ext cx="5742817" cy="49679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BEAF43D-412B-40F6-9157-4D4B3CB8E639}"/>
              </a:ext>
            </a:extLst>
          </p:cNvPr>
          <p:cNvSpPr/>
          <p:nvPr/>
        </p:nvSpPr>
        <p:spPr>
          <a:xfrm>
            <a:off x="6096000" y="952107"/>
            <a:ext cx="45719" cy="5742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5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5648" y="162945"/>
            <a:ext cx="11607539" cy="789162"/>
          </a:xfrm>
        </p:spPr>
        <p:txBody>
          <a:bodyPr/>
          <a:lstStyle/>
          <a:p>
            <a:r>
              <a:rPr lang="en-US" sz="4800" dirty="0"/>
              <a:t>2-3 Tree – Delete: Merge Example </a:t>
            </a:r>
            <a:endParaRPr lang="en-US" alt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25D6FB-9A16-402B-9569-34F007FD03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83" t="13884" r="38496" b="18075"/>
          <a:stretch/>
        </p:blipFill>
        <p:spPr>
          <a:xfrm>
            <a:off x="2168165" y="952107"/>
            <a:ext cx="6627044" cy="580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59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5648" y="162945"/>
            <a:ext cx="11607539" cy="789162"/>
          </a:xfrm>
        </p:spPr>
        <p:txBody>
          <a:bodyPr/>
          <a:lstStyle/>
          <a:p>
            <a:r>
              <a:rPr lang="en-US" sz="4800" dirty="0"/>
              <a:t>B-Trees</a:t>
            </a:r>
            <a:endParaRPr lang="en-US" alt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C1A3C-E829-4932-893C-634A420D8139}"/>
              </a:ext>
            </a:extLst>
          </p:cNvPr>
          <p:cNvSpPr txBox="1"/>
          <p:nvPr/>
        </p:nvSpPr>
        <p:spPr>
          <a:xfrm>
            <a:off x="446202" y="1112362"/>
            <a:ext cx="11506985" cy="5528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CA" sz="2400" dirty="0"/>
              <a:t>A B-tree has a parameter called the minimum degree or branching factor. 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CA" sz="2400" dirty="0"/>
              <a:t>For the purposes of our discussion let the branching factor be </a:t>
            </a:r>
            <a:r>
              <a:rPr lang="en-CA" sz="2400" b="1" dirty="0"/>
              <a:t>B</a:t>
            </a:r>
            <a:r>
              <a:rPr lang="en-CA" sz="2400" dirty="0"/>
              <a:t>. 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CA" sz="2400" dirty="0"/>
              <a:t>For any non leaf node, the number of children is one greater than the number of keys in that node. 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CA" sz="2400" dirty="0"/>
              <a:t>Every non-root node contains at least </a:t>
            </a:r>
            <a:r>
              <a:rPr lang="en-CA" sz="2400" b="1" dirty="0"/>
              <a:t>B − 1 </a:t>
            </a:r>
            <a:r>
              <a:rPr lang="en-CA" sz="2400" dirty="0"/>
              <a:t>keys. 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CA" sz="2400" dirty="0"/>
              <a:t>Consequently, all internal (non-leaf and non-root) nodes have at least B children. 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CA" sz="2400" dirty="0"/>
              <a:t>Every node contains at most </a:t>
            </a:r>
            <a:r>
              <a:rPr lang="en-CA" sz="2400" b="1" dirty="0"/>
              <a:t>2B −1</a:t>
            </a:r>
            <a:r>
              <a:rPr lang="en-CA" sz="2400" dirty="0"/>
              <a:t> keys. 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CA" sz="2400" dirty="0"/>
              <a:t>Consequently, all nodes have at most </a:t>
            </a:r>
            <a:r>
              <a:rPr lang="en-CA" sz="2400" b="1" dirty="0"/>
              <a:t>2B</a:t>
            </a:r>
            <a:r>
              <a:rPr lang="en-CA" sz="2400" dirty="0"/>
              <a:t> children. 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CA" sz="2400" dirty="0"/>
              <a:t>All the leaves are at the same depth.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04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5648" y="162945"/>
            <a:ext cx="11607539" cy="789162"/>
          </a:xfrm>
        </p:spPr>
        <p:txBody>
          <a:bodyPr/>
          <a:lstStyle/>
          <a:p>
            <a:r>
              <a:rPr lang="en-US" sz="4800" dirty="0"/>
              <a:t>Why B-Trees</a:t>
            </a:r>
            <a:endParaRPr lang="en-US" alt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C1A3C-E829-4932-893C-634A420D8139}"/>
              </a:ext>
            </a:extLst>
          </p:cNvPr>
          <p:cNvSpPr txBox="1"/>
          <p:nvPr/>
        </p:nvSpPr>
        <p:spPr>
          <a:xfrm>
            <a:off x="446202" y="1112362"/>
            <a:ext cx="11506985" cy="4237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sz="2800" dirty="0"/>
              <a:t>Caches read whole blocks of data, and want entire block useful 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sz="2800" dirty="0"/>
              <a:t>Set parameter B equal to block size 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sz="2800" dirty="0"/>
              <a:t>O(</a:t>
            </a:r>
            <a:r>
              <a:rPr lang="en-US" sz="2800" dirty="0" err="1"/>
              <a:t>log</a:t>
            </a:r>
            <a:r>
              <a:rPr lang="en-US" sz="2800" baseline="-25000" dirty="0" err="1"/>
              <a:t>b</a:t>
            </a:r>
            <a:r>
              <a:rPr lang="en-US" sz="2800" dirty="0"/>
              <a:t>(n)) block reads per Search, Insert, Delete operations. 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sz="2800" dirty="0"/>
              <a:t>B-Trees are used by most databases and filesystems: </a:t>
            </a: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sz="2800" dirty="0"/>
              <a:t>Databases: </a:t>
            </a:r>
            <a:r>
              <a:rPr lang="en-US" sz="2800" dirty="0" err="1"/>
              <a:t>Sleepycat</a:t>
            </a:r>
            <a:r>
              <a:rPr lang="en-US" sz="2800" dirty="0"/>
              <a:t>/</a:t>
            </a:r>
            <a:r>
              <a:rPr lang="en-US" sz="2800" dirty="0" err="1"/>
              <a:t>BerkelyDB</a:t>
            </a:r>
            <a:r>
              <a:rPr lang="en-US" sz="2800" dirty="0"/>
              <a:t>, MySQL, SQLite -Filesystems: MacOS HFS/HFS+, </a:t>
            </a:r>
            <a:r>
              <a:rPr lang="en-US" sz="2800" dirty="0" err="1"/>
              <a:t>ReiserFS</a:t>
            </a:r>
            <a:r>
              <a:rPr lang="en-US" sz="2800" dirty="0"/>
              <a:t>, Windows NTFS, Linux ext3, </a:t>
            </a:r>
            <a:r>
              <a:rPr lang="en-US" sz="2800" dirty="0" err="1"/>
              <a:t>shmfs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243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230" y="1300900"/>
            <a:ext cx="11607539" cy="3582185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7200" dirty="0"/>
              <a:t>Divide and Conquer </a:t>
            </a:r>
            <a:br>
              <a:rPr lang="en-US" sz="7200" dirty="0"/>
            </a:br>
            <a:r>
              <a:rPr lang="en-US" sz="7200" dirty="0"/>
              <a:t>van </a:t>
            </a:r>
            <a:r>
              <a:rPr lang="en-US" sz="7200" dirty="0" err="1"/>
              <a:t>Emde</a:t>
            </a:r>
            <a:r>
              <a:rPr lang="en-US" sz="7200" dirty="0"/>
              <a:t> Boas Trees</a:t>
            </a:r>
          </a:p>
        </p:txBody>
      </p:sp>
    </p:spTree>
    <p:extLst>
      <p:ext uri="{BB962C8B-B14F-4D97-AF65-F5344CB8AC3E}">
        <p14:creationId xmlns:p14="http://schemas.microsoft.com/office/powerpoint/2010/main" val="2692232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5648" y="162945"/>
            <a:ext cx="11607539" cy="789162"/>
          </a:xfrm>
        </p:spPr>
        <p:txBody>
          <a:bodyPr/>
          <a:lstStyle/>
          <a:p>
            <a:r>
              <a:rPr lang="en-US" sz="4000" dirty="0"/>
              <a:t>van </a:t>
            </a:r>
            <a:r>
              <a:rPr lang="en-US" sz="4000" dirty="0" err="1"/>
              <a:t>Emde</a:t>
            </a:r>
            <a:r>
              <a:rPr lang="en-US" sz="4000" dirty="0"/>
              <a:t> Boas Trees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C1A3C-E829-4932-893C-634A420D8139}"/>
              </a:ext>
            </a:extLst>
          </p:cNvPr>
          <p:cNvSpPr txBox="1"/>
          <p:nvPr/>
        </p:nvSpPr>
        <p:spPr>
          <a:xfrm>
            <a:off x="446202" y="952107"/>
            <a:ext cx="11506985" cy="4899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</a:pPr>
            <a:r>
              <a:rPr lang="en-C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maintain n elements in the range {0, 1, 2, . . . , u − 1} and perform </a:t>
            </a: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C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Insert, </a:t>
            </a: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C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and </a:t>
            </a: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C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Successor </a:t>
            </a:r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in O(log </a:t>
            </a:r>
            <a:r>
              <a:rPr lang="en-C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u) time</a:t>
            </a: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AB9AD3-BA20-463C-969F-D5F5D8F9A02C}"/>
              </a:ext>
            </a:extLst>
          </p:cNvPr>
          <p:cNvSpPr txBox="1"/>
          <p:nvPr/>
        </p:nvSpPr>
        <p:spPr>
          <a:xfrm>
            <a:off x="0" y="5379443"/>
            <a:ext cx="11953187" cy="1393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Application: Network Routing Tables </a:t>
            </a:r>
          </a:p>
          <a:p>
            <a:pPr marL="1371600" lvl="2" indent="-4572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</a:pPr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= Range of IP Addresses → port to send (u = 2</a:t>
            </a:r>
            <a:r>
              <a:rPr lang="en-CA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IPv4)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4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5648" y="162945"/>
            <a:ext cx="11607539" cy="789162"/>
          </a:xfrm>
        </p:spPr>
        <p:txBody>
          <a:bodyPr/>
          <a:lstStyle/>
          <a:p>
            <a:r>
              <a:rPr lang="en-US" sz="4000" dirty="0"/>
              <a:t>van </a:t>
            </a:r>
            <a:r>
              <a:rPr lang="en-US" sz="4000" dirty="0" err="1"/>
              <a:t>Emde</a:t>
            </a:r>
            <a:r>
              <a:rPr lang="en-US" sz="4000" dirty="0"/>
              <a:t> Boas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6C1A3C-E829-4932-893C-634A420D8139}"/>
                  </a:ext>
                </a:extLst>
              </p:cNvPr>
              <p:cNvSpPr txBox="1"/>
              <p:nvPr/>
            </p:nvSpPr>
            <p:spPr>
              <a:xfrm>
                <a:off x="446202" y="952107"/>
                <a:ext cx="11506985" cy="4461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</a:pPr>
                <a:r>
                  <a:rPr lang="en-CA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</a:t>
                </a:r>
              </a:p>
              <a:p>
                <a:pPr marL="800100" lvl="1" indent="-34290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pPr>
                <a:r>
                  <a:rPr lang="en-CA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(1)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func>
                              <m:func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(1)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CA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we have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80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CA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280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</m:oMath>
                </a14:m>
                <a:r>
                  <a:rPr lang="en-CA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time operations </a:t>
                </a:r>
              </a:p>
              <a:p>
                <a:pPr marL="1371600" lvl="2" indent="-45720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§"/>
                </a:pPr>
                <a:r>
                  <a:rPr lang="en-CA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Exponentially faster than Balanced Binary Search Trees </a:t>
                </a:r>
              </a:p>
              <a:p>
                <a:pPr marL="1371600" lvl="2" indent="-45720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§"/>
                </a:pPr>
                <a:r>
                  <a:rPr lang="en-CA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Cooler queries than hashing </a:t>
                </a:r>
              </a:p>
              <a:p>
                <a:pPr marL="800100" lvl="1" indent="-34290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pPr>
                <a:r>
                  <a:rPr lang="en-CA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Application: Network Routing Tables </a:t>
                </a:r>
              </a:p>
              <a:p>
                <a:pPr marL="1371600" lvl="2" indent="-45720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§"/>
                </a:pPr>
                <a:r>
                  <a:rPr lang="en-CA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 = Range of IP Addresses → port to send (u = 2</a:t>
                </a:r>
                <a:r>
                  <a:rPr lang="en-CA" sz="2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32</a:t>
                </a:r>
                <a:r>
                  <a:rPr lang="en-CA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IPv4)</a:t>
                </a:r>
                <a:endParaRPr lang="en-US" sz="25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6C1A3C-E829-4932-893C-634A420D8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02" y="952107"/>
                <a:ext cx="11506985" cy="4461093"/>
              </a:xfrm>
              <a:prstGeom prst="rect">
                <a:avLst/>
              </a:prstGeom>
              <a:blipFill>
                <a:blip r:embed="rId2"/>
                <a:stretch>
                  <a:fillRect l="-1059" r="-1430" b="-2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828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5648" y="162945"/>
            <a:ext cx="11607539" cy="789162"/>
          </a:xfrm>
        </p:spPr>
        <p:txBody>
          <a:bodyPr/>
          <a:lstStyle/>
          <a:p>
            <a:r>
              <a:rPr lang="en-US" sz="4000" dirty="0"/>
              <a:t>van </a:t>
            </a:r>
            <a:r>
              <a:rPr lang="en-US" sz="4000" dirty="0" err="1"/>
              <a:t>Emde</a:t>
            </a:r>
            <a:r>
              <a:rPr lang="en-US" sz="4000" dirty="0"/>
              <a:t> Boas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6C1A3C-E829-4932-893C-634A420D8139}"/>
                  </a:ext>
                </a:extLst>
              </p:cNvPr>
              <p:cNvSpPr txBox="1"/>
              <p:nvPr/>
            </p:nvSpPr>
            <p:spPr>
              <a:xfrm>
                <a:off x="446202" y="1084083"/>
                <a:ext cx="11506985" cy="3714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might the O(log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u) bound arise ? </a:t>
                </a:r>
              </a:p>
              <a:p>
                <a:pPr marL="342900" indent="-34290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Binary search over O(log u) elements </a:t>
                </a:r>
              </a:p>
              <a:p>
                <a:pPr marL="342900" indent="-34290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Recurrences </a:t>
                </a:r>
              </a:p>
              <a:p>
                <a:pPr marL="914400" lvl="1" indent="-45720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8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914400" lvl="1" indent="-45720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rad>
                                  <m:radPr>
                                    <m:degHide m:val="on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rad>
                              </m:e>
                            </m:box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6C1A3C-E829-4932-893C-634A420D8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02" y="1084083"/>
                <a:ext cx="11506985" cy="3714863"/>
              </a:xfrm>
              <a:prstGeom prst="rect">
                <a:avLst/>
              </a:prstGeom>
              <a:blipFill>
                <a:blip r:embed="rId2"/>
                <a:stretch>
                  <a:fillRect l="-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7118B50-A565-44E3-A747-2E28B1686501}"/>
              </a:ext>
            </a:extLst>
          </p:cNvPr>
          <p:cNvSpPr txBox="1"/>
          <p:nvPr/>
        </p:nvSpPr>
        <p:spPr>
          <a:xfrm>
            <a:off x="450523" y="4930922"/>
            <a:ext cx="11502664" cy="1747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Improvements</a:t>
            </a:r>
            <a:r>
              <a:rPr lang="en-CA" sz="2400" dirty="0"/>
              <a:t> </a:t>
            </a:r>
          </a:p>
          <a:p>
            <a:pPr>
              <a:lnSpc>
                <a:spcPct val="150000"/>
              </a:lnSpc>
            </a:pPr>
            <a:r>
              <a:rPr lang="en-CA" sz="2400" dirty="0"/>
              <a:t>We will develop the van </a:t>
            </a:r>
            <a:r>
              <a:rPr lang="en-CA" sz="2400" dirty="0" err="1"/>
              <a:t>Emde</a:t>
            </a:r>
            <a:r>
              <a:rPr lang="en-CA" sz="2400" dirty="0"/>
              <a:t> Boas data structure by a series of improvements on a very simple data structure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2986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5648" y="162945"/>
            <a:ext cx="11607539" cy="789162"/>
          </a:xfrm>
        </p:spPr>
        <p:txBody>
          <a:bodyPr/>
          <a:lstStyle/>
          <a:p>
            <a:r>
              <a:rPr lang="en-US" sz="4000" dirty="0"/>
              <a:t>van </a:t>
            </a:r>
            <a:r>
              <a:rPr lang="en-US" sz="4000" dirty="0" err="1"/>
              <a:t>Emde</a:t>
            </a:r>
            <a:r>
              <a:rPr lang="en-US" sz="4000" dirty="0"/>
              <a:t> Boas Trees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7A8CE8D-51FA-4C32-A9D9-19B20AB1829C}"/>
              </a:ext>
            </a:extLst>
          </p:cNvPr>
          <p:cNvSpPr/>
          <p:nvPr/>
        </p:nvSpPr>
        <p:spPr>
          <a:xfrm>
            <a:off x="355077" y="1443247"/>
            <a:ext cx="6858709" cy="4665321"/>
          </a:xfrm>
          <a:prstGeom prst="triangl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92D248B-3466-469D-97FB-E2C31A062B6E}"/>
              </a:ext>
            </a:extLst>
          </p:cNvPr>
          <p:cNvGrpSpPr/>
          <p:nvPr/>
        </p:nvGrpSpPr>
        <p:grpSpPr>
          <a:xfrm>
            <a:off x="345648" y="6171965"/>
            <a:ext cx="6877565" cy="359513"/>
            <a:chOff x="2187015" y="6030563"/>
            <a:chExt cx="6877565" cy="359513"/>
          </a:xfrm>
        </p:grpSpPr>
        <p:sp>
          <p:nvSpPr>
            <p:cNvPr id="3" name="Rectangle: Single Corner Rounded 2">
              <a:extLst>
                <a:ext uri="{FF2B5EF4-FFF2-40B4-BE49-F238E27FC236}">
                  <a16:creationId xmlns:a16="http://schemas.microsoft.com/office/drawing/2014/main" id="{1623CFF9-A598-4114-A4CC-EEABA12D8A86}"/>
                </a:ext>
              </a:extLst>
            </p:cNvPr>
            <p:cNvSpPr/>
            <p:nvPr/>
          </p:nvSpPr>
          <p:spPr>
            <a:xfrm flipV="1">
              <a:off x="2187015" y="6200248"/>
              <a:ext cx="3097843" cy="45719"/>
            </a:xfrm>
            <a:prstGeom prst="round1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Single Corner Rounded 7">
              <a:extLst>
                <a:ext uri="{FF2B5EF4-FFF2-40B4-BE49-F238E27FC236}">
                  <a16:creationId xmlns:a16="http://schemas.microsoft.com/office/drawing/2014/main" id="{BD0580AB-376E-4B85-B9CA-2AEB911BBE74}"/>
                </a:ext>
              </a:extLst>
            </p:cNvPr>
            <p:cNvSpPr/>
            <p:nvPr/>
          </p:nvSpPr>
          <p:spPr>
            <a:xfrm>
              <a:off x="5854633" y="6200249"/>
              <a:ext cx="3166816" cy="45720"/>
            </a:xfrm>
            <a:prstGeom prst="round1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Single Corner Rounded 11">
              <a:extLst>
                <a:ext uri="{FF2B5EF4-FFF2-40B4-BE49-F238E27FC236}">
                  <a16:creationId xmlns:a16="http://schemas.microsoft.com/office/drawing/2014/main" id="{BA9F4D42-520C-4CFA-9C04-8A30DE9FCF01}"/>
                </a:ext>
              </a:extLst>
            </p:cNvPr>
            <p:cNvSpPr/>
            <p:nvPr/>
          </p:nvSpPr>
          <p:spPr>
            <a:xfrm>
              <a:off x="2187016" y="6049417"/>
              <a:ext cx="45719" cy="340659"/>
            </a:xfrm>
            <a:prstGeom prst="round1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Single Corner Rounded 12">
              <a:extLst>
                <a:ext uri="{FF2B5EF4-FFF2-40B4-BE49-F238E27FC236}">
                  <a16:creationId xmlns:a16="http://schemas.microsoft.com/office/drawing/2014/main" id="{19572C49-4197-4893-AC78-1E0911A4CC21}"/>
                </a:ext>
              </a:extLst>
            </p:cNvPr>
            <p:cNvSpPr/>
            <p:nvPr/>
          </p:nvSpPr>
          <p:spPr>
            <a:xfrm>
              <a:off x="9018861" y="6030563"/>
              <a:ext cx="45719" cy="340659"/>
            </a:xfrm>
            <a:prstGeom prst="round1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2">
            <a:extLst>
              <a:ext uri="{FF2B5EF4-FFF2-40B4-BE49-F238E27FC236}">
                <a16:creationId xmlns:a16="http://schemas.microsoft.com/office/drawing/2014/main" id="{153C8EBE-9309-4F09-86A3-679E09435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774" y="5830529"/>
            <a:ext cx="719580" cy="78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EB25CF-7685-4367-824D-79B1C474A527}"/>
              </a:ext>
            </a:extLst>
          </p:cNvPr>
          <p:cNvGrpSpPr/>
          <p:nvPr/>
        </p:nvGrpSpPr>
        <p:grpSpPr>
          <a:xfrm>
            <a:off x="2930598" y="1397529"/>
            <a:ext cx="1706252" cy="4727301"/>
            <a:chOff x="4771965" y="1256127"/>
            <a:chExt cx="1706252" cy="4727301"/>
          </a:xfrm>
        </p:grpSpPr>
        <p:sp>
          <p:nvSpPr>
            <p:cNvPr id="7" name="Rectangle: Single Corner Rounded 6">
              <a:extLst>
                <a:ext uri="{FF2B5EF4-FFF2-40B4-BE49-F238E27FC236}">
                  <a16:creationId xmlns:a16="http://schemas.microsoft.com/office/drawing/2014/main" id="{662C7FE6-CEBD-4116-9941-3656F255BF3E}"/>
                </a:ext>
              </a:extLst>
            </p:cNvPr>
            <p:cNvSpPr/>
            <p:nvPr/>
          </p:nvSpPr>
          <p:spPr>
            <a:xfrm flipH="1">
              <a:off x="5598931" y="3804424"/>
              <a:ext cx="55148" cy="2152847"/>
            </a:xfrm>
            <a:prstGeom prst="round1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Single Corner Rounded 8">
              <a:extLst>
                <a:ext uri="{FF2B5EF4-FFF2-40B4-BE49-F238E27FC236}">
                  <a16:creationId xmlns:a16="http://schemas.microsoft.com/office/drawing/2014/main" id="{69FE9FE5-EE40-4E62-B4B8-16E7BBAB3745}"/>
                </a:ext>
              </a:extLst>
            </p:cNvPr>
            <p:cNvSpPr/>
            <p:nvPr/>
          </p:nvSpPr>
          <p:spPr>
            <a:xfrm>
              <a:off x="5608360" y="1309858"/>
              <a:ext cx="45719" cy="1923065"/>
            </a:xfrm>
            <a:prstGeom prst="round1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Single Corner Rounded 13">
              <a:extLst>
                <a:ext uri="{FF2B5EF4-FFF2-40B4-BE49-F238E27FC236}">
                  <a16:creationId xmlns:a16="http://schemas.microsoft.com/office/drawing/2014/main" id="{7DC6EF87-C991-46BD-A877-5BDABC76B3A0}"/>
                </a:ext>
              </a:extLst>
            </p:cNvPr>
            <p:cNvSpPr/>
            <p:nvPr/>
          </p:nvSpPr>
          <p:spPr>
            <a:xfrm>
              <a:off x="5442681" y="5937709"/>
              <a:ext cx="366233" cy="45719"/>
            </a:xfrm>
            <a:prstGeom prst="round1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Single Corner Rounded 14">
              <a:extLst>
                <a:ext uri="{FF2B5EF4-FFF2-40B4-BE49-F238E27FC236}">
                  <a16:creationId xmlns:a16="http://schemas.microsoft.com/office/drawing/2014/main" id="{4CB0291F-0631-4C88-A57F-94862128C9E7}"/>
                </a:ext>
              </a:extLst>
            </p:cNvPr>
            <p:cNvSpPr/>
            <p:nvPr/>
          </p:nvSpPr>
          <p:spPr>
            <a:xfrm>
              <a:off x="5442681" y="1256127"/>
              <a:ext cx="366233" cy="45719"/>
            </a:xfrm>
            <a:prstGeom prst="round1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7F8EF0CE-BA7B-439F-BDBB-69CDF7A7EF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1965" y="3005366"/>
              <a:ext cx="1706252" cy="789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l" rtl="0" fontAlgn="base">
                <a:spcBef>
                  <a:spcPct val="0"/>
                </a:spcBef>
                <a:spcAft>
                  <a:spcPct val="0"/>
                </a:spcAft>
                <a:defRPr sz="3900" b="1" kern="1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algn="l" rtl="0" fontAlgn="base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algn="l" rtl="0" fontAlgn="base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algn="l" rtl="0" fontAlgn="base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">
                <a:extLst>
                  <a:ext uri="{FF2B5EF4-FFF2-40B4-BE49-F238E27FC236}">
                    <a16:creationId xmlns:a16="http://schemas.microsoft.com/office/drawing/2014/main" id="{C00CF938-DD0A-405B-8464-2440E98119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2930" y="611256"/>
                <a:ext cx="4949070" cy="4478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900" b="1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Binary Search on levels of tree</a:t>
                </a: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T(k) = T(k/2) + O(1)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= O(log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k = log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T(log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O(log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u/2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O(1)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T’(u) =  T’(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CA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rad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+O(1)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O(log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u)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Rectangle 2">
                <a:extLst>
                  <a:ext uri="{FF2B5EF4-FFF2-40B4-BE49-F238E27FC236}">
                    <a16:creationId xmlns:a16="http://schemas.microsoft.com/office/drawing/2014/main" id="{C00CF938-DD0A-405B-8464-2440E9811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2930" y="611256"/>
                <a:ext cx="4949070" cy="4478323"/>
              </a:xfrm>
              <a:prstGeom prst="rect">
                <a:avLst/>
              </a:prstGeom>
              <a:blipFill>
                <a:blip r:embed="rId2"/>
                <a:stretch>
                  <a:fillRect l="-2463" b="-38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">
            <a:extLst>
              <a:ext uri="{FF2B5EF4-FFF2-40B4-BE49-F238E27FC236}">
                <a16:creationId xmlns:a16="http://schemas.microsoft.com/office/drawing/2014/main" id="{428115EE-D704-4D11-B891-0DFEF1F4B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0034" y="5910657"/>
            <a:ext cx="4949070" cy="709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DS is suitable for constant time Insert and delete?</a:t>
            </a:r>
          </a:p>
        </p:txBody>
      </p:sp>
    </p:spTree>
    <p:extLst>
      <p:ext uri="{BB962C8B-B14F-4D97-AF65-F5344CB8AC3E}">
        <p14:creationId xmlns:p14="http://schemas.microsoft.com/office/powerpoint/2010/main" val="90581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5648" y="64436"/>
            <a:ext cx="11607539" cy="789162"/>
          </a:xfrm>
        </p:spPr>
        <p:txBody>
          <a:bodyPr/>
          <a:lstStyle/>
          <a:p>
            <a:r>
              <a:rPr lang="en-US" sz="4400" dirty="0"/>
              <a:t>1. Bit Vector</a:t>
            </a:r>
            <a:endParaRPr lang="en-US" sz="7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C1A3C-E829-4932-893C-634A420D8139}"/>
              </a:ext>
            </a:extLst>
          </p:cNvPr>
          <p:cNvSpPr txBox="1"/>
          <p:nvPr/>
        </p:nvSpPr>
        <p:spPr>
          <a:xfrm>
            <a:off x="446202" y="923342"/>
            <a:ext cx="11506985" cy="4064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CA" sz="2800" dirty="0"/>
              <a:t>We maintain a vector V of size u such that V[x] = 1 if and only if x is in the set. Now, inserts and deletes can be performed by just flipping the corresponding bit in the vector. However, successor/predecessor requires us to traverse through the vector to find the next 1-bit.  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CA" sz="2800" dirty="0"/>
              <a:t>Insert/Delete: O(1) 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CA" sz="2800" dirty="0"/>
              <a:t>Successor/Predecessor: O(u)</a:t>
            </a:r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39083D-45A9-49D1-95BC-AD81FAF71B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8728" y="5399742"/>
            <a:ext cx="10378913" cy="9992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600E55-127C-4461-8CEF-C4861FE83773}"/>
              </a:ext>
            </a:extLst>
          </p:cNvPr>
          <p:cNvSpPr txBox="1"/>
          <p:nvPr/>
        </p:nvSpPr>
        <p:spPr>
          <a:xfrm>
            <a:off x="1454085" y="6398983"/>
            <a:ext cx="79161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vector for u = 16. The current set is {1, 9, 10, 15}.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757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>
            <a:extLst>
              <a:ext uri="{FF2B5EF4-FFF2-40B4-BE49-F238E27FC236}">
                <a16:creationId xmlns:a16="http://schemas.microsoft.com/office/drawing/2014/main" id="{EE4FA299-8A96-4D0C-897D-F834D2B492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16" y="1666187"/>
            <a:ext cx="12000322" cy="3443141"/>
          </a:xfrm>
        </p:spPr>
        <p:txBody>
          <a:bodyPr/>
          <a:lstStyle/>
          <a:p>
            <a:pPr algn="ctr"/>
            <a:r>
              <a:rPr lang="en-US" sz="19900" dirty="0"/>
              <a:t>2-3 Trees</a:t>
            </a:r>
            <a:endParaRPr lang="en-US" altLang="en-US" sz="86600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5648" y="36156"/>
            <a:ext cx="11607539" cy="789162"/>
          </a:xfrm>
        </p:spPr>
        <p:txBody>
          <a:bodyPr/>
          <a:lstStyle/>
          <a:p>
            <a:r>
              <a:rPr lang="en-US" sz="4400" dirty="0"/>
              <a:t>2. Split Universe into Clusters</a:t>
            </a:r>
            <a:endParaRPr lang="en-US" sz="16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E7D0BE-42F2-4D8C-968C-5C3F6E5345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81" t="55670" r="12011" b="23437"/>
          <a:stretch/>
        </p:blipFill>
        <p:spPr>
          <a:xfrm>
            <a:off x="524758" y="5322409"/>
            <a:ext cx="11142483" cy="150201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50F0763-9FE6-4FD5-B70D-55157F6EE47D}"/>
              </a:ext>
            </a:extLst>
          </p:cNvPr>
          <p:cNvSpPr/>
          <p:nvPr/>
        </p:nvSpPr>
        <p:spPr>
          <a:xfrm>
            <a:off x="754144" y="3634134"/>
            <a:ext cx="1272619" cy="419494"/>
          </a:xfrm>
          <a:prstGeom prst="rect">
            <a:avLst/>
          </a:prstGeom>
          <a:solidFill>
            <a:srgbClr val="F8CAB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67BC8059-BC18-4FDC-AB24-FF6BCB24D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449" y="1124870"/>
            <a:ext cx="2790336" cy="568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/>
              <a:t>Summary Vector</a:t>
            </a:r>
            <a:endParaRPr lang="en-US" sz="80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25EA8FB-F161-4041-9D76-2D7A43F79F01}"/>
              </a:ext>
            </a:extLst>
          </p:cNvPr>
          <p:cNvSpPr/>
          <p:nvPr/>
        </p:nvSpPr>
        <p:spPr>
          <a:xfrm>
            <a:off x="1109221" y="4375434"/>
            <a:ext cx="546754" cy="461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OR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9F35053-A6FA-4CED-B9F8-1813E32E4316}"/>
              </a:ext>
            </a:extLst>
          </p:cNvPr>
          <p:cNvSpPr/>
          <p:nvPr/>
        </p:nvSpPr>
        <p:spPr>
          <a:xfrm>
            <a:off x="2485537" y="4375434"/>
            <a:ext cx="546754" cy="461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OR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193917-7FA9-4E17-9C95-C85A35C1F2EB}"/>
              </a:ext>
            </a:extLst>
          </p:cNvPr>
          <p:cNvSpPr/>
          <p:nvPr/>
        </p:nvSpPr>
        <p:spPr>
          <a:xfrm>
            <a:off x="3839853" y="4375434"/>
            <a:ext cx="546754" cy="461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OR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E64926B-8365-4EE8-AD84-A6E40ACABCB5}"/>
              </a:ext>
            </a:extLst>
          </p:cNvPr>
          <p:cNvSpPr/>
          <p:nvPr/>
        </p:nvSpPr>
        <p:spPr>
          <a:xfrm>
            <a:off x="5134481" y="4375434"/>
            <a:ext cx="546754" cy="461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OR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7CD6F78-6A9A-4F44-9131-CA520E830411}"/>
              </a:ext>
            </a:extLst>
          </p:cNvPr>
          <p:cNvSpPr/>
          <p:nvPr/>
        </p:nvSpPr>
        <p:spPr>
          <a:xfrm>
            <a:off x="6429083" y="4375434"/>
            <a:ext cx="546754" cy="461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OR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EB58EC9-FF9F-4F4E-B2FA-90932CA7D685}"/>
              </a:ext>
            </a:extLst>
          </p:cNvPr>
          <p:cNvSpPr/>
          <p:nvPr/>
        </p:nvSpPr>
        <p:spPr>
          <a:xfrm>
            <a:off x="7786543" y="4375434"/>
            <a:ext cx="546754" cy="461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OR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4364389-1509-4AD9-A661-9003EC69624B}"/>
              </a:ext>
            </a:extLst>
          </p:cNvPr>
          <p:cNvSpPr/>
          <p:nvPr/>
        </p:nvSpPr>
        <p:spPr>
          <a:xfrm>
            <a:off x="9202129" y="4355656"/>
            <a:ext cx="546754" cy="461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OR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93875FC-20E5-42BB-90D5-E9775FA0EDE2}"/>
              </a:ext>
            </a:extLst>
          </p:cNvPr>
          <p:cNvSpPr/>
          <p:nvPr/>
        </p:nvSpPr>
        <p:spPr>
          <a:xfrm>
            <a:off x="10589441" y="4375434"/>
            <a:ext cx="546754" cy="461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OR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AB7470D-D70E-4B5A-9059-25D378BAB5E1}"/>
              </a:ext>
            </a:extLst>
          </p:cNvPr>
          <p:cNvSpPr/>
          <p:nvPr/>
        </p:nvSpPr>
        <p:spPr>
          <a:xfrm>
            <a:off x="2064470" y="3634134"/>
            <a:ext cx="1376314" cy="419494"/>
          </a:xfrm>
          <a:prstGeom prst="rect">
            <a:avLst/>
          </a:prstGeom>
          <a:solidFill>
            <a:srgbClr val="F8CAB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69894A-DB61-413E-B171-513C8B56284D}"/>
              </a:ext>
            </a:extLst>
          </p:cNvPr>
          <p:cNvSpPr/>
          <p:nvPr/>
        </p:nvSpPr>
        <p:spPr>
          <a:xfrm>
            <a:off x="3478490" y="3634134"/>
            <a:ext cx="1263191" cy="419494"/>
          </a:xfrm>
          <a:prstGeom prst="rect">
            <a:avLst/>
          </a:prstGeom>
          <a:solidFill>
            <a:srgbClr val="DFE7D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BC17900-08C3-4EEB-8D88-2FC7E955F5A1}"/>
              </a:ext>
            </a:extLst>
          </p:cNvPr>
          <p:cNvSpPr/>
          <p:nvPr/>
        </p:nvSpPr>
        <p:spPr>
          <a:xfrm>
            <a:off x="4779386" y="3634134"/>
            <a:ext cx="1263191" cy="419494"/>
          </a:xfrm>
          <a:prstGeom prst="rect">
            <a:avLst/>
          </a:prstGeom>
          <a:solidFill>
            <a:srgbClr val="DFE7D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8C33BD-6F67-4F49-85F9-335C375DC1B6}"/>
              </a:ext>
            </a:extLst>
          </p:cNvPr>
          <p:cNvSpPr/>
          <p:nvPr/>
        </p:nvSpPr>
        <p:spPr>
          <a:xfrm>
            <a:off x="6070862" y="3634134"/>
            <a:ext cx="1263191" cy="419494"/>
          </a:xfrm>
          <a:prstGeom prst="rect">
            <a:avLst/>
          </a:prstGeom>
          <a:solidFill>
            <a:srgbClr val="CED2F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A44D6C-488D-476C-8223-F27D9EB12FC3}"/>
              </a:ext>
            </a:extLst>
          </p:cNvPr>
          <p:cNvSpPr/>
          <p:nvPr/>
        </p:nvSpPr>
        <p:spPr>
          <a:xfrm>
            <a:off x="7362338" y="3634134"/>
            <a:ext cx="1414017" cy="419494"/>
          </a:xfrm>
          <a:prstGeom prst="rect">
            <a:avLst/>
          </a:prstGeom>
          <a:solidFill>
            <a:srgbClr val="CED2F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60E603-44BB-42E1-A2F4-1A75AADF9BA0}"/>
              </a:ext>
            </a:extLst>
          </p:cNvPr>
          <p:cNvSpPr/>
          <p:nvPr/>
        </p:nvSpPr>
        <p:spPr>
          <a:xfrm>
            <a:off x="8804640" y="3634134"/>
            <a:ext cx="1322890" cy="419494"/>
          </a:xfrm>
          <a:prstGeom prst="rect">
            <a:avLst/>
          </a:prstGeom>
          <a:solidFill>
            <a:srgbClr val="EDF2D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BD55B8-5C9E-4797-8A15-C868D0D2ED25}"/>
              </a:ext>
            </a:extLst>
          </p:cNvPr>
          <p:cNvSpPr/>
          <p:nvPr/>
        </p:nvSpPr>
        <p:spPr>
          <a:xfrm>
            <a:off x="10155814" y="3634134"/>
            <a:ext cx="1401447" cy="419494"/>
          </a:xfrm>
          <a:prstGeom prst="rect">
            <a:avLst/>
          </a:prstGeom>
          <a:solidFill>
            <a:srgbClr val="EDF2D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E93BF9-B551-4AF3-B1F6-DBA3E0849431}"/>
              </a:ext>
            </a:extLst>
          </p:cNvPr>
          <p:cNvSpPr/>
          <p:nvPr/>
        </p:nvSpPr>
        <p:spPr>
          <a:xfrm>
            <a:off x="754144" y="1783354"/>
            <a:ext cx="2686640" cy="419494"/>
          </a:xfrm>
          <a:prstGeom prst="rect">
            <a:avLst/>
          </a:prstGeom>
          <a:solidFill>
            <a:srgbClr val="F8CAB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36A1924-BFA4-4E0C-982C-CA71C1074B89}"/>
              </a:ext>
            </a:extLst>
          </p:cNvPr>
          <p:cNvSpPr/>
          <p:nvPr/>
        </p:nvSpPr>
        <p:spPr>
          <a:xfrm>
            <a:off x="1835088" y="2543508"/>
            <a:ext cx="546754" cy="461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OR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E2F6A3A-7308-4AE4-8801-1FA632E105E6}"/>
              </a:ext>
            </a:extLst>
          </p:cNvPr>
          <p:cNvSpPr/>
          <p:nvPr/>
        </p:nvSpPr>
        <p:spPr>
          <a:xfrm>
            <a:off x="4499735" y="2543508"/>
            <a:ext cx="546754" cy="461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OR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74325CB-5302-4663-8475-4D63989F68C2}"/>
              </a:ext>
            </a:extLst>
          </p:cNvPr>
          <p:cNvSpPr/>
          <p:nvPr/>
        </p:nvSpPr>
        <p:spPr>
          <a:xfrm>
            <a:off x="7154952" y="2543508"/>
            <a:ext cx="546754" cy="461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OR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77B6029-6D9A-432D-8A47-3679C7701F39}"/>
              </a:ext>
            </a:extLst>
          </p:cNvPr>
          <p:cNvSpPr/>
          <p:nvPr/>
        </p:nvSpPr>
        <p:spPr>
          <a:xfrm>
            <a:off x="9913861" y="2543508"/>
            <a:ext cx="546754" cy="461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OR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6E3A895-E2A0-436C-8CDA-FADAB1C86977}"/>
              </a:ext>
            </a:extLst>
          </p:cNvPr>
          <p:cNvSpPr/>
          <p:nvPr/>
        </p:nvSpPr>
        <p:spPr>
          <a:xfrm>
            <a:off x="3478490" y="1783354"/>
            <a:ext cx="2564087" cy="419494"/>
          </a:xfrm>
          <a:prstGeom prst="rect">
            <a:avLst/>
          </a:prstGeom>
          <a:solidFill>
            <a:srgbClr val="DFE7D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D6F505-D853-4E07-ADB4-131C594708B1}"/>
              </a:ext>
            </a:extLst>
          </p:cNvPr>
          <p:cNvSpPr/>
          <p:nvPr/>
        </p:nvSpPr>
        <p:spPr>
          <a:xfrm>
            <a:off x="6070862" y="1783354"/>
            <a:ext cx="2705493" cy="419494"/>
          </a:xfrm>
          <a:prstGeom prst="rect">
            <a:avLst/>
          </a:prstGeom>
          <a:solidFill>
            <a:srgbClr val="CED2F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B882065-4B7A-49E7-8411-F5397DEA7E92}"/>
              </a:ext>
            </a:extLst>
          </p:cNvPr>
          <p:cNvSpPr/>
          <p:nvPr/>
        </p:nvSpPr>
        <p:spPr>
          <a:xfrm>
            <a:off x="8804639" y="1783354"/>
            <a:ext cx="2752621" cy="419494"/>
          </a:xfrm>
          <a:prstGeom prst="rect">
            <a:avLst/>
          </a:prstGeom>
          <a:solidFill>
            <a:srgbClr val="EDF2D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09A07327-6E60-4C50-A7BE-DDFF24BC5F48}"/>
              </a:ext>
            </a:extLst>
          </p:cNvPr>
          <p:cNvSpPr/>
          <p:nvPr/>
        </p:nvSpPr>
        <p:spPr>
          <a:xfrm rot="16200000">
            <a:off x="889621" y="4979900"/>
            <a:ext cx="1001664" cy="685014"/>
          </a:xfrm>
          <a:prstGeom prst="chevron">
            <a:avLst>
              <a:gd name="adj" fmla="val 12939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Arrow: Chevron 52">
            <a:extLst>
              <a:ext uri="{FF2B5EF4-FFF2-40B4-BE49-F238E27FC236}">
                <a16:creationId xmlns:a16="http://schemas.microsoft.com/office/drawing/2014/main" id="{7FF7A71D-D246-40FA-899A-5A296D088490}"/>
              </a:ext>
            </a:extLst>
          </p:cNvPr>
          <p:cNvSpPr/>
          <p:nvPr/>
        </p:nvSpPr>
        <p:spPr>
          <a:xfrm rot="16200000">
            <a:off x="2259638" y="4979900"/>
            <a:ext cx="1001664" cy="685014"/>
          </a:xfrm>
          <a:prstGeom prst="chevron">
            <a:avLst>
              <a:gd name="adj" fmla="val 12939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Arrow: Chevron 53">
            <a:extLst>
              <a:ext uri="{FF2B5EF4-FFF2-40B4-BE49-F238E27FC236}">
                <a16:creationId xmlns:a16="http://schemas.microsoft.com/office/drawing/2014/main" id="{5451B8DF-344B-4FA8-82B0-79EE379B8094}"/>
              </a:ext>
            </a:extLst>
          </p:cNvPr>
          <p:cNvSpPr/>
          <p:nvPr/>
        </p:nvSpPr>
        <p:spPr>
          <a:xfrm rot="16200000">
            <a:off x="3612387" y="4979901"/>
            <a:ext cx="1001664" cy="685014"/>
          </a:xfrm>
          <a:prstGeom prst="chevron">
            <a:avLst>
              <a:gd name="adj" fmla="val 12939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Arrow: Chevron 54">
            <a:extLst>
              <a:ext uri="{FF2B5EF4-FFF2-40B4-BE49-F238E27FC236}">
                <a16:creationId xmlns:a16="http://schemas.microsoft.com/office/drawing/2014/main" id="{8E273426-782A-4E72-8AB3-AFCAD238234F}"/>
              </a:ext>
            </a:extLst>
          </p:cNvPr>
          <p:cNvSpPr/>
          <p:nvPr/>
        </p:nvSpPr>
        <p:spPr>
          <a:xfrm rot="16200000">
            <a:off x="4897583" y="4979901"/>
            <a:ext cx="1001664" cy="685014"/>
          </a:xfrm>
          <a:prstGeom prst="chevron">
            <a:avLst>
              <a:gd name="adj" fmla="val 12939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Arrow: Chevron 55">
            <a:extLst>
              <a:ext uri="{FF2B5EF4-FFF2-40B4-BE49-F238E27FC236}">
                <a16:creationId xmlns:a16="http://schemas.microsoft.com/office/drawing/2014/main" id="{50018578-1E98-4131-A187-85F02C4497A2}"/>
              </a:ext>
            </a:extLst>
          </p:cNvPr>
          <p:cNvSpPr/>
          <p:nvPr/>
        </p:nvSpPr>
        <p:spPr>
          <a:xfrm rot="16200000">
            <a:off x="6233053" y="4979901"/>
            <a:ext cx="1001664" cy="685014"/>
          </a:xfrm>
          <a:prstGeom prst="chevron">
            <a:avLst>
              <a:gd name="adj" fmla="val 12939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Arrow: Chevron 56">
            <a:extLst>
              <a:ext uri="{FF2B5EF4-FFF2-40B4-BE49-F238E27FC236}">
                <a16:creationId xmlns:a16="http://schemas.microsoft.com/office/drawing/2014/main" id="{8BDC81C2-DDEA-4C8F-8DF1-87DC1780878D}"/>
              </a:ext>
            </a:extLst>
          </p:cNvPr>
          <p:cNvSpPr/>
          <p:nvPr/>
        </p:nvSpPr>
        <p:spPr>
          <a:xfrm rot="16200000">
            <a:off x="7568514" y="4979901"/>
            <a:ext cx="1001664" cy="685014"/>
          </a:xfrm>
          <a:prstGeom prst="chevron">
            <a:avLst>
              <a:gd name="adj" fmla="val 12939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Arrow: Chevron 57">
            <a:extLst>
              <a:ext uri="{FF2B5EF4-FFF2-40B4-BE49-F238E27FC236}">
                <a16:creationId xmlns:a16="http://schemas.microsoft.com/office/drawing/2014/main" id="{1E288819-8243-43E3-AF03-1E12566E46AD}"/>
              </a:ext>
            </a:extLst>
          </p:cNvPr>
          <p:cNvSpPr/>
          <p:nvPr/>
        </p:nvSpPr>
        <p:spPr>
          <a:xfrm rot="16200000">
            <a:off x="8987248" y="4979900"/>
            <a:ext cx="1001664" cy="685014"/>
          </a:xfrm>
          <a:prstGeom prst="chevron">
            <a:avLst>
              <a:gd name="adj" fmla="val 12939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Arrow: Chevron 58">
            <a:extLst>
              <a:ext uri="{FF2B5EF4-FFF2-40B4-BE49-F238E27FC236}">
                <a16:creationId xmlns:a16="http://schemas.microsoft.com/office/drawing/2014/main" id="{A6682462-E302-442E-93F3-9F5287674153}"/>
              </a:ext>
            </a:extLst>
          </p:cNvPr>
          <p:cNvSpPr/>
          <p:nvPr/>
        </p:nvSpPr>
        <p:spPr>
          <a:xfrm rot="16200000">
            <a:off x="10355705" y="4979900"/>
            <a:ext cx="1001664" cy="685014"/>
          </a:xfrm>
          <a:prstGeom prst="chevron">
            <a:avLst>
              <a:gd name="adj" fmla="val 12939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999CAC-01EE-4D6B-8E61-5050F215C732}"/>
              </a:ext>
            </a:extLst>
          </p:cNvPr>
          <p:cNvCxnSpPr>
            <a:stCxn id="3" idx="0"/>
            <a:endCxn id="2" idx="2"/>
          </p:cNvCxnSpPr>
          <p:nvPr/>
        </p:nvCxnSpPr>
        <p:spPr>
          <a:xfrm flipV="1">
            <a:off x="1382598" y="4053628"/>
            <a:ext cx="7856" cy="321806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7E61591-F8C3-4D42-A880-398C84D12161}"/>
              </a:ext>
            </a:extLst>
          </p:cNvPr>
          <p:cNvCxnSpPr>
            <a:cxnSpLocks/>
            <a:stCxn id="19" idx="0"/>
            <a:endCxn id="29" idx="2"/>
          </p:cNvCxnSpPr>
          <p:nvPr/>
        </p:nvCxnSpPr>
        <p:spPr>
          <a:xfrm flipH="1" flipV="1">
            <a:off x="2752627" y="4053628"/>
            <a:ext cx="6287" cy="321806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8B7B980-B836-42C2-9BFC-B7D4AAB31820}"/>
              </a:ext>
            </a:extLst>
          </p:cNvPr>
          <p:cNvCxnSpPr>
            <a:cxnSpLocks/>
            <a:stCxn id="21" idx="0"/>
            <a:endCxn id="30" idx="2"/>
          </p:cNvCxnSpPr>
          <p:nvPr/>
        </p:nvCxnSpPr>
        <p:spPr>
          <a:xfrm flipH="1" flipV="1">
            <a:off x="4110086" y="4053628"/>
            <a:ext cx="3144" cy="321806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452C275-3247-4301-BD67-315D807799AE}"/>
              </a:ext>
            </a:extLst>
          </p:cNvPr>
          <p:cNvCxnSpPr>
            <a:cxnSpLocks/>
            <a:stCxn id="23" idx="0"/>
            <a:endCxn id="31" idx="2"/>
          </p:cNvCxnSpPr>
          <p:nvPr/>
        </p:nvCxnSpPr>
        <p:spPr>
          <a:xfrm flipV="1">
            <a:off x="5407858" y="4053628"/>
            <a:ext cx="3124" cy="321806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F5886E9-BB51-47DE-8B8A-51ECCBB21043}"/>
              </a:ext>
            </a:extLst>
          </p:cNvPr>
          <p:cNvCxnSpPr>
            <a:cxnSpLocks/>
            <a:stCxn id="25" idx="0"/>
            <a:endCxn id="32" idx="2"/>
          </p:cNvCxnSpPr>
          <p:nvPr/>
        </p:nvCxnSpPr>
        <p:spPr>
          <a:xfrm flipH="1" flipV="1">
            <a:off x="6702458" y="4053628"/>
            <a:ext cx="2" cy="321806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CA55E29-9853-4A64-A0ED-72EE9C088993}"/>
              </a:ext>
            </a:extLst>
          </p:cNvPr>
          <p:cNvCxnSpPr>
            <a:cxnSpLocks/>
            <a:stCxn id="26" idx="0"/>
            <a:endCxn id="33" idx="2"/>
          </p:cNvCxnSpPr>
          <p:nvPr/>
        </p:nvCxnSpPr>
        <p:spPr>
          <a:xfrm flipV="1">
            <a:off x="8059920" y="4053628"/>
            <a:ext cx="9427" cy="321806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63D07F8-BD20-414C-A568-DE77950059E6}"/>
              </a:ext>
            </a:extLst>
          </p:cNvPr>
          <p:cNvCxnSpPr>
            <a:cxnSpLocks/>
            <a:stCxn id="27" idx="0"/>
            <a:endCxn id="34" idx="2"/>
          </p:cNvCxnSpPr>
          <p:nvPr/>
        </p:nvCxnSpPr>
        <p:spPr>
          <a:xfrm flipH="1" flipV="1">
            <a:off x="9466085" y="4053628"/>
            <a:ext cx="9421" cy="30202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E9683A9-97A8-40B9-BE5A-590CACC841E6}"/>
              </a:ext>
            </a:extLst>
          </p:cNvPr>
          <p:cNvCxnSpPr>
            <a:cxnSpLocks/>
            <a:stCxn id="28" idx="0"/>
            <a:endCxn id="36" idx="2"/>
          </p:cNvCxnSpPr>
          <p:nvPr/>
        </p:nvCxnSpPr>
        <p:spPr>
          <a:xfrm flipH="1" flipV="1">
            <a:off x="10856538" y="4053628"/>
            <a:ext cx="6280" cy="321806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rrow: Chevron 80">
            <a:extLst>
              <a:ext uri="{FF2B5EF4-FFF2-40B4-BE49-F238E27FC236}">
                <a16:creationId xmlns:a16="http://schemas.microsoft.com/office/drawing/2014/main" id="{E43FC4D3-82F6-4351-B4B1-D02667340888}"/>
              </a:ext>
            </a:extLst>
          </p:cNvPr>
          <p:cNvSpPr/>
          <p:nvPr/>
        </p:nvSpPr>
        <p:spPr>
          <a:xfrm rot="16200000">
            <a:off x="1732125" y="2894936"/>
            <a:ext cx="730678" cy="961537"/>
          </a:xfrm>
          <a:prstGeom prst="chevron">
            <a:avLst>
              <a:gd name="adj" fmla="val 8970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Arrow: Chevron 81">
            <a:extLst>
              <a:ext uri="{FF2B5EF4-FFF2-40B4-BE49-F238E27FC236}">
                <a16:creationId xmlns:a16="http://schemas.microsoft.com/office/drawing/2014/main" id="{2F60DF6C-A299-4718-A8AD-3435046AC60D}"/>
              </a:ext>
            </a:extLst>
          </p:cNvPr>
          <p:cNvSpPr/>
          <p:nvPr/>
        </p:nvSpPr>
        <p:spPr>
          <a:xfrm rot="16200000">
            <a:off x="4399906" y="2894936"/>
            <a:ext cx="730678" cy="961537"/>
          </a:xfrm>
          <a:prstGeom prst="chevron">
            <a:avLst>
              <a:gd name="adj" fmla="val 8970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Arrow: Chevron 82">
            <a:extLst>
              <a:ext uri="{FF2B5EF4-FFF2-40B4-BE49-F238E27FC236}">
                <a16:creationId xmlns:a16="http://schemas.microsoft.com/office/drawing/2014/main" id="{77DB2BB9-3FD5-496B-8661-8F772A18752E}"/>
              </a:ext>
            </a:extLst>
          </p:cNvPr>
          <p:cNvSpPr/>
          <p:nvPr/>
        </p:nvSpPr>
        <p:spPr>
          <a:xfrm rot="16200000">
            <a:off x="7091267" y="2894936"/>
            <a:ext cx="730678" cy="961537"/>
          </a:xfrm>
          <a:prstGeom prst="chevron">
            <a:avLst>
              <a:gd name="adj" fmla="val 8970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Arrow: Chevron 83">
            <a:extLst>
              <a:ext uri="{FF2B5EF4-FFF2-40B4-BE49-F238E27FC236}">
                <a16:creationId xmlns:a16="http://schemas.microsoft.com/office/drawing/2014/main" id="{C252C858-0C6E-4B3C-B7B8-353DB5A7262B}"/>
              </a:ext>
            </a:extLst>
          </p:cNvPr>
          <p:cNvSpPr/>
          <p:nvPr/>
        </p:nvSpPr>
        <p:spPr>
          <a:xfrm rot="16200000">
            <a:off x="9815610" y="2894936"/>
            <a:ext cx="730678" cy="961537"/>
          </a:xfrm>
          <a:prstGeom prst="chevron">
            <a:avLst>
              <a:gd name="adj" fmla="val 8970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0328DD9-E891-474B-9800-F664E0679D49}"/>
              </a:ext>
            </a:extLst>
          </p:cNvPr>
          <p:cNvCxnSpPr>
            <a:cxnSpLocks/>
            <a:stCxn id="38" idx="0"/>
            <a:endCxn id="37" idx="2"/>
          </p:cNvCxnSpPr>
          <p:nvPr/>
        </p:nvCxnSpPr>
        <p:spPr>
          <a:xfrm flipH="1" flipV="1">
            <a:off x="2097464" y="2202848"/>
            <a:ext cx="11001" cy="34066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F1658A3-6E1B-4FF2-A92B-9BE88BF9D9A4}"/>
              </a:ext>
            </a:extLst>
          </p:cNvPr>
          <p:cNvCxnSpPr>
            <a:cxnSpLocks/>
            <a:stCxn id="40" idx="0"/>
            <a:endCxn id="47" idx="2"/>
          </p:cNvCxnSpPr>
          <p:nvPr/>
        </p:nvCxnSpPr>
        <p:spPr>
          <a:xfrm flipH="1" flipV="1">
            <a:off x="4760534" y="2202848"/>
            <a:ext cx="12578" cy="34066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C7AE62A-B40A-4E18-B477-8F3E8FC06E7E}"/>
              </a:ext>
            </a:extLst>
          </p:cNvPr>
          <p:cNvCxnSpPr>
            <a:cxnSpLocks/>
            <a:stCxn id="42" idx="0"/>
            <a:endCxn id="49" idx="2"/>
          </p:cNvCxnSpPr>
          <p:nvPr/>
        </p:nvCxnSpPr>
        <p:spPr>
          <a:xfrm flipH="1" flipV="1">
            <a:off x="7423609" y="2202848"/>
            <a:ext cx="4720" cy="34066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C945852-C07D-4434-A902-B55C51083933}"/>
              </a:ext>
            </a:extLst>
          </p:cNvPr>
          <p:cNvCxnSpPr>
            <a:cxnSpLocks/>
            <a:stCxn id="44" idx="0"/>
            <a:endCxn id="51" idx="2"/>
          </p:cNvCxnSpPr>
          <p:nvPr/>
        </p:nvCxnSpPr>
        <p:spPr>
          <a:xfrm flipH="1" flipV="1">
            <a:off x="10180950" y="2202848"/>
            <a:ext cx="6288" cy="34066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2">
            <a:extLst>
              <a:ext uri="{FF2B5EF4-FFF2-40B4-BE49-F238E27FC236}">
                <a16:creationId xmlns:a16="http://schemas.microsoft.com/office/drawing/2014/main" id="{5BEB8E66-C15F-414B-B4A1-3A70670EF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494" y="928948"/>
            <a:ext cx="5238158" cy="750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store both the bit vector and the summary vector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65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5" grpId="0"/>
      <p:bldP spid="3" grpId="0" animBg="1"/>
      <p:bldP spid="19" grpId="0" animBg="1"/>
      <p:bldP spid="21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40" grpId="0" animBg="1"/>
      <p:bldP spid="42" grpId="0" animBg="1"/>
      <p:bldP spid="44" grpId="0" animBg="1"/>
      <p:bldP spid="47" grpId="0" animBg="1"/>
      <p:bldP spid="49" grpId="0" animBg="1"/>
      <p:bldP spid="51" grpId="0" animBg="1"/>
      <p:bldP spid="6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81" grpId="0" animBg="1"/>
      <p:bldP spid="82" grpId="0" animBg="1"/>
      <p:bldP spid="83" grpId="0" animBg="1"/>
      <p:bldP spid="84" grpId="0" animBg="1"/>
      <p:bldP spid="9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5648" y="64436"/>
            <a:ext cx="11607539" cy="789162"/>
          </a:xfrm>
        </p:spPr>
        <p:txBody>
          <a:bodyPr/>
          <a:lstStyle/>
          <a:p>
            <a:r>
              <a:rPr lang="en-US" sz="4400" dirty="0"/>
              <a:t>Split Universe into Clusters</a:t>
            </a:r>
            <a:endParaRPr lang="en-US" sz="16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6C1A3C-E829-4932-893C-634A420D8139}"/>
                  </a:ext>
                </a:extLst>
              </p:cNvPr>
              <p:cNvSpPr txBox="1"/>
              <p:nvPr/>
            </p:nvSpPr>
            <p:spPr>
              <a:xfrm>
                <a:off x="446202" y="853598"/>
                <a:ext cx="11506985" cy="38845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pPr>
                <a:r>
                  <a:rPr lang="en-CA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improve performance by splitting up the range {0, 1, 2, . . . , u − 1} into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CA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rad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CA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clusters of size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CA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rad>
                  </m:oMath>
                </a14:m>
                <a:r>
                  <a:rPr lang="en-CA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If x =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ad>
                      <m:radPr>
                        <m:degHide m:val="on"/>
                        <m:ctrlPr>
                          <a:rPr lang="en-CA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rad>
                  </m:oMath>
                </a14:m>
                <a:r>
                  <a:rPr lang="en-CA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j, then V[x] = </a:t>
                </a:r>
                <a:r>
                  <a:rPr lang="en-CA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V.Cluster</a:t>
                </a:r>
                <a:r>
                  <a:rPr lang="en-CA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CA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CA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][j]. </a:t>
                </a:r>
              </a:p>
              <a:p>
                <a:pPr marL="342900" indent="-34290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pPr>
                <a:r>
                  <a:rPr lang="en-CA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low(x) = x mod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CA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rad>
                  </m:oMath>
                </a14:m>
                <a:r>
                  <a:rPr lang="en-CA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j </a:t>
                </a:r>
              </a:p>
              <a:p>
                <a:pPr marL="342900" indent="-34290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pPr>
                <a:r>
                  <a:rPr lang="en-CA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high(x) =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CA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CA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CA" sz="28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CA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</m:rad>
                              </m:den>
                            </m:f>
                          </m:e>
                        </m:box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endParaRPr lang="en-CA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pPr>
                <a:r>
                  <a:rPr lang="en-CA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index(</a:t>
                </a:r>
                <a:r>
                  <a:rPr lang="en-CA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CA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j) =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ad>
                      <m:radPr>
                        <m:degHide m:val="on"/>
                        <m:ctrlPr>
                          <a:rPr lang="en-CA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rad>
                  </m:oMath>
                </a14:m>
                <a:r>
                  <a:rPr lang="en-CA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j</a:t>
                </a:r>
                <a:endParaRPr lang="en-US" sz="2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6C1A3C-E829-4932-893C-634A420D8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02" y="853598"/>
                <a:ext cx="11506985" cy="3884525"/>
              </a:xfrm>
              <a:prstGeom prst="rect">
                <a:avLst/>
              </a:prstGeom>
              <a:blipFill>
                <a:blip r:embed="rId2"/>
                <a:stretch>
                  <a:fillRect l="-424" b="-3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600E55-127C-4461-8CEF-C4861FE83773}"/>
                  </a:ext>
                </a:extLst>
              </p:cNvPr>
              <p:cNvSpPr txBox="1"/>
              <p:nvPr/>
            </p:nvSpPr>
            <p:spPr>
              <a:xfrm>
                <a:off x="1454085" y="6398983"/>
                <a:ext cx="7916158" cy="5136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sz="2400" dirty="0"/>
                  <a:t>Bit vector (u = 16) split into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CA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16</m:t>
                        </m:r>
                      </m:e>
                    </m:rad>
                  </m:oMath>
                </a14:m>
                <a:r>
                  <a:rPr lang="en-CA" sz="2400" dirty="0"/>
                  <a:t> = 4 clusters of size 4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600E55-127C-4461-8CEF-C4861FE83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085" y="6398983"/>
                <a:ext cx="7916158" cy="513602"/>
              </a:xfrm>
              <a:prstGeom prst="rect">
                <a:avLst/>
              </a:prstGeom>
              <a:blipFill>
                <a:blip r:embed="rId3"/>
                <a:stretch>
                  <a:fillRect l="-1233" t="-2381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4E7D0BE-42F2-4D8C-968C-5C3F6E5345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681" t="55670" r="12011" b="23437"/>
          <a:stretch/>
        </p:blipFill>
        <p:spPr>
          <a:xfrm>
            <a:off x="518474" y="4896966"/>
            <a:ext cx="11142483" cy="150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36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5648" y="64436"/>
            <a:ext cx="11607539" cy="789162"/>
          </a:xfrm>
        </p:spPr>
        <p:txBody>
          <a:bodyPr/>
          <a:lstStyle/>
          <a:p>
            <a:r>
              <a:rPr lang="en-US" sz="4400" dirty="0"/>
              <a:t>Insert</a:t>
            </a:r>
            <a:endParaRPr lang="en-US" sz="1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C1A3C-E829-4932-893C-634A420D8139}"/>
              </a:ext>
            </a:extLst>
          </p:cNvPr>
          <p:cNvSpPr txBox="1"/>
          <p:nvPr/>
        </p:nvSpPr>
        <p:spPr>
          <a:xfrm>
            <a:off x="345648" y="1076493"/>
            <a:ext cx="9788165" cy="1842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CA" sz="2400" b="1" dirty="0">
                <a:latin typeface="Consolas" panose="020B0609020204030204" pitchFamily="49" charset="0"/>
              </a:rPr>
              <a:t>Insert</a:t>
            </a:r>
          </a:p>
          <a:p>
            <a:pPr marL="914400" lvl="1" indent="-4572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</a:pPr>
            <a:r>
              <a:rPr lang="en-CA" sz="2400" dirty="0">
                <a:latin typeface="Consolas" panose="020B0609020204030204" pitchFamily="49" charset="0"/>
              </a:rPr>
              <a:t>Set </a:t>
            </a:r>
            <a:r>
              <a:rPr lang="en-CA" sz="2400" dirty="0" err="1">
                <a:latin typeface="Consolas" panose="020B0609020204030204" pitchFamily="49" charset="0"/>
              </a:rPr>
              <a:t>V.cluster</a:t>
            </a:r>
            <a:r>
              <a:rPr lang="en-CA" sz="2400" dirty="0">
                <a:latin typeface="Consolas" panose="020B0609020204030204" pitchFamily="49" charset="0"/>
              </a:rPr>
              <a:t>[high(x)][low(x)] = 1 	     O(1)</a:t>
            </a:r>
          </a:p>
          <a:p>
            <a:pPr marL="914400" lvl="1" indent="-4572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</a:pPr>
            <a:r>
              <a:rPr lang="en-CA" sz="2400" dirty="0">
                <a:latin typeface="Consolas" panose="020B0609020204030204" pitchFamily="49" charset="0"/>
              </a:rPr>
              <a:t>Mark cluster high(x) as non-empty  		O(1)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D9B054-5551-4EB1-A0BB-A2E3E2850BBB}"/>
                  </a:ext>
                </a:extLst>
              </p:cNvPr>
              <p:cNvSpPr txBox="1"/>
              <p:nvPr/>
            </p:nvSpPr>
            <p:spPr>
              <a:xfrm>
                <a:off x="345648" y="3248007"/>
                <a:ext cx="10683713" cy="31262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pPr>
                <a:r>
                  <a:rPr lang="en-US" sz="2400" b="1" dirty="0">
                    <a:latin typeface="Consolas" panose="020B0609020204030204" pitchFamily="49" charset="0"/>
                  </a:rPr>
                  <a:t>Successor</a:t>
                </a:r>
                <a:r>
                  <a:rPr lang="en-US" sz="2400" dirty="0">
                    <a:latin typeface="Consolas" panose="020B0609020204030204" pitchFamily="49" charset="0"/>
                  </a:rPr>
                  <a:t>:</a:t>
                </a:r>
              </a:p>
              <a:p>
                <a:pPr marL="800100" lvl="1" indent="-34290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§"/>
                </a:pPr>
                <a:r>
                  <a:rPr lang="en-CA" sz="2400" dirty="0">
                    <a:latin typeface="Consolas" panose="020B0609020204030204" pitchFamily="49" charset="0"/>
                  </a:rPr>
                  <a:t>Look </a:t>
                </a:r>
                <a:r>
                  <a:rPr lang="en-CA" sz="2400" b="1" dirty="0">
                    <a:latin typeface="Consolas" panose="020B0609020204030204" pitchFamily="49" charset="0"/>
                  </a:rPr>
                  <a:t>within</a:t>
                </a:r>
                <a:r>
                  <a:rPr lang="en-CA" sz="2400" dirty="0">
                    <a:latin typeface="Consolas" panose="020B0609020204030204" pitchFamily="49" charset="0"/>
                  </a:rPr>
                  <a:t> </a:t>
                </a:r>
                <a:r>
                  <a:rPr lang="en-CA" sz="2400" b="1" dirty="0">
                    <a:latin typeface="Consolas" panose="020B0609020204030204" pitchFamily="49" charset="0"/>
                  </a:rPr>
                  <a:t>cluster</a:t>
                </a:r>
                <a:r>
                  <a:rPr lang="en-CA" sz="2400" dirty="0">
                    <a:latin typeface="Consolas" panose="020B0609020204030204" pitchFamily="49" charset="0"/>
                  </a:rPr>
                  <a:t> high(x) 			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CA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rad>
                  </m:oMath>
                </a14:m>
                <a:r>
                  <a:rPr lang="en-CA" sz="2400" dirty="0">
                    <a:latin typeface="Consolas" panose="020B0609020204030204" pitchFamily="49" charset="0"/>
                  </a:rPr>
                  <a:t>) </a:t>
                </a:r>
              </a:p>
              <a:p>
                <a:pPr marL="800100" lvl="1" indent="-34290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§"/>
                </a:pPr>
                <a:r>
                  <a:rPr lang="en-CA" sz="2400" dirty="0">
                    <a:latin typeface="Consolas" panose="020B0609020204030204" pitchFamily="49" charset="0"/>
                  </a:rPr>
                  <a:t>else find next </a:t>
                </a:r>
                <a:r>
                  <a:rPr lang="en-CA" sz="2400" b="1" dirty="0">
                    <a:latin typeface="Consolas" panose="020B0609020204030204" pitchFamily="49" charset="0"/>
                  </a:rPr>
                  <a:t>non-empty cluster </a:t>
                </a:r>
                <a:r>
                  <a:rPr lang="en-CA" sz="2400" dirty="0" err="1">
                    <a:latin typeface="Consolas" panose="020B0609020204030204" pitchFamily="49" charset="0"/>
                  </a:rPr>
                  <a:t>i</a:t>
                </a:r>
                <a:r>
                  <a:rPr lang="en-CA" sz="2400" dirty="0">
                    <a:latin typeface="Consolas" panose="020B0609020204030204" pitchFamily="49" charset="0"/>
                  </a:rPr>
                  <a:t> 		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CA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rad>
                  </m:oMath>
                </a14:m>
                <a:r>
                  <a:rPr lang="en-CA" sz="2400" dirty="0">
                    <a:latin typeface="Consolas" panose="020B0609020204030204" pitchFamily="49" charset="0"/>
                  </a:rPr>
                  <a:t>) </a:t>
                </a:r>
              </a:p>
              <a:p>
                <a:pPr marL="800100" lvl="1" indent="-34290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§"/>
                </a:pPr>
                <a:r>
                  <a:rPr lang="en-CA" sz="2400" dirty="0">
                    <a:latin typeface="Consolas" panose="020B0609020204030204" pitchFamily="49" charset="0"/>
                  </a:rPr>
                  <a:t>Find </a:t>
                </a:r>
                <a:r>
                  <a:rPr lang="en-CA" sz="2400" b="1" dirty="0">
                    <a:latin typeface="Consolas" panose="020B0609020204030204" pitchFamily="49" charset="0"/>
                  </a:rPr>
                  <a:t>minimum entry j </a:t>
                </a:r>
                <a:r>
                  <a:rPr lang="en-CA" sz="2400" dirty="0">
                    <a:latin typeface="Consolas" panose="020B0609020204030204" pitchFamily="49" charset="0"/>
                  </a:rPr>
                  <a:t>in that cluster 		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CA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rad>
                  </m:oMath>
                </a14:m>
                <a:r>
                  <a:rPr lang="en-CA" sz="2400" dirty="0">
                    <a:latin typeface="Consolas" panose="020B0609020204030204" pitchFamily="49" charset="0"/>
                  </a:rPr>
                  <a:t>) </a:t>
                </a:r>
              </a:p>
              <a:p>
                <a:pPr marL="800100" lvl="1" indent="-34290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§"/>
                </a:pPr>
                <a:r>
                  <a:rPr lang="en-CA" sz="2400" dirty="0">
                    <a:latin typeface="Consolas" panose="020B0609020204030204" pitchFamily="49" charset="0"/>
                  </a:rPr>
                  <a:t>Return </a:t>
                </a:r>
                <a:r>
                  <a:rPr lang="en-CA" sz="2400" i="1" dirty="0">
                    <a:latin typeface="Consolas" panose="020B0609020204030204" pitchFamily="49" charset="0"/>
                  </a:rPr>
                  <a:t>index(</a:t>
                </a:r>
                <a:r>
                  <a:rPr lang="en-CA" sz="2400" i="1" dirty="0" err="1">
                    <a:latin typeface="Consolas" panose="020B0609020204030204" pitchFamily="49" charset="0"/>
                  </a:rPr>
                  <a:t>i</a:t>
                </a:r>
                <a:r>
                  <a:rPr lang="en-CA" sz="2400" i="1" dirty="0">
                    <a:latin typeface="Consolas" panose="020B0609020204030204" pitchFamily="49" charset="0"/>
                  </a:rPr>
                  <a:t>, j) 			  </a:t>
                </a:r>
                <a:r>
                  <a:rPr lang="en-CA" sz="2400" b="1" dirty="0">
                    <a:latin typeface="Consolas" panose="020B0609020204030204" pitchFamily="49" charset="0"/>
                  </a:rPr>
                  <a:t>Total = 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CA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𝒖</m:t>
                        </m:r>
                      </m:e>
                    </m:rad>
                  </m:oMath>
                </a14:m>
                <a:r>
                  <a:rPr lang="en-CA" sz="2400" b="1" dirty="0">
                    <a:latin typeface="Consolas" panose="020B0609020204030204" pitchFamily="49" charset="0"/>
                  </a:rPr>
                  <a:t>)</a:t>
                </a:r>
                <a:endParaRPr lang="en-CA" sz="2400" b="1" dirty="0"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D9B054-5551-4EB1-A0BB-A2E3E2850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48" y="3248007"/>
                <a:ext cx="10683713" cy="3126240"/>
              </a:xfrm>
              <a:prstGeom prst="rect">
                <a:avLst/>
              </a:prstGeom>
              <a:blipFill>
                <a:blip r:embed="rId2"/>
                <a:stretch>
                  <a:fillRect l="-285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43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5648" y="64436"/>
            <a:ext cx="11607539" cy="789162"/>
          </a:xfrm>
        </p:spPr>
        <p:txBody>
          <a:bodyPr/>
          <a:lstStyle/>
          <a:p>
            <a:r>
              <a:rPr lang="en-US" sz="4800" dirty="0"/>
              <a:t>3. Recurse</a:t>
            </a:r>
            <a:endParaRPr lang="en-US" sz="59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6C1A3C-E829-4932-893C-634A420D8139}"/>
                  </a:ext>
                </a:extLst>
              </p:cNvPr>
              <p:cNvSpPr txBox="1"/>
              <p:nvPr/>
            </p:nvSpPr>
            <p:spPr>
              <a:xfrm>
                <a:off x="342507" y="1496597"/>
                <a:ext cx="11506985" cy="35214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pPr>
                <a:r>
                  <a:rPr lang="en-CA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three operations in Successor are also Successor calls to vectors of size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CA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rad>
                  </m:oMath>
                </a14:m>
                <a:r>
                  <a:rPr lang="en-CA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We can use recursion to speed things up.</a:t>
                </a:r>
              </a:p>
              <a:p>
                <a:pPr marL="800100" lvl="1" indent="-34290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§"/>
                </a:pP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V.cluster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is a size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CA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rad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van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Emde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Boas structure (∀ 0 ≤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CA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rad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800100" lvl="1" indent="-34290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§"/>
                </a:pP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V.summary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size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CA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rad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van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Emde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Boas structure </a:t>
                </a:r>
              </a:p>
              <a:p>
                <a:pPr marL="800100" lvl="1" indent="-34290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§"/>
                </a:pP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V.summary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indicates whether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V.cluster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is nonempty</a:t>
                </a:r>
                <a:endParaRPr lang="en-CA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6C1A3C-E829-4932-893C-634A420D8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07" y="1496597"/>
                <a:ext cx="11506985" cy="3521477"/>
              </a:xfrm>
              <a:prstGeom prst="rect">
                <a:avLst/>
              </a:prstGeom>
              <a:blipFill>
                <a:blip r:embed="rId2"/>
                <a:stretch>
                  <a:fillRect l="-424" b="-4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064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5648" y="64436"/>
            <a:ext cx="11607539" cy="789162"/>
          </a:xfrm>
        </p:spPr>
        <p:txBody>
          <a:bodyPr/>
          <a:lstStyle/>
          <a:p>
            <a:r>
              <a:rPr lang="en-CA" sz="4800" dirty="0"/>
              <a:t>INSERT</a:t>
            </a:r>
            <a:endParaRPr lang="en-US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EEC6C-888C-40FB-96B1-33659D4EA869}"/>
              </a:ext>
            </a:extLst>
          </p:cNvPr>
          <p:cNvSpPr txBox="1"/>
          <p:nvPr/>
        </p:nvSpPr>
        <p:spPr>
          <a:xfrm>
            <a:off x="401422" y="1155256"/>
            <a:ext cx="6932631" cy="2546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CA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INSERT(V, x) </a:t>
            </a:r>
          </a:p>
          <a:p>
            <a:pPr>
              <a:lnSpc>
                <a:spcPct val="200000"/>
              </a:lnSpc>
            </a:pPr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A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Insert(</a:t>
            </a:r>
            <a:r>
              <a:rPr lang="en-CA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V.cluster</a:t>
            </a:r>
            <a:r>
              <a:rPr lang="en-CA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[high(x)], low[x]) </a:t>
            </a:r>
          </a:p>
          <a:p>
            <a:pPr>
              <a:lnSpc>
                <a:spcPct val="200000"/>
              </a:lnSpc>
            </a:pPr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CA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Insert(</a:t>
            </a:r>
            <a:r>
              <a:rPr lang="en-CA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V.summary</a:t>
            </a:r>
            <a:r>
              <a:rPr lang="en-CA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high[x])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1DF54C-4EAC-4842-A03A-2972482E69D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5244" y="4189098"/>
            <a:ext cx="4138632" cy="16213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22D39E-B6DE-4602-8F88-A09BAB8F4FFF}"/>
              </a:ext>
            </a:extLst>
          </p:cNvPr>
          <p:cNvSpPr txBox="1"/>
          <p:nvPr/>
        </p:nvSpPr>
        <p:spPr>
          <a:xfrm>
            <a:off x="461781" y="4809849"/>
            <a:ext cx="45721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So, we get the recurrence: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8623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5648" y="64436"/>
            <a:ext cx="11607539" cy="789162"/>
          </a:xfrm>
        </p:spPr>
        <p:txBody>
          <a:bodyPr/>
          <a:lstStyle/>
          <a:p>
            <a:r>
              <a:rPr lang="en-US" sz="4800" dirty="0"/>
              <a:t>SUCCESSOR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EEC6C-888C-40FB-96B1-33659D4EA869}"/>
              </a:ext>
            </a:extLst>
          </p:cNvPr>
          <p:cNvSpPr txBox="1"/>
          <p:nvPr/>
        </p:nvSpPr>
        <p:spPr>
          <a:xfrm>
            <a:off x="457982" y="1065950"/>
            <a:ext cx="7284934" cy="3911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SUCCESSOR(V, x)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1   </a:t>
            </a:r>
            <a:r>
              <a:rPr lang="en-US" sz="24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= high(x)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2   j = Successor(</a:t>
            </a:r>
            <a:r>
              <a:rPr lang="en-US" sz="24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V.cluster</a:t>
            </a: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sz="24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], low(x))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3   if j == ∞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4      </a:t>
            </a:r>
            <a:r>
              <a:rPr lang="en-US" sz="24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= Successor(</a:t>
            </a:r>
            <a:r>
              <a:rPr lang="en-US" sz="24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V.summary</a:t>
            </a: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5      j = Successor(</a:t>
            </a:r>
            <a:r>
              <a:rPr lang="en-US" sz="24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V.cluster</a:t>
            </a: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sz="24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], −∞)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6   return index(</a:t>
            </a:r>
            <a:r>
              <a:rPr lang="en-US" sz="24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, j)</a:t>
            </a:r>
            <a:endParaRPr lang="en-CA" sz="24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3666B6-1960-47B9-9025-A370CD33F21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73897" y="4950478"/>
            <a:ext cx="7479290" cy="184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0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5648" y="64436"/>
            <a:ext cx="11607539" cy="789162"/>
          </a:xfrm>
        </p:spPr>
        <p:txBody>
          <a:bodyPr/>
          <a:lstStyle/>
          <a:p>
            <a:r>
              <a:rPr lang="en-US" sz="4800" dirty="0"/>
              <a:t>4. </a:t>
            </a:r>
            <a:r>
              <a:rPr lang="en-US" sz="5400" dirty="0"/>
              <a:t>Maintain Min and Max</a:t>
            </a:r>
            <a:endParaRPr lang="en-US" sz="59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EEC6C-888C-40FB-96B1-33659D4EA869}"/>
              </a:ext>
            </a:extLst>
          </p:cNvPr>
          <p:cNvSpPr txBox="1"/>
          <p:nvPr/>
        </p:nvSpPr>
        <p:spPr>
          <a:xfrm>
            <a:off x="448556" y="2123593"/>
            <a:ext cx="7790471" cy="3911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SUCCESSOR(V, x)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1   </a:t>
            </a:r>
            <a:r>
              <a:rPr lang="en-US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= high(x)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2   if low(x) &lt; </a:t>
            </a:r>
            <a:r>
              <a:rPr lang="en-US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V.cluster</a:t>
            </a: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].max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3      j = Successor(</a:t>
            </a:r>
            <a:r>
              <a:rPr lang="en-US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V.cluster</a:t>
            </a: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], low(x))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4   else: </a:t>
            </a:r>
            <a:r>
              <a:rPr lang="en-US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= Successor(</a:t>
            </a:r>
            <a:r>
              <a:rPr lang="en-US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V.summary</a:t>
            </a: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, high(x))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5           j = </a:t>
            </a:r>
            <a:r>
              <a:rPr lang="en-US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V.cluster</a:t>
            </a: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].min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6   return index(</a:t>
            </a:r>
            <a:r>
              <a:rPr lang="en-US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, j)</a:t>
            </a:r>
            <a:endParaRPr lang="en-CA" sz="24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65FD2D-1534-476D-8C15-9548E3747A6B}"/>
              </a:ext>
            </a:extLst>
          </p:cNvPr>
          <p:cNvSpPr txBox="1"/>
          <p:nvPr/>
        </p:nvSpPr>
        <p:spPr>
          <a:xfrm>
            <a:off x="448556" y="992744"/>
            <a:ext cx="11504631" cy="113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400" dirty="0"/>
              <a:t>We store the minimum and maximum entry in each structure. This gives an O(1) time overhead for each Insert operation.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979AC-7460-462A-BC9C-0470CD7DF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67" t="23829" r="34066" b="54914"/>
          <a:stretch/>
        </p:blipFill>
        <p:spPr>
          <a:xfrm>
            <a:off x="7541443" y="5441939"/>
            <a:ext cx="4497373" cy="118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53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5648" y="64436"/>
            <a:ext cx="11607539" cy="789162"/>
          </a:xfrm>
        </p:spPr>
        <p:txBody>
          <a:bodyPr/>
          <a:lstStyle/>
          <a:p>
            <a:r>
              <a:rPr lang="en-US" sz="5400" dirty="0"/>
              <a:t>5. Don’t store Min recursively</a:t>
            </a:r>
            <a:endParaRPr lang="en-US" sz="59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EEC6C-888C-40FB-96B1-33659D4EA869}"/>
              </a:ext>
            </a:extLst>
          </p:cNvPr>
          <p:cNvSpPr txBox="1"/>
          <p:nvPr/>
        </p:nvSpPr>
        <p:spPr>
          <a:xfrm>
            <a:off x="448556" y="2426796"/>
            <a:ext cx="646129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INSERT(V, x)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V.min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None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V.min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V.max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 I O(1) time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x &lt;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V.min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swap(x ↔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V.min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x &gt;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V.max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    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V.max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x)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V.cluster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[high(x) == None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Insert(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V.summary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high(x))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Insert(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V.cluster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[high(x)], low(x)) </a:t>
            </a:r>
            <a:endParaRPr lang="en-CA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65FD2D-1534-476D-8C15-9548E3747A6B}"/>
              </a:ext>
            </a:extLst>
          </p:cNvPr>
          <p:cNvSpPr txBox="1"/>
          <p:nvPr/>
        </p:nvSpPr>
        <p:spPr>
          <a:xfrm>
            <a:off x="448556" y="873072"/>
            <a:ext cx="11504631" cy="113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400" dirty="0"/>
              <a:t>The Successor call now needs to check for the min separately. </a:t>
            </a:r>
          </a:p>
          <a:p>
            <a:pPr>
              <a:lnSpc>
                <a:spcPct val="150000"/>
              </a:lnSpc>
            </a:pPr>
            <a:r>
              <a:rPr lang="en-CA" sz="2400" dirty="0"/>
              <a:t>if x &lt; </a:t>
            </a:r>
            <a:r>
              <a:rPr lang="en-CA" sz="2400" dirty="0" err="1"/>
              <a:t>V.min</a:t>
            </a:r>
            <a:r>
              <a:rPr lang="en-CA" sz="2400" dirty="0"/>
              <a:t> : return </a:t>
            </a:r>
            <a:r>
              <a:rPr lang="en-CA" sz="2400" dirty="0" err="1"/>
              <a:t>V.min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979AC-7460-462A-BC9C-0470CD7DF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67" t="23829" r="34066" b="54914"/>
          <a:stretch/>
        </p:blipFill>
        <p:spPr>
          <a:xfrm>
            <a:off x="7358944" y="3936390"/>
            <a:ext cx="4003497" cy="10551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9E501C-1BB5-47B5-91B7-1508D4BD928C}"/>
              </a:ext>
            </a:extLst>
          </p:cNvPr>
          <p:cNvSpPr txBox="1"/>
          <p:nvPr/>
        </p:nvSpPr>
        <p:spPr>
          <a:xfrm>
            <a:off x="5003669" y="5751503"/>
            <a:ext cx="2184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►First Call 1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1B964B-4062-40A4-808C-FF8A52C8E4B6}"/>
              </a:ext>
            </a:extLst>
          </p:cNvPr>
          <p:cNvSpPr txBox="1"/>
          <p:nvPr/>
        </p:nvSpPr>
        <p:spPr>
          <a:xfrm>
            <a:off x="5003669" y="6112074"/>
            <a:ext cx="2184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►Second Call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5CD8C0-50D6-428C-9DE8-12F94004ACCE}"/>
              </a:ext>
            </a:extLst>
          </p:cNvPr>
          <p:cNvSpPr txBox="1"/>
          <p:nvPr/>
        </p:nvSpPr>
        <p:spPr>
          <a:xfrm>
            <a:off x="7072457" y="2625916"/>
            <a:ext cx="49467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/>
              <a:t>If the first call is executed, the second call only takes O(1) time. So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490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5648" y="64436"/>
            <a:ext cx="11607539" cy="789162"/>
          </a:xfrm>
        </p:spPr>
        <p:txBody>
          <a:bodyPr/>
          <a:lstStyle/>
          <a:p>
            <a:r>
              <a:rPr lang="en-US" sz="4800" dirty="0"/>
              <a:t>6. Delete</a:t>
            </a:r>
            <a:endParaRPr lang="en-US" sz="59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EEC6C-888C-40FB-96B1-33659D4EA869}"/>
              </a:ext>
            </a:extLst>
          </p:cNvPr>
          <p:cNvSpPr txBox="1"/>
          <p:nvPr/>
        </p:nvSpPr>
        <p:spPr>
          <a:xfrm>
            <a:off x="345647" y="853598"/>
            <a:ext cx="7497453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DELETE(V, x)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x ==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V.min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V.summary.min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None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V.min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V.max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None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return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V.min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index(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V.cluster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].min)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Delete(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V.cluster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[high(x)], low(x))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V.cluster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[high(x)].min == None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Delete(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V.summary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high(x))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x ==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V.max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V.summary.max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None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else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V.summary.max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V.max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index(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V.cluster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].max)</a:t>
            </a:r>
            <a:endParaRPr lang="en-CA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979AC-7460-462A-BC9C-0470CD7DF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67" t="23829" r="34066" b="54914"/>
          <a:stretch/>
        </p:blipFill>
        <p:spPr>
          <a:xfrm>
            <a:off x="8188503" y="3647713"/>
            <a:ext cx="4003497" cy="10551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9E501C-1BB5-47B5-91B7-1508D4BD928C}"/>
              </a:ext>
            </a:extLst>
          </p:cNvPr>
          <p:cNvSpPr txBox="1"/>
          <p:nvPr/>
        </p:nvSpPr>
        <p:spPr>
          <a:xfrm>
            <a:off x="3473778" y="1245146"/>
            <a:ext cx="2184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 new min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5CD8C0-50D6-428C-9DE8-12F94004ACCE}"/>
              </a:ext>
            </a:extLst>
          </p:cNvPr>
          <p:cNvSpPr txBox="1"/>
          <p:nvPr/>
        </p:nvSpPr>
        <p:spPr>
          <a:xfrm>
            <a:off x="8059918" y="1779698"/>
            <a:ext cx="41320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/>
              <a:t>If the </a:t>
            </a:r>
            <a:r>
              <a:rPr lang="en-CA" sz="2400" b="1" dirty="0"/>
              <a:t>second</a:t>
            </a:r>
            <a:r>
              <a:rPr lang="en-CA" sz="2400" dirty="0"/>
              <a:t> </a:t>
            </a:r>
            <a:r>
              <a:rPr lang="en-CA" sz="2400" b="1" dirty="0"/>
              <a:t>call</a:t>
            </a:r>
            <a:r>
              <a:rPr lang="en-CA" sz="2400" dirty="0"/>
              <a:t> is executed, the </a:t>
            </a:r>
            <a:r>
              <a:rPr lang="en-CA" sz="2400" b="1" dirty="0"/>
              <a:t>first call</a:t>
            </a:r>
            <a:r>
              <a:rPr lang="en-CA" sz="2400" dirty="0"/>
              <a:t> only takes O(1) time. </a:t>
            </a:r>
          </a:p>
          <a:p>
            <a:r>
              <a:rPr lang="en-CA" sz="2400" dirty="0"/>
              <a:t>So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2BC134-46F4-4329-B1A7-2F51C38EC403}"/>
              </a:ext>
            </a:extLst>
          </p:cNvPr>
          <p:cNvSpPr txBox="1"/>
          <p:nvPr/>
        </p:nvSpPr>
        <p:spPr>
          <a:xfrm>
            <a:off x="4566109" y="2325598"/>
            <a:ext cx="2184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O(1) time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AA9689-96B3-4C1B-911E-6023AC61D06B}"/>
              </a:ext>
            </a:extLst>
          </p:cNvPr>
          <p:cNvSpPr txBox="1"/>
          <p:nvPr/>
        </p:nvSpPr>
        <p:spPr>
          <a:xfrm>
            <a:off x="796315" y="4533616"/>
            <a:ext cx="30656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Now we update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V.max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5C6997-13D7-4B85-B194-64BCCF6F1E6B}"/>
              </a:ext>
            </a:extLst>
          </p:cNvPr>
          <p:cNvSpPr txBox="1"/>
          <p:nvPr/>
        </p:nvSpPr>
        <p:spPr>
          <a:xfrm>
            <a:off x="5265653" y="3077522"/>
            <a:ext cx="23794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Unstore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 min</a:t>
            </a: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ADA4E0-FFD6-4BD2-9ECB-805CD692705C}"/>
              </a:ext>
            </a:extLst>
          </p:cNvPr>
          <p:cNvSpPr txBox="1"/>
          <p:nvPr/>
        </p:nvSpPr>
        <p:spPr>
          <a:xfrm>
            <a:off x="5264152" y="3450717"/>
            <a:ext cx="2184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 Call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69F701-B693-4CAC-AF4F-BDF07D7CE644}"/>
              </a:ext>
            </a:extLst>
          </p:cNvPr>
          <p:cNvSpPr txBox="1"/>
          <p:nvPr/>
        </p:nvSpPr>
        <p:spPr>
          <a:xfrm>
            <a:off x="5264152" y="4175291"/>
            <a:ext cx="2184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►Second Call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3651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5648" y="64436"/>
            <a:ext cx="11607539" cy="789162"/>
          </a:xfrm>
        </p:spPr>
        <p:txBody>
          <a:bodyPr/>
          <a:lstStyle/>
          <a:p>
            <a:r>
              <a:rPr lang="en-CA" sz="4000" dirty="0"/>
              <a:t>Lower Bound [</a:t>
            </a:r>
            <a:r>
              <a:rPr lang="en-CA" sz="4000" dirty="0" err="1"/>
              <a:t>Patrascu</a:t>
            </a:r>
            <a:r>
              <a:rPr lang="en-CA" sz="4000" dirty="0"/>
              <a:t> &amp; </a:t>
            </a:r>
            <a:r>
              <a:rPr lang="en-CA" sz="4000" dirty="0" err="1"/>
              <a:t>Thorup</a:t>
            </a:r>
            <a:r>
              <a:rPr lang="en-CA" sz="4000" dirty="0"/>
              <a:t> 2007]</a:t>
            </a:r>
            <a:endParaRPr lang="en-US" sz="123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9A6BF0-2A36-4D82-A4A9-68BE0ECDC2DD}"/>
                  </a:ext>
                </a:extLst>
              </p:cNvPr>
              <p:cNvSpPr txBox="1"/>
              <p:nvPr/>
            </p:nvSpPr>
            <p:spPr>
              <a:xfrm>
                <a:off x="888477" y="1702158"/>
                <a:ext cx="9726104" cy="30792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sz="3200" dirty="0"/>
                  <a:t>Even for static queries (no Insert/Delete) </a:t>
                </a:r>
              </a:p>
              <a:p>
                <a:pPr marL="457200" indent="-45720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el-GR" sz="3200" dirty="0"/>
                  <a:t>Ω(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3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CA" sz="3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32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3200" dirty="0"/>
                  <a:t>) time per query for u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func>
                              <m:func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(1)</m:t>
                            </m:r>
                          </m:sup>
                        </m:sSup>
                      </m:sup>
                    </m:sSup>
                  </m:oMath>
                </a14:m>
                <a:endParaRPr lang="en-US" sz="3200" dirty="0"/>
              </a:p>
              <a:p>
                <a:pPr marL="457200" indent="-45720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en-US" sz="3200" dirty="0"/>
                  <a:t>O(n · poly(log n)) space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9A6BF0-2A36-4D82-A4A9-68BE0ECDC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77" y="1702158"/>
                <a:ext cx="9726104" cy="3079241"/>
              </a:xfrm>
              <a:prstGeom prst="rect">
                <a:avLst/>
              </a:prstGeom>
              <a:blipFill>
                <a:blip r:embed="rId2"/>
                <a:stretch>
                  <a:fillRect l="-1630" b="-5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332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8"/>
            <a:ext cx="10058400" cy="952418"/>
          </a:xfrm>
        </p:spPr>
        <p:txBody>
          <a:bodyPr/>
          <a:lstStyle/>
          <a:p>
            <a:r>
              <a:rPr lang="en-CA" sz="5400" dirty="0"/>
              <a:t>2-3 Trees</a:t>
            </a:r>
            <a:endParaRPr lang="en-US" altLang="en-US" sz="5400" dirty="0"/>
          </a:p>
        </p:txBody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6B56DB19-2EAC-4231-9D72-679AD0871A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599" y="1253765"/>
            <a:ext cx="11079637" cy="52762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CA" sz="2800" dirty="0"/>
              <a:t>Properties 2-3 Trees are balanced search trees. </a:t>
            </a:r>
          </a:p>
          <a:p>
            <a:pPr>
              <a:lnSpc>
                <a:spcPct val="150000"/>
              </a:lnSpc>
            </a:pPr>
            <a:r>
              <a:rPr lang="en-CA" sz="2800" dirty="0"/>
              <a:t>Every node with children (non-leaf) has </a:t>
            </a:r>
          </a:p>
          <a:p>
            <a:pPr lvl="1">
              <a:lnSpc>
                <a:spcPct val="150000"/>
              </a:lnSpc>
            </a:pPr>
            <a:r>
              <a:rPr lang="en-CA" sz="2400" dirty="0"/>
              <a:t>either two children (2-node) and consists of one piece of data, or </a:t>
            </a:r>
          </a:p>
          <a:p>
            <a:pPr lvl="1">
              <a:lnSpc>
                <a:spcPct val="150000"/>
              </a:lnSpc>
            </a:pPr>
            <a:r>
              <a:rPr lang="en-CA" sz="2400" dirty="0"/>
              <a:t>has three children (3-node) and consists of 2 pieces of data.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5648" y="64436"/>
            <a:ext cx="11607539" cy="789162"/>
          </a:xfrm>
        </p:spPr>
        <p:txBody>
          <a:bodyPr/>
          <a:lstStyle/>
          <a:p>
            <a:r>
              <a:rPr lang="en-US" sz="4800" dirty="0"/>
              <a:t>7. Space Improvements</a:t>
            </a:r>
            <a:endParaRPr lang="en-US" sz="59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9A6BF0-2A36-4D82-A4A9-68BE0ECDC2DD}"/>
                  </a:ext>
                </a:extLst>
              </p:cNvPr>
              <p:cNvSpPr txBox="1"/>
              <p:nvPr/>
            </p:nvSpPr>
            <p:spPr>
              <a:xfrm>
                <a:off x="530651" y="1117548"/>
                <a:ext cx="11130698" cy="54219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CA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improve from Θ(u) to O(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func>
                      <m:funcPr>
                        <m:ctrlPr>
                          <a:rPr lang="en-CA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6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CA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26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func>
                      </m:e>
                    </m:func>
                  </m:oMath>
                </a14:m>
                <a:r>
                  <a:rPr lang="en-CA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CA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 create nonempty clusters </a:t>
                </a:r>
              </a:p>
              <a:p>
                <a:pPr marL="1200150" lvl="2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CA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CA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V.min</a:t>
                </a:r>
                <a:r>
                  <a:rPr lang="en-CA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becomes None, deallocate V 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CA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Store </a:t>
                </a:r>
                <a:r>
                  <a:rPr lang="en-CA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V.cluster</a:t>
                </a:r>
                <a:r>
                  <a:rPr lang="en-CA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a </a:t>
                </a:r>
                <a:r>
                  <a:rPr lang="en-CA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hashtable</a:t>
                </a:r>
                <a:r>
                  <a:rPr lang="en-CA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nonempty clusters 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CA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insert may create a new structure Θ(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6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CA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26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func>
                      </m:e>
                    </m:func>
                  </m:oMath>
                </a14:m>
                <a:r>
                  <a:rPr lang="en-CA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times (each empty insert) 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CA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actually happen [Vladimir Ĉ</a:t>
                </a:r>
                <a:r>
                  <a:rPr lang="en-US" sz="2600" dirty="0"/>
                  <a:t>un</a:t>
                </a:r>
                <a:r>
                  <a:rPr lang="en-CA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á</a:t>
                </a:r>
                <a:r>
                  <a:rPr lang="en-US" sz="2600" dirty="0"/>
                  <a:t>t]</a:t>
                </a:r>
                <a:r>
                  <a:rPr lang="en-CA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CA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Charge pointer to structure (and associated hash table entry) to the structure </a:t>
                </a:r>
              </a:p>
              <a:p>
                <a:pPr>
                  <a:lnSpc>
                    <a:spcPct val="150000"/>
                  </a:lnSpc>
                </a:pPr>
                <a:r>
                  <a:rPr lang="en-CA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gives us O(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func>
                      <m:funcPr>
                        <m:ctrlPr>
                          <a:rPr lang="en-CA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6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CA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26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func>
                      </m:e>
                    </m:func>
                  </m:oMath>
                </a14:m>
                <a:r>
                  <a:rPr lang="en-CA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space (but randomized).</a:t>
                </a:r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9A6BF0-2A36-4D82-A4A9-68BE0ECDC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51" y="1117548"/>
                <a:ext cx="11130698" cy="5421933"/>
              </a:xfrm>
              <a:prstGeom prst="rect">
                <a:avLst/>
              </a:prstGeom>
              <a:blipFill>
                <a:blip r:embed="rId2"/>
                <a:stretch>
                  <a:fillRect l="-986" b="-1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647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5648" y="64436"/>
            <a:ext cx="11607539" cy="789162"/>
          </a:xfrm>
        </p:spPr>
        <p:txBody>
          <a:bodyPr/>
          <a:lstStyle/>
          <a:p>
            <a:r>
              <a:rPr lang="en-US" sz="5400" dirty="0"/>
              <a:t>8. Indirection</a:t>
            </a:r>
            <a:endParaRPr lang="en-US" sz="21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9A6BF0-2A36-4D82-A4A9-68BE0ECDC2DD}"/>
                  </a:ext>
                </a:extLst>
              </p:cNvPr>
              <p:cNvSpPr txBox="1"/>
              <p:nvPr/>
            </p:nvSpPr>
            <p:spPr>
              <a:xfrm>
                <a:off x="345648" y="1008667"/>
                <a:ext cx="11475564" cy="54496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further reduce to O(n) space. </a:t>
                </a: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Store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vEB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structure with n =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CA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2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using BST or even an array ⇒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CA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2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time once in base case </a:t>
                </a: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use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CA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CA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2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such structures (disjoint)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⇒ O(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CA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CA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CA" sz="28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CA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sz="28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</m:func>
                              </m:e>
                            </m:func>
                          </m:den>
                        </m:f>
                      </m:e>
                    </m:box>
                    <m:func>
                      <m:funcPr>
                        <m:ctrlPr>
                          <a:rPr lang="en-CA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CA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2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O(n) space for small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CA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2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Larger structures “store” pointers to them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⇒ O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box>
                      <m:boxPr>
                        <m:ctrlPr>
                          <a:rPr lang="en-CA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CA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CA" sz="28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CA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sz="28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</m:func>
                              </m:e>
                            </m:func>
                          </m:den>
                        </m:f>
                      </m:e>
                    </m:box>
                    <m:func>
                      <m:funcPr>
                        <m:ctrlPr>
                          <a:rPr lang="en-CA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CA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2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O(n) space for large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CA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2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Details: Split/Merge small structures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9A6BF0-2A36-4D82-A4A9-68BE0ECDC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48" y="1008667"/>
                <a:ext cx="11475564" cy="5449633"/>
              </a:xfrm>
              <a:prstGeom prst="rect">
                <a:avLst/>
              </a:prstGeom>
              <a:blipFill>
                <a:blip r:embed="rId2"/>
                <a:stretch>
                  <a:fillRect l="-1116" b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55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5649" y="162945"/>
            <a:ext cx="6884710" cy="952418"/>
          </a:xfrm>
        </p:spPr>
        <p:txBody>
          <a:bodyPr/>
          <a:lstStyle/>
          <a:p>
            <a:r>
              <a:rPr lang="en-CA" sz="5400" dirty="0"/>
              <a:t>2-3 Trees</a:t>
            </a:r>
            <a:endParaRPr lang="en-US" altLang="en-US" sz="5400" dirty="0"/>
          </a:p>
        </p:txBody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6B56DB19-2EAC-4231-9D72-679AD0871A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5649" y="1315144"/>
            <a:ext cx="7786446" cy="4841737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2800" dirty="0"/>
              <a:t>Every non-leaf is a 2-node or 3-node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2800" dirty="0"/>
              <a:t> All leaves are at the same level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2800" dirty="0"/>
              <a:t>All non-leaves branch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2800" dirty="0"/>
              <a:t>All data is kept in sorted order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2800" dirty="0"/>
              <a:t>Every leaf node will contain one or two fields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2800" dirty="0"/>
              <a:t>Height ≤ </a:t>
            </a:r>
            <a:r>
              <a:rPr lang="en-CA" sz="2800" dirty="0" err="1"/>
              <a:t>lgn</a:t>
            </a:r>
            <a:r>
              <a:rPr lang="en-CA" sz="2800" dirty="0"/>
              <a:t> (More dense than BST)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56BDEF-59B7-4A32-83D7-88C2DFF4C2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25428" y="1074656"/>
            <a:ext cx="3330804" cy="2057401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5CAF75DF-F27D-49AF-97C8-DF37283D3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1013" y="3736013"/>
            <a:ext cx="1238054" cy="66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CA" sz="2400" dirty="0"/>
              <a:t>2-Node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7C48021-8872-46E6-9B3F-DFC6DEF3E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1803" y="438026"/>
            <a:ext cx="1238054" cy="66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CA" sz="2400" dirty="0"/>
              <a:t>3-Node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AC9FF-6FB1-4C3A-A498-EC552C4298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99260" y="4405318"/>
            <a:ext cx="2583140" cy="205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5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5649" y="162945"/>
            <a:ext cx="6884710" cy="952418"/>
          </a:xfrm>
        </p:spPr>
        <p:txBody>
          <a:bodyPr/>
          <a:lstStyle/>
          <a:p>
            <a:r>
              <a:rPr lang="en-US" sz="4800" dirty="0"/>
              <a:t>Example 2-3 Tree</a:t>
            </a:r>
            <a:endParaRPr lang="en-US" altLang="en-US" sz="8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2FC762-032F-4343-A3DB-CACB6BB7C9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4717" y="1593129"/>
            <a:ext cx="10308723" cy="411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07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5649" y="162945"/>
            <a:ext cx="6884710" cy="952418"/>
          </a:xfrm>
        </p:spPr>
        <p:txBody>
          <a:bodyPr/>
          <a:lstStyle/>
          <a:p>
            <a:r>
              <a:rPr lang="en-US" sz="4800" dirty="0"/>
              <a:t>2-3 Tree - Search</a:t>
            </a:r>
            <a:endParaRPr lang="en-US" altLang="en-US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4AAB1-7FB4-4F29-87C8-2B07ED7D040D}"/>
              </a:ext>
            </a:extLst>
          </p:cNvPr>
          <p:cNvSpPr txBox="1"/>
          <p:nvPr/>
        </p:nvSpPr>
        <p:spPr>
          <a:xfrm>
            <a:off x="345649" y="1115363"/>
            <a:ext cx="4367753" cy="5659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CA" sz="2600" dirty="0"/>
              <a:t>Very similar to Binary Search. 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CA" sz="2600" dirty="0"/>
              <a:t>Start at the root node, and traverse down tree in order. 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CA" sz="2600" dirty="0"/>
              <a:t>Tree is sorted so only need to look at one node for each level of tree. </a:t>
            </a:r>
          </a:p>
          <a:p>
            <a:pPr marL="3429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CA" sz="2600" dirty="0"/>
              <a:t>Search runtime is O(lg(n))</a:t>
            </a:r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E26153-C4B8-4BEB-BFF0-C8C84EC9AA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94548" y="1313547"/>
            <a:ext cx="7444577" cy="356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86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5648" y="162945"/>
            <a:ext cx="11607539" cy="789162"/>
          </a:xfrm>
        </p:spPr>
        <p:txBody>
          <a:bodyPr/>
          <a:lstStyle/>
          <a:p>
            <a:r>
              <a:rPr lang="en-US" sz="4800" dirty="0"/>
              <a:t>2-3 Tree – Insert Example</a:t>
            </a:r>
            <a:endParaRPr lang="en-US" alt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96349F-5DD0-4516-A02A-DD33A6EC06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66127" y="3937647"/>
            <a:ext cx="7626285" cy="26540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9EFF23-1BB6-4F9C-8E3F-A0FC3669F7B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23751" y="952107"/>
            <a:ext cx="6176810" cy="246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92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5648" y="162945"/>
            <a:ext cx="11607539" cy="789162"/>
          </a:xfrm>
        </p:spPr>
        <p:txBody>
          <a:bodyPr/>
          <a:lstStyle/>
          <a:p>
            <a:r>
              <a:rPr lang="en-US" sz="4800" dirty="0"/>
              <a:t>2-3 Tree – Insert Example</a:t>
            </a:r>
            <a:endParaRPr lang="en-US" alt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96349F-5DD0-4516-A02A-DD33A6EC06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0829" y="1034592"/>
            <a:ext cx="6162642" cy="22365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4D85C5-CCF1-4435-B445-758D72682E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52788" y="1662320"/>
            <a:ext cx="6239212" cy="50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03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5648" y="162945"/>
            <a:ext cx="11607539" cy="789162"/>
          </a:xfrm>
        </p:spPr>
        <p:txBody>
          <a:bodyPr/>
          <a:lstStyle/>
          <a:p>
            <a:r>
              <a:rPr lang="en-US" sz="4800" dirty="0"/>
              <a:t>2-3 Tree – Delete </a:t>
            </a:r>
            <a:endParaRPr lang="en-US" alt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C1A3C-E829-4932-893C-634A420D8139}"/>
              </a:ext>
            </a:extLst>
          </p:cNvPr>
          <p:cNvSpPr txBox="1"/>
          <p:nvPr/>
        </p:nvSpPr>
        <p:spPr>
          <a:xfrm>
            <a:off x="446202" y="1150070"/>
            <a:ext cx="11506985" cy="4150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CA" sz="2800" dirty="0"/>
              <a:t>Delete(X) Steps: 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CA" sz="2800" dirty="0"/>
              <a:t>Swap item to delete with </a:t>
            </a:r>
            <a:r>
              <a:rPr lang="en-CA" sz="2800" dirty="0" err="1"/>
              <a:t>inorder</a:t>
            </a:r>
            <a:r>
              <a:rPr lang="en-CA" sz="2800" dirty="0"/>
              <a:t> successor if item is not already a leaf. 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CA" sz="2800" dirty="0"/>
              <a:t>Redistribute and merge nodes if there is underflowing in order to get back to a correct 2-3 tree 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CA" sz="2800" dirty="0"/>
              <a:t>Runtime is O(lg(n)) 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65825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v2" id="{BACE0C7A-21E3-4076-A8EC-387C4B513415}" vid="{366C1592-6B2F-409D-ADAA-749D8A12786D}"/>
    </a:ext>
  </a:extLst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879FED-67F8-481C-84BD-04248329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45902D-8BCA-4596-9829-0D7D1289C0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{0F639CF4-E2C6-42B0-8C29-6D40D655C04F}tf10001108_win32</Template>
  <TotalTime>7936</TotalTime>
  <Words>1924</Words>
  <Application>Microsoft Office PowerPoint</Application>
  <PresentationFormat>Widescreen</PresentationFormat>
  <Paragraphs>224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Cambria Math</vt:lpstr>
      <vt:lpstr>Consolas</vt:lpstr>
      <vt:lpstr>Segoe UI</vt:lpstr>
      <vt:lpstr>Segoe UI Light</vt:lpstr>
      <vt:lpstr>Times New Roman</vt:lpstr>
      <vt:lpstr>Wingdings</vt:lpstr>
      <vt:lpstr>WelcomeDoc</vt:lpstr>
      <vt:lpstr>Network</vt:lpstr>
      <vt:lpstr>ECEG-5193: Algorithm Analysis and Design</vt:lpstr>
      <vt:lpstr>2-3 Trees</vt:lpstr>
      <vt:lpstr>2-3 Trees</vt:lpstr>
      <vt:lpstr>2-3 Trees</vt:lpstr>
      <vt:lpstr>Example 2-3 Tree</vt:lpstr>
      <vt:lpstr>2-3 Tree - Search</vt:lpstr>
      <vt:lpstr>2-3 Tree – Insert Example</vt:lpstr>
      <vt:lpstr>2-3 Tree – Insert Example</vt:lpstr>
      <vt:lpstr>2-3 Tree – Delete </vt:lpstr>
      <vt:lpstr>2-3 Tree – Delete: Redistribute Example </vt:lpstr>
      <vt:lpstr>2-3 Tree – Delete: Merge Example </vt:lpstr>
      <vt:lpstr>B-Trees</vt:lpstr>
      <vt:lpstr>Why B-Trees</vt:lpstr>
      <vt:lpstr>Divide and Conquer  van Emde Boas Trees</vt:lpstr>
      <vt:lpstr>van Emde Boas Trees</vt:lpstr>
      <vt:lpstr>van Emde Boas Trees</vt:lpstr>
      <vt:lpstr>van Emde Boas Trees</vt:lpstr>
      <vt:lpstr>van Emde Boas Trees</vt:lpstr>
      <vt:lpstr>1. Bit Vector</vt:lpstr>
      <vt:lpstr>2. Split Universe into Clusters</vt:lpstr>
      <vt:lpstr>Split Universe into Clusters</vt:lpstr>
      <vt:lpstr>Insert</vt:lpstr>
      <vt:lpstr>3. Recurse</vt:lpstr>
      <vt:lpstr>INSERT</vt:lpstr>
      <vt:lpstr>SUCCESSOR</vt:lpstr>
      <vt:lpstr>4. Maintain Min and Max</vt:lpstr>
      <vt:lpstr>5. Don’t store Min recursively</vt:lpstr>
      <vt:lpstr>6. Delete</vt:lpstr>
      <vt:lpstr>Lower Bound [Patrascu &amp; Thorup 2007]</vt:lpstr>
      <vt:lpstr>7. Space Improvements</vt:lpstr>
      <vt:lpstr>8. Indirection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Tesfamichael Gebrehiwet</dc:creator>
  <cp:keywords/>
  <cp:lastModifiedBy>Tesfamichael Gebrehiwet</cp:lastModifiedBy>
  <cp:revision>210</cp:revision>
  <dcterms:created xsi:type="dcterms:W3CDTF">2021-10-24T06:23:43Z</dcterms:created>
  <dcterms:modified xsi:type="dcterms:W3CDTF">2022-01-03T05:26:11Z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