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5" r:id="rId5"/>
    <p:sldMasterId id="2147483671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8" r:id="rId8"/>
    <p:sldId id="259" r:id="rId9"/>
    <p:sldId id="275" r:id="rId10"/>
    <p:sldId id="276" r:id="rId11"/>
    <p:sldId id="262" r:id="rId12"/>
    <p:sldId id="264" r:id="rId13"/>
    <p:sldId id="268" r:id="rId14"/>
    <p:sldId id="270" r:id="rId15"/>
    <p:sldId id="273" r:id="rId16"/>
    <p:sldId id="274" r:id="rId17"/>
    <p:sldId id="279" r:id="rId18"/>
    <p:sldId id="331" r:id="rId19"/>
    <p:sldId id="265" r:id="rId20"/>
    <p:sldId id="332" r:id="rId21"/>
    <p:sldId id="266" r:id="rId22"/>
    <p:sldId id="283" r:id="rId23"/>
    <p:sldId id="267" r:id="rId24"/>
    <p:sldId id="281" r:id="rId25"/>
    <p:sldId id="333" r:id="rId26"/>
    <p:sldId id="335" r:id="rId27"/>
    <p:sldId id="271" r:id="rId28"/>
    <p:sldId id="282" r:id="rId29"/>
    <p:sldId id="337" r:id="rId30"/>
    <p:sldId id="338" r:id="rId31"/>
    <p:sldId id="288" r:id="rId32"/>
    <p:sldId id="287" r:id="rId33"/>
    <p:sldId id="344" r:id="rId34"/>
    <p:sldId id="345" r:id="rId35"/>
    <p:sldId id="307" r:id="rId36"/>
    <p:sldId id="311" r:id="rId37"/>
    <p:sldId id="342" r:id="rId38"/>
    <p:sldId id="343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Algorithm Classification" id="{DF176A75-DAA8-4FA9-AA27-7E7753DC1984}">
          <p14:sldIdLst>
            <p14:sldId id="258"/>
            <p14:sldId id="259"/>
            <p14:sldId id="275"/>
            <p14:sldId id="276"/>
            <p14:sldId id="262"/>
            <p14:sldId id="264"/>
            <p14:sldId id="268"/>
            <p14:sldId id="270"/>
            <p14:sldId id="273"/>
            <p14:sldId id="274"/>
            <p14:sldId id="279"/>
          </p14:sldIdLst>
        </p14:section>
        <p14:section name="Example - Knapsack Problems" id="{17E60D32-2CDA-4C0E-BBEF-7242FC32F71A}">
          <p14:sldIdLst>
            <p14:sldId id="331"/>
            <p14:sldId id="265"/>
            <p14:sldId id="332"/>
            <p14:sldId id="266"/>
            <p14:sldId id="283"/>
            <p14:sldId id="267"/>
            <p14:sldId id="281"/>
            <p14:sldId id="333"/>
            <p14:sldId id="335"/>
            <p14:sldId id="271"/>
            <p14:sldId id="282"/>
            <p14:sldId id="337"/>
            <p14:sldId id="338"/>
            <p14:sldId id="288"/>
            <p14:sldId id="287"/>
            <p14:sldId id="344"/>
            <p14:sldId id="345"/>
            <p14:sldId id="307"/>
            <p14:sldId id="311"/>
            <p14:sldId id="342"/>
            <p14:sldId id="34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DFDFD"/>
    <a:srgbClr val="F8F8F8"/>
    <a:srgbClr val="FFFFFF"/>
    <a:srgbClr val="EAEAEA"/>
    <a:srgbClr val="DCDCDC"/>
    <a:srgbClr val="D24726"/>
    <a:srgbClr val="FF9B45"/>
    <a:srgbClr val="DD462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15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678E507-3D1B-4FE9-A494-C5611EA21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D2BC62-6B3D-476A-AB64-C002BE0D6CA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5CA71C0-AB58-4013-BFC2-4C88AE8E6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17F6219-001D-49F8-BCE1-0F8B91FCA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5BDB45E-622D-4E0B-B284-D2553ACE3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D1EC73-D8B7-4C7B-88A9-902359F3E8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696B2BA-30C2-435B-B808-2603964BA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67BCBA4-A534-4885-8A6C-E0273648D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13D033D-8A87-4F6C-9321-27B0E0B04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7AEFE8-A568-4765-99F2-D417B38946B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7E1512C-E794-4371-B868-6DBA90C5E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9248F2A-AC1F-4299-AECE-43A1CFB1A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8EE467F-EFED-4EB1-8A32-A67DE3F2F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38A6F5-FA54-49C4-9D79-6A8A8F8DBE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5E03F07-063D-4DC9-8D0F-CA8371B34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9623A65-C9FF-4D96-8316-8CDB9DE34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29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Knapsack problem where </a:t>
            </a:r>
            <a:r>
              <a:rPr lang="en-US" altLang="en-US" sz="1200" i="1" dirty="0">
                <a:latin typeface="Times New Roman" panose="02020603050405020304" pitchFamily="18" charset="0"/>
              </a:rPr>
              <a:t>value</a:t>
            </a:r>
            <a:r>
              <a:rPr lang="en-US" altLang="en-US" sz="1200" dirty="0">
                <a:latin typeface="Times New Roman" panose="02020603050405020304" pitchFamily="18" charset="0"/>
              </a:rPr>
              <a:t> = </a:t>
            </a:r>
            <a:r>
              <a:rPr lang="en-US" altLang="en-US" sz="1200" i="1" dirty="0">
                <a:latin typeface="Times New Roman" panose="02020603050405020304" pitchFamily="18" charset="0"/>
              </a:rPr>
              <a:t>weight</a:t>
            </a: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4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CD9A24B-0F47-43C8-B12B-D7F2E4994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461D1F-80D0-48F6-AF72-D2266E8D7E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15232C5-EEDF-4FFB-8EF9-3223443FF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219534-68EC-4E11-8F13-5A8C2BE55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46675D4-A865-4E9F-91FD-469428730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A507BD-FEBC-41B5-A1D7-261FD2202F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718D7CE-3A5E-4FBD-BDD8-8901413E9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705E452-1ADC-44A2-A6AA-A689108F5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08F7594-EB54-44C3-B7ED-7AFA3B0F5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E88DA5-2D68-45F5-A973-0007599E41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489965F-E588-40DA-9B9E-3ECF989826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B5417A2-4C9A-4F9D-B9C3-D59436836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1F987C8-2019-463E-8D67-B0790132E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9FE62E-AE3C-4D95-80DD-32B1654C1F0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B037248-D14D-408D-BB8E-54B272FCB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38EC7E8-6EA4-4EDC-9706-27372A1CB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1C19B6A-0BBE-47F1-937F-BA9BDAA12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C5655C-E651-4812-9BEA-C8FAF69682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FC6A845-FA50-442A-A323-E6BA2D785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D7B8D28-2CE8-4AEE-A0FE-7FD44AB06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C9FA46A-BD81-46BA-A694-1D0752087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7C4407-5E66-449C-A0BC-49353EDAFE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140120E-BB36-48A9-9CCD-8DD45A44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0A028D1-73EA-4CC2-B6FF-B213F598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7803F473-E10A-4332-910F-3AFBE120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82D2DBB1-42C8-4080-B1F3-E74E6526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C463784F-63B8-4F45-8E7D-0A43705B2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9F32625E-C0A5-43F4-96C9-89F41571E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8EE467F-EFED-4EB1-8A32-A67DE3F2F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38A6F5-FA54-49C4-9D79-6A8A8F8DBE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5E03F07-063D-4DC9-8D0F-CA8371B34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9623A65-C9FF-4D96-8316-8CDB9DE34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C902818-1D91-4488-B8AB-DFA7FF71D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4AB26-1A13-4713-8A06-BDF367411B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2C74FD3-84F0-4213-A7BB-33CC2513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9145185-0717-46CF-98A8-FC5DC8A3D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B51DBD7F-1ACA-4EAA-A947-E28819F2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B80F6CBF-077A-4C86-9D48-2905FCCF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06FF73A7-DC83-4AE6-A14B-8415FC73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DBFDD6B2-7726-4BBE-805F-6BFACDC19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7" y="522934"/>
            <a:ext cx="8497589" cy="707981"/>
          </a:xfrm>
        </p:spPr>
        <p:txBody>
          <a:bodyPr>
            <a:noAutofit/>
          </a:bodyPr>
          <a:lstStyle>
            <a:lvl1pPr>
              <a:defRPr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6623137B-AA4E-4ED4-BC4A-3D502E81CF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4CF0902-EE43-4600-9003-2F1D25C528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76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9085-DE9B-4CD0-97BF-5725328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F391-BDC6-4C3F-B202-77431F89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35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15A9-77A3-4AE1-B12D-414AA25E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E517-26B6-4BF2-B781-D0BD559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37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894F-3B93-4F25-B513-66C2EEC6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6E0E-A98E-444B-B0F3-10CD619B6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4FE1-74C1-456E-8536-5EACC6A1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08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49B0-171E-4AD6-B130-0BF49E42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438A-7936-4017-843A-394C3038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176B7-EBDD-45F4-819C-F4C99A672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C75F1-B5CB-4761-BCA8-EC013D40E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3933C-5498-4565-AF2F-AB63BCA51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121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B6B-D55F-45AD-BDA2-C3BDE70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89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32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7D-FDBA-4C12-9B03-D0644C8F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6F7E-527D-48D2-844C-46C6FF1D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6FB12-48E0-4AA9-86B5-3B73D69F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809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A483-07F7-4455-B083-8BBAD09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AB1DD-9EA3-44CE-98F1-3B9EDBC9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614A4-8605-4ABF-B82C-6B3DB5B69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432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C6A0-D87E-47FA-91D3-790706C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6FF0-DCDE-4231-851B-00A94356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7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90906" y="1196392"/>
            <a:ext cx="829976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5" y="448056"/>
            <a:ext cx="8155218" cy="640080"/>
          </a:xfrm>
        </p:spPr>
        <p:txBody>
          <a:bodyPr anchor="b" anchorCtr="0">
            <a:normAutofit/>
          </a:bodyPr>
          <a:lstStyle>
            <a:lvl1pPr>
              <a:defRPr sz="2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611264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986CB-445E-4D2B-BCAC-3E002CC9E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79FAB-A659-4FA1-88B8-B4FB2ADF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5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2" y="262784"/>
            <a:ext cx="8761576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06800"/>
            <a:ext cx="8530912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79336" y="1266092"/>
            <a:ext cx="8548165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D68-4F3B-49A5-8594-C258986A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162E-DC23-46A4-BDB0-0E51CF30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374A-FE66-4B48-97BD-A01A7B2B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6D97-B167-42A7-8014-A717AE7FAEC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DB17-339B-4C0F-915C-1AD84FFD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44A7-B0A2-4D89-831B-0CA8495D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C199-6A20-4600-B2DB-0EF43B878B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98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561" y="1355747"/>
            <a:ext cx="6958879" cy="353045"/>
          </a:xfrm>
        </p:spPr>
        <p:txBody>
          <a:bodyPr lIns="0" tIns="0" rIns="0" bIns="0"/>
          <a:lstStyle>
            <a:lvl1pPr>
              <a:defRPr sz="2294" b="0" i="0">
                <a:solidFill>
                  <a:srgbClr val="01020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2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63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622" y="355881"/>
            <a:ext cx="849758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43988" y="1170016"/>
            <a:ext cx="8645036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992" y="254978"/>
            <a:ext cx="84582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992" y="1355747"/>
            <a:ext cx="845819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1020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6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lvl1pPr>
        <a:defRPr b="1" u="none"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52725E66-3DFE-4EEC-AEFA-E2E369BD9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26BD8AF-A358-4A7D-9B15-342DF1572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5" y="1730493"/>
            <a:ext cx="8529221" cy="1790700"/>
          </a:xfrm>
        </p:spPr>
        <p:txBody>
          <a:bodyPr anchor="ctr" anchorCtr="0">
            <a:normAutofit/>
          </a:bodyPr>
          <a:lstStyle/>
          <a:p>
            <a:r>
              <a:rPr lang="en-US" sz="3600" dirty="0"/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6303" y="3334835"/>
            <a:ext cx="8571392" cy="853345"/>
          </a:xfrm>
        </p:spPr>
        <p:txBody>
          <a:bodyPr>
            <a:normAutofit/>
          </a:bodyPr>
          <a:lstStyle/>
          <a:p>
            <a:r>
              <a:rPr lang="en-CA" sz="3300" dirty="0">
                <a:solidFill>
                  <a:schemeClr val="bg1"/>
                </a:solidFill>
              </a:rPr>
              <a:t>Algorithm Design Techniques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86304" y="4631891"/>
            <a:ext cx="8457646" cy="8533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cap="small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classification</a:t>
            </a:r>
            <a:endParaRPr lang="en-US" sz="2400" b="1" cap="sm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DA44FC41-EEF7-4F66-A328-37B6C8EB2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622" y="273377"/>
            <a:ext cx="8497589" cy="7904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and bound algorithms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CFBEC1B-4D0F-47A7-BA74-30DB8AA94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339" y="1282633"/>
            <a:ext cx="8286162" cy="52194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and bound algorithms </a:t>
            </a:r>
            <a:r>
              <a:rPr lang="en-US" altLang="en-US" sz="2000" dirty="0"/>
              <a:t>are generally used for optimization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As the algorithm progresses, a tree of subproblems is formed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original problem is considered the “root problem”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method is used to construct an </a:t>
            </a:r>
            <a:r>
              <a:rPr lang="en-US" altLang="en-US" sz="2000" b="1" dirty="0"/>
              <a:t>upper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lower bound</a:t>
            </a:r>
            <a:r>
              <a:rPr lang="en-US" altLang="en-US" sz="2000" dirty="0"/>
              <a:t> for a given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At each node, </a:t>
            </a:r>
            <a:r>
              <a:rPr lang="en-US" altLang="en-US" sz="2000" b="1" dirty="0"/>
              <a:t>apply the bounding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/>
              <a:t>If the bounds match, it is deemed a feasible solution </a:t>
            </a:r>
            <a:r>
              <a:rPr lang="en-US" altLang="en-US" sz="2000" dirty="0"/>
              <a:t>to that particular subproblem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Continue, using the best known feasible solution to trim sections of the tree</a:t>
            </a:r>
            <a:r>
              <a:rPr lang="en-US" altLang="en-US" sz="2000" dirty="0"/>
              <a:t>, until all nodes have been solved or trimmed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9C58FF23-9DE8-4D81-89E2-00C8A345B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622" y="288922"/>
            <a:ext cx="8334756" cy="870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branch and bound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2678683-5864-4340-A228-B98B6595D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1" y="1435608"/>
            <a:ext cx="8428293" cy="50406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Traveling salesman problem: A salesman has to visit each of n cities (at least) once each, and wants to minimize total distance traveled</a:t>
            </a:r>
          </a:p>
          <a:p>
            <a:pPr lvl="1" eaLnBrk="1" hangingPunct="1"/>
            <a:r>
              <a:rPr lang="en-US" altLang="en-US" sz="2000" dirty="0"/>
              <a:t>Consider the root problem to be the problem of finding the shortest route through a set of cities visiting each city once</a:t>
            </a:r>
          </a:p>
          <a:p>
            <a:pPr lvl="1" eaLnBrk="1" hangingPunct="1"/>
            <a:r>
              <a:rPr lang="en-US" altLang="en-US" sz="2000" dirty="0"/>
              <a:t>Split the node into two child problems:</a:t>
            </a:r>
          </a:p>
          <a:p>
            <a:pPr lvl="2" eaLnBrk="1" hangingPunct="1"/>
            <a:r>
              <a:rPr lang="en-US" altLang="en-US" sz="2000" dirty="0"/>
              <a:t>Shortest route visiting city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sz="2000" dirty="0"/>
              <a:t> first</a:t>
            </a:r>
          </a:p>
          <a:p>
            <a:pPr lvl="2" eaLnBrk="1" hangingPunct="1"/>
            <a:r>
              <a:rPr lang="en-US" altLang="en-US" sz="2000" dirty="0"/>
              <a:t>Shortest route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visiting city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sz="2000" dirty="0"/>
              <a:t> first</a:t>
            </a:r>
          </a:p>
          <a:p>
            <a:pPr lvl="1" eaLnBrk="1" hangingPunct="1"/>
            <a:r>
              <a:rPr lang="en-US" altLang="en-US" sz="2000" dirty="0"/>
              <a:t>Continue subdividing similarly as the tree grows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29BFDD92-4116-4905-ABF8-A3E01618C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C9F0366-F60C-4FB1-9CD9-2DB0C6D4F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3777" y="1339196"/>
            <a:ext cx="8214870" cy="516292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3200" dirty="0"/>
              <a:t>A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 </a:t>
            </a:r>
            <a:r>
              <a:rPr lang="en-US" altLang="en-US" sz="3200" dirty="0"/>
              <a:t>uses a random number at least once during the computation to make a decision</a:t>
            </a:r>
          </a:p>
          <a:p>
            <a:pPr lvl="1" eaLnBrk="1" hangingPunct="1"/>
            <a:r>
              <a:rPr lang="en-US" altLang="en-US" sz="3200" dirty="0"/>
              <a:t>Example: In Quicksort, using a random number to choose a pivot</a:t>
            </a:r>
          </a:p>
          <a:p>
            <a:pPr lvl="1" eaLnBrk="1" hangingPunct="1"/>
            <a:r>
              <a:rPr lang="en-US" altLang="en-US" sz="3200" dirty="0"/>
              <a:t>Example: Trying to factor a large number by choosing random numbers as possible divisors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772283" y="2796184"/>
            <a:ext cx="2934260" cy="369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109" y="384036"/>
            <a:ext cx="8832915" cy="256642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algn="ctr">
              <a:spcBef>
                <a:spcPts val="93"/>
              </a:spcBef>
              <a:tabLst>
                <a:tab pos="6645443" algn="l"/>
              </a:tabLst>
            </a:pPr>
            <a:r>
              <a:rPr lang="en-US" sz="166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  <a:latin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sz="16600" b="1" u="none" spc="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7F7F7F"/>
                </a:solidFill>
              </a:u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7BD495C-7DA9-4912-A35F-914F2648DE04}"/>
              </a:ext>
            </a:extLst>
          </p:cNvPr>
          <p:cNvSpPr txBox="1">
            <a:spLocks/>
          </p:cNvSpPr>
          <p:nvPr/>
        </p:nvSpPr>
        <p:spPr>
          <a:xfrm>
            <a:off x="437457" y="3107684"/>
            <a:ext cx="4289195" cy="307169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>
            <a:lvl1pPr>
              <a:defRPr sz="3088" b="0" i="0" u="sng">
                <a:solidFill>
                  <a:srgbClr val="134A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ea typeface="+mj-ea"/>
                <a:cs typeface="Calibri Light"/>
              </a:defRPr>
            </a:lvl1pPr>
          </a:lstStyle>
          <a:p>
            <a:pPr marL="11206" marR="0" lvl="0" indent="0" algn="ctr" defTabSz="914400" rtl="0" eaLnBrk="1" fontAlgn="auto" latinLnBrk="0" hangingPunct="1">
              <a:lnSpc>
                <a:spcPct val="100000"/>
              </a:lnSpc>
              <a:spcBef>
                <a:spcPts val="93"/>
              </a:spcBef>
              <a:spcAft>
                <a:spcPts val="0"/>
              </a:spcAft>
              <a:buClrTx/>
              <a:buSzTx/>
              <a:buFontTx/>
              <a:buNone/>
              <a:tabLst>
                <a:tab pos="6645443" algn="l"/>
              </a:tabLst>
              <a:defRPr/>
            </a:pPr>
            <a:r>
              <a:rPr kumimoji="0" lang="en-US" sz="6600" b="1" i="0" u="none" strike="noStrike" kern="0" cap="none" spc="9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The </a:t>
            </a:r>
          </a:p>
          <a:p>
            <a:pPr marL="11206" marR="0" lvl="0" indent="0" algn="ctr" defTabSz="914400" rtl="0" eaLnBrk="1" fontAlgn="auto" latinLnBrk="0" hangingPunct="1">
              <a:lnSpc>
                <a:spcPct val="100000"/>
              </a:lnSpc>
              <a:spcBef>
                <a:spcPts val="93"/>
              </a:spcBef>
              <a:spcAft>
                <a:spcPts val="0"/>
              </a:spcAft>
              <a:buClrTx/>
              <a:buSzTx/>
              <a:buFontTx/>
              <a:buNone/>
              <a:tabLst>
                <a:tab pos="6645443" algn="l"/>
              </a:tabLst>
              <a:defRPr/>
            </a:pPr>
            <a:r>
              <a:rPr kumimoji="0" lang="en-US" sz="6600" b="1" i="0" u="none" strike="noStrike" kern="0" cap="none" spc="9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Knapsack</a:t>
            </a:r>
            <a:r>
              <a:rPr kumimoji="0" lang="en-US" sz="6600" b="1" i="0" u="none" strike="noStrike" kern="0" cap="none" spc="-101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 </a:t>
            </a:r>
            <a:r>
              <a:rPr kumimoji="0" lang="en-US" sz="6600" b="1" i="0" u="none" strike="noStrike" kern="0" cap="none" spc="4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2573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0321" y="1194505"/>
            <a:ext cx="2283229" cy="207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3610" y="3160233"/>
            <a:ext cx="2128622" cy="2998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581" y="3942863"/>
            <a:ext cx="3082020" cy="2326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1" y="273170"/>
            <a:ext cx="7233685" cy="93521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algn="ctr">
              <a:spcBef>
                <a:spcPts val="93"/>
              </a:spcBef>
              <a:tabLst>
                <a:tab pos="6645443" algn="l"/>
              </a:tabLst>
            </a:pPr>
            <a:r>
              <a:rPr lang="en-US" sz="60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What would you pick?</a:t>
            </a:r>
            <a:endParaRPr sz="6000" b="1" u="none" spc="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7F7F7F"/>
                </a:solidFill>
              </a:u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533" y="1470275"/>
            <a:ext cx="1791450" cy="1386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14218" y="1319247"/>
            <a:ext cx="2534688" cy="2153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321" y="3125937"/>
            <a:ext cx="1980662" cy="279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31054" y="2175139"/>
            <a:ext cx="2008438" cy="1628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3" y="3668660"/>
            <a:ext cx="1565988" cy="235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0031" y="1356707"/>
            <a:ext cx="2934260" cy="3694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72" y="4477826"/>
            <a:ext cx="1762685" cy="1509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8547" y="384036"/>
            <a:ext cx="6656854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3883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Knapsack</a:t>
            </a:r>
            <a:r>
              <a:rPr sz="3883" b="1" u="none" spc="-1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 </a:t>
            </a:r>
            <a:r>
              <a:rPr sz="3883" b="1" u="none" spc="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Problems	</a:t>
            </a:r>
          </a:p>
        </p:txBody>
      </p:sp>
      <p:sp>
        <p:nvSpPr>
          <p:cNvPr id="8" name="object 8"/>
          <p:cNvSpPr/>
          <p:nvPr/>
        </p:nvSpPr>
        <p:spPr>
          <a:xfrm>
            <a:off x="1336335" y="1554188"/>
            <a:ext cx="1791450" cy="1386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24201" y="1098725"/>
            <a:ext cx="1851200" cy="1425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321" y="3125937"/>
            <a:ext cx="1258386" cy="20152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34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573" y="315337"/>
            <a:ext cx="6656854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3883" b="1" u="none" spc="9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Knapsack</a:t>
            </a:r>
            <a:r>
              <a:rPr sz="3883" b="1" u="none" spc="-128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 </a:t>
            </a:r>
            <a:r>
              <a:rPr sz="3883" b="1" u="none" spc="4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Problem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0235" y="1149945"/>
            <a:ext cx="7183881" cy="3192524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14079" marR="377098" lvl="0" indent="-403433" algn="l" defTabSz="806867" rtl="0" eaLnBrk="1" fontAlgn="auto" latinLnBrk="0" hangingPunct="1">
              <a:lnSpc>
                <a:spcPts val="2471"/>
              </a:lnSpc>
              <a:spcBef>
                <a:spcPts val="405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limited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strength,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 there is a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maximum 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weight knapsack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294" b="0" i="0" u="none" strike="noStrike" kern="1200" cap="none" spc="101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carry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-4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would </a:t>
            </a:r>
            <a:r>
              <a:rPr kumimoji="0" sz="2294" b="0" i="0" u="none" strike="noStrike" kern="1200" cap="none" spc="-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294" b="0" i="0" u="none" strike="noStrike" kern="1200" cap="none" spc="-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stuff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294" b="0" i="0" u="none" strike="noStrike" kern="1200" cap="none" spc="30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carry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4483" lvl="0" indent="-403433" algn="l" defTabSz="806867" rtl="0" eaLnBrk="1" fontAlgn="auto" latinLnBrk="0" hangingPunct="1">
              <a:lnSpc>
                <a:spcPts val="2559"/>
              </a:lnSpc>
              <a:spcBef>
                <a:spcPts val="1200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do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choose which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stuff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294" b="0" i="0" u="none" strike="noStrike" kern="1200" cap="none" spc="-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which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leave</a:t>
            </a:r>
            <a:r>
              <a:rPr kumimoji="0" sz="2294" b="0" i="0" u="none" strike="noStrike" kern="1200" cap="none" spc="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behind?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00000"/>
              </a:lnSpc>
              <a:spcBef>
                <a:spcPts val="909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-31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2294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variants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3645" marR="0" lvl="0" indent="-302575" algn="l" defTabSz="806867" rtl="0" eaLnBrk="1" fontAlgn="auto" latinLnBrk="0" hangingPunct="1">
              <a:lnSpc>
                <a:spcPct val="100000"/>
              </a:lnSpc>
              <a:spcBef>
                <a:spcPts val="159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118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0/1 knapsack</a:t>
            </a:r>
            <a:r>
              <a:rPr kumimoji="0" sz="2118" b="0" i="0" u="none" strike="noStrike" kern="1200" cap="none" spc="-3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18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endParaRPr kumimoji="0" sz="21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3645" marR="0" lvl="0" indent="-302575" algn="l" defTabSz="806867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118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Continuous or </a:t>
            </a:r>
            <a:r>
              <a:rPr kumimoji="0" sz="2118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</a:t>
            </a:r>
            <a:r>
              <a:rPr kumimoji="0" sz="2118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knapsack</a:t>
            </a:r>
            <a:r>
              <a:rPr kumimoji="0" sz="2118" b="0" i="0" u="none" strike="noStrike" kern="1200" cap="none" spc="-4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18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endParaRPr kumimoji="0" sz="21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6412" y="4908583"/>
            <a:ext cx="1807094" cy="1356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7118" y="4678854"/>
            <a:ext cx="1762685" cy="1509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055232" y="5464832"/>
            <a:ext cx="172162" cy="16411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806867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3619" marR="0" lvl="0" indent="0" algn="l" defTabSz="806867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97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596" y="1335177"/>
            <a:ext cx="8097624" cy="4376182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14079" marR="4483" lvl="0" indent="-403433" algn="l" defTabSz="806867" rtl="0" eaLnBrk="1" fontAlgn="auto" latinLnBrk="0" hangingPunct="1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sit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down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2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meal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308178" lvl="0" indent="-403433" algn="just" defTabSz="806867" rtl="0" eaLnBrk="1" fontAlgn="auto" latinLnBrk="0" hangingPunct="1">
              <a:lnSpc>
                <a:spcPct val="150000"/>
              </a:lnSpc>
              <a:spcBef>
                <a:spcPts val="1262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much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foods, </a:t>
            </a:r>
            <a:r>
              <a:rPr kumimoji="0" sz="2800" b="0" i="0" u="none" strike="noStrike" kern="1200" cap="none" spc="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 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donuts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  apples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70041" lvl="0" indent="-403433" algn="l" defTabSz="806867" rtl="0" eaLnBrk="1" fontAlgn="auto" latinLnBrk="0" hangingPunct="1">
              <a:lnSpc>
                <a:spcPct val="150000"/>
              </a:lnSpc>
              <a:spcBef>
                <a:spcPts val="1297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calorie  budget,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don't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want 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consume more than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750 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calories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395588" lvl="0" indent="-403433" algn="l" defTabSz="806867" rtl="0" eaLnBrk="1" fontAlgn="auto" latinLnBrk="0" hangingPunct="1">
              <a:lnSpc>
                <a:spcPct val="150000"/>
              </a:lnSpc>
              <a:spcBef>
                <a:spcPts val="1363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Choosing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knapsack</a:t>
            </a:r>
            <a:r>
              <a:rPr kumimoji="0" sz="2800" b="0" i="0" u="none" strike="noStrike" kern="1200" cap="none" spc="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425" y="352551"/>
            <a:ext cx="7166886" cy="68898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4400" b="1" u="none" spc="3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An</a:t>
            </a:r>
            <a:r>
              <a:rPr lang="en-US" sz="4400" b="1" u="none" spc="3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other</a:t>
            </a:r>
            <a:r>
              <a:rPr sz="4400" b="1" u="none" spc="-1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 </a:t>
            </a:r>
            <a:r>
              <a:rPr sz="4400" b="1" u="none" spc="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Example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680" y="263816"/>
            <a:ext cx="7793673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lang="en-US" sz="3883" b="1" u="none" spc="49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Another </a:t>
            </a:r>
            <a:r>
              <a:rPr sz="3883" b="1" u="none" spc="4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Knapsack</a:t>
            </a:r>
            <a:r>
              <a:rPr sz="3883" b="1" u="none" spc="-168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 </a:t>
            </a:r>
            <a:r>
              <a:rPr sz="3883" b="1" u="none" spc="4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Problem	</a:t>
            </a:r>
          </a:p>
        </p:txBody>
      </p:sp>
      <p:sp>
        <p:nvSpPr>
          <p:cNvPr id="3" name="object 3"/>
          <p:cNvSpPr/>
          <p:nvPr/>
        </p:nvSpPr>
        <p:spPr>
          <a:xfrm>
            <a:off x="3300031" y="1502384"/>
            <a:ext cx="2934260" cy="369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044" y="1357705"/>
            <a:ext cx="2071269" cy="1325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2807" y="1507605"/>
            <a:ext cx="2358300" cy="1283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99203" y="2815455"/>
            <a:ext cx="2388679" cy="14174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4291" y="4559942"/>
            <a:ext cx="2003465" cy="3229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4915" y="4882056"/>
            <a:ext cx="2122842" cy="323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4915" y="5204606"/>
            <a:ext cx="2122842" cy="323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14916" y="4559942"/>
            <a:ext cx="119376" cy="637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1377" y="2938384"/>
            <a:ext cx="1997673" cy="12418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5060" y="4403239"/>
            <a:ext cx="1355284" cy="13565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919" y="1016382"/>
            <a:ext cx="8286161" cy="5466993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65069" marR="4483" lvl="0" indent="-453862" algn="l" defTabSz="806867" rtl="0" eaLnBrk="1" fontAlgn="auto" latinLnBrk="0" hangingPunct="1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+mj-lt"/>
              <a:buAutoNum type="arabicPeriod"/>
              <a:tabLst>
                <a:tab pos="146805" algn="l"/>
                <a:tab pos="5997708" algn="l"/>
                <a:tab pos="608736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Enumerate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possible combinations</a:t>
            </a:r>
            <a:r>
              <a:rPr kumimoji="0" sz="3200" b="0" i="0" u="none" strike="noStrike" kern="1200" cap="none" spc="16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 is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200" b="0" i="0" u="none" strike="noStrike" kern="1200" cap="none" spc="-4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say,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subsets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the set</a:t>
            </a:r>
            <a:r>
              <a:rPr kumimoji="0" sz="3200" b="0" i="0" u="none" strike="noStrike" kern="1200" cap="none" spc="25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items.</a:t>
            </a:r>
            <a:r>
              <a:rPr kumimoji="0" lang="en-US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3200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 called the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power</a:t>
            </a:r>
            <a:r>
              <a:rPr kumimoji="0" sz="32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set.</a:t>
            </a:r>
          </a:p>
          <a:p>
            <a:pPr marL="464509" marR="374857" lvl="0" indent="-453862" algn="l" defTabSz="806867" rtl="0" eaLnBrk="1" fontAlgn="auto" latinLnBrk="0" hangingPunct="1">
              <a:lnSpc>
                <a:spcPct val="150000"/>
              </a:lnSpc>
              <a:spcBef>
                <a:spcPts val="1262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+mj-lt"/>
              <a:buAutoNum type="arabicPeriod"/>
              <a:tabLst>
                <a:tab pos="146245" algn="l"/>
              </a:tabLst>
              <a:defRPr/>
            </a:pPr>
            <a:r>
              <a:rPr kumimoji="0" sz="3200" b="1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Remove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combinations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whose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total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units  </a:t>
            </a:r>
            <a:r>
              <a:rPr kumimoji="0" sz="3200" b="1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exceeds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allowed</a:t>
            </a:r>
            <a:r>
              <a:rPr kumimoji="0" sz="3200" b="1" i="0" u="none" strike="noStrike" kern="1200" cap="none" spc="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weight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64509" marR="296972" lvl="0" indent="-453862" algn="l" defTabSz="806867" rtl="0" eaLnBrk="1" fontAlgn="auto" latinLnBrk="0" hangingPunct="1">
              <a:lnSpc>
                <a:spcPct val="150000"/>
              </a:lnSpc>
              <a:spcBef>
                <a:spcPts val="1156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+mj-lt"/>
              <a:buAutoNum type="arabicPeriod"/>
              <a:tabLst>
                <a:tab pos="14624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remaining combinations </a:t>
            </a:r>
            <a:r>
              <a:rPr kumimoji="0" sz="3200" b="1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choose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  whose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 is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1" i="0" u="none" strike="noStrike" kern="1200" cap="none" spc="7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largest.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73" y="173504"/>
            <a:ext cx="6772358" cy="8428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sz="54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</a:t>
            </a:r>
            <a:r>
              <a:rPr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</a:t>
            </a:r>
            <a:r>
              <a:rPr sz="5400" b="1" u="none" spc="-13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4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84172EB8-4115-455E-81C6-45A690963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622" y="288923"/>
            <a:ext cx="8497589" cy="7749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classification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42D823B-B89D-48BE-A0E2-EC4610108C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435607"/>
            <a:ext cx="8334756" cy="476834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This classification scheme is neither exhaustive nor disjoint</a:t>
            </a:r>
          </a:p>
          <a:p>
            <a:pPr eaLnBrk="1" hangingPunct="1"/>
            <a:r>
              <a:rPr lang="en-US" altLang="en-US" sz="2800" dirty="0"/>
              <a:t>The purpose is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not to be able to classify an algorithm as one type or another, but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/>
              <a:t>to highlight the various ways in which a problem can be attacked</a:t>
            </a:r>
          </a:p>
        </p:txBody>
      </p:sp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C85B80D7-E530-44A2-BD46-6207CDC8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63A53-324F-4CD6-9718-7CEE026920BE}" type="slidenum"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5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DC728F7B-7215-49FA-8A0F-6442F4230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188069"/>
            <a:ext cx="8229600" cy="63033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Knapsack</a:t>
            </a:r>
          </a:p>
        </p:txBody>
      </p:sp>
      <p:sp>
        <p:nvSpPr>
          <p:cNvPr id="481283" name="Text Box 3">
            <a:extLst>
              <a:ext uri="{FF2B5EF4-FFF2-40B4-BE49-F238E27FC236}">
                <a16:creationId xmlns:a16="http://schemas.microsoft.com/office/drawing/2014/main" id="{45C635C2-086A-4EB5-B3CD-AE862212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150938"/>
            <a:ext cx="741838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knapsack (items,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maxweight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best = {}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for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s in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allPossibleSubsets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(items):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value = 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weight = 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item in 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value +=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item.value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weight +=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item.weight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weight &lt;=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maxweight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if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value &gt;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best = 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value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</a:t>
            </a:r>
          </a:p>
        </p:txBody>
      </p:sp>
      <p:sp>
        <p:nvSpPr>
          <p:cNvPr id="481284" name="Text Box 4">
            <a:extLst>
              <a:ext uri="{FF2B5EF4-FFF2-40B4-BE49-F238E27FC236}">
                <a16:creationId xmlns:a16="http://schemas.microsoft.com/office/drawing/2014/main" id="{283D4B43-7792-42D1-AA76-FC7381CDE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225" y="3006139"/>
            <a:ext cx="3059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(Defining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analyzing this might be a good Exam 1 question)</a:t>
            </a:r>
          </a:p>
        </p:txBody>
      </p:sp>
      <p:sp>
        <p:nvSpPr>
          <p:cNvPr id="481285" name="Line 5">
            <a:extLst>
              <a:ext uri="{FF2B5EF4-FFF2-40B4-BE49-F238E27FC236}">
                <a16:creationId xmlns:a16="http://schemas.microsoft.com/office/drawing/2014/main" id="{13EFD435-F317-4AC9-A8EF-AA0795FAF0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36329" y="2673604"/>
            <a:ext cx="1810894" cy="755395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EBB1947C-D5D8-4AFE-98A8-C22D9A5F7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Brute Force Knapsack Analysis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BDFF8A2E-7A93-40D1-83EB-97F53763F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r>
              <a:rPr lang="en-US" altLang="en-US"/>
              <a:t>How many subsets are there?</a:t>
            </a:r>
          </a:p>
          <a:p>
            <a:endParaRPr lang="en-US" altLang="en-US"/>
          </a:p>
          <a:p>
            <a:r>
              <a:rPr lang="en-US" altLang="en-US"/>
              <a:t>How much work for each subset?</a:t>
            </a:r>
          </a:p>
        </p:txBody>
      </p:sp>
      <p:sp>
        <p:nvSpPr>
          <p:cNvPr id="482308" name="Text Box 4">
            <a:extLst>
              <a:ext uri="{FF2B5EF4-FFF2-40B4-BE49-F238E27FC236}">
                <a16:creationId xmlns:a16="http://schemas.microsoft.com/office/drawing/2014/main" id="{9CD81C4F-5B80-497F-841A-D4348408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1668463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44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78B4BA63-D043-4917-9537-2E6D414A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048000"/>
            <a:ext cx="457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for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item in 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value += item.value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weight += item.weight</a:t>
            </a:r>
          </a:p>
        </p:txBody>
      </p:sp>
      <p:sp>
        <p:nvSpPr>
          <p:cNvPr id="482310" name="Text Box 6">
            <a:extLst>
              <a:ext uri="{FF2B5EF4-FFF2-40B4-BE49-F238E27FC236}">
                <a16:creationId xmlns:a16="http://schemas.microsoft.com/office/drawing/2014/main" id="{0D6D1B93-7334-4671-8817-CA6EC797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" y="4183062"/>
            <a:ext cx="75771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Average size of each subset is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/2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(there are as many subsets 	with size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and of size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– 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82311" name="Text Box 7">
            <a:extLst>
              <a:ext uri="{FF2B5EF4-FFF2-40B4-BE49-F238E27FC236}">
                <a16:creationId xmlns:a16="http://schemas.microsoft.com/office/drawing/2014/main" id="{715B97F6-C5DD-46DD-9393-AA14789F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047" y="5912643"/>
            <a:ext cx="469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Running time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 (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/>
      <p:bldP spid="482309" grpId="0"/>
      <p:bldP spid="482310" grpId="0"/>
      <p:bldP spid="4823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03" y="0"/>
            <a:ext cx="7668929" cy="8428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algn="l">
              <a:spcBef>
                <a:spcPts val="93"/>
              </a:spcBef>
              <a:tabLst>
                <a:tab pos="6760869" algn="l"/>
              </a:tabLst>
            </a:pPr>
            <a:r>
              <a:rPr lang="en-US" sz="54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Is it </a:t>
            </a:r>
            <a:r>
              <a:rPr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Practical</a:t>
            </a:r>
            <a:r>
              <a:rPr lang="en-US"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?</a:t>
            </a:r>
            <a:r>
              <a:rPr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403" y="842878"/>
            <a:ext cx="8474696" cy="5215681"/>
          </a:xfrm>
          <a:prstGeom prst="rect">
            <a:avLst/>
          </a:prstGeom>
        </p:spPr>
        <p:txBody>
          <a:bodyPr vert="horz" wrap="square" lIns="0" tIns="132229" rIns="0" bIns="0" rtlCol="0">
            <a:spAutoFit/>
          </a:bodyPr>
          <a:lstStyle/>
          <a:p>
            <a:pPr marL="467846" marR="0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How big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power</a:t>
            </a:r>
            <a:r>
              <a:rPr kumimoji="0" sz="3200" b="0" i="0" u="none" strike="noStrike" kern="1200" cap="none" spc="7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set?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67846" marR="0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How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many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possible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different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values can </a:t>
            </a:r>
            <a:r>
              <a:rPr kumimoji="0" sz="3200" b="0" i="1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kumimoji="0" sz="3200" b="0" i="1" u="none" strike="noStrike" kern="1200" cap="none" spc="15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have?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105470" marR="142883" lvl="1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many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different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binary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numbers as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can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represented  in </a:t>
            </a:r>
            <a:r>
              <a:rPr kumimoji="0" sz="3200" b="0" i="1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sz="3200" b="0" i="1" u="none" strike="noStrike" kern="1200" cap="none" spc="2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bits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67846" marR="4483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For example, if there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are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100 items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choose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from,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power set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kumimoji="0" sz="3200" b="0" i="0" u="none" strike="noStrike" kern="1200" cap="none" spc="57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size?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014030" marR="0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415760" algn="l"/>
              </a:tabLst>
              <a:defRPr/>
            </a:pPr>
            <a:r>
              <a:rPr kumimoji="0" sz="3200" b="1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1,267,650,600,228,229,401,496,703,205,376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EA641-07F5-4E2D-AAF7-066D3D06391E}"/>
              </a:ext>
            </a:extLst>
          </p:cNvPr>
          <p:cNvSpPr txBox="1"/>
          <p:nvPr/>
        </p:nvSpPr>
        <p:spPr>
          <a:xfrm>
            <a:off x="417024" y="6322713"/>
            <a:ext cx="8309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46" marR="0" lvl="0" indent="0" algn="l" defTabSz="806867" rtl="0" eaLnBrk="1" fontAlgn="auto" latinLnBrk="0" hangingPunct="1">
              <a:lnSpc>
                <a:spcPct val="100000"/>
              </a:lnSpc>
              <a:spcBef>
                <a:spcPts val="957"/>
              </a:spcBef>
              <a:spcAft>
                <a:spcPts val="0"/>
              </a:spcAft>
              <a:buClr>
                <a:srgbClr val="295A91"/>
              </a:buClr>
              <a:buSzPct val="96153"/>
              <a:buFontTx/>
              <a:buNone/>
              <a:tabLst>
                <a:tab pos="146245" algn="l"/>
              </a:tabLst>
              <a:defRPr/>
            </a:pPr>
            <a:r>
              <a:rPr kumimoji="0" lang="en-CA" sz="2400" b="1" i="0" u="none" strike="noStrike" kern="1200" cap="small" spc="4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0/1 knapsack </a:t>
            </a:r>
            <a:r>
              <a:rPr kumimoji="0" lang="en-CA" sz="2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problem is inherently</a:t>
            </a:r>
            <a:r>
              <a:rPr kumimoji="0" lang="en-CA" sz="2400" b="1" i="0" u="none" strike="noStrike" kern="1200" cap="small" spc="146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exponential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458" y="1610680"/>
            <a:ext cx="7799294" cy="14586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1206" rIns="0" bIns="0" rtlCol="0">
            <a:spAutoFit/>
          </a:bodyPr>
          <a:lstStyle/>
          <a:p>
            <a:pPr marL="10646" marR="0" lvl="0" indent="0" algn="l" defTabSz="806867" rtl="0" eaLnBrk="1" fontAlgn="auto" latinLnBrk="0" hangingPunct="1">
              <a:lnSpc>
                <a:spcPct val="150000"/>
              </a:lnSpc>
              <a:spcBef>
                <a:spcPts val="88"/>
              </a:spcBef>
              <a:spcAft>
                <a:spcPts val="0"/>
              </a:spcAft>
              <a:buClr>
                <a:srgbClr val="295A91"/>
              </a:buClr>
              <a:buSzPct val="95000"/>
              <a:buFontTx/>
              <a:buNone/>
              <a:tabLst>
                <a:tab pos="115427" algn="l"/>
              </a:tabLst>
              <a:defRPr/>
            </a:pPr>
            <a:r>
              <a:rPr kumimoji="0" sz="2700" b="1" i="0" u="none" strike="noStrike" kern="1200" cap="none" spc="4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while knapsack not</a:t>
            </a:r>
            <a:r>
              <a:rPr kumimoji="0" sz="2700" b="1" i="0" u="none" strike="noStrike" kern="1200" cap="none" spc="4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 </a:t>
            </a:r>
            <a:r>
              <a:rPr kumimoji="0" sz="2700" b="1" i="0" u="none" strike="noStrike" kern="1200" cap="none" spc="9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full</a:t>
            </a:r>
            <a:endParaRPr kumimoji="0" lang="en-CA" sz="27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cs typeface="Lucida Sans Typewriter"/>
            </a:endParaRPr>
          </a:p>
          <a:p>
            <a:pPr marL="0" marR="0" lvl="0" indent="0" algn="l" defTabSz="806867" rtl="0" eaLnBrk="1" fontAlgn="auto" latinLnBrk="0" hangingPunct="1">
              <a:lnSpc>
                <a:spcPct val="15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700" b="1" i="0" u="none" strike="noStrike" kern="1200" cap="none" spc="4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   put “best” available item in</a:t>
            </a:r>
            <a:r>
              <a:rPr kumimoji="0" lang="en-CA" sz="2700" b="1" i="0" u="none" strike="noStrike" kern="1200" cap="none" spc="66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 </a:t>
            </a:r>
            <a:r>
              <a:rPr kumimoji="0" lang="en-CA" sz="2700" b="1" i="0" u="none" strike="noStrike" kern="1200" cap="none" spc="9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knapsack</a:t>
            </a:r>
          </a:p>
          <a:p>
            <a:pPr marL="0" marR="0" lvl="0" indent="0" algn="l" defTabSz="806867" rtl="0" eaLnBrk="1" fontAlgn="auto" latinLnBrk="0" hangingPunct="1">
              <a:lnSpc>
                <a:spcPct val="15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cs typeface="Lucida Sans Typewrite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353" y="470647"/>
            <a:ext cx="8068235" cy="120695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sz="3883" b="1" u="none" spc="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</a:t>
            </a:r>
            <a:r>
              <a:rPr sz="3883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</a:t>
            </a:r>
            <a:r>
              <a:rPr sz="3883" b="1" u="none" spc="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sz="3883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</a:t>
            </a:r>
            <a:r>
              <a:rPr sz="3883" b="1" u="none" spc="-22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883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ACCF-535B-4584-AA1C-6A12FEE1631C}"/>
              </a:ext>
            </a:extLst>
          </p:cNvPr>
          <p:cNvSpPr txBox="1"/>
          <p:nvPr/>
        </p:nvSpPr>
        <p:spPr>
          <a:xfrm>
            <a:off x="908458" y="3429000"/>
            <a:ext cx="6868946" cy="270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4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lang="en-CA" sz="282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what does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best</a:t>
            </a:r>
            <a:r>
              <a:rPr kumimoji="0" lang="en-CA" sz="2824" b="0" i="0" u="none" strike="noStrike" kern="1200" cap="none" spc="6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mean?</a:t>
            </a:r>
            <a:endParaRPr kumimoji="0" lang="en-CA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7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824" b="0" i="0" u="none" strike="noStrike" kern="1200" cap="none" spc="-326" normalizeH="0" baseline="0" noProof="0" dirty="0">
                <a:ln>
                  <a:noFill/>
                </a:ln>
                <a:solidFill>
                  <a:srgbClr val="295A9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</a:t>
            </a:r>
            <a:r>
              <a:rPr kumimoji="0" lang="en-CA" sz="2824" b="0" i="0" u="none" strike="noStrike" kern="1200" cap="none" spc="-7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valuable</a:t>
            </a:r>
            <a:endParaRPr kumimoji="0" lang="en-CA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287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824" b="0" i="0" u="none" strike="noStrike" kern="1200" cap="none" spc="-326" normalizeH="0" baseline="0" noProof="0" dirty="0">
                <a:ln>
                  <a:noFill/>
                </a:ln>
                <a:solidFill>
                  <a:srgbClr val="295A9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Least</a:t>
            </a:r>
            <a:r>
              <a:rPr kumimoji="0" lang="en-CA" sz="2824" b="0" i="0" u="none" strike="noStrike" kern="1200" cap="none" spc="-6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expensive</a:t>
            </a:r>
            <a:endParaRPr kumimoji="0" lang="en-CA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19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824" b="0" i="0" u="none" strike="noStrike" kern="1200" cap="none" spc="-326" normalizeH="0" baseline="0" noProof="0" dirty="0">
                <a:ln>
                  <a:noFill/>
                </a:ln>
                <a:solidFill>
                  <a:srgbClr val="295A9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Highest</a:t>
            </a:r>
            <a:r>
              <a:rPr kumimoji="0" lang="en-CA" sz="2824" b="0" i="0" u="none" strike="noStrike" kern="1200" cap="none" spc="-57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value/units</a:t>
            </a:r>
            <a:endParaRPr kumimoji="0" lang="en-US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26F8F182-8B02-4DCD-B6D0-7ED051490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Knapsack Algorithm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881F8F7D-B15A-44E7-85C0-C60D07C3D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Repeat until no more items fit:</a:t>
            </a:r>
          </a:p>
          <a:p>
            <a:pPr lvl="1"/>
            <a:r>
              <a:rPr lang="en-US" altLang="en-US"/>
              <a:t>Add the most valuable item that fits</a:t>
            </a:r>
          </a:p>
          <a:p>
            <a:endParaRPr lang="en-US" altLang="en-US"/>
          </a:p>
          <a:p>
            <a:r>
              <a:rPr lang="en-US" altLang="en-US"/>
              <a:t>“Greedy”: always picks the most valuable item that fits first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61C5D1CE-AB5E-4EBB-A440-A12B31895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Greedy Knapsack Algorithm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F0B5959B-58C9-440B-9F09-EC8A15BC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133306"/>
            <a:ext cx="781148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knapsack_greedy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(items,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result = []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weight = 0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True: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# try to add the best item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weightleft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weight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None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for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item in items: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item.weight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weightleft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\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None \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item.value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bestitem.value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item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None: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result.append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weight +=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bestitem.weight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result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F18AFC23-A9C1-4FEE-8151-1EF85FC7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5583107"/>
            <a:ext cx="3003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Running Time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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0481" y="1762527"/>
            <a:ext cx="7981031" cy="377003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1041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lang="en-CA" sz="3200" b="0" i="0" u="none" strike="noStrike" kern="1200" cap="none" spc="-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Easy </a:t>
            </a:r>
            <a:r>
              <a:rPr kumimoji="0" lang="en-CA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kumimoji="0" lang="en-CA" sz="3200" b="0" i="0" u="none" strike="noStrike" kern="1200" cap="none" spc="4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CA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957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lang="en-CA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Computationally</a:t>
            </a:r>
            <a:r>
              <a:rPr kumimoji="0" lang="en-CA" sz="3200" b="0" i="0" u="none" strike="noStrike" kern="1200" cap="none" spc="2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efficient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88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does not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always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yield the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best</a:t>
            </a:r>
            <a:r>
              <a:rPr kumimoji="0" sz="3200" b="0" i="0" u="none" strike="noStrike" kern="1200" cap="none" spc="12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3200" b="0" i="0" u="none" strike="noStrike" kern="1200" cap="none" spc="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Don't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even know how good the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approximation</a:t>
            </a:r>
            <a:r>
              <a:rPr kumimoji="0" sz="3200" b="0" i="0" u="none" strike="noStrike" kern="1200" cap="none" spc="-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305" y="531660"/>
            <a:ext cx="7034433" cy="68898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4400" b="1" u="none" spc="2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The </a:t>
            </a:r>
            <a:r>
              <a:rPr sz="4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Pros </a:t>
            </a:r>
            <a:r>
              <a:rPr sz="4400" b="1" u="none" spc="2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and </a:t>
            </a:r>
            <a:r>
              <a:rPr sz="4400" b="1" u="none" spc="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Cons of</a:t>
            </a:r>
            <a:r>
              <a:rPr sz="4400" b="1" u="none" spc="-3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 </a:t>
            </a:r>
            <a:r>
              <a:rPr sz="4400" b="1" u="none" spc="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Greedy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083" y="1922210"/>
            <a:ext cx="7735108" cy="488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304" y="1228959"/>
            <a:ext cx="7735108" cy="693251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14079" marR="4483" lvl="0" indent="-403433" algn="l" defTabSz="806867" rtl="0" eaLnBrk="1" fontAlgn="auto" latinLnBrk="0" hangingPunct="1">
              <a:lnSpc>
                <a:spcPts val="2471"/>
              </a:lnSpc>
              <a:spcBef>
                <a:spcPts val="405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Sequence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locally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"optimal"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choices </a:t>
            </a:r>
            <a:r>
              <a:rPr kumimoji="0" sz="2294" b="0" i="0" u="none" strike="noStrike" kern="1200" cap="none" spc="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don't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always 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yield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globally optimal</a:t>
            </a:r>
            <a:r>
              <a:rPr kumimoji="0" sz="2294" b="0" i="0" u="none" strike="noStrike" kern="1200" cap="none" spc="8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882" y="272444"/>
            <a:ext cx="8135471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sz="3883" b="1" u="none" spc="2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sz="3883" b="1" u="none" spc="-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sz="3883" b="1" u="none" spc="-1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883" b="1" u="none" spc="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Answers?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138" y="2911949"/>
            <a:ext cx="8135471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lang="en-US" sz="3883" b="1" u="none" spc="26" dirty="0"/>
              <a:t>What about Dynamic programming</a:t>
            </a:r>
            <a:r>
              <a:rPr sz="3883" b="1" u="none" spc="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436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977E6882-0B93-4C5C-843C-7A669D5A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1B7BA94-F5FD-4B2C-BDCA-8074241E3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263779"/>
            <a:ext cx="8352880" cy="523834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algorithm 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remembers past results (“</a:t>
            </a:r>
            <a:r>
              <a:rPr lang="en-US" altLang="en-US" sz="2800" dirty="0" err="1"/>
              <a:t>memoization</a:t>
            </a:r>
            <a:r>
              <a:rPr lang="en-US" altLang="en-US" sz="2800" dirty="0"/>
              <a:t>”) and uses them to find new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Requires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substructure</a:t>
            </a:r>
            <a:r>
              <a:rPr lang="en-US" altLang="en-US" sz="2800" dirty="0"/>
              <a:t>: Optimal solution contains optimal solutions to subproblems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Overlapping subproblems</a:t>
            </a:r>
            <a:r>
              <a:rPr lang="en-US" altLang="en-US" sz="2800" dirty="0"/>
              <a:t>: Solutions to subproblems can be stored and reused in a bottom-up fashion</a:t>
            </a:r>
          </a:p>
        </p:txBody>
      </p:sp>
    </p:spTree>
    <p:extLst>
      <p:ext uri="{BB962C8B-B14F-4D97-AF65-F5344CB8AC3E}">
        <p14:creationId xmlns:p14="http://schemas.microsoft.com/office/powerpoint/2010/main" val="402579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7FA1D8B-E0A9-44DC-8E9A-79EC30055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short list of categories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7BCE4F4-0FE5-4ECE-860B-191CFF2E1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385741"/>
            <a:ext cx="8334756" cy="511637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en-US" sz="2400" dirty="0"/>
              <a:t>Brute force algorithms</a:t>
            </a:r>
          </a:p>
          <a:p>
            <a:pPr lvl="1" eaLnBrk="1" hangingPunct="1"/>
            <a:r>
              <a:rPr lang="en-US" altLang="en-US" sz="2400" dirty="0"/>
              <a:t>Divide and conquer algorithms</a:t>
            </a:r>
          </a:p>
          <a:p>
            <a:pPr lvl="1" eaLnBrk="1" hangingPunct="1"/>
            <a:r>
              <a:rPr lang="en-US" altLang="en-US" sz="2400" dirty="0"/>
              <a:t>Dynamic programming algorithms</a:t>
            </a:r>
          </a:p>
          <a:p>
            <a:pPr lvl="1" eaLnBrk="1" hangingPunct="1"/>
            <a:r>
              <a:rPr lang="en-US" altLang="en-US" sz="2400" dirty="0"/>
              <a:t>Greedy algorithms</a:t>
            </a:r>
          </a:p>
          <a:p>
            <a:pPr lvl="1"/>
            <a:r>
              <a:rPr lang="en-US" altLang="en-US" sz="2400" dirty="0"/>
              <a:t>Backtracking algorithms</a:t>
            </a:r>
          </a:p>
          <a:p>
            <a:pPr lvl="1" eaLnBrk="1" hangingPunct="1"/>
            <a:r>
              <a:rPr lang="en-US" altLang="en-US" sz="2400" dirty="0"/>
              <a:t>Branch and bound algorithms</a:t>
            </a:r>
          </a:p>
          <a:p>
            <a:pPr lvl="1" eaLnBrk="1" hangingPunct="1"/>
            <a:r>
              <a:rPr lang="en-US" altLang="en-US" sz="2400" dirty="0"/>
              <a:t>Randomized algorithms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7" y="38670"/>
            <a:ext cx="8245790" cy="62799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4000" b="1" u="none" spc="-54" dirty="0"/>
              <a:t>Overlapping</a:t>
            </a:r>
            <a:r>
              <a:rPr sz="4000" b="1" u="none" spc="-141" dirty="0"/>
              <a:t> </a:t>
            </a:r>
            <a:r>
              <a:rPr sz="4000" b="1" u="none" spc="-58" dirty="0"/>
              <a:t>Subproblems</a:t>
            </a:r>
            <a:endParaRPr sz="4000" b="1" dirty="0"/>
          </a:p>
        </p:txBody>
      </p:sp>
      <p:sp>
        <p:nvSpPr>
          <p:cNvPr id="3" name="object 3"/>
          <p:cNvSpPr/>
          <p:nvPr/>
        </p:nvSpPr>
        <p:spPr>
          <a:xfrm>
            <a:off x="530286" y="1424070"/>
            <a:ext cx="8245790" cy="5433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9707" y="2973775"/>
            <a:ext cx="3065593" cy="739588"/>
          </a:xfrm>
          <a:custGeom>
            <a:avLst/>
            <a:gdLst/>
            <a:ahLst/>
            <a:cxnLst/>
            <a:rect l="l" t="t" r="r" b="b"/>
            <a:pathLst>
              <a:path w="3158490" h="762000">
                <a:moveTo>
                  <a:pt x="0" y="0"/>
                </a:moveTo>
                <a:lnTo>
                  <a:pt x="3158148" y="0"/>
                </a:lnTo>
                <a:lnTo>
                  <a:pt x="3158148" y="761611"/>
                </a:lnTo>
                <a:lnTo>
                  <a:pt x="0" y="761611"/>
                </a:lnTo>
                <a:lnTo>
                  <a:pt x="0" y="0"/>
                </a:lnTo>
                <a:close/>
              </a:path>
            </a:pathLst>
          </a:custGeom>
          <a:ln w="3275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44F435E-81D2-4AD8-9B59-5431E83E2C7E}"/>
              </a:ext>
            </a:extLst>
          </p:cNvPr>
          <p:cNvSpPr txBox="1"/>
          <p:nvPr/>
        </p:nvSpPr>
        <p:spPr>
          <a:xfrm>
            <a:off x="273377" y="778937"/>
            <a:ext cx="8870623" cy="40088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468910" marR="0" lvl="0" indent="-457200" algn="l" defTabSz="806867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52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node </a:t>
            </a:r>
            <a:r>
              <a:rPr kumimoji="0" sz="2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lang="en-US" sz="252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&lt;</a:t>
            </a:r>
            <a:r>
              <a:rPr kumimoji="0" sz="252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taken</a:t>
            </a:r>
            <a:r>
              <a:rPr kumimoji="0" sz="252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2524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</a:t>
            </a:r>
            <a:r>
              <a:rPr kumimoji="0" lang="en-US" sz="2524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ft</a:t>
            </a:r>
            <a:r>
              <a:rPr kumimoji="0" sz="2524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2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value, </a:t>
            </a:r>
            <a:r>
              <a:rPr kumimoji="0" sz="252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remaining</a:t>
            </a:r>
            <a:r>
              <a:rPr kumimoji="0" sz="2524" b="1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2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calories&gt;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159" y="981498"/>
            <a:ext cx="8619681" cy="5547465"/>
          </a:xfrm>
          <a:prstGeom prst="rect">
            <a:avLst/>
          </a:prstGeom>
        </p:spPr>
        <p:txBody>
          <a:bodyPr vert="horz" wrap="square" lIns="0" tIns="101076" rIns="0" bIns="0" rtlCol="0">
            <a:spAutoFit/>
          </a:bodyPr>
          <a:lstStyle/>
          <a:p>
            <a:pPr marL="415144" marR="1108826" lvl="0" indent="-403433" algn="l" defTabSz="806867" rtl="0" eaLnBrk="1" fontAlgn="auto" latinLnBrk="0" hangingPunct="1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 of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prac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importance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 formulated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miza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5144" marR="4931" lvl="0" indent="-403433" algn="l" defTabSz="806867" rtl="0" eaLnBrk="1" fontAlgn="auto" latinLnBrk="0" hangingPunct="1">
              <a:lnSpc>
                <a:spcPct val="150000"/>
              </a:lnSpc>
              <a:spcBef>
                <a:spcPts val="1339"/>
              </a:spcBef>
              <a:spcAft>
                <a:spcPts val="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Greedy algorithms </a:t>
            </a:r>
            <a:r>
              <a:rPr kumimoji="0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en-US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ft</a:t>
            </a:r>
            <a:r>
              <a:rPr kumimoji="0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provide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adequate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(though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 necessarily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5760" marR="549790" lvl="0" indent="-403433" algn="l" defTabSz="806867" rtl="0" eaLnBrk="1" fontAlgn="auto" latinLnBrk="0" hangingPunct="1">
              <a:lnSpc>
                <a:spcPct val="150000"/>
              </a:lnSpc>
              <a:spcBef>
                <a:spcPts val="1359"/>
              </a:spcBef>
              <a:spcAft>
                <a:spcPts val="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Finding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usually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exponen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ally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5144" marR="78278" lvl="0" indent="-403433" algn="l" defTabSz="806867" rtl="0" eaLnBrk="1" fontAlgn="auto" latinLnBrk="0" hangingPunct="1">
              <a:lnSpc>
                <a:spcPct val="150000"/>
              </a:lnSpc>
              <a:spcBef>
                <a:spcPts val="1378"/>
              </a:spcBef>
              <a:spcAft>
                <a:spcPts val="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 programming </a:t>
            </a:r>
            <a:r>
              <a:rPr kumimoji="0" lang="en-US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oft</a:t>
            </a:r>
            <a:r>
              <a:rPr kumimoji="0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yields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for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subclass of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miza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problems—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those with 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substructure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overlapping  subproblems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04101" marR="0" lvl="2" indent="-403433" algn="l" defTabSz="806867" rtl="0" eaLnBrk="1" fontAlgn="auto" latinLnBrk="0" hangingPunct="1">
              <a:lnSpc>
                <a:spcPct val="150000"/>
              </a:lnSpc>
              <a:spcBef>
                <a:spcPts val="19"/>
              </a:spcBef>
              <a:spcAft>
                <a:spcPts val="0"/>
              </a:spcAft>
              <a:buClr>
                <a:srgbClr val="295B92"/>
              </a:buClr>
              <a:buSzTx/>
              <a:buFont typeface="Wingdings" panose="05000000000000000000" pitchFamily="2" charset="2"/>
              <a:buChar char="§"/>
              <a:tabLst>
                <a:tab pos="37474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 under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right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circumstances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40" y="117829"/>
            <a:ext cx="7497517" cy="75111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4800" b="1" u="none" spc="-44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Summary</a:t>
            </a:r>
            <a:endParaRPr sz="4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E9E326B4-A4C5-4AA5-AE6F-C3CDC49CC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043" y="229861"/>
            <a:ext cx="8697913" cy="656258"/>
          </a:xfrm>
        </p:spPr>
        <p:txBody>
          <a:bodyPr/>
          <a:lstStyle/>
          <a:p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Subset Sum Problem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5C7239C6-B100-429A-8D95-D5612F6DC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843" y="1219676"/>
            <a:ext cx="8393113" cy="5203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altLang="en-US" sz="2800" dirty="0"/>
              <a:t>: </a:t>
            </a:r>
            <a:br>
              <a:rPr lang="en-US" altLang="en-US" sz="2800" dirty="0"/>
            </a:br>
            <a:r>
              <a:rPr lang="en-US" altLang="en-US" sz="2800" dirty="0"/>
              <a:t>set of 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 positive integers, </a:t>
            </a:r>
            <a:r>
              <a:rPr lang="en-US" altLang="en-US" sz="2800" dirty="0">
                <a:latin typeface="Times New Roman" panose="02020603050405020304" pitchFamily="18" charset="0"/>
              </a:rPr>
              <a:t>{</a:t>
            </a:r>
            <a:r>
              <a:rPr lang="en-US" altLang="en-US" sz="2800" i="1" dirty="0">
                <a:latin typeface="Times New Roman" panose="02020603050405020304" pitchFamily="18" charset="0"/>
              </a:rPr>
              <a:t>w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, …, </a:t>
            </a:r>
            <a:r>
              <a:rPr lang="en-US" altLang="en-US" sz="2800" i="1" dirty="0">
                <a:latin typeface="Times New Roman" panose="02020603050405020304" pitchFamily="18" charset="0"/>
              </a:rPr>
              <a:t>w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-1</a:t>
            </a:r>
            <a:r>
              <a:rPr lang="en-US" altLang="en-US" sz="2800" dirty="0">
                <a:latin typeface="Times New Roman" panose="02020603050405020304" pitchFamily="18" charset="0"/>
              </a:rPr>
              <a:t>}</a:t>
            </a:r>
            <a:r>
              <a:rPr lang="en-US" altLang="en-US" sz="2800" dirty="0"/>
              <a:t>, maximum weight </a:t>
            </a:r>
            <a:r>
              <a:rPr lang="en-US" altLang="en-US" sz="2800" i="1" dirty="0">
                <a:latin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en-US" altLang="en-US" sz="2800" dirty="0"/>
              <a:t>: </a:t>
            </a:r>
            <a:br>
              <a:rPr lang="en-US" altLang="en-US" sz="2800" dirty="0"/>
            </a:br>
            <a:r>
              <a:rPr lang="en-US" altLang="en-US" sz="2800" dirty="0"/>
              <a:t>a subset </a:t>
            </a:r>
            <a:r>
              <a:rPr lang="en-US" altLang="en-US" sz="2800" i="1" dirty="0">
                <a:latin typeface="Times New Roman" panose="02020603050405020304" pitchFamily="18" charset="0"/>
              </a:rPr>
              <a:t>S</a:t>
            </a:r>
            <a:r>
              <a:rPr lang="en-US" altLang="en-US" sz="2800" dirty="0"/>
              <a:t> of the input set such that the sum of the elements of </a:t>
            </a:r>
            <a:r>
              <a:rPr lang="en-US" altLang="en-US" sz="2800" i="1" dirty="0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2800" dirty="0">
                <a:sym typeface="Symbol" panose="05050102010706020507" pitchFamily="18" charset="2"/>
              </a:rPr>
              <a:t> and there is no subset of the input set whose sum is greater than the sum of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ym typeface="Symbol" panose="05050102010706020507" pitchFamily="18" charset="2"/>
              </a:rPr>
              <a:t> and 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62D35DE6-49F3-41A5-B7BB-545E0DAA5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943" y="82593"/>
            <a:ext cx="8592533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Subset Sum</a:t>
            </a:r>
          </a:p>
        </p:txBody>
      </p:sp>
      <p:sp>
        <p:nvSpPr>
          <p:cNvPr id="490499" name="Text Box 3">
            <a:extLst>
              <a:ext uri="{FF2B5EF4-FFF2-40B4-BE49-F238E27FC236}">
                <a16:creationId xmlns:a16="http://schemas.microsoft.com/office/drawing/2014/main" id="{74CF1F1C-5931-459B-BDB3-0B36355F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5" y="1520994"/>
            <a:ext cx="859253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subsetsum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(items,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best = {}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 in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allPossibleSubsets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(items):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 (s) &lt;=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\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 (s) &gt; sum (best)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best = 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</a:t>
            </a:r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82983E66-62BE-40B1-8EEA-DC06A4F2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4" y="5418302"/>
            <a:ext cx="757915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Just like brute force knapsack: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Running time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A091D29E-1750-4EF1-A89F-093B383B1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6430"/>
            <a:ext cx="8229600" cy="87625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Subset Sum?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B5D7760A-25D1-4270-A26E-BEE03B5B6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9031" y="1131216"/>
            <a:ext cx="8229600" cy="4326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Pick largest item that fits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Bad: </a:t>
            </a:r>
            <a:r>
              <a:rPr lang="en-US" altLang="en-US" i="1" dirty="0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= { 4, 5, 7 }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 = 9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Pick smallest item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Bad: </a:t>
            </a:r>
            <a:r>
              <a:rPr lang="en-US" altLang="en-US" i="1" dirty="0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= { 4, 5, 7 }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 = 7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Doesn’t prove there is no myopic criteria that works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91524" name="Text Box 4">
            <a:extLst>
              <a:ext uri="{FF2B5EF4-FFF2-40B4-BE49-F238E27FC236}">
                <a16:creationId xmlns:a16="http://schemas.microsoft.com/office/drawing/2014/main" id="{DFAAB40D-1381-40AC-80B8-2D9CE6361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81" y="5690188"/>
            <a:ext cx="8515350" cy="977900"/>
          </a:xfrm>
          <a:prstGeom prst="rect">
            <a:avLst/>
          </a:prstGeom>
          <a:noFill/>
          <a:ln w="317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Note: Subset Sum is known to be NP-Complete, so finding one would prove P = NP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2BA364A0-BB54-4832-9889-94CC16A93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algorithm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D7CB437-B5AD-48E3-8D62-C9C72FEEF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1" y="1291472"/>
            <a:ext cx="8418867" cy="527760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algorithm </a:t>
            </a:r>
            <a:r>
              <a:rPr lang="en-US" altLang="en-US" sz="2400" dirty="0"/>
              <a:t>simply tries </a:t>
            </a:r>
            <a:r>
              <a:rPr lang="en-US" altLang="en-US" sz="2400" i="1" dirty="0"/>
              <a:t>all</a:t>
            </a:r>
            <a:r>
              <a:rPr lang="en-US" altLang="en-US" sz="2400" dirty="0"/>
              <a:t> possibilities until a satisfactory solution is found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Such an algorithm can be: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Optimizing</a:t>
            </a:r>
            <a:r>
              <a:rPr lang="en-US" altLang="en-US" sz="2400" dirty="0"/>
              <a:t>: Find the </a:t>
            </a:r>
            <a:r>
              <a:rPr lang="en-US" altLang="en-US" sz="2400" i="1" dirty="0"/>
              <a:t>best</a:t>
            </a:r>
            <a:r>
              <a:rPr lang="en-US" altLang="en-US" sz="2400" dirty="0"/>
              <a:t> solution. This may require finding all solutions, or if a value for the best solution is known, it may stop when any best solution is found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sz="2400" dirty="0"/>
              <a:t>Example: Finding the best path for a traveling salesman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Satisficing</a:t>
            </a:r>
            <a:r>
              <a:rPr lang="en-US" altLang="en-US" sz="2400" dirty="0"/>
              <a:t>: Stop as soon as a solution is found that is </a:t>
            </a:r>
            <a:r>
              <a:rPr lang="en-US" altLang="en-US" sz="2400" i="1" dirty="0"/>
              <a:t>good enough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sz="2400" dirty="0"/>
              <a:t>Example: Finding a traveling salesman path that is within 10% of optimal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EA6FC290-D3CA-49BA-BC67-4484FA67C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brute force algorithms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C95926C-B181-4616-A180-57FFB2735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435608"/>
            <a:ext cx="8409440" cy="51537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Often, brute force algorithms </a:t>
            </a:r>
            <a:r>
              <a:rPr lang="en-US" altLang="en-US" sz="2400" b="1" dirty="0"/>
              <a:t>require exponential time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Various </a:t>
            </a:r>
            <a:r>
              <a:rPr lang="en-US" altLang="en-US" sz="2400" i="1" dirty="0"/>
              <a:t>heuristics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optimizations</a:t>
            </a:r>
            <a:r>
              <a:rPr lang="en-US" altLang="en-US" sz="2400" dirty="0"/>
              <a:t> can be used</a:t>
            </a:r>
          </a:p>
          <a:p>
            <a:pPr lvl="1"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A “rule of thumb” that helps you decide which possibilities to look at first</a:t>
            </a:r>
          </a:p>
          <a:p>
            <a:pPr lvl="1"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In this case, a way to eliminate certain possibilities without fully exploring them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4AA8DAA7-25FC-44F6-A793-96E176A47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algorithms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4872C7D-5C75-4C78-A1B3-C007FED5EF64}"/>
              </a:ext>
            </a:extLst>
          </p:cNvPr>
          <p:cNvSpPr/>
          <p:nvPr/>
        </p:nvSpPr>
        <p:spPr>
          <a:xfrm>
            <a:off x="4349064" y="2828041"/>
            <a:ext cx="4553147" cy="1140644"/>
          </a:xfrm>
          <a:prstGeom prst="wedgeRectCallout">
            <a:avLst>
              <a:gd name="adj1" fmla="val -45726"/>
              <a:gd name="adj2" fmla="val -156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the current state is not feasible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622409E-E421-468D-8F02-04C2E4078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1" y="1263192"/>
            <a:ext cx="8117209" cy="530588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Tests to see if a </a:t>
            </a:r>
            <a:r>
              <a:rPr lang="en-US" altLang="en-US" sz="2400" b="1" dirty="0"/>
              <a:t>solution has been found</a:t>
            </a:r>
            <a:r>
              <a:rPr lang="en-US" altLang="en-US" sz="2400" dirty="0"/>
              <a:t>, and if so, returns it; otherwise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For each choice that can be made at this point,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Make that choice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Recur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If the recursion returns a solution, return it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If no choices remain, return failure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>
            <a:extLst>
              <a:ext uri="{FF2B5EF4-FFF2-40B4-BE49-F238E27FC236}">
                <a16:creationId xmlns:a16="http://schemas.microsoft.com/office/drawing/2014/main" id="{438AAC4F-271D-4A66-A62A-9DBC6D5C9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130" y="325813"/>
            <a:ext cx="8537739" cy="833683"/>
          </a:xfrm>
          <a:noFill/>
        </p:spPr>
        <p:txBody>
          <a:bodyPr vert="horz" wrap="square" lIns="67866" tIns="33338" rIns="67866" bIns="333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ED8DB0FF-5349-4A9F-9EFC-A51215252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7" y="1362703"/>
            <a:ext cx="8455102" cy="5169484"/>
          </a:xfrm>
          <a:noFill/>
        </p:spPr>
        <p:txBody>
          <a:bodyPr vert="horz" wrap="square" lIns="67866" tIns="33338" rIns="67866" bIns="33338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00050" indent="-400050"/>
            <a:r>
              <a:rPr lang="en-US" altLang="en-US" sz="2400" dirty="0"/>
              <a:t>Consists of two parts:</a:t>
            </a:r>
          </a:p>
          <a:p>
            <a:pPr marL="685800" lvl="1" indent="-200025"/>
            <a:r>
              <a:rPr lang="en-US" altLang="en-US" sz="2400" dirty="0"/>
              <a:t>Divide the problem into smaller subproblems of the same type, and solve these subproblems recursively</a:t>
            </a:r>
          </a:p>
          <a:p>
            <a:pPr marL="685800" lvl="1" indent="-200025"/>
            <a:r>
              <a:rPr lang="en-US" altLang="en-US" sz="2400" dirty="0"/>
              <a:t>Combine the solutions to the subproblems into a solution to the original problem</a:t>
            </a:r>
          </a:p>
          <a:p>
            <a:pPr indent="-400050"/>
            <a:r>
              <a:rPr lang="en-US" altLang="en-US" sz="2400" dirty="0"/>
              <a:t>Traditionally, an algorithm is only called “divide and conquer” if it contains at least two recursive calls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1291725-9E6E-4CE8-9B17-6C692065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23C843D-0EBB-466B-9067-8733E8211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977E6882-0B93-4C5C-843C-7A669D5A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algorithms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1B7BA94-F5FD-4B2C-BDCA-8074241E3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263779"/>
            <a:ext cx="8352880" cy="523834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A </a:t>
            </a:r>
            <a:r>
              <a:rPr lang="en-US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algorithm </a:t>
            </a:r>
            <a:r>
              <a:rPr lang="en-US" altLang="en-US" sz="2200" dirty="0"/>
              <a:t>remembers past results (“</a:t>
            </a:r>
            <a:r>
              <a:rPr lang="en-US" altLang="en-US" sz="2200" dirty="0" err="1"/>
              <a:t>memoization</a:t>
            </a:r>
            <a:r>
              <a:rPr lang="en-US" altLang="en-US" sz="2200" dirty="0"/>
              <a:t>”) and uses them to find new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Dynamic programming is generally used for </a:t>
            </a:r>
            <a:r>
              <a:rPr lang="en-US" altLang="en-US" sz="2200" b="1" dirty="0"/>
              <a:t>optimization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Multiple solutions exist, need to find the “best”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Requires “optimal substructure” and “overlapping subproblems”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substructure</a:t>
            </a:r>
            <a:r>
              <a:rPr lang="en-US" altLang="en-US" sz="2200" dirty="0"/>
              <a:t>: Optimal solution contains optimal solutions to subproblems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Overlapping subproblems</a:t>
            </a:r>
            <a:r>
              <a:rPr lang="en-US" altLang="en-US" sz="2200" dirty="0"/>
              <a:t>: Solutions to subproblems can be stored and reused in a bottom-up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This differs from Divide and Conquer, where subproblems generally need not overlap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>
            <a:extLst>
              <a:ext uri="{FF2B5EF4-FFF2-40B4-BE49-F238E27FC236}">
                <a16:creationId xmlns:a16="http://schemas.microsoft.com/office/drawing/2014/main" id="{974ACC9C-89D1-4081-8148-F6EFDFF75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031" y="342900"/>
            <a:ext cx="8425347" cy="760036"/>
          </a:xfrm>
          <a:noFill/>
        </p:spPr>
        <p:txBody>
          <a:bodyPr vert="horz" wrap="square" lIns="67866" tIns="33338" rIns="67866" bIns="333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algorithms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F43147E0-3ADC-4ACB-9CE1-AE561C712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327" y="1260801"/>
            <a:ext cx="8425346" cy="5169458"/>
          </a:xfrm>
          <a:noFill/>
        </p:spPr>
        <p:txBody>
          <a:bodyPr vert="horz" wrap="square" lIns="67866" tIns="33338" rIns="67866" bIns="33338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problem </a:t>
            </a:r>
            <a:r>
              <a:rPr lang="en-US" altLang="en-US" sz="2400" dirty="0"/>
              <a:t>is one in which you want to find, not just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solution, but the </a:t>
            </a:r>
            <a:r>
              <a:rPr lang="en-US" altLang="en-US" sz="2400" i="1" dirty="0"/>
              <a:t>best</a:t>
            </a:r>
            <a:r>
              <a:rPr lang="en-US" altLang="en-US" sz="2400" dirty="0"/>
              <a:t> solution</a:t>
            </a:r>
          </a:p>
          <a:p>
            <a:pPr eaLnBrk="1" hangingPunct="1"/>
            <a:r>
              <a:rPr lang="en-US" altLang="en-US" sz="2400" dirty="0"/>
              <a:t>A “greedy algorithm” </a:t>
            </a:r>
            <a:r>
              <a:rPr lang="en-US" altLang="en-US" sz="2400" b="1" dirty="0"/>
              <a:t>sometimes</a:t>
            </a:r>
            <a:r>
              <a:rPr lang="en-US" altLang="en-US" sz="2400" dirty="0"/>
              <a:t> works well for optimization problems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algorithm </a:t>
            </a:r>
            <a:r>
              <a:rPr lang="en-US" altLang="en-US" sz="2400" dirty="0"/>
              <a:t>works in phases: At each phase:</a:t>
            </a:r>
          </a:p>
          <a:p>
            <a:pPr lvl="1" eaLnBrk="1" hangingPunct="1"/>
            <a:r>
              <a:rPr lang="en-US" altLang="en-US" sz="2400" dirty="0"/>
              <a:t>You take the best you can get right now, without regard for future consequences</a:t>
            </a:r>
          </a:p>
          <a:p>
            <a:pPr lvl="1" eaLnBrk="1" hangingPunct="1"/>
            <a:r>
              <a:rPr lang="en-US" altLang="en-US" sz="2400" b="1" dirty="0"/>
              <a:t>You hope </a:t>
            </a:r>
            <a:r>
              <a:rPr lang="en-US" altLang="en-US" sz="2400" dirty="0"/>
              <a:t>that by choosing a </a:t>
            </a:r>
            <a:r>
              <a:rPr lang="en-US" altLang="en-US" sz="2400" b="1" i="1" dirty="0"/>
              <a:t>local</a:t>
            </a:r>
            <a:r>
              <a:rPr lang="en-US" altLang="en-US" sz="2400" dirty="0"/>
              <a:t> optimum at each step, you will end up at a </a:t>
            </a:r>
            <a:r>
              <a:rPr lang="en-US" altLang="en-US" sz="2400" b="1" i="1" dirty="0"/>
              <a:t>global</a:t>
            </a:r>
            <a:r>
              <a:rPr lang="en-US" altLang="en-US" sz="2400" dirty="0"/>
              <a:t> optimum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F53B1B8-C2FF-4D13-B70E-6569ACA5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0B14D58-562B-48FD-AAD8-7FC252E9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8211</TotalTime>
  <Words>1723</Words>
  <Application>Microsoft Office PowerPoint</Application>
  <PresentationFormat>On-screen Show (4:3)</PresentationFormat>
  <Paragraphs>227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Arial</vt:lpstr>
      <vt:lpstr>Arial Rounded MT Bold</vt:lpstr>
      <vt:lpstr>Calibri</vt:lpstr>
      <vt:lpstr>Calibri Light</vt:lpstr>
      <vt:lpstr>Cascadia Code</vt:lpstr>
      <vt:lpstr>Consolas</vt:lpstr>
      <vt:lpstr>Segoe UI</vt:lpstr>
      <vt:lpstr>Segoe UI Light</vt:lpstr>
      <vt:lpstr>Times</vt:lpstr>
      <vt:lpstr>Times New Roman</vt:lpstr>
      <vt:lpstr>Trebuchet MS</vt:lpstr>
      <vt:lpstr>Verdana</vt:lpstr>
      <vt:lpstr>Wingdings</vt:lpstr>
      <vt:lpstr>WelcomeDoc</vt:lpstr>
      <vt:lpstr>Office Theme</vt:lpstr>
      <vt:lpstr>cs150</vt:lpstr>
      <vt:lpstr>ECEG-5193: Algorithm Analysis and Design</vt:lpstr>
      <vt:lpstr>Algorithm classification</vt:lpstr>
      <vt:lpstr>A short list of categories</vt:lpstr>
      <vt:lpstr>Brute force algorithm</vt:lpstr>
      <vt:lpstr>Improving brute force algorithms</vt:lpstr>
      <vt:lpstr>Backtracking algorithms</vt:lpstr>
      <vt:lpstr>Divide and Conquer</vt:lpstr>
      <vt:lpstr>Dynamic programming algorithms</vt:lpstr>
      <vt:lpstr>Greedy algorithms</vt:lpstr>
      <vt:lpstr>Branch and bound algorithms</vt:lpstr>
      <vt:lpstr>Example branch and bound algorithm</vt:lpstr>
      <vt:lpstr>Randomized algorithms</vt:lpstr>
      <vt:lpstr>Example</vt:lpstr>
      <vt:lpstr>What would you pick?</vt:lpstr>
      <vt:lpstr>Knapsack Problems </vt:lpstr>
      <vt:lpstr>Knapsack Problem </vt:lpstr>
      <vt:lpstr>Another Example </vt:lpstr>
      <vt:lpstr>Another Knapsack Problem </vt:lpstr>
      <vt:lpstr>Brute Force Algorithm </vt:lpstr>
      <vt:lpstr>Brute Force Knapsack</vt:lpstr>
      <vt:lpstr>Brute Force Knapsack Analysis</vt:lpstr>
      <vt:lpstr>Is it Practical? </vt:lpstr>
      <vt:lpstr>Greedy Algorithm a Practical Alternative </vt:lpstr>
      <vt:lpstr>Greedy Knapsack Algorithm</vt:lpstr>
      <vt:lpstr>Greedy Knapsack Algorithm</vt:lpstr>
      <vt:lpstr>The Pros and Cons of Greedy </vt:lpstr>
      <vt:lpstr>Why Different Answers? </vt:lpstr>
      <vt:lpstr>What about Dynamic programming </vt:lpstr>
      <vt:lpstr>Dynamic programming </vt:lpstr>
      <vt:lpstr>Overlapping Subproblems</vt:lpstr>
      <vt:lpstr>Summary</vt:lpstr>
      <vt:lpstr>Subset Sum Problem</vt:lpstr>
      <vt:lpstr>Brute Force Subset Sum</vt:lpstr>
      <vt:lpstr>Greedy Subset Sum?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234</cp:revision>
  <dcterms:created xsi:type="dcterms:W3CDTF">2021-10-24T06:23:43Z</dcterms:created>
  <dcterms:modified xsi:type="dcterms:W3CDTF">2021-12-20T07:06:55Z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