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4" r:id="rId5"/>
    <p:sldMasterId id="2147483676" r:id="rId6"/>
  </p:sldMasterIdLst>
  <p:notesMasterIdLst>
    <p:notesMasterId r:id="rId200"/>
  </p:notesMasterIdLst>
  <p:handoutMasterIdLst>
    <p:handoutMasterId r:id="rId201"/>
  </p:handoutMasterIdLst>
  <p:sldIdLst>
    <p:sldId id="256" r:id="rId7"/>
    <p:sldId id="259" r:id="rId8"/>
    <p:sldId id="379" r:id="rId9"/>
    <p:sldId id="380" r:id="rId10"/>
    <p:sldId id="272" r:id="rId11"/>
    <p:sldId id="330" r:id="rId12"/>
    <p:sldId id="316" r:id="rId13"/>
    <p:sldId id="384" r:id="rId14"/>
    <p:sldId id="381" r:id="rId15"/>
    <p:sldId id="263" r:id="rId16"/>
    <p:sldId id="264" r:id="rId17"/>
    <p:sldId id="265" r:id="rId18"/>
    <p:sldId id="270" r:id="rId19"/>
    <p:sldId id="382" r:id="rId20"/>
    <p:sldId id="383"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35" r:id="rId36"/>
    <p:sldId id="399" r:id="rId37"/>
    <p:sldId id="400" r:id="rId38"/>
    <p:sldId id="338" r:id="rId39"/>
    <p:sldId id="401" r:id="rId40"/>
    <p:sldId id="402" r:id="rId41"/>
    <p:sldId id="403" r:id="rId42"/>
    <p:sldId id="404" r:id="rId43"/>
    <p:sldId id="343" r:id="rId44"/>
    <p:sldId id="405" r:id="rId45"/>
    <p:sldId id="406" r:id="rId46"/>
    <p:sldId id="407" r:id="rId47"/>
    <p:sldId id="408" r:id="rId48"/>
    <p:sldId id="409" r:id="rId49"/>
    <p:sldId id="349" r:id="rId50"/>
    <p:sldId id="350" r:id="rId51"/>
    <p:sldId id="410" r:id="rId52"/>
    <p:sldId id="411" r:id="rId53"/>
    <p:sldId id="353" r:id="rId54"/>
    <p:sldId id="412" r:id="rId55"/>
    <p:sldId id="355"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368" r:id="rId69"/>
    <p:sldId id="369" r:id="rId70"/>
    <p:sldId id="266" r:id="rId71"/>
    <p:sldId id="269" r:id="rId72"/>
    <p:sldId id="268" r:id="rId73"/>
    <p:sldId id="271" r:id="rId74"/>
    <p:sldId id="273" r:id="rId75"/>
    <p:sldId id="275" r:id="rId76"/>
    <p:sldId id="274" r:id="rId77"/>
    <p:sldId id="276" r:id="rId78"/>
    <p:sldId id="277" r:id="rId79"/>
    <p:sldId id="278" r:id="rId80"/>
    <p:sldId id="279" r:id="rId81"/>
    <p:sldId id="280" r:id="rId82"/>
    <p:sldId id="281" r:id="rId83"/>
    <p:sldId id="282" r:id="rId84"/>
    <p:sldId id="283" r:id="rId85"/>
    <p:sldId id="286" r:id="rId86"/>
    <p:sldId id="284" r:id="rId87"/>
    <p:sldId id="285" r:id="rId88"/>
    <p:sldId id="287" r:id="rId89"/>
    <p:sldId id="288" r:id="rId90"/>
    <p:sldId id="289" r:id="rId91"/>
    <p:sldId id="425" r:id="rId92"/>
    <p:sldId id="367" r:id="rId93"/>
    <p:sldId id="290" r:id="rId94"/>
    <p:sldId id="291" r:id="rId95"/>
    <p:sldId id="292" r:id="rId96"/>
    <p:sldId id="293" r:id="rId97"/>
    <p:sldId id="294" r:id="rId98"/>
    <p:sldId id="435" r:id="rId99"/>
    <p:sldId id="332" r:id="rId100"/>
    <p:sldId id="333" r:id="rId101"/>
    <p:sldId id="378" r:id="rId102"/>
    <p:sldId id="334" r:id="rId103"/>
    <p:sldId id="336" r:id="rId104"/>
    <p:sldId id="337" r:id="rId105"/>
    <p:sldId id="339" r:id="rId106"/>
    <p:sldId id="340" r:id="rId107"/>
    <p:sldId id="341" r:id="rId108"/>
    <p:sldId id="342" r:id="rId109"/>
    <p:sldId id="344" r:id="rId110"/>
    <p:sldId id="345" r:id="rId111"/>
    <p:sldId id="346" r:id="rId112"/>
    <p:sldId id="347" r:id="rId113"/>
    <p:sldId id="348" r:id="rId114"/>
    <p:sldId id="370" r:id="rId115"/>
    <p:sldId id="372" r:id="rId116"/>
    <p:sldId id="373" r:id="rId117"/>
    <p:sldId id="374" r:id="rId118"/>
    <p:sldId id="375" r:id="rId119"/>
    <p:sldId id="376" r:id="rId120"/>
    <p:sldId id="351" r:id="rId121"/>
    <p:sldId id="352" r:id="rId122"/>
    <p:sldId id="354" r:id="rId123"/>
    <p:sldId id="356" r:id="rId124"/>
    <p:sldId id="357" r:id="rId125"/>
    <p:sldId id="358" r:id="rId126"/>
    <p:sldId id="359" r:id="rId127"/>
    <p:sldId id="360" r:id="rId128"/>
    <p:sldId id="361" r:id="rId129"/>
    <p:sldId id="362" r:id="rId130"/>
    <p:sldId id="363" r:id="rId131"/>
    <p:sldId id="364" r:id="rId132"/>
    <p:sldId id="365" r:id="rId133"/>
    <p:sldId id="366" r:id="rId134"/>
    <p:sldId id="377" r:id="rId135"/>
    <p:sldId id="305" r:id="rId136"/>
    <p:sldId id="306" r:id="rId137"/>
    <p:sldId id="307" r:id="rId138"/>
    <p:sldId id="308" r:id="rId139"/>
    <p:sldId id="313" r:id="rId140"/>
    <p:sldId id="309" r:id="rId141"/>
    <p:sldId id="312" r:id="rId142"/>
    <p:sldId id="310" r:id="rId143"/>
    <p:sldId id="311" r:id="rId144"/>
    <p:sldId id="315" r:id="rId145"/>
    <p:sldId id="320" r:id="rId146"/>
    <p:sldId id="321" r:id="rId147"/>
    <p:sldId id="322" r:id="rId148"/>
    <p:sldId id="323" r:id="rId149"/>
    <p:sldId id="314" r:id="rId150"/>
    <p:sldId id="317" r:id="rId151"/>
    <p:sldId id="318" r:id="rId152"/>
    <p:sldId id="319" r:id="rId153"/>
    <p:sldId id="324" r:id="rId154"/>
    <p:sldId id="325" r:id="rId155"/>
    <p:sldId id="326" r:id="rId156"/>
    <p:sldId id="327" r:id="rId157"/>
    <p:sldId id="328" r:id="rId158"/>
    <p:sldId id="329" r:id="rId159"/>
    <p:sldId id="331" r:id="rId160"/>
    <p:sldId id="295" r:id="rId161"/>
    <p:sldId id="296" r:id="rId162"/>
    <p:sldId id="297" r:id="rId163"/>
    <p:sldId id="298" r:id="rId164"/>
    <p:sldId id="299" r:id="rId165"/>
    <p:sldId id="300" r:id="rId166"/>
    <p:sldId id="301" r:id="rId167"/>
    <p:sldId id="302" r:id="rId168"/>
    <p:sldId id="303" r:id="rId169"/>
    <p:sldId id="304" r:id="rId170"/>
    <p:sldId id="446" r:id="rId171"/>
    <p:sldId id="447" r:id="rId172"/>
    <p:sldId id="448" r:id="rId173"/>
    <p:sldId id="449" r:id="rId174"/>
    <p:sldId id="450" r:id="rId175"/>
    <p:sldId id="451" r:id="rId176"/>
    <p:sldId id="452" r:id="rId177"/>
    <p:sldId id="453" r:id="rId178"/>
    <p:sldId id="267" r:id="rId179"/>
    <p:sldId id="454" r:id="rId180"/>
    <p:sldId id="455" r:id="rId181"/>
    <p:sldId id="456" r:id="rId182"/>
    <p:sldId id="457" r:id="rId183"/>
    <p:sldId id="458" r:id="rId184"/>
    <p:sldId id="459" r:id="rId185"/>
    <p:sldId id="460" r:id="rId186"/>
    <p:sldId id="461" r:id="rId187"/>
    <p:sldId id="462" r:id="rId188"/>
    <p:sldId id="463" r:id="rId189"/>
    <p:sldId id="472" r:id="rId190"/>
    <p:sldId id="473" r:id="rId191"/>
    <p:sldId id="474" r:id="rId192"/>
    <p:sldId id="475" r:id="rId193"/>
    <p:sldId id="476" r:id="rId194"/>
    <p:sldId id="477" r:id="rId195"/>
    <p:sldId id="478" r:id="rId196"/>
    <p:sldId id="489" r:id="rId197"/>
    <p:sldId id="497" r:id="rId198"/>
    <p:sldId id="498" r:id="rId1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Background" id="{1FD07E5C-FD5F-4FE2-827A-B645B40CAAC2}">
          <p14:sldIdLst>
            <p14:sldId id="259"/>
            <p14:sldId id="379"/>
            <p14:sldId id="380"/>
            <p14:sldId id="272"/>
            <p14:sldId id="330"/>
          </p14:sldIdLst>
        </p14:section>
        <p14:section name="Activity Scheduling" id="{C734E0C9-0F88-4FAA-8916-1432648D6242}">
          <p14:sldIdLst>
            <p14:sldId id="316"/>
            <p14:sldId id="384"/>
            <p14:sldId id="381"/>
            <p14:sldId id="263"/>
            <p14:sldId id="264"/>
            <p14:sldId id="265"/>
            <p14:sldId id="270"/>
            <p14:sldId id="382"/>
            <p14:sldId id="383"/>
            <p14:sldId id="385"/>
            <p14:sldId id="386"/>
            <p14:sldId id="387"/>
            <p14:sldId id="388"/>
            <p14:sldId id="389"/>
            <p14:sldId id="390"/>
            <p14:sldId id="391"/>
            <p14:sldId id="392"/>
            <p14:sldId id="393"/>
            <p14:sldId id="394"/>
            <p14:sldId id="395"/>
            <p14:sldId id="396"/>
            <p14:sldId id="397"/>
            <p14:sldId id="398"/>
            <p14:sldId id="335"/>
            <p14:sldId id="399"/>
            <p14:sldId id="400"/>
            <p14:sldId id="338"/>
            <p14:sldId id="401"/>
            <p14:sldId id="402"/>
            <p14:sldId id="403"/>
            <p14:sldId id="404"/>
            <p14:sldId id="343"/>
            <p14:sldId id="405"/>
            <p14:sldId id="406"/>
            <p14:sldId id="407"/>
            <p14:sldId id="408"/>
            <p14:sldId id="409"/>
            <p14:sldId id="349"/>
            <p14:sldId id="350"/>
            <p14:sldId id="410"/>
            <p14:sldId id="411"/>
            <p14:sldId id="353"/>
            <p14:sldId id="412"/>
            <p14:sldId id="355"/>
            <p14:sldId id="413"/>
            <p14:sldId id="414"/>
            <p14:sldId id="415"/>
            <p14:sldId id="416"/>
            <p14:sldId id="417"/>
            <p14:sldId id="418"/>
            <p14:sldId id="419"/>
            <p14:sldId id="420"/>
            <p14:sldId id="421"/>
            <p14:sldId id="422"/>
            <p14:sldId id="423"/>
            <p14:sldId id="424"/>
            <p14:sldId id="368"/>
            <p14:sldId id="369"/>
          </p14:sldIdLst>
        </p14:section>
        <p14:section name="Greedy options" id="{B8DE4E4D-3EBE-4DD6-9B76-1667155B5E1E}">
          <p14:sldIdLst>
            <p14:sldId id="266"/>
            <p14:sldId id="269"/>
            <p14:sldId id="268"/>
            <p14:sldId id="271"/>
            <p14:sldId id="273"/>
            <p14:sldId id="275"/>
            <p14:sldId id="274"/>
            <p14:sldId id="276"/>
            <p14:sldId id="277"/>
            <p14:sldId id="278"/>
            <p14:sldId id="279"/>
            <p14:sldId id="280"/>
            <p14:sldId id="281"/>
            <p14:sldId id="282"/>
            <p14:sldId id="283"/>
            <p14:sldId id="286"/>
            <p14:sldId id="284"/>
            <p14:sldId id="285"/>
            <p14:sldId id="287"/>
            <p14:sldId id="288"/>
            <p14:sldId id="289"/>
            <p14:sldId id="425"/>
            <p14:sldId id="367"/>
            <p14:sldId id="290"/>
            <p14:sldId id="291"/>
            <p14:sldId id="292"/>
            <p14:sldId id="293"/>
            <p14:sldId id="294"/>
            <p14:sldId id="435"/>
          </p14:sldIdLst>
        </p14:section>
        <p14:section name="Data compression" id="{59A756DB-2413-42BE-AB7A-9CB5291B4B3F}">
          <p14:sldIdLst>
            <p14:sldId id="332"/>
            <p14:sldId id="333"/>
            <p14:sldId id="378"/>
            <p14:sldId id="334"/>
            <p14:sldId id="336"/>
            <p14:sldId id="337"/>
            <p14:sldId id="339"/>
            <p14:sldId id="340"/>
            <p14:sldId id="341"/>
            <p14:sldId id="342"/>
            <p14:sldId id="344"/>
            <p14:sldId id="345"/>
            <p14:sldId id="346"/>
            <p14:sldId id="347"/>
            <p14:sldId id="348"/>
            <p14:sldId id="370"/>
            <p14:sldId id="372"/>
            <p14:sldId id="373"/>
            <p14:sldId id="374"/>
            <p14:sldId id="375"/>
            <p14:sldId id="376"/>
            <p14:sldId id="351"/>
            <p14:sldId id="352"/>
            <p14:sldId id="354"/>
            <p14:sldId id="356"/>
            <p14:sldId id="357"/>
            <p14:sldId id="358"/>
            <p14:sldId id="359"/>
            <p14:sldId id="360"/>
            <p14:sldId id="361"/>
            <p14:sldId id="362"/>
            <p14:sldId id="363"/>
            <p14:sldId id="364"/>
            <p14:sldId id="365"/>
            <p14:sldId id="366"/>
            <p14:sldId id="377"/>
          </p14:sldIdLst>
        </p14:section>
        <p14:section name="Horn formulas" id="{91F26B72-1952-4078-A2C8-7AF47B85907C}">
          <p14:sldIdLst>
            <p14:sldId id="305"/>
            <p14:sldId id="306"/>
            <p14:sldId id="307"/>
            <p14:sldId id="308"/>
            <p14:sldId id="313"/>
            <p14:sldId id="309"/>
            <p14:sldId id="312"/>
            <p14:sldId id="310"/>
            <p14:sldId id="311"/>
            <p14:sldId id="315"/>
            <p14:sldId id="320"/>
            <p14:sldId id="321"/>
            <p14:sldId id="322"/>
            <p14:sldId id="323"/>
            <p14:sldId id="314"/>
            <p14:sldId id="317"/>
            <p14:sldId id="318"/>
            <p14:sldId id="319"/>
            <p14:sldId id="324"/>
            <p14:sldId id="325"/>
            <p14:sldId id="326"/>
            <p14:sldId id="327"/>
            <p14:sldId id="328"/>
            <p14:sldId id="329"/>
            <p14:sldId id="331"/>
          </p14:sldIdLst>
        </p14:section>
        <p14:section name="Scheduling all intervals" id="{9D30C042-A2A6-4113-BD13-3D5BD26385DC}">
          <p14:sldIdLst>
            <p14:sldId id="295"/>
            <p14:sldId id="296"/>
            <p14:sldId id="297"/>
            <p14:sldId id="298"/>
            <p14:sldId id="299"/>
            <p14:sldId id="300"/>
            <p14:sldId id="301"/>
            <p14:sldId id="302"/>
            <p14:sldId id="303"/>
            <p14:sldId id="304"/>
          </p14:sldIdLst>
        </p14:section>
        <p14:section name="Lilypad Jumping" id="{3137EE4A-2D71-4943-AC1C-F31DAAB80D68}">
          <p14:sldIdLst>
            <p14:sldId id="446"/>
            <p14:sldId id="447"/>
            <p14:sldId id="448"/>
            <p14:sldId id="449"/>
            <p14:sldId id="450"/>
            <p14:sldId id="451"/>
            <p14:sldId id="452"/>
            <p14:sldId id="453"/>
            <p14:sldId id="267"/>
            <p14:sldId id="454"/>
            <p14:sldId id="455"/>
            <p14:sldId id="456"/>
            <p14:sldId id="457"/>
            <p14:sldId id="458"/>
            <p14:sldId id="459"/>
            <p14:sldId id="460"/>
            <p14:sldId id="461"/>
            <p14:sldId id="462"/>
            <p14:sldId id="463"/>
            <p14:sldId id="472"/>
            <p14:sldId id="473"/>
            <p14:sldId id="474"/>
            <p14:sldId id="475"/>
            <p14:sldId id="476"/>
            <p14:sldId id="477"/>
            <p14:sldId id="478"/>
            <p14:sldId id="489"/>
            <p14:sldId id="497"/>
            <p14:sldId id="49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Jack Snoeyink" initials="JS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6BA"/>
    <a:srgbClr val="FDFDFD"/>
    <a:srgbClr val="F8F8F8"/>
    <a:srgbClr val="FFFFFF"/>
    <a:srgbClr val="EAEAEA"/>
    <a:srgbClr val="DCDCDC"/>
    <a:srgbClr val="D24726"/>
    <a:srgbClr val="FF9B45"/>
    <a:srgbClr val="DD462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241" autoAdjust="0"/>
  </p:normalViewPr>
  <p:slideViewPr>
    <p:cSldViewPr snapToGrid="0">
      <p:cViewPr varScale="1">
        <p:scale>
          <a:sx n="81" d="100"/>
          <a:sy n="81" d="100"/>
        </p:scale>
        <p:origin x="1579"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slide" Target="slides/slide164.xml"/><Relationship Id="rId191" Type="http://schemas.openxmlformats.org/officeDocument/2006/relationships/slide" Target="slides/slide185.xml"/><Relationship Id="rId205" Type="http://schemas.openxmlformats.org/officeDocument/2006/relationships/theme" Target="theme/theme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slideMaster" Target="slideMasters/slideMaster2.xml"/><Relationship Id="rId95" Type="http://schemas.openxmlformats.org/officeDocument/2006/relationships/slide" Target="slides/slide89.xml"/><Relationship Id="rId160" Type="http://schemas.openxmlformats.org/officeDocument/2006/relationships/slide" Target="slides/slide154.xml"/><Relationship Id="rId181" Type="http://schemas.openxmlformats.org/officeDocument/2006/relationships/slide" Target="slides/slide175.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slide" Target="slides/slide165.xml"/><Relationship Id="rId192" Type="http://schemas.openxmlformats.org/officeDocument/2006/relationships/slide" Target="slides/slide186.xml"/><Relationship Id="rId206" Type="http://schemas.openxmlformats.org/officeDocument/2006/relationships/tableStyles" Target="tableStyles.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5" Type="http://schemas.openxmlformats.org/officeDocument/2006/relationships/slide" Target="slides/slide69.xml"/><Relationship Id="rId96" Type="http://schemas.openxmlformats.org/officeDocument/2006/relationships/slide" Target="slides/slide90.xml"/><Relationship Id="rId140" Type="http://schemas.openxmlformats.org/officeDocument/2006/relationships/slide" Target="slides/slide134.xml"/><Relationship Id="rId161" Type="http://schemas.openxmlformats.org/officeDocument/2006/relationships/slide" Target="slides/slide155.xml"/><Relationship Id="rId182" Type="http://schemas.openxmlformats.org/officeDocument/2006/relationships/slide" Target="slides/slide176.xml"/><Relationship Id="rId6" Type="http://schemas.openxmlformats.org/officeDocument/2006/relationships/slideMaster" Target="slideMasters/slideMaster3.xml"/><Relationship Id="rId23" Type="http://schemas.openxmlformats.org/officeDocument/2006/relationships/slide" Target="slides/slide17.xml"/><Relationship Id="rId119" Type="http://schemas.openxmlformats.org/officeDocument/2006/relationships/slide" Target="slides/slide113.xml"/><Relationship Id="rId44" Type="http://schemas.openxmlformats.org/officeDocument/2006/relationships/slide" Target="slides/slide38.xml"/><Relationship Id="rId65" Type="http://schemas.openxmlformats.org/officeDocument/2006/relationships/slide" Target="slides/slide59.xml"/><Relationship Id="rId86" Type="http://schemas.openxmlformats.org/officeDocument/2006/relationships/slide" Target="slides/slide80.xml"/><Relationship Id="rId130" Type="http://schemas.openxmlformats.org/officeDocument/2006/relationships/slide" Target="slides/slide124.xml"/><Relationship Id="rId151" Type="http://schemas.openxmlformats.org/officeDocument/2006/relationships/slide" Target="slides/slide145.xml"/><Relationship Id="rId172" Type="http://schemas.openxmlformats.org/officeDocument/2006/relationships/slide" Target="slides/slide166.xml"/><Relationship Id="rId193" Type="http://schemas.openxmlformats.org/officeDocument/2006/relationships/slide" Target="slides/slide187.xml"/><Relationship Id="rId13" Type="http://schemas.openxmlformats.org/officeDocument/2006/relationships/slide" Target="slides/slide7.xml"/><Relationship Id="rId109" Type="http://schemas.openxmlformats.org/officeDocument/2006/relationships/slide" Target="slides/slide103.xml"/><Relationship Id="rId34" Type="http://schemas.openxmlformats.org/officeDocument/2006/relationships/slide" Target="slides/slide28.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20" Type="http://schemas.openxmlformats.org/officeDocument/2006/relationships/slide" Target="slides/slide114.xml"/><Relationship Id="rId141" Type="http://schemas.openxmlformats.org/officeDocument/2006/relationships/slide" Target="slides/slide135.xml"/><Relationship Id="rId7" Type="http://schemas.openxmlformats.org/officeDocument/2006/relationships/slide" Target="slides/slide1.xml"/><Relationship Id="rId162" Type="http://schemas.openxmlformats.org/officeDocument/2006/relationships/slide" Target="slides/slide156.xml"/><Relationship Id="rId183" Type="http://schemas.openxmlformats.org/officeDocument/2006/relationships/slide" Target="slides/slide177.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slide" Target="slides/slide172.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slide" Target="slides/slide167.xml"/><Relationship Id="rId194" Type="http://schemas.openxmlformats.org/officeDocument/2006/relationships/slide" Target="slides/slide188.xml"/><Relationship Id="rId199" Type="http://schemas.openxmlformats.org/officeDocument/2006/relationships/slide" Target="slides/slide193.xml"/><Relationship Id="rId203"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184" Type="http://schemas.openxmlformats.org/officeDocument/2006/relationships/slide" Target="slides/slide178.xml"/><Relationship Id="rId189" Type="http://schemas.openxmlformats.org/officeDocument/2006/relationships/slide" Target="slides/slide183.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slide" Target="slides/slide168.xml"/><Relationship Id="rId179" Type="http://schemas.openxmlformats.org/officeDocument/2006/relationships/slide" Target="slides/slide173.xml"/><Relationship Id="rId195" Type="http://schemas.openxmlformats.org/officeDocument/2006/relationships/slide" Target="slides/slide189.xml"/><Relationship Id="rId190" Type="http://schemas.openxmlformats.org/officeDocument/2006/relationships/slide" Target="slides/slide184.xml"/><Relationship Id="rId204" Type="http://schemas.openxmlformats.org/officeDocument/2006/relationships/viewProps" Target="viewProps.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slide" Target="slides/slide163.xml"/><Relationship Id="rId185" Type="http://schemas.openxmlformats.org/officeDocument/2006/relationships/slide" Target="slides/slide179.xml"/><Relationship Id="rId4" Type="http://schemas.openxmlformats.org/officeDocument/2006/relationships/slideMaster" Target="slideMasters/slideMaster1.xml"/><Relationship Id="rId9" Type="http://schemas.openxmlformats.org/officeDocument/2006/relationships/slide" Target="slides/slide3.xml"/><Relationship Id="rId180" Type="http://schemas.openxmlformats.org/officeDocument/2006/relationships/slide" Target="slides/slide174.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75" Type="http://schemas.openxmlformats.org/officeDocument/2006/relationships/slide" Target="slides/slide169.xml"/><Relationship Id="rId196" Type="http://schemas.openxmlformats.org/officeDocument/2006/relationships/slide" Target="slides/slide190.xml"/><Relationship Id="rId200" Type="http://schemas.openxmlformats.org/officeDocument/2006/relationships/notesMaster" Target="notesMasters/notesMaster1.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186" Type="http://schemas.openxmlformats.org/officeDocument/2006/relationships/slide" Target="slides/slide180.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6" Type="http://schemas.openxmlformats.org/officeDocument/2006/relationships/slide" Target="slides/slide170.xml"/><Relationship Id="rId197" Type="http://schemas.openxmlformats.org/officeDocument/2006/relationships/slide" Target="slides/slide191.xml"/><Relationship Id="rId201" Type="http://schemas.openxmlformats.org/officeDocument/2006/relationships/handoutMaster" Target="handoutMasters/handoutMaster1.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70" Type="http://schemas.openxmlformats.org/officeDocument/2006/relationships/slide" Target="slides/slide64.xml"/><Relationship Id="rId91" Type="http://schemas.openxmlformats.org/officeDocument/2006/relationships/slide" Target="slides/slide85.xml"/><Relationship Id="rId145" Type="http://schemas.openxmlformats.org/officeDocument/2006/relationships/slide" Target="slides/slide139.xml"/><Relationship Id="rId166" Type="http://schemas.openxmlformats.org/officeDocument/2006/relationships/slide" Target="slides/slide160.xml"/><Relationship Id="rId187" Type="http://schemas.openxmlformats.org/officeDocument/2006/relationships/slide" Target="slides/slide181.xml"/><Relationship Id="rId1" Type="http://schemas.openxmlformats.org/officeDocument/2006/relationships/customXml" Target="../customXml/item1.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60" Type="http://schemas.openxmlformats.org/officeDocument/2006/relationships/slide" Target="slides/slide54.xml"/><Relationship Id="rId81" Type="http://schemas.openxmlformats.org/officeDocument/2006/relationships/slide" Target="slides/slide75.xml"/><Relationship Id="rId135" Type="http://schemas.openxmlformats.org/officeDocument/2006/relationships/slide" Target="slides/slide129.xml"/><Relationship Id="rId156" Type="http://schemas.openxmlformats.org/officeDocument/2006/relationships/slide" Target="slides/slide150.xml"/><Relationship Id="rId177" Type="http://schemas.openxmlformats.org/officeDocument/2006/relationships/slide" Target="slides/slide171.xml"/><Relationship Id="rId198" Type="http://schemas.openxmlformats.org/officeDocument/2006/relationships/slide" Target="slides/slide192.xml"/><Relationship Id="rId202" Type="http://schemas.openxmlformats.org/officeDocument/2006/relationships/commentAuthors" Target="commentAuthors.xml"/><Relationship Id="rId18" Type="http://schemas.openxmlformats.org/officeDocument/2006/relationships/slide" Target="slides/slide12.xml"/><Relationship Id="rId39" Type="http://schemas.openxmlformats.org/officeDocument/2006/relationships/slide" Target="slides/slide33.xml"/><Relationship Id="rId50" Type="http://schemas.openxmlformats.org/officeDocument/2006/relationships/slide" Target="slides/slide44.xml"/><Relationship Id="rId104" Type="http://schemas.openxmlformats.org/officeDocument/2006/relationships/slide" Target="slides/slide98.xml"/><Relationship Id="rId125" Type="http://schemas.openxmlformats.org/officeDocument/2006/relationships/slide" Target="slides/slide119.xml"/><Relationship Id="rId146" Type="http://schemas.openxmlformats.org/officeDocument/2006/relationships/slide" Target="slides/slide140.xml"/><Relationship Id="rId167" Type="http://schemas.openxmlformats.org/officeDocument/2006/relationships/slide" Target="slides/slide161.xml"/><Relationship Id="rId188" Type="http://schemas.openxmlformats.org/officeDocument/2006/relationships/slide" Target="slides/slide182.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8.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8.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8.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8.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8.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8.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wmf"/><Relationship Id="rId1" Type="http://schemas.openxmlformats.org/officeDocument/2006/relationships/image" Target="../media/image8.wmf"/><Relationship Id="rId4"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8.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12/23/2021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398027" y="522934"/>
            <a:ext cx="8497589" cy="707981"/>
          </a:xfrm>
        </p:spPr>
        <p:txBody>
          <a:bodyPr>
            <a:noAutofit/>
          </a:bodyPr>
          <a:lstStyle>
            <a:lvl1pPr>
              <a:defRPr sz="33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3D6379-8118-4654-86BF-B3658000691F}"/>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A949871-1358-4805-86CD-76250F10B662}"/>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762DE82D-E5E4-4AFA-B603-BD4300545324}"/>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B655792E-B385-45C7-B1D8-0858962EF61F}" type="slidenum">
              <a:rPr lang="en-US" altLang="en-US"/>
              <a:pPr/>
              <a:t>‹#›</a:t>
            </a:fld>
            <a:endParaRPr lang="en-US" altLang="en-US"/>
          </a:p>
        </p:txBody>
      </p:sp>
    </p:spTree>
    <p:extLst>
      <p:ext uri="{BB962C8B-B14F-4D97-AF65-F5344CB8AC3E}">
        <p14:creationId xmlns:p14="http://schemas.microsoft.com/office/powerpoint/2010/main" val="89811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522F-AA43-4281-B8F4-723FA6B1C1C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020E48-6A3B-4756-9781-D121ED2E9A5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A63B9-FDB2-47B5-8F1B-076D1657A7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8CC14-D95D-4A57-B663-6CE8AA6E7451}"/>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BF61A81-8E5B-4C22-8BB5-39F99A0C355B}"/>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51BD826-FF8F-4BA3-8F51-22CCD8FC734D}"/>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D0882189-9130-4406-BAA6-C50B0683FCB3}" type="slidenum">
              <a:rPr lang="en-US" altLang="en-US"/>
              <a:pPr/>
              <a:t>‹#›</a:t>
            </a:fld>
            <a:endParaRPr lang="en-US" altLang="en-US"/>
          </a:p>
        </p:txBody>
      </p:sp>
    </p:spTree>
    <p:extLst>
      <p:ext uri="{BB962C8B-B14F-4D97-AF65-F5344CB8AC3E}">
        <p14:creationId xmlns:p14="http://schemas.microsoft.com/office/powerpoint/2010/main" val="163075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B5DD-7C93-4BA8-A58C-4194B6F4CB3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B0F00-82EA-4BF7-96CB-A3359AF7EF4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880C5C-D0A0-4D74-9F31-FD2115B9CCE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E6922-30EE-4A10-9C0A-DF0369C927AA}"/>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112CE31-96ED-4A5C-B999-551FB696CE55}"/>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15E995B-E012-4452-88B5-D29F3A817DDD}"/>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45FF512B-D69D-49BD-B552-7879ED6541D9}" type="slidenum">
              <a:rPr lang="en-US" altLang="en-US"/>
              <a:pPr/>
              <a:t>‹#›</a:t>
            </a:fld>
            <a:endParaRPr lang="en-US" altLang="en-US"/>
          </a:p>
        </p:txBody>
      </p:sp>
    </p:spTree>
    <p:extLst>
      <p:ext uri="{BB962C8B-B14F-4D97-AF65-F5344CB8AC3E}">
        <p14:creationId xmlns:p14="http://schemas.microsoft.com/office/powerpoint/2010/main" val="179866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F4ED-D715-4079-9215-1D851DE881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3A6529-E111-4E3F-88B5-78FCB34A7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0EF2E-0791-4D31-AC49-5252642CEBFC}"/>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1A5D1CF-77CD-4039-8686-AE874C8E7065}"/>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CD2C9A4-CA04-4362-9186-0FD5E9EFB867}"/>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421BB597-7D1A-4D7B-9326-CD0BC13C3E13}" type="slidenum">
              <a:rPr lang="en-US" altLang="en-US"/>
              <a:pPr/>
              <a:t>‹#›</a:t>
            </a:fld>
            <a:endParaRPr lang="en-US" altLang="en-US"/>
          </a:p>
        </p:txBody>
      </p:sp>
    </p:spTree>
    <p:extLst>
      <p:ext uri="{BB962C8B-B14F-4D97-AF65-F5344CB8AC3E}">
        <p14:creationId xmlns:p14="http://schemas.microsoft.com/office/powerpoint/2010/main" val="2207116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768A1-A883-46E9-B761-29C786596C22}"/>
              </a:ext>
            </a:extLst>
          </p:cNvPr>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0066DE-01BD-4B2B-89DE-EF0DCE6F94DB}"/>
              </a:ext>
            </a:extLst>
          </p:cNvPr>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23893-208A-40DE-B16A-D756FE13450E}"/>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EC8DBBE-C682-4EA8-AC0C-1445D9F643BC}"/>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A7E5F91-D412-4258-96F2-768DD42CC447}"/>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CA0A8964-95B5-42AE-85DC-7DDEA63EA68C}" type="slidenum">
              <a:rPr lang="en-US" altLang="en-US"/>
              <a:pPr/>
              <a:t>‹#›</a:t>
            </a:fld>
            <a:endParaRPr lang="en-US" altLang="en-US"/>
          </a:p>
        </p:txBody>
      </p:sp>
    </p:spTree>
    <p:extLst>
      <p:ext uri="{BB962C8B-B14F-4D97-AF65-F5344CB8AC3E}">
        <p14:creationId xmlns:p14="http://schemas.microsoft.com/office/powerpoint/2010/main" val="55195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734440"/>
            <a:ext cx="9140545" cy="1659751"/>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endParaRPr sz="1632"/>
          </a:p>
        </p:txBody>
      </p:sp>
      <p:sp>
        <p:nvSpPr>
          <p:cNvPr id="17" name="bk object 17"/>
          <p:cNvSpPr/>
          <p:nvPr/>
        </p:nvSpPr>
        <p:spPr>
          <a:xfrm>
            <a:off x="6633431" y="4149378"/>
            <a:ext cx="829179" cy="829876"/>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59" y="208280"/>
                </a:lnTo>
                <a:lnTo>
                  <a:pt x="50800" y="247650"/>
                </a:lnTo>
                <a:lnTo>
                  <a:pt x="33020" y="288289"/>
                </a:lnTo>
                <a:lnTo>
                  <a:pt x="24129" y="309880"/>
                </a:lnTo>
                <a:lnTo>
                  <a:pt x="11429" y="353060"/>
                </a:lnTo>
                <a:lnTo>
                  <a:pt x="7620" y="375919"/>
                </a:lnTo>
                <a:lnTo>
                  <a:pt x="3809" y="397510"/>
                </a:lnTo>
                <a:lnTo>
                  <a:pt x="1270" y="420369"/>
                </a:lnTo>
                <a:lnTo>
                  <a:pt x="0" y="443230"/>
                </a:lnTo>
                <a:lnTo>
                  <a:pt x="0" y="466089"/>
                </a:lnTo>
                <a:lnTo>
                  <a:pt x="1270" y="487680"/>
                </a:lnTo>
                <a:lnTo>
                  <a:pt x="6350" y="533400"/>
                </a:lnTo>
                <a:lnTo>
                  <a:pt x="11429" y="554989"/>
                </a:lnTo>
                <a:lnTo>
                  <a:pt x="16509" y="577850"/>
                </a:lnTo>
                <a:lnTo>
                  <a:pt x="30479" y="621030"/>
                </a:lnTo>
                <a:lnTo>
                  <a:pt x="48259"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endParaRPr sz="1632"/>
          </a:p>
        </p:txBody>
      </p:sp>
      <p:sp>
        <p:nvSpPr>
          <p:cNvPr id="18" name="bk object 18"/>
          <p:cNvSpPr/>
          <p:nvPr/>
        </p:nvSpPr>
        <p:spPr>
          <a:xfrm>
            <a:off x="8291788" y="4149378"/>
            <a:ext cx="829179" cy="829876"/>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59" y="208280"/>
                </a:lnTo>
                <a:lnTo>
                  <a:pt x="50800" y="247650"/>
                </a:lnTo>
                <a:lnTo>
                  <a:pt x="33020" y="288289"/>
                </a:lnTo>
                <a:lnTo>
                  <a:pt x="24129" y="309880"/>
                </a:lnTo>
                <a:lnTo>
                  <a:pt x="11429" y="353060"/>
                </a:lnTo>
                <a:lnTo>
                  <a:pt x="7620" y="375919"/>
                </a:lnTo>
                <a:lnTo>
                  <a:pt x="3809" y="397510"/>
                </a:lnTo>
                <a:lnTo>
                  <a:pt x="1270" y="420369"/>
                </a:lnTo>
                <a:lnTo>
                  <a:pt x="0" y="443230"/>
                </a:lnTo>
                <a:lnTo>
                  <a:pt x="0" y="466089"/>
                </a:lnTo>
                <a:lnTo>
                  <a:pt x="1270" y="487680"/>
                </a:lnTo>
                <a:lnTo>
                  <a:pt x="6350" y="533400"/>
                </a:lnTo>
                <a:lnTo>
                  <a:pt x="11429" y="554989"/>
                </a:lnTo>
                <a:lnTo>
                  <a:pt x="16509" y="577850"/>
                </a:lnTo>
                <a:lnTo>
                  <a:pt x="30479" y="621030"/>
                </a:lnTo>
                <a:lnTo>
                  <a:pt x="48259"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endParaRPr sz="1632"/>
          </a:p>
        </p:txBody>
      </p:sp>
      <p:sp>
        <p:nvSpPr>
          <p:cNvPr id="19" name="bk object 19"/>
          <p:cNvSpPr/>
          <p:nvPr/>
        </p:nvSpPr>
        <p:spPr>
          <a:xfrm>
            <a:off x="8499083" y="4979254"/>
            <a:ext cx="414589" cy="414938"/>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endParaRPr sz="1632"/>
          </a:p>
        </p:txBody>
      </p:sp>
      <p:sp>
        <p:nvSpPr>
          <p:cNvPr id="20" name="bk object 20"/>
          <p:cNvSpPr/>
          <p:nvPr/>
        </p:nvSpPr>
        <p:spPr>
          <a:xfrm>
            <a:off x="8499083" y="4979254"/>
            <a:ext cx="414589" cy="414938"/>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endParaRPr sz="1632"/>
          </a:p>
        </p:txBody>
      </p:sp>
      <p:sp>
        <p:nvSpPr>
          <p:cNvPr id="21" name="bk object 21"/>
          <p:cNvSpPr/>
          <p:nvPr/>
        </p:nvSpPr>
        <p:spPr>
          <a:xfrm>
            <a:off x="217658" y="6224067"/>
            <a:ext cx="2674102" cy="1153"/>
          </a:xfrm>
          <a:custGeom>
            <a:avLst/>
            <a:gdLst/>
            <a:ahLst/>
            <a:cxnLst/>
            <a:rect l="l" t="t" r="r" b="b"/>
            <a:pathLst>
              <a:path w="2948940" h="1270">
                <a:moveTo>
                  <a:pt x="0" y="1270"/>
                </a:moveTo>
                <a:lnTo>
                  <a:pt x="2948940" y="0"/>
                </a:lnTo>
              </a:path>
            </a:pathLst>
          </a:custGeom>
          <a:ln w="73660">
            <a:solidFill>
              <a:srgbClr val="FF0000"/>
            </a:solidFill>
          </a:ln>
        </p:spPr>
        <p:txBody>
          <a:bodyPr wrap="square" lIns="0" tIns="0" rIns="0" bIns="0" rtlCol="0"/>
          <a:lstStyle/>
          <a:p>
            <a:endParaRPr sz="1632"/>
          </a:p>
        </p:txBody>
      </p:sp>
      <p:sp>
        <p:nvSpPr>
          <p:cNvPr id="22" name="bk object 22"/>
          <p:cNvSpPr/>
          <p:nvPr/>
        </p:nvSpPr>
        <p:spPr>
          <a:xfrm>
            <a:off x="218235" y="6142232"/>
            <a:ext cx="0" cy="164823"/>
          </a:xfrm>
          <a:custGeom>
            <a:avLst/>
            <a:gdLst/>
            <a:ahLst/>
            <a:cxnLst/>
            <a:rect l="l" t="t" r="r" b="b"/>
            <a:pathLst>
              <a:path h="181609">
                <a:moveTo>
                  <a:pt x="0" y="0"/>
                </a:moveTo>
                <a:lnTo>
                  <a:pt x="0" y="181610"/>
                </a:lnTo>
              </a:path>
            </a:pathLst>
          </a:custGeom>
          <a:ln w="24129">
            <a:solidFill>
              <a:srgbClr val="FF0000"/>
            </a:solidFill>
          </a:ln>
        </p:spPr>
        <p:txBody>
          <a:bodyPr wrap="square" lIns="0" tIns="0" rIns="0" bIns="0" rtlCol="0"/>
          <a:lstStyle/>
          <a:p>
            <a:endParaRPr sz="1632"/>
          </a:p>
        </p:txBody>
      </p:sp>
      <p:sp>
        <p:nvSpPr>
          <p:cNvPr id="23" name="bk object 23"/>
          <p:cNvSpPr/>
          <p:nvPr/>
        </p:nvSpPr>
        <p:spPr>
          <a:xfrm>
            <a:off x="2891185" y="6142232"/>
            <a:ext cx="0" cy="163670"/>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endParaRPr sz="1632"/>
          </a:p>
        </p:txBody>
      </p:sp>
      <p:sp>
        <p:nvSpPr>
          <p:cNvPr id="24" name="bk object 24"/>
          <p:cNvSpPr/>
          <p:nvPr/>
        </p:nvSpPr>
        <p:spPr>
          <a:xfrm>
            <a:off x="0" y="4149378"/>
            <a:ext cx="950101" cy="829876"/>
          </a:xfrm>
          <a:prstGeom prst="rect">
            <a:avLst/>
          </a:prstGeom>
          <a:blipFill>
            <a:blip r:embed="rId2" cstate="print"/>
            <a:stretch>
              <a:fillRect/>
            </a:stretch>
          </a:blipFill>
        </p:spPr>
        <p:txBody>
          <a:bodyPr wrap="square" lIns="0" tIns="0" rIns="0" bIns="0" rtlCol="0"/>
          <a:lstStyle/>
          <a:p>
            <a:endParaRPr sz="1632"/>
          </a:p>
        </p:txBody>
      </p:sp>
      <p:sp>
        <p:nvSpPr>
          <p:cNvPr id="2" name="Holder 2"/>
          <p:cNvSpPr>
            <a:spLocks noGrp="1"/>
          </p:cNvSpPr>
          <p:nvPr>
            <p:ph type="ctrTitle"/>
          </p:nvPr>
        </p:nvSpPr>
        <p:spPr>
          <a:xfrm>
            <a:off x="218811" y="2511526"/>
            <a:ext cx="8706378" cy="520977"/>
          </a:xfrm>
          <a:prstGeom prst="rect">
            <a:avLst/>
          </a:prstGeom>
        </p:spPr>
        <p:txBody>
          <a:bodyPr wrap="square" lIns="0" tIns="0" rIns="0" bIns="0">
            <a:spAutoFit/>
          </a:bodyPr>
          <a:lstStyle>
            <a:lvl1pPr>
              <a:defRPr sz="3264" b="1" i="0">
                <a:solidFill>
                  <a:srgbClr val="191919"/>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79849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8811" y="4378746"/>
            <a:ext cx="8706378" cy="502317"/>
          </a:xfrm>
        </p:spPr>
        <p:txBody>
          <a:bodyPr lIns="0" tIns="0" rIns="0" bIns="0"/>
          <a:lstStyle>
            <a:lvl1pPr>
              <a:defRPr sz="3264" b="1" i="0">
                <a:solidFill>
                  <a:srgbClr val="191919"/>
                </a:solidFill>
                <a:latin typeface="Times New Roman"/>
                <a:cs typeface="Times New Roman"/>
              </a:defRPr>
            </a:lvl1pPr>
          </a:lstStyle>
          <a:p>
            <a:endParaRPr/>
          </a:p>
        </p:txBody>
      </p:sp>
      <p:sp>
        <p:nvSpPr>
          <p:cNvPr id="3" name="Holder 3"/>
          <p:cNvSpPr>
            <a:spLocks noGrp="1"/>
          </p:cNvSpPr>
          <p:nvPr>
            <p:ph type="body" idx="1"/>
          </p:nvPr>
        </p:nvSpPr>
        <p:spPr>
          <a:xfrm>
            <a:off x="656434" y="3026741"/>
            <a:ext cx="7831133" cy="362856"/>
          </a:xfrm>
        </p:spPr>
        <p:txBody>
          <a:bodyPr lIns="0" tIns="0" rIns="0" bIns="0"/>
          <a:lstStyle>
            <a:lvl1pPr>
              <a:defRPr sz="2358"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2659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8811" y="4378746"/>
            <a:ext cx="8706378" cy="502317"/>
          </a:xfrm>
        </p:spPr>
        <p:txBody>
          <a:bodyPr lIns="0" tIns="0" rIns="0" bIns="0"/>
          <a:lstStyle>
            <a:lvl1pPr>
              <a:defRPr sz="3264" b="1" i="0">
                <a:solidFill>
                  <a:srgbClr val="191919"/>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001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97940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8811" y="4378746"/>
            <a:ext cx="8706378" cy="502317"/>
          </a:xfrm>
        </p:spPr>
        <p:txBody>
          <a:bodyPr lIns="0" tIns="0" rIns="0" bIns="0"/>
          <a:lstStyle>
            <a:lvl1pPr>
              <a:defRPr sz="3264" b="1" i="0">
                <a:solidFill>
                  <a:srgbClr val="191919"/>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16752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4128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a:cxnSpLocks/>
          </p:cNvCxnSpPr>
          <p:nvPr userDrawn="1"/>
        </p:nvCxnSpPr>
        <p:spPr>
          <a:xfrm>
            <a:off x="390906" y="1196392"/>
            <a:ext cx="829976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5" y="448056"/>
            <a:ext cx="8155218" cy="640080"/>
          </a:xfrm>
        </p:spPr>
        <p:txBody>
          <a:bodyPr anchor="b" anchorCtr="0">
            <a:normAutofit/>
          </a:bodyPr>
          <a:lstStyle>
            <a:lvl1pPr>
              <a:defRPr sz="27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404622" y="1435608"/>
            <a:ext cx="3611264" cy="4560739"/>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12/23/2021</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bwMode="blackWhite">
          <a:xfrm>
            <a:off x="191212" y="262784"/>
            <a:ext cx="8761576"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63769" y="406800"/>
            <a:ext cx="8530912" cy="640080"/>
          </a:xfrm>
        </p:spPr>
        <p:txBody>
          <a:bodyPr>
            <a:normAutofit/>
          </a:bodyPr>
          <a:lstStyle>
            <a:lvl1pPr>
              <a:defRPr sz="27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279336" y="1266092"/>
            <a:ext cx="8548165" cy="5271868"/>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18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800" dirty="0" smtClean="0">
                <a:solidFill>
                  <a:schemeClr val="tx1">
                    <a:lumMod val="75000"/>
                    <a:lumOff val="25000"/>
                  </a:schemeClr>
                </a:solidFill>
              </a:defRPr>
            </a:lvl4pPr>
            <a:lvl5pPr>
              <a:defRPr lang="en-US" sz="1800" dirty="0">
                <a:solidFill>
                  <a:schemeClr val="tx1">
                    <a:lumMod val="75000"/>
                    <a:lumOff val="25000"/>
                  </a:schemeClr>
                </a:solidFill>
              </a:defRPr>
            </a:lvl5pPr>
          </a:lstStyle>
          <a:p>
            <a:pPr marL="0" lvl="0" indent="0">
              <a:lnSpc>
                <a:spcPct val="150000"/>
              </a:lnSpc>
              <a:spcBef>
                <a:spcPts val="750"/>
              </a:spcBef>
              <a:spcAft>
                <a:spcPts val="900"/>
              </a:spcAft>
              <a:buNone/>
            </a:pPr>
            <a:r>
              <a:rPr lang="en-US" dirty="0"/>
              <a:t>Click to edit Master text styles</a:t>
            </a:r>
          </a:p>
          <a:p>
            <a:pPr marL="0" lvl="1" indent="0">
              <a:lnSpc>
                <a:spcPct val="150000"/>
              </a:lnSpc>
              <a:spcBef>
                <a:spcPts val="750"/>
              </a:spcBef>
              <a:spcAft>
                <a:spcPts val="900"/>
              </a:spcAft>
              <a:buNone/>
            </a:pPr>
            <a:r>
              <a:rPr lang="en-US" dirty="0"/>
              <a:t>Second level</a:t>
            </a:r>
          </a:p>
          <a:p>
            <a:pPr marL="0" lvl="2" indent="0">
              <a:lnSpc>
                <a:spcPct val="150000"/>
              </a:lnSpc>
              <a:spcBef>
                <a:spcPts val="750"/>
              </a:spcBef>
              <a:spcAft>
                <a:spcPts val="900"/>
              </a:spcAft>
              <a:buNone/>
            </a:pPr>
            <a:r>
              <a:rPr lang="en-US" dirty="0"/>
              <a:t>Third level</a:t>
            </a:r>
          </a:p>
          <a:p>
            <a:pPr marL="0" lvl="3" indent="0">
              <a:lnSpc>
                <a:spcPct val="150000"/>
              </a:lnSpc>
              <a:spcBef>
                <a:spcPts val="750"/>
              </a:spcBef>
              <a:spcAft>
                <a:spcPts val="900"/>
              </a:spcAft>
              <a:buNone/>
            </a:pPr>
            <a:r>
              <a:rPr lang="en-US" dirty="0"/>
              <a:t>Fourth level</a:t>
            </a:r>
          </a:p>
          <a:p>
            <a:pPr marL="0" lvl="4" indent="0">
              <a:lnSpc>
                <a:spcPct val="150000"/>
              </a:lnSpc>
              <a:spcBef>
                <a:spcPts val="750"/>
              </a:spcBef>
              <a:spcAft>
                <a:spcPts val="9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Line 2">
            <a:extLst>
              <a:ext uri="{FF2B5EF4-FFF2-40B4-BE49-F238E27FC236}">
                <a16:creationId xmlns:a16="http://schemas.microsoft.com/office/drawing/2014/main" id="{32913A43-61C6-4DF2-8428-B9ACBBC360E6}"/>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 name="Rectangle 3">
            <a:extLst>
              <a:ext uri="{FF2B5EF4-FFF2-40B4-BE49-F238E27FC236}">
                <a16:creationId xmlns:a16="http://schemas.microsoft.com/office/drawing/2014/main" id="{87FDC565-8DA4-4863-810B-AC8E22839A8F}"/>
              </a:ext>
            </a:extLst>
          </p:cNvPr>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8196" name="Rectangle 4">
            <a:extLst>
              <a:ext uri="{FF2B5EF4-FFF2-40B4-BE49-F238E27FC236}">
                <a16:creationId xmlns:a16="http://schemas.microsoft.com/office/drawing/2014/main" id="{8C5DDF5C-E2BB-49E5-9841-1D3E62F0E73C}"/>
              </a:ext>
            </a:extLst>
          </p:cNvPr>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en-US" noProof="0"/>
              <a:t>Click to edit Master subtitle style</a:t>
            </a:r>
          </a:p>
        </p:txBody>
      </p:sp>
      <p:sp>
        <p:nvSpPr>
          <p:cNvPr id="8197" name="Rectangle 5">
            <a:extLst>
              <a:ext uri="{FF2B5EF4-FFF2-40B4-BE49-F238E27FC236}">
                <a16:creationId xmlns:a16="http://schemas.microsoft.com/office/drawing/2014/main" id="{A1F1E6DE-BF32-403B-A90F-D00DA939E95F}"/>
              </a:ext>
            </a:extLst>
          </p:cNvPr>
          <p:cNvSpPr>
            <a:spLocks noGrp="1" noChangeArrowheads="1"/>
          </p:cNvSpPr>
          <p:nvPr>
            <p:ph type="dt" sz="half" idx="2"/>
          </p:nvPr>
        </p:nvSpPr>
        <p:spPr>
          <a:xfrm>
            <a:off x="457200" y="6248400"/>
            <a:ext cx="2133600" cy="457200"/>
          </a:xfrm>
          <a:prstGeom prst="rect">
            <a:avLst/>
          </a:prstGeom>
        </p:spPr>
        <p:txBody>
          <a:bodyPr/>
          <a:lstStyle>
            <a:lvl1pPr>
              <a:defRPr/>
            </a:lvl1pPr>
          </a:lstStyle>
          <a:p>
            <a:endParaRPr lang="en-US" altLang="en-US"/>
          </a:p>
        </p:txBody>
      </p:sp>
      <p:sp>
        <p:nvSpPr>
          <p:cNvPr id="8198" name="Rectangle 6">
            <a:extLst>
              <a:ext uri="{FF2B5EF4-FFF2-40B4-BE49-F238E27FC236}">
                <a16:creationId xmlns:a16="http://schemas.microsoft.com/office/drawing/2014/main" id="{7C62AEE7-9E38-485A-AB38-8B936B7ED66B}"/>
              </a:ext>
            </a:extLst>
          </p:cNvPr>
          <p:cNvSpPr>
            <a:spLocks noGrp="1" noChangeArrowheads="1"/>
          </p:cNvSpPr>
          <p:nvPr>
            <p:ph type="ftr" sz="quarter" idx="3"/>
          </p:nvPr>
        </p:nvSpPr>
        <p:spPr>
          <a:xfrm>
            <a:off x="3124200" y="6248400"/>
            <a:ext cx="2895600" cy="457200"/>
          </a:xfrm>
          <a:prstGeom prst="rect">
            <a:avLst/>
          </a:prstGeom>
        </p:spPr>
        <p:txBody>
          <a:bodyPr/>
          <a:lstStyle>
            <a:lvl1pPr>
              <a:defRPr/>
            </a:lvl1pPr>
          </a:lstStyle>
          <a:p>
            <a:endParaRPr lang="en-US" altLang="en-US"/>
          </a:p>
        </p:txBody>
      </p:sp>
      <p:sp>
        <p:nvSpPr>
          <p:cNvPr id="8199" name="Rectangle 7">
            <a:extLst>
              <a:ext uri="{FF2B5EF4-FFF2-40B4-BE49-F238E27FC236}">
                <a16:creationId xmlns:a16="http://schemas.microsoft.com/office/drawing/2014/main" id="{9BC1039A-D0E5-47FC-B7C2-40F5AC3126FB}"/>
              </a:ext>
            </a:extLst>
          </p:cNvPr>
          <p:cNvSpPr>
            <a:spLocks noGrp="1" noChangeArrowheads="1"/>
          </p:cNvSpPr>
          <p:nvPr>
            <p:ph type="sldNum" sz="quarter" idx="4"/>
          </p:nvPr>
        </p:nvSpPr>
        <p:spPr>
          <a:xfrm>
            <a:off x="6553200" y="6248400"/>
            <a:ext cx="2133600" cy="457200"/>
          </a:xfrm>
          <a:prstGeom prst="rect">
            <a:avLst/>
          </a:prstGeom>
        </p:spPr>
        <p:txBody>
          <a:bodyPr/>
          <a:lstStyle>
            <a:lvl1pPr>
              <a:defRPr/>
            </a:lvl1pPr>
          </a:lstStyle>
          <a:p>
            <a:fld id="{07801DC4-3D87-4D7E-BBE6-0FF628F7B373}" type="slidenum">
              <a:rPr lang="en-US" altLang="en-US"/>
              <a:pPr/>
              <a:t>‹#›</a:t>
            </a:fld>
            <a:endParaRPr lang="en-US" altLang="en-US"/>
          </a:p>
        </p:txBody>
      </p:sp>
      <p:grpSp>
        <p:nvGrpSpPr>
          <p:cNvPr id="8200" name="Group 8">
            <a:extLst>
              <a:ext uri="{FF2B5EF4-FFF2-40B4-BE49-F238E27FC236}">
                <a16:creationId xmlns:a16="http://schemas.microsoft.com/office/drawing/2014/main" id="{1D4EC676-7414-4FD7-8887-B0E26C9C6214}"/>
              </a:ext>
            </a:extLst>
          </p:cNvPr>
          <p:cNvGrpSpPr>
            <a:grpSpLocks/>
          </p:cNvGrpSpPr>
          <p:nvPr/>
        </p:nvGrpSpPr>
        <p:grpSpPr bwMode="auto">
          <a:xfrm>
            <a:off x="7493000" y="2992438"/>
            <a:ext cx="1338263" cy="2189162"/>
            <a:chOff x="4704" y="1885"/>
            <a:chExt cx="843" cy="1379"/>
          </a:xfrm>
        </p:grpSpPr>
        <p:sp>
          <p:nvSpPr>
            <p:cNvPr id="8201" name="Oval 9">
              <a:extLst>
                <a:ext uri="{FF2B5EF4-FFF2-40B4-BE49-F238E27FC236}">
                  <a16:creationId xmlns:a16="http://schemas.microsoft.com/office/drawing/2014/main" id="{7ED08F28-8A57-4286-BC89-4AE4950F099B}"/>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Oval 10">
              <a:extLst>
                <a:ext uri="{FF2B5EF4-FFF2-40B4-BE49-F238E27FC236}">
                  <a16:creationId xmlns:a16="http://schemas.microsoft.com/office/drawing/2014/main" id="{485844E4-47BF-4783-ABCE-57542D8496F2}"/>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Oval 11">
              <a:extLst>
                <a:ext uri="{FF2B5EF4-FFF2-40B4-BE49-F238E27FC236}">
                  <a16:creationId xmlns:a16="http://schemas.microsoft.com/office/drawing/2014/main" id="{90AA5652-EF45-4B46-A2EB-4ACCE2100092}"/>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Oval 12">
              <a:extLst>
                <a:ext uri="{FF2B5EF4-FFF2-40B4-BE49-F238E27FC236}">
                  <a16:creationId xmlns:a16="http://schemas.microsoft.com/office/drawing/2014/main" id="{20AA3210-73A5-4CE7-BAA8-EE5847C090E6}"/>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Oval 13">
              <a:extLst>
                <a:ext uri="{FF2B5EF4-FFF2-40B4-BE49-F238E27FC236}">
                  <a16:creationId xmlns:a16="http://schemas.microsoft.com/office/drawing/2014/main" id="{C6171C85-CE42-4BB0-ACB0-6CD4EABBC53F}"/>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Oval 14">
              <a:extLst>
                <a:ext uri="{FF2B5EF4-FFF2-40B4-BE49-F238E27FC236}">
                  <a16:creationId xmlns:a16="http://schemas.microsoft.com/office/drawing/2014/main" id="{17944519-3C7B-46AA-B977-4832DB266A41}"/>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Oval 15">
              <a:extLst>
                <a:ext uri="{FF2B5EF4-FFF2-40B4-BE49-F238E27FC236}">
                  <a16:creationId xmlns:a16="http://schemas.microsoft.com/office/drawing/2014/main" id="{07734BAB-6C52-4F25-BED1-77A89FD2D9C6}"/>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Oval 16">
              <a:extLst>
                <a:ext uri="{FF2B5EF4-FFF2-40B4-BE49-F238E27FC236}">
                  <a16:creationId xmlns:a16="http://schemas.microsoft.com/office/drawing/2014/main" id="{6D21F7FA-E10A-4D70-AE89-220E87D68162}"/>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Oval 17">
              <a:extLst>
                <a:ext uri="{FF2B5EF4-FFF2-40B4-BE49-F238E27FC236}">
                  <a16:creationId xmlns:a16="http://schemas.microsoft.com/office/drawing/2014/main" id="{FC39988B-E41A-457A-A429-14BE6FD5E32F}"/>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Oval 18">
              <a:extLst>
                <a:ext uri="{FF2B5EF4-FFF2-40B4-BE49-F238E27FC236}">
                  <a16:creationId xmlns:a16="http://schemas.microsoft.com/office/drawing/2014/main" id="{10C7EF27-B018-4688-9B13-66A856208F69}"/>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1" name="Oval 19">
              <a:extLst>
                <a:ext uri="{FF2B5EF4-FFF2-40B4-BE49-F238E27FC236}">
                  <a16:creationId xmlns:a16="http://schemas.microsoft.com/office/drawing/2014/main" id="{27781998-DA38-4ABF-A73C-CDB8F2EC0B6B}"/>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Oval 20">
              <a:extLst>
                <a:ext uri="{FF2B5EF4-FFF2-40B4-BE49-F238E27FC236}">
                  <a16:creationId xmlns:a16="http://schemas.microsoft.com/office/drawing/2014/main" id="{64F25430-66F4-4C1D-99F5-12711A89931C}"/>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Oval 21">
              <a:extLst>
                <a:ext uri="{FF2B5EF4-FFF2-40B4-BE49-F238E27FC236}">
                  <a16:creationId xmlns:a16="http://schemas.microsoft.com/office/drawing/2014/main" id="{92FD2B7F-47D5-4547-9780-7750B2B875DB}"/>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4" name="Oval 22">
              <a:extLst>
                <a:ext uri="{FF2B5EF4-FFF2-40B4-BE49-F238E27FC236}">
                  <a16:creationId xmlns:a16="http://schemas.microsoft.com/office/drawing/2014/main" id="{109365F7-DCA1-4393-86F4-203232350217}"/>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Oval 23">
              <a:extLst>
                <a:ext uri="{FF2B5EF4-FFF2-40B4-BE49-F238E27FC236}">
                  <a16:creationId xmlns:a16="http://schemas.microsoft.com/office/drawing/2014/main" id="{82206F05-AB75-4016-B369-E6B1E2F850BB}"/>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Oval 24">
              <a:extLst>
                <a:ext uri="{FF2B5EF4-FFF2-40B4-BE49-F238E27FC236}">
                  <a16:creationId xmlns:a16="http://schemas.microsoft.com/office/drawing/2014/main" id="{09BDDD34-04AD-49DF-907D-3E3FC56C28CD}"/>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7" name="Oval 25">
              <a:extLst>
                <a:ext uri="{FF2B5EF4-FFF2-40B4-BE49-F238E27FC236}">
                  <a16:creationId xmlns:a16="http://schemas.microsoft.com/office/drawing/2014/main" id="{FE389055-052B-46D1-9A9C-DFB07242D1D0}"/>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8" name="Oval 26">
              <a:extLst>
                <a:ext uri="{FF2B5EF4-FFF2-40B4-BE49-F238E27FC236}">
                  <a16:creationId xmlns:a16="http://schemas.microsoft.com/office/drawing/2014/main" id="{9FE2DD24-49CA-42F0-8673-2E16D5673F5E}"/>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9" name="Oval 27">
              <a:extLst>
                <a:ext uri="{FF2B5EF4-FFF2-40B4-BE49-F238E27FC236}">
                  <a16:creationId xmlns:a16="http://schemas.microsoft.com/office/drawing/2014/main" id="{0870BCED-D8F5-464B-8BAC-A46760E473AE}"/>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0" name="Oval 28">
              <a:extLst>
                <a:ext uri="{FF2B5EF4-FFF2-40B4-BE49-F238E27FC236}">
                  <a16:creationId xmlns:a16="http://schemas.microsoft.com/office/drawing/2014/main" id="{81B863B8-76EE-4E15-9BFC-8841BFCF6F18}"/>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1" name="Oval 29">
              <a:extLst>
                <a:ext uri="{FF2B5EF4-FFF2-40B4-BE49-F238E27FC236}">
                  <a16:creationId xmlns:a16="http://schemas.microsoft.com/office/drawing/2014/main" id="{DAEB5848-9B8C-4C7C-8B2E-1BCAE2073367}"/>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 name="Oval 30">
              <a:extLst>
                <a:ext uri="{FF2B5EF4-FFF2-40B4-BE49-F238E27FC236}">
                  <a16:creationId xmlns:a16="http://schemas.microsoft.com/office/drawing/2014/main" id="{8698174A-DA39-4517-82E9-8A0D2F59F865}"/>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Oval 31">
              <a:extLst>
                <a:ext uri="{FF2B5EF4-FFF2-40B4-BE49-F238E27FC236}">
                  <a16:creationId xmlns:a16="http://schemas.microsoft.com/office/drawing/2014/main" id="{B41FD681-78D7-4329-A5CB-25CFD9863FC6}"/>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4" name="Oval 32">
              <a:extLst>
                <a:ext uri="{FF2B5EF4-FFF2-40B4-BE49-F238E27FC236}">
                  <a16:creationId xmlns:a16="http://schemas.microsoft.com/office/drawing/2014/main" id="{232BAA8E-C3CD-4B2D-A424-E5AF90E91FAA}"/>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Oval 33">
              <a:extLst>
                <a:ext uri="{FF2B5EF4-FFF2-40B4-BE49-F238E27FC236}">
                  <a16:creationId xmlns:a16="http://schemas.microsoft.com/office/drawing/2014/main" id="{1E7EC3A5-E9EF-4E2D-9B80-3D78274B1756}"/>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Oval 34">
              <a:extLst>
                <a:ext uri="{FF2B5EF4-FFF2-40B4-BE49-F238E27FC236}">
                  <a16:creationId xmlns:a16="http://schemas.microsoft.com/office/drawing/2014/main" id="{C6FCBAC2-9CA2-42F5-883A-2F738D43CDE7}"/>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7" name="Oval 35">
              <a:extLst>
                <a:ext uri="{FF2B5EF4-FFF2-40B4-BE49-F238E27FC236}">
                  <a16:creationId xmlns:a16="http://schemas.microsoft.com/office/drawing/2014/main" id="{E61D538A-16E2-427F-ABA2-1EF994CC2679}"/>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8" name="Oval 36">
              <a:extLst>
                <a:ext uri="{FF2B5EF4-FFF2-40B4-BE49-F238E27FC236}">
                  <a16:creationId xmlns:a16="http://schemas.microsoft.com/office/drawing/2014/main" id="{1F8CFF54-586B-46E1-8E95-B5C34796DCF5}"/>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9" name="Oval 37">
              <a:extLst>
                <a:ext uri="{FF2B5EF4-FFF2-40B4-BE49-F238E27FC236}">
                  <a16:creationId xmlns:a16="http://schemas.microsoft.com/office/drawing/2014/main" id="{7C93C5F1-88D0-4FFB-ACEE-CFAD35FD6008}"/>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0" name="Oval 38">
              <a:extLst>
                <a:ext uri="{FF2B5EF4-FFF2-40B4-BE49-F238E27FC236}">
                  <a16:creationId xmlns:a16="http://schemas.microsoft.com/office/drawing/2014/main" id="{8B5FD9BE-0550-49C4-87EE-D8D55993C255}"/>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1" name="Oval 39">
              <a:extLst>
                <a:ext uri="{FF2B5EF4-FFF2-40B4-BE49-F238E27FC236}">
                  <a16:creationId xmlns:a16="http://schemas.microsoft.com/office/drawing/2014/main" id="{7A2731F5-6060-47EA-8272-45431299EDAE}"/>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32" name="Line 40">
            <a:extLst>
              <a:ext uri="{FF2B5EF4-FFF2-40B4-BE49-F238E27FC236}">
                <a16:creationId xmlns:a16="http://schemas.microsoft.com/office/drawing/2014/main" id="{2B4140DF-AF62-4D69-8B6B-79BEB5E7747C}"/>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9673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5E11-890E-4EE2-9141-CDEF6F138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9E9D4-1402-434E-A200-61EBBAE51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0554-49E3-453A-8998-843107FA0E0E}"/>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5C102CF-966A-4DBE-8205-2163DAB5ED2A}"/>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EE0EDAA-D141-4FDD-A993-52D6AAA451D8}"/>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CEE48FA0-49CA-4BB1-A10D-39E24EA09729}" type="slidenum">
              <a:rPr lang="en-US" altLang="en-US"/>
              <a:pPr/>
              <a:t>‹#›</a:t>
            </a:fld>
            <a:endParaRPr lang="en-US" altLang="en-US"/>
          </a:p>
        </p:txBody>
      </p:sp>
    </p:spTree>
    <p:extLst>
      <p:ext uri="{BB962C8B-B14F-4D97-AF65-F5344CB8AC3E}">
        <p14:creationId xmlns:p14="http://schemas.microsoft.com/office/powerpoint/2010/main" val="162380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3B07-B944-48E5-B16D-3FC218B6FBBC}"/>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151C89-8113-479F-A45B-75B6A4242AE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361A483-6476-452E-B257-5580A2E7ED00}"/>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3D865BA-63A4-4074-9E5E-747F21DA9D64}"/>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93330DF-7EF8-40EC-971A-423742171F87}"/>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65E6D40E-2A4A-4DD6-A9C5-D6B6FA2D5790}" type="slidenum">
              <a:rPr lang="en-US" altLang="en-US"/>
              <a:pPr/>
              <a:t>‹#›</a:t>
            </a:fld>
            <a:endParaRPr lang="en-US" altLang="en-US"/>
          </a:p>
        </p:txBody>
      </p:sp>
    </p:spTree>
    <p:extLst>
      <p:ext uri="{BB962C8B-B14F-4D97-AF65-F5344CB8AC3E}">
        <p14:creationId xmlns:p14="http://schemas.microsoft.com/office/powerpoint/2010/main" val="300749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8B69-AB5F-422C-B522-CBABC7494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11FE3-737F-4FC8-B719-ADF23805D53B}"/>
              </a:ext>
            </a:extLst>
          </p:cNvPr>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C03AE7-4BEE-4BBF-944B-CC71D8051A1D}"/>
              </a:ext>
            </a:extLst>
          </p:cNvPr>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38B27-1787-4189-A5BF-82F90F759EA2}"/>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B128B95-9989-43A6-BB26-336C61C16152}"/>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76E2FD8-940B-4FE3-A29B-E8CD94524D61}"/>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48B6258F-BA51-43F1-860F-F5569E5FD849}" type="slidenum">
              <a:rPr lang="en-US" altLang="en-US"/>
              <a:pPr/>
              <a:t>‹#›</a:t>
            </a:fld>
            <a:endParaRPr lang="en-US" altLang="en-US"/>
          </a:p>
        </p:txBody>
      </p:sp>
    </p:spTree>
    <p:extLst>
      <p:ext uri="{BB962C8B-B14F-4D97-AF65-F5344CB8AC3E}">
        <p14:creationId xmlns:p14="http://schemas.microsoft.com/office/powerpoint/2010/main" val="223742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C12B-2320-4FF7-9053-538DED8F5EB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CD5841-1A17-45FC-B345-0BFBBEA7227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8575A0-82D0-42DD-BE3B-89528F9B1DD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A4CBB-85DF-4A80-9796-510539906B6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9E308-C89A-430F-B38A-E1DE042461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7E6454-ADD2-4F65-98A2-7D7CD3318157}"/>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56C1354-64AA-4FA0-AC17-86F3F41D896A}"/>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526D290D-AEEF-4A59-8C7B-294F405B78D4}"/>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99A7A170-C4CB-4604-98E1-966C8BF7B56C}" type="slidenum">
              <a:rPr lang="en-US" altLang="en-US"/>
              <a:pPr/>
              <a:t>‹#›</a:t>
            </a:fld>
            <a:endParaRPr lang="en-US" altLang="en-US"/>
          </a:p>
        </p:txBody>
      </p:sp>
    </p:spTree>
    <p:extLst>
      <p:ext uri="{BB962C8B-B14F-4D97-AF65-F5344CB8AC3E}">
        <p14:creationId xmlns:p14="http://schemas.microsoft.com/office/powerpoint/2010/main" val="53739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6C70-1151-493A-A93A-7BA86FB31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2149AB-688A-4BAA-A416-61B5447A9180}"/>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4C175A6E-F237-4AEB-A3A1-D25FD3C91D2C}"/>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C18407D-9A93-40C1-81F2-547096793CA9}"/>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FD98098B-556E-47BF-833B-5A9D0F5C1F4F}" type="slidenum">
              <a:rPr lang="en-US" altLang="en-US"/>
              <a:pPr/>
              <a:t>‹#›</a:t>
            </a:fld>
            <a:endParaRPr lang="en-US" altLang="en-US"/>
          </a:p>
        </p:txBody>
      </p:sp>
    </p:spTree>
    <p:extLst>
      <p:ext uri="{BB962C8B-B14F-4D97-AF65-F5344CB8AC3E}">
        <p14:creationId xmlns:p14="http://schemas.microsoft.com/office/powerpoint/2010/main" val="1487166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85430"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404622" y="355881"/>
            <a:ext cx="849758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12/23/2021</a:t>
            </a:fld>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243988" y="1170016"/>
            <a:ext cx="8645036"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A9745587-B78A-433A-8DE7-B34738AF38A4}"/>
              </a:ext>
            </a:extLst>
          </p:cNvPr>
          <p:cNvSpPr>
            <a:spLocks noGrp="1" noChangeArrowheads="1"/>
          </p:cNvSpPr>
          <p:nvPr>
            <p:ph type="title"/>
          </p:nvPr>
        </p:nvSpPr>
        <p:spPr bwMode="auto">
          <a:xfrm>
            <a:off x="457200" y="122238"/>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2" name="Rectangle 4">
            <a:extLst>
              <a:ext uri="{FF2B5EF4-FFF2-40B4-BE49-F238E27FC236}">
                <a16:creationId xmlns:a16="http://schemas.microsoft.com/office/drawing/2014/main" id="{46435CEE-E767-49B8-BD2C-BE110E928D01}"/>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95746275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8811" y="4378746"/>
            <a:ext cx="8706378" cy="553998"/>
          </a:xfrm>
          <a:prstGeom prst="rect">
            <a:avLst/>
          </a:prstGeom>
        </p:spPr>
        <p:txBody>
          <a:bodyPr wrap="square" lIns="0" tIns="0" rIns="0" bIns="0">
            <a:spAutoFit/>
          </a:bodyPr>
          <a:lstStyle>
            <a:lvl1pPr>
              <a:defRPr sz="3600" b="1" i="0">
                <a:solidFill>
                  <a:srgbClr val="191919"/>
                </a:solidFill>
                <a:latin typeface="Times New Roman"/>
                <a:cs typeface="Times New Roman"/>
              </a:defRPr>
            </a:lvl1pPr>
          </a:lstStyle>
          <a:p>
            <a:endParaRPr/>
          </a:p>
        </p:txBody>
      </p:sp>
      <p:sp>
        <p:nvSpPr>
          <p:cNvPr id="3" name="Holder 3"/>
          <p:cNvSpPr>
            <a:spLocks noGrp="1"/>
          </p:cNvSpPr>
          <p:nvPr>
            <p:ph type="body" idx="1"/>
          </p:nvPr>
        </p:nvSpPr>
        <p:spPr>
          <a:xfrm>
            <a:off x="656434" y="3026741"/>
            <a:ext cx="7831133" cy="400110"/>
          </a:xfrm>
          <a:prstGeom prst="rect">
            <a:avLst/>
          </a:prstGeom>
        </p:spPr>
        <p:txBody>
          <a:bodyPr wrap="square" lIns="0" tIns="0" rIns="0" bIns="0">
            <a:spAutoFit/>
          </a:bodyPr>
          <a:lstStyle>
            <a:lvl1pPr>
              <a:defRPr sz="26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258295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txStyles>
    <p:titleStyle>
      <a:lvl1pPr>
        <a:defRPr>
          <a:latin typeface="+mj-lt"/>
          <a:ea typeface="+mj-ea"/>
          <a:cs typeface="+mj-cs"/>
        </a:defRPr>
      </a:lvl1pPr>
    </p:titleStyle>
    <p:bodyStyle>
      <a:lvl1pPr marL="0">
        <a:defRPr>
          <a:latin typeface="+mn-lt"/>
          <a:ea typeface="+mn-ea"/>
          <a:cs typeface="+mn-cs"/>
        </a:defRPr>
      </a:lvl1pPr>
      <a:lvl2pPr marL="414589">
        <a:defRPr>
          <a:latin typeface="+mn-lt"/>
          <a:ea typeface="+mn-ea"/>
          <a:cs typeface="+mn-cs"/>
        </a:defRPr>
      </a:lvl2pPr>
      <a:lvl3pPr marL="829178">
        <a:defRPr>
          <a:latin typeface="+mn-lt"/>
          <a:ea typeface="+mn-ea"/>
          <a:cs typeface="+mn-cs"/>
        </a:defRPr>
      </a:lvl3pPr>
      <a:lvl4pPr marL="1243767">
        <a:defRPr>
          <a:latin typeface="+mn-lt"/>
          <a:ea typeface="+mn-ea"/>
          <a:cs typeface="+mn-cs"/>
        </a:defRPr>
      </a:lvl4pPr>
      <a:lvl5pPr marL="1658356">
        <a:defRPr>
          <a:latin typeface="+mn-lt"/>
          <a:ea typeface="+mn-ea"/>
          <a:cs typeface="+mn-cs"/>
        </a:defRPr>
      </a:lvl5pPr>
      <a:lvl6pPr marL="2072945">
        <a:defRPr>
          <a:latin typeface="+mn-lt"/>
          <a:ea typeface="+mn-ea"/>
          <a:cs typeface="+mn-cs"/>
        </a:defRPr>
      </a:lvl6pPr>
      <a:lvl7pPr marL="2487534">
        <a:defRPr>
          <a:latin typeface="+mn-lt"/>
          <a:ea typeface="+mn-ea"/>
          <a:cs typeface="+mn-cs"/>
        </a:defRPr>
      </a:lvl7pPr>
      <a:lvl8pPr marL="2902123">
        <a:defRPr>
          <a:latin typeface="+mn-lt"/>
          <a:ea typeface="+mn-ea"/>
          <a:cs typeface="+mn-cs"/>
        </a:defRPr>
      </a:lvl8pPr>
      <a:lvl9pPr marL="3316712">
        <a:defRPr>
          <a:latin typeface="+mn-lt"/>
          <a:ea typeface="+mn-ea"/>
          <a:cs typeface="+mn-cs"/>
        </a:defRPr>
      </a:lvl9pPr>
    </p:bodyStyle>
    <p:otherStyle>
      <a:lvl1pPr marL="0">
        <a:defRPr>
          <a:latin typeface="+mn-lt"/>
          <a:ea typeface="+mn-ea"/>
          <a:cs typeface="+mn-cs"/>
        </a:defRPr>
      </a:lvl1pPr>
      <a:lvl2pPr marL="414589">
        <a:defRPr>
          <a:latin typeface="+mn-lt"/>
          <a:ea typeface="+mn-ea"/>
          <a:cs typeface="+mn-cs"/>
        </a:defRPr>
      </a:lvl2pPr>
      <a:lvl3pPr marL="829178">
        <a:defRPr>
          <a:latin typeface="+mn-lt"/>
          <a:ea typeface="+mn-ea"/>
          <a:cs typeface="+mn-cs"/>
        </a:defRPr>
      </a:lvl3pPr>
      <a:lvl4pPr marL="1243767">
        <a:defRPr>
          <a:latin typeface="+mn-lt"/>
          <a:ea typeface="+mn-ea"/>
          <a:cs typeface="+mn-cs"/>
        </a:defRPr>
      </a:lvl4pPr>
      <a:lvl5pPr marL="1658356">
        <a:defRPr>
          <a:latin typeface="+mn-lt"/>
          <a:ea typeface="+mn-ea"/>
          <a:cs typeface="+mn-cs"/>
        </a:defRPr>
      </a:lvl5pPr>
      <a:lvl6pPr marL="2072945">
        <a:defRPr>
          <a:latin typeface="+mn-lt"/>
          <a:ea typeface="+mn-ea"/>
          <a:cs typeface="+mn-cs"/>
        </a:defRPr>
      </a:lvl6pPr>
      <a:lvl7pPr marL="2487534">
        <a:defRPr>
          <a:latin typeface="+mn-lt"/>
          <a:ea typeface="+mn-ea"/>
          <a:cs typeface="+mn-cs"/>
        </a:defRPr>
      </a:lvl7pPr>
      <a:lvl8pPr marL="2902123">
        <a:defRPr>
          <a:latin typeface="+mn-lt"/>
          <a:ea typeface="+mn-ea"/>
          <a:cs typeface="+mn-cs"/>
        </a:defRPr>
      </a:lvl8pPr>
      <a:lvl9pPr marL="331671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3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13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12.bin"/><Relationship Id="rId10" Type="http://schemas.openxmlformats.org/officeDocument/2006/relationships/image" Target="../media/image12.wmf"/><Relationship Id="rId4" Type="http://schemas.openxmlformats.org/officeDocument/2006/relationships/image" Target="../media/image8.wmf"/><Relationship Id="rId9" Type="http://schemas.openxmlformats.org/officeDocument/2006/relationships/oleObject" Target="../embeddings/oleObject14.bin"/></Relationships>
</file>

<file path=ppt/slides/_rels/slide13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6.wmf"/><Relationship Id="rId4" Type="http://schemas.openxmlformats.org/officeDocument/2006/relationships/image" Target="../media/image8.wmf"/><Relationship Id="rId9" Type="http://schemas.openxmlformats.org/officeDocument/2006/relationships/oleObject" Target="../embeddings/oleObject18.bin"/><Relationship Id="rId14" Type="http://schemas.openxmlformats.org/officeDocument/2006/relationships/image" Target="../media/image18.w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22.bin"/><Relationship Id="rId4" Type="http://schemas.openxmlformats.org/officeDocument/2006/relationships/image" Target="../media/image11.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14.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16.wmf"/><Relationship Id="rId4" Type="http://schemas.openxmlformats.org/officeDocument/2006/relationships/image" Target="../media/image8.wmf"/><Relationship Id="rId9" Type="http://schemas.openxmlformats.org/officeDocument/2006/relationships/oleObject" Target="../embeddings/oleObject26.bin"/><Relationship Id="rId14"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14.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16.wmf"/><Relationship Id="rId4" Type="http://schemas.openxmlformats.org/officeDocument/2006/relationships/image" Target="../media/image8.wmf"/><Relationship Id="rId9" Type="http://schemas.openxmlformats.org/officeDocument/2006/relationships/oleObject" Target="../embeddings/oleObject32.bin"/><Relationship Id="rId14" Type="http://schemas.openxmlformats.org/officeDocument/2006/relationships/image" Target="../media/image18.wmf"/></Relationships>
</file>

<file path=ppt/slides/_rels/slide141.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14.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16.wmf"/><Relationship Id="rId4" Type="http://schemas.openxmlformats.org/officeDocument/2006/relationships/image" Target="../media/image8.wmf"/><Relationship Id="rId9" Type="http://schemas.openxmlformats.org/officeDocument/2006/relationships/oleObject" Target="../embeddings/oleObject38.bin"/><Relationship Id="rId14" Type="http://schemas.openxmlformats.org/officeDocument/2006/relationships/image" Target="../media/image18.wmf"/></Relationships>
</file>

<file path=ppt/slides/_rels/slide142.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14.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16.wmf"/><Relationship Id="rId4" Type="http://schemas.openxmlformats.org/officeDocument/2006/relationships/image" Target="../media/image8.wmf"/><Relationship Id="rId9" Type="http://schemas.openxmlformats.org/officeDocument/2006/relationships/oleObject" Target="../embeddings/oleObject44.bin"/><Relationship Id="rId14" Type="http://schemas.openxmlformats.org/officeDocument/2006/relationships/image" Target="../media/image18.wmf"/></Relationships>
</file>

<file path=ppt/slides/_rels/slide143.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14.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16.wmf"/><Relationship Id="rId4" Type="http://schemas.openxmlformats.org/officeDocument/2006/relationships/image" Target="../media/image8.wmf"/><Relationship Id="rId9" Type="http://schemas.openxmlformats.org/officeDocument/2006/relationships/oleObject" Target="../embeddings/oleObject50.bin"/><Relationship Id="rId14" Type="http://schemas.openxmlformats.org/officeDocument/2006/relationships/image" Target="../media/image18.wmf"/></Relationships>
</file>

<file path=ppt/slides/_rels/slide1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305" y="1730493"/>
            <a:ext cx="8529221" cy="1790700"/>
          </a:xfrm>
        </p:spPr>
        <p:txBody>
          <a:bodyPr anchor="ctr" anchorCtr="0">
            <a:normAutofit/>
          </a:bodyPr>
          <a:lstStyle/>
          <a:p>
            <a:r>
              <a:rPr lang="en-US" sz="3600" dirty="0"/>
              <a:t>ECEG-5193: Algorithm Analysis and Design</a:t>
            </a:r>
          </a:p>
        </p:txBody>
      </p:sp>
      <p:sp>
        <p:nvSpPr>
          <p:cNvPr id="3" name="Subtitle 2"/>
          <p:cNvSpPr>
            <a:spLocks noGrp="1"/>
          </p:cNvSpPr>
          <p:nvPr>
            <p:ph type="subTitle" idx="4294967295"/>
          </p:nvPr>
        </p:nvSpPr>
        <p:spPr>
          <a:xfrm>
            <a:off x="286303" y="3334835"/>
            <a:ext cx="8571392" cy="853345"/>
          </a:xfrm>
        </p:spPr>
        <p:txBody>
          <a:bodyPr>
            <a:normAutofit/>
          </a:bodyPr>
          <a:lstStyle/>
          <a:p>
            <a:r>
              <a:rPr lang="en-CA" sz="3300" dirty="0">
                <a:solidFill>
                  <a:schemeClr val="bg1"/>
                </a:solidFill>
              </a:rPr>
              <a:t>Algorithm Design Techniques</a:t>
            </a:r>
            <a:endParaRPr lang="en-US" sz="27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286304" y="4631891"/>
            <a:ext cx="8457646" cy="853345"/>
          </a:xfrm>
          <a:prstGeom prst="rect">
            <a:avLst/>
          </a:prstGeom>
        </p:spPr>
        <p:txBody>
          <a:bodyPr vert="horz" lIns="68580" tIns="34290" rIns="68580" bIns="3429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3300" cap="small" dirty="0">
                <a:solidFill>
                  <a:schemeClr val="bg1">
                    <a:lumMod val="75000"/>
                  </a:schemeClr>
                </a:solidFill>
              </a:rPr>
              <a:t>Greedy Algorithms</a:t>
            </a:r>
            <a:endParaRPr lang="en-US" sz="24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D2B71A7-9F9A-4681-9AF0-E53A052A7156}"/>
              </a:ext>
            </a:extLst>
          </p:cNvPr>
          <p:cNvSpPr>
            <a:spLocks noGrp="1" noChangeArrowheads="1"/>
          </p:cNvSpPr>
          <p:nvPr>
            <p:ph type="title"/>
          </p:nvPr>
        </p:nvSpPr>
        <p:spPr>
          <a:xfrm>
            <a:off x="457200" y="122239"/>
            <a:ext cx="8229600" cy="763882"/>
          </a:xfrm>
        </p:spPr>
        <p:txBody>
          <a:bodyPr/>
          <a:lstStyle/>
          <a:p>
            <a:r>
              <a:rPr lang="en-US" altLang="en-US" dirty="0"/>
              <a:t>Simple recursive solution</a:t>
            </a:r>
          </a:p>
        </p:txBody>
      </p:sp>
      <p:sp>
        <p:nvSpPr>
          <p:cNvPr id="16387" name="Rectangle 3">
            <a:extLst>
              <a:ext uri="{FF2B5EF4-FFF2-40B4-BE49-F238E27FC236}">
                <a16:creationId xmlns:a16="http://schemas.microsoft.com/office/drawing/2014/main" id="{739AD232-EA00-4258-A9E9-48D0C24366EA}"/>
              </a:ext>
            </a:extLst>
          </p:cNvPr>
          <p:cNvSpPr>
            <a:spLocks noGrp="1" noChangeArrowheads="1"/>
          </p:cNvSpPr>
          <p:nvPr>
            <p:ph type="body" idx="1"/>
          </p:nvPr>
        </p:nvSpPr>
        <p:spPr>
          <a:xfrm>
            <a:off x="457200" y="1002826"/>
            <a:ext cx="8229600" cy="1252537"/>
          </a:xfrm>
        </p:spPr>
        <p:txBody>
          <a:bodyPr/>
          <a:lstStyle/>
          <a:p>
            <a:r>
              <a:rPr lang="en-US" altLang="en-US" dirty="0"/>
              <a:t>Enumerate all possible solutions and find which schedules the most activities</a:t>
            </a:r>
          </a:p>
        </p:txBody>
      </p:sp>
      <p:pic>
        <p:nvPicPr>
          <p:cNvPr id="16388" name="Picture 4">
            <a:extLst>
              <a:ext uri="{FF2B5EF4-FFF2-40B4-BE49-F238E27FC236}">
                <a16:creationId xmlns:a16="http://schemas.microsoft.com/office/drawing/2014/main" id="{8F58DAE1-2B4A-4035-A027-CBB003920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10" y="2187018"/>
            <a:ext cx="8897490" cy="446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8359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B1947357-1226-418B-AB2C-D74EE38D4C16}"/>
              </a:ext>
            </a:extLst>
          </p:cNvPr>
          <p:cNvSpPr>
            <a:spLocks noGrp="1" noChangeArrowheads="1"/>
          </p:cNvSpPr>
          <p:nvPr>
            <p:ph type="title"/>
          </p:nvPr>
        </p:nvSpPr>
        <p:spPr/>
        <p:txBody>
          <a:bodyPr/>
          <a:lstStyle/>
          <a:p>
            <a:r>
              <a:rPr lang="en-US" altLang="en-US"/>
              <a:t>Fixed length code</a:t>
            </a:r>
          </a:p>
        </p:txBody>
      </p:sp>
      <p:sp>
        <p:nvSpPr>
          <p:cNvPr id="103427" name="Rectangle 3">
            <a:extLst>
              <a:ext uri="{FF2B5EF4-FFF2-40B4-BE49-F238E27FC236}">
                <a16:creationId xmlns:a16="http://schemas.microsoft.com/office/drawing/2014/main" id="{0D5A3C34-FC2A-40A1-BF67-EEEDC2BFB859}"/>
              </a:ext>
            </a:extLst>
          </p:cNvPr>
          <p:cNvSpPr>
            <a:spLocks noGrp="1" noChangeArrowheads="1"/>
          </p:cNvSpPr>
          <p:nvPr>
            <p:ph type="body" idx="1"/>
          </p:nvPr>
        </p:nvSpPr>
        <p:spPr>
          <a:xfrm>
            <a:off x="457200" y="1719263"/>
            <a:ext cx="8229600" cy="642937"/>
          </a:xfrm>
        </p:spPr>
        <p:txBody>
          <a:bodyPr/>
          <a:lstStyle/>
          <a:p>
            <a:r>
              <a:rPr lang="en-US" altLang="en-US"/>
              <a:t>Use ceil(log</a:t>
            </a:r>
            <a:r>
              <a:rPr lang="en-US" altLang="en-US" baseline="-25000"/>
              <a:t>2</a:t>
            </a:r>
            <a:r>
              <a:rPr lang="en-US" altLang="en-US"/>
              <a:t>|</a:t>
            </a:r>
            <a:r>
              <a:rPr lang="el-GR" altLang="en-US">
                <a:cs typeface="Arial" panose="020B0604020202020204" pitchFamily="34" charset="0"/>
              </a:rPr>
              <a:t>Σ</a:t>
            </a:r>
            <a:r>
              <a:rPr lang="en-US" altLang="en-US">
                <a:cs typeface="Arial" panose="020B0604020202020204" pitchFamily="34" charset="0"/>
              </a:rPr>
              <a:t>|) bits for each character</a:t>
            </a:r>
            <a:endParaRPr lang="el-GR" altLang="en-US">
              <a:cs typeface="Arial" panose="020B0604020202020204" pitchFamily="34" charset="0"/>
            </a:endParaRPr>
          </a:p>
        </p:txBody>
      </p:sp>
      <p:sp>
        <p:nvSpPr>
          <p:cNvPr id="103428" name="Text Box 4">
            <a:extLst>
              <a:ext uri="{FF2B5EF4-FFF2-40B4-BE49-F238E27FC236}">
                <a16:creationId xmlns:a16="http://schemas.microsoft.com/office/drawing/2014/main" id="{E5F99CB9-0D3C-41EF-B095-0948183847B4}"/>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aphicFrame>
        <p:nvGraphicFramePr>
          <p:cNvPr id="103429" name="Group 5">
            <a:extLst>
              <a:ext uri="{FF2B5EF4-FFF2-40B4-BE49-F238E27FC236}">
                <a16:creationId xmlns:a16="http://schemas.microsoft.com/office/drawing/2014/main" id="{7A43F3BB-D559-4F06-9020-0017897B299D}"/>
              </a:ext>
            </a:extLst>
          </p:cNvPr>
          <p:cNvGraphicFramePr>
            <a:graphicFrameLocks noGrp="1"/>
          </p:cNvGraphicFramePr>
          <p:nvPr/>
        </p:nvGraphicFramePr>
        <p:xfrm>
          <a:off x="5181600" y="2863850"/>
          <a:ext cx="2667000" cy="2090928"/>
        </p:xfrm>
        <a:graphic>
          <a:graphicData uri="http://schemas.openxmlformats.org/drawingml/2006/table">
            <a:tbl>
              <a:tblPr/>
              <a:tblGrid>
                <a:gridCol w="1143000">
                  <a:extLst>
                    <a:ext uri="{9D8B030D-6E8A-4147-A177-3AD203B41FA5}">
                      <a16:colId xmlns:a16="http://schemas.microsoft.com/office/drawing/2014/main" val="3980756306"/>
                    </a:ext>
                  </a:extLst>
                </a:gridCol>
                <a:gridCol w="1524000">
                  <a:extLst>
                    <a:ext uri="{9D8B030D-6E8A-4147-A177-3AD203B41FA5}">
                      <a16:colId xmlns:a16="http://schemas.microsoft.com/office/drawing/2014/main" val="199582013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7291386"/>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0529390"/>
                  </a:ext>
                </a:extLst>
              </a:tr>
            </a:tbl>
          </a:graphicData>
        </a:graphic>
      </p:graphicFrame>
      <p:sp>
        <p:nvSpPr>
          <p:cNvPr id="103440" name="Text Box 16">
            <a:extLst>
              <a:ext uri="{FF2B5EF4-FFF2-40B4-BE49-F238E27FC236}">
                <a16:creationId xmlns:a16="http://schemas.microsoft.com/office/drawing/2014/main" id="{0C5C8BEC-B2C4-4D1D-91AF-65B943661ECF}"/>
              </a:ext>
            </a:extLst>
          </p:cNvPr>
          <p:cNvSpPr txBox="1">
            <a:spLocks noChangeArrowheads="1"/>
          </p:cNvSpPr>
          <p:nvPr/>
        </p:nvSpPr>
        <p:spPr bwMode="auto">
          <a:xfrm>
            <a:off x="1981200" y="5867400"/>
            <a:ext cx="556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Can we do better?</a:t>
            </a:r>
          </a:p>
        </p:txBody>
      </p:sp>
      <p:sp>
        <p:nvSpPr>
          <p:cNvPr id="103441" name="Text Box 17">
            <a:extLst>
              <a:ext uri="{FF2B5EF4-FFF2-40B4-BE49-F238E27FC236}">
                <a16:creationId xmlns:a16="http://schemas.microsoft.com/office/drawing/2014/main" id="{3A0F78AF-D9CF-49FF-809F-D6556C1B4854}"/>
              </a:ext>
            </a:extLst>
          </p:cNvPr>
          <p:cNvSpPr txBox="1">
            <a:spLocks noChangeArrowheads="1"/>
          </p:cNvSpPr>
          <p:nvPr/>
        </p:nvSpPr>
        <p:spPr bwMode="auto">
          <a:xfrm>
            <a:off x="1981200" y="3276600"/>
            <a:ext cx="19050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70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20 +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37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260 bits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D0929A2-EF92-43FD-B029-CA9D0D889F93}"/>
              </a:ext>
            </a:extLst>
          </p:cNvPr>
          <p:cNvSpPr>
            <a:spLocks noGrp="1" noChangeArrowheads="1"/>
          </p:cNvSpPr>
          <p:nvPr>
            <p:ph type="title"/>
          </p:nvPr>
        </p:nvSpPr>
        <p:spPr/>
        <p:txBody>
          <a:bodyPr/>
          <a:lstStyle/>
          <a:p>
            <a:r>
              <a:rPr lang="en-US" altLang="en-US"/>
              <a:t>Variable length code</a:t>
            </a:r>
          </a:p>
        </p:txBody>
      </p:sp>
      <p:sp>
        <p:nvSpPr>
          <p:cNvPr id="104451" name="Rectangle 3">
            <a:extLst>
              <a:ext uri="{FF2B5EF4-FFF2-40B4-BE49-F238E27FC236}">
                <a16:creationId xmlns:a16="http://schemas.microsoft.com/office/drawing/2014/main" id="{C0C0019E-CE88-44E0-AE35-6BBB58A83C28}"/>
              </a:ext>
            </a:extLst>
          </p:cNvPr>
          <p:cNvSpPr>
            <a:spLocks noGrp="1" noChangeArrowheads="1"/>
          </p:cNvSpPr>
          <p:nvPr>
            <p:ph type="body" idx="1"/>
          </p:nvPr>
        </p:nvSpPr>
        <p:spPr>
          <a:xfrm>
            <a:off x="457200" y="1719263"/>
            <a:ext cx="8229600" cy="642937"/>
          </a:xfrm>
        </p:spPr>
        <p:txBody>
          <a:bodyPr/>
          <a:lstStyle/>
          <a:p>
            <a:r>
              <a:rPr lang="en-US" altLang="en-US"/>
              <a:t>What about:</a:t>
            </a:r>
            <a:endParaRPr lang="el-GR" altLang="en-US">
              <a:cs typeface="Arial" panose="020B0604020202020204" pitchFamily="34" charset="0"/>
            </a:endParaRPr>
          </a:p>
        </p:txBody>
      </p:sp>
      <p:sp>
        <p:nvSpPr>
          <p:cNvPr id="104452" name="Text Box 4">
            <a:extLst>
              <a:ext uri="{FF2B5EF4-FFF2-40B4-BE49-F238E27FC236}">
                <a16:creationId xmlns:a16="http://schemas.microsoft.com/office/drawing/2014/main" id="{1921D796-1D4C-494B-A319-862178BB6992}"/>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a:t>
            </a:r>
          </a:p>
        </p:txBody>
      </p:sp>
      <p:graphicFrame>
        <p:nvGraphicFramePr>
          <p:cNvPr id="104453" name="Group 5">
            <a:extLst>
              <a:ext uri="{FF2B5EF4-FFF2-40B4-BE49-F238E27FC236}">
                <a16:creationId xmlns:a16="http://schemas.microsoft.com/office/drawing/2014/main" id="{7984F4BD-B04F-4B4E-AC89-8EB260AEFF3B}"/>
              </a:ext>
            </a:extLst>
          </p:cNvPr>
          <p:cNvGraphicFramePr>
            <a:graphicFrameLocks noGrp="1"/>
          </p:cNvGraphicFramePr>
          <p:nvPr/>
        </p:nvGraphicFramePr>
        <p:xfrm>
          <a:off x="5181600" y="2863850"/>
          <a:ext cx="2667000" cy="2090928"/>
        </p:xfrm>
        <a:graphic>
          <a:graphicData uri="http://schemas.openxmlformats.org/drawingml/2006/table">
            <a:tbl>
              <a:tblPr/>
              <a:tblGrid>
                <a:gridCol w="1143000">
                  <a:extLst>
                    <a:ext uri="{9D8B030D-6E8A-4147-A177-3AD203B41FA5}">
                      <a16:colId xmlns:a16="http://schemas.microsoft.com/office/drawing/2014/main" val="592954593"/>
                    </a:ext>
                  </a:extLst>
                </a:gridCol>
                <a:gridCol w="1524000">
                  <a:extLst>
                    <a:ext uri="{9D8B030D-6E8A-4147-A177-3AD203B41FA5}">
                      <a16:colId xmlns:a16="http://schemas.microsoft.com/office/drawing/2014/main" val="169363019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390061"/>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2590769"/>
                  </a:ext>
                </a:extLst>
              </a:tr>
            </a:tbl>
          </a:graphicData>
        </a:graphic>
      </p:graphicFrame>
      <p:sp>
        <p:nvSpPr>
          <p:cNvPr id="104465" name="Text Box 17">
            <a:extLst>
              <a:ext uri="{FF2B5EF4-FFF2-40B4-BE49-F238E27FC236}">
                <a16:creationId xmlns:a16="http://schemas.microsoft.com/office/drawing/2014/main" id="{2B682E3C-79A6-4892-81C2-FFD2BF3B4C3B}"/>
              </a:ext>
            </a:extLst>
          </p:cNvPr>
          <p:cNvSpPr txBox="1">
            <a:spLocks noChangeArrowheads="1"/>
          </p:cNvSpPr>
          <p:nvPr/>
        </p:nvSpPr>
        <p:spPr bwMode="auto">
          <a:xfrm>
            <a:off x="1981200" y="3276600"/>
            <a:ext cx="19050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 x 70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20 +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 x 37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173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B52A5EF-A8C4-4941-B0FB-43C32092E8BE}"/>
              </a:ext>
            </a:extLst>
          </p:cNvPr>
          <p:cNvSpPr>
            <a:spLocks noGrp="1" noChangeArrowheads="1"/>
          </p:cNvSpPr>
          <p:nvPr>
            <p:ph type="title"/>
          </p:nvPr>
        </p:nvSpPr>
        <p:spPr/>
        <p:txBody>
          <a:bodyPr/>
          <a:lstStyle/>
          <a:p>
            <a:r>
              <a:rPr lang="en-US" altLang="en-US"/>
              <a:t>Decoding a file</a:t>
            </a:r>
          </a:p>
        </p:txBody>
      </p:sp>
      <p:sp>
        <p:nvSpPr>
          <p:cNvPr id="105476" name="Text Box 4">
            <a:extLst>
              <a:ext uri="{FF2B5EF4-FFF2-40B4-BE49-F238E27FC236}">
                <a16:creationId xmlns:a16="http://schemas.microsoft.com/office/drawing/2014/main" id="{C1CE2783-9FE3-4EB6-A23F-DA8E3E904A1F}"/>
              </a:ext>
            </a:extLst>
          </p:cNvPr>
          <p:cNvSpPr txBox="1">
            <a:spLocks noChangeArrowheads="1"/>
          </p:cNvSpPr>
          <p:nvPr/>
        </p:nvSpPr>
        <p:spPr bwMode="auto">
          <a:xfrm>
            <a:off x="533400" y="17526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a:t>
            </a:r>
          </a:p>
        </p:txBody>
      </p:sp>
      <p:sp>
        <p:nvSpPr>
          <p:cNvPr id="105477" name="Text Box 5">
            <a:extLst>
              <a:ext uri="{FF2B5EF4-FFF2-40B4-BE49-F238E27FC236}">
                <a16:creationId xmlns:a16="http://schemas.microsoft.com/office/drawing/2014/main" id="{81A2C56B-B4FF-4B99-8D1D-8E5F8A9983C9}"/>
              </a:ext>
            </a:extLst>
          </p:cNvPr>
          <p:cNvSpPr txBox="1">
            <a:spLocks noChangeArrowheads="1"/>
          </p:cNvSpPr>
          <p:nvPr/>
        </p:nvSpPr>
        <p:spPr bwMode="auto">
          <a:xfrm>
            <a:off x="3276600" y="17526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010100011010</a:t>
            </a:r>
          </a:p>
        </p:txBody>
      </p:sp>
      <p:sp>
        <p:nvSpPr>
          <p:cNvPr id="105478" name="Text Box 6">
            <a:extLst>
              <a:ext uri="{FF2B5EF4-FFF2-40B4-BE49-F238E27FC236}">
                <a16:creationId xmlns:a16="http://schemas.microsoft.com/office/drawing/2014/main" id="{80419D8D-A7F9-4EE7-AD7D-36CDC57BC2E4}"/>
              </a:ext>
            </a:extLst>
          </p:cNvPr>
          <p:cNvSpPr txBox="1">
            <a:spLocks noChangeArrowheads="1"/>
          </p:cNvSpPr>
          <p:nvPr/>
        </p:nvSpPr>
        <p:spPr bwMode="auto">
          <a:xfrm>
            <a:off x="2895600" y="53340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What characters does this sequence represent?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CCD5E80-4E13-45F7-B5C8-474B8315A0E4}"/>
              </a:ext>
            </a:extLst>
          </p:cNvPr>
          <p:cNvSpPr>
            <a:spLocks noGrp="1" noChangeArrowheads="1"/>
          </p:cNvSpPr>
          <p:nvPr>
            <p:ph type="title"/>
          </p:nvPr>
        </p:nvSpPr>
        <p:spPr/>
        <p:txBody>
          <a:bodyPr/>
          <a:lstStyle/>
          <a:p>
            <a:r>
              <a:rPr lang="en-US" altLang="en-US"/>
              <a:t>Decoding a file</a:t>
            </a:r>
          </a:p>
        </p:txBody>
      </p:sp>
      <p:sp>
        <p:nvSpPr>
          <p:cNvPr id="106499" name="Text Box 3">
            <a:extLst>
              <a:ext uri="{FF2B5EF4-FFF2-40B4-BE49-F238E27FC236}">
                <a16:creationId xmlns:a16="http://schemas.microsoft.com/office/drawing/2014/main" id="{F91D3031-E3EC-4FEE-981D-5A6F9AB5334C}"/>
              </a:ext>
            </a:extLst>
          </p:cNvPr>
          <p:cNvSpPr txBox="1">
            <a:spLocks noChangeArrowheads="1"/>
          </p:cNvSpPr>
          <p:nvPr/>
        </p:nvSpPr>
        <p:spPr bwMode="auto">
          <a:xfrm>
            <a:off x="533400" y="17526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a:t>
            </a:r>
          </a:p>
        </p:txBody>
      </p:sp>
      <p:sp>
        <p:nvSpPr>
          <p:cNvPr id="106500" name="Text Box 4">
            <a:extLst>
              <a:ext uri="{FF2B5EF4-FFF2-40B4-BE49-F238E27FC236}">
                <a16:creationId xmlns:a16="http://schemas.microsoft.com/office/drawing/2014/main" id="{5FE0F6C8-3B43-4DCA-BE6E-64C1B453702E}"/>
              </a:ext>
            </a:extLst>
          </p:cNvPr>
          <p:cNvSpPr txBox="1">
            <a:spLocks noChangeArrowheads="1"/>
          </p:cNvSpPr>
          <p:nvPr/>
        </p:nvSpPr>
        <p:spPr bwMode="auto">
          <a:xfrm>
            <a:off x="3276600" y="17526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010100011010</a:t>
            </a:r>
          </a:p>
        </p:txBody>
      </p:sp>
      <p:sp>
        <p:nvSpPr>
          <p:cNvPr id="106501" name="Text Box 5">
            <a:extLst>
              <a:ext uri="{FF2B5EF4-FFF2-40B4-BE49-F238E27FC236}">
                <a16:creationId xmlns:a16="http://schemas.microsoft.com/office/drawing/2014/main" id="{FE411154-BBF7-40F4-8AAA-48A2F0455639}"/>
              </a:ext>
            </a:extLst>
          </p:cNvPr>
          <p:cNvSpPr txBox="1">
            <a:spLocks noChangeArrowheads="1"/>
          </p:cNvSpPr>
          <p:nvPr/>
        </p:nvSpPr>
        <p:spPr bwMode="auto">
          <a:xfrm>
            <a:off x="2895600" y="53340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What characters does this sequence represent?</a:t>
            </a:r>
          </a:p>
        </p:txBody>
      </p:sp>
      <p:sp>
        <p:nvSpPr>
          <p:cNvPr id="106502" name="AutoShape 6">
            <a:extLst>
              <a:ext uri="{FF2B5EF4-FFF2-40B4-BE49-F238E27FC236}">
                <a16:creationId xmlns:a16="http://schemas.microsoft.com/office/drawing/2014/main" id="{77AB8951-647C-4384-99BD-FBBFC553047F}"/>
              </a:ext>
            </a:extLst>
          </p:cNvPr>
          <p:cNvSpPr>
            <a:spLocks/>
          </p:cNvSpPr>
          <p:nvPr/>
        </p:nvSpPr>
        <p:spPr bwMode="auto">
          <a:xfrm rot="-5400000">
            <a:off x="3467100" y="2171700"/>
            <a:ext cx="228600" cy="457200"/>
          </a:xfrm>
          <a:prstGeom prst="lef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503" name="Text Box 7">
            <a:extLst>
              <a:ext uri="{FF2B5EF4-FFF2-40B4-BE49-F238E27FC236}">
                <a16:creationId xmlns:a16="http://schemas.microsoft.com/office/drawing/2014/main" id="{CF576084-A41A-49A0-B6C2-1B7BDF3359A4}"/>
              </a:ext>
            </a:extLst>
          </p:cNvPr>
          <p:cNvSpPr txBox="1">
            <a:spLocks noChangeArrowheads="1"/>
          </p:cNvSpPr>
          <p:nvPr/>
        </p:nvSpPr>
        <p:spPr bwMode="auto">
          <a:xfrm>
            <a:off x="2743200" y="25908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 D</a:t>
            </a: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or </a:t>
            </a:r>
            <a:r>
              <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FFA05A59-7970-45BA-8754-31F0E28F3032}"/>
              </a:ext>
            </a:extLst>
          </p:cNvPr>
          <p:cNvSpPr>
            <a:spLocks noGrp="1" noChangeArrowheads="1"/>
          </p:cNvSpPr>
          <p:nvPr>
            <p:ph type="title"/>
          </p:nvPr>
        </p:nvSpPr>
        <p:spPr/>
        <p:txBody>
          <a:bodyPr/>
          <a:lstStyle/>
          <a:p>
            <a:r>
              <a:rPr lang="en-US" altLang="en-US"/>
              <a:t>Variable length code</a:t>
            </a:r>
          </a:p>
        </p:txBody>
      </p:sp>
      <p:sp>
        <p:nvSpPr>
          <p:cNvPr id="109571" name="Rectangle 3">
            <a:extLst>
              <a:ext uri="{FF2B5EF4-FFF2-40B4-BE49-F238E27FC236}">
                <a16:creationId xmlns:a16="http://schemas.microsoft.com/office/drawing/2014/main" id="{9B814694-28DD-4FF2-9D9B-351A1C0C63F6}"/>
              </a:ext>
            </a:extLst>
          </p:cNvPr>
          <p:cNvSpPr>
            <a:spLocks noGrp="1" noChangeArrowheads="1"/>
          </p:cNvSpPr>
          <p:nvPr>
            <p:ph type="body" idx="1"/>
          </p:nvPr>
        </p:nvSpPr>
        <p:spPr>
          <a:xfrm>
            <a:off x="457200" y="1719263"/>
            <a:ext cx="8229600" cy="642937"/>
          </a:xfrm>
        </p:spPr>
        <p:txBody>
          <a:bodyPr/>
          <a:lstStyle/>
          <a:p>
            <a:r>
              <a:rPr lang="en-US" altLang="en-US"/>
              <a:t>What about:</a:t>
            </a:r>
            <a:endParaRPr lang="el-GR" altLang="en-US">
              <a:cs typeface="Arial" panose="020B0604020202020204" pitchFamily="34" charset="0"/>
            </a:endParaRPr>
          </a:p>
        </p:txBody>
      </p:sp>
      <p:sp>
        <p:nvSpPr>
          <p:cNvPr id="109572" name="Text Box 4">
            <a:extLst>
              <a:ext uri="{FF2B5EF4-FFF2-40B4-BE49-F238E27FC236}">
                <a16:creationId xmlns:a16="http://schemas.microsoft.com/office/drawing/2014/main" id="{A4BCFB78-5144-4563-B58D-ADE33254D751}"/>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100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aphicFrame>
        <p:nvGraphicFramePr>
          <p:cNvPr id="109573" name="Group 5">
            <a:extLst>
              <a:ext uri="{FF2B5EF4-FFF2-40B4-BE49-F238E27FC236}">
                <a16:creationId xmlns:a16="http://schemas.microsoft.com/office/drawing/2014/main" id="{BA109A65-F744-4091-A0D4-94277CC1EB14}"/>
              </a:ext>
            </a:extLst>
          </p:cNvPr>
          <p:cNvGraphicFramePr>
            <a:graphicFrameLocks noGrp="1"/>
          </p:cNvGraphicFramePr>
          <p:nvPr/>
        </p:nvGraphicFramePr>
        <p:xfrm>
          <a:off x="5181600" y="2863850"/>
          <a:ext cx="2667000" cy="2090928"/>
        </p:xfrm>
        <a:graphic>
          <a:graphicData uri="http://schemas.openxmlformats.org/drawingml/2006/table">
            <a:tbl>
              <a:tblPr/>
              <a:tblGrid>
                <a:gridCol w="1143000">
                  <a:extLst>
                    <a:ext uri="{9D8B030D-6E8A-4147-A177-3AD203B41FA5}">
                      <a16:colId xmlns:a16="http://schemas.microsoft.com/office/drawing/2014/main" val="2037532040"/>
                    </a:ext>
                  </a:extLst>
                </a:gridCol>
                <a:gridCol w="1524000">
                  <a:extLst>
                    <a:ext uri="{9D8B030D-6E8A-4147-A177-3AD203B41FA5}">
                      <a16:colId xmlns:a16="http://schemas.microsoft.com/office/drawing/2014/main" val="1667347344"/>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849323"/>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1152889"/>
                  </a:ext>
                </a:extLst>
              </a:tr>
            </a:tbl>
          </a:graphicData>
        </a:graphic>
      </p:graphicFrame>
      <p:sp>
        <p:nvSpPr>
          <p:cNvPr id="109584" name="Text Box 16">
            <a:extLst>
              <a:ext uri="{FF2B5EF4-FFF2-40B4-BE49-F238E27FC236}">
                <a16:creationId xmlns:a16="http://schemas.microsoft.com/office/drawing/2014/main" id="{AC3937B8-4596-450D-B453-30A8E8856229}"/>
              </a:ext>
            </a:extLst>
          </p:cNvPr>
          <p:cNvSpPr txBox="1">
            <a:spLocks noChangeArrowheads="1"/>
          </p:cNvSpPr>
          <p:nvPr/>
        </p:nvSpPr>
        <p:spPr bwMode="auto">
          <a:xfrm>
            <a:off x="5105400" y="5378450"/>
            <a:ext cx="304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How many bits to encode the file?</a:t>
            </a:r>
          </a:p>
        </p:txBody>
      </p:sp>
      <p:sp>
        <p:nvSpPr>
          <p:cNvPr id="109585" name="Text Box 17">
            <a:extLst>
              <a:ext uri="{FF2B5EF4-FFF2-40B4-BE49-F238E27FC236}">
                <a16:creationId xmlns:a16="http://schemas.microsoft.com/office/drawing/2014/main" id="{A253E41B-87CB-43E2-9712-E973091F7993}"/>
              </a:ext>
            </a:extLst>
          </p:cNvPr>
          <p:cNvSpPr txBox="1">
            <a:spLocks noChangeArrowheads="1"/>
          </p:cNvSpPr>
          <p:nvPr/>
        </p:nvSpPr>
        <p:spPr bwMode="auto">
          <a:xfrm>
            <a:off x="1981200" y="3276600"/>
            <a:ext cx="1905000"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 x 70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 x 3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 x 20 +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37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213 bits</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1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(18% reduction)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4" grpId="0"/>
      <p:bldP spid="10958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D319549-8687-49D0-B735-90717B315754}"/>
              </a:ext>
            </a:extLst>
          </p:cNvPr>
          <p:cNvSpPr>
            <a:spLocks noGrp="1" noChangeArrowheads="1"/>
          </p:cNvSpPr>
          <p:nvPr>
            <p:ph type="title"/>
          </p:nvPr>
        </p:nvSpPr>
        <p:spPr/>
        <p:txBody>
          <a:bodyPr/>
          <a:lstStyle/>
          <a:p>
            <a:r>
              <a:rPr lang="en-US" altLang="en-US"/>
              <a:t>Prefix codes</a:t>
            </a:r>
          </a:p>
        </p:txBody>
      </p:sp>
      <p:sp>
        <p:nvSpPr>
          <p:cNvPr id="110595" name="Rectangle 3">
            <a:extLst>
              <a:ext uri="{FF2B5EF4-FFF2-40B4-BE49-F238E27FC236}">
                <a16:creationId xmlns:a16="http://schemas.microsoft.com/office/drawing/2014/main" id="{0389F813-0F9B-40AE-9C12-9CF3E85D419B}"/>
              </a:ext>
            </a:extLst>
          </p:cNvPr>
          <p:cNvSpPr>
            <a:spLocks noGrp="1" noChangeArrowheads="1"/>
          </p:cNvSpPr>
          <p:nvPr>
            <p:ph type="body" idx="1"/>
          </p:nvPr>
        </p:nvSpPr>
        <p:spPr>
          <a:xfrm>
            <a:off x="457200" y="1719263"/>
            <a:ext cx="8229600" cy="1100137"/>
          </a:xfrm>
        </p:spPr>
        <p:txBody>
          <a:bodyPr/>
          <a:lstStyle/>
          <a:p>
            <a:r>
              <a:rPr lang="en-US" altLang="en-US"/>
              <a:t>A prefix code is a set of codes where no codeword is a </a:t>
            </a:r>
            <a:r>
              <a:rPr lang="en-US" altLang="en-US" b="1"/>
              <a:t>prefix</a:t>
            </a:r>
            <a:r>
              <a:rPr lang="en-US" altLang="en-US"/>
              <a:t> of some other codeword</a:t>
            </a:r>
          </a:p>
        </p:txBody>
      </p:sp>
      <p:sp>
        <p:nvSpPr>
          <p:cNvPr id="110596" name="Text Box 4">
            <a:extLst>
              <a:ext uri="{FF2B5EF4-FFF2-40B4-BE49-F238E27FC236}">
                <a16:creationId xmlns:a16="http://schemas.microsoft.com/office/drawing/2014/main" id="{CA16FEB6-E11B-4916-8D38-216896A7AB44}"/>
              </a:ext>
            </a:extLst>
          </p:cNvPr>
          <p:cNvSpPr txBox="1">
            <a:spLocks noChangeArrowheads="1"/>
          </p:cNvSpPr>
          <p:nvPr/>
        </p:nvSpPr>
        <p:spPr bwMode="auto">
          <a:xfrm>
            <a:off x="5867400" y="35052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100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sp>
        <p:nvSpPr>
          <p:cNvPr id="110597" name="Text Box 5">
            <a:extLst>
              <a:ext uri="{FF2B5EF4-FFF2-40B4-BE49-F238E27FC236}">
                <a16:creationId xmlns:a16="http://schemas.microsoft.com/office/drawing/2014/main" id="{A3607135-E8E1-4DA2-820F-362C6A66756C}"/>
              </a:ext>
            </a:extLst>
          </p:cNvPr>
          <p:cNvSpPr txBox="1">
            <a:spLocks noChangeArrowheads="1"/>
          </p:cNvSpPr>
          <p:nvPr/>
        </p:nvSpPr>
        <p:spPr bwMode="auto">
          <a:xfrm>
            <a:off x="1295400" y="35052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D9761B89-F5EC-4A56-A592-BA2EEF816F9F}"/>
              </a:ext>
            </a:extLst>
          </p:cNvPr>
          <p:cNvSpPr>
            <a:spLocks noGrp="1" noChangeArrowheads="1"/>
          </p:cNvSpPr>
          <p:nvPr>
            <p:ph type="title"/>
          </p:nvPr>
        </p:nvSpPr>
        <p:spPr/>
        <p:txBody>
          <a:bodyPr/>
          <a:lstStyle/>
          <a:p>
            <a:r>
              <a:rPr lang="en-US" altLang="en-US"/>
              <a:t>Prefix tree</a:t>
            </a:r>
          </a:p>
        </p:txBody>
      </p:sp>
      <p:sp>
        <p:nvSpPr>
          <p:cNvPr id="111619" name="Rectangle 3">
            <a:extLst>
              <a:ext uri="{FF2B5EF4-FFF2-40B4-BE49-F238E27FC236}">
                <a16:creationId xmlns:a16="http://schemas.microsoft.com/office/drawing/2014/main" id="{3F559C60-FD13-4E5D-92B0-F16A35CEFA32}"/>
              </a:ext>
            </a:extLst>
          </p:cNvPr>
          <p:cNvSpPr>
            <a:spLocks noGrp="1" noChangeArrowheads="1"/>
          </p:cNvSpPr>
          <p:nvPr>
            <p:ph type="body" idx="1"/>
          </p:nvPr>
        </p:nvSpPr>
        <p:spPr>
          <a:xfrm>
            <a:off x="304800" y="1643063"/>
            <a:ext cx="8382000" cy="1023937"/>
          </a:xfrm>
        </p:spPr>
        <p:txBody>
          <a:bodyPr/>
          <a:lstStyle/>
          <a:p>
            <a:r>
              <a:rPr lang="en-US" altLang="en-US" sz="2600"/>
              <a:t>We can encode a prefix code using a </a:t>
            </a:r>
            <a:r>
              <a:rPr lang="en-US" altLang="en-US" sz="2600" b="1"/>
              <a:t>full</a:t>
            </a:r>
            <a:r>
              <a:rPr lang="en-US" altLang="en-US" sz="2600"/>
              <a:t> binary tree where each child represents an encoding of a symbol</a:t>
            </a:r>
          </a:p>
        </p:txBody>
      </p:sp>
      <p:sp>
        <p:nvSpPr>
          <p:cNvPr id="111620" name="Text Box 4">
            <a:extLst>
              <a:ext uri="{FF2B5EF4-FFF2-40B4-BE49-F238E27FC236}">
                <a16:creationId xmlns:a16="http://schemas.microsoft.com/office/drawing/2014/main" id="{69E89DCD-2859-4CDB-8727-E5348D4B702C}"/>
              </a:ext>
            </a:extLst>
          </p:cNvPr>
          <p:cNvSpPr txBox="1">
            <a:spLocks noChangeArrowheads="1"/>
          </p:cNvSpPr>
          <p:nvPr/>
        </p:nvSpPr>
        <p:spPr bwMode="auto">
          <a:xfrm>
            <a:off x="762000" y="40386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100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pSp>
        <p:nvGrpSpPr>
          <p:cNvPr id="111621" name="Group 5">
            <a:extLst>
              <a:ext uri="{FF2B5EF4-FFF2-40B4-BE49-F238E27FC236}">
                <a16:creationId xmlns:a16="http://schemas.microsoft.com/office/drawing/2014/main" id="{2A15C758-5C0A-4D86-ABEB-ADD415E6B154}"/>
              </a:ext>
            </a:extLst>
          </p:cNvPr>
          <p:cNvGrpSpPr>
            <a:grpSpLocks/>
          </p:cNvGrpSpPr>
          <p:nvPr/>
        </p:nvGrpSpPr>
        <p:grpSpPr bwMode="auto">
          <a:xfrm>
            <a:off x="5638800" y="2971800"/>
            <a:ext cx="533400" cy="533400"/>
            <a:chOff x="1824" y="2736"/>
            <a:chExt cx="336" cy="336"/>
          </a:xfrm>
        </p:grpSpPr>
        <p:sp>
          <p:nvSpPr>
            <p:cNvPr id="111622" name="Oval 6">
              <a:extLst>
                <a:ext uri="{FF2B5EF4-FFF2-40B4-BE49-F238E27FC236}">
                  <a16:creationId xmlns:a16="http://schemas.microsoft.com/office/drawing/2014/main" id="{EE332079-02DA-4CFA-8957-5A585CA2ADC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23" name="Text Box 7">
              <a:extLst>
                <a:ext uri="{FF2B5EF4-FFF2-40B4-BE49-F238E27FC236}">
                  <a16:creationId xmlns:a16="http://schemas.microsoft.com/office/drawing/2014/main" id="{BD20A486-8517-484C-B4AB-E1F7E1AC7DE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1624" name="Group 8">
            <a:extLst>
              <a:ext uri="{FF2B5EF4-FFF2-40B4-BE49-F238E27FC236}">
                <a16:creationId xmlns:a16="http://schemas.microsoft.com/office/drawing/2014/main" id="{DDEF9E8D-26B2-46CB-A6E9-8B7CFB3790B7}"/>
              </a:ext>
            </a:extLst>
          </p:cNvPr>
          <p:cNvGrpSpPr>
            <a:grpSpLocks/>
          </p:cNvGrpSpPr>
          <p:nvPr/>
        </p:nvGrpSpPr>
        <p:grpSpPr bwMode="auto">
          <a:xfrm>
            <a:off x="4876800" y="3962400"/>
            <a:ext cx="533400" cy="533400"/>
            <a:chOff x="1824" y="2736"/>
            <a:chExt cx="336" cy="336"/>
          </a:xfrm>
        </p:grpSpPr>
        <p:sp>
          <p:nvSpPr>
            <p:cNvPr id="111625" name="Oval 9">
              <a:extLst>
                <a:ext uri="{FF2B5EF4-FFF2-40B4-BE49-F238E27FC236}">
                  <a16:creationId xmlns:a16="http://schemas.microsoft.com/office/drawing/2014/main" id="{887FECFB-9AB8-4903-9AF9-FF907576C78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26" name="Text Box 10">
              <a:extLst>
                <a:ext uri="{FF2B5EF4-FFF2-40B4-BE49-F238E27FC236}">
                  <a16:creationId xmlns:a16="http://schemas.microsoft.com/office/drawing/2014/main" id="{D9D7BB92-96F5-44D7-A4F2-C8BC8242FED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1627" name="Group 11">
            <a:extLst>
              <a:ext uri="{FF2B5EF4-FFF2-40B4-BE49-F238E27FC236}">
                <a16:creationId xmlns:a16="http://schemas.microsoft.com/office/drawing/2014/main" id="{1E0BF73A-9E0A-4D66-8715-7481FF626CEC}"/>
              </a:ext>
            </a:extLst>
          </p:cNvPr>
          <p:cNvGrpSpPr>
            <a:grpSpLocks/>
          </p:cNvGrpSpPr>
          <p:nvPr/>
        </p:nvGrpSpPr>
        <p:grpSpPr bwMode="auto">
          <a:xfrm>
            <a:off x="6477000" y="3962400"/>
            <a:ext cx="533400" cy="533400"/>
            <a:chOff x="1824" y="2736"/>
            <a:chExt cx="336" cy="336"/>
          </a:xfrm>
        </p:grpSpPr>
        <p:sp>
          <p:nvSpPr>
            <p:cNvPr id="111628" name="Oval 12">
              <a:extLst>
                <a:ext uri="{FF2B5EF4-FFF2-40B4-BE49-F238E27FC236}">
                  <a16:creationId xmlns:a16="http://schemas.microsoft.com/office/drawing/2014/main" id="{70470197-43C0-43DA-9C19-0E5FFDE39B8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29" name="Text Box 13">
              <a:extLst>
                <a:ext uri="{FF2B5EF4-FFF2-40B4-BE49-F238E27FC236}">
                  <a16:creationId xmlns:a16="http://schemas.microsoft.com/office/drawing/2014/main" id="{C3947EFA-EB19-4202-81AF-41159622042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1630" name="Group 14">
            <a:extLst>
              <a:ext uri="{FF2B5EF4-FFF2-40B4-BE49-F238E27FC236}">
                <a16:creationId xmlns:a16="http://schemas.microsoft.com/office/drawing/2014/main" id="{F5FA2A50-02E9-4E24-B96C-13F91872DD28}"/>
              </a:ext>
            </a:extLst>
          </p:cNvPr>
          <p:cNvGrpSpPr>
            <a:grpSpLocks/>
          </p:cNvGrpSpPr>
          <p:nvPr/>
        </p:nvGrpSpPr>
        <p:grpSpPr bwMode="auto">
          <a:xfrm>
            <a:off x="5867400" y="5029200"/>
            <a:ext cx="533400" cy="533400"/>
            <a:chOff x="1824" y="2736"/>
            <a:chExt cx="336" cy="336"/>
          </a:xfrm>
        </p:grpSpPr>
        <p:sp>
          <p:nvSpPr>
            <p:cNvPr id="111631" name="Oval 15">
              <a:extLst>
                <a:ext uri="{FF2B5EF4-FFF2-40B4-BE49-F238E27FC236}">
                  <a16:creationId xmlns:a16="http://schemas.microsoft.com/office/drawing/2014/main" id="{716A62B6-6FD0-4703-AEC6-C9D5FA12939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32" name="Text Box 16">
              <a:extLst>
                <a:ext uri="{FF2B5EF4-FFF2-40B4-BE49-F238E27FC236}">
                  <a16:creationId xmlns:a16="http://schemas.microsoft.com/office/drawing/2014/main" id="{7096C6F7-BE50-4EEA-BD6C-FDB27200F24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1633" name="Group 17">
            <a:extLst>
              <a:ext uri="{FF2B5EF4-FFF2-40B4-BE49-F238E27FC236}">
                <a16:creationId xmlns:a16="http://schemas.microsoft.com/office/drawing/2014/main" id="{8CAF2AE1-FF9B-4081-AA17-3768073D4D41}"/>
              </a:ext>
            </a:extLst>
          </p:cNvPr>
          <p:cNvGrpSpPr>
            <a:grpSpLocks/>
          </p:cNvGrpSpPr>
          <p:nvPr/>
        </p:nvGrpSpPr>
        <p:grpSpPr bwMode="auto">
          <a:xfrm>
            <a:off x="5257800" y="6019800"/>
            <a:ext cx="533400" cy="533400"/>
            <a:chOff x="1824" y="2736"/>
            <a:chExt cx="336" cy="336"/>
          </a:xfrm>
        </p:grpSpPr>
        <p:sp>
          <p:nvSpPr>
            <p:cNvPr id="111634" name="Oval 18">
              <a:extLst>
                <a:ext uri="{FF2B5EF4-FFF2-40B4-BE49-F238E27FC236}">
                  <a16:creationId xmlns:a16="http://schemas.microsoft.com/office/drawing/2014/main" id="{E012AB3E-0ED6-48FD-B4EA-85671E45332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35" name="Text Box 19">
              <a:extLst>
                <a:ext uri="{FF2B5EF4-FFF2-40B4-BE49-F238E27FC236}">
                  <a16:creationId xmlns:a16="http://schemas.microsoft.com/office/drawing/2014/main" id="{6C6FFA75-D22D-4786-BB0A-B020DD33BB5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1636" name="Group 20">
            <a:extLst>
              <a:ext uri="{FF2B5EF4-FFF2-40B4-BE49-F238E27FC236}">
                <a16:creationId xmlns:a16="http://schemas.microsoft.com/office/drawing/2014/main" id="{6A984310-EF86-414C-BDD5-A7C88EFEF35A}"/>
              </a:ext>
            </a:extLst>
          </p:cNvPr>
          <p:cNvGrpSpPr>
            <a:grpSpLocks/>
          </p:cNvGrpSpPr>
          <p:nvPr/>
        </p:nvGrpSpPr>
        <p:grpSpPr bwMode="auto">
          <a:xfrm>
            <a:off x="6553200" y="6019800"/>
            <a:ext cx="533400" cy="533400"/>
            <a:chOff x="1824" y="2736"/>
            <a:chExt cx="336" cy="336"/>
          </a:xfrm>
        </p:grpSpPr>
        <p:sp>
          <p:nvSpPr>
            <p:cNvPr id="111637" name="Oval 21">
              <a:extLst>
                <a:ext uri="{FF2B5EF4-FFF2-40B4-BE49-F238E27FC236}">
                  <a16:creationId xmlns:a16="http://schemas.microsoft.com/office/drawing/2014/main" id="{EA44AF2A-EE4C-4370-B3D1-EBCB1B63998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38" name="Text Box 22">
              <a:extLst>
                <a:ext uri="{FF2B5EF4-FFF2-40B4-BE49-F238E27FC236}">
                  <a16:creationId xmlns:a16="http://schemas.microsoft.com/office/drawing/2014/main" id="{D3A58765-9229-4379-A701-3F4D7D3455F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1639" name="Group 23">
            <a:extLst>
              <a:ext uri="{FF2B5EF4-FFF2-40B4-BE49-F238E27FC236}">
                <a16:creationId xmlns:a16="http://schemas.microsoft.com/office/drawing/2014/main" id="{B9C4B419-6975-42CD-B426-E4151E15EDF1}"/>
              </a:ext>
            </a:extLst>
          </p:cNvPr>
          <p:cNvGrpSpPr>
            <a:grpSpLocks/>
          </p:cNvGrpSpPr>
          <p:nvPr/>
        </p:nvGrpSpPr>
        <p:grpSpPr bwMode="auto">
          <a:xfrm>
            <a:off x="7315200" y="5029200"/>
            <a:ext cx="533400" cy="533400"/>
            <a:chOff x="1824" y="2736"/>
            <a:chExt cx="336" cy="336"/>
          </a:xfrm>
        </p:grpSpPr>
        <p:sp>
          <p:nvSpPr>
            <p:cNvPr id="111640" name="Oval 24">
              <a:extLst>
                <a:ext uri="{FF2B5EF4-FFF2-40B4-BE49-F238E27FC236}">
                  <a16:creationId xmlns:a16="http://schemas.microsoft.com/office/drawing/2014/main" id="{FBD6D756-89E9-40E1-AAF1-2DC1A0F73D1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1" name="Text Box 25">
              <a:extLst>
                <a:ext uri="{FF2B5EF4-FFF2-40B4-BE49-F238E27FC236}">
                  <a16:creationId xmlns:a16="http://schemas.microsoft.com/office/drawing/2014/main" id="{FAFF2C83-A21E-4DF9-8C9C-B93C24A3A94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1642" name="Line 26">
            <a:extLst>
              <a:ext uri="{FF2B5EF4-FFF2-40B4-BE49-F238E27FC236}">
                <a16:creationId xmlns:a16="http://schemas.microsoft.com/office/drawing/2014/main" id="{F9DAB8FA-DC20-418D-90C9-BC579065369C}"/>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3" name="Line 27">
            <a:extLst>
              <a:ext uri="{FF2B5EF4-FFF2-40B4-BE49-F238E27FC236}">
                <a16:creationId xmlns:a16="http://schemas.microsoft.com/office/drawing/2014/main" id="{B8DA8905-1225-41B1-ACB8-38C65AF39903}"/>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4" name="Line 28">
            <a:extLst>
              <a:ext uri="{FF2B5EF4-FFF2-40B4-BE49-F238E27FC236}">
                <a16:creationId xmlns:a16="http://schemas.microsoft.com/office/drawing/2014/main" id="{92BF91DE-2790-44D2-92E5-0FF16E239CA5}"/>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5" name="Line 29">
            <a:extLst>
              <a:ext uri="{FF2B5EF4-FFF2-40B4-BE49-F238E27FC236}">
                <a16:creationId xmlns:a16="http://schemas.microsoft.com/office/drawing/2014/main" id="{FB1CF953-9116-4E5C-9232-97878078412A}"/>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6" name="Line 30">
            <a:extLst>
              <a:ext uri="{FF2B5EF4-FFF2-40B4-BE49-F238E27FC236}">
                <a16:creationId xmlns:a16="http://schemas.microsoft.com/office/drawing/2014/main" id="{E1571698-3834-4201-9EB6-4410E340D5C6}"/>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7" name="Line 31">
            <a:extLst>
              <a:ext uri="{FF2B5EF4-FFF2-40B4-BE49-F238E27FC236}">
                <a16:creationId xmlns:a16="http://schemas.microsoft.com/office/drawing/2014/main" id="{1B1B8046-AE6D-4B6D-A4D3-DD7E8B7A795E}"/>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8" name="Line 32">
            <a:extLst>
              <a:ext uri="{FF2B5EF4-FFF2-40B4-BE49-F238E27FC236}">
                <a16:creationId xmlns:a16="http://schemas.microsoft.com/office/drawing/2014/main" id="{5BB18885-0833-4CA4-A06C-E6CABD421407}"/>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9" name="Text Box 33">
            <a:extLst>
              <a:ext uri="{FF2B5EF4-FFF2-40B4-BE49-F238E27FC236}">
                <a16:creationId xmlns:a16="http://schemas.microsoft.com/office/drawing/2014/main" id="{20CC1BEA-6F40-4FA4-BDE0-078BA4DB8B36}"/>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1650" name="Line 34">
            <a:extLst>
              <a:ext uri="{FF2B5EF4-FFF2-40B4-BE49-F238E27FC236}">
                <a16:creationId xmlns:a16="http://schemas.microsoft.com/office/drawing/2014/main" id="{FD7699AC-0E1E-4003-8B9D-28B050A54C0A}"/>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51" name="Text Box 35">
            <a:extLst>
              <a:ext uri="{FF2B5EF4-FFF2-40B4-BE49-F238E27FC236}">
                <a16:creationId xmlns:a16="http://schemas.microsoft.com/office/drawing/2014/main" id="{A6975639-E904-422D-9CB8-593B62C93631}"/>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5040F879-6EEA-4465-AFB1-7C2EFDE2ECCD}"/>
              </a:ext>
            </a:extLst>
          </p:cNvPr>
          <p:cNvSpPr>
            <a:spLocks noGrp="1" noChangeArrowheads="1"/>
          </p:cNvSpPr>
          <p:nvPr>
            <p:ph type="title"/>
          </p:nvPr>
        </p:nvSpPr>
        <p:spPr/>
        <p:txBody>
          <a:bodyPr/>
          <a:lstStyle/>
          <a:p>
            <a:r>
              <a:rPr lang="en-US" altLang="en-US"/>
              <a:t>Decoding using a prefix tree</a:t>
            </a:r>
          </a:p>
        </p:txBody>
      </p:sp>
      <p:sp>
        <p:nvSpPr>
          <p:cNvPr id="112643" name="Rectangle 3">
            <a:extLst>
              <a:ext uri="{FF2B5EF4-FFF2-40B4-BE49-F238E27FC236}">
                <a16:creationId xmlns:a16="http://schemas.microsoft.com/office/drawing/2014/main" id="{A4A4C8B7-879B-431A-8409-F5EA710FACB2}"/>
              </a:ext>
            </a:extLst>
          </p:cNvPr>
          <p:cNvSpPr>
            <a:spLocks noGrp="1" noChangeArrowheads="1"/>
          </p:cNvSpPr>
          <p:nvPr>
            <p:ph type="body" idx="1"/>
          </p:nvPr>
        </p:nvSpPr>
        <p:spPr>
          <a:xfrm>
            <a:off x="304800" y="1643063"/>
            <a:ext cx="8382000" cy="1023937"/>
          </a:xfrm>
        </p:spPr>
        <p:txBody>
          <a:bodyPr/>
          <a:lstStyle/>
          <a:p>
            <a:r>
              <a:rPr lang="en-US" altLang="en-US"/>
              <a:t>To decode, we traverse the graph until a leaf node is reached and output the symbol</a:t>
            </a:r>
          </a:p>
        </p:txBody>
      </p:sp>
      <p:sp>
        <p:nvSpPr>
          <p:cNvPr id="112644" name="Text Box 4">
            <a:extLst>
              <a:ext uri="{FF2B5EF4-FFF2-40B4-BE49-F238E27FC236}">
                <a16:creationId xmlns:a16="http://schemas.microsoft.com/office/drawing/2014/main" id="{DDF68711-D836-40F9-BDA5-4DD9BEC02F0C}"/>
              </a:ext>
            </a:extLst>
          </p:cNvPr>
          <p:cNvSpPr txBox="1">
            <a:spLocks noChangeArrowheads="1"/>
          </p:cNvSpPr>
          <p:nvPr/>
        </p:nvSpPr>
        <p:spPr bwMode="auto">
          <a:xfrm>
            <a:off x="762000" y="40386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100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pSp>
        <p:nvGrpSpPr>
          <p:cNvPr id="112645" name="Group 5">
            <a:extLst>
              <a:ext uri="{FF2B5EF4-FFF2-40B4-BE49-F238E27FC236}">
                <a16:creationId xmlns:a16="http://schemas.microsoft.com/office/drawing/2014/main" id="{70E47D3F-A91B-4E83-AB4F-602738ADBD85}"/>
              </a:ext>
            </a:extLst>
          </p:cNvPr>
          <p:cNvGrpSpPr>
            <a:grpSpLocks/>
          </p:cNvGrpSpPr>
          <p:nvPr/>
        </p:nvGrpSpPr>
        <p:grpSpPr bwMode="auto">
          <a:xfrm>
            <a:off x="5638800" y="2971800"/>
            <a:ext cx="533400" cy="533400"/>
            <a:chOff x="1824" y="2736"/>
            <a:chExt cx="336" cy="336"/>
          </a:xfrm>
        </p:grpSpPr>
        <p:sp>
          <p:nvSpPr>
            <p:cNvPr id="112646" name="Oval 6">
              <a:extLst>
                <a:ext uri="{FF2B5EF4-FFF2-40B4-BE49-F238E27FC236}">
                  <a16:creationId xmlns:a16="http://schemas.microsoft.com/office/drawing/2014/main" id="{473F57C5-FD81-4775-A88B-F9E06289C91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7" name="Text Box 7">
              <a:extLst>
                <a:ext uri="{FF2B5EF4-FFF2-40B4-BE49-F238E27FC236}">
                  <a16:creationId xmlns:a16="http://schemas.microsoft.com/office/drawing/2014/main" id="{8E1144EE-1391-46D9-90D8-28605949610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2648" name="Group 8">
            <a:extLst>
              <a:ext uri="{FF2B5EF4-FFF2-40B4-BE49-F238E27FC236}">
                <a16:creationId xmlns:a16="http://schemas.microsoft.com/office/drawing/2014/main" id="{84E7401F-D173-4373-AA42-73FBE68854DC}"/>
              </a:ext>
            </a:extLst>
          </p:cNvPr>
          <p:cNvGrpSpPr>
            <a:grpSpLocks/>
          </p:cNvGrpSpPr>
          <p:nvPr/>
        </p:nvGrpSpPr>
        <p:grpSpPr bwMode="auto">
          <a:xfrm>
            <a:off x="4876800" y="3962400"/>
            <a:ext cx="533400" cy="533400"/>
            <a:chOff x="1824" y="2736"/>
            <a:chExt cx="336" cy="336"/>
          </a:xfrm>
        </p:grpSpPr>
        <p:sp>
          <p:nvSpPr>
            <p:cNvPr id="112649" name="Oval 9">
              <a:extLst>
                <a:ext uri="{FF2B5EF4-FFF2-40B4-BE49-F238E27FC236}">
                  <a16:creationId xmlns:a16="http://schemas.microsoft.com/office/drawing/2014/main" id="{89635F6F-9E1A-4A27-B42F-946924857CF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50" name="Text Box 10">
              <a:extLst>
                <a:ext uri="{FF2B5EF4-FFF2-40B4-BE49-F238E27FC236}">
                  <a16:creationId xmlns:a16="http://schemas.microsoft.com/office/drawing/2014/main" id="{8C44E185-D539-4443-883F-727EEC997A8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2651" name="Group 11">
            <a:extLst>
              <a:ext uri="{FF2B5EF4-FFF2-40B4-BE49-F238E27FC236}">
                <a16:creationId xmlns:a16="http://schemas.microsoft.com/office/drawing/2014/main" id="{3F172843-3565-4BF1-9B8D-3B6CB0E024DC}"/>
              </a:ext>
            </a:extLst>
          </p:cNvPr>
          <p:cNvGrpSpPr>
            <a:grpSpLocks/>
          </p:cNvGrpSpPr>
          <p:nvPr/>
        </p:nvGrpSpPr>
        <p:grpSpPr bwMode="auto">
          <a:xfrm>
            <a:off x="6477000" y="3962400"/>
            <a:ext cx="533400" cy="533400"/>
            <a:chOff x="1824" y="2736"/>
            <a:chExt cx="336" cy="336"/>
          </a:xfrm>
        </p:grpSpPr>
        <p:sp>
          <p:nvSpPr>
            <p:cNvPr id="112652" name="Oval 12">
              <a:extLst>
                <a:ext uri="{FF2B5EF4-FFF2-40B4-BE49-F238E27FC236}">
                  <a16:creationId xmlns:a16="http://schemas.microsoft.com/office/drawing/2014/main" id="{981117E9-2714-469B-A033-6DC60E2C122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53" name="Text Box 13">
              <a:extLst>
                <a:ext uri="{FF2B5EF4-FFF2-40B4-BE49-F238E27FC236}">
                  <a16:creationId xmlns:a16="http://schemas.microsoft.com/office/drawing/2014/main" id="{55A2029B-81E9-4157-BEA9-A9CC84CA483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2654" name="Group 14">
            <a:extLst>
              <a:ext uri="{FF2B5EF4-FFF2-40B4-BE49-F238E27FC236}">
                <a16:creationId xmlns:a16="http://schemas.microsoft.com/office/drawing/2014/main" id="{82535F34-3E20-4700-969E-6313EE8B8DDE}"/>
              </a:ext>
            </a:extLst>
          </p:cNvPr>
          <p:cNvGrpSpPr>
            <a:grpSpLocks/>
          </p:cNvGrpSpPr>
          <p:nvPr/>
        </p:nvGrpSpPr>
        <p:grpSpPr bwMode="auto">
          <a:xfrm>
            <a:off x="5867400" y="5029200"/>
            <a:ext cx="533400" cy="533400"/>
            <a:chOff x="1824" y="2736"/>
            <a:chExt cx="336" cy="336"/>
          </a:xfrm>
        </p:grpSpPr>
        <p:sp>
          <p:nvSpPr>
            <p:cNvPr id="112655" name="Oval 15">
              <a:extLst>
                <a:ext uri="{FF2B5EF4-FFF2-40B4-BE49-F238E27FC236}">
                  <a16:creationId xmlns:a16="http://schemas.microsoft.com/office/drawing/2014/main" id="{8C6116FC-63B0-4620-86B3-1172900B107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56" name="Text Box 16">
              <a:extLst>
                <a:ext uri="{FF2B5EF4-FFF2-40B4-BE49-F238E27FC236}">
                  <a16:creationId xmlns:a16="http://schemas.microsoft.com/office/drawing/2014/main" id="{037696C2-B2B6-4117-85EE-F4355387FDE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2657" name="Group 17">
            <a:extLst>
              <a:ext uri="{FF2B5EF4-FFF2-40B4-BE49-F238E27FC236}">
                <a16:creationId xmlns:a16="http://schemas.microsoft.com/office/drawing/2014/main" id="{92E1E9A8-3A17-4872-BEB0-006A1E1D0BE6}"/>
              </a:ext>
            </a:extLst>
          </p:cNvPr>
          <p:cNvGrpSpPr>
            <a:grpSpLocks/>
          </p:cNvGrpSpPr>
          <p:nvPr/>
        </p:nvGrpSpPr>
        <p:grpSpPr bwMode="auto">
          <a:xfrm>
            <a:off x="5257800" y="6019800"/>
            <a:ext cx="533400" cy="533400"/>
            <a:chOff x="1824" y="2736"/>
            <a:chExt cx="336" cy="336"/>
          </a:xfrm>
        </p:grpSpPr>
        <p:sp>
          <p:nvSpPr>
            <p:cNvPr id="112658" name="Oval 18">
              <a:extLst>
                <a:ext uri="{FF2B5EF4-FFF2-40B4-BE49-F238E27FC236}">
                  <a16:creationId xmlns:a16="http://schemas.microsoft.com/office/drawing/2014/main" id="{BFF615D1-B68E-486B-94D3-D5A61E99959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59" name="Text Box 19">
              <a:extLst>
                <a:ext uri="{FF2B5EF4-FFF2-40B4-BE49-F238E27FC236}">
                  <a16:creationId xmlns:a16="http://schemas.microsoft.com/office/drawing/2014/main" id="{0B9C4659-987C-43EE-90D3-325C9973D42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2660" name="Group 20">
            <a:extLst>
              <a:ext uri="{FF2B5EF4-FFF2-40B4-BE49-F238E27FC236}">
                <a16:creationId xmlns:a16="http://schemas.microsoft.com/office/drawing/2014/main" id="{A1C892EA-29A4-4302-B78E-00EEB338AD67}"/>
              </a:ext>
            </a:extLst>
          </p:cNvPr>
          <p:cNvGrpSpPr>
            <a:grpSpLocks/>
          </p:cNvGrpSpPr>
          <p:nvPr/>
        </p:nvGrpSpPr>
        <p:grpSpPr bwMode="auto">
          <a:xfrm>
            <a:off x="6553200" y="6019800"/>
            <a:ext cx="533400" cy="533400"/>
            <a:chOff x="1824" y="2736"/>
            <a:chExt cx="336" cy="336"/>
          </a:xfrm>
        </p:grpSpPr>
        <p:sp>
          <p:nvSpPr>
            <p:cNvPr id="112661" name="Oval 21">
              <a:extLst>
                <a:ext uri="{FF2B5EF4-FFF2-40B4-BE49-F238E27FC236}">
                  <a16:creationId xmlns:a16="http://schemas.microsoft.com/office/drawing/2014/main" id="{04C55647-B1FF-4D21-BCDA-DE063557638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2" name="Text Box 22">
              <a:extLst>
                <a:ext uri="{FF2B5EF4-FFF2-40B4-BE49-F238E27FC236}">
                  <a16:creationId xmlns:a16="http://schemas.microsoft.com/office/drawing/2014/main" id="{E588A075-B538-4164-9F04-41B9969E436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2663" name="Group 23">
            <a:extLst>
              <a:ext uri="{FF2B5EF4-FFF2-40B4-BE49-F238E27FC236}">
                <a16:creationId xmlns:a16="http://schemas.microsoft.com/office/drawing/2014/main" id="{D999F6FB-9CAA-4EAA-89E2-39451E67E406}"/>
              </a:ext>
            </a:extLst>
          </p:cNvPr>
          <p:cNvGrpSpPr>
            <a:grpSpLocks/>
          </p:cNvGrpSpPr>
          <p:nvPr/>
        </p:nvGrpSpPr>
        <p:grpSpPr bwMode="auto">
          <a:xfrm>
            <a:off x="7315200" y="5029200"/>
            <a:ext cx="533400" cy="533400"/>
            <a:chOff x="1824" y="2736"/>
            <a:chExt cx="336" cy="336"/>
          </a:xfrm>
        </p:grpSpPr>
        <p:sp>
          <p:nvSpPr>
            <p:cNvPr id="112664" name="Oval 24">
              <a:extLst>
                <a:ext uri="{FF2B5EF4-FFF2-40B4-BE49-F238E27FC236}">
                  <a16:creationId xmlns:a16="http://schemas.microsoft.com/office/drawing/2014/main" id="{D113FA06-2F3A-4D19-A215-417D7D1D1EC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5" name="Text Box 25">
              <a:extLst>
                <a:ext uri="{FF2B5EF4-FFF2-40B4-BE49-F238E27FC236}">
                  <a16:creationId xmlns:a16="http://schemas.microsoft.com/office/drawing/2014/main" id="{57797394-9F02-4555-9860-EB76F495699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2666" name="Line 26">
            <a:extLst>
              <a:ext uri="{FF2B5EF4-FFF2-40B4-BE49-F238E27FC236}">
                <a16:creationId xmlns:a16="http://schemas.microsoft.com/office/drawing/2014/main" id="{4010E157-6D92-4BED-A9C4-8E65F0DA35BA}"/>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7" name="Line 27">
            <a:extLst>
              <a:ext uri="{FF2B5EF4-FFF2-40B4-BE49-F238E27FC236}">
                <a16:creationId xmlns:a16="http://schemas.microsoft.com/office/drawing/2014/main" id="{4882A8AE-3D82-4FDE-9F7B-AF2640D04D54}"/>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8" name="Line 28">
            <a:extLst>
              <a:ext uri="{FF2B5EF4-FFF2-40B4-BE49-F238E27FC236}">
                <a16:creationId xmlns:a16="http://schemas.microsoft.com/office/drawing/2014/main" id="{04F15132-7859-4BD7-834D-9C37542622A4}"/>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9" name="Line 29">
            <a:extLst>
              <a:ext uri="{FF2B5EF4-FFF2-40B4-BE49-F238E27FC236}">
                <a16:creationId xmlns:a16="http://schemas.microsoft.com/office/drawing/2014/main" id="{F780B9F7-90F6-4B3E-BEE3-C8B10C54B162}"/>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0" name="Line 30">
            <a:extLst>
              <a:ext uri="{FF2B5EF4-FFF2-40B4-BE49-F238E27FC236}">
                <a16:creationId xmlns:a16="http://schemas.microsoft.com/office/drawing/2014/main" id="{093069DF-1B86-40E5-8646-7F1936EED089}"/>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1" name="Line 31">
            <a:extLst>
              <a:ext uri="{FF2B5EF4-FFF2-40B4-BE49-F238E27FC236}">
                <a16:creationId xmlns:a16="http://schemas.microsoft.com/office/drawing/2014/main" id="{B6966F31-D6FA-4AFF-A3A3-90BB675D34D9}"/>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2" name="Line 32">
            <a:extLst>
              <a:ext uri="{FF2B5EF4-FFF2-40B4-BE49-F238E27FC236}">
                <a16:creationId xmlns:a16="http://schemas.microsoft.com/office/drawing/2014/main" id="{F029B8D9-9815-49FB-B3BD-CB027D8305FF}"/>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3" name="Text Box 33">
            <a:extLst>
              <a:ext uri="{FF2B5EF4-FFF2-40B4-BE49-F238E27FC236}">
                <a16:creationId xmlns:a16="http://schemas.microsoft.com/office/drawing/2014/main" id="{43437153-131F-4E73-85DB-4181C131BF0E}"/>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2674" name="Line 34">
            <a:extLst>
              <a:ext uri="{FF2B5EF4-FFF2-40B4-BE49-F238E27FC236}">
                <a16:creationId xmlns:a16="http://schemas.microsoft.com/office/drawing/2014/main" id="{16CEF54C-DF92-4B7B-A2FB-E6944B59A520}"/>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5" name="Text Box 35">
            <a:extLst>
              <a:ext uri="{FF2B5EF4-FFF2-40B4-BE49-F238E27FC236}">
                <a16:creationId xmlns:a16="http://schemas.microsoft.com/office/drawing/2014/main" id="{F3DB1EFE-54B3-4181-84F9-95CE1F6A07DB}"/>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BE6C7DBE-70C2-41DF-AEC4-1E7936D1FBF1}"/>
              </a:ext>
            </a:extLst>
          </p:cNvPr>
          <p:cNvSpPr>
            <a:spLocks noGrp="1" noChangeArrowheads="1"/>
          </p:cNvSpPr>
          <p:nvPr>
            <p:ph type="title"/>
          </p:nvPr>
        </p:nvSpPr>
        <p:spPr/>
        <p:txBody>
          <a:bodyPr/>
          <a:lstStyle/>
          <a:p>
            <a:r>
              <a:rPr lang="en-US" altLang="en-US"/>
              <a:t>Decoding using a prefix tree</a:t>
            </a:r>
          </a:p>
        </p:txBody>
      </p:sp>
      <p:sp>
        <p:nvSpPr>
          <p:cNvPr id="113667" name="Rectangle 3">
            <a:extLst>
              <a:ext uri="{FF2B5EF4-FFF2-40B4-BE49-F238E27FC236}">
                <a16:creationId xmlns:a16="http://schemas.microsoft.com/office/drawing/2014/main" id="{CE5C12EA-A1F1-4F0F-AF37-36B527ACD4B8}"/>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13669" name="Group 5">
            <a:extLst>
              <a:ext uri="{FF2B5EF4-FFF2-40B4-BE49-F238E27FC236}">
                <a16:creationId xmlns:a16="http://schemas.microsoft.com/office/drawing/2014/main" id="{3BBD050D-51E0-460C-BB97-77EB3E934950}"/>
              </a:ext>
            </a:extLst>
          </p:cNvPr>
          <p:cNvGrpSpPr>
            <a:grpSpLocks/>
          </p:cNvGrpSpPr>
          <p:nvPr/>
        </p:nvGrpSpPr>
        <p:grpSpPr bwMode="auto">
          <a:xfrm>
            <a:off x="5638800" y="2971800"/>
            <a:ext cx="533400" cy="533400"/>
            <a:chOff x="1824" y="2736"/>
            <a:chExt cx="336" cy="336"/>
          </a:xfrm>
        </p:grpSpPr>
        <p:sp>
          <p:nvSpPr>
            <p:cNvPr id="113670" name="Oval 6">
              <a:extLst>
                <a:ext uri="{FF2B5EF4-FFF2-40B4-BE49-F238E27FC236}">
                  <a16:creationId xmlns:a16="http://schemas.microsoft.com/office/drawing/2014/main" id="{6AA75DF6-61B4-4193-AD06-E175B5FBAC9A}"/>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71" name="Text Box 7">
              <a:extLst>
                <a:ext uri="{FF2B5EF4-FFF2-40B4-BE49-F238E27FC236}">
                  <a16:creationId xmlns:a16="http://schemas.microsoft.com/office/drawing/2014/main" id="{8CEB5921-BEF4-425B-893D-5C39C0773A6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3672" name="Group 8">
            <a:extLst>
              <a:ext uri="{FF2B5EF4-FFF2-40B4-BE49-F238E27FC236}">
                <a16:creationId xmlns:a16="http://schemas.microsoft.com/office/drawing/2014/main" id="{5683D75E-A09B-46F3-91CC-AB6A292DDFD5}"/>
              </a:ext>
            </a:extLst>
          </p:cNvPr>
          <p:cNvGrpSpPr>
            <a:grpSpLocks/>
          </p:cNvGrpSpPr>
          <p:nvPr/>
        </p:nvGrpSpPr>
        <p:grpSpPr bwMode="auto">
          <a:xfrm>
            <a:off x="4876800" y="3962400"/>
            <a:ext cx="533400" cy="533400"/>
            <a:chOff x="1824" y="2736"/>
            <a:chExt cx="336" cy="336"/>
          </a:xfrm>
        </p:grpSpPr>
        <p:sp>
          <p:nvSpPr>
            <p:cNvPr id="113673" name="Oval 9">
              <a:extLst>
                <a:ext uri="{FF2B5EF4-FFF2-40B4-BE49-F238E27FC236}">
                  <a16:creationId xmlns:a16="http://schemas.microsoft.com/office/drawing/2014/main" id="{DD0D5CA5-0F42-4D57-900B-211A35E9D03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74" name="Text Box 10">
              <a:extLst>
                <a:ext uri="{FF2B5EF4-FFF2-40B4-BE49-F238E27FC236}">
                  <a16:creationId xmlns:a16="http://schemas.microsoft.com/office/drawing/2014/main" id="{9AB2A401-1CF5-4E95-9C36-1A7CEB1351C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3675" name="Group 11">
            <a:extLst>
              <a:ext uri="{FF2B5EF4-FFF2-40B4-BE49-F238E27FC236}">
                <a16:creationId xmlns:a16="http://schemas.microsoft.com/office/drawing/2014/main" id="{68D662D4-C2DB-47AC-9EA6-2E282CDC6B7F}"/>
              </a:ext>
            </a:extLst>
          </p:cNvPr>
          <p:cNvGrpSpPr>
            <a:grpSpLocks/>
          </p:cNvGrpSpPr>
          <p:nvPr/>
        </p:nvGrpSpPr>
        <p:grpSpPr bwMode="auto">
          <a:xfrm>
            <a:off x="6477000" y="3962400"/>
            <a:ext cx="533400" cy="533400"/>
            <a:chOff x="1824" y="2736"/>
            <a:chExt cx="336" cy="336"/>
          </a:xfrm>
        </p:grpSpPr>
        <p:sp>
          <p:nvSpPr>
            <p:cNvPr id="113676" name="Oval 12">
              <a:extLst>
                <a:ext uri="{FF2B5EF4-FFF2-40B4-BE49-F238E27FC236}">
                  <a16:creationId xmlns:a16="http://schemas.microsoft.com/office/drawing/2014/main" id="{951C2F31-E75A-45E9-825B-5D3DDB65EF6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77" name="Text Box 13">
              <a:extLst>
                <a:ext uri="{FF2B5EF4-FFF2-40B4-BE49-F238E27FC236}">
                  <a16:creationId xmlns:a16="http://schemas.microsoft.com/office/drawing/2014/main" id="{4FCA1F74-4D94-4C2E-9B59-5968D37789C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3678" name="Group 14">
            <a:extLst>
              <a:ext uri="{FF2B5EF4-FFF2-40B4-BE49-F238E27FC236}">
                <a16:creationId xmlns:a16="http://schemas.microsoft.com/office/drawing/2014/main" id="{0A14AF67-9A05-43A6-9358-F79940F7D8A3}"/>
              </a:ext>
            </a:extLst>
          </p:cNvPr>
          <p:cNvGrpSpPr>
            <a:grpSpLocks/>
          </p:cNvGrpSpPr>
          <p:nvPr/>
        </p:nvGrpSpPr>
        <p:grpSpPr bwMode="auto">
          <a:xfrm>
            <a:off x="5867400" y="5029200"/>
            <a:ext cx="533400" cy="533400"/>
            <a:chOff x="1824" y="2736"/>
            <a:chExt cx="336" cy="336"/>
          </a:xfrm>
        </p:grpSpPr>
        <p:sp>
          <p:nvSpPr>
            <p:cNvPr id="113679" name="Oval 15">
              <a:extLst>
                <a:ext uri="{FF2B5EF4-FFF2-40B4-BE49-F238E27FC236}">
                  <a16:creationId xmlns:a16="http://schemas.microsoft.com/office/drawing/2014/main" id="{F7D31FF2-78B2-4C4B-B572-A2558FC9D96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80" name="Text Box 16">
              <a:extLst>
                <a:ext uri="{FF2B5EF4-FFF2-40B4-BE49-F238E27FC236}">
                  <a16:creationId xmlns:a16="http://schemas.microsoft.com/office/drawing/2014/main" id="{9133115D-510C-4977-BBB7-DBB1B164BA2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3681" name="Group 17">
            <a:extLst>
              <a:ext uri="{FF2B5EF4-FFF2-40B4-BE49-F238E27FC236}">
                <a16:creationId xmlns:a16="http://schemas.microsoft.com/office/drawing/2014/main" id="{1FBD9337-F941-4347-B609-3B3E72C55977}"/>
              </a:ext>
            </a:extLst>
          </p:cNvPr>
          <p:cNvGrpSpPr>
            <a:grpSpLocks/>
          </p:cNvGrpSpPr>
          <p:nvPr/>
        </p:nvGrpSpPr>
        <p:grpSpPr bwMode="auto">
          <a:xfrm>
            <a:off x="5257800" y="6019800"/>
            <a:ext cx="533400" cy="533400"/>
            <a:chOff x="1824" y="2736"/>
            <a:chExt cx="336" cy="336"/>
          </a:xfrm>
        </p:grpSpPr>
        <p:sp>
          <p:nvSpPr>
            <p:cNvPr id="113682" name="Oval 18">
              <a:extLst>
                <a:ext uri="{FF2B5EF4-FFF2-40B4-BE49-F238E27FC236}">
                  <a16:creationId xmlns:a16="http://schemas.microsoft.com/office/drawing/2014/main" id="{790EAA42-9E1A-4D99-9BAA-2AC925172A7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83" name="Text Box 19">
              <a:extLst>
                <a:ext uri="{FF2B5EF4-FFF2-40B4-BE49-F238E27FC236}">
                  <a16:creationId xmlns:a16="http://schemas.microsoft.com/office/drawing/2014/main" id="{6FBFE7D9-45E0-4E61-80FF-05FE0097F92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3684" name="Group 20">
            <a:extLst>
              <a:ext uri="{FF2B5EF4-FFF2-40B4-BE49-F238E27FC236}">
                <a16:creationId xmlns:a16="http://schemas.microsoft.com/office/drawing/2014/main" id="{24B95FFD-7247-41BE-8C24-EB0468D6FB76}"/>
              </a:ext>
            </a:extLst>
          </p:cNvPr>
          <p:cNvGrpSpPr>
            <a:grpSpLocks/>
          </p:cNvGrpSpPr>
          <p:nvPr/>
        </p:nvGrpSpPr>
        <p:grpSpPr bwMode="auto">
          <a:xfrm>
            <a:off x="6553200" y="6019800"/>
            <a:ext cx="533400" cy="533400"/>
            <a:chOff x="1824" y="2736"/>
            <a:chExt cx="336" cy="336"/>
          </a:xfrm>
        </p:grpSpPr>
        <p:sp>
          <p:nvSpPr>
            <p:cNvPr id="113685" name="Oval 21">
              <a:extLst>
                <a:ext uri="{FF2B5EF4-FFF2-40B4-BE49-F238E27FC236}">
                  <a16:creationId xmlns:a16="http://schemas.microsoft.com/office/drawing/2014/main" id="{D68E375F-ECAB-47C7-BD33-B5247F50605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86" name="Text Box 22">
              <a:extLst>
                <a:ext uri="{FF2B5EF4-FFF2-40B4-BE49-F238E27FC236}">
                  <a16:creationId xmlns:a16="http://schemas.microsoft.com/office/drawing/2014/main" id="{51253257-A53F-4284-8070-001577D5A2C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3687" name="Group 23">
            <a:extLst>
              <a:ext uri="{FF2B5EF4-FFF2-40B4-BE49-F238E27FC236}">
                <a16:creationId xmlns:a16="http://schemas.microsoft.com/office/drawing/2014/main" id="{EBD65BFB-12FF-4336-8E84-D13EF21C29A8}"/>
              </a:ext>
            </a:extLst>
          </p:cNvPr>
          <p:cNvGrpSpPr>
            <a:grpSpLocks/>
          </p:cNvGrpSpPr>
          <p:nvPr/>
        </p:nvGrpSpPr>
        <p:grpSpPr bwMode="auto">
          <a:xfrm>
            <a:off x="7315200" y="5029200"/>
            <a:ext cx="533400" cy="533400"/>
            <a:chOff x="1824" y="2736"/>
            <a:chExt cx="336" cy="336"/>
          </a:xfrm>
        </p:grpSpPr>
        <p:sp>
          <p:nvSpPr>
            <p:cNvPr id="113688" name="Oval 24">
              <a:extLst>
                <a:ext uri="{FF2B5EF4-FFF2-40B4-BE49-F238E27FC236}">
                  <a16:creationId xmlns:a16="http://schemas.microsoft.com/office/drawing/2014/main" id="{BE4AF832-B9DC-4001-BD16-49EA59055D6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89" name="Text Box 25">
              <a:extLst>
                <a:ext uri="{FF2B5EF4-FFF2-40B4-BE49-F238E27FC236}">
                  <a16:creationId xmlns:a16="http://schemas.microsoft.com/office/drawing/2014/main" id="{DFAD5280-7396-4021-B52B-D1773EB4A23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3690" name="Line 26">
            <a:extLst>
              <a:ext uri="{FF2B5EF4-FFF2-40B4-BE49-F238E27FC236}">
                <a16:creationId xmlns:a16="http://schemas.microsoft.com/office/drawing/2014/main" id="{E04E4B99-4589-49A2-86DA-487F8F85B8D1}"/>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1" name="Line 27">
            <a:extLst>
              <a:ext uri="{FF2B5EF4-FFF2-40B4-BE49-F238E27FC236}">
                <a16:creationId xmlns:a16="http://schemas.microsoft.com/office/drawing/2014/main" id="{639669F9-BBA2-45B0-8A6E-488B00858348}"/>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2" name="Line 28">
            <a:extLst>
              <a:ext uri="{FF2B5EF4-FFF2-40B4-BE49-F238E27FC236}">
                <a16:creationId xmlns:a16="http://schemas.microsoft.com/office/drawing/2014/main" id="{82D3DBE3-8E67-4551-A771-DD3B59FC29F1}"/>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3" name="Line 29">
            <a:extLst>
              <a:ext uri="{FF2B5EF4-FFF2-40B4-BE49-F238E27FC236}">
                <a16:creationId xmlns:a16="http://schemas.microsoft.com/office/drawing/2014/main" id="{4FF1319A-AE55-490E-AD88-155A74F2ED55}"/>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4" name="Line 30">
            <a:extLst>
              <a:ext uri="{FF2B5EF4-FFF2-40B4-BE49-F238E27FC236}">
                <a16:creationId xmlns:a16="http://schemas.microsoft.com/office/drawing/2014/main" id="{92F48977-7DC5-4EEE-811E-CF5BED9F5395}"/>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5" name="Line 31">
            <a:extLst>
              <a:ext uri="{FF2B5EF4-FFF2-40B4-BE49-F238E27FC236}">
                <a16:creationId xmlns:a16="http://schemas.microsoft.com/office/drawing/2014/main" id="{55CC79FE-59CD-493D-A8DA-3F84EDBBA28E}"/>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6" name="Line 32">
            <a:extLst>
              <a:ext uri="{FF2B5EF4-FFF2-40B4-BE49-F238E27FC236}">
                <a16:creationId xmlns:a16="http://schemas.microsoft.com/office/drawing/2014/main" id="{18CF79FB-D5E3-4781-A317-0903E7E074A7}"/>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7" name="Text Box 33">
            <a:extLst>
              <a:ext uri="{FF2B5EF4-FFF2-40B4-BE49-F238E27FC236}">
                <a16:creationId xmlns:a16="http://schemas.microsoft.com/office/drawing/2014/main" id="{8CCE005D-8234-458E-9C21-C8ECF61EEA9C}"/>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3698" name="Line 34">
            <a:extLst>
              <a:ext uri="{FF2B5EF4-FFF2-40B4-BE49-F238E27FC236}">
                <a16:creationId xmlns:a16="http://schemas.microsoft.com/office/drawing/2014/main" id="{9A0234A4-34F6-47D1-84B2-A108D137BD5C}"/>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9" name="Text Box 35">
            <a:extLst>
              <a:ext uri="{FF2B5EF4-FFF2-40B4-BE49-F238E27FC236}">
                <a16:creationId xmlns:a16="http://schemas.microsoft.com/office/drawing/2014/main" id="{4125EF7A-7F8E-42B0-B785-18609024812E}"/>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13700" name="Text Box 36">
            <a:extLst>
              <a:ext uri="{FF2B5EF4-FFF2-40B4-BE49-F238E27FC236}">
                <a16:creationId xmlns:a16="http://schemas.microsoft.com/office/drawing/2014/main" id="{87089521-B048-45E9-AC74-BEFA999BAA8F}"/>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A21CA5CE-9BCA-40E1-8631-562F1B10E07C}"/>
              </a:ext>
            </a:extLst>
          </p:cNvPr>
          <p:cNvSpPr>
            <a:spLocks noGrp="1" noChangeArrowheads="1"/>
          </p:cNvSpPr>
          <p:nvPr>
            <p:ph type="title"/>
          </p:nvPr>
        </p:nvSpPr>
        <p:spPr/>
        <p:txBody>
          <a:bodyPr/>
          <a:lstStyle/>
          <a:p>
            <a:r>
              <a:rPr lang="en-US" altLang="en-US"/>
              <a:t>Decoding using a prefix tree</a:t>
            </a:r>
          </a:p>
        </p:txBody>
      </p:sp>
      <p:sp>
        <p:nvSpPr>
          <p:cNvPr id="138243" name="Rectangle 3">
            <a:extLst>
              <a:ext uri="{FF2B5EF4-FFF2-40B4-BE49-F238E27FC236}">
                <a16:creationId xmlns:a16="http://schemas.microsoft.com/office/drawing/2014/main" id="{B768040A-DC1C-4B98-AC44-F88B6680019D}"/>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38244" name="Group 4">
            <a:extLst>
              <a:ext uri="{FF2B5EF4-FFF2-40B4-BE49-F238E27FC236}">
                <a16:creationId xmlns:a16="http://schemas.microsoft.com/office/drawing/2014/main" id="{09CF7E03-0DAF-40EB-A84E-244BB3428054}"/>
              </a:ext>
            </a:extLst>
          </p:cNvPr>
          <p:cNvGrpSpPr>
            <a:grpSpLocks/>
          </p:cNvGrpSpPr>
          <p:nvPr/>
        </p:nvGrpSpPr>
        <p:grpSpPr bwMode="auto">
          <a:xfrm>
            <a:off x="5638800" y="2971800"/>
            <a:ext cx="533400" cy="533400"/>
            <a:chOff x="1824" y="2736"/>
            <a:chExt cx="336" cy="336"/>
          </a:xfrm>
        </p:grpSpPr>
        <p:sp>
          <p:nvSpPr>
            <p:cNvPr id="138245" name="Oval 5">
              <a:extLst>
                <a:ext uri="{FF2B5EF4-FFF2-40B4-BE49-F238E27FC236}">
                  <a16:creationId xmlns:a16="http://schemas.microsoft.com/office/drawing/2014/main" id="{F83A5C4E-B1FD-468A-9936-B10168B5E1AA}"/>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46" name="Text Box 6">
              <a:extLst>
                <a:ext uri="{FF2B5EF4-FFF2-40B4-BE49-F238E27FC236}">
                  <a16:creationId xmlns:a16="http://schemas.microsoft.com/office/drawing/2014/main" id="{62DB5644-D466-4E3E-B7D2-FBDCEAA1C8E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38247" name="Group 7">
            <a:extLst>
              <a:ext uri="{FF2B5EF4-FFF2-40B4-BE49-F238E27FC236}">
                <a16:creationId xmlns:a16="http://schemas.microsoft.com/office/drawing/2014/main" id="{EF6ECD29-EB96-41FA-91D4-860A7EDFBDCE}"/>
              </a:ext>
            </a:extLst>
          </p:cNvPr>
          <p:cNvGrpSpPr>
            <a:grpSpLocks/>
          </p:cNvGrpSpPr>
          <p:nvPr/>
        </p:nvGrpSpPr>
        <p:grpSpPr bwMode="auto">
          <a:xfrm>
            <a:off x="4876800" y="3962400"/>
            <a:ext cx="533400" cy="533400"/>
            <a:chOff x="1824" y="2736"/>
            <a:chExt cx="336" cy="336"/>
          </a:xfrm>
        </p:grpSpPr>
        <p:sp>
          <p:nvSpPr>
            <p:cNvPr id="138248" name="Oval 8">
              <a:extLst>
                <a:ext uri="{FF2B5EF4-FFF2-40B4-BE49-F238E27FC236}">
                  <a16:creationId xmlns:a16="http://schemas.microsoft.com/office/drawing/2014/main" id="{852D4F74-3828-4F69-8750-D76AB606244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49" name="Text Box 9">
              <a:extLst>
                <a:ext uri="{FF2B5EF4-FFF2-40B4-BE49-F238E27FC236}">
                  <a16:creationId xmlns:a16="http://schemas.microsoft.com/office/drawing/2014/main" id="{050D553E-9780-434C-8BBD-28DE6DC163E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38250" name="Group 10">
            <a:extLst>
              <a:ext uri="{FF2B5EF4-FFF2-40B4-BE49-F238E27FC236}">
                <a16:creationId xmlns:a16="http://schemas.microsoft.com/office/drawing/2014/main" id="{EEFC340A-A74D-405B-8DFB-9174329770BC}"/>
              </a:ext>
            </a:extLst>
          </p:cNvPr>
          <p:cNvGrpSpPr>
            <a:grpSpLocks/>
          </p:cNvGrpSpPr>
          <p:nvPr/>
        </p:nvGrpSpPr>
        <p:grpSpPr bwMode="auto">
          <a:xfrm>
            <a:off x="6477000" y="3962400"/>
            <a:ext cx="533400" cy="533400"/>
            <a:chOff x="1824" y="2736"/>
            <a:chExt cx="336" cy="336"/>
          </a:xfrm>
        </p:grpSpPr>
        <p:sp>
          <p:nvSpPr>
            <p:cNvPr id="138251" name="Oval 11">
              <a:extLst>
                <a:ext uri="{FF2B5EF4-FFF2-40B4-BE49-F238E27FC236}">
                  <a16:creationId xmlns:a16="http://schemas.microsoft.com/office/drawing/2014/main" id="{3BD693AD-EEB7-4038-9127-DAC1F8BF7C1A}"/>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52" name="Text Box 12">
              <a:extLst>
                <a:ext uri="{FF2B5EF4-FFF2-40B4-BE49-F238E27FC236}">
                  <a16:creationId xmlns:a16="http://schemas.microsoft.com/office/drawing/2014/main" id="{DA6C5D27-532F-4C2C-828F-5A8C1FABDA5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38253" name="Group 13">
            <a:extLst>
              <a:ext uri="{FF2B5EF4-FFF2-40B4-BE49-F238E27FC236}">
                <a16:creationId xmlns:a16="http://schemas.microsoft.com/office/drawing/2014/main" id="{198C9FA8-E372-4FBF-AEBB-29E422A54F98}"/>
              </a:ext>
            </a:extLst>
          </p:cNvPr>
          <p:cNvGrpSpPr>
            <a:grpSpLocks/>
          </p:cNvGrpSpPr>
          <p:nvPr/>
        </p:nvGrpSpPr>
        <p:grpSpPr bwMode="auto">
          <a:xfrm>
            <a:off x="5867400" y="5029200"/>
            <a:ext cx="533400" cy="533400"/>
            <a:chOff x="1824" y="2736"/>
            <a:chExt cx="336" cy="336"/>
          </a:xfrm>
        </p:grpSpPr>
        <p:sp>
          <p:nvSpPr>
            <p:cNvPr id="138254" name="Oval 14">
              <a:extLst>
                <a:ext uri="{FF2B5EF4-FFF2-40B4-BE49-F238E27FC236}">
                  <a16:creationId xmlns:a16="http://schemas.microsoft.com/office/drawing/2014/main" id="{EFCB1B5E-50C5-49B9-8798-20F311742CE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55" name="Text Box 15">
              <a:extLst>
                <a:ext uri="{FF2B5EF4-FFF2-40B4-BE49-F238E27FC236}">
                  <a16:creationId xmlns:a16="http://schemas.microsoft.com/office/drawing/2014/main" id="{0F21DFBA-AC50-4A72-AF3C-CD8D9B7D1BA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38256" name="Group 16">
            <a:extLst>
              <a:ext uri="{FF2B5EF4-FFF2-40B4-BE49-F238E27FC236}">
                <a16:creationId xmlns:a16="http://schemas.microsoft.com/office/drawing/2014/main" id="{ADD027E6-74AD-4D4C-BBDA-BEB855FE2294}"/>
              </a:ext>
            </a:extLst>
          </p:cNvPr>
          <p:cNvGrpSpPr>
            <a:grpSpLocks/>
          </p:cNvGrpSpPr>
          <p:nvPr/>
        </p:nvGrpSpPr>
        <p:grpSpPr bwMode="auto">
          <a:xfrm>
            <a:off x="5257800" y="6019800"/>
            <a:ext cx="533400" cy="533400"/>
            <a:chOff x="1824" y="2736"/>
            <a:chExt cx="336" cy="336"/>
          </a:xfrm>
        </p:grpSpPr>
        <p:sp>
          <p:nvSpPr>
            <p:cNvPr id="138257" name="Oval 17">
              <a:extLst>
                <a:ext uri="{FF2B5EF4-FFF2-40B4-BE49-F238E27FC236}">
                  <a16:creationId xmlns:a16="http://schemas.microsoft.com/office/drawing/2014/main" id="{4D4554E1-67AE-4D1D-8B0C-A6D79114456E}"/>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58" name="Text Box 18">
              <a:extLst>
                <a:ext uri="{FF2B5EF4-FFF2-40B4-BE49-F238E27FC236}">
                  <a16:creationId xmlns:a16="http://schemas.microsoft.com/office/drawing/2014/main" id="{4A95A4AA-2F3D-4DBF-A288-BFDF10A5B33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38259" name="Group 19">
            <a:extLst>
              <a:ext uri="{FF2B5EF4-FFF2-40B4-BE49-F238E27FC236}">
                <a16:creationId xmlns:a16="http://schemas.microsoft.com/office/drawing/2014/main" id="{6F522075-7954-46AC-BD96-0B22F2CCF15E}"/>
              </a:ext>
            </a:extLst>
          </p:cNvPr>
          <p:cNvGrpSpPr>
            <a:grpSpLocks/>
          </p:cNvGrpSpPr>
          <p:nvPr/>
        </p:nvGrpSpPr>
        <p:grpSpPr bwMode="auto">
          <a:xfrm>
            <a:off x="6553200" y="6019800"/>
            <a:ext cx="533400" cy="533400"/>
            <a:chOff x="1824" y="2736"/>
            <a:chExt cx="336" cy="336"/>
          </a:xfrm>
        </p:grpSpPr>
        <p:sp>
          <p:nvSpPr>
            <p:cNvPr id="138260" name="Oval 20">
              <a:extLst>
                <a:ext uri="{FF2B5EF4-FFF2-40B4-BE49-F238E27FC236}">
                  <a16:creationId xmlns:a16="http://schemas.microsoft.com/office/drawing/2014/main" id="{BBC8850C-3EF7-4D75-9EB2-5664CA91562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1" name="Text Box 21">
              <a:extLst>
                <a:ext uri="{FF2B5EF4-FFF2-40B4-BE49-F238E27FC236}">
                  <a16:creationId xmlns:a16="http://schemas.microsoft.com/office/drawing/2014/main" id="{8BCC09AC-5E67-42E9-ACA3-197E5AB29E6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38262" name="Group 22">
            <a:extLst>
              <a:ext uri="{FF2B5EF4-FFF2-40B4-BE49-F238E27FC236}">
                <a16:creationId xmlns:a16="http://schemas.microsoft.com/office/drawing/2014/main" id="{E35D18FC-0AB7-4C6D-BEC5-43C1C05992C4}"/>
              </a:ext>
            </a:extLst>
          </p:cNvPr>
          <p:cNvGrpSpPr>
            <a:grpSpLocks/>
          </p:cNvGrpSpPr>
          <p:nvPr/>
        </p:nvGrpSpPr>
        <p:grpSpPr bwMode="auto">
          <a:xfrm>
            <a:off x="7315200" y="5029200"/>
            <a:ext cx="533400" cy="533400"/>
            <a:chOff x="1824" y="2736"/>
            <a:chExt cx="336" cy="336"/>
          </a:xfrm>
        </p:grpSpPr>
        <p:sp>
          <p:nvSpPr>
            <p:cNvPr id="138263" name="Oval 23">
              <a:extLst>
                <a:ext uri="{FF2B5EF4-FFF2-40B4-BE49-F238E27FC236}">
                  <a16:creationId xmlns:a16="http://schemas.microsoft.com/office/drawing/2014/main" id="{03F789AF-E973-483C-B22C-880C887C3BE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4" name="Text Box 24">
              <a:extLst>
                <a:ext uri="{FF2B5EF4-FFF2-40B4-BE49-F238E27FC236}">
                  <a16:creationId xmlns:a16="http://schemas.microsoft.com/office/drawing/2014/main" id="{7279CB98-9915-47DF-A444-2B315E641E7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38265" name="Line 25">
            <a:extLst>
              <a:ext uri="{FF2B5EF4-FFF2-40B4-BE49-F238E27FC236}">
                <a16:creationId xmlns:a16="http://schemas.microsoft.com/office/drawing/2014/main" id="{5200A384-CEFD-40E4-A67D-8A9729B5F68C}"/>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6" name="Line 26">
            <a:extLst>
              <a:ext uri="{FF2B5EF4-FFF2-40B4-BE49-F238E27FC236}">
                <a16:creationId xmlns:a16="http://schemas.microsoft.com/office/drawing/2014/main" id="{3DA87564-1391-408B-9ECD-EB5AA86D4890}"/>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7" name="Line 27">
            <a:extLst>
              <a:ext uri="{FF2B5EF4-FFF2-40B4-BE49-F238E27FC236}">
                <a16:creationId xmlns:a16="http://schemas.microsoft.com/office/drawing/2014/main" id="{6755BD09-014A-467C-93F0-24A18A79251E}"/>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8" name="Line 28">
            <a:extLst>
              <a:ext uri="{FF2B5EF4-FFF2-40B4-BE49-F238E27FC236}">
                <a16:creationId xmlns:a16="http://schemas.microsoft.com/office/drawing/2014/main" id="{8DC86D1D-BE29-4F1A-A32F-BAE4D46B7C73}"/>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9" name="Line 29">
            <a:extLst>
              <a:ext uri="{FF2B5EF4-FFF2-40B4-BE49-F238E27FC236}">
                <a16:creationId xmlns:a16="http://schemas.microsoft.com/office/drawing/2014/main" id="{4F6687CB-BC18-4337-9C82-DD74B7D27166}"/>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0" name="Line 30">
            <a:extLst>
              <a:ext uri="{FF2B5EF4-FFF2-40B4-BE49-F238E27FC236}">
                <a16:creationId xmlns:a16="http://schemas.microsoft.com/office/drawing/2014/main" id="{E4CD4268-75D5-4513-85A7-049D037F4C26}"/>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1" name="Line 31">
            <a:extLst>
              <a:ext uri="{FF2B5EF4-FFF2-40B4-BE49-F238E27FC236}">
                <a16:creationId xmlns:a16="http://schemas.microsoft.com/office/drawing/2014/main" id="{66DF9EF6-4EEF-4E74-AFDE-781D01D33D44}"/>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2" name="Text Box 32">
            <a:extLst>
              <a:ext uri="{FF2B5EF4-FFF2-40B4-BE49-F238E27FC236}">
                <a16:creationId xmlns:a16="http://schemas.microsoft.com/office/drawing/2014/main" id="{8877312B-F179-40FD-A273-1B8A74D9EB51}"/>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38273" name="Line 33">
            <a:extLst>
              <a:ext uri="{FF2B5EF4-FFF2-40B4-BE49-F238E27FC236}">
                <a16:creationId xmlns:a16="http://schemas.microsoft.com/office/drawing/2014/main" id="{59292F3B-D5DD-4FC2-AC25-A8F01DB7A825}"/>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4" name="Text Box 34">
            <a:extLst>
              <a:ext uri="{FF2B5EF4-FFF2-40B4-BE49-F238E27FC236}">
                <a16:creationId xmlns:a16="http://schemas.microsoft.com/office/drawing/2014/main" id="{ED89EC6D-D73D-4661-A396-03745CC5AE8B}"/>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38275" name="Text Box 35">
            <a:extLst>
              <a:ext uri="{FF2B5EF4-FFF2-40B4-BE49-F238E27FC236}">
                <a16:creationId xmlns:a16="http://schemas.microsoft.com/office/drawing/2014/main" id="{FFBFCEE3-3C9F-4C1B-AD14-FA9156FBE85C}"/>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38276" name="Line 36">
            <a:extLst>
              <a:ext uri="{FF2B5EF4-FFF2-40B4-BE49-F238E27FC236}">
                <a16:creationId xmlns:a16="http://schemas.microsoft.com/office/drawing/2014/main" id="{A7B8193A-83D8-4FB5-9852-62D7D1844E49}"/>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7" name="Text Box 37">
            <a:extLst>
              <a:ext uri="{FF2B5EF4-FFF2-40B4-BE49-F238E27FC236}">
                <a16:creationId xmlns:a16="http://schemas.microsoft.com/office/drawing/2014/main" id="{19BC125C-5FC4-4BD2-B8E5-5DE8D9132D8B}"/>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C91690F-6269-4881-A0C4-BEE832773D33}"/>
              </a:ext>
            </a:extLst>
          </p:cNvPr>
          <p:cNvSpPr>
            <a:spLocks noGrp="1" noChangeArrowheads="1"/>
          </p:cNvSpPr>
          <p:nvPr>
            <p:ph type="title"/>
          </p:nvPr>
        </p:nvSpPr>
        <p:spPr>
          <a:xfrm>
            <a:off x="457200" y="122239"/>
            <a:ext cx="8229600" cy="716748"/>
          </a:xfrm>
        </p:spPr>
        <p:txBody>
          <a:bodyPr/>
          <a:lstStyle/>
          <a:p>
            <a:r>
              <a:rPr lang="en-US" altLang="en-US" dirty="0"/>
              <a:t>Simple recursive solution</a:t>
            </a:r>
          </a:p>
        </p:txBody>
      </p:sp>
      <p:sp>
        <p:nvSpPr>
          <p:cNvPr id="17411" name="Rectangle 3">
            <a:extLst>
              <a:ext uri="{FF2B5EF4-FFF2-40B4-BE49-F238E27FC236}">
                <a16:creationId xmlns:a16="http://schemas.microsoft.com/office/drawing/2014/main" id="{B9A1EF5E-B3A9-4240-AC65-E8C43A750C8C}"/>
              </a:ext>
            </a:extLst>
          </p:cNvPr>
          <p:cNvSpPr>
            <a:spLocks noGrp="1" noChangeArrowheads="1"/>
          </p:cNvSpPr>
          <p:nvPr>
            <p:ph type="body" idx="1"/>
          </p:nvPr>
        </p:nvSpPr>
        <p:spPr>
          <a:xfrm>
            <a:off x="457200" y="893518"/>
            <a:ext cx="8229600" cy="2014537"/>
          </a:xfrm>
        </p:spPr>
        <p:txBody>
          <a:bodyPr/>
          <a:lstStyle/>
          <a:p>
            <a:pPr>
              <a:lnSpc>
                <a:spcPct val="90000"/>
              </a:lnSpc>
            </a:pPr>
            <a:r>
              <a:rPr lang="en-US" altLang="en-US" dirty="0"/>
              <a:t>Is it correct?</a:t>
            </a:r>
          </a:p>
          <a:p>
            <a:pPr lvl="1">
              <a:lnSpc>
                <a:spcPct val="90000"/>
              </a:lnSpc>
            </a:pPr>
            <a:r>
              <a:rPr lang="en-US" altLang="en-US" dirty="0"/>
              <a:t>max{all possible solutions}</a:t>
            </a:r>
          </a:p>
          <a:p>
            <a:pPr>
              <a:lnSpc>
                <a:spcPct val="90000"/>
              </a:lnSpc>
            </a:pPr>
            <a:r>
              <a:rPr lang="en-US" altLang="en-US" dirty="0"/>
              <a:t>Running time?</a:t>
            </a:r>
          </a:p>
          <a:p>
            <a:pPr lvl="1">
              <a:lnSpc>
                <a:spcPct val="90000"/>
              </a:lnSpc>
            </a:pPr>
            <a:r>
              <a:rPr lang="en-US" altLang="en-US" dirty="0"/>
              <a:t>O(n!)</a:t>
            </a:r>
          </a:p>
        </p:txBody>
      </p:sp>
      <p:pic>
        <p:nvPicPr>
          <p:cNvPr id="17412" name="Picture 4">
            <a:extLst>
              <a:ext uri="{FF2B5EF4-FFF2-40B4-BE49-F238E27FC236}">
                <a16:creationId xmlns:a16="http://schemas.microsoft.com/office/drawing/2014/main" id="{0A902800-827F-48AA-8C3E-223BF3C64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01" y="2962587"/>
            <a:ext cx="9023699" cy="393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64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4240E6FC-AAF4-4CDA-A6DC-C7FB67C06917}"/>
              </a:ext>
            </a:extLst>
          </p:cNvPr>
          <p:cNvSpPr>
            <a:spLocks noGrp="1" noChangeArrowheads="1"/>
          </p:cNvSpPr>
          <p:nvPr>
            <p:ph type="title"/>
          </p:nvPr>
        </p:nvSpPr>
        <p:spPr/>
        <p:txBody>
          <a:bodyPr/>
          <a:lstStyle/>
          <a:p>
            <a:r>
              <a:rPr lang="en-US" altLang="en-US"/>
              <a:t>Decoding using a prefix tree</a:t>
            </a:r>
          </a:p>
        </p:txBody>
      </p:sp>
      <p:sp>
        <p:nvSpPr>
          <p:cNvPr id="140291" name="Rectangle 3">
            <a:extLst>
              <a:ext uri="{FF2B5EF4-FFF2-40B4-BE49-F238E27FC236}">
                <a16:creationId xmlns:a16="http://schemas.microsoft.com/office/drawing/2014/main" id="{69B3933D-8204-4258-9DA6-36B67D7CA48D}"/>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0292" name="Group 4">
            <a:extLst>
              <a:ext uri="{FF2B5EF4-FFF2-40B4-BE49-F238E27FC236}">
                <a16:creationId xmlns:a16="http://schemas.microsoft.com/office/drawing/2014/main" id="{24C535E7-48B1-4A8C-A94A-C8DE4ABE2D7F}"/>
              </a:ext>
            </a:extLst>
          </p:cNvPr>
          <p:cNvGrpSpPr>
            <a:grpSpLocks/>
          </p:cNvGrpSpPr>
          <p:nvPr/>
        </p:nvGrpSpPr>
        <p:grpSpPr bwMode="auto">
          <a:xfrm>
            <a:off x="5638800" y="2971800"/>
            <a:ext cx="533400" cy="533400"/>
            <a:chOff x="1824" y="2736"/>
            <a:chExt cx="336" cy="336"/>
          </a:xfrm>
        </p:grpSpPr>
        <p:sp>
          <p:nvSpPr>
            <p:cNvPr id="140293" name="Oval 5">
              <a:extLst>
                <a:ext uri="{FF2B5EF4-FFF2-40B4-BE49-F238E27FC236}">
                  <a16:creationId xmlns:a16="http://schemas.microsoft.com/office/drawing/2014/main" id="{6E0688A7-847C-4E9D-A9A1-DDEE4E76E2E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294" name="Text Box 6">
              <a:extLst>
                <a:ext uri="{FF2B5EF4-FFF2-40B4-BE49-F238E27FC236}">
                  <a16:creationId xmlns:a16="http://schemas.microsoft.com/office/drawing/2014/main" id="{389350DF-2923-4C3C-9764-A310C6B641E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0295" name="Group 7">
            <a:extLst>
              <a:ext uri="{FF2B5EF4-FFF2-40B4-BE49-F238E27FC236}">
                <a16:creationId xmlns:a16="http://schemas.microsoft.com/office/drawing/2014/main" id="{3C86AFE0-39BD-495D-AC78-5D0759F7DF74}"/>
              </a:ext>
            </a:extLst>
          </p:cNvPr>
          <p:cNvGrpSpPr>
            <a:grpSpLocks/>
          </p:cNvGrpSpPr>
          <p:nvPr/>
        </p:nvGrpSpPr>
        <p:grpSpPr bwMode="auto">
          <a:xfrm>
            <a:off x="4876800" y="3962400"/>
            <a:ext cx="533400" cy="533400"/>
            <a:chOff x="1824" y="2736"/>
            <a:chExt cx="336" cy="336"/>
          </a:xfrm>
        </p:grpSpPr>
        <p:sp>
          <p:nvSpPr>
            <p:cNvPr id="140296" name="Oval 8">
              <a:extLst>
                <a:ext uri="{FF2B5EF4-FFF2-40B4-BE49-F238E27FC236}">
                  <a16:creationId xmlns:a16="http://schemas.microsoft.com/office/drawing/2014/main" id="{68353656-89CA-426D-B0EE-14B86705F8BE}"/>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297" name="Text Box 9">
              <a:extLst>
                <a:ext uri="{FF2B5EF4-FFF2-40B4-BE49-F238E27FC236}">
                  <a16:creationId xmlns:a16="http://schemas.microsoft.com/office/drawing/2014/main" id="{6272202E-0C02-45B6-885C-5EDBD80A3DA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0298" name="Group 10">
            <a:extLst>
              <a:ext uri="{FF2B5EF4-FFF2-40B4-BE49-F238E27FC236}">
                <a16:creationId xmlns:a16="http://schemas.microsoft.com/office/drawing/2014/main" id="{64C4D170-8EAC-4B10-B521-3C0FC89D9BBC}"/>
              </a:ext>
            </a:extLst>
          </p:cNvPr>
          <p:cNvGrpSpPr>
            <a:grpSpLocks/>
          </p:cNvGrpSpPr>
          <p:nvPr/>
        </p:nvGrpSpPr>
        <p:grpSpPr bwMode="auto">
          <a:xfrm>
            <a:off x="6477000" y="3962400"/>
            <a:ext cx="533400" cy="533400"/>
            <a:chOff x="1824" y="2736"/>
            <a:chExt cx="336" cy="336"/>
          </a:xfrm>
        </p:grpSpPr>
        <p:sp>
          <p:nvSpPr>
            <p:cNvPr id="140299" name="Oval 11">
              <a:extLst>
                <a:ext uri="{FF2B5EF4-FFF2-40B4-BE49-F238E27FC236}">
                  <a16:creationId xmlns:a16="http://schemas.microsoft.com/office/drawing/2014/main" id="{57A1815B-091C-4A6B-9967-2FC54657EF3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00" name="Text Box 12">
              <a:extLst>
                <a:ext uri="{FF2B5EF4-FFF2-40B4-BE49-F238E27FC236}">
                  <a16:creationId xmlns:a16="http://schemas.microsoft.com/office/drawing/2014/main" id="{8EF018D7-44BC-4078-90E7-80BAC906331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0301" name="Group 13">
            <a:extLst>
              <a:ext uri="{FF2B5EF4-FFF2-40B4-BE49-F238E27FC236}">
                <a16:creationId xmlns:a16="http://schemas.microsoft.com/office/drawing/2014/main" id="{4B87A1C3-FA15-4B31-8690-1B591D2C211E}"/>
              </a:ext>
            </a:extLst>
          </p:cNvPr>
          <p:cNvGrpSpPr>
            <a:grpSpLocks/>
          </p:cNvGrpSpPr>
          <p:nvPr/>
        </p:nvGrpSpPr>
        <p:grpSpPr bwMode="auto">
          <a:xfrm>
            <a:off x="5867400" y="5029200"/>
            <a:ext cx="533400" cy="533400"/>
            <a:chOff x="1824" y="2736"/>
            <a:chExt cx="336" cy="336"/>
          </a:xfrm>
        </p:grpSpPr>
        <p:sp>
          <p:nvSpPr>
            <p:cNvPr id="140302" name="Oval 14">
              <a:extLst>
                <a:ext uri="{FF2B5EF4-FFF2-40B4-BE49-F238E27FC236}">
                  <a16:creationId xmlns:a16="http://schemas.microsoft.com/office/drawing/2014/main" id="{1D3F002B-E08F-4617-ACE6-B6F8DE73B5C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03" name="Text Box 15">
              <a:extLst>
                <a:ext uri="{FF2B5EF4-FFF2-40B4-BE49-F238E27FC236}">
                  <a16:creationId xmlns:a16="http://schemas.microsoft.com/office/drawing/2014/main" id="{7EF7F5C5-C7D0-47E0-AA24-3D9521C9181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0304" name="Group 16">
            <a:extLst>
              <a:ext uri="{FF2B5EF4-FFF2-40B4-BE49-F238E27FC236}">
                <a16:creationId xmlns:a16="http://schemas.microsoft.com/office/drawing/2014/main" id="{95CEAF78-EF18-454D-8E18-2C96646FD4A4}"/>
              </a:ext>
            </a:extLst>
          </p:cNvPr>
          <p:cNvGrpSpPr>
            <a:grpSpLocks/>
          </p:cNvGrpSpPr>
          <p:nvPr/>
        </p:nvGrpSpPr>
        <p:grpSpPr bwMode="auto">
          <a:xfrm>
            <a:off x="5257800" y="6019800"/>
            <a:ext cx="533400" cy="533400"/>
            <a:chOff x="1824" y="2736"/>
            <a:chExt cx="336" cy="336"/>
          </a:xfrm>
        </p:grpSpPr>
        <p:sp>
          <p:nvSpPr>
            <p:cNvPr id="140305" name="Oval 17">
              <a:extLst>
                <a:ext uri="{FF2B5EF4-FFF2-40B4-BE49-F238E27FC236}">
                  <a16:creationId xmlns:a16="http://schemas.microsoft.com/office/drawing/2014/main" id="{EDB42595-2A87-4AAB-BEDF-04D7392BE66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06" name="Text Box 18">
              <a:extLst>
                <a:ext uri="{FF2B5EF4-FFF2-40B4-BE49-F238E27FC236}">
                  <a16:creationId xmlns:a16="http://schemas.microsoft.com/office/drawing/2014/main" id="{00E20043-171E-4073-929B-486E7FF3BBF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0307" name="Group 19">
            <a:extLst>
              <a:ext uri="{FF2B5EF4-FFF2-40B4-BE49-F238E27FC236}">
                <a16:creationId xmlns:a16="http://schemas.microsoft.com/office/drawing/2014/main" id="{1244453F-C398-42AD-AB48-FACE1647E785}"/>
              </a:ext>
            </a:extLst>
          </p:cNvPr>
          <p:cNvGrpSpPr>
            <a:grpSpLocks/>
          </p:cNvGrpSpPr>
          <p:nvPr/>
        </p:nvGrpSpPr>
        <p:grpSpPr bwMode="auto">
          <a:xfrm>
            <a:off x="6553200" y="6019800"/>
            <a:ext cx="533400" cy="533400"/>
            <a:chOff x="1824" y="2736"/>
            <a:chExt cx="336" cy="336"/>
          </a:xfrm>
        </p:grpSpPr>
        <p:sp>
          <p:nvSpPr>
            <p:cNvPr id="140308" name="Oval 20">
              <a:extLst>
                <a:ext uri="{FF2B5EF4-FFF2-40B4-BE49-F238E27FC236}">
                  <a16:creationId xmlns:a16="http://schemas.microsoft.com/office/drawing/2014/main" id="{79691BDF-D77B-41CA-9C46-1DD1E95F212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09" name="Text Box 21">
              <a:extLst>
                <a:ext uri="{FF2B5EF4-FFF2-40B4-BE49-F238E27FC236}">
                  <a16:creationId xmlns:a16="http://schemas.microsoft.com/office/drawing/2014/main" id="{9E60A546-E60C-47FB-9EAF-A6CEF85E81D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0310" name="Group 22">
            <a:extLst>
              <a:ext uri="{FF2B5EF4-FFF2-40B4-BE49-F238E27FC236}">
                <a16:creationId xmlns:a16="http://schemas.microsoft.com/office/drawing/2014/main" id="{EE9676D7-A676-4CA1-AF58-3B1004170383}"/>
              </a:ext>
            </a:extLst>
          </p:cNvPr>
          <p:cNvGrpSpPr>
            <a:grpSpLocks/>
          </p:cNvGrpSpPr>
          <p:nvPr/>
        </p:nvGrpSpPr>
        <p:grpSpPr bwMode="auto">
          <a:xfrm>
            <a:off x="7315200" y="5029200"/>
            <a:ext cx="533400" cy="533400"/>
            <a:chOff x="1824" y="2736"/>
            <a:chExt cx="336" cy="336"/>
          </a:xfrm>
        </p:grpSpPr>
        <p:sp>
          <p:nvSpPr>
            <p:cNvPr id="140311" name="Oval 23">
              <a:extLst>
                <a:ext uri="{FF2B5EF4-FFF2-40B4-BE49-F238E27FC236}">
                  <a16:creationId xmlns:a16="http://schemas.microsoft.com/office/drawing/2014/main" id="{758B91A4-4805-400C-8987-6B29D926453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2" name="Text Box 24">
              <a:extLst>
                <a:ext uri="{FF2B5EF4-FFF2-40B4-BE49-F238E27FC236}">
                  <a16:creationId xmlns:a16="http://schemas.microsoft.com/office/drawing/2014/main" id="{54F22D4D-657C-4976-BEBB-277FD3BDF39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0313" name="Line 25">
            <a:extLst>
              <a:ext uri="{FF2B5EF4-FFF2-40B4-BE49-F238E27FC236}">
                <a16:creationId xmlns:a16="http://schemas.microsoft.com/office/drawing/2014/main" id="{14432681-E847-4528-B9BD-F178F9AAE43E}"/>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4" name="Line 26">
            <a:extLst>
              <a:ext uri="{FF2B5EF4-FFF2-40B4-BE49-F238E27FC236}">
                <a16:creationId xmlns:a16="http://schemas.microsoft.com/office/drawing/2014/main" id="{6159861D-D470-4259-831B-BECF961C4716}"/>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5" name="Line 27">
            <a:extLst>
              <a:ext uri="{FF2B5EF4-FFF2-40B4-BE49-F238E27FC236}">
                <a16:creationId xmlns:a16="http://schemas.microsoft.com/office/drawing/2014/main" id="{3AAA72E0-64E0-46BF-8CB2-B11CF5CB8B08}"/>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6" name="Line 28">
            <a:extLst>
              <a:ext uri="{FF2B5EF4-FFF2-40B4-BE49-F238E27FC236}">
                <a16:creationId xmlns:a16="http://schemas.microsoft.com/office/drawing/2014/main" id="{A9BE3375-7B93-40DF-8A95-68AD5E3DECFE}"/>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7" name="Line 29">
            <a:extLst>
              <a:ext uri="{FF2B5EF4-FFF2-40B4-BE49-F238E27FC236}">
                <a16:creationId xmlns:a16="http://schemas.microsoft.com/office/drawing/2014/main" id="{C2A47C65-7F6F-472F-A410-0EFD749D74EA}"/>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8" name="Line 30">
            <a:extLst>
              <a:ext uri="{FF2B5EF4-FFF2-40B4-BE49-F238E27FC236}">
                <a16:creationId xmlns:a16="http://schemas.microsoft.com/office/drawing/2014/main" id="{FDD3EA14-ED67-40FF-9668-24C71215E6C4}"/>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9" name="Line 31">
            <a:extLst>
              <a:ext uri="{FF2B5EF4-FFF2-40B4-BE49-F238E27FC236}">
                <a16:creationId xmlns:a16="http://schemas.microsoft.com/office/drawing/2014/main" id="{F4FDCF45-7C96-42B4-A64D-0AB83E37A7A6}"/>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20" name="Text Box 32">
            <a:extLst>
              <a:ext uri="{FF2B5EF4-FFF2-40B4-BE49-F238E27FC236}">
                <a16:creationId xmlns:a16="http://schemas.microsoft.com/office/drawing/2014/main" id="{DE7C9D97-6799-48A8-9DBC-E9FFC12041BC}"/>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0321" name="Line 33">
            <a:extLst>
              <a:ext uri="{FF2B5EF4-FFF2-40B4-BE49-F238E27FC236}">
                <a16:creationId xmlns:a16="http://schemas.microsoft.com/office/drawing/2014/main" id="{4C66D953-4CF5-40E5-8CFA-5AAFD57E1676}"/>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22" name="Text Box 34">
            <a:extLst>
              <a:ext uri="{FF2B5EF4-FFF2-40B4-BE49-F238E27FC236}">
                <a16:creationId xmlns:a16="http://schemas.microsoft.com/office/drawing/2014/main" id="{62F74696-5F36-42B8-9149-27C0254BD133}"/>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0323" name="Text Box 35">
            <a:extLst>
              <a:ext uri="{FF2B5EF4-FFF2-40B4-BE49-F238E27FC236}">
                <a16:creationId xmlns:a16="http://schemas.microsoft.com/office/drawing/2014/main" id="{0D797A28-984F-44D2-B533-1DD3B9105BB6}"/>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0324" name="Line 36">
            <a:extLst>
              <a:ext uri="{FF2B5EF4-FFF2-40B4-BE49-F238E27FC236}">
                <a16:creationId xmlns:a16="http://schemas.microsoft.com/office/drawing/2014/main" id="{F12E41CC-3C70-4DA4-B4F6-4223F0DE83FD}"/>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25" name="Text Box 37">
            <a:extLst>
              <a:ext uri="{FF2B5EF4-FFF2-40B4-BE49-F238E27FC236}">
                <a16:creationId xmlns:a16="http://schemas.microsoft.com/office/drawing/2014/main" id="{4968B8A2-3F45-40AB-AF97-A45EE217A0FA}"/>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a:t>
            </a:r>
          </a:p>
        </p:txBody>
      </p:sp>
      <p:sp>
        <p:nvSpPr>
          <p:cNvPr id="140326" name="Line 38">
            <a:extLst>
              <a:ext uri="{FF2B5EF4-FFF2-40B4-BE49-F238E27FC236}">
                <a16:creationId xmlns:a16="http://schemas.microsoft.com/office/drawing/2014/main" id="{90A28C5C-FF3E-4D50-8CB9-5D4CD1E4A1A2}"/>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22DDE558-F039-45D9-9500-94FD83E86DD7}"/>
              </a:ext>
            </a:extLst>
          </p:cNvPr>
          <p:cNvSpPr>
            <a:spLocks noGrp="1" noChangeArrowheads="1"/>
          </p:cNvSpPr>
          <p:nvPr>
            <p:ph type="title"/>
          </p:nvPr>
        </p:nvSpPr>
        <p:spPr/>
        <p:txBody>
          <a:bodyPr/>
          <a:lstStyle/>
          <a:p>
            <a:r>
              <a:rPr lang="en-US" altLang="en-US"/>
              <a:t>Decoding using a prefix tree</a:t>
            </a:r>
          </a:p>
        </p:txBody>
      </p:sp>
      <p:sp>
        <p:nvSpPr>
          <p:cNvPr id="141315" name="Rectangle 3">
            <a:extLst>
              <a:ext uri="{FF2B5EF4-FFF2-40B4-BE49-F238E27FC236}">
                <a16:creationId xmlns:a16="http://schemas.microsoft.com/office/drawing/2014/main" id="{95AE6895-0D1B-4C27-A54F-953650E09819}"/>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1316" name="Group 4">
            <a:extLst>
              <a:ext uri="{FF2B5EF4-FFF2-40B4-BE49-F238E27FC236}">
                <a16:creationId xmlns:a16="http://schemas.microsoft.com/office/drawing/2014/main" id="{08B68EC2-D802-4CDF-92CF-4F07D6A62D53}"/>
              </a:ext>
            </a:extLst>
          </p:cNvPr>
          <p:cNvGrpSpPr>
            <a:grpSpLocks/>
          </p:cNvGrpSpPr>
          <p:nvPr/>
        </p:nvGrpSpPr>
        <p:grpSpPr bwMode="auto">
          <a:xfrm>
            <a:off x="5638800" y="2971800"/>
            <a:ext cx="533400" cy="533400"/>
            <a:chOff x="1824" y="2736"/>
            <a:chExt cx="336" cy="336"/>
          </a:xfrm>
        </p:grpSpPr>
        <p:sp>
          <p:nvSpPr>
            <p:cNvPr id="141317" name="Oval 5">
              <a:extLst>
                <a:ext uri="{FF2B5EF4-FFF2-40B4-BE49-F238E27FC236}">
                  <a16:creationId xmlns:a16="http://schemas.microsoft.com/office/drawing/2014/main" id="{2061755F-FAF5-4E87-9DAC-91B57552ED1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18" name="Text Box 6">
              <a:extLst>
                <a:ext uri="{FF2B5EF4-FFF2-40B4-BE49-F238E27FC236}">
                  <a16:creationId xmlns:a16="http://schemas.microsoft.com/office/drawing/2014/main" id="{1C661668-D58A-47F1-BA98-23B7CF9045E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1319" name="Group 7">
            <a:extLst>
              <a:ext uri="{FF2B5EF4-FFF2-40B4-BE49-F238E27FC236}">
                <a16:creationId xmlns:a16="http://schemas.microsoft.com/office/drawing/2014/main" id="{217EDF74-8F1B-407C-81A6-8AB18B2424D9}"/>
              </a:ext>
            </a:extLst>
          </p:cNvPr>
          <p:cNvGrpSpPr>
            <a:grpSpLocks/>
          </p:cNvGrpSpPr>
          <p:nvPr/>
        </p:nvGrpSpPr>
        <p:grpSpPr bwMode="auto">
          <a:xfrm>
            <a:off x="4876800" y="3962400"/>
            <a:ext cx="533400" cy="533400"/>
            <a:chOff x="1824" y="2736"/>
            <a:chExt cx="336" cy="336"/>
          </a:xfrm>
        </p:grpSpPr>
        <p:sp>
          <p:nvSpPr>
            <p:cNvPr id="141320" name="Oval 8">
              <a:extLst>
                <a:ext uri="{FF2B5EF4-FFF2-40B4-BE49-F238E27FC236}">
                  <a16:creationId xmlns:a16="http://schemas.microsoft.com/office/drawing/2014/main" id="{8EB384FB-41B1-4310-ABBE-E9DBF36FAB6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21" name="Text Box 9">
              <a:extLst>
                <a:ext uri="{FF2B5EF4-FFF2-40B4-BE49-F238E27FC236}">
                  <a16:creationId xmlns:a16="http://schemas.microsoft.com/office/drawing/2014/main" id="{A73F9E46-C386-4F02-9448-A0B0F70D149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1322" name="Group 10">
            <a:extLst>
              <a:ext uri="{FF2B5EF4-FFF2-40B4-BE49-F238E27FC236}">
                <a16:creationId xmlns:a16="http://schemas.microsoft.com/office/drawing/2014/main" id="{9C74037E-0BB7-4126-AA9E-E7C32000539B}"/>
              </a:ext>
            </a:extLst>
          </p:cNvPr>
          <p:cNvGrpSpPr>
            <a:grpSpLocks/>
          </p:cNvGrpSpPr>
          <p:nvPr/>
        </p:nvGrpSpPr>
        <p:grpSpPr bwMode="auto">
          <a:xfrm>
            <a:off x="6477000" y="3962400"/>
            <a:ext cx="533400" cy="533400"/>
            <a:chOff x="1824" y="2736"/>
            <a:chExt cx="336" cy="336"/>
          </a:xfrm>
        </p:grpSpPr>
        <p:sp>
          <p:nvSpPr>
            <p:cNvPr id="141323" name="Oval 11">
              <a:extLst>
                <a:ext uri="{FF2B5EF4-FFF2-40B4-BE49-F238E27FC236}">
                  <a16:creationId xmlns:a16="http://schemas.microsoft.com/office/drawing/2014/main" id="{11B23943-AAD0-40C0-B14C-589C875CEA9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24" name="Text Box 12">
              <a:extLst>
                <a:ext uri="{FF2B5EF4-FFF2-40B4-BE49-F238E27FC236}">
                  <a16:creationId xmlns:a16="http://schemas.microsoft.com/office/drawing/2014/main" id="{3A9FCE90-D244-47C8-808E-752E61EB94C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1325" name="Group 13">
            <a:extLst>
              <a:ext uri="{FF2B5EF4-FFF2-40B4-BE49-F238E27FC236}">
                <a16:creationId xmlns:a16="http://schemas.microsoft.com/office/drawing/2014/main" id="{4697658F-3C18-4010-9439-376A022B953B}"/>
              </a:ext>
            </a:extLst>
          </p:cNvPr>
          <p:cNvGrpSpPr>
            <a:grpSpLocks/>
          </p:cNvGrpSpPr>
          <p:nvPr/>
        </p:nvGrpSpPr>
        <p:grpSpPr bwMode="auto">
          <a:xfrm>
            <a:off x="5867400" y="5029200"/>
            <a:ext cx="533400" cy="533400"/>
            <a:chOff x="1824" y="2736"/>
            <a:chExt cx="336" cy="336"/>
          </a:xfrm>
        </p:grpSpPr>
        <p:sp>
          <p:nvSpPr>
            <p:cNvPr id="141326" name="Oval 14">
              <a:extLst>
                <a:ext uri="{FF2B5EF4-FFF2-40B4-BE49-F238E27FC236}">
                  <a16:creationId xmlns:a16="http://schemas.microsoft.com/office/drawing/2014/main" id="{79A210F3-9D0F-4915-A96D-4493AFE4A28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27" name="Text Box 15">
              <a:extLst>
                <a:ext uri="{FF2B5EF4-FFF2-40B4-BE49-F238E27FC236}">
                  <a16:creationId xmlns:a16="http://schemas.microsoft.com/office/drawing/2014/main" id="{2815EA9B-5D4A-4534-9F29-783456192E2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1328" name="Group 16">
            <a:extLst>
              <a:ext uri="{FF2B5EF4-FFF2-40B4-BE49-F238E27FC236}">
                <a16:creationId xmlns:a16="http://schemas.microsoft.com/office/drawing/2014/main" id="{56C7B9CD-CD24-46BE-992A-D2B937329B35}"/>
              </a:ext>
            </a:extLst>
          </p:cNvPr>
          <p:cNvGrpSpPr>
            <a:grpSpLocks/>
          </p:cNvGrpSpPr>
          <p:nvPr/>
        </p:nvGrpSpPr>
        <p:grpSpPr bwMode="auto">
          <a:xfrm>
            <a:off x="5257800" y="6019800"/>
            <a:ext cx="533400" cy="533400"/>
            <a:chOff x="1824" y="2736"/>
            <a:chExt cx="336" cy="336"/>
          </a:xfrm>
        </p:grpSpPr>
        <p:sp>
          <p:nvSpPr>
            <p:cNvPr id="141329" name="Oval 17">
              <a:extLst>
                <a:ext uri="{FF2B5EF4-FFF2-40B4-BE49-F238E27FC236}">
                  <a16:creationId xmlns:a16="http://schemas.microsoft.com/office/drawing/2014/main" id="{1C7058C7-F0DA-4865-B936-8A944286BEC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0" name="Text Box 18">
              <a:extLst>
                <a:ext uri="{FF2B5EF4-FFF2-40B4-BE49-F238E27FC236}">
                  <a16:creationId xmlns:a16="http://schemas.microsoft.com/office/drawing/2014/main" id="{A39B94BF-CAEB-44FC-B6E9-F0198B8253A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1331" name="Group 19">
            <a:extLst>
              <a:ext uri="{FF2B5EF4-FFF2-40B4-BE49-F238E27FC236}">
                <a16:creationId xmlns:a16="http://schemas.microsoft.com/office/drawing/2014/main" id="{2F1F4649-C9F1-4631-BE39-EE99EC9D4511}"/>
              </a:ext>
            </a:extLst>
          </p:cNvPr>
          <p:cNvGrpSpPr>
            <a:grpSpLocks/>
          </p:cNvGrpSpPr>
          <p:nvPr/>
        </p:nvGrpSpPr>
        <p:grpSpPr bwMode="auto">
          <a:xfrm>
            <a:off x="6553200" y="6019800"/>
            <a:ext cx="533400" cy="533400"/>
            <a:chOff x="1824" y="2736"/>
            <a:chExt cx="336" cy="336"/>
          </a:xfrm>
        </p:grpSpPr>
        <p:sp>
          <p:nvSpPr>
            <p:cNvPr id="141332" name="Oval 20">
              <a:extLst>
                <a:ext uri="{FF2B5EF4-FFF2-40B4-BE49-F238E27FC236}">
                  <a16:creationId xmlns:a16="http://schemas.microsoft.com/office/drawing/2014/main" id="{202F7B34-BF09-4C47-9294-30F8C1BB689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3" name="Text Box 21">
              <a:extLst>
                <a:ext uri="{FF2B5EF4-FFF2-40B4-BE49-F238E27FC236}">
                  <a16:creationId xmlns:a16="http://schemas.microsoft.com/office/drawing/2014/main" id="{F50B9144-BD3B-492A-9EDE-724B029D7AF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1334" name="Group 22">
            <a:extLst>
              <a:ext uri="{FF2B5EF4-FFF2-40B4-BE49-F238E27FC236}">
                <a16:creationId xmlns:a16="http://schemas.microsoft.com/office/drawing/2014/main" id="{4F129E52-2F89-4BE3-8309-BFEAE64338E1}"/>
              </a:ext>
            </a:extLst>
          </p:cNvPr>
          <p:cNvGrpSpPr>
            <a:grpSpLocks/>
          </p:cNvGrpSpPr>
          <p:nvPr/>
        </p:nvGrpSpPr>
        <p:grpSpPr bwMode="auto">
          <a:xfrm>
            <a:off x="7315200" y="5029200"/>
            <a:ext cx="533400" cy="533400"/>
            <a:chOff x="1824" y="2736"/>
            <a:chExt cx="336" cy="336"/>
          </a:xfrm>
        </p:grpSpPr>
        <p:sp>
          <p:nvSpPr>
            <p:cNvPr id="141335" name="Oval 23">
              <a:extLst>
                <a:ext uri="{FF2B5EF4-FFF2-40B4-BE49-F238E27FC236}">
                  <a16:creationId xmlns:a16="http://schemas.microsoft.com/office/drawing/2014/main" id="{AB7DB01C-E9EE-45B2-8742-3D20A597BD4D}"/>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6" name="Text Box 24">
              <a:extLst>
                <a:ext uri="{FF2B5EF4-FFF2-40B4-BE49-F238E27FC236}">
                  <a16:creationId xmlns:a16="http://schemas.microsoft.com/office/drawing/2014/main" id="{8707CBA6-6C71-40D6-B5F3-82715B7E635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1337" name="Line 25">
            <a:extLst>
              <a:ext uri="{FF2B5EF4-FFF2-40B4-BE49-F238E27FC236}">
                <a16:creationId xmlns:a16="http://schemas.microsoft.com/office/drawing/2014/main" id="{A7E9B0D9-5CD9-4B4B-9DBA-C38D22E88E7F}"/>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8" name="Line 26">
            <a:extLst>
              <a:ext uri="{FF2B5EF4-FFF2-40B4-BE49-F238E27FC236}">
                <a16:creationId xmlns:a16="http://schemas.microsoft.com/office/drawing/2014/main" id="{873245B9-D67B-48E5-8282-35BC28E6AD0B}"/>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9" name="Line 27">
            <a:extLst>
              <a:ext uri="{FF2B5EF4-FFF2-40B4-BE49-F238E27FC236}">
                <a16:creationId xmlns:a16="http://schemas.microsoft.com/office/drawing/2014/main" id="{01B445C8-15A0-45B7-8360-87087ED5761F}"/>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0" name="Line 28">
            <a:extLst>
              <a:ext uri="{FF2B5EF4-FFF2-40B4-BE49-F238E27FC236}">
                <a16:creationId xmlns:a16="http://schemas.microsoft.com/office/drawing/2014/main" id="{2ADBAFF6-EFFB-456E-B0EF-AAE15FB6B162}"/>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1" name="Line 29">
            <a:extLst>
              <a:ext uri="{FF2B5EF4-FFF2-40B4-BE49-F238E27FC236}">
                <a16:creationId xmlns:a16="http://schemas.microsoft.com/office/drawing/2014/main" id="{70EBE9B0-89A6-4238-B990-0FDC713F5B07}"/>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2" name="Line 30">
            <a:extLst>
              <a:ext uri="{FF2B5EF4-FFF2-40B4-BE49-F238E27FC236}">
                <a16:creationId xmlns:a16="http://schemas.microsoft.com/office/drawing/2014/main" id="{C0D70C34-3A93-4130-B073-3209E8356BD7}"/>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3" name="Line 31">
            <a:extLst>
              <a:ext uri="{FF2B5EF4-FFF2-40B4-BE49-F238E27FC236}">
                <a16:creationId xmlns:a16="http://schemas.microsoft.com/office/drawing/2014/main" id="{921E8823-4250-46FE-9715-FF194D10C9ED}"/>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4" name="Text Box 32">
            <a:extLst>
              <a:ext uri="{FF2B5EF4-FFF2-40B4-BE49-F238E27FC236}">
                <a16:creationId xmlns:a16="http://schemas.microsoft.com/office/drawing/2014/main" id="{B269604A-4970-49DA-BB0A-DE4CECF5B1FE}"/>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1345" name="Line 33">
            <a:extLst>
              <a:ext uri="{FF2B5EF4-FFF2-40B4-BE49-F238E27FC236}">
                <a16:creationId xmlns:a16="http://schemas.microsoft.com/office/drawing/2014/main" id="{3051C0E3-84ED-460B-A7AC-2DFEAADE25E2}"/>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6" name="Text Box 34">
            <a:extLst>
              <a:ext uri="{FF2B5EF4-FFF2-40B4-BE49-F238E27FC236}">
                <a16:creationId xmlns:a16="http://schemas.microsoft.com/office/drawing/2014/main" id="{6D5EA248-A9D4-4BF2-BAA0-2880FD3161FA}"/>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1347" name="Text Box 35">
            <a:extLst>
              <a:ext uri="{FF2B5EF4-FFF2-40B4-BE49-F238E27FC236}">
                <a16:creationId xmlns:a16="http://schemas.microsoft.com/office/drawing/2014/main" id="{E53AA110-F64A-4A91-97BF-1CDA4D9D4FB3}"/>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1348" name="Line 36">
            <a:extLst>
              <a:ext uri="{FF2B5EF4-FFF2-40B4-BE49-F238E27FC236}">
                <a16:creationId xmlns:a16="http://schemas.microsoft.com/office/drawing/2014/main" id="{FF425D53-DC24-4B50-9D68-8733834C6C41}"/>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9" name="Text Box 37">
            <a:extLst>
              <a:ext uri="{FF2B5EF4-FFF2-40B4-BE49-F238E27FC236}">
                <a16:creationId xmlns:a16="http://schemas.microsoft.com/office/drawing/2014/main" id="{922A2D37-5C72-4361-B847-D799E6B430BF}"/>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  </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D</a:t>
            </a:r>
          </a:p>
        </p:txBody>
      </p:sp>
      <p:sp>
        <p:nvSpPr>
          <p:cNvPr id="141350" name="Line 38">
            <a:extLst>
              <a:ext uri="{FF2B5EF4-FFF2-40B4-BE49-F238E27FC236}">
                <a16:creationId xmlns:a16="http://schemas.microsoft.com/office/drawing/2014/main" id="{CCCACFBA-D37D-473F-90AB-A65A574B5001}"/>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51" name="Line 39">
            <a:extLst>
              <a:ext uri="{FF2B5EF4-FFF2-40B4-BE49-F238E27FC236}">
                <a16:creationId xmlns:a16="http://schemas.microsoft.com/office/drawing/2014/main" id="{6693968E-0114-4BD0-9F7E-86105101BBF0}"/>
              </a:ext>
            </a:extLst>
          </p:cNvPr>
          <p:cNvSpPr>
            <a:spLocks noChangeShapeType="1"/>
          </p:cNvSpPr>
          <p:nvPr/>
        </p:nvSpPr>
        <p:spPr bwMode="auto">
          <a:xfrm>
            <a:off x="1828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05FCADE-C605-4D67-94A9-B998837D739D}"/>
              </a:ext>
            </a:extLst>
          </p:cNvPr>
          <p:cNvSpPr>
            <a:spLocks noGrp="1" noChangeArrowheads="1"/>
          </p:cNvSpPr>
          <p:nvPr>
            <p:ph type="title"/>
          </p:nvPr>
        </p:nvSpPr>
        <p:spPr/>
        <p:txBody>
          <a:bodyPr/>
          <a:lstStyle/>
          <a:p>
            <a:r>
              <a:rPr lang="en-US" altLang="en-US"/>
              <a:t>Decoding using a prefix tree</a:t>
            </a:r>
          </a:p>
        </p:txBody>
      </p:sp>
      <p:sp>
        <p:nvSpPr>
          <p:cNvPr id="142339" name="Rectangle 3">
            <a:extLst>
              <a:ext uri="{FF2B5EF4-FFF2-40B4-BE49-F238E27FC236}">
                <a16:creationId xmlns:a16="http://schemas.microsoft.com/office/drawing/2014/main" id="{44E7A733-FFDE-4BED-A0BF-A6300A2EC2C3}"/>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2340" name="Group 4">
            <a:extLst>
              <a:ext uri="{FF2B5EF4-FFF2-40B4-BE49-F238E27FC236}">
                <a16:creationId xmlns:a16="http://schemas.microsoft.com/office/drawing/2014/main" id="{7FB855B9-897F-4962-829C-291CF9CE3FD0}"/>
              </a:ext>
            </a:extLst>
          </p:cNvPr>
          <p:cNvGrpSpPr>
            <a:grpSpLocks/>
          </p:cNvGrpSpPr>
          <p:nvPr/>
        </p:nvGrpSpPr>
        <p:grpSpPr bwMode="auto">
          <a:xfrm>
            <a:off x="5638800" y="2971800"/>
            <a:ext cx="533400" cy="533400"/>
            <a:chOff x="1824" y="2736"/>
            <a:chExt cx="336" cy="336"/>
          </a:xfrm>
        </p:grpSpPr>
        <p:sp>
          <p:nvSpPr>
            <p:cNvPr id="142341" name="Oval 5">
              <a:extLst>
                <a:ext uri="{FF2B5EF4-FFF2-40B4-BE49-F238E27FC236}">
                  <a16:creationId xmlns:a16="http://schemas.microsoft.com/office/drawing/2014/main" id="{314FC2B2-7A5B-4E02-B588-0C2A1F7EA83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42" name="Text Box 6">
              <a:extLst>
                <a:ext uri="{FF2B5EF4-FFF2-40B4-BE49-F238E27FC236}">
                  <a16:creationId xmlns:a16="http://schemas.microsoft.com/office/drawing/2014/main" id="{5834D8C5-BDB3-4BD7-ADF9-C9E970AAAA9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2343" name="Group 7">
            <a:extLst>
              <a:ext uri="{FF2B5EF4-FFF2-40B4-BE49-F238E27FC236}">
                <a16:creationId xmlns:a16="http://schemas.microsoft.com/office/drawing/2014/main" id="{70D62713-520E-457B-A90A-98F9CC2F10DB}"/>
              </a:ext>
            </a:extLst>
          </p:cNvPr>
          <p:cNvGrpSpPr>
            <a:grpSpLocks/>
          </p:cNvGrpSpPr>
          <p:nvPr/>
        </p:nvGrpSpPr>
        <p:grpSpPr bwMode="auto">
          <a:xfrm>
            <a:off x="4876800" y="3962400"/>
            <a:ext cx="533400" cy="533400"/>
            <a:chOff x="1824" y="2736"/>
            <a:chExt cx="336" cy="336"/>
          </a:xfrm>
        </p:grpSpPr>
        <p:sp>
          <p:nvSpPr>
            <p:cNvPr id="142344" name="Oval 8">
              <a:extLst>
                <a:ext uri="{FF2B5EF4-FFF2-40B4-BE49-F238E27FC236}">
                  <a16:creationId xmlns:a16="http://schemas.microsoft.com/office/drawing/2014/main" id="{46582675-8F87-4497-A098-0917B8CD6A0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45" name="Text Box 9">
              <a:extLst>
                <a:ext uri="{FF2B5EF4-FFF2-40B4-BE49-F238E27FC236}">
                  <a16:creationId xmlns:a16="http://schemas.microsoft.com/office/drawing/2014/main" id="{7BA30222-AA84-404F-9B57-F692C1F8C39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2346" name="Group 10">
            <a:extLst>
              <a:ext uri="{FF2B5EF4-FFF2-40B4-BE49-F238E27FC236}">
                <a16:creationId xmlns:a16="http://schemas.microsoft.com/office/drawing/2014/main" id="{7F604C7D-3945-4EF1-863A-56364E0DFAC3}"/>
              </a:ext>
            </a:extLst>
          </p:cNvPr>
          <p:cNvGrpSpPr>
            <a:grpSpLocks/>
          </p:cNvGrpSpPr>
          <p:nvPr/>
        </p:nvGrpSpPr>
        <p:grpSpPr bwMode="auto">
          <a:xfrm>
            <a:off x="6477000" y="3962400"/>
            <a:ext cx="533400" cy="533400"/>
            <a:chOff x="1824" y="2736"/>
            <a:chExt cx="336" cy="336"/>
          </a:xfrm>
        </p:grpSpPr>
        <p:sp>
          <p:nvSpPr>
            <p:cNvPr id="142347" name="Oval 11">
              <a:extLst>
                <a:ext uri="{FF2B5EF4-FFF2-40B4-BE49-F238E27FC236}">
                  <a16:creationId xmlns:a16="http://schemas.microsoft.com/office/drawing/2014/main" id="{EBCEAB5D-0959-4D02-BA08-66A00C89825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48" name="Text Box 12">
              <a:extLst>
                <a:ext uri="{FF2B5EF4-FFF2-40B4-BE49-F238E27FC236}">
                  <a16:creationId xmlns:a16="http://schemas.microsoft.com/office/drawing/2014/main" id="{66D0C24B-EFB3-48C7-B34C-F0C93084259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2349" name="Group 13">
            <a:extLst>
              <a:ext uri="{FF2B5EF4-FFF2-40B4-BE49-F238E27FC236}">
                <a16:creationId xmlns:a16="http://schemas.microsoft.com/office/drawing/2014/main" id="{A7136C3D-B59E-468F-A3C4-98CC16F558F4}"/>
              </a:ext>
            </a:extLst>
          </p:cNvPr>
          <p:cNvGrpSpPr>
            <a:grpSpLocks/>
          </p:cNvGrpSpPr>
          <p:nvPr/>
        </p:nvGrpSpPr>
        <p:grpSpPr bwMode="auto">
          <a:xfrm>
            <a:off x="5867400" y="5029200"/>
            <a:ext cx="533400" cy="533400"/>
            <a:chOff x="1824" y="2736"/>
            <a:chExt cx="336" cy="336"/>
          </a:xfrm>
        </p:grpSpPr>
        <p:sp>
          <p:nvSpPr>
            <p:cNvPr id="142350" name="Oval 14">
              <a:extLst>
                <a:ext uri="{FF2B5EF4-FFF2-40B4-BE49-F238E27FC236}">
                  <a16:creationId xmlns:a16="http://schemas.microsoft.com/office/drawing/2014/main" id="{32C64F20-43A7-44BF-8E0F-A0F619FA7DC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51" name="Text Box 15">
              <a:extLst>
                <a:ext uri="{FF2B5EF4-FFF2-40B4-BE49-F238E27FC236}">
                  <a16:creationId xmlns:a16="http://schemas.microsoft.com/office/drawing/2014/main" id="{9F65FF4F-F59C-46E6-91B8-4A8B6F80D3D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2352" name="Group 16">
            <a:extLst>
              <a:ext uri="{FF2B5EF4-FFF2-40B4-BE49-F238E27FC236}">
                <a16:creationId xmlns:a16="http://schemas.microsoft.com/office/drawing/2014/main" id="{63A03830-2001-4498-B15B-03FF1F579D25}"/>
              </a:ext>
            </a:extLst>
          </p:cNvPr>
          <p:cNvGrpSpPr>
            <a:grpSpLocks/>
          </p:cNvGrpSpPr>
          <p:nvPr/>
        </p:nvGrpSpPr>
        <p:grpSpPr bwMode="auto">
          <a:xfrm>
            <a:off x="5257800" y="6019800"/>
            <a:ext cx="533400" cy="533400"/>
            <a:chOff x="1824" y="2736"/>
            <a:chExt cx="336" cy="336"/>
          </a:xfrm>
        </p:grpSpPr>
        <p:sp>
          <p:nvSpPr>
            <p:cNvPr id="142353" name="Oval 17">
              <a:extLst>
                <a:ext uri="{FF2B5EF4-FFF2-40B4-BE49-F238E27FC236}">
                  <a16:creationId xmlns:a16="http://schemas.microsoft.com/office/drawing/2014/main" id="{69CCFDF7-2E66-47E8-8461-FE74299F676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54" name="Text Box 18">
              <a:extLst>
                <a:ext uri="{FF2B5EF4-FFF2-40B4-BE49-F238E27FC236}">
                  <a16:creationId xmlns:a16="http://schemas.microsoft.com/office/drawing/2014/main" id="{4DF96779-3FA0-486C-878B-AF8CD9D304C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2355" name="Group 19">
            <a:extLst>
              <a:ext uri="{FF2B5EF4-FFF2-40B4-BE49-F238E27FC236}">
                <a16:creationId xmlns:a16="http://schemas.microsoft.com/office/drawing/2014/main" id="{51B6B93A-483B-4DF1-BF02-AACAAFE2BC00}"/>
              </a:ext>
            </a:extLst>
          </p:cNvPr>
          <p:cNvGrpSpPr>
            <a:grpSpLocks/>
          </p:cNvGrpSpPr>
          <p:nvPr/>
        </p:nvGrpSpPr>
        <p:grpSpPr bwMode="auto">
          <a:xfrm>
            <a:off x="6553200" y="6019800"/>
            <a:ext cx="533400" cy="533400"/>
            <a:chOff x="1824" y="2736"/>
            <a:chExt cx="336" cy="336"/>
          </a:xfrm>
        </p:grpSpPr>
        <p:sp>
          <p:nvSpPr>
            <p:cNvPr id="142356" name="Oval 20">
              <a:extLst>
                <a:ext uri="{FF2B5EF4-FFF2-40B4-BE49-F238E27FC236}">
                  <a16:creationId xmlns:a16="http://schemas.microsoft.com/office/drawing/2014/main" id="{45E3D6DA-3705-4301-A278-530EE467C6D6}"/>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57" name="Text Box 21">
              <a:extLst>
                <a:ext uri="{FF2B5EF4-FFF2-40B4-BE49-F238E27FC236}">
                  <a16:creationId xmlns:a16="http://schemas.microsoft.com/office/drawing/2014/main" id="{8B98CC46-7EE4-4AEF-8E50-FA5572D2DB0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2358" name="Group 22">
            <a:extLst>
              <a:ext uri="{FF2B5EF4-FFF2-40B4-BE49-F238E27FC236}">
                <a16:creationId xmlns:a16="http://schemas.microsoft.com/office/drawing/2014/main" id="{AF4B20ED-C5E3-4BCC-9C74-62B2CD32D98A}"/>
              </a:ext>
            </a:extLst>
          </p:cNvPr>
          <p:cNvGrpSpPr>
            <a:grpSpLocks/>
          </p:cNvGrpSpPr>
          <p:nvPr/>
        </p:nvGrpSpPr>
        <p:grpSpPr bwMode="auto">
          <a:xfrm>
            <a:off x="7315200" y="5029200"/>
            <a:ext cx="533400" cy="533400"/>
            <a:chOff x="1824" y="2736"/>
            <a:chExt cx="336" cy="336"/>
          </a:xfrm>
        </p:grpSpPr>
        <p:sp>
          <p:nvSpPr>
            <p:cNvPr id="142359" name="Oval 23">
              <a:extLst>
                <a:ext uri="{FF2B5EF4-FFF2-40B4-BE49-F238E27FC236}">
                  <a16:creationId xmlns:a16="http://schemas.microsoft.com/office/drawing/2014/main" id="{1A7F1205-CC39-4719-840D-4DF7F5537AE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0" name="Text Box 24">
              <a:extLst>
                <a:ext uri="{FF2B5EF4-FFF2-40B4-BE49-F238E27FC236}">
                  <a16:creationId xmlns:a16="http://schemas.microsoft.com/office/drawing/2014/main" id="{DBADCDAE-CB4B-4C7E-89F6-5AC8A4DA601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2361" name="Line 25">
            <a:extLst>
              <a:ext uri="{FF2B5EF4-FFF2-40B4-BE49-F238E27FC236}">
                <a16:creationId xmlns:a16="http://schemas.microsoft.com/office/drawing/2014/main" id="{371D5B33-ECCD-4D3D-ADC5-E1813AB14626}"/>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2" name="Line 26">
            <a:extLst>
              <a:ext uri="{FF2B5EF4-FFF2-40B4-BE49-F238E27FC236}">
                <a16:creationId xmlns:a16="http://schemas.microsoft.com/office/drawing/2014/main" id="{C5579316-F80D-4134-AC60-A0F7BAC83110}"/>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3" name="Line 27">
            <a:extLst>
              <a:ext uri="{FF2B5EF4-FFF2-40B4-BE49-F238E27FC236}">
                <a16:creationId xmlns:a16="http://schemas.microsoft.com/office/drawing/2014/main" id="{5A733390-B182-4C0A-835C-8471263FCFEC}"/>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4" name="Line 28">
            <a:extLst>
              <a:ext uri="{FF2B5EF4-FFF2-40B4-BE49-F238E27FC236}">
                <a16:creationId xmlns:a16="http://schemas.microsoft.com/office/drawing/2014/main" id="{FD7AE34A-B1EF-41FA-9645-5CFDE5A933D8}"/>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5" name="Line 29">
            <a:extLst>
              <a:ext uri="{FF2B5EF4-FFF2-40B4-BE49-F238E27FC236}">
                <a16:creationId xmlns:a16="http://schemas.microsoft.com/office/drawing/2014/main" id="{BB57C6B4-FE57-4EFF-83B3-575A4C98E8B6}"/>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6" name="Line 30">
            <a:extLst>
              <a:ext uri="{FF2B5EF4-FFF2-40B4-BE49-F238E27FC236}">
                <a16:creationId xmlns:a16="http://schemas.microsoft.com/office/drawing/2014/main" id="{031BA01C-685A-48BF-9D9A-7E6B14CBAF37}"/>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7" name="Line 31">
            <a:extLst>
              <a:ext uri="{FF2B5EF4-FFF2-40B4-BE49-F238E27FC236}">
                <a16:creationId xmlns:a16="http://schemas.microsoft.com/office/drawing/2014/main" id="{88536CFD-1201-416F-86D9-75B5F504AEF3}"/>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8" name="Text Box 32">
            <a:extLst>
              <a:ext uri="{FF2B5EF4-FFF2-40B4-BE49-F238E27FC236}">
                <a16:creationId xmlns:a16="http://schemas.microsoft.com/office/drawing/2014/main" id="{5DF56C16-E5DE-4CE7-9DE6-6818CDC5518B}"/>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2369" name="Line 33">
            <a:extLst>
              <a:ext uri="{FF2B5EF4-FFF2-40B4-BE49-F238E27FC236}">
                <a16:creationId xmlns:a16="http://schemas.microsoft.com/office/drawing/2014/main" id="{295C022A-6A75-41E1-AFCB-E26820C36517}"/>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70" name="Text Box 34">
            <a:extLst>
              <a:ext uri="{FF2B5EF4-FFF2-40B4-BE49-F238E27FC236}">
                <a16:creationId xmlns:a16="http://schemas.microsoft.com/office/drawing/2014/main" id="{800385DD-7A0C-4869-949A-A5E308B8EB9B}"/>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2371" name="Text Box 35">
            <a:extLst>
              <a:ext uri="{FF2B5EF4-FFF2-40B4-BE49-F238E27FC236}">
                <a16:creationId xmlns:a16="http://schemas.microsoft.com/office/drawing/2014/main" id="{12803E22-11CD-41E4-8319-0B60E3974B0D}"/>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2372" name="Line 36">
            <a:extLst>
              <a:ext uri="{FF2B5EF4-FFF2-40B4-BE49-F238E27FC236}">
                <a16:creationId xmlns:a16="http://schemas.microsoft.com/office/drawing/2014/main" id="{C380EBB5-12CD-4F52-AA58-7FC59BB2EFDF}"/>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73" name="Text Box 37">
            <a:extLst>
              <a:ext uri="{FF2B5EF4-FFF2-40B4-BE49-F238E27FC236}">
                <a16:creationId xmlns:a16="http://schemas.microsoft.com/office/drawing/2014/main" id="{1105BDC8-E44C-4E2B-836B-0C64D08CD1DE}"/>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  D</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C</a:t>
            </a:r>
          </a:p>
        </p:txBody>
      </p:sp>
      <p:sp>
        <p:nvSpPr>
          <p:cNvPr id="142374" name="Line 38">
            <a:extLst>
              <a:ext uri="{FF2B5EF4-FFF2-40B4-BE49-F238E27FC236}">
                <a16:creationId xmlns:a16="http://schemas.microsoft.com/office/drawing/2014/main" id="{0ECAD1B2-C4DE-4C15-97D2-9E28865A2DC5}"/>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75" name="Line 39">
            <a:extLst>
              <a:ext uri="{FF2B5EF4-FFF2-40B4-BE49-F238E27FC236}">
                <a16:creationId xmlns:a16="http://schemas.microsoft.com/office/drawing/2014/main" id="{C7540102-7E8C-4AEB-BEA4-174455501DD8}"/>
              </a:ext>
            </a:extLst>
          </p:cNvPr>
          <p:cNvSpPr>
            <a:spLocks noChangeShapeType="1"/>
          </p:cNvSpPr>
          <p:nvPr/>
        </p:nvSpPr>
        <p:spPr bwMode="auto">
          <a:xfrm>
            <a:off x="1828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76" name="Line 40">
            <a:extLst>
              <a:ext uri="{FF2B5EF4-FFF2-40B4-BE49-F238E27FC236}">
                <a16:creationId xmlns:a16="http://schemas.microsoft.com/office/drawing/2014/main" id="{33130990-396C-49F5-B0D5-C19203E6FA39}"/>
              </a:ext>
            </a:extLst>
          </p:cNvPr>
          <p:cNvSpPr>
            <a:spLocks noChangeShapeType="1"/>
          </p:cNvSpPr>
          <p:nvPr/>
        </p:nvSpPr>
        <p:spPr bwMode="auto">
          <a:xfrm>
            <a:off x="2362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F4E26BFD-7684-497D-BF1D-AB0642A70A93}"/>
              </a:ext>
            </a:extLst>
          </p:cNvPr>
          <p:cNvSpPr>
            <a:spLocks noGrp="1" noChangeArrowheads="1"/>
          </p:cNvSpPr>
          <p:nvPr>
            <p:ph type="title"/>
          </p:nvPr>
        </p:nvSpPr>
        <p:spPr/>
        <p:txBody>
          <a:bodyPr/>
          <a:lstStyle/>
          <a:p>
            <a:r>
              <a:rPr lang="en-US" altLang="en-US"/>
              <a:t>Decoding using a prefix tree</a:t>
            </a:r>
          </a:p>
        </p:txBody>
      </p:sp>
      <p:sp>
        <p:nvSpPr>
          <p:cNvPr id="143363" name="Rectangle 3">
            <a:extLst>
              <a:ext uri="{FF2B5EF4-FFF2-40B4-BE49-F238E27FC236}">
                <a16:creationId xmlns:a16="http://schemas.microsoft.com/office/drawing/2014/main" id="{BA1144AE-017C-4933-9FDF-9C4D499164A2}"/>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3364" name="Group 4">
            <a:extLst>
              <a:ext uri="{FF2B5EF4-FFF2-40B4-BE49-F238E27FC236}">
                <a16:creationId xmlns:a16="http://schemas.microsoft.com/office/drawing/2014/main" id="{2E842327-8D86-498D-B053-963501C2D1AE}"/>
              </a:ext>
            </a:extLst>
          </p:cNvPr>
          <p:cNvGrpSpPr>
            <a:grpSpLocks/>
          </p:cNvGrpSpPr>
          <p:nvPr/>
        </p:nvGrpSpPr>
        <p:grpSpPr bwMode="auto">
          <a:xfrm>
            <a:off x="5638800" y="2971800"/>
            <a:ext cx="533400" cy="533400"/>
            <a:chOff x="1824" y="2736"/>
            <a:chExt cx="336" cy="336"/>
          </a:xfrm>
        </p:grpSpPr>
        <p:sp>
          <p:nvSpPr>
            <p:cNvPr id="143365" name="Oval 5">
              <a:extLst>
                <a:ext uri="{FF2B5EF4-FFF2-40B4-BE49-F238E27FC236}">
                  <a16:creationId xmlns:a16="http://schemas.microsoft.com/office/drawing/2014/main" id="{1EC8CFC1-5587-498B-BD22-68B24184D39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66" name="Text Box 6">
              <a:extLst>
                <a:ext uri="{FF2B5EF4-FFF2-40B4-BE49-F238E27FC236}">
                  <a16:creationId xmlns:a16="http://schemas.microsoft.com/office/drawing/2014/main" id="{355FA911-CCD6-4B67-80CE-F245BA89C19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3367" name="Group 7">
            <a:extLst>
              <a:ext uri="{FF2B5EF4-FFF2-40B4-BE49-F238E27FC236}">
                <a16:creationId xmlns:a16="http://schemas.microsoft.com/office/drawing/2014/main" id="{36659B3C-EB82-4DE9-8127-0082351C06A2}"/>
              </a:ext>
            </a:extLst>
          </p:cNvPr>
          <p:cNvGrpSpPr>
            <a:grpSpLocks/>
          </p:cNvGrpSpPr>
          <p:nvPr/>
        </p:nvGrpSpPr>
        <p:grpSpPr bwMode="auto">
          <a:xfrm>
            <a:off x="4876800" y="3962400"/>
            <a:ext cx="533400" cy="533400"/>
            <a:chOff x="1824" y="2736"/>
            <a:chExt cx="336" cy="336"/>
          </a:xfrm>
        </p:grpSpPr>
        <p:sp>
          <p:nvSpPr>
            <p:cNvPr id="143368" name="Oval 8">
              <a:extLst>
                <a:ext uri="{FF2B5EF4-FFF2-40B4-BE49-F238E27FC236}">
                  <a16:creationId xmlns:a16="http://schemas.microsoft.com/office/drawing/2014/main" id="{9FE3E1FF-4ECF-474B-A607-55C874F5D2CC}"/>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69" name="Text Box 9">
              <a:extLst>
                <a:ext uri="{FF2B5EF4-FFF2-40B4-BE49-F238E27FC236}">
                  <a16:creationId xmlns:a16="http://schemas.microsoft.com/office/drawing/2014/main" id="{68470318-9C6F-4A02-A586-A8BBAD535A8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3370" name="Group 10">
            <a:extLst>
              <a:ext uri="{FF2B5EF4-FFF2-40B4-BE49-F238E27FC236}">
                <a16:creationId xmlns:a16="http://schemas.microsoft.com/office/drawing/2014/main" id="{0FAAE5EB-96ED-4F41-95E5-CE5A79432FB2}"/>
              </a:ext>
            </a:extLst>
          </p:cNvPr>
          <p:cNvGrpSpPr>
            <a:grpSpLocks/>
          </p:cNvGrpSpPr>
          <p:nvPr/>
        </p:nvGrpSpPr>
        <p:grpSpPr bwMode="auto">
          <a:xfrm>
            <a:off x="6477000" y="3962400"/>
            <a:ext cx="533400" cy="533400"/>
            <a:chOff x="1824" y="2736"/>
            <a:chExt cx="336" cy="336"/>
          </a:xfrm>
        </p:grpSpPr>
        <p:sp>
          <p:nvSpPr>
            <p:cNvPr id="143371" name="Oval 11">
              <a:extLst>
                <a:ext uri="{FF2B5EF4-FFF2-40B4-BE49-F238E27FC236}">
                  <a16:creationId xmlns:a16="http://schemas.microsoft.com/office/drawing/2014/main" id="{216839B3-ABD5-4C3F-AB7D-B80B2DA1BAF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72" name="Text Box 12">
              <a:extLst>
                <a:ext uri="{FF2B5EF4-FFF2-40B4-BE49-F238E27FC236}">
                  <a16:creationId xmlns:a16="http://schemas.microsoft.com/office/drawing/2014/main" id="{C43E0080-6174-4621-BF79-F771B09541C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3373" name="Group 13">
            <a:extLst>
              <a:ext uri="{FF2B5EF4-FFF2-40B4-BE49-F238E27FC236}">
                <a16:creationId xmlns:a16="http://schemas.microsoft.com/office/drawing/2014/main" id="{FADDAE25-9C67-46EC-91C9-A82596F80F58}"/>
              </a:ext>
            </a:extLst>
          </p:cNvPr>
          <p:cNvGrpSpPr>
            <a:grpSpLocks/>
          </p:cNvGrpSpPr>
          <p:nvPr/>
        </p:nvGrpSpPr>
        <p:grpSpPr bwMode="auto">
          <a:xfrm>
            <a:off x="5867400" y="5029200"/>
            <a:ext cx="533400" cy="533400"/>
            <a:chOff x="1824" y="2736"/>
            <a:chExt cx="336" cy="336"/>
          </a:xfrm>
        </p:grpSpPr>
        <p:sp>
          <p:nvSpPr>
            <p:cNvPr id="143374" name="Oval 14">
              <a:extLst>
                <a:ext uri="{FF2B5EF4-FFF2-40B4-BE49-F238E27FC236}">
                  <a16:creationId xmlns:a16="http://schemas.microsoft.com/office/drawing/2014/main" id="{5E2B9DEB-CACC-4961-A3DB-1416DA9B525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75" name="Text Box 15">
              <a:extLst>
                <a:ext uri="{FF2B5EF4-FFF2-40B4-BE49-F238E27FC236}">
                  <a16:creationId xmlns:a16="http://schemas.microsoft.com/office/drawing/2014/main" id="{2CCEC65D-0E6D-4379-AE74-01586E6EDEB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3376" name="Group 16">
            <a:extLst>
              <a:ext uri="{FF2B5EF4-FFF2-40B4-BE49-F238E27FC236}">
                <a16:creationId xmlns:a16="http://schemas.microsoft.com/office/drawing/2014/main" id="{C8F7C09F-811F-41A3-9EF7-0C6222A3CAC5}"/>
              </a:ext>
            </a:extLst>
          </p:cNvPr>
          <p:cNvGrpSpPr>
            <a:grpSpLocks/>
          </p:cNvGrpSpPr>
          <p:nvPr/>
        </p:nvGrpSpPr>
        <p:grpSpPr bwMode="auto">
          <a:xfrm>
            <a:off x="5257800" y="6019800"/>
            <a:ext cx="533400" cy="533400"/>
            <a:chOff x="1824" y="2736"/>
            <a:chExt cx="336" cy="336"/>
          </a:xfrm>
        </p:grpSpPr>
        <p:sp>
          <p:nvSpPr>
            <p:cNvPr id="143377" name="Oval 17">
              <a:extLst>
                <a:ext uri="{FF2B5EF4-FFF2-40B4-BE49-F238E27FC236}">
                  <a16:creationId xmlns:a16="http://schemas.microsoft.com/office/drawing/2014/main" id="{40933BBA-F29F-43ED-805A-D58B4332B78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78" name="Text Box 18">
              <a:extLst>
                <a:ext uri="{FF2B5EF4-FFF2-40B4-BE49-F238E27FC236}">
                  <a16:creationId xmlns:a16="http://schemas.microsoft.com/office/drawing/2014/main" id="{09EE1F82-7D85-4BE5-8264-871BFA8A70D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3379" name="Group 19">
            <a:extLst>
              <a:ext uri="{FF2B5EF4-FFF2-40B4-BE49-F238E27FC236}">
                <a16:creationId xmlns:a16="http://schemas.microsoft.com/office/drawing/2014/main" id="{1B713B06-DF8F-4602-BBDE-6453BDCAD3E1}"/>
              </a:ext>
            </a:extLst>
          </p:cNvPr>
          <p:cNvGrpSpPr>
            <a:grpSpLocks/>
          </p:cNvGrpSpPr>
          <p:nvPr/>
        </p:nvGrpSpPr>
        <p:grpSpPr bwMode="auto">
          <a:xfrm>
            <a:off x="6553200" y="6019800"/>
            <a:ext cx="533400" cy="533400"/>
            <a:chOff x="1824" y="2736"/>
            <a:chExt cx="336" cy="336"/>
          </a:xfrm>
        </p:grpSpPr>
        <p:sp>
          <p:nvSpPr>
            <p:cNvPr id="143380" name="Oval 20">
              <a:extLst>
                <a:ext uri="{FF2B5EF4-FFF2-40B4-BE49-F238E27FC236}">
                  <a16:creationId xmlns:a16="http://schemas.microsoft.com/office/drawing/2014/main" id="{0DE79F54-EEC4-47A2-B0AE-B96A6E74179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1" name="Text Box 21">
              <a:extLst>
                <a:ext uri="{FF2B5EF4-FFF2-40B4-BE49-F238E27FC236}">
                  <a16:creationId xmlns:a16="http://schemas.microsoft.com/office/drawing/2014/main" id="{9690F65F-0A82-4617-9BF3-CF53F05CBDF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3382" name="Group 22">
            <a:extLst>
              <a:ext uri="{FF2B5EF4-FFF2-40B4-BE49-F238E27FC236}">
                <a16:creationId xmlns:a16="http://schemas.microsoft.com/office/drawing/2014/main" id="{CC684E49-B9EF-44DA-8270-61A7B859FF34}"/>
              </a:ext>
            </a:extLst>
          </p:cNvPr>
          <p:cNvGrpSpPr>
            <a:grpSpLocks/>
          </p:cNvGrpSpPr>
          <p:nvPr/>
        </p:nvGrpSpPr>
        <p:grpSpPr bwMode="auto">
          <a:xfrm>
            <a:off x="7315200" y="5029200"/>
            <a:ext cx="533400" cy="533400"/>
            <a:chOff x="1824" y="2736"/>
            <a:chExt cx="336" cy="336"/>
          </a:xfrm>
        </p:grpSpPr>
        <p:sp>
          <p:nvSpPr>
            <p:cNvPr id="143383" name="Oval 23">
              <a:extLst>
                <a:ext uri="{FF2B5EF4-FFF2-40B4-BE49-F238E27FC236}">
                  <a16:creationId xmlns:a16="http://schemas.microsoft.com/office/drawing/2014/main" id="{11121DD4-3D50-49F3-ABE6-DCF22A22308A}"/>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4" name="Text Box 24">
              <a:extLst>
                <a:ext uri="{FF2B5EF4-FFF2-40B4-BE49-F238E27FC236}">
                  <a16:creationId xmlns:a16="http://schemas.microsoft.com/office/drawing/2014/main" id="{896F0B03-3ACC-4587-8850-0CE9A0ABFEE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3385" name="Line 25">
            <a:extLst>
              <a:ext uri="{FF2B5EF4-FFF2-40B4-BE49-F238E27FC236}">
                <a16:creationId xmlns:a16="http://schemas.microsoft.com/office/drawing/2014/main" id="{07B27756-B6C5-4FEE-87AF-A97467EDA144}"/>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6" name="Line 26">
            <a:extLst>
              <a:ext uri="{FF2B5EF4-FFF2-40B4-BE49-F238E27FC236}">
                <a16:creationId xmlns:a16="http://schemas.microsoft.com/office/drawing/2014/main" id="{CD43CCA5-8864-483D-931B-DCFED1FA7151}"/>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7" name="Line 27">
            <a:extLst>
              <a:ext uri="{FF2B5EF4-FFF2-40B4-BE49-F238E27FC236}">
                <a16:creationId xmlns:a16="http://schemas.microsoft.com/office/drawing/2014/main" id="{64C8AE44-799B-4BEA-935B-9516C1C27A19}"/>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8" name="Line 28">
            <a:extLst>
              <a:ext uri="{FF2B5EF4-FFF2-40B4-BE49-F238E27FC236}">
                <a16:creationId xmlns:a16="http://schemas.microsoft.com/office/drawing/2014/main" id="{E130BC0D-6F1C-45A0-958B-1926948D5ED1}"/>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9" name="Line 29">
            <a:extLst>
              <a:ext uri="{FF2B5EF4-FFF2-40B4-BE49-F238E27FC236}">
                <a16:creationId xmlns:a16="http://schemas.microsoft.com/office/drawing/2014/main" id="{06C2FBDA-0802-46E6-AE49-A0FAA0BA4337}"/>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0" name="Line 30">
            <a:extLst>
              <a:ext uri="{FF2B5EF4-FFF2-40B4-BE49-F238E27FC236}">
                <a16:creationId xmlns:a16="http://schemas.microsoft.com/office/drawing/2014/main" id="{A6E35BBC-C730-45D6-AF3F-7536BC5CD73E}"/>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1" name="Line 31">
            <a:extLst>
              <a:ext uri="{FF2B5EF4-FFF2-40B4-BE49-F238E27FC236}">
                <a16:creationId xmlns:a16="http://schemas.microsoft.com/office/drawing/2014/main" id="{45181D86-FE46-4A26-92AB-2DEDB025A810}"/>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2" name="Text Box 32">
            <a:extLst>
              <a:ext uri="{FF2B5EF4-FFF2-40B4-BE49-F238E27FC236}">
                <a16:creationId xmlns:a16="http://schemas.microsoft.com/office/drawing/2014/main" id="{CDAE72A3-46A6-4186-A935-D8F535DD202C}"/>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3393" name="Line 33">
            <a:extLst>
              <a:ext uri="{FF2B5EF4-FFF2-40B4-BE49-F238E27FC236}">
                <a16:creationId xmlns:a16="http://schemas.microsoft.com/office/drawing/2014/main" id="{8E7752B3-15C1-4276-A1E9-3A5E1276EBBF}"/>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4" name="Text Box 34">
            <a:extLst>
              <a:ext uri="{FF2B5EF4-FFF2-40B4-BE49-F238E27FC236}">
                <a16:creationId xmlns:a16="http://schemas.microsoft.com/office/drawing/2014/main" id="{A7BC236C-E0E0-4216-AEB7-E4DAC8225FBE}"/>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3395" name="Text Box 35">
            <a:extLst>
              <a:ext uri="{FF2B5EF4-FFF2-40B4-BE49-F238E27FC236}">
                <a16:creationId xmlns:a16="http://schemas.microsoft.com/office/drawing/2014/main" id="{604668A3-A740-413A-BC6B-C83E3DD3527D}"/>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3396" name="Line 36">
            <a:extLst>
              <a:ext uri="{FF2B5EF4-FFF2-40B4-BE49-F238E27FC236}">
                <a16:creationId xmlns:a16="http://schemas.microsoft.com/office/drawing/2014/main" id="{2FC39231-AC24-4639-B7DD-33397F447C60}"/>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7" name="Text Box 37">
            <a:extLst>
              <a:ext uri="{FF2B5EF4-FFF2-40B4-BE49-F238E27FC236}">
                <a16:creationId xmlns:a16="http://schemas.microsoft.com/office/drawing/2014/main" id="{E2E06E14-315A-4213-8A30-A3D7C2B61F0B}"/>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  D</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a:t>
            </a: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 C</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A</a:t>
            </a:r>
          </a:p>
        </p:txBody>
      </p:sp>
      <p:sp>
        <p:nvSpPr>
          <p:cNvPr id="143398" name="Line 38">
            <a:extLst>
              <a:ext uri="{FF2B5EF4-FFF2-40B4-BE49-F238E27FC236}">
                <a16:creationId xmlns:a16="http://schemas.microsoft.com/office/drawing/2014/main" id="{8550BCE8-4C8A-44F0-A33C-44663544329E}"/>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9" name="Line 39">
            <a:extLst>
              <a:ext uri="{FF2B5EF4-FFF2-40B4-BE49-F238E27FC236}">
                <a16:creationId xmlns:a16="http://schemas.microsoft.com/office/drawing/2014/main" id="{049A62E9-AAA0-4247-8EFB-3CF00E467068}"/>
              </a:ext>
            </a:extLst>
          </p:cNvPr>
          <p:cNvSpPr>
            <a:spLocks noChangeShapeType="1"/>
          </p:cNvSpPr>
          <p:nvPr/>
        </p:nvSpPr>
        <p:spPr bwMode="auto">
          <a:xfrm>
            <a:off x="1828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400" name="Line 40">
            <a:extLst>
              <a:ext uri="{FF2B5EF4-FFF2-40B4-BE49-F238E27FC236}">
                <a16:creationId xmlns:a16="http://schemas.microsoft.com/office/drawing/2014/main" id="{B4E257B8-2F35-4FF2-8D21-9FEA94C7C40D}"/>
              </a:ext>
            </a:extLst>
          </p:cNvPr>
          <p:cNvSpPr>
            <a:spLocks noChangeShapeType="1"/>
          </p:cNvSpPr>
          <p:nvPr/>
        </p:nvSpPr>
        <p:spPr bwMode="auto">
          <a:xfrm>
            <a:off x="2362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401" name="Line 41">
            <a:extLst>
              <a:ext uri="{FF2B5EF4-FFF2-40B4-BE49-F238E27FC236}">
                <a16:creationId xmlns:a16="http://schemas.microsoft.com/office/drawing/2014/main" id="{6E242D11-42FE-44A6-9F5F-D51EB3C7AF64}"/>
              </a:ext>
            </a:extLst>
          </p:cNvPr>
          <p:cNvSpPr>
            <a:spLocks noChangeShapeType="1"/>
          </p:cNvSpPr>
          <p:nvPr/>
        </p:nvSpPr>
        <p:spPr bwMode="auto">
          <a:xfrm>
            <a:off x="2590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15EEDF00-A787-4738-93E5-46E06AD188CF}"/>
              </a:ext>
            </a:extLst>
          </p:cNvPr>
          <p:cNvSpPr>
            <a:spLocks noGrp="1" noChangeArrowheads="1"/>
          </p:cNvSpPr>
          <p:nvPr>
            <p:ph type="title"/>
          </p:nvPr>
        </p:nvSpPr>
        <p:spPr/>
        <p:txBody>
          <a:bodyPr/>
          <a:lstStyle/>
          <a:p>
            <a:r>
              <a:rPr lang="en-US" altLang="en-US"/>
              <a:t>Decoding using a prefix tree</a:t>
            </a:r>
          </a:p>
        </p:txBody>
      </p:sp>
      <p:sp>
        <p:nvSpPr>
          <p:cNvPr id="144387" name="Rectangle 3">
            <a:extLst>
              <a:ext uri="{FF2B5EF4-FFF2-40B4-BE49-F238E27FC236}">
                <a16:creationId xmlns:a16="http://schemas.microsoft.com/office/drawing/2014/main" id="{B94EBE28-94A9-47C1-A9BD-28766150504E}"/>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4388" name="Group 4">
            <a:extLst>
              <a:ext uri="{FF2B5EF4-FFF2-40B4-BE49-F238E27FC236}">
                <a16:creationId xmlns:a16="http://schemas.microsoft.com/office/drawing/2014/main" id="{8474183B-57F1-4DD5-A28F-2B5580C95053}"/>
              </a:ext>
            </a:extLst>
          </p:cNvPr>
          <p:cNvGrpSpPr>
            <a:grpSpLocks/>
          </p:cNvGrpSpPr>
          <p:nvPr/>
        </p:nvGrpSpPr>
        <p:grpSpPr bwMode="auto">
          <a:xfrm>
            <a:off x="5638800" y="2971800"/>
            <a:ext cx="533400" cy="533400"/>
            <a:chOff x="1824" y="2736"/>
            <a:chExt cx="336" cy="336"/>
          </a:xfrm>
        </p:grpSpPr>
        <p:sp>
          <p:nvSpPr>
            <p:cNvPr id="144389" name="Oval 5">
              <a:extLst>
                <a:ext uri="{FF2B5EF4-FFF2-40B4-BE49-F238E27FC236}">
                  <a16:creationId xmlns:a16="http://schemas.microsoft.com/office/drawing/2014/main" id="{E6D1FF59-5299-43E4-939F-0FCA4E7486F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390" name="Text Box 6">
              <a:extLst>
                <a:ext uri="{FF2B5EF4-FFF2-40B4-BE49-F238E27FC236}">
                  <a16:creationId xmlns:a16="http://schemas.microsoft.com/office/drawing/2014/main" id="{5F3CCA90-FA7B-4293-BDA1-5904A78EF14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4391" name="Group 7">
            <a:extLst>
              <a:ext uri="{FF2B5EF4-FFF2-40B4-BE49-F238E27FC236}">
                <a16:creationId xmlns:a16="http://schemas.microsoft.com/office/drawing/2014/main" id="{D3537944-D193-41D0-A1D8-91C1F64F33A3}"/>
              </a:ext>
            </a:extLst>
          </p:cNvPr>
          <p:cNvGrpSpPr>
            <a:grpSpLocks/>
          </p:cNvGrpSpPr>
          <p:nvPr/>
        </p:nvGrpSpPr>
        <p:grpSpPr bwMode="auto">
          <a:xfrm>
            <a:off x="4876800" y="3962400"/>
            <a:ext cx="533400" cy="533400"/>
            <a:chOff x="1824" y="2736"/>
            <a:chExt cx="336" cy="336"/>
          </a:xfrm>
        </p:grpSpPr>
        <p:sp>
          <p:nvSpPr>
            <p:cNvPr id="144392" name="Oval 8">
              <a:extLst>
                <a:ext uri="{FF2B5EF4-FFF2-40B4-BE49-F238E27FC236}">
                  <a16:creationId xmlns:a16="http://schemas.microsoft.com/office/drawing/2014/main" id="{03690AED-7594-49EB-B658-175C0F979C7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393" name="Text Box 9">
              <a:extLst>
                <a:ext uri="{FF2B5EF4-FFF2-40B4-BE49-F238E27FC236}">
                  <a16:creationId xmlns:a16="http://schemas.microsoft.com/office/drawing/2014/main" id="{5E1268A9-DFE1-424B-BC87-E2F5F2509A7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4394" name="Group 10">
            <a:extLst>
              <a:ext uri="{FF2B5EF4-FFF2-40B4-BE49-F238E27FC236}">
                <a16:creationId xmlns:a16="http://schemas.microsoft.com/office/drawing/2014/main" id="{9A928A21-55DF-48EE-AC81-2B57EE287C9E}"/>
              </a:ext>
            </a:extLst>
          </p:cNvPr>
          <p:cNvGrpSpPr>
            <a:grpSpLocks/>
          </p:cNvGrpSpPr>
          <p:nvPr/>
        </p:nvGrpSpPr>
        <p:grpSpPr bwMode="auto">
          <a:xfrm>
            <a:off x="6477000" y="3962400"/>
            <a:ext cx="533400" cy="533400"/>
            <a:chOff x="1824" y="2736"/>
            <a:chExt cx="336" cy="336"/>
          </a:xfrm>
        </p:grpSpPr>
        <p:sp>
          <p:nvSpPr>
            <p:cNvPr id="144395" name="Oval 11">
              <a:extLst>
                <a:ext uri="{FF2B5EF4-FFF2-40B4-BE49-F238E27FC236}">
                  <a16:creationId xmlns:a16="http://schemas.microsoft.com/office/drawing/2014/main" id="{E7B95E2F-C615-4EED-A849-3FAFFAED806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396" name="Text Box 12">
              <a:extLst>
                <a:ext uri="{FF2B5EF4-FFF2-40B4-BE49-F238E27FC236}">
                  <a16:creationId xmlns:a16="http://schemas.microsoft.com/office/drawing/2014/main" id="{EB5A347A-8B41-448D-BA0A-71E017BB876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4397" name="Group 13">
            <a:extLst>
              <a:ext uri="{FF2B5EF4-FFF2-40B4-BE49-F238E27FC236}">
                <a16:creationId xmlns:a16="http://schemas.microsoft.com/office/drawing/2014/main" id="{C3E1FFA6-40EB-4B06-B5A9-CF04816C72D9}"/>
              </a:ext>
            </a:extLst>
          </p:cNvPr>
          <p:cNvGrpSpPr>
            <a:grpSpLocks/>
          </p:cNvGrpSpPr>
          <p:nvPr/>
        </p:nvGrpSpPr>
        <p:grpSpPr bwMode="auto">
          <a:xfrm>
            <a:off x="5867400" y="5029200"/>
            <a:ext cx="533400" cy="533400"/>
            <a:chOff x="1824" y="2736"/>
            <a:chExt cx="336" cy="336"/>
          </a:xfrm>
        </p:grpSpPr>
        <p:sp>
          <p:nvSpPr>
            <p:cNvPr id="144398" name="Oval 14">
              <a:extLst>
                <a:ext uri="{FF2B5EF4-FFF2-40B4-BE49-F238E27FC236}">
                  <a16:creationId xmlns:a16="http://schemas.microsoft.com/office/drawing/2014/main" id="{29F18155-6F94-42CC-953C-28626AE4A7C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399" name="Text Box 15">
              <a:extLst>
                <a:ext uri="{FF2B5EF4-FFF2-40B4-BE49-F238E27FC236}">
                  <a16:creationId xmlns:a16="http://schemas.microsoft.com/office/drawing/2014/main" id="{DF064E8C-26B7-4378-95AC-6A8186EB3E5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4400" name="Group 16">
            <a:extLst>
              <a:ext uri="{FF2B5EF4-FFF2-40B4-BE49-F238E27FC236}">
                <a16:creationId xmlns:a16="http://schemas.microsoft.com/office/drawing/2014/main" id="{7EB5CCD3-F1AB-4B7A-B181-81AF62FE1ECC}"/>
              </a:ext>
            </a:extLst>
          </p:cNvPr>
          <p:cNvGrpSpPr>
            <a:grpSpLocks/>
          </p:cNvGrpSpPr>
          <p:nvPr/>
        </p:nvGrpSpPr>
        <p:grpSpPr bwMode="auto">
          <a:xfrm>
            <a:off x="5257800" y="6019800"/>
            <a:ext cx="533400" cy="533400"/>
            <a:chOff x="1824" y="2736"/>
            <a:chExt cx="336" cy="336"/>
          </a:xfrm>
        </p:grpSpPr>
        <p:sp>
          <p:nvSpPr>
            <p:cNvPr id="144401" name="Oval 17">
              <a:extLst>
                <a:ext uri="{FF2B5EF4-FFF2-40B4-BE49-F238E27FC236}">
                  <a16:creationId xmlns:a16="http://schemas.microsoft.com/office/drawing/2014/main" id="{33022FF2-9DBF-4043-BB01-64BCE94E8529}"/>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02" name="Text Box 18">
              <a:extLst>
                <a:ext uri="{FF2B5EF4-FFF2-40B4-BE49-F238E27FC236}">
                  <a16:creationId xmlns:a16="http://schemas.microsoft.com/office/drawing/2014/main" id="{4B918280-ED00-4528-9A1A-30B762106F6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4403" name="Group 19">
            <a:extLst>
              <a:ext uri="{FF2B5EF4-FFF2-40B4-BE49-F238E27FC236}">
                <a16:creationId xmlns:a16="http://schemas.microsoft.com/office/drawing/2014/main" id="{C90C496A-69BA-4716-B9F0-5208D1BC64B1}"/>
              </a:ext>
            </a:extLst>
          </p:cNvPr>
          <p:cNvGrpSpPr>
            <a:grpSpLocks/>
          </p:cNvGrpSpPr>
          <p:nvPr/>
        </p:nvGrpSpPr>
        <p:grpSpPr bwMode="auto">
          <a:xfrm>
            <a:off x="6553200" y="6019800"/>
            <a:ext cx="533400" cy="533400"/>
            <a:chOff x="1824" y="2736"/>
            <a:chExt cx="336" cy="336"/>
          </a:xfrm>
        </p:grpSpPr>
        <p:sp>
          <p:nvSpPr>
            <p:cNvPr id="144404" name="Oval 20">
              <a:extLst>
                <a:ext uri="{FF2B5EF4-FFF2-40B4-BE49-F238E27FC236}">
                  <a16:creationId xmlns:a16="http://schemas.microsoft.com/office/drawing/2014/main" id="{388AF229-02CF-447F-93F1-37E526B2439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05" name="Text Box 21">
              <a:extLst>
                <a:ext uri="{FF2B5EF4-FFF2-40B4-BE49-F238E27FC236}">
                  <a16:creationId xmlns:a16="http://schemas.microsoft.com/office/drawing/2014/main" id="{518CCD9E-7C02-4656-8502-03621E5B1C5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4406" name="Group 22">
            <a:extLst>
              <a:ext uri="{FF2B5EF4-FFF2-40B4-BE49-F238E27FC236}">
                <a16:creationId xmlns:a16="http://schemas.microsoft.com/office/drawing/2014/main" id="{2024FEC5-6671-4D0C-B3D4-2737D5A52EAA}"/>
              </a:ext>
            </a:extLst>
          </p:cNvPr>
          <p:cNvGrpSpPr>
            <a:grpSpLocks/>
          </p:cNvGrpSpPr>
          <p:nvPr/>
        </p:nvGrpSpPr>
        <p:grpSpPr bwMode="auto">
          <a:xfrm>
            <a:off x="7315200" y="5029200"/>
            <a:ext cx="533400" cy="533400"/>
            <a:chOff x="1824" y="2736"/>
            <a:chExt cx="336" cy="336"/>
          </a:xfrm>
        </p:grpSpPr>
        <p:sp>
          <p:nvSpPr>
            <p:cNvPr id="144407" name="Oval 23">
              <a:extLst>
                <a:ext uri="{FF2B5EF4-FFF2-40B4-BE49-F238E27FC236}">
                  <a16:creationId xmlns:a16="http://schemas.microsoft.com/office/drawing/2014/main" id="{781FA21F-F00A-4AD0-A657-9635DCAD895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08" name="Text Box 24">
              <a:extLst>
                <a:ext uri="{FF2B5EF4-FFF2-40B4-BE49-F238E27FC236}">
                  <a16:creationId xmlns:a16="http://schemas.microsoft.com/office/drawing/2014/main" id="{9FF725CA-2B47-4770-BC1D-E21D42B66DC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4409" name="Line 25">
            <a:extLst>
              <a:ext uri="{FF2B5EF4-FFF2-40B4-BE49-F238E27FC236}">
                <a16:creationId xmlns:a16="http://schemas.microsoft.com/office/drawing/2014/main" id="{B5BE04E3-473F-4CF8-AA15-8AF7A97BAA3F}"/>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0" name="Line 26">
            <a:extLst>
              <a:ext uri="{FF2B5EF4-FFF2-40B4-BE49-F238E27FC236}">
                <a16:creationId xmlns:a16="http://schemas.microsoft.com/office/drawing/2014/main" id="{4060C9E2-7D4A-4C67-BA30-7ABACAE73213}"/>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1" name="Line 27">
            <a:extLst>
              <a:ext uri="{FF2B5EF4-FFF2-40B4-BE49-F238E27FC236}">
                <a16:creationId xmlns:a16="http://schemas.microsoft.com/office/drawing/2014/main" id="{D6E8C2B5-489B-4A4C-9340-CA26A3DB3C1C}"/>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2" name="Line 28">
            <a:extLst>
              <a:ext uri="{FF2B5EF4-FFF2-40B4-BE49-F238E27FC236}">
                <a16:creationId xmlns:a16="http://schemas.microsoft.com/office/drawing/2014/main" id="{6EA45283-59E4-4987-BEA6-3592CF3D6FF8}"/>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3" name="Line 29">
            <a:extLst>
              <a:ext uri="{FF2B5EF4-FFF2-40B4-BE49-F238E27FC236}">
                <a16:creationId xmlns:a16="http://schemas.microsoft.com/office/drawing/2014/main" id="{7064BFC2-D178-467D-B289-92767E87BC19}"/>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4" name="Line 30">
            <a:extLst>
              <a:ext uri="{FF2B5EF4-FFF2-40B4-BE49-F238E27FC236}">
                <a16:creationId xmlns:a16="http://schemas.microsoft.com/office/drawing/2014/main" id="{66C18D12-72C2-46D7-864E-EF261F75060A}"/>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5" name="Line 31">
            <a:extLst>
              <a:ext uri="{FF2B5EF4-FFF2-40B4-BE49-F238E27FC236}">
                <a16:creationId xmlns:a16="http://schemas.microsoft.com/office/drawing/2014/main" id="{D86BC656-DAEE-4B3B-A95D-85C5CFD61FCF}"/>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6" name="Text Box 32">
            <a:extLst>
              <a:ext uri="{FF2B5EF4-FFF2-40B4-BE49-F238E27FC236}">
                <a16:creationId xmlns:a16="http://schemas.microsoft.com/office/drawing/2014/main" id="{A9A44BB3-411F-40DF-A566-54654CBAEBEC}"/>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4417" name="Line 33">
            <a:extLst>
              <a:ext uri="{FF2B5EF4-FFF2-40B4-BE49-F238E27FC236}">
                <a16:creationId xmlns:a16="http://schemas.microsoft.com/office/drawing/2014/main" id="{DABFD424-68BF-4A2E-8640-E691143A6435}"/>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8" name="Text Box 34">
            <a:extLst>
              <a:ext uri="{FF2B5EF4-FFF2-40B4-BE49-F238E27FC236}">
                <a16:creationId xmlns:a16="http://schemas.microsoft.com/office/drawing/2014/main" id="{D7555E16-5588-4645-9A0C-21B588127E1E}"/>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4419" name="Text Box 35">
            <a:extLst>
              <a:ext uri="{FF2B5EF4-FFF2-40B4-BE49-F238E27FC236}">
                <a16:creationId xmlns:a16="http://schemas.microsoft.com/office/drawing/2014/main" id="{66CD0EEB-D7FF-47FE-B317-41948456E5B7}"/>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4420" name="Line 36">
            <a:extLst>
              <a:ext uri="{FF2B5EF4-FFF2-40B4-BE49-F238E27FC236}">
                <a16:creationId xmlns:a16="http://schemas.microsoft.com/office/drawing/2014/main" id="{BDC470DB-3D26-4E82-986A-4FF8AFFA10BE}"/>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21" name="Text Box 37">
            <a:extLst>
              <a:ext uri="{FF2B5EF4-FFF2-40B4-BE49-F238E27FC236}">
                <a16:creationId xmlns:a16="http://schemas.microsoft.com/office/drawing/2014/main" id="{A7FA40B9-0F27-4167-B971-2D94525760F9}"/>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  D</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a:t>
            </a: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 C A</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B</a:t>
            </a:r>
          </a:p>
        </p:txBody>
      </p:sp>
      <p:sp>
        <p:nvSpPr>
          <p:cNvPr id="144422" name="Line 38">
            <a:extLst>
              <a:ext uri="{FF2B5EF4-FFF2-40B4-BE49-F238E27FC236}">
                <a16:creationId xmlns:a16="http://schemas.microsoft.com/office/drawing/2014/main" id="{AB1EC4B7-F42F-4C01-AD1B-C463E877D956}"/>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23" name="Line 39">
            <a:extLst>
              <a:ext uri="{FF2B5EF4-FFF2-40B4-BE49-F238E27FC236}">
                <a16:creationId xmlns:a16="http://schemas.microsoft.com/office/drawing/2014/main" id="{12828F9E-9993-43D3-A11D-F81FB8C97CA0}"/>
              </a:ext>
            </a:extLst>
          </p:cNvPr>
          <p:cNvSpPr>
            <a:spLocks noChangeShapeType="1"/>
          </p:cNvSpPr>
          <p:nvPr/>
        </p:nvSpPr>
        <p:spPr bwMode="auto">
          <a:xfrm>
            <a:off x="1828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24" name="Line 40">
            <a:extLst>
              <a:ext uri="{FF2B5EF4-FFF2-40B4-BE49-F238E27FC236}">
                <a16:creationId xmlns:a16="http://schemas.microsoft.com/office/drawing/2014/main" id="{88405334-2406-4035-881D-F5BB003A855E}"/>
              </a:ext>
            </a:extLst>
          </p:cNvPr>
          <p:cNvSpPr>
            <a:spLocks noChangeShapeType="1"/>
          </p:cNvSpPr>
          <p:nvPr/>
        </p:nvSpPr>
        <p:spPr bwMode="auto">
          <a:xfrm>
            <a:off x="2362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25" name="Line 41">
            <a:extLst>
              <a:ext uri="{FF2B5EF4-FFF2-40B4-BE49-F238E27FC236}">
                <a16:creationId xmlns:a16="http://schemas.microsoft.com/office/drawing/2014/main" id="{A06A2B23-9CAC-4776-B34F-4BF604F3009F}"/>
              </a:ext>
            </a:extLst>
          </p:cNvPr>
          <p:cNvSpPr>
            <a:spLocks noChangeShapeType="1"/>
          </p:cNvSpPr>
          <p:nvPr/>
        </p:nvSpPr>
        <p:spPr bwMode="auto">
          <a:xfrm>
            <a:off x="2590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605C5896-6F65-4E2F-99A7-0C1BA5621565}"/>
              </a:ext>
            </a:extLst>
          </p:cNvPr>
          <p:cNvSpPr>
            <a:spLocks noGrp="1" noChangeArrowheads="1"/>
          </p:cNvSpPr>
          <p:nvPr>
            <p:ph type="title"/>
          </p:nvPr>
        </p:nvSpPr>
        <p:spPr/>
        <p:txBody>
          <a:bodyPr/>
          <a:lstStyle/>
          <a:p>
            <a:r>
              <a:rPr lang="en-US" altLang="en-US"/>
              <a:t>Determining the cost of a file</a:t>
            </a:r>
          </a:p>
        </p:txBody>
      </p:sp>
      <p:grpSp>
        <p:nvGrpSpPr>
          <p:cNvPr id="116740" name="Group 4">
            <a:extLst>
              <a:ext uri="{FF2B5EF4-FFF2-40B4-BE49-F238E27FC236}">
                <a16:creationId xmlns:a16="http://schemas.microsoft.com/office/drawing/2014/main" id="{C2155611-DBAA-44E5-99C6-4F1F0C2333C7}"/>
              </a:ext>
            </a:extLst>
          </p:cNvPr>
          <p:cNvGrpSpPr>
            <a:grpSpLocks/>
          </p:cNvGrpSpPr>
          <p:nvPr/>
        </p:nvGrpSpPr>
        <p:grpSpPr bwMode="auto">
          <a:xfrm>
            <a:off x="6629400" y="2133600"/>
            <a:ext cx="533400" cy="533400"/>
            <a:chOff x="1824" y="2736"/>
            <a:chExt cx="336" cy="336"/>
          </a:xfrm>
        </p:grpSpPr>
        <p:sp>
          <p:nvSpPr>
            <p:cNvPr id="116741" name="Oval 5">
              <a:extLst>
                <a:ext uri="{FF2B5EF4-FFF2-40B4-BE49-F238E27FC236}">
                  <a16:creationId xmlns:a16="http://schemas.microsoft.com/office/drawing/2014/main" id="{6A21F059-4C8D-4C0C-BC53-4ACC7B7D8C3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42" name="Text Box 6">
              <a:extLst>
                <a:ext uri="{FF2B5EF4-FFF2-40B4-BE49-F238E27FC236}">
                  <a16:creationId xmlns:a16="http://schemas.microsoft.com/office/drawing/2014/main" id="{9EE109A7-0F93-4533-A8AE-288AFB2C571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6743" name="Group 7">
            <a:extLst>
              <a:ext uri="{FF2B5EF4-FFF2-40B4-BE49-F238E27FC236}">
                <a16:creationId xmlns:a16="http://schemas.microsoft.com/office/drawing/2014/main" id="{9D078B26-3CAE-4570-A758-E6BAAE7275E4}"/>
              </a:ext>
            </a:extLst>
          </p:cNvPr>
          <p:cNvGrpSpPr>
            <a:grpSpLocks/>
          </p:cNvGrpSpPr>
          <p:nvPr/>
        </p:nvGrpSpPr>
        <p:grpSpPr bwMode="auto">
          <a:xfrm>
            <a:off x="5867400" y="3124200"/>
            <a:ext cx="533400" cy="533400"/>
            <a:chOff x="1824" y="2736"/>
            <a:chExt cx="336" cy="336"/>
          </a:xfrm>
        </p:grpSpPr>
        <p:sp>
          <p:nvSpPr>
            <p:cNvPr id="116744" name="Oval 8">
              <a:extLst>
                <a:ext uri="{FF2B5EF4-FFF2-40B4-BE49-F238E27FC236}">
                  <a16:creationId xmlns:a16="http://schemas.microsoft.com/office/drawing/2014/main" id="{2C60F4BE-66C4-4131-B4B9-DE7BF5D05DD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45" name="Text Box 9">
              <a:extLst>
                <a:ext uri="{FF2B5EF4-FFF2-40B4-BE49-F238E27FC236}">
                  <a16:creationId xmlns:a16="http://schemas.microsoft.com/office/drawing/2014/main" id="{8FA1C193-F440-4F9F-B4A0-D6D06EE70B6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6746" name="Group 10">
            <a:extLst>
              <a:ext uri="{FF2B5EF4-FFF2-40B4-BE49-F238E27FC236}">
                <a16:creationId xmlns:a16="http://schemas.microsoft.com/office/drawing/2014/main" id="{F6018ED8-2F09-4AA6-903D-1E9D1D9CBA24}"/>
              </a:ext>
            </a:extLst>
          </p:cNvPr>
          <p:cNvGrpSpPr>
            <a:grpSpLocks/>
          </p:cNvGrpSpPr>
          <p:nvPr/>
        </p:nvGrpSpPr>
        <p:grpSpPr bwMode="auto">
          <a:xfrm>
            <a:off x="7467600" y="3124200"/>
            <a:ext cx="533400" cy="533400"/>
            <a:chOff x="1824" y="2736"/>
            <a:chExt cx="336" cy="336"/>
          </a:xfrm>
        </p:grpSpPr>
        <p:sp>
          <p:nvSpPr>
            <p:cNvPr id="116747" name="Oval 11">
              <a:extLst>
                <a:ext uri="{FF2B5EF4-FFF2-40B4-BE49-F238E27FC236}">
                  <a16:creationId xmlns:a16="http://schemas.microsoft.com/office/drawing/2014/main" id="{A90AAB9B-6F0B-48AC-AE23-EBA689794B3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48" name="Text Box 12">
              <a:extLst>
                <a:ext uri="{FF2B5EF4-FFF2-40B4-BE49-F238E27FC236}">
                  <a16:creationId xmlns:a16="http://schemas.microsoft.com/office/drawing/2014/main" id="{B55325ED-481C-4E41-9E16-F2CE86F5816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6749" name="Group 13">
            <a:extLst>
              <a:ext uri="{FF2B5EF4-FFF2-40B4-BE49-F238E27FC236}">
                <a16:creationId xmlns:a16="http://schemas.microsoft.com/office/drawing/2014/main" id="{30D563AA-97E4-4D3C-877D-9EF9C6F2A207}"/>
              </a:ext>
            </a:extLst>
          </p:cNvPr>
          <p:cNvGrpSpPr>
            <a:grpSpLocks/>
          </p:cNvGrpSpPr>
          <p:nvPr/>
        </p:nvGrpSpPr>
        <p:grpSpPr bwMode="auto">
          <a:xfrm>
            <a:off x="6858000" y="4191000"/>
            <a:ext cx="533400" cy="533400"/>
            <a:chOff x="1824" y="2736"/>
            <a:chExt cx="336" cy="336"/>
          </a:xfrm>
        </p:grpSpPr>
        <p:sp>
          <p:nvSpPr>
            <p:cNvPr id="116750" name="Oval 14">
              <a:extLst>
                <a:ext uri="{FF2B5EF4-FFF2-40B4-BE49-F238E27FC236}">
                  <a16:creationId xmlns:a16="http://schemas.microsoft.com/office/drawing/2014/main" id="{C91706DE-1D80-4104-8895-C048B2D8D4F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51" name="Text Box 15">
              <a:extLst>
                <a:ext uri="{FF2B5EF4-FFF2-40B4-BE49-F238E27FC236}">
                  <a16:creationId xmlns:a16="http://schemas.microsoft.com/office/drawing/2014/main" id="{9937BFB4-7221-47F1-9DB4-DCFDCA30F89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6752" name="Group 16">
            <a:extLst>
              <a:ext uri="{FF2B5EF4-FFF2-40B4-BE49-F238E27FC236}">
                <a16:creationId xmlns:a16="http://schemas.microsoft.com/office/drawing/2014/main" id="{D0B09244-2413-44E8-9A0C-4BFBA79C06AC}"/>
              </a:ext>
            </a:extLst>
          </p:cNvPr>
          <p:cNvGrpSpPr>
            <a:grpSpLocks/>
          </p:cNvGrpSpPr>
          <p:nvPr/>
        </p:nvGrpSpPr>
        <p:grpSpPr bwMode="auto">
          <a:xfrm>
            <a:off x="6248400" y="5181600"/>
            <a:ext cx="533400" cy="533400"/>
            <a:chOff x="1824" y="2736"/>
            <a:chExt cx="336" cy="336"/>
          </a:xfrm>
        </p:grpSpPr>
        <p:sp>
          <p:nvSpPr>
            <p:cNvPr id="116753" name="Oval 17">
              <a:extLst>
                <a:ext uri="{FF2B5EF4-FFF2-40B4-BE49-F238E27FC236}">
                  <a16:creationId xmlns:a16="http://schemas.microsoft.com/office/drawing/2014/main" id="{AD2C4552-2088-4598-9012-E12513F58E2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54" name="Text Box 18">
              <a:extLst>
                <a:ext uri="{FF2B5EF4-FFF2-40B4-BE49-F238E27FC236}">
                  <a16:creationId xmlns:a16="http://schemas.microsoft.com/office/drawing/2014/main" id="{37EDE64E-A8ED-4191-A07B-9CFF80CAF57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6755" name="Group 19">
            <a:extLst>
              <a:ext uri="{FF2B5EF4-FFF2-40B4-BE49-F238E27FC236}">
                <a16:creationId xmlns:a16="http://schemas.microsoft.com/office/drawing/2014/main" id="{C528DDDE-1CE8-4B03-BC09-8A83F7FEE585}"/>
              </a:ext>
            </a:extLst>
          </p:cNvPr>
          <p:cNvGrpSpPr>
            <a:grpSpLocks/>
          </p:cNvGrpSpPr>
          <p:nvPr/>
        </p:nvGrpSpPr>
        <p:grpSpPr bwMode="auto">
          <a:xfrm>
            <a:off x="7543800" y="5181600"/>
            <a:ext cx="533400" cy="533400"/>
            <a:chOff x="1824" y="2736"/>
            <a:chExt cx="336" cy="336"/>
          </a:xfrm>
        </p:grpSpPr>
        <p:sp>
          <p:nvSpPr>
            <p:cNvPr id="116756" name="Oval 20">
              <a:extLst>
                <a:ext uri="{FF2B5EF4-FFF2-40B4-BE49-F238E27FC236}">
                  <a16:creationId xmlns:a16="http://schemas.microsoft.com/office/drawing/2014/main" id="{B7128B88-A2D5-437B-B42F-A2757CF86A2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57" name="Text Box 21">
              <a:extLst>
                <a:ext uri="{FF2B5EF4-FFF2-40B4-BE49-F238E27FC236}">
                  <a16:creationId xmlns:a16="http://schemas.microsoft.com/office/drawing/2014/main" id="{11F8988F-724A-4B4B-8B03-54EDBAAEB4D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6758" name="Group 22">
            <a:extLst>
              <a:ext uri="{FF2B5EF4-FFF2-40B4-BE49-F238E27FC236}">
                <a16:creationId xmlns:a16="http://schemas.microsoft.com/office/drawing/2014/main" id="{08ADD8E3-12D3-4B87-A128-F1D472CF2B79}"/>
              </a:ext>
            </a:extLst>
          </p:cNvPr>
          <p:cNvGrpSpPr>
            <a:grpSpLocks/>
          </p:cNvGrpSpPr>
          <p:nvPr/>
        </p:nvGrpSpPr>
        <p:grpSpPr bwMode="auto">
          <a:xfrm>
            <a:off x="8305800" y="4191000"/>
            <a:ext cx="533400" cy="533400"/>
            <a:chOff x="1824" y="2736"/>
            <a:chExt cx="336" cy="336"/>
          </a:xfrm>
        </p:grpSpPr>
        <p:sp>
          <p:nvSpPr>
            <p:cNvPr id="116759" name="Oval 23">
              <a:extLst>
                <a:ext uri="{FF2B5EF4-FFF2-40B4-BE49-F238E27FC236}">
                  <a16:creationId xmlns:a16="http://schemas.microsoft.com/office/drawing/2014/main" id="{AE2B501B-017C-4D39-86E9-B3A5477FF08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0" name="Text Box 24">
              <a:extLst>
                <a:ext uri="{FF2B5EF4-FFF2-40B4-BE49-F238E27FC236}">
                  <a16:creationId xmlns:a16="http://schemas.microsoft.com/office/drawing/2014/main" id="{ED1B13B3-964D-43CB-ACE9-18132920A75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6761" name="Line 25">
            <a:extLst>
              <a:ext uri="{FF2B5EF4-FFF2-40B4-BE49-F238E27FC236}">
                <a16:creationId xmlns:a16="http://schemas.microsoft.com/office/drawing/2014/main" id="{8E5C604D-8EA1-4315-9F6F-EAE152775AD8}"/>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2" name="Line 26">
            <a:extLst>
              <a:ext uri="{FF2B5EF4-FFF2-40B4-BE49-F238E27FC236}">
                <a16:creationId xmlns:a16="http://schemas.microsoft.com/office/drawing/2014/main" id="{6C1005A4-D3D5-482E-8A57-FB229C86557C}"/>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3" name="Line 27">
            <a:extLst>
              <a:ext uri="{FF2B5EF4-FFF2-40B4-BE49-F238E27FC236}">
                <a16:creationId xmlns:a16="http://schemas.microsoft.com/office/drawing/2014/main" id="{35840A82-74F4-4409-98B0-0B40475B4F1E}"/>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4" name="Line 28">
            <a:extLst>
              <a:ext uri="{FF2B5EF4-FFF2-40B4-BE49-F238E27FC236}">
                <a16:creationId xmlns:a16="http://schemas.microsoft.com/office/drawing/2014/main" id="{04306704-823D-475B-BD30-8DD268446F94}"/>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5" name="Line 29">
            <a:extLst>
              <a:ext uri="{FF2B5EF4-FFF2-40B4-BE49-F238E27FC236}">
                <a16:creationId xmlns:a16="http://schemas.microsoft.com/office/drawing/2014/main" id="{FAFCA7DD-71AC-41C0-B9BF-7632B2997EDF}"/>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6" name="Line 30">
            <a:extLst>
              <a:ext uri="{FF2B5EF4-FFF2-40B4-BE49-F238E27FC236}">
                <a16:creationId xmlns:a16="http://schemas.microsoft.com/office/drawing/2014/main" id="{D39177A5-2B5F-42B6-AB06-FEFB88ACAF64}"/>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7" name="Line 31">
            <a:extLst>
              <a:ext uri="{FF2B5EF4-FFF2-40B4-BE49-F238E27FC236}">
                <a16:creationId xmlns:a16="http://schemas.microsoft.com/office/drawing/2014/main" id="{89E711B9-9C8C-416A-BF39-17A2FAB5DA1C}"/>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8" name="Text Box 32">
            <a:extLst>
              <a:ext uri="{FF2B5EF4-FFF2-40B4-BE49-F238E27FC236}">
                <a16:creationId xmlns:a16="http://schemas.microsoft.com/office/drawing/2014/main" id="{81E8457A-2C0D-498E-995A-91BEFE91492D}"/>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6769" name="Line 33">
            <a:extLst>
              <a:ext uri="{FF2B5EF4-FFF2-40B4-BE49-F238E27FC236}">
                <a16:creationId xmlns:a16="http://schemas.microsoft.com/office/drawing/2014/main" id="{5E837A60-2960-40CE-B90D-E4C9E1B0CCBE}"/>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70" name="Text Box 34">
            <a:extLst>
              <a:ext uri="{FF2B5EF4-FFF2-40B4-BE49-F238E27FC236}">
                <a16:creationId xmlns:a16="http://schemas.microsoft.com/office/drawing/2014/main" id="{A8F8453A-F9FC-4448-B038-993C16F2ADC9}"/>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aphicFrame>
        <p:nvGraphicFramePr>
          <p:cNvPr id="116771" name="Group 35">
            <a:extLst>
              <a:ext uri="{FF2B5EF4-FFF2-40B4-BE49-F238E27FC236}">
                <a16:creationId xmlns:a16="http://schemas.microsoft.com/office/drawing/2014/main" id="{E11C5E9E-AF30-41E3-AC05-39EFFAAA0E7B}"/>
              </a:ext>
            </a:extLst>
          </p:cNvPr>
          <p:cNvGraphicFramePr>
            <a:graphicFrameLocks noGrp="1"/>
          </p:cNvGraphicFramePr>
          <p:nvPr/>
        </p:nvGraphicFramePr>
        <p:xfrm>
          <a:off x="990600" y="2133600"/>
          <a:ext cx="2667000" cy="2090928"/>
        </p:xfrm>
        <a:graphic>
          <a:graphicData uri="http://schemas.openxmlformats.org/drawingml/2006/table">
            <a:tbl>
              <a:tblPr/>
              <a:tblGrid>
                <a:gridCol w="1143000">
                  <a:extLst>
                    <a:ext uri="{9D8B030D-6E8A-4147-A177-3AD203B41FA5}">
                      <a16:colId xmlns:a16="http://schemas.microsoft.com/office/drawing/2014/main" val="3074731391"/>
                    </a:ext>
                  </a:extLst>
                </a:gridCol>
                <a:gridCol w="1524000">
                  <a:extLst>
                    <a:ext uri="{9D8B030D-6E8A-4147-A177-3AD203B41FA5}">
                      <a16:colId xmlns:a16="http://schemas.microsoft.com/office/drawing/2014/main" val="6556685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1059557"/>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3678419"/>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449E98E-1FAD-4B0A-9638-2FE323B1C587}"/>
              </a:ext>
            </a:extLst>
          </p:cNvPr>
          <p:cNvSpPr>
            <a:spLocks noGrp="1" noChangeArrowheads="1"/>
          </p:cNvSpPr>
          <p:nvPr>
            <p:ph type="title"/>
          </p:nvPr>
        </p:nvSpPr>
        <p:spPr/>
        <p:txBody>
          <a:bodyPr/>
          <a:lstStyle/>
          <a:p>
            <a:r>
              <a:rPr lang="en-US" altLang="en-US"/>
              <a:t>Determining the cost of a file</a:t>
            </a:r>
          </a:p>
        </p:txBody>
      </p:sp>
      <p:grpSp>
        <p:nvGrpSpPr>
          <p:cNvPr id="117763" name="Group 3">
            <a:extLst>
              <a:ext uri="{FF2B5EF4-FFF2-40B4-BE49-F238E27FC236}">
                <a16:creationId xmlns:a16="http://schemas.microsoft.com/office/drawing/2014/main" id="{238C50AE-9757-4110-B9BE-0C8041E2A5FE}"/>
              </a:ext>
            </a:extLst>
          </p:cNvPr>
          <p:cNvGrpSpPr>
            <a:grpSpLocks/>
          </p:cNvGrpSpPr>
          <p:nvPr/>
        </p:nvGrpSpPr>
        <p:grpSpPr bwMode="auto">
          <a:xfrm>
            <a:off x="6629400" y="2133600"/>
            <a:ext cx="533400" cy="533400"/>
            <a:chOff x="1824" y="2736"/>
            <a:chExt cx="336" cy="336"/>
          </a:xfrm>
        </p:grpSpPr>
        <p:sp>
          <p:nvSpPr>
            <p:cNvPr id="117764" name="Oval 4">
              <a:extLst>
                <a:ext uri="{FF2B5EF4-FFF2-40B4-BE49-F238E27FC236}">
                  <a16:creationId xmlns:a16="http://schemas.microsoft.com/office/drawing/2014/main" id="{56F7F374-266B-4AB7-B321-F1961714F0E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65" name="Text Box 5">
              <a:extLst>
                <a:ext uri="{FF2B5EF4-FFF2-40B4-BE49-F238E27FC236}">
                  <a16:creationId xmlns:a16="http://schemas.microsoft.com/office/drawing/2014/main" id="{5EFDA4D9-17AD-4507-8207-BC6D1B59545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7766" name="Group 6">
            <a:extLst>
              <a:ext uri="{FF2B5EF4-FFF2-40B4-BE49-F238E27FC236}">
                <a16:creationId xmlns:a16="http://schemas.microsoft.com/office/drawing/2014/main" id="{FCBEF393-FFB3-431B-ADFF-1038D7204D0E}"/>
              </a:ext>
            </a:extLst>
          </p:cNvPr>
          <p:cNvGrpSpPr>
            <a:grpSpLocks/>
          </p:cNvGrpSpPr>
          <p:nvPr/>
        </p:nvGrpSpPr>
        <p:grpSpPr bwMode="auto">
          <a:xfrm>
            <a:off x="5867400" y="3124200"/>
            <a:ext cx="533400" cy="533400"/>
            <a:chOff x="1824" y="2736"/>
            <a:chExt cx="336" cy="336"/>
          </a:xfrm>
        </p:grpSpPr>
        <p:sp>
          <p:nvSpPr>
            <p:cNvPr id="117767" name="Oval 7">
              <a:extLst>
                <a:ext uri="{FF2B5EF4-FFF2-40B4-BE49-F238E27FC236}">
                  <a16:creationId xmlns:a16="http://schemas.microsoft.com/office/drawing/2014/main" id="{835EBC43-A2B1-4BDB-97CC-C050A39C2A2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68" name="Text Box 8">
              <a:extLst>
                <a:ext uri="{FF2B5EF4-FFF2-40B4-BE49-F238E27FC236}">
                  <a16:creationId xmlns:a16="http://schemas.microsoft.com/office/drawing/2014/main" id="{DAEB00D4-0461-4DBD-B5EC-5CBC506E3E5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7769" name="Group 9">
            <a:extLst>
              <a:ext uri="{FF2B5EF4-FFF2-40B4-BE49-F238E27FC236}">
                <a16:creationId xmlns:a16="http://schemas.microsoft.com/office/drawing/2014/main" id="{3BC092FE-B616-40DE-A439-244E4C2DBB0E}"/>
              </a:ext>
            </a:extLst>
          </p:cNvPr>
          <p:cNvGrpSpPr>
            <a:grpSpLocks/>
          </p:cNvGrpSpPr>
          <p:nvPr/>
        </p:nvGrpSpPr>
        <p:grpSpPr bwMode="auto">
          <a:xfrm>
            <a:off x="7467600" y="3124200"/>
            <a:ext cx="533400" cy="533400"/>
            <a:chOff x="1824" y="2736"/>
            <a:chExt cx="336" cy="336"/>
          </a:xfrm>
        </p:grpSpPr>
        <p:sp>
          <p:nvSpPr>
            <p:cNvPr id="117770" name="Oval 10">
              <a:extLst>
                <a:ext uri="{FF2B5EF4-FFF2-40B4-BE49-F238E27FC236}">
                  <a16:creationId xmlns:a16="http://schemas.microsoft.com/office/drawing/2014/main" id="{DD3AFE87-2C50-4968-ABF2-1D21C27E3AB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71" name="Text Box 11">
              <a:extLst>
                <a:ext uri="{FF2B5EF4-FFF2-40B4-BE49-F238E27FC236}">
                  <a16:creationId xmlns:a16="http://schemas.microsoft.com/office/drawing/2014/main" id="{30B55BFC-C1A0-411C-B9E0-006FFF6C670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7772" name="Group 12">
            <a:extLst>
              <a:ext uri="{FF2B5EF4-FFF2-40B4-BE49-F238E27FC236}">
                <a16:creationId xmlns:a16="http://schemas.microsoft.com/office/drawing/2014/main" id="{9B411135-BF27-4D13-A7EB-B6A35A0935E2}"/>
              </a:ext>
            </a:extLst>
          </p:cNvPr>
          <p:cNvGrpSpPr>
            <a:grpSpLocks/>
          </p:cNvGrpSpPr>
          <p:nvPr/>
        </p:nvGrpSpPr>
        <p:grpSpPr bwMode="auto">
          <a:xfrm>
            <a:off x="6858000" y="4191000"/>
            <a:ext cx="533400" cy="533400"/>
            <a:chOff x="1824" y="2736"/>
            <a:chExt cx="336" cy="336"/>
          </a:xfrm>
        </p:grpSpPr>
        <p:sp>
          <p:nvSpPr>
            <p:cNvPr id="117773" name="Oval 13">
              <a:extLst>
                <a:ext uri="{FF2B5EF4-FFF2-40B4-BE49-F238E27FC236}">
                  <a16:creationId xmlns:a16="http://schemas.microsoft.com/office/drawing/2014/main" id="{2DD68819-E1EB-48AF-B30B-B852CB3B1AB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74" name="Text Box 14">
              <a:extLst>
                <a:ext uri="{FF2B5EF4-FFF2-40B4-BE49-F238E27FC236}">
                  <a16:creationId xmlns:a16="http://schemas.microsoft.com/office/drawing/2014/main" id="{9C62739F-3DA6-42A4-8103-F524A78874A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7775" name="Group 15">
            <a:extLst>
              <a:ext uri="{FF2B5EF4-FFF2-40B4-BE49-F238E27FC236}">
                <a16:creationId xmlns:a16="http://schemas.microsoft.com/office/drawing/2014/main" id="{353EB762-833E-4396-907E-C82B4B77B719}"/>
              </a:ext>
            </a:extLst>
          </p:cNvPr>
          <p:cNvGrpSpPr>
            <a:grpSpLocks/>
          </p:cNvGrpSpPr>
          <p:nvPr/>
        </p:nvGrpSpPr>
        <p:grpSpPr bwMode="auto">
          <a:xfrm>
            <a:off x="6248400" y="5181600"/>
            <a:ext cx="533400" cy="533400"/>
            <a:chOff x="1824" y="2736"/>
            <a:chExt cx="336" cy="336"/>
          </a:xfrm>
        </p:grpSpPr>
        <p:sp>
          <p:nvSpPr>
            <p:cNvPr id="117776" name="Oval 16">
              <a:extLst>
                <a:ext uri="{FF2B5EF4-FFF2-40B4-BE49-F238E27FC236}">
                  <a16:creationId xmlns:a16="http://schemas.microsoft.com/office/drawing/2014/main" id="{B5406852-BFB5-48DA-B46E-DF5B9E87EC4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77" name="Text Box 17">
              <a:extLst>
                <a:ext uri="{FF2B5EF4-FFF2-40B4-BE49-F238E27FC236}">
                  <a16:creationId xmlns:a16="http://schemas.microsoft.com/office/drawing/2014/main" id="{2DEAB7C4-12D6-4DF0-87D9-0A343443658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7778" name="Group 18">
            <a:extLst>
              <a:ext uri="{FF2B5EF4-FFF2-40B4-BE49-F238E27FC236}">
                <a16:creationId xmlns:a16="http://schemas.microsoft.com/office/drawing/2014/main" id="{F3AFB94F-C0B9-4557-B487-8181103341DC}"/>
              </a:ext>
            </a:extLst>
          </p:cNvPr>
          <p:cNvGrpSpPr>
            <a:grpSpLocks/>
          </p:cNvGrpSpPr>
          <p:nvPr/>
        </p:nvGrpSpPr>
        <p:grpSpPr bwMode="auto">
          <a:xfrm>
            <a:off x="7543800" y="5181600"/>
            <a:ext cx="533400" cy="533400"/>
            <a:chOff x="1824" y="2736"/>
            <a:chExt cx="336" cy="336"/>
          </a:xfrm>
        </p:grpSpPr>
        <p:sp>
          <p:nvSpPr>
            <p:cNvPr id="117779" name="Oval 19">
              <a:extLst>
                <a:ext uri="{FF2B5EF4-FFF2-40B4-BE49-F238E27FC236}">
                  <a16:creationId xmlns:a16="http://schemas.microsoft.com/office/drawing/2014/main" id="{4302A6E7-F870-43E8-80A5-78E080F9683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0" name="Text Box 20">
              <a:extLst>
                <a:ext uri="{FF2B5EF4-FFF2-40B4-BE49-F238E27FC236}">
                  <a16:creationId xmlns:a16="http://schemas.microsoft.com/office/drawing/2014/main" id="{50120614-1633-4CAE-96BB-B3B0711A3D7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7781" name="Group 21">
            <a:extLst>
              <a:ext uri="{FF2B5EF4-FFF2-40B4-BE49-F238E27FC236}">
                <a16:creationId xmlns:a16="http://schemas.microsoft.com/office/drawing/2014/main" id="{CFB2AEA0-E4C5-4CCC-B7A0-271EE1D5DB2D}"/>
              </a:ext>
            </a:extLst>
          </p:cNvPr>
          <p:cNvGrpSpPr>
            <a:grpSpLocks/>
          </p:cNvGrpSpPr>
          <p:nvPr/>
        </p:nvGrpSpPr>
        <p:grpSpPr bwMode="auto">
          <a:xfrm>
            <a:off x="8305800" y="4191000"/>
            <a:ext cx="533400" cy="533400"/>
            <a:chOff x="1824" y="2736"/>
            <a:chExt cx="336" cy="336"/>
          </a:xfrm>
        </p:grpSpPr>
        <p:sp>
          <p:nvSpPr>
            <p:cNvPr id="117782" name="Oval 22">
              <a:extLst>
                <a:ext uri="{FF2B5EF4-FFF2-40B4-BE49-F238E27FC236}">
                  <a16:creationId xmlns:a16="http://schemas.microsoft.com/office/drawing/2014/main" id="{D463A622-47BA-4981-84F7-82C99439E59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3" name="Text Box 23">
              <a:extLst>
                <a:ext uri="{FF2B5EF4-FFF2-40B4-BE49-F238E27FC236}">
                  <a16:creationId xmlns:a16="http://schemas.microsoft.com/office/drawing/2014/main" id="{E8963E36-3F7F-4A33-A5B2-2252852AF0C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7784" name="Line 24">
            <a:extLst>
              <a:ext uri="{FF2B5EF4-FFF2-40B4-BE49-F238E27FC236}">
                <a16:creationId xmlns:a16="http://schemas.microsoft.com/office/drawing/2014/main" id="{57C2E2BE-233D-4456-B278-BF1DB7E18D4B}"/>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5" name="Line 25">
            <a:extLst>
              <a:ext uri="{FF2B5EF4-FFF2-40B4-BE49-F238E27FC236}">
                <a16:creationId xmlns:a16="http://schemas.microsoft.com/office/drawing/2014/main" id="{E7ECE51C-BDA8-4F27-9933-8C5073DEC8B3}"/>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6" name="Line 26">
            <a:extLst>
              <a:ext uri="{FF2B5EF4-FFF2-40B4-BE49-F238E27FC236}">
                <a16:creationId xmlns:a16="http://schemas.microsoft.com/office/drawing/2014/main" id="{A4000315-7367-4049-9B62-E0345C4FD861}"/>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7" name="Line 27">
            <a:extLst>
              <a:ext uri="{FF2B5EF4-FFF2-40B4-BE49-F238E27FC236}">
                <a16:creationId xmlns:a16="http://schemas.microsoft.com/office/drawing/2014/main" id="{F46C6C0E-1E80-460C-8957-19C2330DD1FC}"/>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8" name="Line 28">
            <a:extLst>
              <a:ext uri="{FF2B5EF4-FFF2-40B4-BE49-F238E27FC236}">
                <a16:creationId xmlns:a16="http://schemas.microsoft.com/office/drawing/2014/main" id="{D4895AF6-3617-46E1-8BD4-041C27D68F1E}"/>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9" name="Line 29">
            <a:extLst>
              <a:ext uri="{FF2B5EF4-FFF2-40B4-BE49-F238E27FC236}">
                <a16:creationId xmlns:a16="http://schemas.microsoft.com/office/drawing/2014/main" id="{DC19EC29-705F-4725-B22A-CD2702BCF1CA}"/>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90" name="Line 30">
            <a:extLst>
              <a:ext uri="{FF2B5EF4-FFF2-40B4-BE49-F238E27FC236}">
                <a16:creationId xmlns:a16="http://schemas.microsoft.com/office/drawing/2014/main" id="{9D67897B-2978-4171-897E-130A52E35B43}"/>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91" name="Text Box 31">
            <a:extLst>
              <a:ext uri="{FF2B5EF4-FFF2-40B4-BE49-F238E27FC236}">
                <a16:creationId xmlns:a16="http://schemas.microsoft.com/office/drawing/2014/main" id="{8A2D1712-8B64-48F6-8AEC-806AD2806B1C}"/>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7792" name="Line 32">
            <a:extLst>
              <a:ext uri="{FF2B5EF4-FFF2-40B4-BE49-F238E27FC236}">
                <a16:creationId xmlns:a16="http://schemas.microsoft.com/office/drawing/2014/main" id="{7DFD3BB0-B26A-4F3D-8F7A-07E74B4E0737}"/>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93" name="Text Box 33">
            <a:extLst>
              <a:ext uri="{FF2B5EF4-FFF2-40B4-BE49-F238E27FC236}">
                <a16:creationId xmlns:a16="http://schemas.microsoft.com/office/drawing/2014/main" id="{FB741E9B-1B26-4B0A-98E3-D35AFD5CB25F}"/>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aphicFrame>
        <p:nvGraphicFramePr>
          <p:cNvPr id="117794" name="Group 34">
            <a:extLst>
              <a:ext uri="{FF2B5EF4-FFF2-40B4-BE49-F238E27FC236}">
                <a16:creationId xmlns:a16="http://schemas.microsoft.com/office/drawing/2014/main" id="{19948706-74C3-4B98-B7B3-1A4EA4C34EBE}"/>
              </a:ext>
            </a:extLst>
          </p:cNvPr>
          <p:cNvGraphicFramePr>
            <a:graphicFrameLocks noGrp="1"/>
          </p:cNvGraphicFramePr>
          <p:nvPr/>
        </p:nvGraphicFramePr>
        <p:xfrm>
          <a:off x="990600" y="2133600"/>
          <a:ext cx="2667000" cy="2090928"/>
        </p:xfrm>
        <a:graphic>
          <a:graphicData uri="http://schemas.openxmlformats.org/drawingml/2006/table">
            <a:tbl>
              <a:tblPr/>
              <a:tblGrid>
                <a:gridCol w="1143000">
                  <a:extLst>
                    <a:ext uri="{9D8B030D-6E8A-4147-A177-3AD203B41FA5}">
                      <a16:colId xmlns:a16="http://schemas.microsoft.com/office/drawing/2014/main" val="2625946792"/>
                    </a:ext>
                  </a:extLst>
                </a:gridCol>
                <a:gridCol w="1524000">
                  <a:extLst>
                    <a:ext uri="{9D8B030D-6E8A-4147-A177-3AD203B41FA5}">
                      <a16:colId xmlns:a16="http://schemas.microsoft.com/office/drawing/2014/main" val="100929683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844138"/>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0061874"/>
                  </a:ext>
                </a:extLst>
              </a:tr>
            </a:tbl>
          </a:graphicData>
        </a:graphic>
      </p:graphicFrame>
      <p:sp>
        <p:nvSpPr>
          <p:cNvPr id="117805" name="Text Box 45">
            <a:extLst>
              <a:ext uri="{FF2B5EF4-FFF2-40B4-BE49-F238E27FC236}">
                <a16:creationId xmlns:a16="http://schemas.microsoft.com/office/drawing/2014/main" id="{F56761F4-E3B7-4B5B-932D-D708C9410DB0}"/>
              </a:ext>
            </a:extLst>
          </p:cNvPr>
          <p:cNvSpPr txBox="1">
            <a:spLocks noChangeArrowheads="1"/>
          </p:cNvSpPr>
          <p:nvPr/>
        </p:nvSpPr>
        <p:spPr bwMode="auto">
          <a:xfrm>
            <a:off x="56388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
        <p:nvSpPr>
          <p:cNvPr id="117806" name="Text Box 46">
            <a:extLst>
              <a:ext uri="{FF2B5EF4-FFF2-40B4-BE49-F238E27FC236}">
                <a16:creationId xmlns:a16="http://schemas.microsoft.com/office/drawing/2014/main" id="{43B486BA-CD83-4825-B47D-EE513EF535DB}"/>
              </a:ext>
            </a:extLst>
          </p:cNvPr>
          <p:cNvSpPr txBox="1">
            <a:spLocks noChangeArrowheads="1"/>
          </p:cNvSpPr>
          <p:nvPr/>
        </p:nvSpPr>
        <p:spPr bwMode="auto">
          <a:xfrm>
            <a:off x="62484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17807" name="Text Box 47">
            <a:extLst>
              <a:ext uri="{FF2B5EF4-FFF2-40B4-BE49-F238E27FC236}">
                <a16:creationId xmlns:a16="http://schemas.microsoft.com/office/drawing/2014/main" id="{7137D0D2-4EC4-4084-975D-7F483CE58BE4}"/>
              </a:ext>
            </a:extLst>
          </p:cNvPr>
          <p:cNvSpPr txBox="1">
            <a:spLocks noChangeArrowheads="1"/>
          </p:cNvSpPr>
          <p:nvPr/>
        </p:nvSpPr>
        <p:spPr bwMode="auto">
          <a:xfrm>
            <a:off x="76962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sp>
        <p:nvSpPr>
          <p:cNvPr id="117808" name="Text Box 48">
            <a:extLst>
              <a:ext uri="{FF2B5EF4-FFF2-40B4-BE49-F238E27FC236}">
                <a16:creationId xmlns:a16="http://schemas.microsoft.com/office/drawing/2014/main" id="{1C23CE28-F930-419D-9E98-6209C1D67304}"/>
              </a:ext>
            </a:extLst>
          </p:cNvPr>
          <p:cNvSpPr txBox="1">
            <a:spLocks noChangeArrowheads="1"/>
          </p:cNvSpPr>
          <p:nvPr/>
        </p:nvSpPr>
        <p:spPr bwMode="auto">
          <a:xfrm>
            <a:off x="8305800" y="4800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graphicFrame>
        <p:nvGraphicFramePr>
          <p:cNvPr id="117809" name="Object 49">
            <a:extLst>
              <a:ext uri="{FF2B5EF4-FFF2-40B4-BE49-F238E27FC236}">
                <a16:creationId xmlns:a16="http://schemas.microsoft.com/office/drawing/2014/main" id="{572C1523-DFD3-4049-97C5-C357A35297A2}"/>
              </a:ext>
            </a:extLst>
          </p:cNvPr>
          <p:cNvGraphicFramePr>
            <a:graphicFrameLocks noChangeAspect="1"/>
          </p:cNvGraphicFramePr>
          <p:nvPr/>
        </p:nvGraphicFramePr>
        <p:xfrm>
          <a:off x="762000" y="5105400"/>
          <a:ext cx="4648200" cy="881063"/>
        </p:xfrm>
        <a:graphic>
          <a:graphicData uri="http://schemas.openxmlformats.org/presentationml/2006/ole">
            <mc:AlternateContent xmlns:mc="http://schemas.openxmlformats.org/markup-compatibility/2006">
              <mc:Choice xmlns:v="urn:schemas-microsoft-com:vml" Requires="v">
                <p:oleObj spid="_x0000_s14371" name="Equation" r:id="rId3" imgW="1574640" imgH="291960" progId="Equation.3">
                  <p:embed/>
                </p:oleObj>
              </mc:Choice>
              <mc:Fallback>
                <p:oleObj name="Equation" r:id="rId3" imgW="1574640" imgH="291960" progId="Equation.3">
                  <p:embed/>
                  <p:pic>
                    <p:nvPicPr>
                      <p:cNvPr id="117809" name="Object 49">
                        <a:extLst>
                          <a:ext uri="{FF2B5EF4-FFF2-40B4-BE49-F238E27FC236}">
                            <a16:creationId xmlns:a16="http://schemas.microsoft.com/office/drawing/2014/main" id="{572C1523-DFD3-4049-97C5-C357A35297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05400"/>
                        <a:ext cx="46482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B7921BB-633B-4C4D-BA12-59F8242E7B0F}"/>
              </a:ext>
            </a:extLst>
          </p:cNvPr>
          <p:cNvSpPr>
            <a:spLocks noGrp="1" noChangeArrowheads="1"/>
          </p:cNvSpPr>
          <p:nvPr>
            <p:ph type="title"/>
          </p:nvPr>
        </p:nvSpPr>
        <p:spPr/>
        <p:txBody>
          <a:bodyPr/>
          <a:lstStyle/>
          <a:p>
            <a:r>
              <a:rPr lang="en-US" altLang="en-US"/>
              <a:t>Determining the cost of a file</a:t>
            </a:r>
          </a:p>
        </p:txBody>
      </p:sp>
      <p:grpSp>
        <p:nvGrpSpPr>
          <p:cNvPr id="119811" name="Group 3">
            <a:extLst>
              <a:ext uri="{FF2B5EF4-FFF2-40B4-BE49-F238E27FC236}">
                <a16:creationId xmlns:a16="http://schemas.microsoft.com/office/drawing/2014/main" id="{A67A56CE-D85A-48EC-8CBD-3C09A4DBE196}"/>
              </a:ext>
            </a:extLst>
          </p:cNvPr>
          <p:cNvGrpSpPr>
            <a:grpSpLocks/>
          </p:cNvGrpSpPr>
          <p:nvPr/>
        </p:nvGrpSpPr>
        <p:grpSpPr bwMode="auto">
          <a:xfrm>
            <a:off x="6629400" y="2133600"/>
            <a:ext cx="533400" cy="533400"/>
            <a:chOff x="1824" y="2736"/>
            <a:chExt cx="336" cy="336"/>
          </a:xfrm>
        </p:grpSpPr>
        <p:sp>
          <p:nvSpPr>
            <p:cNvPr id="119812" name="Oval 4">
              <a:extLst>
                <a:ext uri="{FF2B5EF4-FFF2-40B4-BE49-F238E27FC236}">
                  <a16:creationId xmlns:a16="http://schemas.microsoft.com/office/drawing/2014/main" id="{89AD15A9-ADE2-43F7-BA67-305B1E027EE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3" name="Text Box 5">
              <a:extLst>
                <a:ext uri="{FF2B5EF4-FFF2-40B4-BE49-F238E27FC236}">
                  <a16:creationId xmlns:a16="http://schemas.microsoft.com/office/drawing/2014/main" id="{558D1D6E-C061-4C2B-8796-CE781F47546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9814" name="Group 6">
            <a:extLst>
              <a:ext uri="{FF2B5EF4-FFF2-40B4-BE49-F238E27FC236}">
                <a16:creationId xmlns:a16="http://schemas.microsoft.com/office/drawing/2014/main" id="{91107B0B-25C9-403B-A5CC-1F9C30BC90B9}"/>
              </a:ext>
            </a:extLst>
          </p:cNvPr>
          <p:cNvGrpSpPr>
            <a:grpSpLocks/>
          </p:cNvGrpSpPr>
          <p:nvPr/>
        </p:nvGrpSpPr>
        <p:grpSpPr bwMode="auto">
          <a:xfrm>
            <a:off x="5867400" y="3124200"/>
            <a:ext cx="533400" cy="533400"/>
            <a:chOff x="1824" y="2736"/>
            <a:chExt cx="336" cy="336"/>
          </a:xfrm>
        </p:grpSpPr>
        <p:sp>
          <p:nvSpPr>
            <p:cNvPr id="119815" name="Oval 7">
              <a:extLst>
                <a:ext uri="{FF2B5EF4-FFF2-40B4-BE49-F238E27FC236}">
                  <a16:creationId xmlns:a16="http://schemas.microsoft.com/office/drawing/2014/main" id="{B897E8CB-6F3B-4A02-B55D-039647DF5F4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6" name="Text Box 8">
              <a:extLst>
                <a:ext uri="{FF2B5EF4-FFF2-40B4-BE49-F238E27FC236}">
                  <a16:creationId xmlns:a16="http://schemas.microsoft.com/office/drawing/2014/main" id="{86AFF79C-83CC-4F65-8FED-74E7F886021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9817" name="Group 9">
            <a:extLst>
              <a:ext uri="{FF2B5EF4-FFF2-40B4-BE49-F238E27FC236}">
                <a16:creationId xmlns:a16="http://schemas.microsoft.com/office/drawing/2014/main" id="{92DCCDF7-7749-4659-86B8-263E73E6187A}"/>
              </a:ext>
            </a:extLst>
          </p:cNvPr>
          <p:cNvGrpSpPr>
            <a:grpSpLocks/>
          </p:cNvGrpSpPr>
          <p:nvPr/>
        </p:nvGrpSpPr>
        <p:grpSpPr bwMode="auto">
          <a:xfrm>
            <a:off x="7467600" y="3124200"/>
            <a:ext cx="533400" cy="533400"/>
            <a:chOff x="1824" y="2736"/>
            <a:chExt cx="336" cy="336"/>
          </a:xfrm>
        </p:grpSpPr>
        <p:sp>
          <p:nvSpPr>
            <p:cNvPr id="119818" name="Oval 10">
              <a:extLst>
                <a:ext uri="{FF2B5EF4-FFF2-40B4-BE49-F238E27FC236}">
                  <a16:creationId xmlns:a16="http://schemas.microsoft.com/office/drawing/2014/main" id="{B1D8589E-64B4-4E2D-A12D-A985D08BB67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9" name="Text Box 11">
              <a:extLst>
                <a:ext uri="{FF2B5EF4-FFF2-40B4-BE49-F238E27FC236}">
                  <a16:creationId xmlns:a16="http://schemas.microsoft.com/office/drawing/2014/main" id="{C92861CC-CAE3-46E8-9460-BC6D6F36E1D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9820" name="Group 12">
            <a:extLst>
              <a:ext uri="{FF2B5EF4-FFF2-40B4-BE49-F238E27FC236}">
                <a16:creationId xmlns:a16="http://schemas.microsoft.com/office/drawing/2014/main" id="{A450863F-209E-43C9-AAB7-BD5FFC76745A}"/>
              </a:ext>
            </a:extLst>
          </p:cNvPr>
          <p:cNvGrpSpPr>
            <a:grpSpLocks/>
          </p:cNvGrpSpPr>
          <p:nvPr/>
        </p:nvGrpSpPr>
        <p:grpSpPr bwMode="auto">
          <a:xfrm>
            <a:off x="6858000" y="4191000"/>
            <a:ext cx="533400" cy="533400"/>
            <a:chOff x="1824" y="2736"/>
            <a:chExt cx="336" cy="336"/>
          </a:xfrm>
        </p:grpSpPr>
        <p:sp>
          <p:nvSpPr>
            <p:cNvPr id="119821" name="Oval 13">
              <a:extLst>
                <a:ext uri="{FF2B5EF4-FFF2-40B4-BE49-F238E27FC236}">
                  <a16:creationId xmlns:a16="http://schemas.microsoft.com/office/drawing/2014/main" id="{2F4A88EC-BBED-4AAD-B8FA-9AC74668125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22" name="Text Box 14">
              <a:extLst>
                <a:ext uri="{FF2B5EF4-FFF2-40B4-BE49-F238E27FC236}">
                  <a16:creationId xmlns:a16="http://schemas.microsoft.com/office/drawing/2014/main" id="{381F0929-71F8-4014-BADC-7A71B9A7B76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9823" name="Group 15">
            <a:extLst>
              <a:ext uri="{FF2B5EF4-FFF2-40B4-BE49-F238E27FC236}">
                <a16:creationId xmlns:a16="http://schemas.microsoft.com/office/drawing/2014/main" id="{567A6083-E93B-4384-907F-2E175FB0DF72}"/>
              </a:ext>
            </a:extLst>
          </p:cNvPr>
          <p:cNvGrpSpPr>
            <a:grpSpLocks/>
          </p:cNvGrpSpPr>
          <p:nvPr/>
        </p:nvGrpSpPr>
        <p:grpSpPr bwMode="auto">
          <a:xfrm>
            <a:off x="6248400" y="5181600"/>
            <a:ext cx="533400" cy="533400"/>
            <a:chOff x="1824" y="2736"/>
            <a:chExt cx="336" cy="336"/>
          </a:xfrm>
        </p:grpSpPr>
        <p:sp>
          <p:nvSpPr>
            <p:cNvPr id="119824" name="Oval 16">
              <a:extLst>
                <a:ext uri="{FF2B5EF4-FFF2-40B4-BE49-F238E27FC236}">
                  <a16:creationId xmlns:a16="http://schemas.microsoft.com/office/drawing/2014/main" id="{187B1C73-342C-4CF0-97A4-5A786B85EDF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25" name="Text Box 17">
              <a:extLst>
                <a:ext uri="{FF2B5EF4-FFF2-40B4-BE49-F238E27FC236}">
                  <a16:creationId xmlns:a16="http://schemas.microsoft.com/office/drawing/2014/main" id="{72F8EEDE-9C92-4A5B-ABD9-285D6E3DA9E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9826" name="Group 18">
            <a:extLst>
              <a:ext uri="{FF2B5EF4-FFF2-40B4-BE49-F238E27FC236}">
                <a16:creationId xmlns:a16="http://schemas.microsoft.com/office/drawing/2014/main" id="{053F9972-6F2C-46AE-BED3-EEFBD97BEEF4}"/>
              </a:ext>
            </a:extLst>
          </p:cNvPr>
          <p:cNvGrpSpPr>
            <a:grpSpLocks/>
          </p:cNvGrpSpPr>
          <p:nvPr/>
        </p:nvGrpSpPr>
        <p:grpSpPr bwMode="auto">
          <a:xfrm>
            <a:off x="7543800" y="5181600"/>
            <a:ext cx="533400" cy="533400"/>
            <a:chOff x="1824" y="2736"/>
            <a:chExt cx="336" cy="336"/>
          </a:xfrm>
        </p:grpSpPr>
        <p:sp>
          <p:nvSpPr>
            <p:cNvPr id="119827" name="Oval 19">
              <a:extLst>
                <a:ext uri="{FF2B5EF4-FFF2-40B4-BE49-F238E27FC236}">
                  <a16:creationId xmlns:a16="http://schemas.microsoft.com/office/drawing/2014/main" id="{BAE287A0-31C3-419D-A66D-6D8476B2E1C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28" name="Text Box 20">
              <a:extLst>
                <a:ext uri="{FF2B5EF4-FFF2-40B4-BE49-F238E27FC236}">
                  <a16:creationId xmlns:a16="http://schemas.microsoft.com/office/drawing/2014/main" id="{FF5852F6-CC0E-439F-A749-EA0E7ADD3A0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9829" name="Group 21">
            <a:extLst>
              <a:ext uri="{FF2B5EF4-FFF2-40B4-BE49-F238E27FC236}">
                <a16:creationId xmlns:a16="http://schemas.microsoft.com/office/drawing/2014/main" id="{0E206229-DF97-4C77-9419-7C76236C6DDF}"/>
              </a:ext>
            </a:extLst>
          </p:cNvPr>
          <p:cNvGrpSpPr>
            <a:grpSpLocks/>
          </p:cNvGrpSpPr>
          <p:nvPr/>
        </p:nvGrpSpPr>
        <p:grpSpPr bwMode="auto">
          <a:xfrm>
            <a:off x="8305800" y="4191000"/>
            <a:ext cx="533400" cy="533400"/>
            <a:chOff x="1824" y="2736"/>
            <a:chExt cx="336" cy="336"/>
          </a:xfrm>
        </p:grpSpPr>
        <p:sp>
          <p:nvSpPr>
            <p:cNvPr id="119830" name="Oval 22">
              <a:extLst>
                <a:ext uri="{FF2B5EF4-FFF2-40B4-BE49-F238E27FC236}">
                  <a16:creationId xmlns:a16="http://schemas.microsoft.com/office/drawing/2014/main" id="{E953275B-0EC5-49AF-BFDE-3520D5D9E46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1" name="Text Box 23">
              <a:extLst>
                <a:ext uri="{FF2B5EF4-FFF2-40B4-BE49-F238E27FC236}">
                  <a16:creationId xmlns:a16="http://schemas.microsoft.com/office/drawing/2014/main" id="{DF79CC24-460F-4706-A0CA-4E08F969D1D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9832" name="Line 24">
            <a:extLst>
              <a:ext uri="{FF2B5EF4-FFF2-40B4-BE49-F238E27FC236}">
                <a16:creationId xmlns:a16="http://schemas.microsoft.com/office/drawing/2014/main" id="{896FCA41-15D6-4C85-BCD5-013FFA2ECB19}"/>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3" name="Line 25">
            <a:extLst>
              <a:ext uri="{FF2B5EF4-FFF2-40B4-BE49-F238E27FC236}">
                <a16:creationId xmlns:a16="http://schemas.microsoft.com/office/drawing/2014/main" id="{44DA30B9-B6EC-4AE5-B962-302241862983}"/>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4" name="Line 26">
            <a:extLst>
              <a:ext uri="{FF2B5EF4-FFF2-40B4-BE49-F238E27FC236}">
                <a16:creationId xmlns:a16="http://schemas.microsoft.com/office/drawing/2014/main" id="{ADA44C5E-3B12-469E-9DBF-F565EA4103BB}"/>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5" name="Line 27">
            <a:extLst>
              <a:ext uri="{FF2B5EF4-FFF2-40B4-BE49-F238E27FC236}">
                <a16:creationId xmlns:a16="http://schemas.microsoft.com/office/drawing/2014/main" id="{3DCB59F6-24EB-4517-AB5A-3B6F221B56E2}"/>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6" name="Line 28">
            <a:extLst>
              <a:ext uri="{FF2B5EF4-FFF2-40B4-BE49-F238E27FC236}">
                <a16:creationId xmlns:a16="http://schemas.microsoft.com/office/drawing/2014/main" id="{1AE35763-B928-47CA-9546-12685699949C}"/>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7" name="Line 29">
            <a:extLst>
              <a:ext uri="{FF2B5EF4-FFF2-40B4-BE49-F238E27FC236}">
                <a16:creationId xmlns:a16="http://schemas.microsoft.com/office/drawing/2014/main" id="{EC35DC21-EEAD-4CA4-AC44-4B4576DB2823}"/>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8" name="Line 30">
            <a:extLst>
              <a:ext uri="{FF2B5EF4-FFF2-40B4-BE49-F238E27FC236}">
                <a16:creationId xmlns:a16="http://schemas.microsoft.com/office/drawing/2014/main" id="{27584E44-F7C4-431B-AE5F-0DECE59FE64F}"/>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9" name="Text Box 31">
            <a:extLst>
              <a:ext uri="{FF2B5EF4-FFF2-40B4-BE49-F238E27FC236}">
                <a16:creationId xmlns:a16="http://schemas.microsoft.com/office/drawing/2014/main" id="{483437E1-2B70-4EA3-8311-55A652CB8EF3}"/>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9840" name="Line 32">
            <a:extLst>
              <a:ext uri="{FF2B5EF4-FFF2-40B4-BE49-F238E27FC236}">
                <a16:creationId xmlns:a16="http://schemas.microsoft.com/office/drawing/2014/main" id="{FEE19D62-9910-4E2E-ABCC-BFE4CD0E3F0E}"/>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41" name="Text Box 33">
            <a:extLst>
              <a:ext uri="{FF2B5EF4-FFF2-40B4-BE49-F238E27FC236}">
                <a16:creationId xmlns:a16="http://schemas.microsoft.com/office/drawing/2014/main" id="{D5EE7833-75E0-4356-B3B8-566CACD9F32D}"/>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aphicFrame>
        <p:nvGraphicFramePr>
          <p:cNvPr id="119842" name="Group 34">
            <a:extLst>
              <a:ext uri="{FF2B5EF4-FFF2-40B4-BE49-F238E27FC236}">
                <a16:creationId xmlns:a16="http://schemas.microsoft.com/office/drawing/2014/main" id="{299C6AC4-D614-4D16-B321-154DC38431CE}"/>
              </a:ext>
            </a:extLst>
          </p:cNvPr>
          <p:cNvGraphicFramePr>
            <a:graphicFrameLocks noGrp="1"/>
          </p:cNvGraphicFramePr>
          <p:nvPr/>
        </p:nvGraphicFramePr>
        <p:xfrm>
          <a:off x="990600" y="2133600"/>
          <a:ext cx="2667000" cy="2090928"/>
        </p:xfrm>
        <a:graphic>
          <a:graphicData uri="http://schemas.openxmlformats.org/drawingml/2006/table">
            <a:tbl>
              <a:tblPr/>
              <a:tblGrid>
                <a:gridCol w="1143000">
                  <a:extLst>
                    <a:ext uri="{9D8B030D-6E8A-4147-A177-3AD203B41FA5}">
                      <a16:colId xmlns:a16="http://schemas.microsoft.com/office/drawing/2014/main" val="1723473730"/>
                    </a:ext>
                  </a:extLst>
                </a:gridCol>
                <a:gridCol w="1524000">
                  <a:extLst>
                    <a:ext uri="{9D8B030D-6E8A-4147-A177-3AD203B41FA5}">
                      <a16:colId xmlns:a16="http://schemas.microsoft.com/office/drawing/2014/main" val="1694197190"/>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7659554"/>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5004340"/>
                  </a:ext>
                </a:extLst>
              </a:tr>
            </a:tbl>
          </a:graphicData>
        </a:graphic>
      </p:graphicFrame>
      <p:sp>
        <p:nvSpPr>
          <p:cNvPr id="119853" name="Text Box 45">
            <a:extLst>
              <a:ext uri="{FF2B5EF4-FFF2-40B4-BE49-F238E27FC236}">
                <a16:creationId xmlns:a16="http://schemas.microsoft.com/office/drawing/2014/main" id="{2A4DFD30-1640-4989-942C-55568F8C50AF}"/>
              </a:ext>
            </a:extLst>
          </p:cNvPr>
          <p:cNvSpPr txBox="1">
            <a:spLocks noChangeArrowheads="1"/>
          </p:cNvSpPr>
          <p:nvPr/>
        </p:nvSpPr>
        <p:spPr bwMode="auto">
          <a:xfrm>
            <a:off x="56388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
        <p:nvSpPr>
          <p:cNvPr id="119854" name="Text Box 46">
            <a:extLst>
              <a:ext uri="{FF2B5EF4-FFF2-40B4-BE49-F238E27FC236}">
                <a16:creationId xmlns:a16="http://schemas.microsoft.com/office/drawing/2014/main" id="{D08614D9-BA07-4278-A933-FFB73DF319AF}"/>
              </a:ext>
            </a:extLst>
          </p:cNvPr>
          <p:cNvSpPr txBox="1">
            <a:spLocks noChangeArrowheads="1"/>
          </p:cNvSpPr>
          <p:nvPr/>
        </p:nvSpPr>
        <p:spPr bwMode="auto">
          <a:xfrm>
            <a:off x="62484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19855" name="Text Box 47">
            <a:extLst>
              <a:ext uri="{FF2B5EF4-FFF2-40B4-BE49-F238E27FC236}">
                <a16:creationId xmlns:a16="http://schemas.microsoft.com/office/drawing/2014/main" id="{E73C9BD4-980A-49D0-9C44-29445C31E6E6}"/>
              </a:ext>
            </a:extLst>
          </p:cNvPr>
          <p:cNvSpPr txBox="1">
            <a:spLocks noChangeArrowheads="1"/>
          </p:cNvSpPr>
          <p:nvPr/>
        </p:nvSpPr>
        <p:spPr bwMode="auto">
          <a:xfrm>
            <a:off x="76962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sp>
        <p:nvSpPr>
          <p:cNvPr id="119856" name="Text Box 48">
            <a:extLst>
              <a:ext uri="{FF2B5EF4-FFF2-40B4-BE49-F238E27FC236}">
                <a16:creationId xmlns:a16="http://schemas.microsoft.com/office/drawing/2014/main" id="{663580D5-F56B-426B-A495-02737A1FEF66}"/>
              </a:ext>
            </a:extLst>
          </p:cNvPr>
          <p:cNvSpPr txBox="1">
            <a:spLocks noChangeArrowheads="1"/>
          </p:cNvSpPr>
          <p:nvPr/>
        </p:nvSpPr>
        <p:spPr bwMode="auto">
          <a:xfrm>
            <a:off x="8305800" y="4800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19858" name="Text Box 50">
            <a:extLst>
              <a:ext uri="{FF2B5EF4-FFF2-40B4-BE49-F238E27FC236}">
                <a16:creationId xmlns:a16="http://schemas.microsoft.com/office/drawing/2014/main" id="{C141A2C7-9789-4697-A405-C419895B679F}"/>
              </a:ext>
            </a:extLst>
          </p:cNvPr>
          <p:cNvSpPr txBox="1">
            <a:spLocks noChangeArrowheads="1"/>
          </p:cNvSpPr>
          <p:nvPr/>
        </p:nvSpPr>
        <p:spPr bwMode="auto">
          <a:xfrm>
            <a:off x="6858000" y="4724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19859" name="Text Box 51">
            <a:extLst>
              <a:ext uri="{FF2B5EF4-FFF2-40B4-BE49-F238E27FC236}">
                <a16:creationId xmlns:a16="http://schemas.microsoft.com/office/drawing/2014/main" id="{98A85DFB-1F18-4A58-B25A-C67073CA7895}"/>
              </a:ext>
            </a:extLst>
          </p:cNvPr>
          <p:cNvSpPr txBox="1">
            <a:spLocks noChangeArrowheads="1"/>
          </p:cNvSpPr>
          <p:nvPr/>
        </p:nvSpPr>
        <p:spPr bwMode="auto">
          <a:xfrm>
            <a:off x="74676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sp>
        <p:nvSpPr>
          <p:cNvPr id="119860" name="Text Box 52">
            <a:extLst>
              <a:ext uri="{FF2B5EF4-FFF2-40B4-BE49-F238E27FC236}">
                <a16:creationId xmlns:a16="http://schemas.microsoft.com/office/drawing/2014/main" id="{D85FC2BE-724C-45D6-AF7A-01F559A36A87}"/>
              </a:ext>
            </a:extLst>
          </p:cNvPr>
          <p:cNvSpPr txBox="1">
            <a:spLocks noChangeArrowheads="1"/>
          </p:cNvSpPr>
          <p:nvPr/>
        </p:nvSpPr>
        <p:spPr bwMode="auto">
          <a:xfrm>
            <a:off x="457200" y="4800600"/>
            <a:ext cx="495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What if we label the internal nodes with the sum of the children?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A1E1491-5595-46FD-89A5-CA2A18006F72}"/>
              </a:ext>
            </a:extLst>
          </p:cNvPr>
          <p:cNvSpPr>
            <a:spLocks noGrp="1" noChangeArrowheads="1"/>
          </p:cNvSpPr>
          <p:nvPr>
            <p:ph type="title"/>
          </p:nvPr>
        </p:nvSpPr>
        <p:spPr/>
        <p:txBody>
          <a:bodyPr/>
          <a:lstStyle/>
          <a:p>
            <a:r>
              <a:rPr lang="en-US" altLang="en-US"/>
              <a:t>Determining the cost of a file</a:t>
            </a:r>
          </a:p>
        </p:txBody>
      </p:sp>
      <p:grpSp>
        <p:nvGrpSpPr>
          <p:cNvPr id="121859" name="Group 3">
            <a:extLst>
              <a:ext uri="{FF2B5EF4-FFF2-40B4-BE49-F238E27FC236}">
                <a16:creationId xmlns:a16="http://schemas.microsoft.com/office/drawing/2014/main" id="{357EC9DC-1CB9-4E99-9625-F623C6170BC9}"/>
              </a:ext>
            </a:extLst>
          </p:cNvPr>
          <p:cNvGrpSpPr>
            <a:grpSpLocks/>
          </p:cNvGrpSpPr>
          <p:nvPr/>
        </p:nvGrpSpPr>
        <p:grpSpPr bwMode="auto">
          <a:xfrm>
            <a:off x="6629400" y="2133600"/>
            <a:ext cx="533400" cy="533400"/>
            <a:chOff x="1824" y="2736"/>
            <a:chExt cx="336" cy="336"/>
          </a:xfrm>
        </p:grpSpPr>
        <p:sp>
          <p:nvSpPr>
            <p:cNvPr id="121860" name="Oval 4">
              <a:extLst>
                <a:ext uri="{FF2B5EF4-FFF2-40B4-BE49-F238E27FC236}">
                  <a16:creationId xmlns:a16="http://schemas.microsoft.com/office/drawing/2014/main" id="{2325033B-D35C-4349-B4B5-807E4046E5B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61" name="Text Box 5">
              <a:extLst>
                <a:ext uri="{FF2B5EF4-FFF2-40B4-BE49-F238E27FC236}">
                  <a16:creationId xmlns:a16="http://schemas.microsoft.com/office/drawing/2014/main" id="{62FB1853-3674-4B4E-ADBB-BC7E0B898C7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1862" name="Group 6">
            <a:extLst>
              <a:ext uri="{FF2B5EF4-FFF2-40B4-BE49-F238E27FC236}">
                <a16:creationId xmlns:a16="http://schemas.microsoft.com/office/drawing/2014/main" id="{D21A9A4A-75C2-439A-972E-5CB91FA47116}"/>
              </a:ext>
            </a:extLst>
          </p:cNvPr>
          <p:cNvGrpSpPr>
            <a:grpSpLocks/>
          </p:cNvGrpSpPr>
          <p:nvPr/>
        </p:nvGrpSpPr>
        <p:grpSpPr bwMode="auto">
          <a:xfrm>
            <a:off x="5867400" y="3124200"/>
            <a:ext cx="533400" cy="533400"/>
            <a:chOff x="1824" y="2736"/>
            <a:chExt cx="336" cy="336"/>
          </a:xfrm>
        </p:grpSpPr>
        <p:sp>
          <p:nvSpPr>
            <p:cNvPr id="121863" name="Oval 7">
              <a:extLst>
                <a:ext uri="{FF2B5EF4-FFF2-40B4-BE49-F238E27FC236}">
                  <a16:creationId xmlns:a16="http://schemas.microsoft.com/office/drawing/2014/main" id="{D4AC8722-B855-4BA5-AF6C-003A1B20866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64" name="Text Box 8">
              <a:extLst>
                <a:ext uri="{FF2B5EF4-FFF2-40B4-BE49-F238E27FC236}">
                  <a16:creationId xmlns:a16="http://schemas.microsoft.com/office/drawing/2014/main" id="{FA68C702-AD28-40C0-82F1-5FC563E503B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21865" name="Group 9">
            <a:extLst>
              <a:ext uri="{FF2B5EF4-FFF2-40B4-BE49-F238E27FC236}">
                <a16:creationId xmlns:a16="http://schemas.microsoft.com/office/drawing/2014/main" id="{39A1DFD2-AE29-43C8-82C2-AE2AD01E1F9D}"/>
              </a:ext>
            </a:extLst>
          </p:cNvPr>
          <p:cNvGrpSpPr>
            <a:grpSpLocks/>
          </p:cNvGrpSpPr>
          <p:nvPr/>
        </p:nvGrpSpPr>
        <p:grpSpPr bwMode="auto">
          <a:xfrm>
            <a:off x="7467600" y="3124200"/>
            <a:ext cx="533400" cy="533400"/>
            <a:chOff x="1824" y="2736"/>
            <a:chExt cx="336" cy="336"/>
          </a:xfrm>
        </p:grpSpPr>
        <p:sp>
          <p:nvSpPr>
            <p:cNvPr id="121866" name="Oval 10">
              <a:extLst>
                <a:ext uri="{FF2B5EF4-FFF2-40B4-BE49-F238E27FC236}">
                  <a16:creationId xmlns:a16="http://schemas.microsoft.com/office/drawing/2014/main" id="{0A8A5A66-F5D1-4485-9FA8-F0584A4A0B5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67" name="Text Box 11">
              <a:extLst>
                <a:ext uri="{FF2B5EF4-FFF2-40B4-BE49-F238E27FC236}">
                  <a16:creationId xmlns:a16="http://schemas.microsoft.com/office/drawing/2014/main" id="{2292097D-18E8-45F0-B534-DBAA0CC642A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1868" name="Group 12">
            <a:extLst>
              <a:ext uri="{FF2B5EF4-FFF2-40B4-BE49-F238E27FC236}">
                <a16:creationId xmlns:a16="http://schemas.microsoft.com/office/drawing/2014/main" id="{821899B7-46B5-4417-AC1D-615999CE7932}"/>
              </a:ext>
            </a:extLst>
          </p:cNvPr>
          <p:cNvGrpSpPr>
            <a:grpSpLocks/>
          </p:cNvGrpSpPr>
          <p:nvPr/>
        </p:nvGrpSpPr>
        <p:grpSpPr bwMode="auto">
          <a:xfrm>
            <a:off x="6858000" y="4191000"/>
            <a:ext cx="533400" cy="533400"/>
            <a:chOff x="1824" y="2736"/>
            <a:chExt cx="336" cy="336"/>
          </a:xfrm>
        </p:grpSpPr>
        <p:sp>
          <p:nvSpPr>
            <p:cNvPr id="121869" name="Oval 13">
              <a:extLst>
                <a:ext uri="{FF2B5EF4-FFF2-40B4-BE49-F238E27FC236}">
                  <a16:creationId xmlns:a16="http://schemas.microsoft.com/office/drawing/2014/main" id="{4A65273B-F786-4F01-AC1F-0DEFC5CD64D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70" name="Text Box 14">
              <a:extLst>
                <a:ext uri="{FF2B5EF4-FFF2-40B4-BE49-F238E27FC236}">
                  <a16:creationId xmlns:a16="http://schemas.microsoft.com/office/drawing/2014/main" id="{909BCDD4-CD1A-4BB5-B226-17AD164C27C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1871" name="Group 15">
            <a:extLst>
              <a:ext uri="{FF2B5EF4-FFF2-40B4-BE49-F238E27FC236}">
                <a16:creationId xmlns:a16="http://schemas.microsoft.com/office/drawing/2014/main" id="{BEDB40E3-16D1-4276-A995-14E90EEEC748}"/>
              </a:ext>
            </a:extLst>
          </p:cNvPr>
          <p:cNvGrpSpPr>
            <a:grpSpLocks/>
          </p:cNvGrpSpPr>
          <p:nvPr/>
        </p:nvGrpSpPr>
        <p:grpSpPr bwMode="auto">
          <a:xfrm>
            <a:off x="6248400" y="5181600"/>
            <a:ext cx="533400" cy="533400"/>
            <a:chOff x="1824" y="2736"/>
            <a:chExt cx="336" cy="336"/>
          </a:xfrm>
        </p:grpSpPr>
        <p:sp>
          <p:nvSpPr>
            <p:cNvPr id="121872" name="Oval 16">
              <a:extLst>
                <a:ext uri="{FF2B5EF4-FFF2-40B4-BE49-F238E27FC236}">
                  <a16:creationId xmlns:a16="http://schemas.microsoft.com/office/drawing/2014/main" id="{9DF2D3D8-59AA-4D90-97C4-0CE1371BBDB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73" name="Text Box 17">
              <a:extLst>
                <a:ext uri="{FF2B5EF4-FFF2-40B4-BE49-F238E27FC236}">
                  <a16:creationId xmlns:a16="http://schemas.microsoft.com/office/drawing/2014/main" id="{DB266F8E-67AB-440A-8368-078B6952159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1874" name="Group 18">
            <a:extLst>
              <a:ext uri="{FF2B5EF4-FFF2-40B4-BE49-F238E27FC236}">
                <a16:creationId xmlns:a16="http://schemas.microsoft.com/office/drawing/2014/main" id="{7FB5B928-B3BB-4E12-AF33-107827D2F2D6}"/>
              </a:ext>
            </a:extLst>
          </p:cNvPr>
          <p:cNvGrpSpPr>
            <a:grpSpLocks/>
          </p:cNvGrpSpPr>
          <p:nvPr/>
        </p:nvGrpSpPr>
        <p:grpSpPr bwMode="auto">
          <a:xfrm>
            <a:off x="7543800" y="5181600"/>
            <a:ext cx="533400" cy="533400"/>
            <a:chOff x="1824" y="2736"/>
            <a:chExt cx="336" cy="336"/>
          </a:xfrm>
        </p:grpSpPr>
        <p:sp>
          <p:nvSpPr>
            <p:cNvPr id="121875" name="Oval 19">
              <a:extLst>
                <a:ext uri="{FF2B5EF4-FFF2-40B4-BE49-F238E27FC236}">
                  <a16:creationId xmlns:a16="http://schemas.microsoft.com/office/drawing/2014/main" id="{7559549D-EFC3-42C0-A39A-477CB88CAB0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76" name="Text Box 20">
              <a:extLst>
                <a:ext uri="{FF2B5EF4-FFF2-40B4-BE49-F238E27FC236}">
                  <a16:creationId xmlns:a16="http://schemas.microsoft.com/office/drawing/2014/main" id="{744C934D-1ADE-47FE-AC0E-DACCA22792D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21877" name="Group 21">
            <a:extLst>
              <a:ext uri="{FF2B5EF4-FFF2-40B4-BE49-F238E27FC236}">
                <a16:creationId xmlns:a16="http://schemas.microsoft.com/office/drawing/2014/main" id="{F688E6A0-3992-4128-BD64-46583F9CDBFA}"/>
              </a:ext>
            </a:extLst>
          </p:cNvPr>
          <p:cNvGrpSpPr>
            <a:grpSpLocks/>
          </p:cNvGrpSpPr>
          <p:nvPr/>
        </p:nvGrpSpPr>
        <p:grpSpPr bwMode="auto">
          <a:xfrm>
            <a:off x="8305800" y="4191000"/>
            <a:ext cx="533400" cy="533400"/>
            <a:chOff x="1824" y="2736"/>
            <a:chExt cx="336" cy="336"/>
          </a:xfrm>
        </p:grpSpPr>
        <p:sp>
          <p:nvSpPr>
            <p:cNvPr id="121878" name="Oval 22">
              <a:extLst>
                <a:ext uri="{FF2B5EF4-FFF2-40B4-BE49-F238E27FC236}">
                  <a16:creationId xmlns:a16="http://schemas.microsoft.com/office/drawing/2014/main" id="{D81DC7FD-9D05-4A48-8F0F-65F3E62DF1D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79" name="Text Box 23">
              <a:extLst>
                <a:ext uri="{FF2B5EF4-FFF2-40B4-BE49-F238E27FC236}">
                  <a16:creationId xmlns:a16="http://schemas.microsoft.com/office/drawing/2014/main" id="{169F07BE-EF4D-4A22-91AC-AD311470117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21880" name="Line 24">
            <a:extLst>
              <a:ext uri="{FF2B5EF4-FFF2-40B4-BE49-F238E27FC236}">
                <a16:creationId xmlns:a16="http://schemas.microsoft.com/office/drawing/2014/main" id="{C5BA04B3-16EA-46A7-8FB9-C68A8F5BAC7E}"/>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1" name="Line 25">
            <a:extLst>
              <a:ext uri="{FF2B5EF4-FFF2-40B4-BE49-F238E27FC236}">
                <a16:creationId xmlns:a16="http://schemas.microsoft.com/office/drawing/2014/main" id="{4CC2BD97-209D-48BA-BE0B-2CA2FFEC87F7}"/>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2" name="Line 26">
            <a:extLst>
              <a:ext uri="{FF2B5EF4-FFF2-40B4-BE49-F238E27FC236}">
                <a16:creationId xmlns:a16="http://schemas.microsoft.com/office/drawing/2014/main" id="{B804C8E8-CC94-4322-97FD-12673C0046EB}"/>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3" name="Line 27">
            <a:extLst>
              <a:ext uri="{FF2B5EF4-FFF2-40B4-BE49-F238E27FC236}">
                <a16:creationId xmlns:a16="http://schemas.microsoft.com/office/drawing/2014/main" id="{4C29197C-0558-42D3-8975-456360A050DC}"/>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4" name="Line 28">
            <a:extLst>
              <a:ext uri="{FF2B5EF4-FFF2-40B4-BE49-F238E27FC236}">
                <a16:creationId xmlns:a16="http://schemas.microsoft.com/office/drawing/2014/main" id="{E576D4DB-81B9-4D23-84EB-595D19E12449}"/>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5" name="Line 29">
            <a:extLst>
              <a:ext uri="{FF2B5EF4-FFF2-40B4-BE49-F238E27FC236}">
                <a16:creationId xmlns:a16="http://schemas.microsoft.com/office/drawing/2014/main" id="{259486EF-3F9D-4AE1-B5E1-71290FA3D1AF}"/>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6" name="Line 30">
            <a:extLst>
              <a:ext uri="{FF2B5EF4-FFF2-40B4-BE49-F238E27FC236}">
                <a16:creationId xmlns:a16="http://schemas.microsoft.com/office/drawing/2014/main" id="{C9769E00-2A03-4E99-A6F7-0F81DC53C904}"/>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7" name="Text Box 31">
            <a:extLst>
              <a:ext uri="{FF2B5EF4-FFF2-40B4-BE49-F238E27FC236}">
                <a16:creationId xmlns:a16="http://schemas.microsoft.com/office/drawing/2014/main" id="{CD8EEFAC-3D21-4694-9192-200FCB6A5B47}"/>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21888" name="Line 32">
            <a:extLst>
              <a:ext uri="{FF2B5EF4-FFF2-40B4-BE49-F238E27FC236}">
                <a16:creationId xmlns:a16="http://schemas.microsoft.com/office/drawing/2014/main" id="{9D224EE3-4468-4048-9181-51AF0068FA08}"/>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9" name="Text Box 33">
            <a:extLst>
              <a:ext uri="{FF2B5EF4-FFF2-40B4-BE49-F238E27FC236}">
                <a16:creationId xmlns:a16="http://schemas.microsoft.com/office/drawing/2014/main" id="{0056A5D2-D891-43E4-9218-82C095415FFF}"/>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aphicFrame>
        <p:nvGraphicFramePr>
          <p:cNvPr id="121890" name="Group 34">
            <a:extLst>
              <a:ext uri="{FF2B5EF4-FFF2-40B4-BE49-F238E27FC236}">
                <a16:creationId xmlns:a16="http://schemas.microsoft.com/office/drawing/2014/main" id="{E8D91F19-14D7-4D01-A735-A2CF06ACC1EC}"/>
              </a:ext>
            </a:extLst>
          </p:cNvPr>
          <p:cNvGraphicFramePr>
            <a:graphicFrameLocks noGrp="1"/>
          </p:cNvGraphicFramePr>
          <p:nvPr/>
        </p:nvGraphicFramePr>
        <p:xfrm>
          <a:off x="990600" y="2133600"/>
          <a:ext cx="2667000" cy="2090928"/>
        </p:xfrm>
        <a:graphic>
          <a:graphicData uri="http://schemas.openxmlformats.org/drawingml/2006/table">
            <a:tbl>
              <a:tblPr/>
              <a:tblGrid>
                <a:gridCol w="1143000">
                  <a:extLst>
                    <a:ext uri="{9D8B030D-6E8A-4147-A177-3AD203B41FA5}">
                      <a16:colId xmlns:a16="http://schemas.microsoft.com/office/drawing/2014/main" val="2246895989"/>
                    </a:ext>
                  </a:extLst>
                </a:gridCol>
                <a:gridCol w="1524000">
                  <a:extLst>
                    <a:ext uri="{9D8B030D-6E8A-4147-A177-3AD203B41FA5}">
                      <a16:colId xmlns:a16="http://schemas.microsoft.com/office/drawing/2014/main" val="46061871"/>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3195608"/>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4759574"/>
                  </a:ext>
                </a:extLst>
              </a:tr>
            </a:tbl>
          </a:graphicData>
        </a:graphic>
      </p:graphicFrame>
      <p:sp>
        <p:nvSpPr>
          <p:cNvPr id="121901" name="Text Box 45">
            <a:extLst>
              <a:ext uri="{FF2B5EF4-FFF2-40B4-BE49-F238E27FC236}">
                <a16:creationId xmlns:a16="http://schemas.microsoft.com/office/drawing/2014/main" id="{3D47B27C-B15F-4E69-9C82-AA68C2B45968}"/>
              </a:ext>
            </a:extLst>
          </p:cNvPr>
          <p:cNvSpPr txBox="1">
            <a:spLocks noChangeArrowheads="1"/>
          </p:cNvSpPr>
          <p:nvPr/>
        </p:nvSpPr>
        <p:spPr bwMode="auto">
          <a:xfrm>
            <a:off x="56388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
        <p:nvSpPr>
          <p:cNvPr id="121902" name="Text Box 46">
            <a:extLst>
              <a:ext uri="{FF2B5EF4-FFF2-40B4-BE49-F238E27FC236}">
                <a16:creationId xmlns:a16="http://schemas.microsoft.com/office/drawing/2014/main" id="{9A766723-3184-4AE0-85A8-5AEBD037D2BA}"/>
              </a:ext>
            </a:extLst>
          </p:cNvPr>
          <p:cNvSpPr txBox="1">
            <a:spLocks noChangeArrowheads="1"/>
          </p:cNvSpPr>
          <p:nvPr/>
        </p:nvSpPr>
        <p:spPr bwMode="auto">
          <a:xfrm>
            <a:off x="62484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1903" name="Text Box 47">
            <a:extLst>
              <a:ext uri="{FF2B5EF4-FFF2-40B4-BE49-F238E27FC236}">
                <a16:creationId xmlns:a16="http://schemas.microsoft.com/office/drawing/2014/main" id="{2291A6A3-8E99-42D0-9168-66B89E25D0D1}"/>
              </a:ext>
            </a:extLst>
          </p:cNvPr>
          <p:cNvSpPr txBox="1">
            <a:spLocks noChangeArrowheads="1"/>
          </p:cNvSpPr>
          <p:nvPr/>
        </p:nvSpPr>
        <p:spPr bwMode="auto">
          <a:xfrm>
            <a:off x="76962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sp>
        <p:nvSpPr>
          <p:cNvPr id="121904" name="Text Box 48">
            <a:extLst>
              <a:ext uri="{FF2B5EF4-FFF2-40B4-BE49-F238E27FC236}">
                <a16:creationId xmlns:a16="http://schemas.microsoft.com/office/drawing/2014/main" id="{62F6D0EB-AD09-4241-9585-D5B07C6A4E15}"/>
              </a:ext>
            </a:extLst>
          </p:cNvPr>
          <p:cNvSpPr txBox="1">
            <a:spLocks noChangeArrowheads="1"/>
          </p:cNvSpPr>
          <p:nvPr/>
        </p:nvSpPr>
        <p:spPr bwMode="auto">
          <a:xfrm>
            <a:off x="8305800" y="4800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21905" name="Text Box 49">
            <a:extLst>
              <a:ext uri="{FF2B5EF4-FFF2-40B4-BE49-F238E27FC236}">
                <a16:creationId xmlns:a16="http://schemas.microsoft.com/office/drawing/2014/main" id="{3AB1CAE2-B205-4305-B300-8AEBC5E26604}"/>
              </a:ext>
            </a:extLst>
          </p:cNvPr>
          <p:cNvSpPr txBox="1">
            <a:spLocks noChangeArrowheads="1"/>
          </p:cNvSpPr>
          <p:nvPr/>
        </p:nvSpPr>
        <p:spPr bwMode="auto">
          <a:xfrm>
            <a:off x="6858000" y="4724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1906" name="Text Box 50">
            <a:extLst>
              <a:ext uri="{FF2B5EF4-FFF2-40B4-BE49-F238E27FC236}">
                <a16:creationId xmlns:a16="http://schemas.microsoft.com/office/drawing/2014/main" id="{7F899394-E56C-4E47-8115-7DA4912BB579}"/>
              </a:ext>
            </a:extLst>
          </p:cNvPr>
          <p:cNvSpPr txBox="1">
            <a:spLocks noChangeArrowheads="1"/>
          </p:cNvSpPr>
          <p:nvPr/>
        </p:nvSpPr>
        <p:spPr bwMode="auto">
          <a:xfrm>
            <a:off x="74676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sp>
        <p:nvSpPr>
          <p:cNvPr id="121907" name="Text Box 51">
            <a:extLst>
              <a:ext uri="{FF2B5EF4-FFF2-40B4-BE49-F238E27FC236}">
                <a16:creationId xmlns:a16="http://schemas.microsoft.com/office/drawing/2014/main" id="{D0B0EAC7-962B-4564-9F4F-A9B68E611E5F}"/>
              </a:ext>
            </a:extLst>
          </p:cNvPr>
          <p:cNvSpPr txBox="1">
            <a:spLocks noChangeArrowheads="1"/>
          </p:cNvSpPr>
          <p:nvPr/>
        </p:nvSpPr>
        <p:spPr bwMode="auto">
          <a:xfrm>
            <a:off x="457200" y="4740275"/>
            <a:ext cx="495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Cost is equal to the sum of the internal nodes and the leaf nodes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9A66682-062B-415D-8C8F-E7C1A10E0384}"/>
              </a:ext>
            </a:extLst>
          </p:cNvPr>
          <p:cNvSpPr>
            <a:spLocks noGrp="1" noChangeArrowheads="1"/>
          </p:cNvSpPr>
          <p:nvPr>
            <p:ph type="title"/>
          </p:nvPr>
        </p:nvSpPr>
        <p:spPr>
          <a:xfrm>
            <a:off x="457200" y="304800"/>
            <a:ext cx="7543800" cy="838200"/>
          </a:xfrm>
        </p:spPr>
        <p:txBody>
          <a:bodyPr/>
          <a:lstStyle/>
          <a:p>
            <a:r>
              <a:rPr lang="en-US" altLang="en-US"/>
              <a:t>Determining the cost of a file</a:t>
            </a:r>
          </a:p>
        </p:txBody>
      </p:sp>
      <p:grpSp>
        <p:nvGrpSpPr>
          <p:cNvPr id="122883" name="Group 3">
            <a:extLst>
              <a:ext uri="{FF2B5EF4-FFF2-40B4-BE49-F238E27FC236}">
                <a16:creationId xmlns:a16="http://schemas.microsoft.com/office/drawing/2014/main" id="{28FDC05F-5817-4380-AC27-B88B83D2346D}"/>
              </a:ext>
            </a:extLst>
          </p:cNvPr>
          <p:cNvGrpSpPr>
            <a:grpSpLocks/>
          </p:cNvGrpSpPr>
          <p:nvPr/>
        </p:nvGrpSpPr>
        <p:grpSpPr bwMode="auto">
          <a:xfrm>
            <a:off x="6629400" y="2133600"/>
            <a:ext cx="533400" cy="533400"/>
            <a:chOff x="1824" y="2736"/>
            <a:chExt cx="336" cy="336"/>
          </a:xfrm>
        </p:grpSpPr>
        <p:sp>
          <p:nvSpPr>
            <p:cNvPr id="122884" name="Oval 4">
              <a:extLst>
                <a:ext uri="{FF2B5EF4-FFF2-40B4-BE49-F238E27FC236}">
                  <a16:creationId xmlns:a16="http://schemas.microsoft.com/office/drawing/2014/main" id="{1A2AB92B-4753-42DC-AE07-658909C44A0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85" name="Text Box 5">
              <a:extLst>
                <a:ext uri="{FF2B5EF4-FFF2-40B4-BE49-F238E27FC236}">
                  <a16:creationId xmlns:a16="http://schemas.microsoft.com/office/drawing/2014/main" id="{E6DF3F36-ACA8-4082-8C3B-3A3A14C115A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2886" name="Group 6">
            <a:extLst>
              <a:ext uri="{FF2B5EF4-FFF2-40B4-BE49-F238E27FC236}">
                <a16:creationId xmlns:a16="http://schemas.microsoft.com/office/drawing/2014/main" id="{935EC624-7197-4DB0-8282-38AC36397E6A}"/>
              </a:ext>
            </a:extLst>
          </p:cNvPr>
          <p:cNvGrpSpPr>
            <a:grpSpLocks/>
          </p:cNvGrpSpPr>
          <p:nvPr/>
        </p:nvGrpSpPr>
        <p:grpSpPr bwMode="auto">
          <a:xfrm>
            <a:off x="5867400" y="3124200"/>
            <a:ext cx="533400" cy="533400"/>
            <a:chOff x="1824" y="2736"/>
            <a:chExt cx="336" cy="336"/>
          </a:xfrm>
        </p:grpSpPr>
        <p:sp>
          <p:nvSpPr>
            <p:cNvPr id="122887" name="Oval 7">
              <a:extLst>
                <a:ext uri="{FF2B5EF4-FFF2-40B4-BE49-F238E27FC236}">
                  <a16:creationId xmlns:a16="http://schemas.microsoft.com/office/drawing/2014/main" id="{3DFB80CD-AE13-4430-8A2E-411D587D666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88" name="Text Box 8">
              <a:extLst>
                <a:ext uri="{FF2B5EF4-FFF2-40B4-BE49-F238E27FC236}">
                  <a16:creationId xmlns:a16="http://schemas.microsoft.com/office/drawing/2014/main" id="{71DC3DA8-7513-483D-BC84-4A43910C3FC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22889" name="Group 9">
            <a:extLst>
              <a:ext uri="{FF2B5EF4-FFF2-40B4-BE49-F238E27FC236}">
                <a16:creationId xmlns:a16="http://schemas.microsoft.com/office/drawing/2014/main" id="{5DA5271C-CCDD-4F98-B140-720F428A5B1C}"/>
              </a:ext>
            </a:extLst>
          </p:cNvPr>
          <p:cNvGrpSpPr>
            <a:grpSpLocks/>
          </p:cNvGrpSpPr>
          <p:nvPr/>
        </p:nvGrpSpPr>
        <p:grpSpPr bwMode="auto">
          <a:xfrm>
            <a:off x="7467600" y="3124200"/>
            <a:ext cx="533400" cy="533400"/>
            <a:chOff x="1824" y="2736"/>
            <a:chExt cx="336" cy="336"/>
          </a:xfrm>
        </p:grpSpPr>
        <p:sp>
          <p:nvSpPr>
            <p:cNvPr id="122890" name="Oval 10">
              <a:extLst>
                <a:ext uri="{FF2B5EF4-FFF2-40B4-BE49-F238E27FC236}">
                  <a16:creationId xmlns:a16="http://schemas.microsoft.com/office/drawing/2014/main" id="{4355D71B-6896-4969-906C-117C05E1C50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91" name="Text Box 11">
              <a:extLst>
                <a:ext uri="{FF2B5EF4-FFF2-40B4-BE49-F238E27FC236}">
                  <a16:creationId xmlns:a16="http://schemas.microsoft.com/office/drawing/2014/main" id="{81C8785B-C06C-45E8-91AE-BEDCDF5D02B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2892" name="Group 12">
            <a:extLst>
              <a:ext uri="{FF2B5EF4-FFF2-40B4-BE49-F238E27FC236}">
                <a16:creationId xmlns:a16="http://schemas.microsoft.com/office/drawing/2014/main" id="{34DBEDD3-5817-4248-B43A-7E85185E56E9}"/>
              </a:ext>
            </a:extLst>
          </p:cNvPr>
          <p:cNvGrpSpPr>
            <a:grpSpLocks/>
          </p:cNvGrpSpPr>
          <p:nvPr/>
        </p:nvGrpSpPr>
        <p:grpSpPr bwMode="auto">
          <a:xfrm>
            <a:off x="6858000" y="4191000"/>
            <a:ext cx="533400" cy="533400"/>
            <a:chOff x="1824" y="2736"/>
            <a:chExt cx="336" cy="336"/>
          </a:xfrm>
        </p:grpSpPr>
        <p:sp>
          <p:nvSpPr>
            <p:cNvPr id="122893" name="Oval 13">
              <a:extLst>
                <a:ext uri="{FF2B5EF4-FFF2-40B4-BE49-F238E27FC236}">
                  <a16:creationId xmlns:a16="http://schemas.microsoft.com/office/drawing/2014/main" id="{A0EBB465-F2E5-4578-9D2D-5DC6F214D0E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94" name="Text Box 14">
              <a:extLst>
                <a:ext uri="{FF2B5EF4-FFF2-40B4-BE49-F238E27FC236}">
                  <a16:creationId xmlns:a16="http://schemas.microsoft.com/office/drawing/2014/main" id="{A8D09B95-F0A0-4A2D-B0BE-D3B1AF47BF6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2895" name="Group 15">
            <a:extLst>
              <a:ext uri="{FF2B5EF4-FFF2-40B4-BE49-F238E27FC236}">
                <a16:creationId xmlns:a16="http://schemas.microsoft.com/office/drawing/2014/main" id="{FA6C2198-AD09-4EAC-845B-6365C06751D6}"/>
              </a:ext>
            </a:extLst>
          </p:cNvPr>
          <p:cNvGrpSpPr>
            <a:grpSpLocks/>
          </p:cNvGrpSpPr>
          <p:nvPr/>
        </p:nvGrpSpPr>
        <p:grpSpPr bwMode="auto">
          <a:xfrm>
            <a:off x="6248400" y="5181600"/>
            <a:ext cx="533400" cy="533400"/>
            <a:chOff x="1824" y="2736"/>
            <a:chExt cx="336" cy="336"/>
          </a:xfrm>
        </p:grpSpPr>
        <p:sp>
          <p:nvSpPr>
            <p:cNvPr id="122896" name="Oval 16">
              <a:extLst>
                <a:ext uri="{FF2B5EF4-FFF2-40B4-BE49-F238E27FC236}">
                  <a16:creationId xmlns:a16="http://schemas.microsoft.com/office/drawing/2014/main" id="{BA820BD3-4D30-4481-965E-D505FF839DF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97" name="Text Box 17">
              <a:extLst>
                <a:ext uri="{FF2B5EF4-FFF2-40B4-BE49-F238E27FC236}">
                  <a16:creationId xmlns:a16="http://schemas.microsoft.com/office/drawing/2014/main" id="{972493E1-DE0A-4244-BC62-5E120B8416F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2898" name="Group 18">
            <a:extLst>
              <a:ext uri="{FF2B5EF4-FFF2-40B4-BE49-F238E27FC236}">
                <a16:creationId xmlns:a16="http://schemas.microsoft.com/office/drawing/2014/main" id="{46E2C35E-0DDC-4056-B6DD-38DB37C824AF}"/>
              </a:ext>
            </a:extLst>
          </p:cNvPr>
          <p:cNvGrpSpPr>
            <a:grpSpLocks/>
          </p:cNvGrpSpPr>
          <p:nvPr/>
        </p:nvGrpSpPr>
        <p:grpSpPr bwMode="auto">
          <a:xfrm>
            <a:off x="7543800" y="5181600"/>
            <a:ext cx="533400" cy="533400"/>
            <a:chOff x="1824" y="2736"/>
            <a:chExt cx="336" cy="336"/>
          </a:xfrm>
        </p:grpSpPr>
        <p:sp>
          <p:nvSpPr>
            <p:cNvPr id="122899" name="Oval 19">
              <a:extLst>
                <a:ext uri="{FF2B5EF4-FFF2-40B4-BE49-F238E27FC236}">
                  <a16:creationId xmlns:a16="http://schemas.microsoft.com/office/drawing/2014/main" id="{86A9F976-CC2F-4738-9900-C3D147CB40A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0" name="Text Box 20">
              <a:extLst>
                <a:ext uri="{FF2B5EF4-FFF2-40B4-BE49-F238E27FC236}">
                  <a16:creationId xmlns:a16="http://schemas.microsoft.com/office/drawing/2014/main" id="{85F92693-36A3-4356-A5D8-82BFC9B6A5F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22901" name="Group 21">
            <a:extLst>
              <a:ext uri="{FF2B5EF4-FFF2-40B4-BE49-F238E27FC236}">
                <a16:creationId xmlns:a16="http://schemas.microsoft.com/office/drawing/2014/main" id="{81FFFA16-0262-49FD-872D-15BF551E5D9D}"/>
              </a:ext>
            </a:extLst>
          </p:cNvPr>
          <p:cNvGrpSpPr>
            <a:grpSpLocks/>
          </p:cNvGrpSpPr>
          <p:nvPr/>
        </p:nvGrpSpPr>
        <p:grpSpPr bwMode="auto">
          <a:xfrm>
            <a:off x="8305800" y="4191000"/>
            <a:ext cx="533400" cy="533400"/>
            <a:chOff x="1824" y="2736"/>
            <a:chExt cx="336" cy="336"/>
          </a:xfrm>
        </p:grpSpPr>
        <p:sp>
          <p:nvSpPr>
            <p:cNvPr id="122902" name="Oval 22">
              <a:extLst>
                <a:ext uri="{FF2B5EF4-FFF2-40B4-BE49-F238E27FC236}">
                  <a16:creationId xmlns:a16="http://schemas.microsoft.com/office/drawing/2014/main" id="{FB46E844-E6ED-4CB1-AE6B-D118B818786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3" name="Text Box 23">
              <a:extLst>
                <a:ext uri="{FF2B5EF4-FFF2-40B4-BE49-F238E27FC236}">
                  <a16:creationId xmlns:a16="http://schemas.microsoft.com/office/drawing/2014/main" id="{B4733716-7229-4AB0-A7CF-705A15D38A2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22904" name="Line 24">
            <a:extLst>
              <a:ext uri="{FF2B5EF4-FFF2-40B4-BE49-F238E27FC236}">
                <a16:creationId xmlns:a16="http://schemas.microsoft.com/office/drawing/2014/main" id="{EA4F8477-956B-45E3-B02D-73F9D71CC436}"/>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5" name="Line 25">
            <a:extLst>
              <a:ext uri="{FF2B5EF4-FFF2-40B4-BE49-F238E27FC236}">
                <a16:creationId xmlns:a16="http://schemas.microsoft.com/office/drawing/2014/main" id="{F62EC54A-F823-4414-ADA8-23C649C1BEAB}"/>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6" name="Line 26">
            <a:extLst>
              <a:ext uri="{FF2B5EF4-FFF2-40B4-BE49-F238E27FC236}">
                <a16:creationId xmlns:a16="http://schemas.microsoft.com/office/drawing/2014/main" id="{CFFD9E34-BDB0-4730-8066-8AF364B26A8F}"/>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7" name="Line 27">
            <a:extLst>
              <a:ext uri="{FF2B5EF4-FFF2-40B4-BE49-F238E27FC236}">
                <a16:creationId xmlns:a16="http://schemas.microsoft.com/office/drawing/2014/main" id="{F938ECDC-236D-4DE4-AE21-3FA9DAB3C72D}"/>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8" name="Line 28">
            <a:extLst>
              <a:ext uri="{FF2B5EF4-FFF2-40B4-BE49-F238E27FC236}">
                <a16:creationId xmlns:a16="http://schemas.microsoft.com/office/drawing/2014/main" id="{77912786-D0CC-4C8B-9A8B-FD22A8B9ADF4}"/>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9" name="Line 29">
            <a:extLst>
              <a:ext uri="{FF2B5EF4-FFF2-40B4-BE49-F238E27FC236}">
                <a16:creationId xmlns:a16="http://schemas.microsoft.com/office/drawing/2014/main" id="{7F2B137C-A967-4EAB-A7CA-4228297C0839}"/>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10" name="Line 30">
            <a:extLst>
              <a:ext uri="{FF2B5EF4-FFF2-40B4-BE49-F238E27FC236}">
                <a16:creationId xmlns:a16="http://schemas.microsoft.com/office/drawing/2014/main" id="{2F7E1CD6-0D9B-46AD-9274-E16EA6B67259}"/>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11" name="Text Box 31">
            <a:extLst>
              <a:ext uri="{FF2B5EF4-FFF2-40B4-BE49-F238E27FC236}">
                <a16:creationId xmlns:a16="http://schemas.microsoft.com/office/drawing/2014/main" id="{AC0BF16D-B1E7-414F-B0F1-0517ECFFDA4E}"/>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22912" name="Line 32">
            <a:extLst>
              <a:ext uri="{FF2B5EF4-FFF2-40B4-BE49-F238E27FC236}">
                <a16:creationId xmlns:a16="http://schemas.microsoft.com/office/drawing/2014/main" id="{56BAFEDD-EA89-431C-A90B-E86E73D565D5}"/>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13" name="Text Box 33">
            <a:extLst>
              <a:ext uri="{FF2B5EF4-FFF2-40B4-BE49-F238E27FC236}">
                <a16:creationId xmlns:a16="http://schemas.microsoft.com/office/drawing/2014/main" id="{E56CCB69-A2B7-45F0-A067-1BC9FD24FE75}"/>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22925" name="Text Box 45">
            <a:extLst>
              <a:ext uri="{FF2B5EF4-FFF2-40B4-BE49-F238E27FC236}">
                <a16:creationId xmlns:a16="http://schemas.microsoft.com/office/drawing/2014/main" id="{7F70770D-ED13-45B6-9EAC-80CFC4790F00}"/>
              </a:ext>
            </a:extLst>
          </p:cNvPr>
          <p:cNvSpPr txBox="1">
            <a:spLocks noChangeArrowheads="1"/>
          </p:cNvSpPr>
          <p:nvPr/>
        </p:nvSpPr>
        <p:spPr bwMode="auto">
          <a:xfrm>
            <a:off x="56388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
        <p:nvSpPr>
          <p:cNvPr id="122926" name="Text Box 46">
            <a:extLst>
              <a:ext uri="{FF2B5EF4-FFF2-40B4-BE49-F238E27FC236}">
                <a16:creationId xmlns:a16="http://schemas.microsoft.com/office/drawing/2014/main" id="{88C3645A-3BC9-4618-9825-8FA345450396}"/>
              </a:ext>
            </a:extLst>
          </p:cNvPr>
          <p:cNvSpPr txBox="1">
            <a:spLocks noChangeArrowheads="1"/>
          </p:cNvSpPr>
          <p:nvPr/>
        </p:nvSpPr>
        <p:spPr bwMode="auto">
          <a:xfrm>
            <a:off x="62484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2927" name="Text Box 47">
            <a:extLst>
              <a:ext uri="{FF2B5EF4-FFF2-40B4-BE49-F238E27FC236}">
                <a16:creationId xmlns:a16="http://schemas.microsoft.com/office/drawing/2014/main" id="{4A76FB48-84B5-474D-BB8B-A9E884A03B1C}"/>
              </a:ext>
            </a:extLst>
          </p:cNvPr>
          <p:cNvSpPr txBox="1">
            <a:spLocks noChangeArrowheads="1"/>
          </p:cNvSpPr>
          <p:nvPr/>
        </p:nvSpPr>
        <p:spPr bwMode="auto">
          <a:xfrm>
            <a:off x="76962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sp>
        <p:nvSpPr>
          <p:cNvPr id="122928" name="Text Box 48">
            <a:extLst>
              <a:ext uri="{FF2B5EF4-FFF2-40B4-BE49-F238E27FC236}">
                <a16:creationId xmlns:a16="http://schemas.microsoft.com/office/drawing/2014/main" id="{5C0939AF-9A03-40CD-89CB-80A1481F09EA}"/>
              </a:ext>
            </a:extLst>
          </p:cNvPr>
          <p:cNvSpPr txBox="1">
            <a:spLocks noChangeArrowheads="1"/>
          </p:cNvSpPr>
          <p:nvPr/>
        </p:nvSpPr>
        <p:spPr bwMode="auto">
          <a:xfrm>
            <a:off x="8305800" y="4800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22929" name="Text Box 49">
            <a:extLst>
              <a:ext uri="{FF2B5EF4-FFF2-40B4-BE49-F238E27FC236}">
                <a16:creationId xmlns:a16="http://schemas.microsoft.com/office/drawing/2014/main" id="{39168E4A-F6D9-4C0B-8B5D-433CECAD1790}"/>
              </a:ext>
            </a:extLst>
          </p:cNvPr>
          <p:cNvSpPr txBox="1">
            <a:spLocks noChangeArrowheads="1"/>
          </p:cNvSpPr>
          <p:nvPr/>
        </p:nvSpPr>
        <p:spPr bwMode="auto">
          <a:xfrm>
            <a:off x="6858000" y="4724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2930" name="Text Box 50">
            <a:extLst>
              <a:ext uri="{FF2B5EF4-FFF2-40B4-BE49-F238E27FC236}">
                <a16:creationId xmlns:a16="http://schemas.microsoft.com/office/drawing/2014/main" id="{11D0C1AA-F978-4B62-AFE5-B11F643A4F48}"/>
              </a:ext>
            </a:extLst>
          </p:cNvPr>
          <p:cNvSpPr txBox="1">
            <a:spLocks noChangeArrowheads="1"/>
          </p:cNvSpPr>
          <p:nvPr/>
        </p:nvSpPr>
        <p:spPr bwMode="auto">
          <a:xfrm>
            <a:off x="74676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sp>
        <p:nvSpPr>
          <p:cNvPr id="122933" name="Text Box 53">
            <a:extLst>
              <a:ext uri="{FF2B5EF4-FFF2-40B4-BE49-F238E27FC236}">
                <a16:creationId xmlns:a16="http://schemas.microsoft.com/office/drawing/2014/main" id="{4C58BB6D-B7E7-471A-9FA0-55B966C5248B}"/>
              </a:ext>
            </a:extLst>
          </p:cNvPr>
          <p:cNvSpPr txBox="1">
            <a:spLocks noChangeArrowheads="1"/>
          </p:cNvSpPr>
          <p:nvPr/>
        </p:nvSpPr>
        <p:spPr bwMode="auto">
          <a:xfrm>
            <a:off x="685800" y="3048000"/>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60 times we see a prefix that starts with a 1</a:t>
            </a:r>
          </a:p>
        </p:txBody>
      </p:sp>
      <p:sp>
        <p:nvSpPr>
          <p:cNvPr id="122935" name="Text Box 55">
            <a:extLst>
              <a:ext uri="{FF2B5EF4-FFF2-40B4-BE49-F238E27FC236}">
                <a16:creationId xmlns:a16="http://schemas.microsoft.com/office/drawing/2014/main" id="{600E8A4C-DF14-4249-A470-2D273B78E29D}"/>
              </a:ext>
            </a:extLst>
          </p:cNvPr>
          <p:cNvSpPr txBox="1">
            <a:spLocks noChangeArrowheads="1"/>
          </p:cNvSpPr>
          <p:nvPr/>
        </p:nvSpPr>
        <p:spPr bwMode="auto">
          <a:xfrm>
            <a:off x="685800" y="4038600"/>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of those, 37 times we see an additional 1</a:t>
            </a:r>
          </a:p>
        </p:txBody>
      </p:sp>
      <p:sp>
        <p:nvSpPr>
          <p:cNvPr id="122936" name="Text Box 56">
            <a:extLst>
              <a:ext uri="{FF2B5EF4-FFF2-40B4-BE49-F238E27FC236}">
                <a16:creationId xmlns:a16="http://schemas.microsoft.com/office/drawing/2014/main" id="{018FE3D5-0C4D-4AA1-823A-18D8AA1490F6}"/>
              </a:ext>
            </a:extLst>
          </p:cNvPr>
          <p:cNvSpPr txBox="1">
            <a:spLocks noChangeArrowheads="1"/>
          </p:cNvSpPr>
          <p:nvPr/>
        </p:nvSpPr>
        <p:spPr bwMode="auto">
          <a:xfrm>
            <a:off x="685800" y="4953000"/>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the remaining 23 times we see an additional 0</a:t>
            </a:r>
          </a:p>
        </p:txBody>
      </p:sp>
      <p:sp>
        <p:nvSpPr>
          <p:cNvPr id="122937" name="Text Box 57">
            <a:extLst>
              <a:ext uri="{FF2B5EF4-FFF2-40B4-BE49-F238E27FC236}">
                <a16:creationId xmlns:a16="http://schemas.microsoft.com/office/drawing/2014/main" id="{C4E34096-BB67-47E6-8027-FF1B9594C8D9}"/>
              </a:ext>
            </a:extLst>
          </p:cNvPr>
          <p:cNvSpPr txBox="1">
            <a:spLocks noChangeArrowheads="1"/>
          </p:cNvSpPr>
          <p:nvPr/>
        </p:nvSpPr>
        <p:spPr bwMode="auto">
          <a:xfrm>
            <a:off x="685800" y="243840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70 times we see a 0 by itself</a:t>
            </a:r>
          </a:p>
        </p:txBody>
      </p:sp>
      <p:sp>
        <p:nvSpPr>
          <p:cNvPr id="122938" name="Text Box 58">
            <a:extLst>
              <a:ext uri="{FF2B5EF4-FFF2-40B4-BE49-F238E27FC236}">
                <a16:creationId xmlns:a16="http://schemas.microsoft.com/office/drawing/2014/main" id="{87118E4A-F532-44CB-BE9C-DCDD30ED5A14}"/>
              </a:ext>
            </a:extLst>
          </p:cNvPr>
          <p:cNvSpPr txBox="1">
            <a:spLocks noChangeArrowheads="1"/>
          </p:cNvSpPr>
          <p:nvPr/>
        </p:nvSpPr>
        <p:spPr bwMode="auto">
          <a:xfrm>
            <a:off x="685800" y="588327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of these, 20 times we see a last 1 and 3 times a last 0</a:t>
            </a:r>
          </a:p>
        </p:txBody>
      </p:sp>
      <p:sp>
        <p:nvSpPr>
          <p:cNvPr id="122939" name="Text Box 59">
            <a:extLst>
              <a:ext uri="{FF2B5EF4-FFF2-40B4-BE49-F238E27FC236}">
                <a16:creationId xmlns:a16="http://schemas.microsoft.com/office/drawing/2014/main" id="{15014909-0455-41DD-B050-4140594332B9}"/>
              </a:ext>
            </a:extLst>
          </p:cNvPr>
          <p:cNvSpPr txBox="1">
            <a:spLocks noChangeArrowheads="1"/>
          </p:cNvSpPr>
          <p:nvPr/>
        </p:nvSpPr>
        <p:spPr bwMode="auto">
          <a:xfrm>
            <a:off x="457200" y="1447800"/>
            <a:ext cx="525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As we move down the tree, one bit gets read for every nonroot node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3" grpId="0"/>
      <p:bldP spid="122935" grpId="0"/>
      <p:bldP spid="122936" grpId="0"/>
      <p:bldP spid="122937" grpId="0"/>
      <p:bldP spid="1229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6625914-F988-4328-932F-54D3E474B661}"/>
              </a:ext>
            </a:extLst>
          </p:cNvPr>
          <p:cNvSpPr>
            <a:spLocks noGrp="1" noChangeArrowheads="1"/>
          </p:cNvSpPr>
          <p:nvPr>
            <p:ph type="title"/>
          </p:nvPr>
        </p:nvSpPr>
        <p:spPr/>
        <p:txBody>
          <a:bodyPr/>
          <a:lstStyle/>
          <a:p>
            <a:r>
              <a:rPr lang="en-US" altLang="en-US"/>
              <a:t>Can we do better?</a:t>
            </a:r>
          </a:p>
        </p:txBody>
      </p:sp>
      <p:sp>
        <p:nvSpPr>
          <p:cNvPr id="18435" name="Rectangle 3">
            <a:extLst>
              <a:ext uri="{FF2B5EF4-FFF2-40B4-BE49-F238E27FC236}">
                <a16:creationId xmlns:a16="http://schemas.microsoft.com/office/drawing/2014/main" id="{430BB23C-21D0-4665-8F9F-114DA5E534F7}"/>
              </a:ext>
            </a:extLst>
          </p:cNvPr>
          <p:cNvSpPr>
            <a:spLocks noGrp="1" noChangeArrowheads="1"/>
          </p:cNvSpPr>
          <p:nvPr>
            <p:ph type="body" idx="1"/>
          </p:nvPr>
        </p:nvSpPr>
        <p:spPr>
          <a:xfrm>
            <a:off x="381000" y="1719263"/>
            <a:ext cx="8305800" cy="2395537"/>
          </a:xfrm>
        </p:spPr>
        <p:txBody>
          <a:bodyPr/>
          <a:lstStyle/>
          <a:p>
            <a:r>
              <a:rPr lang="en-US" altLang="en-US"/>
              <a:t>Dynamic programming</a:t>
            </a:r>
          </a:p>
          <a:p>
            <a:pPr lvl="1"/>
            <a:r>
              <a:rPr lang="en-US" altLang="en-US"/>
              <a:t>O(n</a:t>
            </a:r>
            <a:r>
              <a:rPr lang="en-US" altLang="en-US" baseline="30000"/>
              <a:t>2</a:t>
            </a:r>
            <a:r>
              <a:rPr lang="en-US" altLang="en-US"/>
              <a:t>)</a:t>
            </a:r>
          </a:p>
          <a:p>
            <a:r>
              <a:rPr lang="en-US" altLang="en-US"/>
              <a:t>Greedy solution – Is there a way to make a local decision?</a:t>
            </a:r>
          </a:p>
        </p:txBody>
      </p:sp>
      <p:sp>
        <p:nvSpPr>
          <p:cNvPr id="18436" name="Line 4">
            <a:extLst>
              <a:ext uri="{FF2B5EF4-FFF2-40B4-BE49-F238E27FC236}">
                <a16:creationId xmlns:a16="http://schemas.microsoft.com/office/drawing/2014/main" id="{8F6A8E49-F5DA-4418-BC8B-9DD5DA79C891}"/>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37" name="Line 5">
            <a:extLst>
              <a:ext uri="{FF2B5EF4-FFF2-40B4-BE49-F238E27FC236}">
                <a16:creationId xmlns:a16="http://schemas.microsoft.com/office/drawing/2014/main" id="{BD129632-AC4F-4B12-9C9D-7E41F74D28F1}"/>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38" name="Line 6">
            <a:extLst>
              <a:ext uri="{FF2B5EF4-FFF2-40B4-BE49-F238E27FC236}">
                <a16:creationId xmlns:a16="http://schemas.microsoft.com/office/drawing/2014/main" id="{F43DE6C5-03FB-4302-BECE-C9AFAB24CD1D}"/>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39" name="Line 7">
            <a:extLst>
              <a:ext uri="{FF2B5EF4-FFF2-40B4-BE49-F238E27FC236}">
                <a16:creationId xmlns:a16="http://schemas.microsoft.com/office/drawing/2014/main" id="{9FC86568-146E-4469-AA14-749B60213049}"/>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0" name="Line 8">
            <a:extLst>
              <a:ext uri="{FF2B5EF4-FFF2-40B4-BE49-F238E27FC236}">
                <a16:creationId xmlns:a16="http://schemas.microsoft.com/office/drawing/2014/main" id="{F8C0FBA5-F96D-488D-9A4F-5D0D7C1ADFF4}"/>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1" name="Line 9">
            <a:extLst>
              <a:ext uri="{FF2B5EF4-FFF2-40B4-BE49-F238E27FC236}">
                <a16:creationId xmlns:a16="http://schemas.microsoft.com/office/drawing/2014/main" id="{B213C0A6-4F5F-47F2-BF24-B96DF61E3014}"/>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2" name="Line 10">
            <a:extLst>
              <a:ext uri="{FF2B5EF4-FFF2-40B4-BE49-F238E27FC236}">
                <a16:creationId xmlns:a16="http://schemas.microsoft.com/office/drawing/2014/main" id="{75C42340-1A4D-4BF3-95EB-E008BF4F3C0F}"/>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3" name="Line 11">
            <a:extLst>
              <a:ext uri="{FF2B5EF4-FFF2-40B4-BE49-F238E27FC236}">
                <a16:creationId xmlns:a16="http://schemas.microsoft.com/office/drawing/2014/main" id="{609CEB24-A9D6-47F2-B4BA-CA05E9C6BCE3}"/>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4" name="Line 12">
            <a:extLst>
              <a:ext uri="{FF2B5EF4-FFF2-40B4-BE49-F238E27FC236}">
                <a16:creationId xmlns:a16="http://schemas.microsoft.com/office/drawing/2014/main" id="{6D19CDB2-581B-460C-ACDA-D5D5A0DD7035}"/>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0319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A2D484AE-8089-4D79-8A25-FD4839E5E7F7}"/>
              </a:ext>
            </a:extLst>
          </p:cNvPr>
          <p:cNvSpPr>
            <a:spLocks noGrp="1" noChangeArrowheads="1"/>
          </p:cNvSpPr>
          <p:nvPr>
            <p:ph type="title"/>
          </p:nvPr>
        </p:nvSpPr>
        <p:spPr/>
        <p:txBody>
          <a:bodyPr/>
          <a:lstStyle/>
          <a:p>
            <a:r>
              <a:rPr lang="en-US" altLang="en-US"/>
              <a:t>A greedy algorithm?</a:t>
            </a:r>
          </a:p>
        </p:txBody>
      </p:sp>
      <p:sp>
        <p:nvSpPr>
          <p:cNvPr id="123907" name="Rectangle 3">
            <a:extLst>
              <a:ext uri="{FF2B5EF4-FFF2-40B4-BE49-F238E27FC236}">
                <a16:creationId xmlns:a16="http://schemas.microsoft.com/office/drawing/2014/main" id="{D85AE5D4-C639-436A-B820-F315FDDF5CE2}"/>
              </a:ext>
            </a:extLst>
          </p:cNvPr>
          <p:cNvSpPr>
            <a:spLocks noGrp="1" noChangeArrowheads="1"/>
          </p:cNvSpPr>
          <p:nvPr>
            <p:ph type="body" idx="1"/>
          </p:nvPr>
        </p:nvSpPr>
        <p:spPr>
          <a:xfrm>
            <a:off x="457200" y="1719263"/>
            <a:ext cx="8229600" cy="1481137"/>
          </a:xfrm>
        </p:spPr>
        <p:txBody>
          <a:bodyPr/>
          <a:lstStyle/>
          <a:p>
            <a:r>
              <a:rPr lang="en-US" altLang="en-US" sz="2600"/>
              <a:t>Given file frequencies, can we come up with a prefix-free encoding (i.e. build a prefix tree) that minimizes the number of bits? </a:t>
            </a:r>
          </a:p>
        </p:txBody>
      </p:sp>
      <p:pic>
        <p:nvPicPr>
          <p:cNvPr id="123908" name="Picture 4">
            <a:extLst>
              <a:ext uri="{FF2B5EF4-FFF2-40B4-BE49-F238E27FC236}">
                <a16:creationId xmlns:a16="http://schemas.microsoft.com/office/drawing/2014/main" id="{76FA21CC-698D-462D-9CB0-5AE92021B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124200"/>
            <a:ext cx="5638800" cy="319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2" name="Picture 4">
            <a:extLst>
              <a:ext uri="{FF2B5EF4-FFF2-40B4-BE49-F238E27FC236}">
                <a16:creationId xmlns:a16="http://schemas.microsoft.com/office/drawing/2014/main" id="{231AF3D8-3362-49EE-B8EB-5625D56E1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4933" name="Group 5">
            <a:extLst>
              <a:ext uri="{FF2B5EF4-FFF2-40B4-BE49-F238E27FC236}">
                <a16:creationId xmlns:a16="http://schemas.microsoft.com/office/drawing/2014/main" id="{6A4B2F36-3651-42E5-BF32-17B6B9097649}"/>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2607629604"/>
                    </a:ext>
                  </a:extLst>
                </a:gridCol>
                <a:gridCol w="1524000">
                  <a:extLst>
                    <a:ext uri="{9D8B030D-6E8A-4147-A177-3AD203B41FA5}">
                      <a16:colId xmlns:a16="http://schemas.microsoft.com/office/drawing/2014/main" val="3091213924"/>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838036"/>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0942735"/>
                  </a:ext>
                </a:extLst>
              </a:tr>
            </a:tbl>
          </a:graphicData>
        </a:graphic>
      </p:graphicFrame>
      <p:sp>
        <p:nvSpPr>
          <p:cNvPr id="124944" name="Text Box 16">
            <a:extLst>
              <a:ext uri="{FF2B5EF4-FFF2-40B4-BE49-F238E27FC236}">
                <a16:creationId xmlns:a16="http://schemas.microsoft.com/office/drawing/2014/main" id="{1CA6AAC6-154A-4DBA-B512-F25B43D83FD4}"/>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4945" name="Line 17">
            <a:extLst>
              <a:ext uri="{FF2B5EF4-FFF2-40B4-BE49-F238E27FC236}">
                <a16:creationId xmlns:a16="http://schemas.microsoft.com/office/drawing/2014/main" id="{B4D128D7-A52A-445E-83BB-89889EF5E2FE}"/>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a:extLst>
              <a:ext uri="{FF2B5EF4-FFF2-40B4-BE49-F238E27FC236}">
                <a16:creationId xmlns:a16="http://schemas.microsoft.com/office/drawing/2014/main" id="{44CFC33C-96B1-41AA-A1F6-133CC2003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5955" name="Group 3">
            <a:extLst>
              <a:ext uri="{FF2B5EF4-FFF2-40B4-BE49-F238E27FC236}">
                <a16:creationId xmlns:a16="http://schemas.microsoft.com/office/drawing/2014/main" id="{F1DDBA5E-8A34-4FDD-ADB9-740FAC7B1D28}"/>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741694329"/>
                    </a:ext>
                  </a:extLst>
                </a:gridCol>
                <a:gridCol w="1524000">
                  <a:extLst>
                    <a:ext uri="{9D8B030D-6E8A-4147-A177-3AD203B41FA5}">
                      <a16:colId xmlns:a16="http://schemas.microsoft.com/office/drawing/2014/main" val="407062514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8721970"/>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112225"/>
                  </a:ext>
                </a:extLst>
              </a:tr>
            </a:tbl>
          </a:graphicData>
        </a:graphic>
      </p:graphicFrame>
      <p:sp>
        <p:nvSpPr>
          <p:cNvPr id="125966" name="Text Box 14">
            <a:extLst>
              <a:ext uri="{FF2B5EF4-FFF2-40B4-BE49-F238E27FC236}">
                <a16:creationId xmlns:a16="http://schemas.microsoft.com/office/drawing/2014/main" id="{C7C169C3-1D4C-409E-A280-458FE5BFD031}"/>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5967" name="Line 15">
            <a:extLst>
              <a:ext uri="{FF2B5EF4-FFF2-40B4-BE49-F238E27FC236}">
                <a16:creationId xmlns:a16="http://schemas.microsoft.com/office/drawing/2014/main" id="{74D1954A-2096-4D2E-AE39-BB8E78732A0A}"/>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968" name="Text Box 16">
            <a:extLst>
              <a:ext uri="{FF2B5EF4-FFF2-40B4-BE49-F238E27FC236}">
                <a16:creationId xmlns:a16="http://schemas.microsoft.com/office/drawing/2014/main" id="{6354171C-524B-4751-8030-47E7C35FB738}"/>
              </a:ext>
            </a:extLst>
          </p:cNvPr>
          <p:cNvSpPr txBox="1">
            <a:spLocks noChangeArrowheads="1"/>
          </p:cNvSpPr>
          <p:nvPr/>
        </p:nvSpPr>
        <p:spPr bwMode="auto">
          <a:xfrm>
            <a:off x="5943600" y="3810000"/>
            <a:ext cx="1752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B	3</a:t>
            </a:r>
            <a:b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 	20</a:t>
            </a:r>
            <a:b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D	37</a:t>
            </a:r>
            <a:b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	70</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a:extLst>
              <a:ext uri="{FF2B5EF4-FFF2-40B4-BE49-F238E27FC236}">
                <a16:creationId xmlns:a16="http://schemas.microsoft.com/office/drawing/2014/main" id="{913AA6A4-4A45-4C74-BDAB-751251539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6979" name="Group 3">
            <a:extLst>
              <a:ext uri="{FF2B5EF4-FFF2-40B4-BE49-F238E27FC236}">
                <a16:creationId xmlns:a16="http://schemas.microsoft.com/office/drawing/2014/main" id="{14BABDE6-DF31-4D3B-BDB6-3B4D00154C9B}"/>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1865585100"/>
                    </a:ext>
                  </a:extLst>
                </a:gridCol>
                <a:gridCol w="1524000">
                  <a:extLst>
                    <a:ext uri="{9D8B030D-6E8A-4147-A177-3AD203B41FA5}">
                      <a16:colId xmlns:a16="http://schemas.microsoft.com/office/drawing/2014/main" val="192290419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8024866"/>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029431"/>
                  </a:ext>
                </a:extLst>
              </a:tr>
            </a:tbl>
          </a:graphicData>
        </a:graphic>
      </p:graphicFrame>
      <p:sp>
        <p:nvSpPr>
          <p:cNvPr id="126990" name="Text Box 14">
            <a:extLst>
              <a:ext uri="{FF2B5EF4-FFF2-40B4-BE49-F238E27FC236}">
                <a16:creationId xmlns:a16="http://schemas.microsoft.com/office/drawing/2014/main" id="{9E6E2DFE-A9AE-4B85-AF15-0828F63CA836}"/>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6991" name="Line 15">
            <a:extLst>
              <a:ext uri="{FF2B5EF4-FFF2-40B4-BE49-F238E27FC236}">
                <a16:creationId xmlns:a16="http://schemas.microsoft.com/office/drawing/2014/main" id="{DC01DA5F-AD40-4821-B766-88F461BCDA8A}"/>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6992" name="Text Box 16">
            <a:extLst>
              <a:ext uri="{FF2B5EF4-FFF2-40B4-BE49-F238E27FC236}">
                <a16:creationId xmlns:a16="http://schemas.microsoft.com/office/drawing/2014/main" id="{5F992A7F-82B8-4955-B8CD-021438D8E77F}"/>
              </a:ext>
            </a:extLst>
          </p:cNvPr>
          <p:cNvSpPr txBox="1">
            <a:spLocks noChangeArrowheads="1"/>
          </p:cNvSpPr>
          <p:nvPr/>
        </p:nvSpPr>
        <p:spPr bwMode="auto">
          <a:xfrm>
            <a:off x="5943600" y="3810000"/>
            <a:ext cx="1752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BC	23</a:t>
            </a:r>
            <a:b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D	37</a:t>
            </a:r>
            <a:b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	70</a:t>
            </a:r>
          </a:p>
        </p:txBody>
      </p:sp>
      <p:grpSp>
        <p:nvGrpSpPr>
          <p:cNvPr id="126993" name="Group 17">
            <a:extLst>
              <a:ext uri="{FF2B5EF4-FFF2-40B4-BE49-F238E27FC236}">
                <a16:creationId xmlns:a16="http://schemas.microsoft.com/office/drawing/2014/main" id="{68644AFE-2AAF-4385-8D7C-6E3186E22094}"/>
              </a:ext>
            </a:extLst>
          </p:cNvPr>
          <p:cNvGrpSpPr>
            <a:grpSpLocks/>
          </p:cNvGrpSpPr>
          <p:nvPr/>
        </p:nvGrpSpPr>
        <p:grpSpPr bwMode="auto">
          <a:xfrm>
            <a:off x="1828800" y="5715000"/>
            <a:ext cx="533400" cy="533400"/>
            <a:chOff x="1824" y="2736"/>
            <a:chExt cx="336" cy="336"/>
          </a:xfrm>
        </p:grpSpPr>
        <p:sp>
          <p:nvSpPr>
            <p:cNvPr id="126994" name="Oval 18">
              <a:extLst>
                <a:ext uri="{FF2B5EF4-FFF2-40B4-BE49-F238E27FC236}">
                  <a16:creationId xmlns:a16="http://schemas.microsoft.com/office/drawing/2014/main" id="{9AEAC044-2048-42B8-9CD7-1A1F5A7ABAE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6995" name="Text Box 19">
              <a:extLst>
                <a:ext uri="{FF2B5EF4-FFF2-40B4-BE49-F238E27FC236}">
                  <a16:creationId xmlns:a16="http://schemas.microsoft.com/office/drawing/2014/main" id="{1EF9B5D1-3050-4C64-AEE3-75642A2B2FB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6996" name="Group 20">
            <a:extLst>
              <a:ext uri="{FF2B5EF4-FFF2-40B4-BE49-F238E27FC236}">
                <a16:creationId xmlns:a16="http://schemas.microsoft.com/office/drawing/2014/main" id="{B59DCBC9-45DF-4A33-BBCD-AB78118BAA86}"/>
              </a:ext>
            </a:extLst>
          </p:cNvPr>
          <p:cNvGrpSpPr>
            <a:grpSpLocks/>
          </p:cNvGrpSpPr>
          <p:nvPr/>
        </p:nvGrpSpPr>
        <p:grpSpPr bwMode="auto">
          <a:xfrm>
            <a:off x="3124200" y="5715000"/>
            <a:ext cx="533400" cy="533400"/>
            <a:chOff x="1824" y="2736"/>
            <a:chExt cx="336" cy="336"/>
          </a:xfrm>
        </p:grpSpPr>
        <p:sp>
          <p:nvSpPr>
            <p:cNvPr id="126997" name="Oval 21">
              <a:extLst>
                <a:ext uri="{FF2B5EF4-FFF2-40B4-BE49-F238E27FC236}">
                  <a16:creationId xmlns:a16="http://schemas.microsoft.com/office/drawing/2014/main" id="{E647F70C-7EA4-419F-85CB-B2194BDDAC6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6998" name="Text Box 22">
              <a:extLst>
                <a:ext uri="{FF2B5EF4-FFF2-40B4-BE49-F238E27FC236}">
                  <a16:creationId xmlns:a16="http://schemas.microsoft.com/office/drawing/2014/main" id="{F99D9A8F-6FAC-4DC4-A5EC-9A21A42D841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sp>
        <p:nvSpPr>
          <p:cNvPr id="126999" name="Text Box 23">
            <a:extLst>
              <a:ext uri="{FF2B5EF4-FFF2-40B4-BE49-F238E27FC236}">
                <a16:creationId xmlns:a16="http://schemas.microsoft.com/office/drawing/2014/main" id="{8ACBF19E-1679-4278-BE15-2D84E16C495D}"/>
              </a:ext>
            </a:extLst>
          </p:cNvPr>
          <p:cNvSpPr txBox="1">
            <a:spLocks noChangeArrowheads="1"/>
          </p:cNvSpPr>
          <p:nvPr/>
        </p:nvSpPr>
        <p:spPr bwMode="auto">
          <a:xfrm>
            <a:off x="18288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7000" name="Text Box 24">
            <a:extLst>
              <a:ext uri="{FF2B5EF4-FFF2-40B4-BE49-F238E27FC236}">
                <a16:creationId xmlns:a16="http://schemas.microsoft.com/office/drawing/2014/main" id="{5F77AA23-C489-4833-8E1E-26B704D75CA5}"/>
              </a:ext>
            </a:extLst>
          </p:cNvPr>
          <p:cNvSpPr txBox="1">
            <a:spLocks noChangeArrowheads="1"/>
          </p:cNvSpPr>
          <p:nvPr/>
        </p:nvSpPr>
        <p:spPr bwMode="auto">
          <a:xfrm>
            <a:off x="32766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grpSp>
        <p:nvGrpSpPr>
          <p:cNvPr id="127001" name="Group 25">
            <a:extLst>
              <a:ext uri="{FF2B5EF4-FFF2-40B4-BE49-F238E27FC236}">
                <a16:creationId xmlns:a16="http://schemas.microsoft.com/office/drawing/2014/main" id="{F38E223F-DAC9-41E0-A1F7-ECAA3F5CA13A}"/>
              </a:ext>
            </a:extLst>
          </p:cNvPr>
          <p:cNvGrpSpPr>
            <a:grpSpLocks/>
          </p:cNvGrpSpPr>
          <p:nvPr/>
        </p:nvGrpSpPr>
        <p:grpSpPr bwMode="auto">
          <a:xfrm>
            <a:off x="2438400" y="4724400"/>
            <a:ext cx="533400" cy="533400"/>
            <a:chOff x="1824" y="2736"/>
            <a:chExt cx="336" cy="336"/>
          </a:xfrm>
        </p:grpSpPr>
        <p:sp>
          <p:nvSpPr>
            <p:cNvPr id="127002" name="Oval 26">
              <a:extLst>
                <a:ext uri="{FF2B5EF4-FFF2-40B4-BE49-F238E27FC236}">
                  <a16:creationId xmlns:a16="http://schemas.microsoft.com/office/drawing/2014/main" id="{AF767FEB-6F44-48BD-A38B-7592E79E6C1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003" name="Text Box 27">
              <a:extLst>
                <a:ext uri="{FF2B5EF4-FFF2-40B4-BE49-F238E27FC236}">
                  <a16:creationId xmlns:a16="http://schemas.microsoft.com/office/drawing/2014/main" id="{0EF03DCD-83FE-4CAD-95C5-AAC5A3B9822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27004" name="Line 28">
            <a:extLst>
              <a:ext uri="{FF2B5EF4-FFF2-40B4-BE49-F238E27FC236}">
                <a16:creationId xmlns:a16="http://schemas.microsoft.com/office/drawing/2014/main" id="{27E414A9-508C-4AE8-A17D-F20C7A15D7A9}"/>
              </a:ext>
            </a:extLst>
          </p:cNvPr>
          <p:cNvSpPr>
            <a:spLocks noChangeShapeType="1"/>
          </p:cNvSpPr>
          <p:nvPr/>
        </p:nvSpPr>
        <p:spPr bwMode="auto">
          <a:xfrm flipH="1">
            <a:off x="2133600" y="5181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005" name="Text Box 29">
            <a:extLst>
              <a:ext uri="{FF2B5EF4-FFF2-40B4-BE49-F238E27FC236}">
                <a16:creationId xmlns:a16="http://schemas.microsoft.com/office/drawing/2014/main" id="{40A0B424-FDAC-4551-B230-9D1CA9841C2A}"/>
              </a:ext>
            </a:extLst>
          </p:cNvPr>
          <p:cNvSpPr txBox="1">
            <a:spLocks noChangeArrowheads="1"/>
          </p:cNvSpPr>
          <p:nvPr/>
        </p:nvSpPr>
        <p:spPr bwMode="auto">
          <a:xfrm>
            <a:off x="24384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7006" name="Line 30">
            <a:extLst>
              <a:ext uri="{FF2B5EF4-FFF2-40B4-BE49-F238E27FC236}">
                <a16:creationId xmlns:a16="http://schemas.microsoft.com/office/drawing/2014/main" id="{15F0D366-F932-47E1-946D-E7EAEB823857}"/>
              </a:ext>
            </a:extLst>
          </p:cNvPr>
          <p:cNvSpPr>
            <a:spLocks noChangeShapeType="1"/>
          </p:cNvSpPr>
          <p:nvPr/>
        </p:nvSpPr>
        <p:spPr bwMode="auto">
          <a:xfrm>
            <a:off x="2895600" y="51816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007" name="Line 31">
            <a:extLst>
              <a:ext uri="{FF2B5EF4-FFF2-40B4-BE49-F238E27FC236}">
                <a16:creationId xmlns:a16="http://schemas.microsoft.com/office/drawing/2014/main" id="{F6CD40C2-C144-449D-9749-03AB4EE23356}"/>
              </a:ext>
            </a:extLst>
          </p:cNvPr>
          <p:cNvSpPr>
            <a:spLocks noChangeShapeType="1"/>
          </p:cNvSpPr>
          <p:nvPr/>
        </p:nvSpPr>
        <p:spPr bwMode="auto">
          <a:xfrm>
            <a:off x="4800600" y="4114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008" name="Text Box 32">
            <a:extLst>
              <a:ext uri="{FF2B5EF4-FFF2-40B4-BE49-F238E27FC236}">
                <a16:creationId xmlns:a16="http://schemas.microsoft.com/office/drawing/2014/main" id="{69096735-B884-4B40-A837-E3EAB9AA8DF4}"/>
              </a:ext>
            </a:extLst>
          </p:cNvPr>
          <p:cNvSpPr txBox="1">
            <a:spLocks noChangeArrowheads="1"/>
          </p:cNvSpPr>
          <p:nvPr/>
        </p:nvSpPr>
        <p:spPr bwMode="auto">
          <a:xfrm>
            <a:off x="2514600" y="3581400"/>
            <a:ext cx="2286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merging with this node will incur an additional cost of 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7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7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a:extLst>
              <a:ext uri="{FF2B5EF4-FFF2-40B4-BE49-F238E27FC236}">
                <a16:creationId xmlns:a16="http://schemas.microsoft.com/office/drawing/2014/main" id="{CAA61123-289C-4CDD-883D-2996130F6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8003" name="Group 3">
            <a:extLst>
              <a:ext uri="{FF2B5EF4-FFF2-40B4-BE49-F238E27FC236}">
                <a16:creationId xmlns:a16="http://schemas.microsoft.com/office/drawing/2014/main" id="{74DFF0A7-7EA6-4495-A99E-AD05A689AEFC}"/>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1824402727"/>
                    </a:ext>
                  </a:extLst>
                </a:gridCol>
                <a:gridCol w="1524000">
                  <a:extLst>
                    <a:ext uri="{9D8B030D-6E8A-4147-A177-3AD203B41FA5}">
                      <a16:colId xmlns:a16="http://schemas.microsoft.com/office/drawing/2014/main" val="43525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6213974"/>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98495"/>
                  </a:ext>
                </a:extLst>
              </a:tr>
            </a:tbl>
          </a:graphicData>
        </a:graphic>
      </p:graphicFrame>
      <p:sp>
        <p:nvSpPr>
          <p:cNvPr id="128014" name="Text Box 14">
            <a:extLst>
              <a:ext uri="{FF2B5EF4-FFF2-40B4-BE49-F238E27FC236}">
                <a16:creationId xmlns:a16="http://schemas.microsoft.com/office/drawing/2014/main" id="{43D1F8BD-6962-405A-BB7A-507879DDD820}"/>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8015" name="Line 15">
            <a:extLst>
              <a:ext uri="{FF2B5EF4-FFF2-40B4-BE49-F238E27FC236}">
                <a16:creationId xmlns:a16="http://schemas.microsoft.com/office/drawing/2014/main" id="{DAFC1AA1-DF68-4351-99D4-C1A9F00C2326}"/>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16" name="Text Box 16">
            <a:extLst>
              <a:ext uri="{FF2B5EF4-FFF2-40B4-BE49-F238E27FC236}">
                <a16:creationId xmlns:a16="http://schemas.microsoft.com/office/drawing/2014/main" id="{57D4428C-A1D5-4C87-87EC-4DC0630C9BDD}"/>
              </a:ext>
            </a:extLst>
          </p:cNvPr>
          <p:cNvSpPr txBox="1">
            <a:spLocks noChangeArrowheads="1"/>
          </p:cNvSpPr>
          <p:nvPr/>
        </p:nvSpPr>
        <p:spPr bwMode="auto">
          <a:xfrm>
            <a:off x="5943600" y="3810000"/>
            <a:ext cx="1905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BCD	 60</a:t>
            </a:r>
            <a:b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	 70</a:t>
            </a:r>
          </a:p>
        </p:txBody>
      </p:sp>
      <p:grpSp>
        <p:nvGrpSpPr>
          <p:cNvPr id="128017" name="Group 17">
            <a:extLst>
              <a:ext uri="{FF2B5EF4-FFF2-40B4-BE49-F238E27FC236}">
                <a16:creationId xmlns:a16="http://schemas.microsoft.com/office/drawing/2014/main" id="{910616AD-513F-4581-90CB-0B780E90A34B}"/>
              </a:ext>
            </a:extLst>
          </p:cNvPr>
          <p:cNvGrpSpPr>
            <a:grpSpLocks/>
          </p:cNvGrpSpPr>
          <p:nvPr/>
        </p:nvGrpSpPr>
        <p:grpSpPr bwMode="auto">
          <a:xfrm>
            <a:off x="1828800" y="5715000"/>
            <a:ext cx="533400" cy="533400"/>
            <a:chOff x="1824" y="2736"/>
            <a:chExt cx="336" cy="336"/>
          </a:xfrm>
        </p:grpSpPr>
        <p:sp>
          <p:nvSpPr>
            <p:cNvPr id="128018" name="Oval 18">
              <a:extLst>
                <a:ext uri="{FF2B5EF4-FFF2-40B4-BE49-F238E27FC236}">
                  <a16:creationId xmlns:a16="http://schemas.microsoft.com/office/drawing/2014/main" id="{6EA7DFE0-7753-43B6-A25D-F3BAB0ABFDA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19" name="Text Box 19">
              <a:extLst>
                <a:ext uri="{FF2B5EF4-FFF2-40B4-BE49-F238E27FC236}">
                  <a16:creationId xmlns:a16="http://schemas.microsoft.com/office/drawing/2014/main" id="{A21A6E0A-6FBB-4C02-AD2B-9FE778E2AE2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8020" name="Group 20">
            <a:extLst>
              <a:ext uri="{FF2B5EF4-FFF2-40B4-BE49-F238E27FC236}">
                <a16:creationId xmlns:a16="http://schemas.microsoft.com/office/drawing/2014/main" id="{DCCBBD80-7491-4F28-8C28-37ABE3A1D352}"/>
              </a:ext>
            </a:extLst>
          </p:cNvPr>
          <p:cNvGrpSpPr>
            <a:grpSpLocks/>
          </p:cNvGrpSpPr>
          <p:nvPr/>
        </p:nvGrpSpPr>
        <p:grpSpPr bwMode="auto">
          <a:xfrm>
            <a:off x="3124200" y="5715000"/>
            <a:ext cx="533400" cy="533400"/>
            <a:chOff x="1824" y="2736"/>
            <a:chExt cx="336" cy="336"/>
          </a:xfrm>
        </p:grpSpPr>
        <p:sp>
          <p:nvSpPr>
            <p:cNvPr id="128021" name="Oval 21">
              <a:extLst>
                <a:ext uri="{FF2B5EF4-FFF2-40B4-BE49-F238E27FC236}">
                  <a16:creationId xmlns:a16="http://schemas.microsoft.com/office/drawing/2014/main" id="{F2547B49-8B9C-403C-A6EC-15A94F64F1C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22" name="Text Box 22">
              <a:extLst>
                <a:ext uri="{FF2B5EF4-FFF2-40B4-BE49-F238E27FC236}">
                  <a16:creationId xmlns:a16="http://schemas.microsoft.com/office/drawing/2014/main" id="{2DBA2DF4-4C50-4392-AED5-3CC0EA79429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sp>
        <p:nvSpPr>
          <p:cNvPr id="128023" name="Text Box 23">
            <a:extLst>
              <a:ext uri="{FF2B5EF4-FFF2-40B4-BE49-F238E27FC236}">
                <a16:creationId xmlns:a16="http://schemas.microsoft.com/office/drawing/2014/main" id="{540F3C4C-93DE-4421-8442-273C40426B92}"/>
              </a:ext>
            </a:extLst>
          </p:cNvPr>
          <p:cNvSpPr txBox="1">
            <a:spLocks noChangeArrowheads="1"/>
          </p:cNvSpPr>
          <p:nvPr/>
        </p:nvSpPr>
        <p:spPr bwMode="auto">
          <a:xfrm>
            <a:off x="18288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8024" name="Text Box 24">
            <a:extLst>
              <a:ext uri="{FF2B5EF4-FFF2-40B4-BE49-F238E27FC236}">
                <a16:creationId xmlns:a16="http://schemas.microsoft.com/office/drawing/2014/main" id="{21B326A9-5E65-4E30-B6CB-517B6D2814A7}"/>
              </a:ext>
            </a:extLst>
          </p:cNvPr>
          <p:cNvSpPr txBox="1">
            <a:spLocks noChangeArrowheads="1"/>
          </p:cNvSpPr>
          <p:nvPr/>
        </p:nvSpPr>
        <p:spPr bwMode="auto">
          <a:xfrm>
            <a:off x="32766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grpSp>
        <p:nvGrpSpPr>
          <p:cNvPr id="128025" name="Group 25">
            <a:extLst>
              <a:ext uri="{FF2B5EF4-FFF2-40B4-BE49-F238E27FC236}">
                <a16:creationId xmlns:a16="http://schemas.microsoft.com/office/drawing/2014/main" id="{FF0BBFB8-E7EA-4965-87A8-A7D4F35EDEA4}"/>
              </a:ext>
            </a:extLst>
          </p:cNvPr>
          <p:cNvGrpSpPr>
            <a:grpSpLocks/>
          </p:cNvGrpSpPr>
          <p:nvPr/>
        </p:nvGrpSpPr>
        <p:grpSpPr bwMode="auto">
          <a:xfrm>
            <a:off x="2438400" y="4724400"/>
            <a:ext cx="533400" cy="533400"/>
            <a:chOff x="1824" y="2736"/>
            <a:chExt cx="336" cy="336"/>
          </a:xfrm>
        </p:grpSpPr>
        <p:sp>
          <p:nvSpPr>
            <p:cNvPr id="128026" name="Oval 26">
              <a:extLst>
                <a:ext uri="{FF2B5EF4-FFF2-40B4-BE49-F238E27FC236}">
                  <a16:creationId xmlns:a16="http://schemas.microsoft.com/office/drawing/2014/main" id="{8390561E-6355-469B-BA7C-8CD04EBC5C8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27" name="Text Box 27">
              <a:extLst>
                <a:ext uri="{FF2B5EF4-FFF2-40B4-BE49-F238E27FC236}">
                  <a16:creationId xmlns:a16="http://schemas.microsoft.com/office/drawing/2014/main" id="{99666B38-1BBE-4017-BA07-D7A6D57F010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28028" name="Line 28">
            <a:extLst>
              <a:ext uri="{FF2B5EF4-FFF2-40B4-BE49-F238E27FC236}">
                <a16:creationId xmlns:a16="http://schemas.microsoft.com/office/drawing/2014/main" id="{D7BCAA4C-AA6A-4E62-88C5-E0D99E30B954}"/>
              </a:ext>
            </a:extLst>
          </p:cNvPr>
          <p:cNvSpPr>
            <a:spLocks noChangeShapeType="1"/>
          </p:cNvSpPr>
          <p:nvPr/>
        </p:nvSpPr>
        <p:spPr bwMode="auto">
          <a:xfrm flipH="1">
            <a:off x="2133600" y="5181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29" name="Text Box 29">
            <a:extLst>
              <a:ext uri="{FF2B5EF4-FFF2-40B4-BE49-F238E27FC236}">
                <a16:creationId xmlns:a16="http://schemas.microsoft.com/office/drawing/2014/main" id="{2B0763E4-EE19-4E78-B24B-BB18879CEF07}"/>
              </a:ext>
            </a:extLst>
          </p:cNvPr>
          <p:cNvSpPr txBox="1">
            <a:spLocks noChangeArrowheads="1"/>
          </p:cNvSpPr>
          <p:nvPr/>
        </p:nvSpPr>
        <p:spPr bwMode="auto">
          <a:xfrm>
            <a:off x="24384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8030" name="Line 30">
            <a:extLst>
              <a:ext uri="{FF2B5EF4-FFF2-40B4-BE49-F238E27FC236}">
                <a16:creationId xmlns:a16="http://schemas.microsoft.com/office/drawing/2014/main" id="{F5D613E5-84D4-4D50-A5BF-728DD58D2C44}"/>
              </a:ext>
            </a:extLst>
          </p:cNvPr>
          <p:cNvSpPr>
            <a:spLocks noChangeShapeType="1"/>
          </p:cNvSpPr>
          <p:nvPr/>
        </p:nvSpPr>
        <p:spPr bwMode="auto">
          <a:xfrm>
            <a:off x="2895600" y="51816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28031" name="Group 31">
            <a:extLst>
              <a:ext uri="{FF2B5EF4-FFF2-40B4-BE49-F238E27FC236}">
                <a16:creationId xmlns:a16="http://schemas.microsoft.com/office/drawing/2014/main" id="{5FC4F0E1-F418-4E21-9777-745B0BFD13F0}"/>
              </a:ext>
            </a:extLst>
          </p:cNvPr>
          <p:cNvGrpSpPr>
            <a:grpSpLocks/>
          </p:cNvGrpSpPr>
          <p:nvPr/>
        </p:nvGrpSpPr>
        <p:grpSpPr bwMode="auto">
          <a:xfrm>
            <a:off x="3048000" y="3657600"/>
            <a:ext cx="533400" cy="533400"/>
            <a:chOff x="1824" y="2736"/>
            <a:chExt cx="336" cy="336"/>
          </a:xfrm>
        </p:grpSpPr>
        <p:sp>
          <p:nvSpPr>
            <p:cNvPr id="128032" name="Oval 32">
              <a:extLst>
                <a:ext uri="{FF2B5EF4-FFF2-40B4-BE49-F238E27FC236}">
                  <a16:creationId xmlns:a16="http://schemas.microsoft.com/office/drawing/2014/main" id="{091D7F1B-E58C-4DE0-A823-EEBA58FDA65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33" name="Text Box 33">
              <a:extLst>
                <a:ext uri="{FF2B5EF4-FFF2-40B4-BE49-F238E27FC236}">
                  <a16:creationId xmlns:a16="http://schemas.microsoft.com/office/drawing/2014/main" id="{E49EA3F8-9899-45AC-97C1-41C927D0FB5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8034" name="Group 34">
            <a:extLst>
              <a:ext uri="{FF2B5EF4-FFF2-40B4-BE49-F238E27FC236}">
                <a16:creationId xmlns:a16="http://schemas.microsoft.com/office/drawing/2014/main" id="{3CEAC420-79AB-43C4-87CE-EF0C16CA2FB8}"/>
              </a:ext>
            </a:extLst>
          </p:cNvPr>
          <p:cNvGrpSpPr>
            <a:grpSpLocks/>
          </p:cNvGrpSpPr>
          <p:nvPr/>
        </p:nvGrpSpPr>
        <p:grpSpPr bwMode="auto">
          <a:xfrm>
            <a:off x="3886200" y="4724400"/>
            <a:ext cx="533400" cy="533400"/>
            <a:chOff x="1824" y="2736"/>
            <a:chExt cx="336" cy="336"/>
          </a:xfrm>
        </p:grpSpPr>
        <p:sp>
          <p:nvSpPr>
            <p:cNvPr id="128035" name="Oval 35">
              <a:extLst>
                <a:ext uri="{FF2B5EF4-FFF2-40B4-BE49-F238E27FC236}">
                  <a16:creationId xmlns:a16="http://schemas.microsoft.com/office/drawing/2014/main" id="{791E4A30-5CA5-4796-AE7C-E20CE2883DC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36" name="Text Box 36">
              <a:extLst>
                <a:ext uri="{FF2B5EF4-FFF2-40B4-BE49-F238E27FC236}">
                  <a16:creationId xmlns:a16="http://schemas.microsoft.com/office/drawing/2014/main" id="{4E6928C8-A38F-4FC9-B0FB-5EAB8CBEC08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28037" name="Line 37">
            <a:extLst>
              <a:ext uri="{FF2B5EF4-FFF2-40B4-BE49-F238E27FC236}">
                <a16:creationId xmlns:a16="http://schemas.microsoft.com/office/drawing/2014/main" id="{F8161CFC-7F83-47B5-83D2-4A4A94352AAF}"/>
              </a:ext>
            </a:extLst>
          </p:cNvPr>
          <p:cNvSpPr>
            <a:spLocks noChangeShapeType="1"/>
          </p:cNvSpPr>
          <p:nvPr/>
        </p:nvSpPr>
        <p:spPr bwMode="auto">
          <a:xfrm flipH="1">
            <a:off x="27432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39" name="Line 39">
            <a:extLst>
              <a:ext uri="{FF2B5EF4-FFF2-40B4-BE49-F238E27FC236}">
                <a16:creationId xmlns:a16="http://schemas.microsoft.com/office/drawing/2014/main" id="{BAF680E6-7293-4A45-9482-D3BC4938E681}"/>
              </a:ext>
            </a:extLst>
          </p:cNvPr>
          <p:cNvSpPr>
            <a:spLocks noChangeShapeType="1"/>
          </p:cNvSpPr>
          <p:nvPr/>
        </p:nvSpPr>
        <p:spPr bwMode="auto">
          <a:xfrm>
            <a:off x="35052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40" name="Text Box 40">
            <a:extLst>
              <a:ext uri="{FF2B5EF4-FFF2-40B4-BE49-F238E27FC236}">
                <a16:creationId xmlns:a16="http://schemas.microsoft.com/office/drawing/2014/main" id="{D69A8F31-35C7-47F1-869A-26226CC4271F}"/>
              </a:ext>
            </a:extLst>
          </p:cNvPr>
          <p:cNvSpPr txBox="1">
            <a:spLocks noChangeArrowheads="1"/>
          </p:cNvSpPr>
          <p:nvPr/>
        </p:nvSpPr>
        <p:spPr bwMode="auto">
          <a:xfrm>
            <a:off x="3886200" y="5334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28041" name="Text Box 41">
            <a:extLst>
              <a:ext uri="{FF2B5EF4-FFF2-40B4-BE49-F238E27FC236}">
                <a16:creationId xmlns:a16="http://schemas.microsoft.com/office/drawing/2014/main" id="{F3C7757A-31A4-49FE-B652-9BE3FC29A259}"/>
              </a:ext>
            </a:extLst>
          </p:cNvPr>
          <p:cNvSpPr txBox="1">
            <a:spLocks noChangeArrowheads="1"/>
          </p:cNvSpPr>
          <p:nvPr/>
        </p:nvSpPr>
        <p:spPr bwMode="auto">
          <a:xfrm>
            <a:off x="3048000" y="4191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a:extLst>
              <a:ext uri="{FF2B5EF4-FFF2-40B4-BE49-F238E27FC236}">
                <a16:creationId xmlns:a16="http://schemas.microsoft.com/office/drawing/2014/main" id="{0CBF8977-ECE2-49D4-B76F-2542DDAA3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9027" name="Group 3">
            <a:extLst>
              <a:ext uri="{FF2B5EF4-FFF2-40B4-BE49-F238E27FC236}">
                <a16:creationId xmlns:a16="http://schemas.microsoft.com/office/drawing/2014/main" id="{909C5516-D932-4E87-94C5-0BF039861CDA}"/>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3127087375"/>
                    </a:ext>
                  </a:extLst>
                </a:gridCol>
                <a:gridCol w="1524000">
                  <a:extLst>
                    <a:ext uri="{9D8B030D-6E8A-4147-A177-3AD203B41FA5}">
                      <a16:colId xmlns:a16="http://schemas.microsoft.com/office/drawing/2014/main" val="2740307292"/>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5426690"/>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2572230"/>
                  </a:ext>
                </a:extLst>
              </a:tr>
            </a:tbl>
          </a:graphicData>
        </a:graphic>
      </p:graphicFrame>
      <p:sp>
        <p:nvSpPr>
          <p:cNvPr id="129038" name="Text Box 14">
            <a:extLst>
              <a:ext uri="{FF2B5EF4-FFF2-40B4-BE49-F238E27FC236}">
                <a16:creationId xmlns:a16="http://schemas.microsoft.com/office/drawing/2014/main" id="{997EB03C-4816-4E1B-99E3-335657087AEF}"/>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9039" name="Line 15">
            <a:extLst>
              <a:ext uri="{FF2B5EF4-FFF2-40B4-BE49-F238E27FC236}">
                <a16:creationId xmlns:a16="http://schemas.microsoft.com/office/drawing/2014/main" id="{3E63A3E6-10C5-4D97-9C96-AD8FF7A1E696}"/>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40" name="Text Box 16">
            <a:extLst>
              <a:ext uri="{FF2B5EF4-FFF2-40B4-BE49-F238E27FC236}">
                <a16:creationId xmlns:a16="http://schemas.microsoft.com/office/drawing/2014/main" id="{D293484B-9F4E-4214-9E38-5EF592290B63}"/>
              </a:ext>
            </a:extLst>
          </p:cNvPr>
          <p:cNvSpPr txBox="1">
            <a:spLocks noChangeArrowheads="1"/>
          </p:cNvSpPr>
          <p:nvPr/>
        </p:nvSpPr>
        <p:spPr bwMode="auto">
          <a:xfrm>
            <a:off x="5791200" y="38100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ABCD 130</a:t>
            </a:r>
            <a:endPar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p:txBody>
      </p:sp>
      <p:grpSp>
        <p:nvGrpSpPr>
          <p:cNvPr id="129041" name="Group 17">
            <a:extLst>
              <a:ext uri="{FF2B5EF4-FFF2-40B4-BE49-F238E27FC236}">
                <a16:creationId xmlns:a16="http://schemas.microsoft.com/office/drawing/2014/main" id="{042600CB-C6DE-4CFE-9BD3-9E6371E5F4A2}"/>
              </a:ext>
            </a:extLst>
          </p:cNvPr>
          <p:cNvGrpSpPr>
            <a:grpSpLocks/>
          </p:cNvGrpSpPr>
          <p:nvPr/>
        </p:nvGrpSpPr>
        <p:grpSpPr bwMode="auto">
          <a:xfrm>
            <a:off x="1828800" y="5715000"/>
            <a:ext cx="533400" cy="533400"/>
            <a:chOff x="1824" y="2736"/>
            <a:chExt cx="336" cy="336"/>
          </a:xfrm>
        </p:grpSpPr>
        <p:sp>
          <p:nvSpPr>
            <p:cNvPr id="129042" name="Oval 18">
              <a:extLst>
                <a:ext uri="{FF2B5EF4-FFF2-40B4-BE49-F238E27FC236}">
                  <a16:creationId xmlns:a16="http://schemas.microsoft.com/office/drawing/2014/main" id="{27BE81B0-34FF-4228-94C1-DE5785399B6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43" name="Text Box 19">
              <a:extLst>
                <a:ext uri="{FF2B5EF4-FFF2-40B4-BE49-F238E27FC236}">
                  <a16:creationId xmlns:a16="http://schemas.microsoft.com/office/drawing/2014/main" id="{45F26D12-BF6B-44EC-BBE2-65F30C8A6C2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9044" name="Group 20">
            <a:extLst>
              <a:ext uri="{FF2B5EF4-FFF2-40B4-BE49-F238E27FC236}">
                <a16:creationId xmlns:a16="http://schemas.microsoft.com/office/drawing/2014/main" id="{A33267EB-ABE2-4E17-9279-F48DB7949796}"/>
              </a:ext>
            </a:extLst>
          </p:cNvPr>
          <p:cNvGrpSpPr>
            <a:grpSpLocks/>
          </p:cNvGrpSpPr>
          <p:nvPr/>
        </p:nvGrpSpPr>
        <p:grpSpPr bwMode="auto">
          <a:xfrm>
            <a:off x="3124200" y="5715000"/>
            <a:ext cx="533400" cy="533400"/>
            <a:chOff x="1824" y="2736"/>
            <a:chExt cx="336" cy="336"/>
          </a:xfrm>
        </p:grpSpPr>
        <p:sp>
          <p:nvSpPr>
            <p:cNvPr id="129045" name="Oval 21">
              <a:extLst>
                <a:ext uri="{FF2B5EF4-FFF2-40B4-BE49-F238E27FC236}">
                  <a16:creationId xmlns:a16="http://schemas.microsoft.com/office/drawing/2014/main" id="{70871A17-CC2E-4009-B609-3368F722499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46" name="Text Box 22">
              <a:extLst>
                <a:ext uri="{FF2B5EF4-FFF2-40B4-BE49-F238E27FC236}">
                  <a16:creationId xmlns:a16="http://schemas.microsoft.com/office/drawing/2014/main" id="{B5878FCC-B721-4670-A738-007A7CE1543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sp>
        <p:nvSpPr>
          <p:cNvPr id="129047" name="Text Box 23">
            <a:extLst>
              <a:ext uri="{FF2B5EF4-FFF2-40B4-BE49-F238E27FC236}">
                <a16:creationId xmlns:a16="http://schemas.microsoft.com/office/drawing/2014/main" id="{69D69930-14F1-47BF-84F0-991D445A11A4}"/>
              </a:ext>
            </a:extLst>
          </p:cNvPr>
          <p:cNvSpPr txBox="1">
            <a:spLocks noChangeArrowheads="1"/>
          </p:cNvSpPr>
          <p:nvPr/>
        </p:nvSpPr>
        <p:spPr bwMode="auto">
          <a:xfrm>
            <a:off x="18288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9048" name="Text Box 24">
            <a:extLst>
              <a:ext uri="{FF2B5EF4-FFF2-40B4-BE49-F238E27FC236}">
                <a16:creationId xmlns:a16="http://schemas.microsoft.com/office/drawing/2014/main" id="{16EF6661-5838-4C3E-A6D4-E493D29C0CE7}"/>
              </a:ext>
            </a:extLst>
          </p:cNvPr>
          <p:cNvSpPr txBox="1">
            <a:spLocks noChangeArrowheads="1"/>
          </p:cNvSpPr>
          <p:nvPr/>
        </p:nvSpPr>
        <p:spPr bwMode="auto">
          <a:xfrm>
            <a:off x="32766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grpSp>
        <p:nvGrpSpPr>
          <p:cNvPr id="129049" name="Group 25">
            <a:extLst>
              <a:ext uri="{FF2B5EF4-FFF2-40B4-BE49-F238E27FC236}">
                <a16:creationId xmlns:a16="http://schemas.microsoft.com/office/drawing/2014/main" id="{4A9500D1-788D-41A2-BACD-5B50B1256CB2}"/>
              </a:ext>
            </a:extLst>
          </p:cNvPr>
          <p:cNvGrpSpPr>
            <a:grpSpLocks/>
          </p:cNvGrpSpPr>
          <p:nvPr/>
        </p:nvGrpSpPr>
        <p:grpSpPr bwMode="auto">
          <a:xfrm>
            <a:off x="2438400" y="4724400"/>
            <a:ext cx="533400" cy="533400"/>
            <a:chOff x="1824" y="2736"/>
            <a:chExt cx="336" cy="336"/>
          </a:xfrm>
        </p:grpSpPr>
        <p:sp>
          <p:nvSpPr>
            <p:cNvPr id="129050" name="Oval 26">
              <a:extLst>
                <a:ext uri="{FF2B5EF4-FFF2-40B4-BE49-F238E27FC236}">
                  <a16:creationId xmlns:a16="http://schemas.microsoft.com/office/drawing/2014/main" id="{F6799D16-69A2-4AAB-9E30-98B9481083F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51" name="Text Box 27">
              <a:extLst>
                <a:ext uri="{FF2B5EF4-FFF2-40B4-BE49-F238E27FC236}">
                  <a16:creationId xmlns:a16="http://schemas.microsoft.com/office/drawing/2014/main" id="{62DBFAD8-95A4-40DE-BE88-3D9FC865F85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29052" name="Line 28">
            <a:extLst>
              <a:ext uri="{FF2B5EF4-FFF2-40B4-BE49-F238E27FC236}">
                <a16:creationId xmlns:a16="http://schemas.microsoft.com/office/drawing/2014/main" id="{187A8D4C-8212-44DF-A593-9906FE14A2B2}"/>
              </a:ext>
            </a:extLst>
          </p:cNvPr>
          <p:cNvSpPr>
            <a:spLocks noChangeShapeType="1"/>
          </p:cNvSpPr>
          <p:nvPr/>
        </p:nvSpPr>
        <p:spPr bwMode="auto">
          <a:xfrm flipH="1">
            <a:off x="2133600" y="5181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53" name="Text Box 29">
            <a:extLst>
              <a:ext uri="{FF2B5EF4-FFF2-40B4-BE49-F238E27FC236}">
                <a16:creationId xmlns:a16="http://schemas.microsoft.com/office/drawing/2014/main" id="{8F6DBD6C-2EA3-46E6-B287-6D3EFBD1055C}"/>
              </a:ext>
            </a:extLst>
          </p:cNvPr>
          <p:cNvSpPr txBox="1">
            <a:spLocks noChangeArrowheads="1"/>
          </p:cNvSpPr>
          <p:nvPr/>
        </p:nvSpPr>
        <p:spPr bwMode="auto">
          <a:xfrm>
            <a:off x="24384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9054" name="Line 30">
            <a:extLst>
              <a:ext uri="{FF2B5EF4-FFF2-40B4-BE49-F238E27FC236}">
                <a16:creationId xmlns:a16="http://schemas.microsoft.com/office/drawing/2014/main" id="{C00FC051-1D75-45A9-92B8-BA575292D97B}"/>
              </a:ext>
            </a:extLst>
          </p:cNvPr>
          <p:cNvSpPr>
            <a:spLocks noChangeShapeType="1"/>
          </p:cNvSpPr>
          <p:nvPr/>
        </p:nvSpPr>
        <p:spPr bwMode="auto">
          <a:xfrm>
            <a:off x="2895600" y="51816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29055" name="Group 31">
            <a:extLst>
              <a:ext uri="{FF2B5EF4-FFF2-40B4-BE49-F238E27FC236}">
                <a16:creationId xmlns:a16="http://schemas.microsoft.com/office/drawing/2014/main" id="{42B94C6C-DEF5-45D9-808B-D6637A3E96F0}"/>
              </a:ext>
            </a:extLst>
          </p:cNvPr>
          <p:cNvGrpSpPr>
            <a:grpSpLocks/>
          </p:cNvGrpSpPr>
          <p:nvPr/>
        </p:nvGrpSpPr>
        <p:grpSpPr bwMode="auto">
          <a:xfrm>
            <a:off x="3048000" y="3657600"/>
            <a:ext cx="533400" cy="533400"/>
            <a:chOff x="1824" y="2736"/>
            <a:chExt cx="336" cy="336"/>
          </a:xfrm>
        </p:grpSpPr>
        <p:sp>
          <p:nvSpPr>
            <p:cNvPr id="129056" name="Oval 32">
              <a:extLst>
                <a:ext uri="{FF2B5EF4-FFF2-40B4-BE49-F238E27FC236}">
                  <a16:creationId xmlns:a16="http://schemas.microsoft.com/office/drawing/2014/main" id="{0606AC06-1584-4005-AE51-8A16861056D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57" name="Text Box 33">
              <a:extLst>
                <a:ext uri="{FF2B5EF4-FFF2-40B4-BE49-F238E27FC236}">
                  <a16:creationId xmlns:a16="http://schemas.microsoft.com/office/drawing/2014/main" id="{20EAA258-E8D5-46BE-8B23-6498A54C683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9058" name="Group 34">
            <a:extLst>
              <a:ext uri="{FF2B5EF4-FFF2-40B4-BE49-F238E27FC236}">
                <a16:creationId xmlns:a16="http://schemas.microsoft.com/office/drawing/2014/main" id="{066AE696-E5A7-48E5-90CF-64F95EA2D687}"/>
              </a:ext>
            </a:extLst>
          </p:cNvPr>
          <p:cNvGrpSpPr>
            <a:grpSpLocks/>
          </p:cNvGrpSpPr>
          <p:nvPr/>
        </p:nvGrpSpPr>
        <p:grpSpPr bwMode="auto">
          <a:xfrm>
            <a:off x="3886200" y="4724400"/>
            <a:ext cx="533400" cy="533400"/>
            <a:chOff x="1824" y="2736"/>
            <a:chExt cx="336" cy="336"/>
          </a:xfrm>
        </p:grpSpPr>
        <p:sp>
          <p:nvSpPr>
            <p:cNvPr id="129059" name="Oval 35">
              <a:extLst>
                <a:ext uri="{FF2B5EF4-FFF2-40B4-BE49-F238E27FC236}">
                  <a16:creationId xmlns:a16="http://schemas.microsoft.com/office/drawing/2014/main" id="{F8A73540-1EBA-4E72-88F4-189C2F9D5C2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60" name="Text Box 36">
              <a:extLst>
                <a:ext uri="{FF2B5EF4-FFF2-40B4-BE49-F238E27FC236}">
                  <a16:creationId xmlns:a16="http://schemas.microsoft.com/office/drawing/2014/main" id="{0D4F299D-B471-4E00-87BD-ADD8240221B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29061" name="Line 37">
            <a:extLst>
              <a:ext uri="{FF2B5EF4-FFF2-40B4-BE49-F238E27FC236}">
                <a16:creationId xmlns:a16="http://schemas.microsoft.com/office/drawing/2014/main" id="{AD9A9951-D19A-44D7-8E60-5CB4B48DB9D6}"/>
              </a:ext>
            </a:extLst>
          </p:cNvPr>
          <p:cNvSpPr>
            <a:spLocks noChangeShapeType="1"/>
          </p:cNvSpPr>
          <p:nvPr/>
        </p:nvSpPr>
        <p:spPr bwMode="auto">
          <a:xfrm flipH="1">
            <a:off x="27432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62" name="Line 38">
            <a:extLst>
              <a:ext uri="{FF2B5EF4-FFF2-40B4-BE49-F238E27FC236}">
                <a16:creationId xmlns:a16="http://schemas.microsoft.com/office/drawing/2014/main" id="{1966E012-F576-4A31-8FF6-6B95BAF34AB8}"/>
              </a:ext>
            </a:extLst>
          </p:cNvPr>
          <p:cNvSpPr>
            <a:spLocks noChangeShapeType="1"/>
          </p:cNvSpPr>
          <p:nvPr/>
        </p:nvSpPr>
        <p:spPr bwMode="auto">
          <a:xfrm>
            <a:off x="35052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63" name="Text Box 39">
            <a:extLst>
              <a:ext uri="{FF2B5EF4-FFF2-40B4-BE49-F238E27FC236}">
                <a16:creationId xmlns:a16="http://schemas.microsoft.com/office/drawing/2014/main" id="{09C374BE-8176-4CFA-AC35-A96290721283}"/>
              </a:ext>
            </a:extLst>
          </p:cNvPr>
          <p:cNvSpPr txBox="1">
            <a:spLocks noChangeArrowheads="1"/>
          </p:cNvSpPr>
          <p:nvPr/>
        </p:nvSpPr>
        <p:spPr bwMode="auto">
          <a:xfrm>
            <a:off x="3886200" y="5334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29064" name="Text Box 40">
            <a:extLst>
              <a:ext uri="{FF2B5EF4-FFF2-40B4-BE49-F238E27FC236}">
                <a16:creationId xmlns:a16="http://schemas.microsoft.com/office/drawing/2014/main" id="{7905E134-2E17-4EBE-891B-51E118A7AEEC}"/>
              </a:ext>
            </a:extLst>
          </p:cNvPr>
          <p:cNvSpPr txBox="1">
            <a:spLocks noChangeArrowheads="1"/>
          </p:cNvSpPr>
          <p:nvPr/>
        </p:nvSpPr>
        <p:spPr bwMode="auto">
          <a:xfrm>
            <a:off x="3048000" y="4191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grpSp>
        <p:nvGrpSpPr>
          <p:cNvPr id="129065" name="Group 41">
            <a:extLst>
              <a:ext uri="{FF2B5EF4-FFF2-40B4-BE49-F238E27FC236}">
                <a16:creationId xmlns:a16="http://schemas.microsoft.com/office/drawing/2014/main" id="{FADC9D6E-4230-4706-8E66-1F54F863425F}"/>
              </a:ext>
            </a:extLst>
          </p:cNvPr>
          <p:cNvGrpSpPr>
            <a:grpSpLocks/>
          </p:cNvGrpSpPr>
          <p:nvPr/>
        </p:nvGrpSpPr>
        <p:grpSpPr bwMode="auto">
          <a:xfrm>
            <a:off x="2286000" y="2590800"/>
            <a:ext cx="533400" cy="533400"/>
            <a:chOff x="1824" y="2736"/>
            <a:chExt cx="336" cy="336"/>
          </a:xfrm>
        </p:grpSpPr>
        <p:sp>
          <p:nvSpPr>
            <p:cNvPr id="129066" name="Oval 42">
              <a:extLst>
                <a:ext uri="{FF2B5EF4-FFF2-40B4-BE49-F238E27FC236}">
                  <a16:creationId xmlns:a16="http://schemas.microsoft.com/office/drawing/2014/main" id="{CF7F5AC1-0445-4F94-B4F5-DF731099698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67" name="Text Box 43">
              <a:extLst>
                <a:ext uri="{FF2B5EF4-FFF2-40B4-BE49-F238E27FC236}">
                  <a16:creationId xmlns:a16="http://schemas.microsoft.com/office/drawing/2014/main" id="{599828BF-17F3-445C-898D-477B0795C87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9068" name="Group 44">
            <a:extLst>
              <a:ext uri="{FF2B5EF4-FFF2-40B4-BE49-F238E27FC236}">
                <a16:creationId xmlns:a16="http://schemas.microsoft.com/office/drawing/2014/main" id="{4B52F3C1-E552-4BA8-9FA3-C4900E9FA3FA}"/>
              </a:ext>
            </a:extLst>
          </p:cNvPr>
          <p:cNvGrpSpPr>
            <a:grpSpLocks/>
          </p:cNvGrpSpPr>
          <p:nvPr/>
        </p:nvGrpSpPr>
        <p:grpSpPr bwMode="auto">
          <a:xfrm>
            <a:off x="1524000" y="3581400"/>
            <a:ext cx="533400" cy="533400"/>
            <a:chOff x="1824" y="2736"/>
            <a:chExt cx="336" cy="336"/>
          </a:xfrm>
        </p:grpSpPr>
        <p:sp>
          <p:nvSpPr>
            <p:cNvPr id="129069" name="Oval 45">
              <a:extLst>
                <a:ext uri="{FF2B5EF4-FFF2-40B4-BE49-F238E27FC236}">
                  <a16:creationId xmlns:a16="http://schemas.microsoft.com/office/drawing/2014/main" id="{AA1DB72A-CDC2-46BD-B2B1-04A9A780C3C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70" name="Text Box 46">
              <a:extLst>
                <a:ext uri="{FF2B5EF4-FFF2-40B4-BE49-F238E27FC236}">
                  <a16:creationId xmlns:a16="http://schemas.microsoft.com/office/drawing/2014/main" id="{630ED0DC-0CF7-45E3-A9E1-0495923099B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sp>
        <p:nvSpPr>
          <p:cNvPr id="129071" name="Line 47">
            <a:extLst>
              <a:ext uri="{FF2B5EF4-FFF2-40B4-BE49-F238E27FC236}">
                <a16:creationId xmlns:a16="http://schemas.microsoft.com/office/drawing/2014/main" id="{A6F3FEB5-596A-49FB-9626-355A3E709D13}"/>
              </a:ext>
            </a:extLst>
          </p:cNvPr>
          <p:cNvSpPr>
            <a:spLocks noChangeShapeType="1"/>
          </p:cNvSpPr>
          <p:nvPr/>
        </p:nvSpPr>
        <p:spPr bwMode="auto">
          <a:xfrm flipH="1">
            <a:off x="1981200" y="3048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72" name="Line 48">
            <a:extLst>
              <a:ext uri="{FF2B5EF4-FFF2-40B4-BE49-F238E27FC236}">
                <a16:creationId xmlns:a16="http://schemas.microsoft.com/office/drawing/2014/main" id="{ED061994-04B6-4FD2-96E2-4AE13567A076}"/>
              </a:ext>
            </a:extLst>
          </p:cNvPr>
          <p:cNvSpPr>
            <a:spLocks noChangeShapeType="1"/>
          </p:cNvSpPr>
          <p:nvPr/>
        </p:nvSpPr>
        <p:spPr bwMode="auto">
          <a:xfrm>
            <a:off x="2743200" y="3048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73" name="Text Box 49">
            <a:extLst>
              <a:ext uri="{FF2B5EF4-FFF2-40B4-BE49-F238E27FC236}">
                <a16:creationId xmlns:a16="http://schemas.microsoft.com/office/drawing/2014/main" id="{36DCB449-85FC-49F0-9D91-4DCD0D65908A}"/>
              </a:ext>
            </a:extLst>
          </p:cNvPr>
          <p:cNvSpPr txBox="1">
            <a:spLocks noChangeArrowheads="1"/>
          </p:cNvSpPr>
          <p:nvPr/>
        </p:nvSpPr>
        <p:spPr bwMode="auto">
          <a:xfrm>
            <a:off x="1295400" y="4114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C7A5D563-3B3E-4FE7-BD98-F732173140CD}"/>
              </a:ext>
            </a:extLst>
          </p:cNvPr>
          <p:cNvSpPr>
            <a:spLocks noGrp="1" noChangeArrowheads="1"/>
          </p:cNvSpPr>
          <p:nvPr>
            <p:ph type="title"/>
          </p:nvPr>
        </p:nvSpPr>
        <p:spPr/>
        <p:txBody>
          <a:bodyPr/>
          <a:lstStyle/>
          <a:p>
            <a:r>
              <a:rPr lang="en-US" altLang="en-US"/>
              <a:t>Is it correct?</a:t>
            </a:r>
          </a:p>
        </p:txBody>
      </p:sp>
      <p:sp>
        <p:nvSpPr>
          <p:cNvPr id="130051" name="Rectangle 3">
            <a:extLst>
              <a:ext uri="{FF2B5EF4-FFF2-40B4-BE49-F238E27FC236}">
                <a16:creationId xmlns:a16="http://schemas.microsoft.com/office/drawing/2014/main" id="{D9B48656-85B7-476F-A8F2-570D9C21322C}"/>
              </a:ext>
            </a:extLst>
          </p:cNvPr>
          <p:cNvSpPr>
            <a:spLocks noGrp="1" noChangeArrowheads="1"/>
          </p:cNvSpPr>
          <p:nvPr>
            <p:ph type="body" idx="1"/>
          </p:nvPr>
        </p:nvSpPr>
        <p:spPr>
          <a:xfrm>
            <a:off x="457200" y="1719263"/>
            <a:ext cx="8229600" cy="1709737"/>
          </a:xfrm>
        </p:spPr>
        <p:txBody>
          <a:bodyPr/>
          <a:lstStyle/>
          <a:p>
            <a:r>
              <a:rPr lang="en-US" altLang="en-US" sz="2600"/>
              <a:t>The algorithm selects the symbols with the two smallest frequencies first (call them f</a:t>
            </a:r>
            <a:r>
              <a:rPr lang="en-US" altLang="en-US" sz="2600" baseline="-25000"/>
              <a:t>1</a:t>
            </a:r>
            <a:r>
              <a:rPr lang="en-US" altLang="en-US" sz="2600"/>
              <a:t> and f</a:t>
            </a:r>
            <a:r>
              <a:rPr lang="en-US" altLang="en-US" sz="2600" baseline="-25000"/>
              <a:t>2</a:t>
            </a:r>
            <a:r>
              <a:rPr lang="en-US" altLang="en-US" sz="2600"/>
              <a:t>)</a:t>
            </a:r>
          </a:p>
          <a:p>
            <a:r>
              <a:rPr lang="en-US" altLang="en-US" sz="2600"/>
              <a:t>Consider a tree that did not do this:</a:t>
            </a:r>
          </a:p>
        </p:txBody>
      </p:sp>
      <p:sp>
        <p:nvSpPr>
          <p:cNvPr id="130053" name="AutoShape 5">
            <a:extLst>
              <a:ext uri="{FF2B5EF4-FFF2-40B4-BE49-F238E27FC236}">
                <a16:creationId xmlns:a16="http://schemas.microsoft.com/office/drawing/2014/main" id="{6BEB34FD-325C-4566-AC69-AF81FB6D352A}"/>
              </a:ext>
            </a:extLst>
          </p:cNvPr>
          <p:cNvSpPr>
            <a:spLocks noChangeArrowheads="1"/>
          </p:cNvSpPr>
          <p:nvPr/>
        </p:nvSpPr>
        <p:spPr bwMode="auto">
          <a:xfrm>
            <a:off x="1066800" y="35814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4" name="Line 6">
            <a:extLst>
              <a:ext uri="{FF2B5EF4-FFF2-40B4-BE49-F238E27FC236}">
                <a16:creationId xmlns:a16="http://schemas.microsoft.com/office/drawing/2014/main" id="{62FD3297-6B1B-411F-97DE-7CAF19A10B19}"/>
              </a:ext>
            </a:extLst>
          </p:cNvPr>
          <p:cNvSpPr>
            <a:spLocks noChangeShapeType="1"/>
          </p:cNvSpPr>
          <p:nvPr/>
        </p:nvSpPr>
        <p:spPr bwMode="auto">
          <a:xfrm flipH="1">
            <a:off x="838200" y="4648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5" name="AutoShape 7">
            <a:extLst>
              <a:ext uri="{FF2B5EF4-FFF2-40B4-BE49-F238E27FC236}">
                <a16:creationId xmlns:a16="http://schemas.microsoft.com/office/drawing/2014/main" id="{9EF85502-C6AC-453A-AFF6-8709AA5105E3}"/>
              </a:ext>
            </a:extLst>
          </p:cNvPr>
          <p:cNvSpPr>
            <a:spLocks noChangeArrowheads="1"/>
          </p:cNvSpPr>
          <p:nvPr/>
        </p:nvSpPr>
        <p:spPr bwMode="auto">
          <a:xfrm>
            <a:off x="1371600" y="46482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6" name="Line 8">
            <a:extLst>
              <a:ext uri="{FF2B5EF4-FFF2-40B4-BE49-F238E27FC236}">
                <a16:creationId xmlns:a16="http://schemas.microsoft.com/office/drawing/2014/main" id="{6F33FE67-5C0B-4267-97D2-29FFB46EF6E0}"/>
              </a:ext>
            </a:extLst>
          </p:cNvPr>
          <p:cNvSpPr>
            <a:spLocks noChangeShapeType="1"/>
          </p:cNvSpPr>
          <p:nvPr/>
        </p:nvSpPr>
        <p:spPr bwMode="auto">
          <a:xfrm flipH="1">
            <a:off x="1143000" y="5715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7" name="Line 9">
            <a:extLst>
              <a:ext uri="{FF2B5EF4-FFF2-40B4-BE49-F238E27FC236}">
                <a16:creationId xmlns:a16="http://schemas.microsoft.com/office/drawing/2014/main" id="{4FE74943-D50C-4A35-9751-B8CD634D954F}"/>
              </a:ext>
            </a:extLst>
          </p:cNvPr>
          <p:cNvSpPr>
            <a:spLocks noChangeShapeType="1"/>
          </p:cNvSpPr>
          <p:nvPr/>
        </p:nvSpPr>
        <p:spPr bwMode="auto">
          <a:xfrm>
            <a:off x="1371600" y="57150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8" name="Text Box 10">
            <a:extLst>
              <a:ext uri="{FF2B5EF4-FFF2-40B4-BE49-F238E27FC236}">
                <a16:creationId xmlns:a16="http://schemas.microsoft.com/office/drawing/2014/main" id="{FE78F1DF-0D94-4AE7-BCA5-64CCC314FC66}"/>
              </a:ext>
            </a:extLst>
          </p:cNvPr>
          <p:cNvSpPr txBox="1">
            <a:spLocks noChangeArrowheads="1"/>
          </p:cNvSpPr>
          <p:nvPr/>
        </p:nvSpPr>
        <p:spPr bwMode="auto">
          <a:xfrm>
            <a:off x="533400" y="5105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9" name="Text Box 11">
            <a:extLst>
              <a:ext uri="{FF2B5EF4-FFF2-40B4-BE49-F238E27FC236}">
                <a16:creationId xmlns:a16="http://schemas.microsoft.com/office/drawing/2014/main" id="{E1E08452-0DB1-4C6D-8320-F74C6E208FAB}"/>
              </a:ext>
            </a:extLst>
          </p:cNvPr>
          <p:cNvSpPr txBox="1">
            <a:spLocks noChangeArrowheads="1"/>
          </p:cNvSpPr>
          <p:nvPr/>
        </p:nvSpPr>
        <p:spPr bwMode="auto">
          <a:xfrm>
            <a:off x="914400" y="61102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60" name="Text Box 12">
            <a:extLst>
              <a:ext uri="{FF2B5EF4-FFF2-40B4-BE49-F238E27FC236}">
                <a16:creationId xmlns:a16="http://schemas.microsoft.com/office/drawing/2014/main" id="{BA7A7424-02F3-42A3-B29B-381BB7302BAF}"/>
              </a:ext>
            </a:extLst>
          </p:cNvPr>
          <p:cNvSpPr txBox="1">
            <a:spLocks noChangeArrowheads="1"/>
          </p:cNvSpPr>
          <p:nvPr/>
        </p:nvSpPr>
        <p:spPr bwMode="auto">
          <a:xfrm>
            <a:off x="1447800" y="61102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5AF22E49-C943-40CE-930B-8E8B8F7932E7}"/>
              </a:ext>
            </a:extLst>
          </p:cNvPr>
          <p:cNvSpPr>
            <a:spLocks noGrp="1" noChangeArrowheads="1"/>
          </p:cNvSpPr>
          <p:nvPr>
            <p:ph type="title"/>
          </p:nvPr>
        </p:nvSpPr>
        <p:spPr/>
        <p:txBody>
          <a:bodyPr/>
          <a:lstStyle/>
          <a:p>
            <a:r>
              <a:rPr lang="en-US" altLang="en-US"/>
              <a:t>Is it correct?</a:t>
            </a:r>
          </a:p>
        </p:txBody>
      </p:sp>
      <p:sp>
        <p:nvSpPr>
          <p:cNvPr id="131075" name="Rectangle 3">
            <a:extLst>
              <a:ext uri="{FF2B5EF4-FFF2-40B4-BE49-F238E27FC236}">
                <a16:creationId xmlns:a16="http://schemas.microsoft.com/office/drawing/2014/main" id="{2CA3A809-957A-49E8-A10C-53BD4E0DF38A}"/>
              </a:ext>
            </a:extLst>
          </p:cNvPr>
          <p:cNvSpPr>
            <a:spLocks noGrp="1" noChangeArrowheads="1"/>
          </p:cNvSpPr>
          <p:nvPr>
            <p:ph type="body" idx="1"/>
          </p:nvPr>
        </p:nvSpPr>
        <p:spPr>
          <a:xfrm>
            <a:off x="457200" y="1719263"/>
            <a:ext cx="8229600" cy="1709737"/>
          </a:xfrm>
        </p:spPr>
        <p:txBody>
          <a:bodyPr/>
          <a:lstStyle/>
          <a:p>
            <a:r>
              <a:rPr lang="en-US" altLang="en-US" sz="2600"/>
              <a:t>The algorithm selects the symbols with the two smallest frequencies first (call them f</a:t>
            </a:r>
            <a:r>
              <a:rPr lang="en-US" altLang="en-US" sz="2600" baseline="-25000"/>
              <a:t>1</a:t>
            </a:r>
            <a:r>
              <a:rPr lang="en-US" altLang="en-US" sz="2600"/>
              <a:t> and f</a:t>
            </a:r>
            <a:r>
              <a:rPr lang="en-US" altLang="en-US" sz="2600" baseline="-25000"/>
              <a:t>2</a:t>
            </a:r>
            <a:r>
              <a:rPr lang="en-US" altLang="en-US" sz="2600"/>
              <a:t>)</a:t>
            </a:r>
          </a:p>
          <a:p>
            <a:r>
              <a:rPr lang="en-US" altLang="en-US" sz="2600"/>
              <a:t>Consider a tree that did not do this:</a:t>
            </a:r>
          </a:p>
        </p:txBody>
      </p:sp>
      <p:sp>
        <p:nvSpPr>
          <p:cNvPr id="131076" name="AutoShape 4">
            <a:extLst>
              <a:ext uri="{FF2B5EF4-FFF2-40B4-BE49-F238E27FC236}">
                <a16:creationId xmlns:a16="http://schemas.microsoft.com/office/drawing/2014/main" id="{8961CE8F-1282-47CF-9374-0F68C108D167}"/>
              </a:ext>
            </a:extLst>
          </p:cNvPr>
          <p:cNvSpPr>
            <a:spLocks noChangeArrowheads="1"/>
          </p:cNvSpPr>
          <p:nvPr/>
        </p:nvSpPr>
        <p:spPr bwMode="auto">
          <a:xfrm>
            <a:off x="1066800" y="35814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77" name="Line 5">
            <a:extLst>
              <a:ext uri="{FF2B5EF4-FFF2-40B4-BE49-F238E27FC236}">
                <a16:creationId xmlns:a16="http://schemas.microsoft.com/office/drawing/2014/main" id="{4D5042A6-37B5-49AE-8677-04776648594F}"/>
              </a:ext>
            </a:extLst>
          </p:cNvPr>
          <p:cNvSpPr>
            <a:spLocks noChangeShapeType="1"/>
          </p:cNvSpPr>
          <p:nvPr/>
        </p:nvSpPr>
        <p:spPr bwMode="auto">
          <a:xfrm flipH="1">
            <a:off x="838200" y="4648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78" name="AutoShape 6">
            <a:extLst>
              <a:ext uri="{FF2B5EF4-FFF2-40B4-BE49-F238E27FC236}">
                <a16:creationId xmlns:a16="http://schemas.microsoft.com/office/drawing/2014/main" id="{6D8699B4-A0C9-445E-AFE2-FC8A91FA6113}"/>
              </a:ext>
            </a:extLst>
          </p:cNvPr>
          <p:cNvSpPr>
            <a:spLocks noChangeArrowheads="1"/>
          </p:cNvSpPr>
          <p:nvPr/>
        </p:nvSpPr>
        <p:spPr bwMode="auto">
          <a:xfrm>
            <a:off x="1371600" y="46482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79" name="Line 7">
            <a:extLst>
              <a:ext uri="{FF2B5EF4-FFF2-40B4-BE49-F238E27FC236}">
                <a16:creationId xmlns:a16="http://schemas.microsoft.com/office/drawing/2014/main" id="{8A768F32-7D31-439D-98D1-8AB8434B3470}"/>
              </a:ext>
            </a:extLst>
          </p:cNvPr>
          <p:cNvSpPr>
            <a:spLocks noChangeShapeType="1"/>
          </p:cNvSpPr>
          <p:nvPr/>
        </p:nvSpPr>
        <p:spPr bwMode="auto">
          <a:xfrm flipH="1">
            <a:off x="1143000" y="5715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0" name="Line 8">
            <a:extLst>
              <a:ext uri="{FF2B5EF4-FFF2-40B4-BE49-F238E27FC236}">
                <a16:creationId xmlns:a16="http://schemas.microsoft.com/office/drawing/2014/main" id="{5E148CBD-F4B1-4952-B013-2D4877E5F737}"/>
              </a:ext>
            </a:extLst>
          </p:cNvPr>
          <p:cNvSpPr>
            <a:spLocks noChangeShapeType="1"/>
          </p:cNvSpPr>
          <p:nvPr/>
        </p:nvSpPr>
        <p:spPr bwMode="auto">
          <a:xfrm>
            <a:off x="1371600" y="57150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1" name="Text Box 9">
            <a:extLst>
              <a:ext uri="{FF2B5EF4-FFF2-40B4-BE49-F238E27FC236}">
                <a16:creationId xmlns:a16="http://schemas.microsoft.com/office/drawing/2014/main" id="{367BA075-5456-4D1B-9356-3A137AAACB61}"/>
              </a:ext>
            </a:extLst>
          </p:cNvPr>
          <p:cNvSpPr txBox="1">
            <a:spLocks noChangeArrowheads="1"/>
          </p:cNvSpPr>
          <p:nvPr/>
        </p:nvSpPr>
        <p:spPr bwMode="auto">
          <a:xfrm>
            <a:off x="533400" y="5105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2" name="Text Box 10">
            <a:extLst>
              <a:ext uri="{FF2B5EF4-FFF2-40B4-BE49-F238E27FC236}">
                <a16:creationId xmlns:a16="http://schemas.microsoft.com/office/drawing/2014/main" id="{A3C339B0-D3A3-40F5-8DED-2A608C6CE3A7}"/>
              </a:ext>
            </a:extLst>
          </p:cNvPr>
          <p:cNvSpPr txBox="1">
            <a:spLocks noChangeArrowheads="1"/>
          </p:cNvSpPr>
          <p:nvPr/>
        </p:nvSpPr>
        <p:spPr bwMode="auto">
          <a:xfrm>
            <a:off x="914400" y="61102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3" name="Text Box 11">
            <a:extLst>
              <a:ext uri="{FF2B5EF4-FFF2-40B4-BE49-F238E27FC236}">
                <a16:creationId xmlns:a16="http://schemas.microsoft.com/office/drawing/2014/main" id="{AF25131D-C1ED-4F2D-8FDF-ED281618314E}"/>
              </a:ext>
            </a:extLst>
          </p:cNvPr>
          <p:cNvSpPr txBox="1">
            <a:spLocks noChangeArrowheads="1"/>
          </p:cNvSpPr>
          <p:nvPr/>
        </p:nvSpPr>
        <p:spPr bwMode="auto">
          <a:xfrm>
            <a:off x="1447800" y="61102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5" name="AutoShape 13">
            <a:extLst>
              <a:ext uri="{FF2B5EF4-FFF2-40B4-BE49-F238E27FC236}">
                <a16:creationId xmlns:a16="http://schemas.microsoft.com/office/drawing/2014/main" id="{2B879FB7-9C28-40D0-B8BF-1E1CBF3A0A8D}"/>
              </a:ext>
            </a:extLst>
          </p:cNvPr>
          <p:cNvSpPr>
            <a:spLocks noChangeArrowheads="1"/>
          </p:cNvSpPr>
          <p:nvPr/>
        </p:nvSpPr>
        <p:spPr bwMode="auto">
          <a:xfrm>
            <a:off x="2438400" y="4419600"/>
            <a:ext cx="533400" cy="838200"/>
          </a:xfrm>
          <a:prstGeom prst="rightArrow">
            <a:avLst>
              <a:gd name="adj1" fmla="val 50000"/>
              <a:gd name="adj2" fmla="val 25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6" name="AutoShape 14">
            <a:extLst>
              <a:ext uri="{FF2B5EF4-FFF2-40B4-BE49-F238E27FC236}">
                <a16:creationId xmlns:a16="http://schemas.microsoft.com/office/drawing/2014/main" id="{C4F5AD5F-8C3F-42F3-9C47-EC4594B11693}"/>
              </a:ext>
            </a:extLst>
          </p:cNvPr>
          <p:cNvSpPr>
            <a:spLocks noChangeArrowheads="1"/>
          </p:cNvSpPr>
          <p:nvPr/>
        </p:nvSpPr>
        <p:spPr bwMode="auto">
          <a:xfrm>
            <a:off x="3886200" y="35052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7" name="Line 15">
            <a:extLst>
              <a:ext uri="{FF2B5EF4-FFF2-40B4-BE49-F238E27FC236}">
                <a16:creationId xmlns:a16="http://schemas.microsoft.com/office/drawing/2014/main" id="{EEB7ADBD-6B43-4AAB-86AE-6DA5640D755D}"/>
              </a:ext>
            </a:extLst>
          </p:cNvPr>
          <p:cNvSpPr>
            <a:spLocks noChangeShapeType="1"/>
          </p:cNvSpPr>
          <p:nvPr/>
        </p:nvSpPr>
        <p:spPr bwMode="auto">
          <a:xfrm flipH="1">
            <a:off x="3657600" y="4572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8" name="AutoShape 16">
            <a:extLst>
              <a:ext uri="{FF2B5EF4-FFF2-40B4-BE49-F238E27FC236}">
                <a16:creationId xmlns:a16="http://schemas.microsoft.com/office/drawing/2014/main" id="{F17CC2F8-A6C0-49C4-BA67-587D00BA9814}"/>
              </a:ext>
            </a:extLst>
          </p:cNvPr>
          <p:cNvSpPr>
            <a:spLocks noChangeArrowheads="1"/>
          </p:cNvSpPr>
          <p:nvPr/>
        </p:nvSpPr>
        <p:spPr bwMode="auto">
          <a:xfrm>
            <a:off x="4191000" y="45720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9" name="Line 17">
            <a:extLst>
              <a:ext uri="{FF2B5EF4-FFF2-40B4-BE49-F238E27FC236}">
                <a16:creationId xmlns:a16="http://schemas.microsoft.com/office/drawing/2014/main" id="{E63B42EA-A794-40B7-BC66-012B2FE69F02}"/>
              </a:ext>
            </a:extLst>
          </p:cNvPr>
          <p:cNvSpPr>
            <a:spLocks noChangeShapeType="1"/>
          </p:cNvSpPr>
          <p:nvPr/>
        </p:nvSpPr>
        <p:spPr bwMode="auto">
          <a:xfrm flipH="1">
            <a:off x="3962400" y="56388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0" name="Line 18">
            <a:extLst>
              <a:ext uri="{FF2B5EF4-FFF2-40B4-BE49-F238E27FC236}">
                <a16:creationId xmlns:a16="http://schemas.microsoft.com/office/drawing/2014/main" id="{8F62A0D7-FAC1-4665-973E-EDFDA2EC44BE}"/>
              </a:ext>
            </a:extLst>
          </p:cNvPr>
          <p:cNvSpPr>
            <a:spLocks noChangeShapeType="1"/>
          </p:cNvSpPr>
          <p:nvPr/>
        </p:nvSpPr>
        <p:spPr bwMode="auto">
          <a:xfrm>
            <a:off x="4191000" y="56388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1" name="Text Box 19">
            <a:extLst>
              <a:ext uri="{FF2B5EF4-FFF2-40B4-BE49-F238E27FC236}">
                <a16:creationId xmlns:a16="http://schemas.microsoft.com/office/drawing/2014/main" id="{01A58B48-B2F3-4FAE-91C9-33193AF0A732}"/>
              </a:ext>
            </a:extLst>
          </p:cNvPr>
          <p:cNvSpPr txBox="1">
            <a:spLocks noChangeArrowheads="1"/>
          </p:cNvSpPr>
          <p:nvPr/>
        </p:nvSpPr>
        <p:spPr bwMode="auto">
          <a:xfrm>
            <a:off x="3352800" y="5029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2" name="Text Box 20">
            <a:extLst>
              <a:ext uri="{FF2B5EF4-FFF2-40B4-BE49-F238E27FC236}">
                <a16:creationId xmlns:a16="http://schemas.microsoft.com/office/drawing/2014/main" id="{E2130E8E-17EC-43D0-8B3B-18DF5B926096}"/>
              </a:ext>
            </a:extLst>
          </p:cNvPr>
          <p:cNvSpPr txBox="1">
            <a:spLocks noChangeArrowheads="1"/>
          </p:cNvSpPr>
          <p:nvPr/>
        </p:nvSpPr>
        <p:spPr bwMode="auto">
          <a:xfrm>
            <a:off x="3733800" y="60340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3" name="Text Box 21">
            <a:extLst>
              <a:ext uri="{FF2B5EF4-FFF2-40B4-BE49-F238E27FC236}">
                <a16:creationId xmlns:a16="http://schemas.microsoft.com/office/drawing/2014/main" id="{5C13AAEC-578A-4347-88E1-A5DCB573794D}"/>
              </a:ext>
            </a:extLst>
          </p:cNvPr>
          <p:cNvSpPr txBox="1">
            <a:spLocks noChangeArrowheads="1"/>
          </p:cNvSpPr>
          <p:nvPr/>
        </p:nvSpPr>
        <p:spPr bwMode="auto">
          <a:xfrm>
            <a:off x="4267200" y="60340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4" name="Text Box 22">
            <a:extLst>
              <a:ext uri="{FF2B5EF4-FFF2-40B4-BE49-F238E27FC236}">
                <a16:creationId xmlns:a16="http://schemas.microsoft.com/office/drawing/2014/main" id="{23B98202-CB4F-440C-A82C-E731AEE98254}"/>
              </a:ext>
            </a:extLst>
          </p:cNvPr>
          <p:cNvSpPr txBox="1">
            <a:spLocks noChangeArrowheads="1"/>
          </p:cNvSpPr>
          <p:nvPr/>
        </p:nvSpPr>
        <p:spPr bwMode="auto">
          <a:xfrm>
            <a:off x="5410200" y="4572000"/>
            <a:ext cx="358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frequencies don’t change</a:t>
            </a:r>
            <a:b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cost will </a:t>
            </a:r>
            <a:r>
              <a:rPr kumimoji="0" lang="en-US" altLang="en-US" sz="2000" b="1" i="0" u="none" strike="noStrike" kern="1200" cap="none" spc="0" normalizeH="0" baseline="0" noProof="0">
                <a:ln>
                  <a:noFill/>
                </a:ln>
                <a:solidFill>
                  <a:srgbClr val="FF0000"/>
                </a:solidFill>
                <a:effectLst/>
                <a:uLnTx/>
                <a:uFillTx/>
                <a:latin typeface="Arial" panose="020B0604020202020204" pitchFamily="34" charset="0"/>
                <a:ea typeface="+mn-ea"/>
                <a:cs typeface="+mn-cs"/>
              </a:rPr>
              <a:t>decrease</a:t>
            </a: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since </a:t>
            </a:r>
            <a:b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f</a:t>
            </a:r>
            <a:r>
              <a:rPr kumimoji="0" lang="en-US" altLang="en-US" sz="2000" b="0" i="0" u="none" strike="noStrike" kern="1200" cap="none" spc="0" normalizeH="0" baseline="-25000" noProof="0">
                <a:ln>
                  <a:noFill/>
                </a:ln>
                <a:solidFill>
                  <a:srgbClr val="FF0000"/>
                </a:solidFill>
                <a:effectLst/>
                <a:uLnTx/>
                <a:uFillTx/>
                <a:latin typeface="Arial" panose="020B0604020202020204" pitchFamily="34" charset="0"/>
                <a:ea typeface="+mn-ea"/>
                <a:cs typeface="+mn-cs"/>
              </a:rPr>
              <a:t>1</a:t>
            </a: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&lt; f</a:t>
            </a:r>
            <a:r>
              <a:rPr kumimoji="0" lang="en-US" altLang="en-US" sz="2000" b="0" i="0" u="none" strike="noStrike" kern="1200" cap="none" spc="0" normalizeH="0" baseline="-25000" noProof="0">
                <a:ln>
                  <a:noFill/>
                </a:ln>
                <a:solidFill>
                  <a:srgbClr val="FF0000"/>
                </a:solidFill>
                <a:effectLst/>
                <a:uLnTx/>
                <a:uFillTx/>
                <a:latin typeface="Arial" panose="020B0604020202020204" pitchFamily="34" charset="0"/>
                <a:ea typeface="+mn-ea"/>
                <a:cs typeface="+mn-cs"/>
              </a:rPr>
              <a:t>i</a:t>
            </a:r>
            <a:endParaRPr kumimoji="0" lang="en-US" altLang="en-US" sz="2000" b="1" i="0" u="none" strike="noStrike" kern="1200" cap="none" spc="0" normalizeH="0" baseline="0" noProof="0">
              <a:ln>
                <a:noFill/>
              </a:ln>
              <a:solidFill>
                <a:srgbClr val="FF0000"/>
              </a:solidFill>
              <a:effectLst/>
              <a:uLnTx/>
              <a:uFillTx/>
              <a:latin typeface="Arial" panose="020B0604020202020204" pitchFamily="34" charset="0"/>
              <a:ea typeface="+mn-ea"/>
              <a:cs typeface="+mn-cs"/>
            </a:endParaRPr>
          </a:p>
        </p:txBody>
      </p:sp>
      <p:sp>
        <p:nvSpPr>
          <p:cNvPr id="131095" name="Text Box 23">
            <a:extLst>
              <a:ext uri="{FF2B5EF4-FFF2-40B4-BE49-F238E27FC236}">
                <a16:creationId xmlns:a16="http://schemas.microsoft.com/office/drawing/2014/main" id="{11D86B79-CE51-421B-976F-4BA6A56D9E28}"/>
              </a:ext>
            </a:extLst>
          </p:cNvPr>
          <p:cNvSpPr txBox="1">
            <a:spLocks noChangeArrowheads="1"/>
          </p:cNvSpPr>
          <p:nvPr/>
        </p:nvSpPr>
        <p:spPr bwMode="auto">
          <a:xfrm>
            <a:off x="5486400" y="60960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contradiction</a:t>
            </a:r>
          </a:p>
        </p:txBody>
      </p:sp>
      <p:graphicFrame>
        <p:nvGraphicFramePr>
          <p:cNvPr id="131096" name="Object 24">
            <a:extLst>
              <a:ext uri="{FF2B5EF4-FFF2-40B4-BE49-F238E27FC236}">
                <a16:creationId xmlns:a16="http://schemas.microsoft.com/office/drawing/2014/main" id="{F92FB3AC-B457-4C19-B1AA-88377D36A42A}"/>
              </a:ext>
            </a:extLst>
          </p:cNvPr>
          <p:cNvGraphicFramePr>
            <a:graphicFrameLocks noChangeAspect="1"/>
          </p:cNvGraphicFramePr>
          <p:nvPr/>
        </p:nvGraphicFramePr>
        <p:xfrm>
          <a:off x="5105400" y="3352800"/>
          <a:ext cx="3657600" cy="693738"/>
        </p:xfrm>
        <a:graphic>
          <a:graphicData uri="http://schemas.openxmlformats.org/presentationml/2006/ole">
            <mc:AlternateContent xmlns:mc="http://schemas.openxmlformats.org/markup-compatibility/2006">
              <mc:Choice xmlns:v="urn:schemas-microsoft-com:vml" Requires="v">
                <p:oleObj spid="_x0000_s15395" name="Equation" r:id="rId3" imgW="1574640" imgH="291960" progId="Equation.3">
                  <p:embed/>
                </p:oleObj>
              </mc:Choice>
              <mc:Fallback>
                <p:oleObj name="Equation" r:id="rId3" imgW="1574640" imgH="291960" progId="Equation.3">
                  <p:embed/>
                  <p:pic>
                    <p:nvPicPr>
                      <p:cNvPr id="131096" name="Object 24">
                        <a:extLst>
                          <a:ext uri="{FF2B5EF4-FFF2-40B4-BE49-F238E27FC236}">
                            <a16:creationId xmlns:a16="http://schemas.microsoft.com/office/drawing/2014/main" id="{F92FB3AC-B457-4C19-B1AA-88377D36A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352800"/>
                        <a:ext cx="36576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4" grpId="0"/>
      <p:bldP spid="13109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69211B5-F2D9-45D2-815D-F3E7365F4A06}"/>
              </a:ext>
            </a:extLst>
          </p:cNvPr>
          <p:cNvSpPr>
            <a:spLocks noGrp="1" noChangeArrowheads="1"/>
          </p:cNvSpPr>
          <p:nvPr>
            <p:ph type="title"/>
          </p:nvPr>
        </p:nvSpPr>
        <p:spPr/>
        <p:txBody>
          <a:bodyPr/>
          <a:lstStyle/>
          <a:p>
            <a:r>
              <a:rPr lang="en-US" altLang="en-US"/>
              <a:t>Runtime?</a:t>
            </a:r>
          </a:p>
        </p:txBody>
      </p:sp>
      <p:pic>
        <p:nvPicPr>
          <p:cNvPr id="132100" name="Picture 4">
            <a:extLst>
              <a:ext uri="{FF2B5EF4-FFF2-40B4-BE49-F238E27FC236}">
                <a16:creationId xmlns:a16="http://schemas.microsoft.com/office/drawing/2014/main" id="{E496FEA6-83EE-4ED1-97D4-1039B07E7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4191000" cy="2376488"/>
          </a:xfrm>
          <a:prstGeom prst="rect">
            <a:avLst/>
          </a:prstGeom>
          <a:noFill/>
          <a:extLst>
            <a:ext uri="{909E8E84-426E-40DD-AFC4-6F175D3DCCD1}">
              <a14:hiddenFill xmlns:a14="http://schemas.microsoft.com/office/drawing/2010/main">
                <a:solidFill>
                  <a:srgbClr val="FFFFFF"/>
                </a:solidFill>
              </a14:hiddenFill>
            </a:ext>
          </a:extLst>
        </p:spPr>
      </p:pic>
      <p:sp>
        <p:nvSpPr>
          <p:cNvPr id="132101" name="Text Box 5">
            <a:extLst>
              <a:ext uri="{FF2B5EF4-FFF2-40B4-BE49-F238E27FC236}">
                <a16:creationId xmlns:a16="http://schemas.microsoft.com/office/drawing/2014/main" id="{28EA4EFD-0D52-42B8-82B8-EC1784BBD1D9}"/>
              </a:ext>
            </a:extLst>
          </p:cNvPr>
          <p:cNvSpPr txBox="1">
            <a:spLocks noChangeArrowheads="1"/>
          </p:cNvSpPr>
          <p:nvPr/>
        </p:nvSpPr>
        <p:spPr bwMode="auto">
          <a:xfrm>
            <a:off x="5105400" y="2438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 call to MakeHeap</a:t>
            </a:r>
          </a:p>
        </p:txBody>
      </p:sp>
      <p:sp>
        <p:nvSpPr>
          <p:cNvPr id="132102" name="Text Box 6">
            <a:extLst>
              <a:ext uri="{FF2B5EF4-FFF2-40B4-BE49-F238E27FC236}">
                <a16:creationId xmlns:a16="http://schemas.microsoft.com/office/drawing/2014/main" id="{543C87DD-5D60-43D3-8137-C768F9500237}"/>
              </a:ext>
            </a:extLst>
          </p:cNvPr>
          <p:cNvSpPr txBox="1">
            <a:spLocks noChangeArrowheads="1"/>
          </p:cNvSpPr>
          <p:nvPr/>
        </p:nvSpPr>
        <p:spPr bwMode="auto">
          <a:xfrm>
            <a:off x="5105400" y="3519488"/>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2(n-1) calls ExtractMin</a:t>
            </a:r>
          </a:p>
        </p:txBody>
      </p:sp>
      <p:sp>
        <p:nvSpPr>
          <p:cNvPr id="132103" name="Text Box 7">
            <a:extLst>
              <a:ext uri="{FF2B5EF4-FFF2-40B4-BE49-F238E27FC236}">
                <a16:creationId xmlns:a16="http://schemas.microsoft.com/office/drawing/2014/main" id="{BEA0961F-A0FD-41CB-B52D-4B526D79746F}"/>
              </a:ext>
            </a:extLst>
          </p:cNvPr>
          <p:cNvSpPr txBox="1">
            <a:spLocks noChangeArrowheads="1"/>
          </p:cNvSpPr>
          <p:nvPr/>
        </p:nvSpPr>
        <p:spPr bwMode="auto">
          <a:xfrm>
            <a:off x="5181600" y="4114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n-1 calls Insert</a:t>
            </a:r>
          </a:p>
        </p:txBody>
      </p:sp>
      <p:sp>
        <p:nvSpPr>
          <p:cNvPr id="132104" name="Text Box 8">
            <a:extLst>
              <a:ext uri="{FF2B5EF4-FFF2-40B4-BE49-F238E27FC236}">
                <a16:creationId xmlns:a16="http://schemas.microsoft.com/office/drawing/2014/main" id="{C3A34B9C-285F-4C5B-B33E-CF622247DC2A}"/>
              </a:ext>
            </a:extLst>
          </p:cNvPr>
          <p:cNvSpPr txBox="1">
            <a:spLocks noChangeArrowheads="1"/>
          </p:cNvSpPr>
          <p:nvPr/>
        </p:nvSpPr>
        <p:spPr bwMode="auto">
          <a:xfrm>
            <a:off x="4191000" y="5410200"/>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O(n log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1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02" grpId="0"/>
      <p:bldP spid="132103" grpId="0"/>
      <p:bldP spid="13210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0D05535-8830-4E04-B56D-4BD9D3997F70}"/>
              </a:ext>
            </a:extLst>
          </p:cNvPr>
          <p:cNvSpPr>
            <a:spLocks noGrp="1" noChangeArrowheads="1"/>
          </p:cNvSpPr>
          <p:nvPr>
            <p:ph type="title"/>
          </p:nvPr>
        </p:nvSpPr>
        <p:spPr/>
        <p:txBody>
          <a:bodyPr/>
          <a:lstStyle/>
          <a:p>
            <a:r>
              <a:rPr lang="en-US" altLang="en-US"/>
              <a:t>Non-optimal greedy algorithms</a:t>
            </a:r>
          </a:p>
        </p:txBody>
      </p:sp>
      <p:sp>
        <p:nvSpPr>
          <p:cNvPr id="145411" name="Rectangle 3">
            <a:extLst>
              <a:ext uri="{FF2B5EF4-FFF2-40B4-BE49-F238E27FC236}">
                <a16:creationId xmlns:a16="http://schemas.microsoft.com/office/drawing/2014/main" id="{B624B1B5-5643-4C33-9845-A2493A48D85B}"/>
              </a:ext>
            </a:extLst>
          </p:cNvPr>
          <p:cNvSpPr>
            <a:spLocks noGrp="1" noChangeArrowheads="1"/>
          </p:cNvSpPr>
          <p:nvPr>
            <p:ph type="body" idx="1"/>
          </p:nvPr>
        </p:nvSpPr>
        <p:spPr/>
        <p:txBody>
          <a:bodyPr/>
          <a:lstStyle/>
          <a:p>
            <a:r>
              <a:rPr lang="en-US" altLang="en-US"/>
              <a:t>All the greedy algorithms we’ve looked at today give the optimal answer</a:t>
            </a:r>
          </a:p>
          <a:p>
            <a:r>
              <a:rPr lang="en-US" altLang="en-US"/>
              <a:t>Some of the most common greedy algorithms generate good, but non-optimal solutions</a:t>
            </a:r>
          </a:p>
          <a:p>
            <a:pPr lvl="1"/>
            <a:r>
              <a:rPr lang="en-US" altLang="en-US"/>
              <a:t>set cover</a:t>
            </a:r>
          </a:p>
          <a:p>
            <a:pPr lvl="1"/>
            <a:r>
              <a:rPr lang="en-US" altLang="en-US"/>
              <a:t>clustering</a:t>
            </a:r>
          </a:p>
          <a:p>
            <a:pPr lvl="1"/>
            <a:r>
              <a:rPr lang="en-US" altLang="en-US"/>
              <a:t>hill-climbing</a:t>
            </a:r>
          </a:p>
          <a:p>
            <a:pPr lvl="1"/>
            <a:r>
              <a:rPr lang="en-US" altLang="en-US"/>
              <a:t>relaxation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F3CE33F-233A-4E08-A553-91632DA102D0}"/>
              </a:ext>
            </a:extLst>
          </p:cNvPr>
          <p:cNvSpPr>
            <a:spLocks noGrp="1" noChangeArrowheads="1"/>
          </p:cNvSpPr>
          <p:nvPr>
            <p:ph type="title"/>
          </p:nvPr>
        </p:nvSpPr>
        <p:spPr/>
        <p:txBody>
          <a:bodyPr/>
          <a:lstStyle/>
          <a:p>
            <a:r>
              <a:rPr lang="en-US" altLang="en-US"/>
              <a:t>Overview of a greedy approach</a:t>
            </a:r>
          </a:p>
        </p:txBody>
      </p:sp>
      <p:sp>
        <p:nvSpPr>
          <p:cNvPr id="24579" name="Rectangle 3">
            <a:extLst>
              <a:ext uri="{FF2B5EF4-FFF2-40B4-BE49-F238E27FC236}">
                <a16:creationId xmlns:a16="http://schemas.microsoft.com/office/drawing/2014/main" id="{B14C4FDE-F795-4E78-A651-C79AFA04495E}"/>
              </a:ext>
            </a:extLst>
          </p:cNvPr>
          <p:cNvSpPr>
            <a:spLocks noGrp="1" noChangeArrowheads="1"/>
          </p:cNvSpPr>
          <p:nvPr>
            <p:ph type="body" idx="1"/>
          </p:nvPr>
        </p:nvSpPr>
        <p:spPr/>
        <p:txBody>
          <a:bodyPr/>
          <a:lstStyle/>
          <a:p>
            <a:pPr>
              <a:lnSpc>
                <a:spcPct val="150000"/>
              </a:lnSpc>
            </a:pPr>
            <a:r>
              <a:rPr lang="en-US" altLang="en-US" dirty="0"/>
              <a:t>Greedily pick an activity to schedule</a:t>
            </a:r>
          </a:p>
          <a:p>
            <a:pPr>
              <a:lnSpc>
                <a:spcPct val="150000"/>
              </a:lnSpc>
            </a:pPr>
            <a:r>
              <a:rPr lang="en-US" altLang="en-US" dirty="0"/>
              <a:t>Add that activity to the answer</a:t>
            </a:r>
          </a:p>
          <a:p>
            <a:pPr>
              <a:lnSpc>
                <a:spcPct val="150000"/>
              </a:lnSpc>
            </a:pPr>
            <a:r>
              <a:rPr lang="en-US" altLang="en-US" dirty="0"/>
              <a:t>Remove that activity and all conflicting activities.  Call this A’.</a:t>
            </a:r>
          </a:p>
          <a:p>
            <a:pPr>
              <a:lnSpc>
                <a:spcPct val="150000"/>
              </a:lnSpc>
            </a:pPr>
            <a:r>
              <a:rPr lang="en-US" altLang="en-US" dirty="0"/>
              <a:t>Repeat on A’ until A’ is empty</a:t>
            </a:r>
          </a:p>
        </p:txBody>
      </p:sp>
    </p:spTree>
    <p:extLst>
      <p:ext uri="{BB962C8B-B14F-4D97-AF65-F5344CB8AC3E}">
        <p14:creationId xmlns:p14="http://schemas.microsoft.com/office/powerpoint/2010/main" val="961161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6185D5F-9BF1-4FD9-A3E2-20AD9968221E}"/>
              </a:ext>
            </a:extLst>
          </p:cNvPr>
          <p:cNvSpPr>
            <a:spLocks noGrp="1" noChangeArrowheads="1"/>
          </p:cNvSpPr>
          <p:nvPr>
            <p:ph type="title"/>
          </p:nvPr>
        </p:nvSpPr>
        <p:spPr/>
        <p:txBody>
          <a:bodyPr/>
          <a:lstStyle/>
          <a:p>
            <a:r>
              <a:rPr lang="en-US" altLang="en-US" dirty="0"/>
              <a:t>Horn formulas</a:t>
            </a:r>
          </a:p>
        </p:txBody>
      </p:sp>
      <p:sp>
        <p:nvSpPr>
          <p:cNvPr id="64515" name="Rectangle 3">
            <a:extLst>
              <a:ext uri="{FF2B5EF4-FFF2-40B4-BE49-F238E27FC236}">
                <a16:creationId xmlns:a16="http://schemas.microsoft.com/office/drawing/2014/main" id="{95483698-7F6D-492A-97F3-E9D296CFA6F8}"/>
              </a:ext>
            </a:extLst>
          </p:cNvPr>
          <p:cNvSpPr>
            <a:spLocks noGrp="1" noChangeArrowheads="1"/>
          </p:cNvSpPr>
          <p:nvPr>
            <p:ph type="body" idx="1"/>
          </p:nvPr>
        </p:nvSpPr>
        <p:spPr>
          <a:xfrm>
            <a:off x="457200" y="1719263"/>
            <a:ext cx="8229600" cy="4833937"/>
          </a:xfrm>
        </p:spPr>
        <p:txBody>
          <a:bodyPr/>
          <a:lstStyle/>
          <a:p>
            <a:r>
              <a:rPr lang="en-US" altLang="en-US" dirty="0"/>
              <a:t>Horn formulas are a particular form of </a:t>
            </a:r>
            <a:r>
              <a:rPr lang="en-US" altLang="en-US" dirty="0" err="1"/>
              <a:t>boolean</a:t>
            </a:r>
            <a:r>
              <a:rPr lang="en-US" altLang="en-US" dirty="0"/>
              <a:t> logic formulas</a:t>
            </a:r>
          </a:p>
          <a:p>
            <a:r>
              <a:rPr lang="en-US" altLang="en-US" dirty="0"/>
              <a:t>They are one approach to allow a program to do logical reasoning</a:t>
            </a:r>
          </a:p>
          <a:p>
            <a:endParaRPr lang="en-US" altLang="en-US" dirty="0"/>
          </a:p>
          <a:p>
            <a:r>
              <a:rPr lang="en-US" altLang="en-US" dirty="0"/>
              <a:t>Boolean variables: represent some event</a:t>
            </a:r>
          </a:p>
          <a:p>
            <a:pPr lvl="1"/>
            <a:r>
              <a:rPr lang="en-US" altLang="en-US" sz="2800" i="1" dirty="0">
                <a:latin typeface="Times New Roman" panose="02020603050405020304" pitchFamily="18" charset="0"/>
                <a:cs typeface="Times New Roman" panose="02020603050405020304" pitchFamily="18" charset="0"/>
              </a:rPr>
              <a:t>x = the murder took place in the kitchen</a:t>
            </a:r>
          </a:p>
          <a:p>
            <a:pPr lvl="1"/>
            <a:r>
              <a:rPr lang="en-US" altLang="en-US" sz="2800" i="1" dirty="0">
                <a:latin typeface="Times New Roman" panose="02020603050405020304" pitchFamily="18" charset="0"/>
                <a:cs typeface="Times New Roman" panose="02020603050405020304" pitchFamily="18" charset="0"/>
              </a:rPr>
              <a:t>y = the butler is innocent</a:t>
            </a:r>
          </a:p>
          <a:p>
            <a:pPr lvl="1"/>
            <a:r>
              <a:rPr lang="en-US" altLang="en-US" sz="2800" i="1" dirty="0">
                <a:latin typeface="Times New Roman" panose="02020603050405020304" pitchFamily="18" charset="0"/>
                <a:cs typeface="Times New Roman" panose="02020603050405020304" pitchFamily="18" charset="0"/>
              </a:rPr>
              <a:t>z = the colonel was asleep at 8 pm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F75128F-866E-4F88-8075-846C29930CD8}"/>
              </a:ext>
            </a:extLst>
          </p:cNvPr>
          <p:cNvSpPr>
            <a:spLocks noGrp="1" noChangeArrowheads="1"/>
          </p:cNvSpPr>
          <p:nvPr>
            <p:ph type="title"/>
          </p:nvPr>
        </p:nvSpPr>
        <p:spPr/>
        <p:txBody>
          <a:bodyPr/>
          <a:lstStyle/>
          <a:p>
            <a:r>
              <a:rPr lang="en-US" altLang="en-US"/>
              <a:t>Implications</a:t>
            </a:r>
          </a:p>
        </p:txBody>
      </p:sp>
      <p:sp>
        <p:nvSpPr>
          <p:cNvPr id="65539" name="Rectangle 3">
            <a:extLst>
              <a:ext uri="{FF2B5EF4-FFF2-40B4-BE49-F238E27FC236}">
                <a16:creationId xmlns:a16="http://schemas.microsoft.com/office/drawing/2014/main" id="{CC2CDFE1-A7C3-455A-9989-6E14ADFF2EC6}"/>
              </a:ext>
            </a:extLst>
          </p:cNvPr>
          <p:cNvSpPr>
            <a:spLocks noGrp="1" noChangeArrowheads="1"/>
          </p:cNvSpPr>
          <p:nvPr>
            <p:ph type="body" idx="1"/>
          </p:nvPr>
        </p:nvSpPr>
        <p:spPr>
          <a:xfrm>
            <a:off x="457200" y="1719263"/>
            <a:ext cx="8229600" cy="1557337"/>
          </a:xfrm>
        </p:spPr>
        <p:txBody>
          <a:bodyPr/>
          <a:lstStyle/>
          <a:p>
            <a:r>
              <a:rPr lang="en-US" altLang="en-US"/>
              <a:t>Left-hand side is an AND of any number of positive literals</a:t>
            </a:r>
          </a:p>
          <a:p>
            <a:r>
              <a:rPr lang="en-US" altLang="en-US"/>
              <a:t>Right-hand side is a single literal</a:t>
            </a:r>
          </a:p>
          <a:p>
            <a:pPr lvl="1">
              <a:buFont typeface="Wingdings" panose="05000000000000000000" pitchFamily="2" charset="2"/>
              <a:buNone/>
            </a:pPr>
            <a:endParaRPr lang="en-US" altLang="en-US"/>
          </a:p>
        </p:txBody>
      </p:sp>
      <p:sp>
        <p:nvSpPr>
          <p:cNvPr id="65540" name="Text Box 4">
            <a:extLst>
              <a:ext uri="{FF2B5EF4-FFF2-40B4-BE49-F238E27FC236}">
                <a16:creationId xmlns:a16="http://schemas.microsoft.com/office/drawing/2014/main" id="{A7A4C4A7-4365-452A-AA5B-2DC149009576}"/>
              </a:ext>
            </a:extLst>
          </p:cNvPr>
          <p:cNvSpPr txBox="1">
            <a:spLocks noChangeArrowheads="1"/>
          </p:cNvSpPr>
          <p:nvPr/>
        </p:nvSpPr>
        <p:spPr bwMode="auto">
          <a:xfrm>
            <a:off x="2819400" y="35814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41" name="Rectangle 5">
            <a:extLst>
              <a:ext uri="{FF2B5EF4-FFF2-40B4-BE49-F238E27FC236}">
                <a16:creationId xmlns:a16="http://schemas.microsoft.com/office/drawing/2014/main" id="{349DDFC6-3527-48CB-8175-1F8032C40EFA}"/>
              </a:ext>
            </a:extLst>
          </p:cNvPr>
          <p:cNvSpPr>
            <a:spLocks noChangeArrowheads="1"/>
          </p:cNvSpPr>
          <p:nvPr/>
        </p:nvSpPr>
        <p:spPr bwMode="auto">
          <a:xfrm>
            <a:off x="955249" y="5757551"/>
            <a:ext cx="7315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x = the murder took place in the kitchen</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y = the butler is innocent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z = the colonel was asleep at 8 pm</a:t>
            </a:r>
          </a:p>
        </p:txBody>
      </p:sp>
      <p:sp>
        <p:nvSpPr>
          <p:cNvPr id="65543" name="Text Box 7">
            <a:extLst>
              <a:ext uri="{FF2B5EF4-FFF2-40B4-BE49-F238E27FC236}">
                <a16:creationId xmlns:a16="http://schemas.microsoft.com/office/drawing/2014/main" id="{4A7F7548-DAF3-488E-9784-05DB65E02EEC}"/>
              </a:ext>
            </a:extLst>
          </p:cNvPr>
          <p:cNvSpPr txBox="1">
            <a:spLocks noChangeArrowheads="1"/>
          </p:cNvSpPr>
          <p:nvPr/>
        </p:nvSpPr>
        <p:spPr bwMode="auto">
          <a:xfrm>
            <a:off x="1219200" y="43434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If</a:t>
            </a: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the colonel was asleep at 8 pm </a:t>
            </a: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and</a:t>
            </a: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the butler is innocent </a:t>
            </a: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then</a:t>
            </a: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the murder took place in the kitchen</a:t>
            </a:r>
            <a:endPar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p:txBody>
      </p:sp>
      <p:graphicFrame>
        <p:nvGraphicFramePr>
          <p:cNvPr id="65544" name="Object 8">
            <a:extLst>
              <a:ext uri="{FF2B5EF4-FFF2-40B4-BE49-F238E27FC236}">
                <a16:creationId xmlns:a16="http://schemas.microsoft.com/office/drawing/2014/main" id="{91611FE2-B6BF-4548-80D0-ABFD51292C20}"/>
              </a:ext>
            </a:extLst>
          </p:cNvPr>
          <p:cNvGraphicFramePr>
            <a:graphicFrameLocks noChangeAspect="1"/>
          </p:cNvGraphicFramePr>
          <p:nvPr/>
        </p:nvGraphicFramePr>
        <p:xfrm>
          <a:off x="3276600" y="3429000"/>
          <a:ext cx="2362200" cy="647700"/>
        </p:xfrm>
        <a:graphic>
          <a:graphicData uri="http://schemas.openxmlformats.org/presentationml/2006/ole">
            <mc:AlternateContent xmlns:mc="http://schemas.openxmlformats.org/markup-compatibility/2006">
              <mc:Choice xmlns:v="urn:schemas-microsoft-com:vml" Requires="v">
                <p:oleObj spid="_x0000_s1059" name="Equation" r:id="rId3" imgW="647640" imgH="177480" progId="Equation.3">
                  <p:embed/>
                </p:oleObj>
              </mc:Choice>
              <mc:Fallback>
                <p:oleObj name="Equation" r:id="rId3" imgW="647640" imgH="177480" progId="Equation.3">
                  <p:embed/>
                  <p:pic>
                    <p:nvPicPr>
                      <p:cNvPr id="65544" name="Object 8">
                        <a:extLst>
                          <a:ext uri="{FF2B5EF4-FFF2-40B4-BE49-F238E27FC236}">
                            <a16:creationId xmlns:a16="http://schemas.microsoft.com/office/drawing/2014/main" id="{91611FE2-B6BF-4548-80D0-ABFD51292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429000"/>
                        <a:ext cx="2362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838346-E5D5-4371-AAB4-E656AC127F5B}"/>
              </a:ext>
            </a:extLst>
          </p:cNvPr>
          <p:cNvSpPr>
            <a:spLocks noGrp="1" noChangeArrowheads="1"/>
          </p:cNvSpPr>
          <p:nvPr>
            <p:ph type="title"/>
          </p:nvPr>
        </p:nvSpPr>
        <p:spPr/>
        <p:txBody>
          <a:bodyPr/>
          <a:lstStyle/>
          <a:p>
            <a:r>
              <a:rPr lang="en-US" altLang="en-US"/>
              <a:t>Implications</a:t>
            </a:r>
          </a:p>
        </p:txBody>
      </p:sp>
      <p:sp>
        <p:nvSpPr>
          <p:cNvPr id="66563" name="Rectangle 3">
            <a:extLst>
              <a:ext uri="{FF2B5EF4-FFF2-40B4-BE49-F238E27FC236}">
                <a16:creationId xmlns:a16="http://schemas.microsoft.com/office/drawing/2014/main" id="{208DF660-D158-42C9-8454-ABE5D3BA37AC}"/>
              </a:ext>
            </a:extLst>
          </p:cNvPr>
          <p:cNvSpPr>
            <a:spLocks noGrp="1" noChangeArrowheads="1"/>
          </p:cNvSpPr>
          <p:nvPr>
            <p:ph type="body" idx="1"/>
          </p:nvPr>
        </p:nvSpPr>
        <p:spPr>
          <a:xfrm>
            <a:off x="457200" y="1719263"/>
            <a:ext cx="8229600" cy="1557337"/>
          </a:xfrm>
        </p:spPr>
        <p:txBody>
          <a:bodyPr/>
          <a:lstStyle/>
          <a:p>
            <a:r>
              <a:rPr lang="en-US" altLang="en-US"/>
              <a:t>Left-hand side is an AND of any number of positive literals</a:t>
            </a:r>
          </a:p>
          <a:p>
            <a:r>
              <a:rPr lang="en-US" altLang="en-US"/>
              <a:t>Right-hand side is a single literal</a:t>
            </a:r>
          </a:p>
          <a:p>
            <a:pPr lvl="1">
              <a:buFont typeface="Wingdings" panose="05000000000000000000" pitchFamily="2" charset="2"/>
              <a:buNone/>
            </a:pPr>
            <a:endParaRPr lang="en-US" altLang="en-US"/>
          </a:p>
        </p:txBody>
      </p:sp>
      <p:sp>
        <p:nvSpPr>
          <p:cNvPr id="66564" name="Text Box 4">
            <a:extLst>
              <a:ext uri="{FF2B5EF4-FFF2-40B4-BE49-F238E27FC236}">
                <a16:creationId xmlns:a16="http://schemas.microsoft.com/office/drawing/2014/main" id="{909866BE-B6E7-489E-AE95-1AC77699E876}"/>
              </a:ext>
            </a:extLst>
          </p:cNvPr>
          <p:cNvSpPr txBox="1">
            <a:spLocks noChangeArrowheads="1"/>
          </p:cNvSpPr>
          <p:nvPr/>
        </p:nvSpPr>
        <p:spPr bwMode="auto">
          <a:xfrm>
            <a:off x="2819400" y="35814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66" name="Text Box 6">
            <a:extLst>
              <a:ext uri="{FF2B5EF4-FFF2-40B4-BE49-F238E27FC236}">
                <a16:creationId xmlns:a16="http://schemas.microsoft.com/office/drawing/2014/main" id="{C08B8B67-BDD5-445C-BCE9-68C6796B6348}"/>
              </a:ext>
            </a:extLst>
          </p:cNvPr>
          <p:cNvSpPr txBox="1">
            <a:spLocks noChangeArrowheads="1"/>
          </p:cNvSpPr>
          <p:nvPr/>
        </p:nvSpPr>
        <p:spPr bwMode="auto">
          <a:xfrm>
            <a:off x="1828800" y="43434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the murder took place in the kitchen</a:t>
            </a:r>
            <a:endPar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p:txBody>
      </p:sp>
      <p:graphicFrame>
        <p:nvGraphicFramePr>
          <p:cNvPr id="66567" name="Object 7">
            <a:extLst>
              <a:ext uri="{FF2B5EF4-FFF2-40B4-BE49-F238E27FC236}">
                <a16:creationId xmlns:a16="http://schemas.microsoft.com/office/drawing/2014/main" id="{1060137F-079F-4D18-9534-6722674259DA}"/>
              </a:ext>
            </a:extLst>
          </p:cNvPr>
          <p:cNvGraphicFramePr>
            <a:graphicFrameLocks noChangeAspect="1"/>
          </p:cNvGraphicFramePr>
          <p:nvPr/>
        </p:nvGraphicFramePr>
        <p:xfrm>
          <a:off x="3900488" y="3475038"/>
          <a:ext cx="1112837" cy="555625"/>
        </p:xfrm>
        <a:graphic>
          <a:graphicData uri="http://schemas.openxmlformats.org/presentationml/2006/ole">
            <mc:AlternateContent xmlns:mc="http://schemas.openxmlformats.org/markup-compatibility/2006">
              <mc:Choice xmlns:v="urn:schemas-microsoft-com:vml" Requires="v">
                <p:oleObj spid="_x0000_s2083" name="Equation" r:id="rId3" imgW="304560" imgH="152280" progId="Equation.3">
                  <p:embed/>
                </p:oleObj>
              </mc:Choice>
              <mc:Fallback>
                <p:oleObj name="Equation" r:id="rId3" imgW="304560" imgH="152280" progId="Equation.3">
                  <p:embed/>
                  <p:pic>
                    <p:nvPicPr>
                      <p:cNvPr id="66567" name="Object 7">
                        <a:extLst>
                          <a:ext uri="{FF2B5EF4-FFF2-40B4-BE49-F238E27FC236}">
                            <a16:creationId xmlns:a16="http://schemas.microsoft.com/office/drawing/2014/main" id="{1060137F-079F-4D18-9534-672267425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488" y="3475038"/>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5">
            <a:extLst>
              <a:ext uri="{FF2B5EF4-FFF2-40B4-BE49-F238E27FC236}">
                <a16:creationId xmlns:a16="http://schemas.microsoft.com/office/drawing/2014/main" id="{6022E259-54D1-4DDD-A3B4-DC550562E219}"/>
              </a:ext>
            </a:extLst>
          </p:cNvPr>
          <p:cNvSpPr>
            <a:spLocks noChangeArrowheads="1"/>
          </p:cNvSpPr>
          <p:nvPr/>
        </p:nvSpPr>
        <p:spPr bwMode="auto">
          <a:xfrm>
            <a:off x="955249" y="5757551"/>
            <a:ext cx="7315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x = the murder took place in the kitchen</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y = the butler is innocent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z = the colonel was asleep at 8 pm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A1B4ACC-2317-461C-A93E-BA8B1780BEB8}"/>
              </a:ext>
            </a:extLst>
          </p:cNvPr>
          <p:cNvSpPr>
            <a:spLocks noGrp="1" noChangeArrowheads="1"/>
          </p:cNvSpPr>
          <p:nvPr>
            <p:ph type="title"/>
          </p:nvPr>
        </p:nvSpPr>
        <p:spPr/>
        <p:txBody>
          <a:bodyPr/>
          <a:lstStyle/>
          <a:p>
            <a:r>
              <a:rPr lang="en-US" altLang="en-US"/>
              <a:t>Negative clauses</a:t>
            </a:r>
          </a:p>
        </p:txBody>
      </p:sp>
      <p:sp>
        <p:nvSpPr>
          <p:cNvPr id="67587" name="Rectangle 3">
            <a:extLst>
              <a:ext uri="{FF2B5EF4-FFF2-40B4-BE49-F238E27FC236}">
                <a16:creationId xmlns:a16="http://schemas.microsoft.com/office/drawing/2014/main" id="{1AF7DCE5-9768-4DA3-B1CA-768F31FFE82E}"/>
              </a:ext>
            </a:extLst>
          </p:cNvPr>
          <p:cNvSpPr>
            <a:spLocks noGrp="1" noChangeArrowheads="1"/>
          </p:cNvSpPr>
          <p:nvPr>
            <p:ph type="body" idx="1"/>
          </p:nvPr>
        </p:nvSpPr>
        <p:spPr>
          <a:xfrm>
            <a:off x="457200" y="1719263"/>
            <a:ext cx="8229600" cy="566737"/>
          </a:xfrm>
        </p:spPr>
        <p:txBody>
          <a:bodyPr/>
          <a:lstStyle/>
          <a:p>
            <a:r>
              <a:rPr lang="en-US" altLang="en-US"/>
              <a:t>An OR of any number of negative literals</a:t>
            </a:r>
          </a:p>
        </p:txBody>
      </p:sp>
      <p:sp>
        <p:nvSpPr>
          <p:cNvPr id="67588" name="Rectangle 4">
            <a:extLst>
              <a:ext uri="{FF2B5EF4-FFF2-40B4-BE49-F238E27FC236}">
                <a16:creationId xmlns:a16="http://schemas.microsoft.com/office/drawing/2014/main" id="{7587E91A-BD1D-496C-A428-CA06236EF050}"/>
              </a:ext>
            </a:extLst>
          </p:cNvPr>
          <p:cNvSpPr>
            <a:spLocks noChangeArrowheads="1"/>
          </p:cNvSpPr>
          <p:nvPr/>
        </p:nvSpPr>
        <p:spPr bwMode="auto">
          <a:xfrm>
            <a:off x="3124200" y="5638800"/>
            <a:ext cx="3810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 = the constable is innocent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 = the colonel is innocent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y = the butler is innocent</a:t>
            </a:r>
          </a:p>
        </p:txBody>
      </p:sp>
      <p:graphicFrame>
        <p:nvGraphicFramePr>
          <p:cNvPr id="67589" name="Object 5">
            <a:extLst>
              <a:ext uri="{FF2B5EF4-FFF2-40B4-BE49-F238E27FC236}">
                <a16:creationId xmlns:a16="http://schemas.microsoft.com/office/drawing/2014/main" id="{F0789379-2F06-43D6-BF27-9BE2ED6D2AC9}"/>
              </a:ext>
            </a:extLst>
          </p:cNvPr>
          <p:cNvGraphicFramePr>
            <a:graphicFrameLocks noChangeAspect="1"/>
          </p:cNvGraphicFramePr>
          <p:nvPr/>
        </p:nvGraphicFramePr>
        <p:xfrm>
          <a:off x="3109913" y="2544763"/>
          <a:ext cx="2084387" cy="739775"/>
        </p:xfrm>
        <a:graphic>
          <a:graphicData uri="http://schemas.openxmlformats.org/presentationml/2006/ole">
            <mc:AlternateContent xmlns:mc="http://schemas.openxmlformats.org/markup-compatibility/2006">
              <mc:Choice xmlns:v="urn:schemas-microsoft-com:vml" Requires="v">
                <p:oleObj spid="_x0000_s3107" name="Equation" r:id="rId3" imgW="571320" imgH="203040" progId="Equation.3">
                  <p:embed/>
                </p:oleObj>
              </mc:Choice>
              <mc:Fallback>
                <p:oleObj name="Equation" r:id="rId3" imgW="571320" imgH="203040" progId="Equation.3">
                  <p:embed/>
                  <p:pic>
                    <p:nvPicPr>
                      <p:cNvPr id="67589" name="Object 5">
                        <a:extLst>
                          <a:ext uri="{FF2B5EF4-FFF2-40B4-BE49-F238E27FC236}">
                            <a16:creationId xmlns:a16="http://schemas.microsoft.com/office/drawing/2014/main" id="{F0789379-2F06-43D6-BF27-9BE2ED6D2A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913" y="2544763"/>
                        <a:ext cx="2084387"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Text Box 7">
            <a:extLst>
              <a:ext uri="{FF2B5EF4-FFF2-40B4-BE49-F238E27FC236}">
                <a16:creationId xmlns:a16="http://schemas.microsoft.com/office/drawing/2014/main" id="{0A256320-4BB6-4390-ACC5-E367F62DAD23}"/>
              </a:ext>
            </a:extLst>
          </p:cNvPr>
          <p:cNvSpPr txBox="1">
            <a:spLocks noChangeArrowheads="1"/>
          </p:cNvSpPr>
          <p:nvPr/>
        </p:nvSpPr>
        <p:spPr bwMode="auto">
          <a:xfrm>
            <a:off x="1981200" y="3886200"/>
            <a:ext cx="525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not every one is innocent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5B5F157-5FEA-49C9-A166-04E2F4B93C98}"/>
              </a:ext>
            </a:extLst>
          </p:cNvPr>
          <p:cNvSpPr>
            <a:spLocks noGrp="1" noChangeArrowheads="1"/>
          </p:cNvSpPr>
          <p:nvPr>
            <p:ph type="title"/>
          </p:nvPr>
        </p:nvSpPr>
        <p:spPr/>
        <p:txBody>
          <a:bodyPr/>
          <a:lstStyle/>
          <a:p>
            <a:r>
              <a:rPr lang="en-US" altLang="en-US"/>
              <a:t>Goal</a:t>
            </a:r>
          </a:p>
        </p:txBody>
      </p:sp>
      <p:sp>
        <p:nvSpPr>
          <p:cNvPr id="72707" name="Rectangle 3">
            <a:extLst>
              <a:ext uri="{FF2B5EF4-FFF2-40B4-BE49-F238E27FC236}">
                <a16:creationId xmlns:a16="http://schemas.microsoft.com/office/drawing/2014/main" id="{EFEA7194-23B9-48F3-A1F1-5CBD265CC1E7}"/>
              </a:ext>
            </a:extLst>
          </p:cNvPr>
          <p:cNvSpPr>
            <a:spLocks noGrp="1" noChangeArrowheads="1"/>
          </p:cNvSpPr>
          <p:nvPr>
            <p:ph type="body" idx="1"/>
          </p:nvPr>
        </p:nvSpPr>
        <p:spPr>
          <a:xfrm>
            <a:off x="457200" y="1719263"/>
            <a:ext cx="8229600" cy="1862137"/>
          </a:xfrm>
        </p:spPr>
        <p:txBody>
          <a:bodyPr/>
          <a:lstStyle/>
          <a:p>
            <a:r>
              <a:rPr lang="en-US" altLang="en-US" sz="2600" dirty="0"/>
              <a:t>Given a horn formula (i.e. set of implications and negative clauses), </a:t>
            </a:r>
            <a:r>
              <a:rPr lang="en-US" altLang="en-US" sz="2600" dirty="0">
                <a:solidFill>
                  <a:srgbClr val="0F06BA"/>
                </a:solidFill>
              </a:rPr>
              <a:t>determine if the formula is satisfiable (i.e. an assignment of true/false that is consistent with all of the formula)</a:t>
            </a:r>
          </a:p>
        </p:txBody>
      </p:sp>
      <p:graphicFrame>
        <p:nvGraphicFramePr>
          <p:cNvPr id="72708" name="Object 4">
            <a:extLst>
              <a:ext uri="{FF2B5EF4-FFF2-40B4-BE49-F238E27FC236}">
                <a16:creationId xmlns:a16="http://schemas.microsoft.com/office/drawing/2014/main" id="{60DD2B2B-76E7-48DA-A3AC-5D70E298BFCE}"/>
              </a:ext>
            </a:extLst>
          </p:cNvPr>
          <p:cNvGraphicFramePr>
            <a:graphicFrameLocks noChangeAspect="1"/>
          </p:cNvGraphicFramePr>
          <p:nvPr/>
        </p:nvGraphicFramePr>
        <p:xfrm>
          <a:off x="1676400" y="3649663"/>
          <a:ext cx="1112838" cy="555625"/>
        </p:xfrm>
        <a:graphic>
          <a:graphicData uri="http://schemas.openxmlformats.org/presentationml/2006/ole">
            <mc:AlternateContent xmlns:mc="http://schemas.openxmlformats.org/markup-compatibility/2006">
              <mc:Choice xmlns:v="urn:schemas-microsoft-com:vml" Requires="v">
                <p:oleObj spid="_x0000_s4230" name="Equation" r:id="rId3" imgW="304560" imgH="152280" progId="Equation.3">
                  <p:embed/>
                </p:oleObj>
              </mc:Choice>
              <mc:Fallback>
                <p:oleObj name="Equation" r:id="rId3" imgW="304560" imgH="152280" progId="Equation.3">
                  <p:embed/>
                  <p:pic>
                    <p:nvPicPr>
                      <p:cNvPr id="72708" name="Object 4">
                        <a:extLst>
                          <a:ext uri="{FF2B5EF4-FFF2-40B4-BE49-F238E27FC236}">
                            <a16:creationId xmlns:a16="http://schemas.microsoft.com/office/drawing/2014/main" id="{60DD2B2B-76E7-48DA-A3AC-5D70E298BF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649663"/>
                        <a:ext cx="111283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9" name="Object 5">
            <a:extLst>
              <a:ext uri="{FF2B5EF4-FFF2-40B4-BE49-F238E27FC236}">
                <a16:creationId xmlns:a16="http://schemas.microsoft.com/office/drawing/2014/main" id="{6D936F09-1E70-4D6B-96B9-3CDE1B6AEB18}"/>
              </a:ext>
            </a:extLst>
          </p:cNvPr>
          <p:cNvGraphicFramePr>
            <a:graphicFrameLocks noChangeAspect="1"/>
          </p:cNvGraphicFramePr>
          <p:nvPr/>
        </p:nvGraphicFramePr>
        <p:xfrm>
          <a:off x="1676400" y="4533900"/>
          <a:ext cx="1158875" cy="647700"/>
        </p:xfrm>
        <a:graphic>
          <a:graphicData uri="http://schemas.openxmlformats.org/presentationml/2006/ole">
            <mc:AlternateContent xmlns:mc="http://schemas.openxmlformats.org/markup-compatibility/2006">
              <mc:Choice xmlns:v="urn:schemas-microsoft-com:vml" Requires="v">
                <p:oleObj spid="_x0000_s4231" name="Equation" r:id="rId5" imgW="317160" imgH="177480" progId="Equation.3">
                  <p:embed/>
                </p:oleObj>
              </mc:Choice>
              <mc:Fallback>
                <p:oleObj name="Equation" r:id="rId5" imgW="317160" imgH="177480" progId="Equation.3">
                  <p:embed/>
                  <p:pic>
                    <p:nvPicPr>
                      <p:cNvPr id="72709" name="Object 5">
                        <a:extLst>
                          <a:ext uri="{FF2B5EF4-FFF2-40B4-BE49-F238E27FC236}">
                            <a16:creationId xmlns:a16="http://schemas.microsoft.com/office/drawing/2014/main" id="{6D936F09-1E70-4D6B-96B9-3CDE1B6AEB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533900"/>
                        <a:ext cx="1158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0" name="Object 6">
            <a:extLst>
              <a:ext uri="{FF2B5EF4-FFF2-40B4-BE49-F238E27FC236}">
                <a16:creationId xmlns:a16="http://schemas.microsoft.com/office/drawing/2014/main" id="{61995681-4728-48E8-8246-63F269560B14}"/>
              </a:ext>
            </a:extLst>
          </p:cNvPr>
          <p:cNvGraphicFramePr>
            <a:graphicFrameLocks noChangeAspect="1"/>
          </p:cNvGraphicFramePr>
          <p:nvPr/>
        </p:nvGraphicFramePr>
        <p:xfrm>
          <a:off x="4672013" y="3619500"/>
          <a:ext cx="2316162" cy="555625"/>
        </p:xfrm>
        <a:graphic>
          <a:graphicData uri="http://schemas.openxmlformats.org/presentationml/2006/ole">
            <mc:AlternateContent xmlns:mc="http://schemas.openxmlformats.org/markup-compatibility/2006">
              <mc:Choice xmlns:v="urn:schemas-microsoft-com:vml" Requires="v">
                <p:oleObj spid="_x0000_s4232" name="Equation" r:id="rId7" imgW="634680" imgH="152280" progId="Equation.3">
                  <p:embed/>
                </p:oleObj>
              </mc:Choice>
              <mc:Fallback>
                <p:oleObj name="Equation" r:id="rId7" imgW="634680" imgH="152280" progId="Equation.3">
                  <p:embed/>
                  <p:pic>
                    <p:nvPicPr>
                      <p:cNvPr id="72710" name="Object 6">
                        <a:extLst>
                          <a:ext uri="{FF2B5EF4-FFF2-40B4-BE49-F238E27FC236}">
                            <a16:creationId xmlns:a16="http://schemas.microsoft.com/office/drawing/2014/main" id="{61995681-4728-48E8-8246-63F269560B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2013" y="3619500"/>
                        <a:ext cx="2316162"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7">
            <a:extLst>
              <a:ext uri="{FF2B5EF4-FFF2-40B4-BE49-F238E27FC236}">
                <a16:creationId xmlns:a16="http://schemas.microsoft.com/office/drawing/2014/main" id="{20BB2720-1D24-4777-9142-C2F00D051E8B}"/>
              </a:ext>
            </a:extLst>
          </p:cNvPr>
          <p:cNvGraphicFramePr>
            <a:graphicFrameLocks noChangeAspect="1"/>
          </p:cNvGraphicFramePr>
          <p:nvPr/>
        </p:nvGraphicFramePr>
        <p:xfrm>
          <a:off x="4724400" y="4495800"/>
          <a:ext cx="2132013" cy="693738"/>
        </p:xfrm>
        <a:graphic>
          <a:graphicData uri="http://schemas.openxmlformats.org/presentationml/2006/ole">
            <mc:AlternateContent xmlns:mc="http://schemas.openxmlformats.org/markup-compatibility/2006">
              <mc:Choice xmlns:v="urn:schemas-microsoft-com:vml" Requires="v">
                <p:oleObj spid="_x0000_s4233" name="Equation" r:id="rId9" imgW="583920" imgH="190440" progId="Equation.3">
                  <p:embed/>
                </p:oleObj>
              </mc:Choice>
              <mc:Fallback>
                <p:oleObj name="Equation" r:id="rId9" imgW="583920" imgH="190440" progId="Equation.3">
                  <p:embed/>
                  <p:pic>
                    <p:nvPicPr>
                      <p:cNvPr id="72711" name="Object 7">
                        <a:extLst>
                          <a:ext uri="{FF2B5EF4-FFF2-40B4-BE49-F238E27FC236}">
                            <a16:creationId xmlns:a16="http://schemas.microsoft.com/office/drawing/2014/main" id="{20BB2720-1D24-4777-9142-C2F00D051E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495800"/>
                        <a:ext cx="2132013"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2" name="Text Box 8">
            <a:extLst>
              <a:ext uri="{FF2B5EF4-FFF2-40B4-BE49-F238E27FC236}">
                <a16:creationId xmlns:a16="http://schemas.microsoft.com/office/drawing/2014/main" id="{0E48D854-D1BD-41EF-AA1D-6F79A2E80F52}"/>
              </a:ext>
            </a:extLst>
          </p:cNvPr>
          <p:cNvSpPr txBox="1">
            <a:spLocks noChangeArrowheads="1"/>
          </p:cNvSpPr>
          <p:nvPr/>
        </p:nvSpPr>
        <p:spPr bwMode="auto">
          <a:xfrm>
            <a:off x="2743200" y="54864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u   x   y   z</a:t>
            </a:r>
          </a:p>
        </p:txBody>
      </p:sp>
      <p:sp>
        <p:nvSpPr>
          <p:cNvPr id="72713" name="Text Box 9">
            <a:extLst>
              <a:ext uri="{FF2B5EF4-FFF2-40B4-BE49-F238E27FC236}">
                <a16:creationId xmlns:a16="http://schemas.microsoft.com/office/drawing/2014/main" id="{C692CFCE-2F7F-4936-993E-35CE46EE7F64}"/>
              </a:ext>
            </a:extLst>
          </p:cNvPr>
          <p:cNvSpPr txBox="1">
            <a:spLocks noChangeArrowheads="1"/>
          </p:cNvSpPr>
          <p:nvPr/>
        </p:nvSpPr>
        <p:spPr bwMode="auto">
          <a:xfrm>
            <a:off x="2743200" y="614045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FF0000"/>
                </a:solidFill>
                <a:effectLst/>
                <a:uLnTx/>
                <a:uFillTx/>
                <a:latin typeface="Arial" panose="020B0604020202020204" pitchFamily="34" charset="0"/>
                <a:ea typeface="+mn-ea"/>
                <a:cs typeface="+mn-cs"/>
              </a:rPr>
              <a:t>0   1   1   0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C4FD897-AC24-4DFC-BEA8-F4C9F624DA5D}"/>
              </a:ext>
            </a:extLst>
          </p:cNvPr>
          <p:cNvSpPr>
            <a:spLocks noGrp="1" noChangeArrowheads="1"/>
          </p:cNvSpPr>
          <p:nvPr>
            <p:ph type="title"/>
          </p:nvPr>
        </p:nvSpPr>
        <p:spPr/>
        <p:txBody>
          <a:bodyPr/>
          <a:lstStyle/>
          <a:p>
            <a:r>
              <a:rPr lang="en-US" altLang="en-US"/>
              <a:t>Goal</a:t>
            </a:r>
          </a:p>
        </p:txBody>
      </p:sp>
      <p:sp>
        <p:nvSpPr>
          <p:cNvPr id="68611" name="Rectangle 3">
            <a:extLst>
              <a:ext uri="{FF2B5EF4-FFF2-40B4-BE49-F238E27FC236}">
                <a16:creationId xmlns:a16="http://schemas.microsoft.com/office/drawing/2014/main" id="{47813C5F-CA91-4E61-9CA9-CD076D1E7BAE}"/>
              </a:ext>
            </a:extLst>
          </p:cNvPr>
          <p:cNvSpPr>
            <a:spLocks noGrp="1" noChangeArrowheads="1"/>
          </p:cNvSpPr>
          <p:nvPr>
            <p:ph type="body" idx="1"/>
          </p:nvPr>
        </p:nvSpPr>
        <p:spPr>
          <a:xfrm>
            <a:off x="457200" y="1719263"/>
            <a:ext cx="8229600" cy="1862137"/>
          </a:xfrm>
        </p:spPr>
        <p:txBody>
          <a:bodyPr/>
          <a:lstStyle/>
          <a:p>
            <a:r>
              <a:rPr lang="en-US" altLang="en-US" sz="2600"/>
              <a:t>Given a horn formula (i.e. set of implications and negative clauses), determine if the formula is satisfiable (i.e. an assignment of true/false that is consistent with all of the formula)</a:t>
            </a:r>
          </a:p>
        </p:txBody>
      </p:sp>
      <p:graphicFrame>
        <p:nvGraphicFramePr>
          <p:cNvPr id="68612" name="Object 4">
            <a:extLst>
              <a:ext uri="{FF2B5EF4-FFF2-40B4-BE49-F238E27FC236}">
                <a16:creationId xmlns:a16="http://schemas.microsoft.com/office/drawing/2014/main" id="{92C4C779-37C8-4E93-BF30-3D6703A2AE2A}"/>
              </a:ext>
            </a:extLst>
          </p:cNvPr>
          <p:cNvGraphicFramePr>
            <a:graphicFrameLocks noChangeAspect="1"/>
          </p:cNvGraphicFramePr>
          <p:nvPr/>
        </p:nvGraphicFramePr>
        <p:xfrm>
          <a:off x="2057400" y="3733800"/>
          <a:ext cx="1112838" cy="555625"/>
        </p:xfrm>
        <a:graphic>
          <a:graphicData uri="http://schemas.openxmlformats.org/presentationml/2006/ole">
            <mc:AlternateContent xmlns:mc="http://schemas.openxmlformats.org/markup-compatibility/2006">
              <mc:Choice xmlns:v="urn:schemas-microsoft-com:vml" Requires="v">
                <p:oleObj spid="_x0000_s5254" name="Equation" r:id="rId3" imgW="304560" imgH="152280" progId="Equation.3">
                  <p:embed/>
                </p:oleObj>
              </mc:Choice>
              <mc:Fallback>
                <p:oleObj name="Equation" r:id="rId3" imgW="304560" imgH="152280" progId="Equation.3">
                  <p:embed/>
                  <p:pic>
                    <p:nvPicPr>
                      <p:cNvPr id="68612" name="Object 4">
                        <a:extLst>
                          <a:ext uri="{FF2B5EF4-FFF2-40B4-BE49-F238E27FC236}">
                            <a16:creationId xmlns:a16="http://schemas.microsoft.com/office/drawing/2014/main" id="{92C4C779-37C8-4E93-BF30-3D6703A2A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733800"/>
                        <a:ext cx="111283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5">
            <a:extLst>
              <a:ext uri="{FF2B5EF4-FFF2-40B4-BE49-F238E27FC236}">
                <a16:creationId xmlns:a16="http://schemas.microsoft.com/office/drawing/2014/main" id="{8E5FECFF-19FD-408D-BA35-4A9F779C82BD}"/>
              </a:ext>
            </a:extLst>
          </p:cNvPr>
          <p:cNvGraphicFramePr>
            <a:graphicFrameLocks noChangeAspect="1"/>
          </p:cNvGraphicFramePr>
          <p:nvPr/>
        </p:nvGraphicFramePr>
        <p:xfrm>
          <a:off x="2057400" y="4670425"/>
          <a:ext cx="1158875" cy="647700"/>
        </p:xfrm>
        <a:graphic>
          <a:graphicData uri="http://schemas.openxmlformats.org/presentationml/2006/ole">
            <mc:AlternateContent xmlns:mc="http://schemas.openxmlformats.org/markup-compatibility/2006">
              <mc:Choice xmlns:v="urn:schemas-microsoft-com:vml" Requires="v">
                <p:oleObj spid="_x0000_s5255" name="Equation" r:id="rId5" imgW="317160" imgH="177480" progId="Equation.3">
                  <p:embed/>
                </p:oleObj>
              </mc:Choice>
              <mc:Fallback>
                <p:oleObj name="Equation" r:id="rId5" imgW="317160" imgH="177480" progId="Equation.3">
                  <p:embed/>
                  <p:pic>
                    <p:nvPicPr>
                      <p:cNvPr id="68613" name="Object 5">
                        <a:extLst>
                          <a:ext uri="{FF2B5EF4-FFF2-40B4-BE49-F238E27FC236}">
                            <a16:creationId xmlns:a16="http://schemas.microsoft.com/office/drawing/2014/main" id="{8E5FECFF-19FD-408D-BA35-4A9F779C82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70425"/>
                        <a:ext cx="1158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6">
            <a:extLst>
              <a:ext uri="{FF2B5EF4-FFF2-40B4-BE49-F238E27FC236}">
                <a16:creationId xmlns:a16="http://schemas.microsoft.com/office/drawing/2014/main" id="{BF32522B-D693-4771-B1DB-9D4C5F8973E0}"/>
              </a:ext>
            </a:extLst>
          </p:cNvPr>
          <p:cNvGraphicFramePr>
            <a:graphicFrameLocks noChangeAspect="1"/>
          </p:cNvGraphicFramePr>
          <p:nvPr/>
        </p:nvGraphicFramePr>
        <p:xfrm>
          <a:off x="4724400" y="3657600"/>
          <a:ext cx="2363788" cy="647700"/>
        </p:xfrm>
        <a:graphic>
          <a:graphicData uri="http://schemas.openxmlformats.org/presentationml/2006/ole">
            <mc:AlternateContent xmlns:mc="http://schemas.openxmlformats.org/markup-compatibility/2006">
              <mc:Choice xmlns:v="urn:schemas-microsoft-com:vml" Requires="v">
                <p:oleObj spid="_x0000_s5256" name="Equation" r:id="rId7" imgW="647640" imgH="177480" progId="Equation.3">
                  <p:embed/>
                </p:oleObj>
              </mc:Choice>
              <mc:Fallback>
                <p:oleObj name="Equation" r:id="rId7" imgW="647640" imgH="177480" progId="Equation.3">
                  <p:embed/>
                  <p:pic>
                    <p:nvPicPr>
                      <p:cNvPr id="68614" name="Object 6">
                        <a:extLst>
                          <a:ext uri="{FF2B5EF4-FFF2-40B4-BE49-F238E27FC236}">
                            <a16:creationId xmlns:a16="http://schemas.microsoft.com/office/drawing/2014/main" id="{BF32522B-D693-4771-B1DB-9D4C5F8973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3657600"/>
                        <a:ext cx="23637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7">
            <a:extLst>
              <a:ext uri="{FF2B5EF4-FFF2-40B4-BE49-F238E27FC236}">
                <a16:creationId xmlns:a16="http://schemas.microsoft.com/office/drawing/2014/main" id="{119E84AE-12F7-418B-88F1-657F600EB0C0}"/>
              </a:ext>
            </a:extLst>
          </p:cNvPr>
          <p:cNvGraphicFramePr>
            <a:graphicFrameLocks noChangeAspect="1"/>
          </p:cNvGraphicFramePr>
          <p:nvPr/>
        </p:nvGraphicFramePr>
        <p:xfrm>
          <a:off x="4916488" y="4648200"/>
          <a:ext cx="2132012" cy="693738"/>
        </p:xfrm>
        <a:graphic>
          <a:graphicData uri="http://schemas.openxmlformats.org/presentationml/2006/ole">
            <mc:AlternateContent xmlns:mc="http://schemas.openxmlformats.org/markup-compatibility/2006">
              <mc:Choice xmlns:v="urn:schemas-microsoft-com:vml" Requires="v">
                <p:oleObj spid="_x0000_s5257" name="Equation" r:id="rId9" imgW="583920" imgH="190440" progId="Equation.3">
                  <p:embed/>
                </p:oleObj>
              </mc:Choice>
              <mc:Fallback>
                <p:oleObj name="Equation" r:id="rId9" imgW="583920" imgH="190440" progId="Equation.3">
                  <p:embed/>
                  <p:pic>
                    <p:nvPicPr>
                      <p:cNvPr id="68615" name="Object 7">
                        <a:extLst>
                          <a:ext uri="{FF2B5EF4-FFF2-40B4-BE49-F238E27FC236}">
                            <a16:creationId xmlns:a16="http://schemas.microsoft.com/office/drawing/2014/main" id="{119E84AE-12F7-418B-88F1-657F600EB0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6488" y="4648200"/>
                        <a:ext cx="2132012"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 Box 8">
            <a:extLst>
              <a:ext uri="{FF2B5EF4-FFF2-40B4-BE49-F238E27FC236}">
                <a16:creationId xmlns:a16="http://schemas.microsoft.com/office/drawing/2014/main" id="{5DE500AB-F4B5-4473-ACDB-033AE5FBDB81}"/>
              </a:ext>
            </a:extLst>
          </p:cNvPr>
          <p:cNvSpPr txBox="1">
            <a:spLocks noChangeArrowheads="1"/>
          </p:cNvSpPr>
          <p:nvPr/>
        </p:nvSpPr>
        <p:spPr bwMode="auto">
          <a:xfrm>
            <a:off x="2743200" y="54864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u   x   y   z</a:t>
            </a:r>
          </a:p>
        </p:txBody>
      </p:sp>
      <p:sp>
        <p:nvSpPr>
          <p:cNvPr id="68617" name="Text Box 9">
            <a:extLst>
              <a:ext uri="{FF2B5EF4-FFF2-40B4-BE49-F238E27FC236}">
                <a16:creationId xmlns:a16="http://schemas.microsoft.com/office/drawing/2014/main" id="{CDC0ECBC-E127-48FB-9780-E8248C6A58E0}"/>
              </a:ext>
            </a:extLst>
          </p:cNvPr>
          <p:cNvSpPr txBox="1">
            <a:spLocks noChangeArrowheads="1"/>
          </p:cNvSpPr>
          <p:nvPr/>
        </p:nvSpPr>
        <p:spPr bwMode="auto">
          <a:xfrm>
            <a:off x="2743200" y="614045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not </a:t>
            </a:r>
            <a:r>
              <a:rPr kumimoji="0" lang="en-US" altLang="en-US" sz="3600" b="0"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satifiable</a:t>
            </a:r>
            <a:endParaRPr kumimoji="0" lang="en-US" altLang="en-US" sz="36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F811C25-8477-4A2A-82CF-28CC39196B8F}"/>
              </a:ext>
            </a:extLst>
          </p:cNvPr>
          <p:cNvSpPr>
            <a:spLocks noGrp="1" noChangeArrowheads="1"/>
          </p:cNvSpPr>
          <p:nvPr>
            <p:ph type="title"/>
          </p:nvPr>
        </p:nvSpPr>
        <p:spPr/>
        <p:txBody>
          <a:bodyPr/>
          <a:lstStyle/>
          <a:p>
            <a:r>
              <a:rPr lang="en-US" altLang="en-US"/>
              <a:t>Goal</a:t>
            </a:r>
          </a:p>
        </p:txBody>
      </p:sp>
      <p:sp>
        <p:nvSpPr>
          <p:cNvPr id="71683" name="Rectangle 3">
            <a:extLst>
              <a:ext uri="{FF2B5EF4-FFF2-40B4-BE49-F238E27FC236}">
                <a16:creationId xmlns:a16="http://schemas.microsoft.com/office/drawing/2014/main" id="{2640683E-B4F8-4D50-B219-EF0106270834}"/>
              </a:ext>
            </a:extLst>
          </p:cNvPr>
          <p:cNvSpPr>
            <a:spLocks noGrp="1" noChangeArrowheads="1"/>
          </p:cNvSpPr>
          <p:nvPr>
            <p:ph type="body" idx="1"/>
          </p:nvPr>
        </p:nvSpPr>
        <p:spPr>
          <a:xfrm>
            <a:off x="457200" y="1719263"/>
            <a:ext cx="8229600" cy="1862137"/>
          </a:xfrm>
        </p:spPr>
        <p:txBody>
          <a:bodyPr/>
          <a:lstStyle/>
          <a:p>
            <a:r>
              <a:rPr lang="en-US" altLang="en-US" sz="2600"/>
              <a:t>Given a horn formula (i.e. set of implications and negative clauses), determine if the formula is satisfiable (i.e. an assignment of true/false that is consistent with all of the formula)</a:t>
            </a:r>
          </a:p>
        </p:txBody>
      </p:sp>
      <p:graphicFrame>
        <p:nvGraphicFramePr>
          <p:cNvPr id="71684" name="Object 4">
            <a:extLst>
              <a:ext uri="{FF2B5EF4-FFF2-40B4-BE49-F238E27FC236}">
                <a16:creationId xmlns:a16="http://schemas.microsoft.com/office/drawing/2014/main" id="{4A7BD3EA-A880-440A-937E-317825A0F1CB}"/>
              </a:ext>
            </a:extLst>
          </p:cNvPr>
          <p:cNvGraphicFramePr>
            <a:graphicFrameLocks noChangeAspect="1"/>
          </p:cNvGraphicFramePr>
          <p:nvPr/>
        </p:nvGraphicFramePr>
        <p:xfrm>
          <a:off x="838200" y="3581400"/>
          <a:ext cx="1112838" cy="555625"/>
        </p:xfrm>
        <a:graphic>
          <a:graphicData uri="http://schemas.openxmlformats.org/presentationml/2006/ole">
            <mc:AlternateContent xmlns:mc="http://schemas.openxmlformats.org/markup-compatibility/2006">
              <mc:Choice xmlns:v="urn:schemas-microsoft-com:vml" Requires="v">
                <p:oleObj spid="_x0000_s6344" name="Equation" r:id="rId3" imgW="304560" imgH="152280" progId="Equation.3">
                  <p:embed/>
                </p:oleObj>
              </mc:Choice>
              <mc:Fallback>
                <p:oleObj name="Equation" r:id="rId3" imgW="304560" imgH="152280" progId="Equation.3">
                  <p:embed/>
                  <p:pic>
                    <p:nvPicPr>
                      <p:cNvPr id="71684" name="Object 4">
                        <a:extLst>
                          <a:ext uri="{FF2B5EF4-FFF2-40B4-BE49-F238E27FC236}">
                            <a16:creationId xmlns:a16="http://schemas.microsoft.com/office/drawing/2014/main" id="{4A7BD3EA-A880-440A-937E-317825A0F1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581400"/>
                        <a:ext cx="111283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5" name="Object 5">
            <a:extLst>
              <a:ext uri="{FF2B5EF4-FFF2-40B4-BE49-F238E27FC236}">
                <a16:creationId xmlns:a16="http://schemas.microsoft.com/office/drawing/2014/main" id="{6A4E5EAA-AF63-4073-B08D-89E99F80C59C}"/>
              </a:ext>
            </a:extLst>
          </p:cNvPr>
          <p:cNvGraphicFramePr>
            <a:graphicFrameLocks noChangeAspect="1"/>
          </p:cNvGraphicFramePr>
          <p:nvPr/>
        </p:nvGraphicFramePr>
        <p:xfrm>
          <a:off x="457200" y="4419600"/>
          <a:ext cx="1574800" cy="647700"/>
        </p:xfrm>
        <a:graphic>
          <a:graphicData uri="http://schemas.openxmlformats.org/presentationml/2006/ole">
            <mc:AlternateContent xmlns:mc="http://schemas.openxmlformats.org/markup-compatibility/2006">
              <mc:Choice xmlns:v="urn:schemas-microsoft-com:vml" Requires="v">
                <p:oleObj spid="_x0000_s6345" name="Equation" r:id="rId5" imgW="431640" imgH="177480" progId="Equation.3">
                  <p:embed/>
                </p:oleObj>
              </mc:Choice>
              <mc:Fallback>
                <p:oleObj name="Equation" r:id="rId5" imgW="431640" imgH="177480" progId="Equation.3">
                  <p:embed/>
                  <p:pic>
                    <p:nvPicPr>
                      <p:cNvPr id="71685" name="Object 5">
                        <a:extLst>
                          <a:ext uri="{FF2B5EF4-FFF2-40B4-BE49-F238E27FC236}">
                            <a16:creationId xmlns:a16="http://schemas.microsoft.com/office/drawing/2014/main" id="{6A4E5EAA-AF63-4073-B08D-89E99F80C5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4196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6" name="Object 6">
            <a:extLst>
              <a:ext uri="{FF2B5EF4-FFF2-40B4-BE49-F238E27FC236}">
                <a16:creationId xmlns:a16="http://schemas.microsoft.com/office/drawing/2014/main" id="{2DAF920D-8037-436A-9FCD-38DD4570EF6F}"/>
              </a:ext>
            </a:extLst>
          </p:cNvPr>
          <p:cNvGraphicFramePr>
            <a:graphicFrameLocks noChangeAspect="1"/>
          </p:cNvGraphicFramePr>
          <p:nvPr/>
        </p:nvGraphicFramePr>
        <p:xfrm>
          <a:off x="2797175" y="3627438"/>
          <a:ext cx="2409825" cy="554037"/>
        </p:xfrm>
        <a:graphic>
          <a:graphicData uri="http://schemas.openxmlformats.org/presentationml/2006/ole">
            <mc:AlternateContent xmlns:mc="http://schemas.openxmlformats.org/markup-compatibility/2006">
              <mc:Choice xmlns:v="urn:schemas-microsoft-com:vml" Requires="v">
                <p:oleObj spid="_x0000_s6346" name="Equation" r:id="rId7" imgW="660240" imgH="152280" progId="Equation.3">
                  <p:embed/>
                </p:oleObj>
              </mc:Choice>
              <mc:Fallback>
                <p:oleObj name="Equation" r:id="rId7" imgW="660240" imgH="152280" progId="Equation.3">
                  <p:embed/>
                  <p:pic>
                    <p:nvPicPr>
                      <p:cNvPr id="71686" name="Object 6">
                        <a:extLst>
                          <a:ext uri="{FF2B5EF4-FFF2-40B4-BE49-F238E27FC236}">
                            <a16:creationId xmlns:a16="http://schemas.microsoft.com/office/drawing/2014/main" id="{2DAF920D-8037-436A-9FCD-38DD4570EF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7175" y="36274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7" name="Object 7">
            <a:extLst>
              <a:ext uri="{FF2B5EF4-FFF2-40B4-BE49-F238E27FC236}">
                <a16:creationId xmlns:a16="http://schemas.microsoft.com/office/drawing/2014/main" id="{8EBFE799-85F7-47CF-8EA5-AF819614D2D5}"/>
              </a:ext>
            </a:extLst>
          </p:cNvPr>
          <p:cNvGraphicFramePr>
            <a:graphicFrameLocks noChangeAspect="1"/>
          </p:cNvGraphicFramePr>
          <p:nvPr/>
        </p:nvGraphicFramePr>
        <p:xfrm>
          <a:off x="5759450" y="4343400"/>
          <a:ext cx="2317750" cy="693738"/>
        </p:xfrm>
        <a:graphic>
          <a:graphicData uri="http://schemas.openxmlformats.org/presentationml/2006/ole">
            <mc:AlternateContent xmlns:mc="http://schemas.openxmlformats.org/markup-compatibility/2006">
              <mc:Choice xmlns:v="urn:schemas-microsoft-com:vml" Requires="v">
                <p:oleObj spid="_x0000_s6347" name="Equation" r:id="rId9" imgW="634680" imgH="190440" progId="Equation.3">
                  <p:embed/>
                </p:oleObj>
              </mc:Choice>
              <mc:Fallback>
                <p:oleObj name="Equation" r:id="rId9" imgW="634680" imgH="190440" progId="Equation.3">
                  <p:embed/>
                  <p:pic>
                    <p:nvPicPr>
                      <p:cNvPr id="71687" name="Object 7">
                        <a:extLst>
                          <a:ext uri="{FF2B5EF4-FFF2-40B4-BE49-F238E27FC236}">
                            <a16:creationId xmlns:a16="http://schemas.microsoft.com/office/drawing/2014/main" id="{8EBFE799-85F7-47CF-8EA5-AF819614D2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450" y="43434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8" name="Text Box 8">
            <a:extLst>
              <a:ext uri="{FF2B5EF4-FFF2-40B4-BE49-F238E27FC236}">
                <a16:creationId xmlns:a16="http://schemas.microsoft.com/office/drawing/2014/main" id="{8BE9AE39-8D01-46A3-B850-68EA0CC0E9D6}"/>
              </a:ext>
            </a:extLst>
          </p:cNvPr>
          <p:cNvSpPr txBox="1">
            <a:spLocks noChangeArrowheads="1"/>
          </p:cNvSpPr>
          <p:nvPr/>
        </p:nvSpPr>
        <p:spPr bwMode="auto">
          <a:xfrm>
            <a:off x="3886200" y="54102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t>
            </a:r>
          </a:p>
        </p:txBody>
      </p:sp>
      <p:graphicFrame>
        <p:nvGraphicFramePr>
          <p:cNvPr id="71690" name="Object 10">
            <a:extLst>
              <a:ext uri="{FF2B5EF4-FFF2-40B4-BE49-F238E27FC236}">
                <a16:creationId xmlns:a16="http://schemas.microsoft.com/office/drawing/2014/main" id="{EBEAC24A-0081-4F74-86CF-22C2F432A5AF}"/>
              </a:ext>
            </a:extLst>
          </p:cNvPr>
          <p:cNvGraphicFramePr>
            <a:graphicFrameLocks noChangeAspect="1"/>
          </p:cNvGraphicFramePr>
          <p:nvPr/>
        </p:nvGraphicFramePr>
        <p:xfrm>
          <a:off x="2801938" y="4383088"/>
          <a:ext cx="2455862" cy="646112"/>
        </p:xfrm>
        <a:graphic>
          <a:graphicData uri="http://schemas.openxmlformats.org/presentationml/2006/ole">
            <mc:AlternateContent xmlns:mc="http://schemas.openxmlformats.org/markup-compatibility/2006">
              <mc:Choice xmlns:v="urn:schemas-microsoft-com:vml" Requires="v">
                <p:oleObj spid="_x0000_s6348" name="Equation" r:id="rId11" imgW="672840" imgH="177480" progId="Equation.3">
                  <p:embed/>
                </p:oleObj>
              </mc:Choice>
              <mc:Fallback>
                <p:oleObj name="Equation" r:id="rId11" imgW="672840" imgH="177480" progId="Equation.3">
                  <p:embed/>
                  <p:pic>
                    <p:nvPicPr>
                      <p:cNvPr id="71690" name="Object 10">
                        <a:extLst>
                          <a:ext uri="{FF2B5EF4-FFF2-40B4-BE49-F238E27FC236}">
                            <a16:creationId xmlns:a16="http://schemas.microsoft.com/office/drawing/2014/main" id="{EBEAC24A-0081-4F74-86CF-22C2F432A5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1938" y="4383088"/>
                        <a:ext cx="2455862"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1" name="Object 11">
            <a:extLst>
              <a:ext uri="{FF2B5EF4-FFF2-40B4-BE49-F238E27FC236}">
                <a16:creationId xmlns:a16="http://schemas.microsoft.com/office/drawing/2014/main" id="{BE5FEF8D-4351-49B2-8E30-C6845385B9C9}"/>
              </a:ext>
            </a:extLst>
          </p:cNvPr>
          <p:cNvGraphicFramePr>
            <a:graphicFrameLocks noChangeAspect="1"/>
          </p:cNvGraphicFramePr>
          <p:nvPr/>
        </p:nvGraphicFramePr>
        <p:xfrm>
          <a:off x="5707063" y="3621088"/>
          <a:ext cx="3244850" cy="646112"/>
        </p:xfrm>
        <a:graphic>
          <a:graphicData uri="http://schemas.openxmlformats.org/presentationml/2006/ole">
            <mc:AlternateContent xmlns:mc="http://schemas.openxmlformats.org/markup-compatibility/2006">
              <mc:Choice xmlns:v="urn:schemas-microsoft-com:vml" Requires="v">
                <p:oleObj spid="_x0000_s6349" name="Equation" r:id="rId13" imgW="888840" imgH="177480" progId="Equation.3">
                  <p:embed/>
                </p:oleObj>
              </mc:Choice>
              <mc:Fallback>
                <p:oleObj name="Equation" r:id="rId13" imgW="888840" imgH="177480" progId="Equation.3">
                  <p:embed/>
                  <p:pic>
                    <p:nvPicPr>
                      <p:cNvPr id="71691" name="Object 11">
                        <a:extLst>
                          <a:ext uri="{FF2B5EF4-FFF2-40B4-BE49-F238E27FC236}">
                            <a16:creationId xmlns:a16="http://schemas.microsoft.com/office/drawing/2014/main" id="{BE5FEF8D-4351-49B2-8E30-C6845385B9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07063" y="36210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1B1A84E-C515-4B56-A2E5-A57CE4AB0B3E}"/>
              </a:ext>
            </a:extLst>
          </p:cNvPr>
          <p:cNvSpPr>
            <a:spLocks noGrp="1" noChangeArrowheads="1"/>
          </p:cNvSpPr>
          <p:nvPr>
            <p:ph type="title"/>
          </p:nvPr>
        </p:nvSpPr>
        <p:spPr/>
        <p:txBody>
          <a:bodyPr/>
          <a:lstStyle/>
          <a:p>
            <a:r>
              <a:rPr lang="en-US" altLang="en-US"/>
              <a:t>Goal</a:t>
            </a:r>
          </a:p>
        </p:txBody>
      </p:sp>
      <p:sp>
        <p:nvSpPr>
          <p:cNvPr id="69635" name="Rectangle 3">
            <a:extLst>
              <a:ext uri="{FF2B5EF4-FFF2-40B4-BE49-F238E27FC236}">
                <a16:creationId xmlns:a16="http://schemas.microsoft.com/office/drawing/2014/main" id="{454C4184-1DA7-49DB-BAED-38E4ABC852F1}"/>
              </a:ext>
            </a:extLst>
          </p:cNvPr>
          <p:cNvSpPr>
            <a:spLocks noGrp="1" noChangeArrowheads="1"/>
          </p:cNvSpPr>
          <p:nvPr>
            <p:ph type="body" idx="1"/>
          </p:nvPr>
        </p:nvSpPr>
        <p:spPr>
          <a:xfrm>
            <a:off x="457200" y="1719263"/>
            <a:ext cx="8229600" cy="1862137"/>
          </a:xfrm>
        </p:spPr>
        <p:txBody>
          <a:bodyPr/>
          <a:lstStyle/>
          <a:p>
            <a:r>
              <a:rPr lang="en-US" altLang="en-US" sz="2600"/>
              <a:t>Given a horn formula (i.e. set of implications and negative clauses), determine if the formula is satisfiable (i.e. an assignment of true/false that is consistent with all of the formula)</a:t>
            </a:r>
          </a:p>
        </p:txBody>
      </p:sp>
      <p:graphicFrame>
        <p:nvGraphicFramePr>
          <p:cNvPr id="69638" name="Object 6">
            <a:extLst>
              <a:ext uri="{FF2B5EF4-FFF2-40B4-BE49-F238E27FC236}">
                <a16:creationId xmlns:a16="http://schemas.microsoft.com/office/drawing/2014/main" id="{72CCF4B2-E6C2-4CAB-B1A4-FE2F7F105D56}"/>
              </a:ext>
            </a:extLst>
          </p:cNvPr>
          <p:cNvGraphicFramePr>
            <a:graphicFrameLocks noChangeAspect="1"/>
          </p:cNvGraphicFramePr>
          <p:nvPr/>
        </p:nvGraphicFramePr>
        <p:xfrm>
          <a:off x="1371600" y="3962400"/>
          <a:ext cx="2316163" cy="555625"/>
        </p:xfrm>
        <a:graphic>
          <a:graphicData uri="http://schemas.openxmlformats.org/presentationml/2006/ole">
            <mc:AlternateContent xmlns:mc="http://schemas.openxmlformats.org/markup-compatibility/2006">
              <mc:Choice xmlns:v="urn:schemas-microsoft-com:vml" Requires="v">
                <p:oleObj spid="_x0000_s7236" name="Equation" r:id="rId3" imgW="634680" imgH="152280" progId="Equation.3">
                  <p:embed/>
                </p:oleObj>
              </mc:Choice>
              <mc:Fallback>
                <p:oleObj name="Equation" r:id="rId3" imgW="634680" imgH="152280" progId="Equation.3">
                  <p:embed/>
                  <p:pic>
                    <p:nvPicPr>
                      <p:cNvPr id="69638" name="Object 6">
                        <a:extLst>
                          <a:ext uri="{FF2B5EF4-FFF2-40B4-BE49-F238E27FC236}">
                            <a16:creationId xmlns:a16="http://schemas.microsoft.com/office/drawing/2014/main" id="{72CCF4B2-E6C2-4CAB-B1A4-FE2F7F105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962400"/>
                        <a:ext cx="23161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9" name="Object 7">
            <a:extLst>
              <a:ext uri="{FF2B5EF4-FFF2-40B4-BE49-F238E27FC236}">
                <a16:creationId xmlns:a16="http://schemas.microsoft.com/office/drawing/2014/main" id="{A4F16DC5-36F8-4203-B501-D9C52A3E7003}"/>
              </a:ext>
            </a:extLst>
          </p:cNvPr>
          <p:cNvGraphicFramePr>
            <a:graphicFrameLocks noChangeAspect="1"/>
          </p:cNvGraphicFramePr>
          <p:nvPr/>
        </p:nvGraphicFramePr>
        <p:xfrm>
          <a:off x="1447800" y="5638800"/>
          <a:ext cx="2132013" cy="693738"/>
        </p:xfrm>
        <a:graphic>
          <a:graphicData uri="http://schemas.openxmlformats.org/presentationml/2006/ole">
            <mc:AlternateContent xmlns:mc="http://schemas.openxmlformats.org/markup-compatibility/2006">
              <mc:Choice xmlns:v="urn:schemas-microsoft-com:vml" Requires="v">
                <p:oleObj spid="_x0000_s7237" name="Equation" r:id="rId5" imgW="583920" imgH="190440" progId="Equation.3">
                  <p:embed/>
                </p:oleObj>
              </mc:Choice>
              <mc:Fallback>
                <p:oleObj name="Equation" r:id="rId5" imgW="583920" imgH="190440" progId="Equation.3">
                  <p:embed/>
                  <p:pic>
                    <p:nvPicPr>
                      <p:cNvPr id="69639" name="Object 7">
                        <a:extLst>
                          <a:ext uri="{FF2B5EF4-FFF2-40B4-BE49-F238E27FC236}">
                            <a16:creationId xmlns:a16="http://schemas.microsoft.com/office/drawing/2014/main" id="{A4F16DC5-36F8-4203-B501-D9C52A3E7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638800"/>
                        <a:ext cx="2132013"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2" name="Text Box 10">
            <a:extLst>
              <a:ext uri="{FF2B5EF4-FFF2-40B4-BE49-F238E27FC236}">
                <a16:creationId xmlns:a16="http://schemas.microsoft.com/office/drawing/2014/main" id="{FA892290-A1E8-406D-B45E-3D2A289B4C0F}"/>
              </a:ext>
            </a:extLst>
          </p:cNvPr>
          <p:cNvSpPr txBox="1">
            <a:spLocks noChangeArrowheads="1"/>
          </p:cNvSpPr>
          <p:nvPr/>
        </p:nvSpPr>
        <p:spPr bwMode="auto">
          <a:xfrm>
            <a:off x="4267200" y="3810000"/>
            <a:ext cx="411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implications tell us to set some variables to true</a:t>
            </a:r>
          </a:p>
        </p:txBody>
      </p:sp>
      <p:sp>
        <p:nvSpPr>
          <p:cNvPr id="69643" name="Text Box 11">
            <a:extLst>
              <a:ext uri="{FF2B5EF4-FFF2-40B4-BE49-F238E27FC236}">
                <a16:creationId xmlns:a16="http://schemas.microsoft.com/office/drawing/2014/main" id="{9C0C94AC-801E-468C-B77B-A022B2C6E7A2}"/>
              </a:ext>
            </a:extLst>
          </p:cNvPr>
          <p:cNvSpPr txBox="1">
            <a:spLocks noChangeArrowheads="1"/>
          </p:cNvSpPr>
          <p:nvPr/>
        </p:nvSpPr>
        <p:spPr bwMode="auto">
          <a:xfrm>
            <a:off x="4267200" y="5454650"/>
            <a:ext cx="464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negative clauses encourage us make them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C5259F6-89F6-48B6-AD79-156864B5907C}"/>
              </a:ext>
            </a:extLst>
          </p:cNvPr>
          <p:cNvSpPr>
            <a:spLocks noGrp="1" noChangeArrowheads="1"/>
          </p:cNvSpPr>
          <p:nvPr>
            <p:ph type="title"/>
          </p:nvPr>
        </p:nvSpPr>
        <p:spPr/>
        <p:txBody>
          <a:bodyPr/>
          <a:lstStyle/>
          <a:p>
            <a:r>
              <a:rPr lang="en-US" altLang="en-US"/>
              <a:t>A brute force solution</a:t>
            </a:r>
          </a:p>
        </p:txBody>
      </p:sp>
      <p:sp>
        <p:nvSpPr>
          <p:cNvPr id="70659" name="Rectangle 3">
            <a:extLst>
              <a:ext uri="{FF2B5EF4-FFF2-40B4-BE49-F238E27FC236}">
                <a16:creationId xmlns:a16="http://schemas.microsoft.com/office/drawing/2014/main" id="{E64AA001-0D92-4F96-9127-788FC8872A96}"/>
              </a:ext>
            </a:extLst>
          </p:cNvPr>
          <p:cNvSpPr>
            <a:spLocks noGrp="1" noChangeArrowheads="1"/>
          </p:cNvSpPr>
          <p:nvPr>
            <p:ph type="body" idx="1"/>
          </p:nvPr>
        </p:nvSpPr>
        <p:spPr/>
        <p:txBody>
          <a:bodyPr/>
          <a:lstStyle/>
          <a:p>
            <a:r>
              <a:rPr lang="en-US" altLang="en-US"/>
              <a:t>Try each setting of the boolean variables and see if any of them satisfy the formula</a:t>
            </a:r>
          </a:p>
          <a:p>
            <a:endParaRPr lang="en-US" altLang="en-US"/>
          </a:p>
          <a:p>
            <a:r>
              <a:rPr lang="en-US" altLang="en-US"/>
              <a:t>For n variables, how many settings are there?</a:t>
            </a:r>
          </a:p>
          <a:p>
            <a:pPr lvl="1"/>
            <a:r>
              <a:rPr lang="en-US" altLang="en-US">
                <a:solidFill>
                  <a:srgbClr val="FF0000"/>
                </a:solidFill>
              </a:rPr>
              <a:t>2</a:t>
            </a:r>
            <a:r>
              <a:rPr lang="en-US" altLang="en-US" baseline="30000">
                <a:solidFill>
                  <a:srgbClr val="FF0000"/>
                </a:solidFill>
              </a:rPr>
              <a:t>n</a:t>
            </a:r>
            <a:endParaRPr lang="en-US"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D1D02E4-62A8-4209-8F3E-7C0954FCEE13}"/>
              </a:ext>
            </a:extLst>
          </p:cNvPr>
          <p:cNvSpPr>
            <a:spLocks noGrp="1" noChangeArrowheads="1"/>
          </p:cNvSpPr>
          <p:nvPr>
            <p:ph type="title"/>
          </p:nvPr>
        </p:nvSpPr>
        <p:spPr/>
        <p:txBody>
          <a:bodyPr/>
          <a:lstStyle/>
          <a:p>
            <a:r>
              <a:rPr lang="en-US" altLang="en-US"/>
              <a:t>A greedy solution?</a:t>
            </a:r>
          </a:p>
        </p:txBody>
      </p:sp>
      <p:graphicFrame>
        <p:nvGraphicFramePr>
          <p:cNvPr id="74756" name="Object 4">
            <a:extLst>
              <a:ext uri="{FF2B5EF4-FFF2-40B4-BE49-F238E27FC236}">
                <a16:creationId xmlns:a16="http://schemas.microsoft.com/office/drawing/2014/main" id="{FF753F04-7DE3-4F85-9BE1-9C86D5A4EB10}"/>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spid="_x0000_s8392" name="Equation" r:id="rId3" imgW="304560" imgH="152280" progId="Equation.3">
                  <p:embed/>
                </p:oleObj>
              </mc:Choice>
              <mc:Fallback>
                <p:oleObj name="Equation" r:id="rId3" imgW="304560" imgH="152280" progId="Equation.3">
                  <p:embed/>
                  <p:pic>
                    <p:nvPicPr>
                      <p:cNvPr id="74756" name="Object 4">
                        <a:extLst>
                          <a:ext uri="{FF2B5EF4-FFF2-40B4-BE49-F238E27FC236}">
                            <a16:creationId xmlns:a16="http://schemas.microsoft.com/office/drawing/2014/main" id="{FF753F04-7DE3-4F85-9BE1-9C86D5A4E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7" name="Object 5">
            <a:extLst>
              <a:ext uri="{FF2B5EF4-FFF2-40B4-BE49-F238E27FC236}">
                <a16:creationId xmlns:a16="http://schemas.microsoft.com/office/drawing/2014/main" id="{58FCFBD9-85F7-4CCD-98D9-3CE16F162C21}"/>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spid="_x0000_s8393" name="Equation" r:id="rId5" imgW="431640" imgH="177480" progId="Equation.3">
                  <p:embed/>
                </p:oleObj>
              </mc:Choice>
              <mc:Fallback>
                <p:oleObj name="Equation" r:id="rId5" imgW="431640" imgH="177480" progId="Equation.3">
                  <p:embed/>
                  <p:pic>
                    <p:nvPicPr>
                      <p:cNvPr id="74757" name="Object 5">
                        <a:extLst>
                          <a:ext uri="{FF2B5EF4-FFF2-40B4-BE49-F238E27FC236}">
                            <a16:creationId xmlns:a16="http://schemas.microsoft.com/office/drawing/2014/main" id="{58FCFBD9-85F7-4CCD-98D9-3CE16F162C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8" name="Object 6">
            <a:extLst>
              <a:ext uri="{FF2B5EF4-FFF2-40B4-BE49-F238E27FC236}">
                <a16:creationId xmlns:a16="http://schemas.microsoft.com/office/drawing/2014/main" id="{EBB22B39-B4C7-4A46-B009-2F4285B25A1C}"/>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spid="_x0000_s8394" name="Equation" r:id="rId7" imgW="660240" imgH="152280" progId="Equation.3">
                  <p:embed/>
                </p:oleObj>
              </mc:Choice>
              <mc:Fallback>
                <p:oleObj name="Equation" r:id="rId7" imgW="660240" imgH="152280" progId="Equation.3">
                  <p:embed/>
                  <p:pic>
                    <p:nvPicPr>
                      <p:cNvPr id="74758" name="Object 6">
                        <a:extLst>
                          <a:ext uri="{FF2B5EF4-FFF2-40B4-BE49-F238E27FC236}">
                            <a16:creationId xmlns:a16="http://schemas.microsoft.com/office/drawing/2014/main" id="{EBB22B39-B4C7-4A46-B009-2F4285B25A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9" name="Object 7">
            <a:extLst>
              <a:ext uri="{FF2B5EF4-FFF2-40B4-BE49-F238E27FC236}">
                <a16:creationId xmlns:a16="http://schemas.microsoft.com/office/drawing/2014/main" id="{84B68A09-C097-4F78-9AD8-43E541F89F3A}"/>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spid="_x0000_s8395" name="Equation" r:id="rId9" imgW="634680" imgH="190440" progId="Equation.3">
                  <p:embed/>
                </p:oleObj>
              </mc:Choice>
              <mc:Fallback>
                <p:oleObj name="Equation" r:id="rId9" imgW="634680" imgH="190440" progId="Equation.3">
                  <p:embed/>
                  <p:pic>
                    <p:nvPicPr>
                      <p:cNvPr id="74759" name="Object 7">
                        <a:extLst>
                          <a:ext uri="{FF2B5EF4-FFF2-40B4-BE49-F238E27FC236}">
                            <a16:creationId xmlns:a16="http://schemas.microsoft.com/office/drawing/2014/main" id="{84B68A09-C097-4F78-9AD8-43E541F89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0" name="Object 8">
            <a:extLst>
              <a:ext uri="{FF2B5EF4-FFF2-40B4-BE49-F238E27FC236}">
                <a16:creationId xmlns:a16="http://schemas.microsoft.com/office/drawing/2014/main" id="{C363614B-BB93-4B33-B7F3-5CA9851D42B7}"/>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spid="_x0000_s8396" name="Equation" r:id="rId11" imgW="672840" imgH="177480" progId="Equation.3">
                  <p:embed/>
                </p:oleObj>
              </mc:Choice>
              <mc:Fallback>
                <p:oleObj name="Equation" r:id="rId11" imgW="672840" imgH="177480" progId="Equation.3">
                  <p:embed/>
                  <p:pic>
                    <p:nvPicPr>
                      <p:cNvPr id="74760" name="Object 8">
                        <a:extLst>
                          <a:ext uri="{FF2B5EF4-FFF2-40B4-BE49-F238E27FC236}">
                            <a16:creationId xmlns:a16="http://schemas.microsoft.com/office/drawing/2014/main" id="{C363614B-BB93-4B33-B7F3-5CA9851D42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1" name="Object 9">
            <a:extLst>
              <a:ext uri="{FF2B5EF4-FFF2-40B4-BE49-F238E27FC236}">
                <a16:creationId xmlns:a16="http://schemas.microsoft.com/office/drawing/2014/main" id="{948E9A7F-53AF-47EC-AAF7-139CD25390DB}"/>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spid="_x0000_s8397" name="Equation" r:id="rId13" imgW="888840" imgH="177480" progId="Equation.3">
                  <p:embed/>
                </p:oleObj>
              </mc:Choice>
              <mc:Fallback>
                <p:oleObj name="Equation" r:id="rId13" imgW="888840" imgH="177480" progId="Equation.3">
                  <p:embed/>
                  <p:pic>
                    <p:nvPicPr>
                      <p:cNvPr id="74761" name="Object 9">
                        <a:extLst>
                          <a:ext uri="{FF2B5EF4-FFF2-40B4-BE49-F238E27FC236}">
                            <a16:creationId xmlns:a16="http://schemas.microsoft.com/office/drawing/2014/main" id="{948E9A7F-53AF-47EC-AAF7-139CD25390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2" name="Text Box 10">
            <a:extLst>
              <a:ext uri="{FF2B5EF4-FFF2-40B4-BE49-F238E27FC236}">
                <a16:creationId xmlns:a16="http://schemas.microsoft.com/office/drawing/2014/main" id="{3A1E22C7-7E64-4B24-8DD9-68AD75E31732}"/>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78" y="506145"/>
            <a:ext cx="5014229"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Activity</a:t>
            </a:r>
            <a:r>
              <a:rPr sz="3990" b="0" spc="-59" dirty="0">
                <a:latin typeface="DejaVu Serif"/>
                <a:cs typeface="DejaVu Serif"/>
              </a:rPr>
              <a:t> </a:t>
            </a:r>
            <a:r>
              <a:rPr sz="3990" b="0" spc="-5" dirty="0">
                <a:latin typeface="DejaVu Serif"/>
                <a:cs typeface="DejaVu Serif"/>
              </a:rPr>
              <a:t>Scheduling</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31" name="object 31"/>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50" name="object 5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3" name="object 5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00007F"/>
                </a:solidFill>
                <a:latin typeface="DejaVu Serif"/>
                <a:cs typeface="DejaVu Serif"/>
              </a:rPr>
              <a:t>Walking</a:t>
            </a:r>
            <a:endParaRPr sz="1814" dirty="0">
              <a:solidFill>
                <a:prstClr val="black"/>
              </a:solidFill>
              <a:latin typeface="DejaVu Serif"/>
              <a:cs typeface="DejaVu Serif"/>
            </a:endParaRPr>
          </a:p>
        </p:txBody>
      </p:sp>
      <p:sp>
        <p:nvSpPr>
          <p:cNvPr id="54" name="object 54"/>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66" name="object 66"/>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00007F"/>
                </a:solidFill>
                <a:latin typeface="DejaVu Serif"/>
                <a:cs typeface="DejaVu Serif"/>
              </a:rPr>
              <a:t>Programing</a:t>
            </a:r>
            <a:endParaRPr sz="1814" dirty="0">
              <a:solidFill>
                <a:prstClr val="black"/>
              </a:solidFill>
              <a:latin typeface="DejaVu Serif"/>
              <a:cs typeface="DejaVu Serif"/>
            </a:endParaRPr>
          </a:p>
        </p:txBody>
      </p:sp>
      <p:sp>
        <p:nvSpPr>
          <p:cNvPr id="78" name="object 78"/>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93" name="object 93"/>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08" name="object 108"/>
          <p:cNvSpPr/>
          <p:nvPr/>
        </p:nvSpPr>
        <p:spPr>
          <a:xfrm>
            <a:off x="424954" y="5392542"/>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425530" y="5310775"/>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2891185" y="5310775"/>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11" name="object 111"/>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00007F"/>
                </a:solidFill>
                <a:latin typeface="DejaVu Serif"/>
                <a:cs typeface="DejaVu Serif"/>
              </a:rPr>
              <a:t>Tree</a:t>
            </a:r>
            <a:r>
              <a:rPr sz="1814" b="1" spc="-59" dirty="0">
                <a:solidFill>
                  <a:srgbClr val="00007F"/>
                </a:solidFill>
                <a:latin typeface="DejaVu Serif"/>
                <a:cs typeface="DejaVu Serif"/>
              </a:rPr>
              <a:t> </a:t>
            </a:r>
            <a:r>
              <a:rPr sz="1814" b="1" spc="-5" dirty="0">
                <a:solidFill>
                  <a:srgbClr val="00007F"/>
                </a:solidFill>
                <a:latin typeface="DejaVu Serif"/>
                <a:cs typeface="DejaVu Serif"/>
              </a:rPr>
              <a:t>Climbing</a:t>
            </a:r>
            <a:endParaRPr sz="1814">
              <a:solidFill>
                <a:prstClr val="black"/>
              </a:solidFill>
              <a:latin typeface="DejaVu Serif"/>
              <a:cs typeface="DejaVu Serif"/>
            </a:endParaRPr>
          </a:p>
        </p:txBody>
      </p:sp>
      <p:sp>
        <p:nvSpPr>
          <p:cNvPr id="112" name="object 112"/>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27" name="object 127"/>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02E3804-2E35-4F4D-9B4C-A585B18A3E49}"/>
              </a:ext>
            </a:extLst>
          </p:cNvPr>
          <p:cNvSpPr>
            <a:spLocks noGrp="1" noChangeArrowheads="1"/>
          </p:cNvSpPr>
          <p:nvPr>
            <p:ph type="title"/>
          </p:nvPr>
        </p:nvSpPr>
        <p:spPr/>
        <p:txBody>
          <a:bodyPr/>
          <a:lstStyle/>
          <a:p>
            <a:r>
              <a:rPr lang="en-US" altLang="en-US"/>
              <a:t>A greedy solution?</a:t>
            </a:r>
          </a:p>
        </p:txBody>
      </p:sp>
      <p:graphicFrame>
        <p:nvGraphicFramePr>
          <p:cNvPr id="79875" name="Object 3">
            <a:extLst>
              <a:ext uri="{FF2B5EF4-FFF2-40B4-BE49-F238E27FC236}">
                <a16:creationId xmlns:a16="http://schemas.microsoft.com/office/drawing/2014/main" id="{AD72AB65-3786-4992-9177-F8D783A082B1}"/>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spid="_x0000_s9416" name="Equation" r:id="rId3" imgW="304560" imgH="152280" progId="Equation.3">
                  <p:embed/>
                </p:oleObj>
              </mc:Choice>
              <mc:Fallback>
                <p:oleObj name="Equation" r:id="rId3" imgW="304560" imgH="152280" progId="Equation.3">
                  <p:embed/>
                  <p:pic>
                    <p:nvPicPr>
                      <p:cNvPr id="79875" name="Object 3">
                        <a:extLst>
                          <a:ext uri="{FF2B5EF4-FFF2-40B4-BE49-F238E27FC236}">
                            <a16:creationId xmlns:a16="http://schemas.microsoft.com/office/drawing/2014/main" id="{AD72AB65-3786-4992-9177-F8D783A08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6" name="Object 4">
            <a:extLst>
              <a:ext uri="{FF2B5EF4-FFF2-40B4-BE49-F238E27FC236}">
                <a16:creationId xmlns:a16="http://schemas.microsoft.com/office/drawing/2014/main" id="{3BDC0E0B-4661-468C-A846-2D055C59E56B}"/>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spid="_x0000_s9417" name="Equation" r:id="rId5" imgW="431640" imgH="177480" progId="Equation.3">
                  <p:embed/>
                </p:oleObj>
              </mc:Choice>
              <mc:Fallback>
                <p:oleObj name="Equation" r:id="rId5" imgW="431640" imgH="177480" progId="Equation.3">
                  <p:embed/>
                  <p:pic>
                    <p:nvPicPr>
                      <p:cNvPr id="79876" name="Object 4">
                        <a:extLst>
                          <a:ext uri="{FF2B5EF4-FFF2-40B4-BE49-F238E27FC236}">
                            <a16:creationId xmlns:a16="http://schemas.microsoft.com/office/drawing/2014/main" id="{3BDC0E0B-4661-468C-A846-2D055C59E5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5">
            <a:extLst>
              <a:ext uri="{FF2B5EF4-FFF2-40B4-BE49-F238E27FC236}">
                <a16:creationId xmlns:a16="http://schemas.microsoft.com/office/drawing/2014/main" id="{4D80C0C5-D717-4D02-BC33-E34265BF3CC8}"/>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spid="_x0000_s9418" name="Equation" r:id="rId7" imgW="660240" imgH="152280" progId="Equation.3">
                  <p:embed/>
                </p:oleObj>
              </mc:Choice>
              <mc:Fallback>
                <p:oleObj name="Equation" r:id="rId7" imgW="660240" imgH="152280" progId="Equation.3">
                  <p:embed/>
                  <p:pic>
                    <p:nvPicPr>
                      <p:cNvPr id="79877" name="Object 5">
                        <a:extLst>
                          <a:ext uri="{FF2B5EF4-FFF2-40B4-BE49-F238E27FC236}">
                            <a16:creationId xmlns:a16="http://schemas.microsoft.com/office/drawing/2014/main" id="{4D80C0C5-D717-4D02-BC33-E34265BF3C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5DF713FB-CA73-43CB-8532-1E39B896A5CC}"/>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spid="_x0000_s9419" name="Equation" r:id="rId9" imgW="634680" imgH="190440" progId="Equation.3">
                  <p:embed/>
                </p:oleObj>
              </mc:Choice>
              <mc:Fallback>
                <p:oleObj name="Equation" r:id="rId9" imgW="634680" imgH="190440" progId="Equation.3">
                  <p:embed/>
                  <p:pic>
                    <p:nvPicPr>
                      <p:cNvPr id="79878" name="Object 6">
                        <a:extLst>
                          <a:ext uri="{FF2B5EF4-FFF2-40B4-BE49-F238E27FC236}">
                            <a16:creationId xmlns:a16="http://schemas.microsoft.com/office/drawing/2014/main" id="{5DF713FB-CA73-43CB-8532-1E39B896A5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7">
            <a:extLst>
              <a:ext uri="{FF2B5EF4-FFF2-40B4-BE49-F238E27FC236}">
                <a16:creationId xmlns:a16="http://schemas.microsoft.com/office/drawing/2014/main" id="{ADC7C683-155C-43F4-9EB8-B835BDD1340A}"/>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spid="_x0000_s9420" name="Equation" r:id="rId11" imgW="672840" imgH="177480" progId="Equation.3">
                  <p:embed/>
                </p:oleObj>
              </mc:Choice>
              <mc:Fallback>
                <p:oleObj name="Equation" r:id="rId11" imgW="672840" imgH="177480" progId="Equation.3">
                  <p:embed/>
                  <p:pic>
                    <p:nvPicPr>
                      <p:cNvPr id="79879" name="Object 7">
                        <a:extLst>
                          <a:ext uri="{FF2B5EF4-FFF2-40B4-BE49-F238E27FC236}">
                            <a16:creationId xmlns:a16="http://schemas.microsoft.com/office/drawing/2014/main" id="{ADC7C683-155C-43F4-9EB8-B835BDD1340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0" name="Object 8">
            <a:extLst>
              <a:ext uri="{FF2B5EF4-FFF2-40B4-BE49-F238E27FC236}">
                <a16:creationId xmlns:a16="http://schemas.microsoft.com/office/drawing/2014/main" id="{7FE4C291-B35B-4944-A85A-3C13749721A9}"/>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spid="_x0000_s9421" name="Equation" r:id="rId13" imgW="888840" imgH="177480" progId="Equation.3">
                  <p:embed/>
                </p:oleObj>
              </mc:Choice>
              <mc:Fallback>
                <p:oleObj name="Equation" r:id="rId13" imgW="888840" imgH="177480" progId="Equation.3">
                  <p:embed/>
                  <p:pic>
                    <p:nvPicPr>
                      <p:cNvPr id="79880" name="Object 8">
                        <a:extLst>
                          <a:ext uri="{FF2B5EF4-FFF2-40B4-BE49-F238E27FC236}">
                            <a16:creationId xmlns:a16="http://schemas.microsoft.com/office/drawing/2014/main" id="{7FE4C291-B35B-4944-A85A-3C13749721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1" name="Text Box 9">
            <a:extLst>
              <a:ext uri="{FF2B5EF4-FFF2-40B4-BE49-F238E27FC236}">
                <a16:creationId xmlns:a16="http://schemas.microsoft.com/office/drawing/2014/main" id="{0ABA06CE-CC44-4BA7-A699-2C3863CDB339}"/>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a:t>
            </a: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
        <p:nvSpPr>
          <p:cNvPr id="79882" name="Rectangle 10">
            <a:extLst>
              <a:ext uri="{FF2B5EF4-FFF2-40B4-BE49-F238E27FC236}">
                <a16:creationId xmlns:a16="http://schemas.microsoft.com/office/drawing/2014/main" id="{51B45B18-E2F7-4BAE-84FE-1EFF85928C3C}"/>
              </a:ext>
            </a:extLst>
          </p:cNvPr>
          <p:cNvSpPr>
            <a:spLocks noChangeArrowheads="1"/>
          </p:cNvSpPr>
          <p:nvPr/>
        </p:nvSpPr>
        <p:spPr bwMode="auto">
          <a:xfrm>
            <a:off x="457200" y="1752600"/>
            <a:ext cx="17526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1064DB2-5AD5-49EA-88EC-2E69F3E2F27F}"/>
              </a:ext>
            </a:extLst>
          </p:cNvPr>
          <p:cNvSpPr>
            <a:spLocks noGrp="1" noChangeArrowheads="1"/>
          </p:cNvSpPr>
          <p:nvPr>
            <p:ph type="title"/>
          </p:nvPr>
        </p:nvSpPr>
        <p:spPr/>
        <p:txBody>
          <a:bodyPr/>
          <a:lstStyle/>
          <a:p>
            <a:r>
              <a:rPr lang="en-US" altLang="en-US"/>
              <a:t>A greedy solution?</a:t>
            </a:r>
          </a:p>
        </p:txBody>
      </p:sp>
      <p:graphicFrame>
        <p:nvGraphicFramePr>
          <p:cNvPr id="80899" name="Object 3">
            <a:extLst>
              <a:ext uri="{FF2B5EF4-FFF2-40B4-BE49-F238E27FC236}">
                <a16:creationId xmlns:a16="http://schemas.microsoft.com/office/drawing/2014/main" id="{F3A395B9-3DC4-4BDE-8367-A229F765821D}"/>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spid="_x0000_s10440" name="Equation" r:id="rId3" imgW="304560" imgH="152280" progId="Equation.3">
                  <p:embed/>
                </p:oleObj>
              </mc:Choice>
              <mc:Fallback>
                <p:oleObj name="Equation" r:id="rId3" imgW="304560" imgH="152280" progId="Equation.3">
                  <p:embed/>
                  <p:pic>
                    <p:nvPicPr>
                      <p:cNvPr id="80899" name="Object 3">
                        <a:extLst>
                          <a:ext uri="{FF2B5EF4-FFF2-40B4-BE49-F238E27FC236}">
                            <a16:creationId xmlns:a16="http://schemas.microsoft.com/office/drawing/2014/main" id="{F3A395B9-3DC4-4BDE-8367-A229F7658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4">
            <a:extLst>
              <a:ext uri="{FF2B5EF4-FFF2-40B4-BE49-F238E27FC236}">
                <a16:creationId xmlns:a16="http://schemas.microsoft.com/office/drawing/2014/main" id="{99B9F3A6-0D70-4C0A-8C05-8D548FD5D75D}"/>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spid="_x0000_s10441" name="Equation" r:id="rId5" imgW="431640" imgH="177480" progId="Equation.3">
                  <p:embed/>
                </p:oleObj>
              </mc:Choice>
              <mc:Fallback>
                <p:oleObj name="Equation" r:id="rId5" imgW="431640" imgH="177480" progId="Equation.3">
                  <p:embed/>
                  <p:pic>
                    <p:nvPicPr>
                      <p:cNvPr id="80900" name="Object 4">
                        <a:extLst>
                          <a:ext uri="{FF2B5EF4-FFF2-40B4-BE49-F238E27FC236}">
                            <a16:creationId xmlns:a16="http://schemas.microsoft.com/office/drawing/2014/main" id="{99B9F3A6-0D70-4C0A-8C05-8D548FD5D7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1" name="Object 5">
            <a:extLst>
              <a:ext uri="{FF2B5EF4-FFF2-40B4-BE49-F238E27FC236}">
                <a16:creationId xmlns:a16="http://schemas.microsoft.com/office/drawing/2014/main" id="{C81AC2F9-EE5F-4479-B892-9589A2B3498B}"/>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spid="_x0000_s10442" name="Equation" r:id="rId7" imgW="660240" imgH="152280" progId="Equation.3">
                  <p:embed/>
                </p:oleObj>
              </mc:Choice>
              <mc:Fallback>
                <p:oleObj name="Equation" r:id="rId7" imgW="660240" imgH="152280" progId="Equation.3">
                  <p:embed/>
                  <p:pic>
                    <p:nvPicPr>
                      <p:cNvPr id="80901" name="Object 5">
                        <a:extLst>
                          <a:ext uri="{FF2B5EF4-FFF2-40B4-BE49-F238E27FC236}">
                            <a16:creationId xmlns:a16="http://schemas.microsoft.com/office/drawing/2014/main" id="{C81AC2F9-EE5F-4479-B892-9589A2B34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2" name="Object 6">
            <a:extLst>
              <a:ext uri="{FF2B5EF4-FFF2-40B4-BE49-F238E27FC236}">
                <a16:creationId xmlns:a16="http://schemas.microsoft.com/office/drawing/2014/main" id="{13764A5D-BC9F-4B64-97EA-C59B6E9604FB}"/>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spid="_x0000_s10443" name="Equation" r:id="rId9" imgW="634680" imgH="190440" progId="Equation.3">
                  <p:embed/>
                </p:oleObj>
              </mc:Choice>
              <mc:Fallback>
                <p:oleObj name="Equation" r:id="rId9" imgW="634680" imgH="190440" progId="Equation.3">
                  <p:embed/>
                  <p:pic>
                    <p:nvPicPr>
                      <p:cNvPr id="80902" name="Object 6">
                        <a:extLst>
                          <a:ext uri="{FF2B5EF4-FFF2-40B4-BE49-F238E27FC236}">
                            <a16:creationId xmlns:a16="http://schemas.microsoft.com/office/drawing/2014/main" id="{13764A5D-BC9F-4B64-97EA-C59B6E9604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7">
            <a:extLst>
              <a:ext uri="{FF2B5EF4-FFF2-40B4-BE49-F238E27FC236}">
                <a16:creationId xmlns:a16="http://schemas.microsoft.com/office/drawing/2014/main" id="{744AB583-3010-4F32-A570-D8E34CC35B63}"/>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spid="_x0000_s10444" name="Equation" r:id="rId11" imgW="672840" imgH="177480" progId="Equation.3">
                  <p:embed/>
                </p:oleObj>
              </mc:Choice>
              <mc:Fallback>
                <p:oleObj name="Equation" r:id="rId11" imgW="672840" imgH="177480" progId="Equation.3">
                  <p:embed/>
                  <p:pic>
                    <p:nvPicPr>
                      <p:cNvPr id="80903" name="Object 7">
                        <a:extLst>
                          <a:ext uri="{FF2B5EF4-FFF2-40B4-BE49-F238E27FC236}">
                            <a16:creationId xmlns:a16="http://schemas.microsoft.com/office/drawing/2014/main" id="{744AB583-3010-4F32-A570-D8E34CC35B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4" name="Object 8">
            <a:extLst>
              <a:ext uri="{FF2B5EF4-FFF2-40B4-BE49-F238E27FC236}">
                <a16:creationId xmlns:a16="http://schemas.microsoft.com/office/drawing/2014/main" id="{CF67BEAA-4866-46E4-8A07-11A8ADEABC2D}"/>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spid="_x0000_s10445" name="Equation" r:id="rId13" imgW="888840" imgH="177480" progId="Equation.3">
                  <p:embed/>
                </p:oleObj>
              </mc:Choice>
              <mc:Fallback>
                <p:oleObj name="Equation" r:id="rId13" imgW="888840" imgH="177480" progId="Equation.3">
                  <p:embed/>
                  <p:pic>
                    <p:nvPicPr>
                      <p:cNvPr id="80904" name="Object 8">
                        <a:extLst>
                          <a:ext uri="{FF2B5EF4-FFF2-40B4-BE49-F238E27FC236}">
                            <a16:creationId xmlns:a16="http://schemas.microsoft.com/office/drawing/2014/main" id="{CF67BEAA-4866-46E4-8A07-11A8ADEABC2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5" name="Text Box 9">
            <a:extLst>
              <a:ext uri="{FF2B5EF4-FFF2-40B4-BE49-F238E27FC236}">
                <a16:creationId xmlns:a16="http://schemas.microsoft.com/office/drawing/2014/main" id="{036654CB-2CF4-4CC2-A373-0C5092D47384}"/>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a:t>
            </a: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
        <p:nvSpPr>
          <p:cNvPr id="80906" name="Rectangle 10">
            <a:extLst>
              <a:ext uri="{FF2B5EF4-FFF2-40B4-BE49-F238E27FC236}">
                <a16:creationId xmlns:a16="http://schemas.microsoft.com/office/drawing/2014/main" id="{ACCB14C8-3CFF-4473-B182-D7BD03A90250}"/>
              </a:ext>
            </a:extLst>
          </p:cNvPr>
          <p:cNvSpPr>
            <a:spLocks noChangeArrowheads="1"/>
          </p:cNvSpPr>
          <p:nvPr/>
        </p:nvSpPr>
        <p:spPr bwMode="auto">
          <a:xfrm>
            <a:off x="457200" y="2590800"/>
            <a:ext cx="17526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FD05DDE-B43C-4647-8B7E-598BCC8D97C2}"/>
              </a:ext>
            </a:extLst>
          </p:cNvPr>
          <p:cNvSpPr>
            <a:spLocks noGrp="1" noChangeArrowheads="1"/>
          </p:cNvSpPr>
          <p:nvPr>
            <p:ph type="title"/>
          </p:nvPr>
        </p:nvSpPr>
        <p:spPr/>
        <p:txBody>
          <a:bodyPr/>
          <a:lstStyle/>
          <a:p>
            <a:r>
              <a:rPr lang="en-US" altLang="en-US"/>
              <a:t>A greedy solution?</a:t>
            </a:r>
          </a:p>
        </p:txBody>
      </p:sp>
      <p:graphicFrame>
        <p:nvGraphicFramePr>
          <p:cNvPr id="81923" name="Object 3">
            <a:extLst>
              <a:ext uri="{FF2B5EF4-FFF2-40B4-BE49-F238E27FC236}">
                <a16:creationId xmlns:a16="http://schemas.microsoft.com/office/drawing/2014/main" id="{881CAED9-59E2-4CF1-B619-EB0036758D88}"/>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spid="_x0000_s11464" name="Equation" r:id="rId3" imgW="304560" imgH="152280" progId="Equation.3">
                  <p:embed/>
                </p:oleObj>
              </mc:Choice>
              <mc:Fallback>
                <p:oleObj name="Equation" r:id="rId3" imgW="304560" imgH="152280" progId="Equation.3">
                  <p:embed/>
                  <p:pic>
                    <p:nvPicPr>
                      <p:cNvPr id="81923" name="Object 3">
                        <a:extLst>
                          <a:ext uri="{FF2B5EF4-FFF2-40B4-BE49-F238E27FC236}">
                            <a16:creationId xmlns:a16="http://schemas.microsoft.com/office/drawing/2014/main" id="{881CAED9-59E2-4CF1-B619-EB003675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4" name="Object 4">
            <a:extLst>
              <a:ext uri="{FF2B5EF4-FFF2-40B4-BE49-F238E27FC236}">
                <a16:creationId xmlns:a16="http://schemas.microsoft.com/office/drawing/2014/main" id="{0DAB7EC0-54E0-422C-9098-046AA452E62D}"/>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spid="_x0000_s11465" name="Equation" r:id="rId5" imgW="431640" imgH="177480" progId="Equation.3">
                  <p:embed/>
                </p:oleObj>
              </mc:Choice>
              <mc:Fallback>
                <p:oleObj name="Equation" r:id="rId5" imgW="431640" imgH="177480" progId="Equation.3">
                  <p:embed/>
                  <p:pic>
                    <p:nvPicPr>
                      <p:cNvPr id="81924" name="Object 4">
                        <a:extLst>
                          <a:ext uri="{FF2B5EF4-FFF2-40B4-BE49-F238E27FC236}">
                            <a16:creationId xmlns:a16="http://schemas.microsoft.com/office/drawing/2014/main" id="{0DAB7EC0-54E0-422C-9098-046AA452E6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5">
            <a:extLst>
              <a:ext uri="{FF2B5EF4-FFF2-40B4-BE49-F238E27FC236}">
                <a16:creationId xmlns:a16="http://schemas.microsoft.com/office/drawing/2014/main" id="{3805C5EF-6F1A-40AE-9C96-BA4DF7981DF8}"/>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spid="_x0000_s11466" name="Equation" r:id="rId7" imgW="660240" imgH="152280" progId="Equation.3">
                  <p:embed/>
                </p:oleObj>
              </mc:Choice>
              <mc:Fallback>
                <p:oleObj name="Equation" r:id="rId7" imgW="660240" imgH="152280" progId="Equation.3">
                  <p:embed/>
                  <p:pic>
                    <p:nvPicPr>
                      <p:cNvPr id="81925" name="Object 5">
                        <a:extLst>
                          <a:ext uri="{FF2B5EF4-FFF2-40B4-BE49-F238E27FC236}">
                            <a16:creationId xmlns:a16="http://schemas.microsoft.com/office/drawing/2014/main" id="{3805C5EF-6F1A-40AE-9C96-BA4DF7981D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6">
            <a:extLst>
              <a:ext uri="{FF2B5EF4-FFF2-40B4-BE49-F238E27FC236}">
                <a16:creationId xmlns:a16="http://schemas.microsoft.com/office/drawing/2014/main" id="{C8B03B98-62F2-4B2C-96C3-52113F7086B1}"/>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spid="_x0000_s11467" name="Equation" r:id="rId9" imgW="634680" imgH="190440" progId="Equation.3">
                  <p:embed/>
                </p:oleObj>
              </mc:Choice>
              <mc:Fallback>
                <p:oleObj name="Equation" r:id="rId9" imgW="634680" imgH="190440" progId="Equation.3">
                  <p:embed/>
                  <p:pic>
                    <p:nvPicPr>
                      <p:cNvPr id="81926" name="Object 6">
                        <a:extLst>
                          <a:ext uri="{FF2B5EF4-FFF2-40B4-BE49-F238E27FC236}">
                            <a16:creationId xmlns:a16="http://schemas.microsoft.com/office/drawing/2014/main" id="{C8B03B98-62F2-4B2C-96C3-52113F7086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7">
            <a:extLst>
              <a:ext uri="{FF2B5EF4-FFF2-40B4-BE49-F238E27FC236}">
                <a16:creationId xmlns:a16="http://schemas.microsoft.com/office/drawing/2014/main" id="{C9EF62DE-80F6-4D15-888A-C8ADA89D034E}"/>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spid="_x0000_s11468" name="Equation" r:id="rId11" imgW="672840" imgH="177480" progId="Equation.3">
                  <p:embed/>
                </p:oleObj>
              </mc:Choice>
              <mc:Fallback>
                <p:oleObj name="Equation" r:id="rId11" imgW="672840" imgH="177480" progId="Equation.3">
                  <p:embed/>
                  <p:pic>
                    <p:nvPicPr>
                      <p:cNvPr id="81927" name="Object 7">
                        <a:extLst>
                          <a:ext uri="{FF2B5EF4-FFF2-40B4-BE49-F238E27FC236}">
                            <a16:creationId xmlns:a16="http://schemas.microsoft.com/office/drawing/2014/main" id="{C9EF62DE-80F6-4D15-888A-C8ADA89D03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Object 8">
            <a:extLst>
              <a:ext uri="{FF2B5EF4-FFF2-40B4-BE49-F238E27FC236}">
                <a16:creationId xmlns:a16="http://schemas.microsoft.com/office/drawing/2014/main" id="{C5FB09BA-50B3-4D5C-8D0D-9B4C29AC85CB}"/>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spid="_x0000_s11469" name="Equation" r:id="rId13" imgW="888840" imgH="177480" progId="Equation.3">
                  <p:embed/>
                </p:oleObj>
              </mc:Choice>
              <mc:Fallback>
                <p:oleObj name="Equation" r:id="rId13" imgW="888840" imgH="177480" progId="Equation.3">
                  <p:embed/>
                  <p:pic>
                    <p:nvPicPr>
                      <p:cNvPr id="81928" name="Object 8">
                        <a:extLst>
                          <a:ext uri="{FF2B5EF4-FFF2-40B4-BE49-F238E27FC236}">
                            <a16:creationId xmlns:a16="http://schemas.microsoft.com/office/drawing/2014/main" id="{C5FB09BA-50B3-4D5C-8D0D-9B4C29AC85C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9" name="Text Box 9">
            <a:extLst>
              <a:ext uri="{FF2B5EF4-FFF2-40B4-BE49-F238E27FC236}">
                <a16:creationId xmlns:a16="http://schemas.microsoft.com/office/drawing/2014/main" id="{55235C78-DDF0-4D7C-9897-90F11470707D}"/>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a:t>
            </a: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
        <p:nvSpPr>
          <p:cNvPr id="81930" name="Rectangle 10">
            <a:extLst>
              <a:ext uri="{FF2B5EF4-FFF2-40B4-BE49-F238E27FC236}">
                <a16:creationId xmlns:a16="http://schemas.microsoft.com/office/drawing/2014/main" id="{1DC26070-13D7-40D9-8662-3CCB699C8082}"/>
              </a:ext>
            </a:extLst>
          </p:cNvPr>
          <p:cNvSpPr>
            <a:spLocks noChangeArrowheads="1"/>
          </p:cNvSpPr>
          <p:nvPr/>
        </p:nvSpPr>
        <p:spPr bwMode="auto">
          <a:xfrm>
            <a:off x="2895600" y="2514600"/>
            <a:ext cx="23622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D67107D-4019-4BA5-9BA2-DB555E0AF11D}"/>
              </a:ext>
            </a:extLst>
          </p:cNvPr>
          <p:cNvSpPr>
            <a:spLocks noGrp="1" noChangeArrowheads="1"/>
          </p:cNvSpPr>
          <p:nvPr>
            <p:ph type="title"/>
          </p:nvPr>
        </p:nvSpPr>
        <p:spPr/>
        <p:txBody>
          <a:bodyPr/>
          <a:lstStyle/>
          <a:p>
            <a:r>
              <a:rPr lang="en-US" altLang="en-US"/>
              <a:t>A greedy solution?</a:t>
            </a:r>
          </a:p>
        </p:txBody>
      </p:sp>
      <p:graphicFrame>
        <p:nvGraphicFramePr>
          <p:cNvPr id="82947" name="Object 3">
            <a:extLst>
              <a:ext uri="{FF2B5EF4-FFF2-40B4-BE49-F238E27FC236}">
                <a16:creationId xmlns:a16="http://schemas.microsoft.com/office/drawing/2014/main" id="{0A73620E-85FC-4EDB-AFF0-395871EC2329}"/>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spid="_x0000_s12488" name="Equation" r:id="rId3" imgW="304560" imgH="152280" progId="Equation.3">
                  <p:embed/>
                </p:oleObj>
              </mc:Choice>
              <mc:Fallback>
                <p:oleObj name="Equation" r:id="rId3" imgW="304560" imgH="152280" progId="Equation.3">
                  <p:embed/>
                  <p:pic>
                    <p:nvPicPr>
                      <p:cNvPr id="82947" name="Object 3">
                        <a:extLst>
                          <a:ext uri="{FF2B5EF4-FFF2-40B4-BE49-F238E27FC236}">
                            <a16:creationId xmlns:a16="http://schemas.microsoft.com/office/drawing/2014/main" id="{0A73620E-85FC-4EDB-AFF0-395871EC2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4">
            <a:extLst>
              <a:ext uri="{FF2B5EF4-FFF2-40B4-BE49-F238E27FC236}">
                <a16:creationId xmlns:a16="http://schemas.microsoft.com/office/drawing/2014/main" id="{29107E43-B3D7-4E83-90C3-9E76434FD4E9}"/>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spid="_x0000_s12489" name="Equation" r:id="rId5" imgW="431640" imgH="177480" progId="Equation.3">
                  <p:embed/>
                </p:oleObj>
              </mc:Choice>
              <mc:Fallback>
                <p:oleObj name="Equation" r:id="rId5" imgW="431640" imgH="177480" progId="Equation.3">
                  <p:embed/>
                  <p:pic>
                    <p:nvPicPr>
                      <p:cNvPr id="82948" name="Object 4">
                        <a:extLst>
                          <a:ext uri="{FF2B5EF4-FFF2-40B4-BE49-F238E27FC236}">
                            <a16:creationId xmlns:a16="http://schemas.microsoft.com/office/drawing/2014/main" id="{29107E43-B3D7-4E83-90C3-9E76434FD4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5">
            <a:extLst>
              <a:ext uri="{FF2B5EF4-FFF2-40B4-BE49-F238E27FC236}">
                <a16:creationId xmlns:a16="http://schemas.microsoft.com/office/drawing/2014/main" id="{C60E32A2-447A-4470-B735-746431D1F177}"/>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spid="_x0000_s12490" name="Equation" r:id="rId7" imgW="660240" imgH="152280" progId="Equation.3">
                  <p:embed/>
                </p:oleObj>
              </mc:Choice>
              <mc:Fallback>
                <p:oleObj name="Equation" r:id="rId7" imgW="660240" imgH="152280" progId="Equation.3">
                  <p:embed/>
                  <p:pic>
                    <p:nvPicPr>
                      <p:cNvPr id="82949" name="Object 5">
                        <a:extLst>
                          <a:ext uri="{FF2B5EF4-FFF2-40B4-BE49-F238E27FC236}">
                            <a16:creationId xmlns:a16="http://schemas.microsoft.com/office/drawing/2014/main" id="{C60E32A2-447A-4470-B735-746431D1F1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6">
            <a:extLst>
              <a:ext uri="{FF2B5EF4-FFF2-40B4-BE49-F238E27FC236}">
                <a16:creationId xmlns:a16="http://schemas.microsoft.com/office/drawing/2014/main" id="{218549A8-961C-489C-B27D-B6FE2EFBCFE6}"/>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spid="_x0000_s12491" name="Equation" r:id="rId9" imgW="634680" imgH="190440" progId="Equation.3">
                  <p:embed/>
                </p:oleObj>
              </mc:Choice>
              <mc:Fallback>
                <p:oleObj name="Equation" r:id="rId9" imgW="634680" imgH="190440" progId="Equation.3">
                  <p:embed/>
                  <p:pic>
                    <p:nvPicPr>
                      <p:cNvPr id="82950" name="Object 6">
                        <a:extLst>
                          <a:ext uri="{FF2B5EF4-FFF2-40B4-BE49-F238E27FC236}">
                            <a16:creationId xmlns:a16="http://schemas.microsoft.com/office/drawing/2014/main" id="{218549A8-961C-489C-B27D-B6FE2EFBCF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7">
            <a:extLst>
              <a:ext uri="{FF2B5EF4-FFF2-40B4-BE49-F238E27FC236}">
                <a16:creationId xmlns:a16="http://schemas.microsoft.com/office/drawing/2014/main" id="{10D33F5D-B0D6-4055-98AF-382E0330A938}"/>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spid="_x0000_s12492" name="Equation" r:id="rId11" imgW="672840" imgH="177480" progId="Equation.3">
                  <p:embed/>
                </p:oleObj>
              </mc:Choice>
              <mc:Fallback>
                <p:oleObj name="Equation" r:id="rId11" imgW="672840" imgH="177480" progId="Equation.3">
                  <p:embed/>
                  <p:pic>
                    <p:nvPicPr>
                      <p:cNvPr id="82951" name="Object 7">
                        <a:extLst>
                          <a:ext uri="{FF2B5EF4-FFF2-40B4-BE49-F238E27FC236}">
                            <a16:creationId xmlns:a16="http://schemas.microsoft.com/office/drawing/2014/main" id="{10D33F5D-B0D6-4055-98AF-382E0330A9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8">
            <a:extLst>
              <a:ext uri="{FF2B5EF4-FFF2-40B4-BE49-F238E27FC236}">
                <a16:creationId xmlns:a16="http://schemas.microsoft.com/office/drawing/2014/main" id="{8890EE47-24E5-4B16-B393-F372224709C4}"/>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spid="_x0000_s12493" name="Equation" r:id="rId13" imgW="888840" imgH="177480" progId="Equation.3">
                  <p:embed/>
                </p:oleObj>
              </mc:Choice>
              <mc:Fallback>
                <p:oleObj name="Equation" r:id="rId13" imgW="888840" imgH="177480" progId="Equation.3">
                  <p:embed/>
                  <p:pic>
                    <p:nvPicPr>
                      <p:cNvPr id="82952" name="Object 8">
                        <a:extLst>
                          <a:ext uri="{FF2B5EF4-FFF2-40B4-BE49-F238E27FC236}">
                            <a16:creationId xmlns:a16="http://schemas.microsoft.com/office/drawing/2014/main" id="{8890EE47-24E5-4B16-B393-F372224709C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3" name="Text Box 9">
            <a:extLst>
              <a:ext uri="{FF2B5EF4-FFF2-40B4-BE49-F238E27FC236}">
                <a16:creationId xmlns:a16="http://schemas.microsoft.com/office/drawing/2014/main" id="{C54DDD4A-DEAB-4F1B-B0BE-505B9AFA0D6C}"/>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
        <p:nvSpPr>
          <p:cNvPr id="82954" name="Rectangle 10">
            <a:extLst>
              <a:ext uri="{FF2B5EF4-FFF2-40B4-BE49-F238E27FC236}">
                <a16:creationId xmlns:a16="http://schemas.microsoft.com/office/drawing/2014/main" id="{DB754086-7C00-4B73-9CE1-C903CAE941EB}"/>
              </a:ext>
            </a:extLst>
          </p:cNvPr>
          <p:cNvSpPr>
            <a:spLocks noChangeArrowheads="1"/>
          </p:cNvSpPr>
          <p:nvPr/>
        </p:nvSpPr>
        <p:spPr bwMode="auto">
          <a:xfrm>
            <a:off x="5791200" y="2514600"/>
            <a:ext cx="23622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955" name="Text Box 11">
            <a:extLst>
              <a:ext uri="{FF2B5EF4-FFF2-40B4-BE49-F238E27FC236}">
                <a16:creationId xmlns:a16="http://schemas.microsoft.com/office/drawing/2014/main" id="{0C2EF8AB-5CDE-4EC6-8F7B-0C410DB46627}"/>
              </a:ext>
            </a:extLst>
          </p:cNvPr>
          <p:cNvSpPr txBox="1">
            <a:spLocks noChangeArrowheads="1"/>
          </p:cNvSpPr>
          <p:nvPr/>
        </p:nvSpPr>
        <p:spPr bwMode="auto">
          <a:xfrm>
            <a:off x="5486400" y="426720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not satisfiable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5"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1AB0F89-13BB-400C-805A-D8F4796859C2}"/>
              </a:ext>
            </a:extLst>
          </p:cNvPr>
          <p:cNvSpPr>
            <a:spLocks noGrp="1" noChangeArrowheads="1"/>
          </p:cNvSpPr>
          <p:nvPr>
            <p:ph type="title"/>
          </p:nvPr>
        </p:nvSpPr>
        <p:spPr>
          <a:xfrm>
            <a:off x="457200" y="122238"/>
            <a:ext cx="7543800" cy="792162"/>
          </a:xfrm>
        </p:spPr>
        <p:txBody>
          <a:bodyPr/>
          <a:lstStyle/>
          <a:p>
            <a:r>
              <a:rPr lang="en-US" altLang="en-US"/>
              <a:t>A greedy solution</a:t>
            </a:r>
          </a:p>
        </p:txBody>
      </p:sp>
      <p:pic>
        <p:nvPicPr>
          <p:cNvPr id="73741" name="Picture 13">
            <a:extLst>
              <a:ext uri="{FF2B5EF4-FFF2-40B4-BE49-F238E27FC236}">
                <a16:creationId xmlns:a16="http://schemas.microsoft.com/office/drawing/2014/main" id="{0FF73AAF-940A-4704-A6C6-00BE35693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37" y="1024379"/>
            <a:ext cx="7544447" cy="57113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6" name="Picture 6">
            <a:extLst>
              <a:ext uri="{FF2B5EF4-FFF2-40B4-BE49-F238E27FC236}">
                <a16:creationId xmlns:a16="http://schemas.microsoft.com/office/drawing/2014/main" id="{84B1121E-B921-4369-A75D-453A1F69D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7814247" cy="5915630"/>
          </a:xfrm>
          <a:prstGeom prst="rect">
            <a:avLst/>
          </a:prstGeom>
          <a:noFill/>
          <a:extLst>
            <a:ext uri="{909E8E84-426E-40DD-AFC4-6F175D3DCCD1}">
              <a14:hiddenFill xmlns:a14="http://schemas.microsoft.com/office/drawing/2010/main">
                <a:solidFill>
                  <a:srgbClr val="FFFFFF"/>
                </a:solidFill>
              </a14:hiddenFill>
            </a:ext>
          </a:extLst>
        </p:spPr>
      </p:pic>
      <p:sp>
        <p:nvSpPr>
          <p:cNvPr id="76802" name="Rectangle 2">
            <a:extLst>
              <a:ext uri="{FF2B5EF4-FFF2-40B4-BE49-F238E27FC236}">
                <a16:creationId xmlns:a16="http://schemas.microsoft.com/office/drawing/2014/main" id="{DCAE90CE-8054-45DA-A085-0AF99F672A7B}"/>
              </a:ext>
            </a:extLst>
          </p:cNvPr>
          <p:cNvSpPr>
            <a:spLocks noGrp="1" noChangeArrowheads="1"/>
          </p:cNvSpPr>
          <p:nvPr>
            <p:ph type="title"/>
          </p:nvPr>
        </p:nvSpPr>
        <p:spPr>
          <a:xfrm>
            <a:off x="457200" y="122238"/>
            <a:ext cx="7543800" cy="792162"/>
          </a:xfrm>
        </p:spPr>
        <p:txBody>
          <a:bodyPr/>
          <a:lstStyle/>
          <a:p>
            <a:r>
              <a:rPr lang="en-US" altLang="en-US"/>
              <a:t>A greedy solution</a:t>
            </a:r>
          </a:p>
        </p:txBody>
      </p:sp>
      <p:sp>
        <p:nvSpPr>
          <p:cNvPr id="76804" name="Rectangle 4">
            <a:extLst>
              <a:ext uri="{FF2B5EF4-FFF2-40B4-BE49-F238E27FC236}">
                <a16:creationId xmlns:a16="http://schemas.microsoft.com/office/drawing/2014/main" id="{7E4CD8DC-56E5-45AC-B0EB-25C885BC6DCC}"/>
              </a:ext>
            </a:extLst>
          </p:cNvPr>
          <p:cNvSpPr>
            <a:spLocks noChangeArrowheads="1"/>
          </p:cNvSpPr>
          <p:nvPr/>
        </p:nvSpPr>
        <p:spPr bwMode="auto">
          <a:xfrm>
            <a:off x="512477" y="1753393"/>
            <a:ext cx="5472970" cy="107464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6805" name="Text Box 5">
            <a:extLst>
              <a:ext uri="{FF2B5EF4-FFF2-40B4-BE49-F238E27FC236}">
                <a16:creationId xmlns:a16="http://schemas.microsoft.com/office/drawing/2014/main" id="{D497E6BE-227B-4E28-B4EC-05EC1C90EE25}"/>
              </a:ext>
            </a:extLst>
          </p:cNvPr>
          <p:cNvSpPr txBox="1">
            <a:spLocks noChangeArrowheads="1"/>
          </p:cNvSpPr>
          <p:nvPr/>
        </p:nvSpPr>
        <p:spPr bwMode="auto">
          <a:xfrm>
            <a:off x="6521777" y="1753393"/>
            <a:ext cx="2362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set all variables of the implications of the form “</a:t>
            </a: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mn-cs"/>
                <a:sym typeface="Symbol" panose="05050102010706020507" pitchFamily="18" charset="2"/>
              </a:rPr>
              <a:t>x” to true</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30" name="Picture 6">
            <a:extLst>
              <a:ext uri="{FF2B5EF4-FFF2-40B4-BE49-F238E27FC236}">
                <a16:creationId xmlns:a16="http://schemas.microsoft.com/office/drawing/2014/main" id="{A597D93E-9BBE-47C9-B676-8DCE719E6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543800" cy="5710894"/>
          </a:xfrm>
          <a:prstGeom prst="rect">
            <a:avLst/>
          </a:prstGeom>
          <a:noFill/>
          <a:extLst>
            <a:ext uri="{909E8E84-426E-40DD-AFC4-6F175D3DCCD1}">
              <a14:hiddenFill xmlns:a14="http://schemas.microsoft.com/office/drawing/2010/main">
                <a:solidFill>
                  <a:srgbClr val="FFFFFF"/>
                </a:solidFill>
              </a14:hiddenFill>
            </a:ext>
          </a:extLst>
        </p:spPr>
      </p:pic>
      <p:sp>
        <p:nvSpPr>
          <p:cNvPr id="77826" name="Rectangle 2">
            <a:extLst>
              <a:ext uri="{FF2B5EF4-FFF2-40B4-BE49-F238E27FC236}">
                <a16:creationId xmlns:a16="http://schemas.microsoft.com/office/drawing/2014/main" id="{4723F737-93F4-44D5-B118-563FC1345CFA}"/>
              </a:ext>
            </a:extLst>
          </p:cNvPr>
          <p:cNvSpPr>
            <a:spLocks noGrp="1" noChangeArrowheads="1"/>
          </p:cNvSpPr>
          <p:nvPr>
            <p:ph type="title"/>
          </p:nvPr>
        </p:nvSpPr>
        <p:spPr>
          <a:xfrm>
            <a:off x="457200" y="122238"/>
            <a:ext cx="7543800" cy="792162"/>
          </a:xfrm>
        </p:spPr>
        <p:txBody>
          <a:bodyPr/>
          <a:lstStyle/>
          <a:p>
            <a:r>
              <a:rPr lang="en-US" altLang="en-US"/>
              <a:t>A greedy solution</a:t>
            </a:r>
          </a:p>
        </p:txBody>
      </p:sp>
      <p:sp>
        <p:nvSpPr>
          <p:cNvPr id="77828" name="Rectangle 4">
            <a:extLst>
              <a:ext uri="{FF2B5EF4-FFF2-40B4-BE49-F238E27FC236}">
                <a16:creationId xmlns:a16="http://schemas.microsoft.com/office/drawing/2014/main" id="{19A13819-57FD-4E96-94B8-1E9456C22E59}"/>
              </a:ext>
            </a:extLst>
          </p:cNvPr>
          <p:cNvSpPr>
            <a:spLocks noChangeArrowheads="1"/>
          </p:cNvSpPr>
          <p:nvPr/>
        </p:nvSpPr>
        <p:spPr bwMode="auto">
          <a:xfrm>
            <a:off x="228600" y="3120272"/>
            <a:ext cx="7878452" cy="210217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7829" name="Text Box 5">
            <a:extLst>
              <a:ext uri="{FF2B5EF4-FFF2-40B4-BE49-F238E27FC236}">
                <a16:creationId xmlns:a16="http://schemas.microsoft.com/office/drawing/2014/main" id="{D8FD06BD-D818-4F5E-BABA-C13A69E6CA15}"/>
              </a:ext>
            </a:extLst>
          </p:cNvPr>
          <p:cNvSpPr txBox="1">
            <a:spLocks noChangeArrowheads="1"/>
          </p:cNvSpPr>
          <p:nvPr/>
        </p:nvSpPr>
        <p:spPr bwMode="auto">
          <a:xfrm>
            <a:off x="6487213" y="1487079"/>
            <a:ext cx="2362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if the all variables of the </a:t>
            </a:r>
            <a:r>
              <a:rPr kumimoji="0" lang="en-US" altLang="en-US" sz="1800" b="0"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lhs</a:t>
            </a:r>
            <a:r>
              <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of an implication are true, then set the </a:t>
            </a:r>
            <a:r>
              <a:rPr kumimoji="0" lang="en-US" altLang="en-US" sz="1800" b="0"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rhs</a:t>
            </a:r>
            <a:r>
              <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variable to true</a:t>
            </a: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Symbol" panose="05050102010706020507" pitchFamily="18" charset="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4" name="Picture 6">
            <a:extLst>
              <a:ext uri="{FF2B5EF4-FFF2-40B4-BE49-F238E27FC236}">
                <a16:creationId xmlns:a16="http://schemas.microsoft.com/office/drawing/2014/main" id="{DFF8531E-8691-41A5-88D2-C66926CF8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90600"/>
            <a:ext cx="7589067" cy="5745162"/>
          </a:xfrm>
          <a:prstGeom prst="rect">
            <a:avLst/>
          </a:prstGeom>
          <a:noFill/>
          <a:extLst>
            <a:ext uri="{909E8E84-426E-40DD-AFC4-6F175D3DCCD1}">
              <a14:hiddenFill xmlns:a14="http://schemas.microsoft.com/office/drawing/2010/main">
                <a:solidFill>
                  <a:srgbClr val="FFFFFF"/>
                </a:solidFill>
              </a14:hiddenFill>
            </a:ext>
          </a:extLst>
        </p:spPr>
      </p:pic>
      <p:sp>
        <p:nvSpPr>
          <p:cNvPr id="78850" name="Rectangle 2">
            <a:extLst>
              <a:ext uri="{FF2B5EF4-FFF2-40B4-BE49-F238E27FC236}">
                <a16:creationId xmlns:a16="http://schemas.microsoft.com/office/drawing/2014/main" id="{E1B32E52-82BC-4AB8-92E1-F484F9A95018}"/>
              </a:ext>
            </a:extLst>
          </p:cNvPr>
          <p:cNvSpPr>
            <a:spLocks noGrp="1" noChangeArrowheads="1"/>
          </p:cNvSpPr>
          <p:nvPr>
            <p:ph type="title"/>
          </p:nvPr>
        </p:nvSpPr>
        <p:spPr>
          <a:xfrm>
            <a:off x="457200" y="122238"/>
            <a:ext cx="7543800" cy="792162"/>
          </a:xfrm>
        </p:spPr>
        <p:txBody>
          <a:bodyPr/>
          <a:lstStyle/>
          <a:p>
            <a:r>
              <a:rPr lang="en-US" altLang="en-US"/>
              <a:t>A greedy solution</a:t>
            </a:r>
          </a:p>
        </p:txBody>
      </p:sp>
      <p:sp>
        <p:nvSpPr>
          <p:cNvPr id="78852" name="Rectangle 4">
            <a:extLst>
              <a:ext uri="{FF2B5EF4-FFF2-40B4-BE49-F238E27FC236}">
                <a16:creationId xmlns:a16="http://schemas.microsoft.com/office/drawing/2014/main" id="{55E20528-322C-45FB-B682-EBC4F1DC021A}"/>
              </a:ext>
            </a:extLst>
          </p:cNvPr>
          <p:cNvSpPr>
            <a:spLocks noChangeArrowheads="1"/>
          </p:cNvSpPr>
          <p:nvPr/>
        </p:nvSpPr>
        <p:spPr bwMode="auto">
          <a:xfrm>
            <a:off x="228599" y="5288436"/>
            <a:ext cx="6143921" cy="14473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853" name="Text Box 5">
            <a:extLst>
              <a:ext uri="{FF2B5EF4-FFF2-40B4-BE49-F238E27FC236}">
                <a16:creationId xmlns:a16="http://schemas.microsoft.com/office/drawing/2014/main" id="{A797D74A-9CBB-4F70-9801-804622712D2A}"/>
              </a:ext>
            </a:extLst>
          </p:cNvPr>
          <p:cNvSpPr txBox="1">
            <a:spLocks noChangeArrowheads="1"/>
          </p:cNvSpPr>
          <p:nvPr/>
        </p:nvSpPr>
        <p:spPr bwMode="auto">
          <a:xfrm>
            <a:off x="6553201" y="5573582"/>
            <a:ext cx="23622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see if all of the negative clauses are satisfied</a:t>
            </a: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Symbol" panose="05050102010706020507" pitchFamily="18" charset="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4080985-919A-4537-BE42-90A28B00A9B4}"/>
              </a:ext>
            </a:extLst>
          </p:cNvPr>
          <p:cNvSpPr>
            <a:spLocks noGrp="1" noChangeArrowheads="1"/>
          </p:cNvSpPr>
          <p:nvPr>
            <p:ph type="title"/>
          </p:nvPr>
        </p:nvSpPr>
        <p:spPr/>
        <p:txBody>
          <a:bodyPr/>
          <a:lstStyle/>
          <a:p>
            <a:r>
              <a:rPr lang="en-US" altLang="en-US"/>
              <a:t>Correctness of greedy solution</a:t>
            </a:r>
          </a:p>
        </p:txBody>
      </p:sp>
      <p:sp>
        <p:nvSpPr>
          <p:cNvPr id="83971" name="Rectangle 3">
            <a:extLst>
              <a:ext uri="{FF2B5EF4-FFF2-40B4-BE49-F238E27FC236}">
                <a16:creationId xmlns:a16="http://schemas.microsoft.com/office/drawing/2014/main" id="{F9B77BCB-45C2-4863-80DF-C87461EB11B4}"/>
              </a:ext>
            </a:extLst>
          </p:cNvPr>
          <p:cNvSpPr>
            <a:spLocks noGrp="1" noChangeArrowheads="1"/>
          </p:cNvSpPr>
          <p:nvPr>
            <p:ph type="body" idx="1"/>
          </p:nvPr>
        </p:nvSpPr>
        <p:spPr>
          <a:xfrm>
            <a:off x="457200" y="1719263"/>
            <a:ext cx="8229600" cy="4529137"/>
          </a:xfrm>
        </p:spPr>
        <p:txBody>
          <a:bodyPr/>
          <a:lstStyle/>
          <a:p>
            <a:r>
              <a:rPr lang="en-US" altLang="en-US"/>
              <a:t>Two parts:</a:t>
            </a:r>
          </a:p>
          <a:p>
            <a:pPr lvl="1"/>
            <a:r>
              <a:rPr lang="en-US" altLang="en-US"/>
              <a:t>If our algorithm returns an assignment, is it a valid assignment?</a:t>
            </a:r>
          </a:p>
          <a:p>
            <a:pPr lvl="1"/>
            <a:r>
              <a:rPr lang="en-US" altLang="en-US"/>
              <a:t>If our algorithm does not return an assignment, does an assignment exist?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3BC124C-7A30-492C-93F5-CF3357E89D15}"/>
              </a:ext>
            </a:extLst>
          </p:cNvPr>
          <p:cNvSpPr>
            <a:spLocks noGrp="1" noChangeArrowheads="1"/>
          </p:cNvSpPr>
          <p:nvPr>
            <p:ph type="title"/>
          </p:nvPr>
        </p:nvSpPr>
        <p:spPr/>
        <p:txBody>
          <a:bodyPr/>
          <a:lstStyle/>
          <a:p>
            <a:r>
              <a:rPr lang="en-US" altLang="en-US"/>
              <a:t>Correctness of greedy solution</a:t>
            </a:r>
          </a:p>
        </p:txBody>
      </p:sp>
      <p:sp>
        <p:nvSpPr>
          <p:cNvPr id="84995" name="Rectangle 3">
            <a:extLst>
              <a:ext uri="{FF2B5EF4-FFF2-40B4-BE49-F238E27FC236}">
                <a16:creationId xmlns:a16="http://schemas.microsoft.com/office/drawing/2014/main" id="{E80937FD-53FB-4EC3-A47A-CC6255502F25}"/>
              </a:ext>
            </a:extLst>
          </p:cNvPr>
          <p:cNvSpPr>
            <a:spLocks noGrp="1" noChangeArrowheads="1"/>
          </p:cNvSpPr>
          <p:nvPr>
            <p:ph type="body" idx="1"/>
          </p:nvPr>
        </p:nvSpPr>
        <p:spPr/>
        <p:txBody>
          <a:bodyPr/>
          <a:lstStyle/>
          <a:p>
            <a:r>
              <a:rPr lang="en-US" altLang="en-US"/>
              <a:t>If our algorithm returns an assignment, is it a valid assignment?</a:t>
            </a:r>
          </a:p>
          <a:p>
            <a:endParaRPr lang="en-US" altLang="en-US"/>
          </a:p>
        </p:txBody>
      </p:sp>
      <p:pic>
        <p:nvPicPr>
          <p:cNvPr id="84996" name="Picture 4">
            <a:extLst>
              <a:ext uri="{FF2B5EF4-FFF2-40B4-BE49-F238E27FC236}">
                <a16:creationId xmlns:a16="http://schemas.microsoft.com/office/drawing/2014/main" id="{195BFD21-895B-41FE-A483-DE668608A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724400" cy="3576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78" y="506145"/>
            <a:ext cx="5014229"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Activity</a:t>
            </a:r>
            <a:r>
              <a:rPr sz="3990" b="0" spc="-59" dirty="0">
                <a:latin typeface="DejaVu Serif"/>
                <a:cs typeface="DejaVu Serif"/>
              </a:rPr>
              <a:t> </a:t>
            </a:r>
            <a:r>
              <a:rPr sz="3990" b="0" spc="-5" dirty="0">
                <a:latin typeface="DejaVu Serif"/>
                <a:cs typeface="DejaVu Serif"/>
              </a:rPr>
              <a:t>Scheduling</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3295986" cy="0"/>
          </a:xfrm>
          <a:custGeom>
            <a:avLst/>
            <a:gdLst/>
            <a:ahLst/>
            <a:cxnLst/>
            <a:rect l="l" t="t" r="r" b="b"/>
            <a:pathLst>
              <a:path w="3634740">
                <a:moveTo>
                  <a:pt x="0" y="0"/>
                </a:moveTo>
                <a:lnTo>
                  <a:pt x="36347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254708" y="2823238"/>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549542"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5" name="object 45"/>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00007F"/>
                </a:solidFill>
                <a:latin typeface="DejaVu Serif"/>
                <a:cs typeface="DejaVu Serif"/>
              </a:rPr>
              <a:t>Skydiving</a:t>
            </a:r>
            <a:endParaRPr sz="1814">
              <a:solidFill>
                <a:prstClr val="black"/>
              </a:solidFill>
              <a:latin typeface="DejaVu Serif"/>
              <a:cs typeface="DejaVu Serif"/>
            </a:endParaRPr>
          </a:p>
        </p:txBody>
      </p:sp>
      <p:sp>
        <p:nvSpPr>
          <p:cNvPr id="46" name="object 46"/>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61" name="object 61"/>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73" name="object 73"/>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85" name="object 85"/>
          <p:cNvSpPr/>
          <p:nvPr/>
        </p:nvSpPr>
        <p:spPr>
          <a:xfrm>
            <a:off x="4778142" y="5392542"/>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4778719" y="5310775"/>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7244373" y="5310775"/>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88" name="object 88"/>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00007F"/>
                </a:solidFill>
                <a:latin typeface="DejaVu Serif"/>
                <a:cs typeface="DejaVu Serif"/>
              </a:rPr>
              <a:t>Socializing</a:t>
            </a:r>
            <a:endParaRPr sz="1814" dirty="0">
              <a:solidFill>
                <a:prstClr val="black"/>
              </a:solidFill>
              <a:latin typeface="DejaVu Serif"/>
              <a:cs typeface="DejaVu Serif"/>
            </a:endParaRPr>
          </a:p>
        </p:txBody>
      </p:sp>
      <p:sp>
        <p:nvSpPr>
          <p:cNvPr id="89" name="object 89"/>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04" name="object 104"/>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19" name="object 119"/>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34" name="object 134"/>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0" name="object 160"/>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AA0A7AD-F9E0-4E50-9252-9E895EF63568}"/>
              </a:ext>
            </a:extLst>
          </p:cNvPr>
          <p:cNvSpPr>
            <a:spLocks noGrp="1" noChangeArrowheads="1"/>
          </p:cNvSpPr>
          <p:nvPr>
            <p:ph type="title"/>
          </p:nvPr>
        </p:nvSpPr>
        <p:spPr/>
        <p:txBody>
          <a:bodyPr/>
          <a:lstStyle/>
          <a:p>
            <a:r>
              <a:rPr lang="en-US" altLang="en-US"/>
              <a:t>Correctness of greedy solution</a:t>
            </a:r>
          </a:p>
        </p:txBody>
      </p:sp>
      <p:sp>
        <p:nvSpPr>
          <p:cNvPr id="86019" name="Rectangle 3">
            <a:extLst>
              <a:ext uri="{FF2B5EF4-FFF2-40B4-BE49-F238E27FC236}">
                <a16:creationId xmlns:a16="http://schemas.microsoft.com/office/drawing/2014/main" id="{1DA728EB-8460-4B49-9DF1-B28D84E86861}"/>
              </a:ext>
            </a:extLst>
          </p:cNvPr>
          <p:cNvSpPr>
            <a:spLocks noGrp="1" noChangeArrowheads="1"/>
          </p:cNvSpPr>
          <p:nvPr>
            <p:ph type="body" idx="1"/>
          </p:nvPr>
        </p:nvSpPr>
        <p:spPr/>
        <p:txBody>
          <a:bodyPr/>
          <a:lstStyle/>
          <a:p>
            <a:r>
              <a:rPr lang="en-US" altLang="en-US"/>
              <a:t>If our algorithm returns an assignment, is it a valid assignment?</a:t>
            </a:r>
          </a:p>
          <a:p>
            <a:endParaRPr lang="en-US" altLang="en-US"/>
          </a:p>
        </p:txBody>
      </p:sp>
      <p:pic>
        <p:nvPicPr>
          <p:cNvPr id="86020" name="Picture 4">
            <a:extLst>
              <a:ext uri="{FF2B5EF4-FFF2-40B4-BE49-F238E27FC236}">
                <a16:creationId xmlns:a16="http://schemas.microsoft.com/office/drawing/2014/main" id="{EB33952C-C629-416A-9EE7-07E0362F1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724400" cy="3576638"/>
          </a:xfrm>
          <a:prstGeom prst="rect">
            <a:avLst/>
          </a:prstGeom>
          <a:noFill/>
          <a:extLst>
            <a:ext uri="{909E8E84-426E-40DD-AFC4-6F175D3DCCD1}">
              <a14:hiddenFill xmlns:a14="http://schemas.microsoft.com/office/drawing/2010/main">
                <a:solidFill>
                  <a:srgbClr val="FFFFFF"/>
                </a:solidFill>
              </a14:hiddenFill>
            </a:ext>
          </a:extLst>
        </p:spPr>
      </p:pic>
      <p:sp>
        <p:nvSpPr>
          <p:cNvPr id="86021" name="Rectangle 5">
            <a:extLst>
              <a:ext uri="{FF2B5EF4-FFF2-40B4-BE49-F238E27FC236}">
                <a16:creationId xmlns:a16="http://schemas.microsoft.com/office/drawing/2014/main" id="{36DA4F59-984C-46ED-ABC5-00E225528539}"/>
              </a:ext>
            </a:extLst>
          </p:cNvPr>
          <p:cNvSpPr>
            <a:spLocks noChangeArrowheads="1"/>
          </p:cNvSpPr>
          <p:nvPr/>
        </p:nvSpPr>
        <p:spPr bwMode="auto">
          <a:xfrm>
            <a:off x="457200" y="5562600"/>
            <a:ext cx="4953000" cy="990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6022" name="Text Box 6">
            <a:extLst>
              <a:ext uri="{FF2B5EF4-FFF2-40B4-BE49-F238E27FC236}">
                <a16:creationId xmlns:a16="http://schemas.microsoft.com/office/drawing/2014/main" id="{689E2FE0-4A30-4357-984A-F9A8564B7047}"/>
              </a:ext>
            </a:extLst>
          </p:cNvPr>
          <p:cNvSpPr txBox="1">
            <a:spLocks noChangeArrowheads="1"/>
          </p:cNvSpPr>
          <p:nvPr/>
        </p:nvSpPr>
        <p:spPr bwMode="auto">
          <a:xfrm>
            <a:off x="5715000" y="5638800"/>
            <a:ext cx="289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explicitly check all negative clauses</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6064C5B-48C0-4B19-8484-40240A88E760}"/>
              </a:ext>
            </a:extLst>
          </p:cNvPr>
          <p:cNvSpPr>
            <a:spLocks noGrp="1" noChangeArrowheads="1"/>
          </p:cNvSpPr>
          <p:nvPr>
            <p:ph type="title"/>
          </p:nvPr>
        </p:nvSpPr>
        <p:spPr/>
        <p:txBody>
          <a:bodyPr/>
          <a:lstStyle/>
          <a:p>
            <a:r>
              <a:rPr lang="en-US" altLang="en-US"/>
              <a:t>Correctness of greedy solution</a:t>
            </a:r>
          </a:p>
        </p:txBody>
      </p:sp>
      <p:sp>
        <p:nvSpPr>
          <p:cNvPr id="87043" name="Rectangle 3">
            <a:extLst>
              <a:ext uri="{FF2B5EF4-FFF2-40B4-BE49-F238E27FC236}">
                <a16:creationId xmlns:a16="http://schemas.microsoft.com/office/drawing/2014/main" id="{B38E16CE-606A-480C-8677-55D4D5042B9D}"/>
              </a:ext>
            </a:extLst>
          </p:cNvPr>
          <p:cNvSpPr>
            <a:spLocks noGrp="1" noChangeArrowheads="1"/>
          </p:cNvSpPr>
          <p:nvPr>
            <p:ph type="body" idx="1"/>
          </p:nvPr>
        </p:nvSpPr>
        <p:spPr/>
        <p:txBody>
          <a:bodyPr/>
          <a:lstStyle/>
          <a:p>
            <a:r>
              <a:rPr lang="en-US" altLang="en-US"/>
              <a:t>If our algorithm returns an assignment, is it a valid assignment?</a:t>
            </a:r>
          </a:p>
          <a:p>
            <a:endParaRPr lang="en-US" altLang="en-US"/>
          </a:p>
        </p:txBody>
      </p:sp>
      <p:pic>
        <p:nvPicPr>
          <p:cNvPr id="87044" name="Picture 4">
            <a:extLst>
              <a:ext uri="{FF2B5EF4-FFF2-40B4-BE49-F238E27FC236}">
                <a16:creationId xmlns:a16="http://schemas.microsoft.com/office/drawing/2014/main" id="{352ED0FB-7D27-46C4-8C0F-2D7680FF2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724400" cy="3576638"/>
          </a:xfrm>
          <a:prstGeom prst="rect">
            <a:avLst/>
          </a:prstGeom>
          <a:noFill/>
          <a:extLst>
            <a:ext uri="{909E8E84-426E-40DD-AFC4-6F175D3DCCD1}">
              <a14:hiddenFill xmlns:a14="http://schemas.microsoft.com/office/drawing/2010/main">
                <a:solidFill>
                  <a:srgbClr val="FFFFFF"/>
                </a:solidFill>
              </a14:hiddenFill>
            </a:ext>
          </a:extLst>
        </p:spPr>
      </p:pic>
      <p:sp>
        <p:nvSpPr>
          <p:cNvPr id="87045" name="Rectangle 5">
            <a:extLst>
              <a:ext uri="{FF2B5EF4-FFF2-40B4-BE49-F238E27FC236}">
                <a16:creationId xmlns:a16="http://schemas.microsoft.com/office/drawing/2014/main" id="{0BFABC86-9B98-4C98-8B7C-75E660B783B2}"/>
              </a:ext>
            </a:extLst>
          </p:cNvPr>
          <p:cNvSpPr>
            <a:spLocks noChangeArrowheads="1"/>
          </p:cNvSpPr>
          <p:nvPr/>
        </p:nvSpPr>
        <p:spPr bwMode="auto">
          <a:xfrm>
            <a:off x="457200" y="4876800"/>
            <a:ext cx="4953000" cy="304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046" name="Text Box 6">
            <a:extLst>
              <a:ext uri="{FF2B5EF4-FFF2-40B4-BE49-F238E27FC236}">
                <a16:creationId xmlns:a16="http://schemas.microsoft.com/office/drawing/2014/main" id="{74DCE350-48EA-40F5-A1DB-969F5FB1A20D}"/>
              </a:ext>
            </a:extLst>
          </p:cNvPr>
          <p:cNvSpPr txBox="1">
            <a:spLocks noChangeArrowheads="1"/>
          </p:cNvSpPr>
          <p:nvPr/>
        </p:nvSpPr>
        <p:spPr bwMode="auto">
          <a:xfrm>
            <a:off x="5715000" y="4267200"/>
            <a:ext cx="289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don’t stop until all implications with all lhs elements true have rhs true</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2302678-3337-4E57-BB7F-B6AFAB14DBAB}"/>
              </a:ext>
            </a:extLst>
          </p:cNvPr>
          <p:cNvSpPr>
            <a:spLocks noGrp="1" noChangeArrowheads="1"/>
          </p:cNvSpPr>
          <p:nvPr>
            <p:ph type="title"/>
          </p:nvPr>
        </p:nvSpPr>
        <p:spPr>
          <a:xfrm>
            <a:off x="457200" y="122238"/>
            <a:ext cx="7543800" cy="944562"/>
          </a:xfrm>
        </p:spPr>
        <p:txBody>
          <a:bodyPr/>
          <a:lstStyle/>
          <a:p>
            <a:r>
              <a:rPr lang="en-US" altLang="en-US"/>
              <a:t>Correctness of greedy solution</a:t>
            </a:r>
          </a:p>
        </p:txBody>
      </p:sp>
      <p:sp>
        <p:nvSpPr>
          <p:cNvPr id="88067" name="Rectangle 3">
            <a:extLst>
              <a:ext uri="{FF2B5EF4-FFF2-40B4-BE49-F238E27FC236}">
                <a16:creationId xmlns:a16="http://schemas.microsoft.com/office/drawing/2014/main" id="{B77B5466-496C-4C71-B803-F681EAAD3377}"/>
              </a:ext>
            </a:extLst>
          </p:cNvPr>
          <p:cNvSpPr>
            <a:spLocks noGrp="1" noChangeArrowheads="1"/>
          </p:cNvSpPr>
          <p:nvPr>
            <p:ph type="body" idx="1"/>
          </p:nvPr>
        </p:nvSpPr>
        <p:spPr>
          <a:xfrm>
            <a:off x="457200" y="1371600"/>
            <a:ext cx="8229600" cy="1066800"/>
          </a:xfrm>
        </p:spPr>
        <p:txBody>
          <a:bodyPr/>
          <a:lstStyle/>
          <a:p>
            <a:r>
              <a:rPr lang="en-US" altLang="en-US"/>
              <a:t>If our algorithm does not return an assignment, does an assignment exist?</a:t>
            </a:r>
          </a:p>
          <a:p>
            <a:endParaRPr lang="en-US" altLang="en-US"/>
          </a:p>
        </p:txBody>
      </p:sp>
      <p:pic>
        <p:nvPicPr>
          <p:cNvPr id="88068" name="Picture 4">
            <a:extLst>
              <a:ext uri="{FF2B5EF4-FFF2-40B4-BE49-F238E27FC236}">
                <a16:creationId xmlns:a16="http://schemas.microsoft.com/office/drawing/2014/main" id="{A55F51D7-BF30-4DE6-BB4C-BE1F0EF7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724400" cy="3576638"/>
          </a:xfrm>
          <a:prstGeom prst="rect">
            <a:avLst/>
          </a:prstGeom>
          <a:noFill/>
          <a:extLst>
            <a:ext uri="{909E8E84-426E-40DD-AFC4-6F175D3DCCD1}">
              <a14:hiddenFill xmlns:a14="http://schemas.microsoft.com/office/drawing/2010/main">
                <a:solidFill>
                  <a:srgbClr val="FFFFFF"/>
                </a:solidFill>
              </a14:hiddenFill>
            </a:ext>
          </a:extLst>
        </p:spPr>
      </p:pic>
      <p:sp>
        <p:nvSpPr>
          <p:cNvPr id="88069" name="Text Box 5">
            <a:extLst>
              <a:ext uri="{FF2B5EF4-FFF2-40B4-BE49-F238E27FC236}">
                <a16:creationId xmlns:a16="http://schemas.microsoft.com/office/drawing/2014/main" id="{D039C2FE-CB76-4D95-AE7D-79BBAE0713C9}"/>
              </a:ext>
            </a:extLst>
          </p:cNvPr>
          <p:cNvSpPr txBox="1">
            <a:spLocks noChangeArrowheads="1"/>
          </p:cNvSpPr>
          <p:nvPr/>
        </p:nvSpPr>
        <p:spPr bwMode="auto">
          <a:xfrm>
            <a:off x="5638800" y="3124200"/>
            <a:ext cx="2895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Our algorithm is “stingy”.  It only sets those variables that </a:t>
            </a:r>
            <a:r>
              <a:rPr kumimoji="0" lang="en-US" altLang="en-US"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have</a:t>
            </a:r>
            <a:r>
              <a:rPr kumimoji="0" lang="en-US" altLang="en-US" sz="2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to be true. All others remain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18E719D-CED0-4F27-B428-DDED82AA4531}"/>
              </a:ext>
            </a:extLst>
          </p:cNvPr>
          <p:cNvSpPr>
            <a:spLocks noGrp="1" noChangeArrowheads="1"/>
          </p:cNvSpPr>
          <p:nvPr>
            <p:ph type="title"/>
          </p:nvPr>
        </p:nvSpPr>
        <p:spPr/>
        <p:txBody>
          <a:bodyPr/>
          <a:lstStyle/>
          <a:p>
            <a:r>
              <a:rPr lang="en-US" altLang="en-US"/>
              <a:t>Running time?</a:t>
            </a:r>
          </a:p>
        </p:txBody>
      </p:sp>
      <p:pic>
        <p:nvPicPr>
          <p:cNvPr id="89092" name="Picture 4">
            <a:extLst>
              <a:ext uri="{FF2B5EF4-FFF2-40B4-BE49-F238E27FC236}">
                <a16:creationId xmlns:a16="http://schemas.microsoft.com/office/drawing/2014/main" id="{7A63D34D-B2D8-4EB1-8284-DFEA207D8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5638800" cy="4268788"/>
          </a:xfrm>
          <a:prstGeom prst="rect">
            <a:avLst/>
          </a:prstGeom>
          <a:noFill/>
          <a:extLst>
            <a:ext uri="{909E8E84-426E-40DD-AFC4-6F175D3DCCD1}">
              <a14:hiddenFill xmlns:a14="http://schemas.microsoft.com/office/drawing/2010/main">
                <a:solidFill>
                  <a:srgbClr val="FFFFFF"/>
                </a:solidFill>
              </a14:hiddenFill>
            </a:ext>
          </a:extLst>
        </p:spPr>
      </p:pic>
      <p:sp>
        <p:nvSpPr>
          <p:cNvPr id="89093" name="Rectangle 5">
            <a:extLst>
              <a:ext uri="{FF2B5EF4-FFF2-40B4-BE49-F238E27FC236}">
                <a16:creationId xmlns:a16="http://schemas.microsoft.com/office/drawing/2014/main" id="{6A4AAFF1-BFE4-4014-B337-D1C87D1AC808}"/>
              </a:ext>
            </a:extLst>
          </p:cNvPr>
          <p:cNvSpPr>
            <a:spLocks noChangeArrowheads="1"/>
          </p:cNvSpPr>
          <p:nvPr/>
        </p:nvSpPr>
        <p:spPr bwMode="auto">
          <a:xfrm>
            <a:off x="304800" y="3429000"/>
            <a:ext cx="5791200" cy="1600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9094" name="Text Box 6">
            <a:extLst>
              <a:ext uri="{FF2B5EF4-FFF2-40B4-BE49-F238E27FC236}">
                <a16:creationId xmlns:a16="http://schemas.microsoft.com/office/drawing/2014/main" id="{E1F134DC-147A-49A2-B72F-55227572DC02}"/>
              </a:ext>
            </a:extLst>
          </p:cNvPr>
          <p:cNvSpPr txBox="1">
            <a:spLocks noChangeArrowheads="1"/>
          </p:cNvSpPr>
          <p:nvPr/>
        </p:nvSpPr>
        <p:spPr bwMode="auto">
          <a:xfrm>
            <a:off x="7010400" y="3657600"/>
            <a:ext cx="68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5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C7AB6EC-62D0-456D-AC94-2C5ECC31A944}"/>
              </a:ext>
            </a:extLst>
          </p:cNvPr>
          <p:cNvSpPr>
            <a:spLocks noGrp="1" noChangeArrowheads="1"/>
          </p:cNvSpPr>
          <p:nvPr>
            <p:ph type="title"/>
          </p:nvPr>
        </p:nvSpPr>
        <p:spPr/>
        <p:txBody>
          <a:bodyPr/>
          <a:lstStyle/>
          <a:p>
            <a:r>
              <a:rPr lang="en-US" altLang="en-US"/>
              <a:t>Running time?</a:t>
            </a:r>
          </a:p>
        </p:txBody>
      </p:sp>
      <p:pic>
        <p:nvPicPr>
          <p:cNvPr id="91139" name="Picture 3">
            <a:extLst>
              <a:ext uri="{FF2B5EF4-FFF2-40B4-BE49-F238E27FC236}">
                <a16:creationId xmlns:a16="http://schemas.microsoft.com/office/drawing/2014/main" id="{184F5BB6-0E0D-4DEE-AAAA-2100D00B4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5638800" cy="4268788"/>
          </a:xfrm>
          <a:prstGeom prst="rect">
            <a:avLst/>
          </a:prstGeom>
          <a:noFill/>
          <a:extLst>
            <a:ext uri="{909E8E84-426E-40DD-AFC4-6F175D3DCCD1}">
              <a14:hiddenFill xmlns:a14="http://schemas.microsoft.com/office/drawing/2010/main">
                <a:solidFill>
                  <a:srgbClr val="FFFFFF"/>
                </a:solidFill>
              </a14:hiddenFill>
            </a:ext>
          </a:extLst>
        </p:spPr>
      </p:pic>
      <p:sp>
        <p:nvSpPr>
          <p:cNvPr id="91140" name="Rectangle 4">
            <a:extLst>
              <a:ext uri="{FF2B5EF4-FFF2-40B4-BE49-F238E27FC236}">
                <a16:creationId xmlns:a16="http://schemas.microsoft.com/office/drawing/2014/main" id="{3816B00C-B32E-47C6-8B82-6C3EB3B15482}"/>
              </a:ext>
            </a:extLst>
          </p:cNvPr>
          <p:cNvSpPr>
            <a:spLocks noChangeArrowheads="1"/>
          </p:cNvSpPr>
          <p:nvPr/>
        </p:nvSpPr>
        <p:spPr bwMode="auto">
          <a:xfrm>
            <a:off x="304800" y="3429000"/>
            <a:ext cx="5791200" cy="1600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1141" name="Text Box 5">
            <a:extLst>
              <a:ext uri="{FF2B5EF4-FFF2-40B4-BE49-F238E27FC236}">
                <a16:creationId xmlns:a16="http://schemas.microsoft.com/office/drawing/2014/main" id="{DACC251B-EC55-4CDC-BCC9-470055E5EBEA}"/>
              </a:ext>
            </a:extLst>
          </p:cNvPr>
          <p:cNvSpPr txBox="1">
            <a:spLocks noChangeArrowheads="1"/>
          </p:cNvSpPr>
          <p:nvPr/>
        </p:nvSpPr>
        <p:spPr bwMode="auto">
          <a:xfrm>
            <a:off x="6781800" y="373380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O(nm)</a:t>
            </a:r>
          </a:p>
        </p:txBody>
      </p:sp>
      <p:sp>
        <p:nvSpPr>
          <p:cNvPr id="91142" name="Text Box 6">
            <a:extLst>
              <a:ext uri="{FF2B5EF4-FFF2-40B4-BE49-F238E27FC236}">
                <a16:creationId xmlns:a16="http://schemas.microsoft.com/office/drawing/2014/main" id="{4C7E1501-A2DF-41B1-9A56-A427178CADBB}"/>
              </a:ext>
            </a:extLst>
          </p:cNvPr>
          <p:cNvSpPr txBox="1">
            <a:spLocks noChangeArrowheads="1"/>
          </p:cNvSpPr>
          <p:nvPr/>
        </p:nvSpPr>
        <p:spPr bwMode="auto">
          <a:xfrm>
            <a:off x="6477000" y="4513263"/>
            <a:ext cx="23622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n = number of variables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m = number of formulas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62B6989-5067-4EDE-8901-F061660B9F39}"/>
              </a:ext>
            </a:extLst>
          </p:cNvPr>
          <p:cNvSpPr>
            <a:spLocks noGrp="1" noChangeArrowheads="1"/>
          </p:cNvSpPr>
          <p:nvPr>
            <p:ph type="title"/>
          </p:nvPr>
        </p:nvSpPr>
        <p:spPr/>
        <p:txBody>
          <a:bodyPr/>
          <a:lstStyle/>
          <a:p>
            <a:r>
              <a:rPr lang="en-US" altLang="en-US" dirty="0"/>
              <a:t>Scheduling </a:t>
            </a:r>
            <a:r>
              <a:rPr lang="en-US" altLang="en-US" i="1" dirty="0"/>
              <a:t>all</a:t>
            </a:r>
            <a:r>
              <a:rPr lang="en-US" altLang="en-US" dirty="0"/>
              <a:t> intervals</a:t>
            </a:r>
          </a:p>
        </p:txBody>
      </p:sp>
      <p:sp>
        <p:nvSpPr>
          <p:cNvPr id="54275" name="Rectangle 3">
            <a:extLst>
              <a:ext uri="{FF2B5EF4-FFF2-40B4-BE49-F238E27FC236}">
                <a16:creationId xmlns:a16="http://schemas.microsoft.com/office/drawing/2014/main" id="{A0ECC23B-7AAB-45B1-A7E7-A276359131AB}"/>
              </a:ext>
            </a:extLst>
          </p:cNvPr>
          <p:cNvSpPr>
            <a:spLocks noGrp="1" noChangeArrowheads="1"/>
          </p:cNvSpPr>
          <p:nvPr>
            <p:ph type="body" idx="1"/>
          </p:nvPr>
        </p:nvSpPr>
        <p:spPr/>
        <p:txBody>
          <a:bodyPr/>
          <a:lstStyle/>
          <a:p>
            <a:r>
              <a:rPr lang="en-US" altLang="en-US" dirty="0"/>
              <a:t>Given n activities, we need to schedule </a:t>
            </a:r>
            <a:r>
              <a:rPr lang="en-US" altLang="en-US" b="1" dirty="0"/>
              <a:t>all</a:t>
            </a:r>
            <a:r>
              <a:rPr lang="en-US" altLang="en-US" dirty="0"/>
              <a:t> </a:t>
            </a:r>
            <a:r>
              <a:rPr lang="en-US" altLang="en-US" b="1" dirty="0"/>
              <a:t>activities</a:t>
            </a:r>
            <a:r>
              <a:rPr lang="en-US" altLang="en-US" dirty="0"/>
              <a:t>.  Minimize the number of resources required.</a:t>
            </a:r>
          </a:p>
        </p:txBody>
      </p:sp>
      <p:sp>
        <p:nvSpPr>
          <p:cNvPr id="54276" name="Line 4">
            <a:extLst>
              <a:ext uri="{FF2B5EF4-FFF2-40B4-BE49-F238E27FC236}">
                <a16:creationId xmlns:a16="http://schemas.microsoft.com/office/drawing/2014/main" id="{96A07AB9-9085-4BA3-A7EA-9B13C92E3697}"/>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7" name="Line 5">
            <a:extLst>
              <a:ext uri="{FF2B5EF4-FFF2-40B4-BE49-F238E27FC236}">
                <a16:creationId xmlns:a16="http://schemas.microsoft.com/office/drawing/2014/main" id="{FAF07B80-BB55-4B06-8BE3-DB16EA804E44}"/>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8" name="Line 6">
            <a:extLst>
              <a:ext uri="{FF2B5EF4-FFF2-40B4-BE49-F238E27FC236}">
                <a16:creationId xmlns:a16="http://schemas.microsoft.com/office/drawing/2014/main" id="{D913AA69-4C28-405B-8DB0-21E10BA12DFD}"/>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9" name="Line 7">
            <a:extLst>
              <a:ext uri="{FF2B5EF4-FFF2-40B4-BE49-F238E27FC236}">
                <a16:creationId xmlns:a16="http://schemas.microsoft.com/office/drawing/2014/main" id="{5E78B435-5D05-4575-AD72-BC6D7305B4D4}"/>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0" name="Line 8">
            <a:extLst>
              <a:ext uri="{FF2B5EF4-FFF2-40B4-BE49-F238E27FC236}">
                <a16:creationId xmlns:a16="http://schemas.microsoft.com/office/drawing/2014/main" id="{ED08EAC8-E5B6-487C-B179-FA45459FD3FE}"/>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1" name="Line 9">
            <a:extLst>
              <a:ext uri="{FF2B5EF4-FFF2-40B4-BE49-F238E27FC236}">
                <a16:creationId xmlns:a16="http://schemas.microsoft.com/office/drawing/2014/main" id="{1DC7A7E7-2463-4604-B1F1-2B3BF28FE5F3}"/>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2" name="Line 10">
            <a:extLst>
              <a:ext uri="{FF2B5EF4-FFF2-40B4-BE49-F238E27FC236}">
                <a16:creationId xmlns:a16="http://schemas.microsoft.com/office/drawing/2014/main" id="{AA234B83-CBD7-4F3A-947F-F318525FA43E}"/>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3" name="Line 11">
            <a:extLst>
              <a:ext uri="{FF2B5EF4-FFF2-40B4-BE49-F238E27FC236}">
                <a16:creationId xmlns:a16="http://schemas.microsoft.com/office/drawing/2014/main" id="{E9516EE2-A7EF-4B27-9724-9F4259DCB570}"/>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4" name="Line 12">
            <a:extLst>
              <a:ext uri="{FF2B5EF4-FFF2-40B4-BE49-F238E27FC236}">
                <a16:creationId xmlns:a16="http://schemas.microsoft.com/office/drawing/2014/main" id="{C1A64FF2-C149-4E64-BCE8-7A6F0200FFCE}"/>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4" name="Line 22">
            <a:extLst>
              <a:ext uri="{FF2B5EF4-FFF2-40B4-BE49-F238E27FC236}">
                <a16:creationId xmlns:a16="http://schemas.microsoft.com/office/drawing/2014/main" id="{6E1224B9-01D7-4069-BFF7-3BCF1585FCCF}"/>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AE2BAC9-ACCB-4DFA-BD7C-755443894107}"/>
              </a:ext>
            </a:extLst>
          </p:cNvPr>
          <p:cNvSpPr>
            <a:spLocks noGrp="1" noChangeArrowheads="1"/>
          </p:cNvSpPr>
          <p:nvPr>
            <p:ph type="title"/>
          </p:nvPr>
        </p:nvSpPr>
        <p:spPr/>
        <p:txBody>
          <a:bodyPr/>
          <a:lstStyle/>
          <a:p>
            <a:r>
              <a:rPr lang="en-US" altLang="en-US"/>
              <a:t>Greedy approach?</a:t>
            </a:r>
          </a:p>
        </p:txBody>
      </p:sp>
      <p:sp>
        <p:nvSpPr>
          <p:cNvPr id="55299" name="Rectangle 3">
            <a:extLst>
              <a:ext uri="{FF2B5EF4-FFF2-40B4-BE49-F238E27FC236}">
                <a16:creationId xmlns:a16="http://schemas.microsoft.com/office/drawing/2014/main" id="{6E5F7843-E94E-4983-BFC8-16E034CEA814}"/>
              </a:ext>
            </a:extLst>
          </p:cNvPr>
          <p:cNvSpPr>
            <a:spLocks noGrp="1" noChangeArrowheads="1"/>
          </p:cNvSpPr>
          <p:nvPr>
            <p:ph type="body" idx="1"/>
          </p:nvPr>
        </p:nvSpPr>
        <p:spPr/>
        <p:txBody>
          <a:bodyPr/>
          <a:lstStyle/>
          <a:p>
            <a:r>
              <a:rPr lang="en-US" altLang="en-US"/>
              <a:t>The best we could ever do is the maximum number of conflicts for any time period</a:t>
            </a:r>
          </a:p>
        </p:txBody>
      </p:sp>
      <p:sp>
        <p:nvSpPr>
          <p:cNvPr id="55300" name="Line 4">
            <a:extLst>
              <a:ext uri="{FF2B5EF4-FFF2-40B4-BE49-F238E27FC236}">
                <a16:creationId xmlns:a16="http://schemas.microsoft.com/office/drawing/2014/main" id="{8FF2BEC2-F151-4F31-A9F8-15FF952F3BC2}"/>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1" name="Line 5">
            <a:extLst>
              <a:ext uri="{FF2B5EF4-FFF2-40B4-BE49-F238E27FC236}">
                <a16:creationId xmlns:a16="http://schemas.microsoft.com/office/drawing/2014/main" id="{7193AFDC-B27D-4B9A-B72F-7DE9A319569A}"/>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2" name="Line 6">
            <a:extLst>
              <a:ext uri="{FF2B5EF4-FFF2-40B4-BE49-F238E27FC236}">
                <a16:creationId xmlns:a16="http://schemas.microsoft.com/office/drawing/2014/main" id="{9AD445A7-0908-40AD-A182-6E4A4CC40ABA}"/>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3" name="Line 7">
            <a:extLst>
              <a:ext uri="{FF2B5EF4-FFF2-40B4-BE49-F238E27FC236}">
                <a16:creationId xmlns:a16="http://schemas.microsoft.com/office/drawing/2014/main" id="{5A11C8D0-5B27-4089-A7BF-26BD695DD88D}"/>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4" name="Line 8">
            <a:extLst>
              <a:ext uri="{FF2B5EF4-FFF2-40B4-BE49-F238E27FC236}">
                <a16:creationId xmlns:a16="http://schemas.microsoft.com/office/drawing/2014/main" id="{E78197FB-CA10-4C9B-B65F-6697F6AE6EC6}"/>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5" name="Line 9">
            <a:extLst>
              <a:ext uri="{FF2B5EF4-FFF2-40B4-BE49-F238E27FC236}">
                <a16:creationId xmlns:a16="http://schemas.microsoft.com/office/drawing/2014/main" id="{C8C12279-C93D-4946-BB3B-C77B16D7C424}"/>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6" name="Line 10">
            <a:extLst>
              <a:ext uri="{FF2B5EF4-FFF2-40B4-BE49-F238E27FC236}">
                <a16:creationId xmlns:a16="http://schemas.microsoft.com/office/drawing/2014/main" id="{E3ABB790-7A5E-47F9-B9D5-95FD5865F54E}"/>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7" name="Line 11">
            <a:extLst>
              <a:ext uri="{FF2B5EF4-FFF2-40B4-BE49-F238E27FC236}">
                <a16:creationId xmlns:a16="http://schemas.microsoft.com/office/drawing/2014/main" id="{DE025B93-CD3F-4EB9-AAE7-F8E0587CF4EC}"/>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8" name="Line 12">
            <a:extLst>
              <a:ext uri="{FF2B5EF4-FFF2-40B4-BE49-F238E27FC236}">
                <a16:creationId xmlns:a16="http://schemas.microsoft.com/office/drawing/2014/main" id="{4D03A8E8-03B9-480D-B96D-671D5B7B22F5}"/>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9" name="Line 13">
            <a:extLst>
              <a:ext uri="{FF2B5EF4-FFF2-40B4-BE49-F238E27FC236}">
                <a16:creationId xmlns:a16="http://schemas.microsoft.com/office/drawing/2014/main" id="{1BE9D3CF-7433-4475-BEBB-C309B1109B60}"/>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3461CAD-DF60-4BC1-AE1B-27C819E6609F}"/>
              </a:ext>
            </a:extLst>
          </p:cNvPr>
          <p:cNvSpPr>
            <a:spLocks noGrp="1" noChangeArrowheads="1"/>
          </p:cNvSpPr>
          <p:nvPr>
            <p:ph type="title"/>
          </p:nvPr>
        </p:nvSpPr>
        <p:spPr/>
        <p:txBody>
          <a:bodyPr/>
          <a:lstStyle/>
          <a:p>
            <a:r>
              <a:rPr lang="en-US" altLang="en-US"/>
              <a:t>Calculating max conflicts efficiently</a:t>
            </a:r>
          </a:p>
        </p:txBody>
      </p:sp>
      <p:sp>
        <p:nvSpPr>
          <p:cNvPr id="56324" name="Line 4">
            <a:extLst>
              <a:ext uri="{FF2B5EF4-FFF2-40B4-BE49-F238E27FC236}">
                <a16:creationId xmlns:a16="http://schemas.microsoft.com/office/drawing/2014/main" id="{B089A0D4-E5DA-4A40-B41F-B415BF6EFFF3}"/>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5" name="Line 5">
            <a:extLst>
              <a:ext uri="{FF2B5EF4-FFF2-40B4-BE49-F238E27FC236}">
                <a16:creationId xmlns:a16="http://schemas.microsoft.com/office/drawing/2014/main" id="{D497A91F-D436-474F-A00F-BA6BB6E620A9}"/>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6" name="Line 6">
            <a:extLst>
              <a:ext uri="{FF2B5EF4-FFF2-40B4-BE49-F238E27FC236}">
                <a16:creationId xmlns:a16="http://schemas.microsoft.com/office/drawing/2014/main" id="{9CA067AC-D426-4BFB-A34E-982B9C3D93A4}"/>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7" name="Line 7">
            <a:extLst>
              <a:ext uri="{FF2B5EF4-FFF2-40B4-BE49-F238E27FC236}">
                <a16:creationId xmlns:a16="http://schemas.microsoft.com/office/drawing/2014/main" id="{0094F31E-CBC8-40D4-9423-978930DD38DE}"/>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8" name="Line 8">
            <a:extLst>
              <a:ext uri="{FF2B5EF4-FFF2-40B4-BE49-F238E27FC236}">
                <a16:creationId xmlns:a16="http://schemas.microsoft.com/office/drawing/2014/main" id="{ECAD4A4F-68C7-461E-A3D6-AA4EA5E732C8}"/>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9" name="Line 9">
            <a:extLst>
              <a:ext uri="{FF2B5EF4-FFF2-40B4-BE49-F238E27FC236}">
                <a16:creationId xmlns:a16="http://schemas.microsoft.com/office/drawing/2014/main" id="{BFB98D4A-70DC-43BD-8B30-79D27635329F}"/>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0" name="Line 10">
            <a:extLst>
              <a:ext uri="{FF2B5EF4-FFF2-40B4-BE49-F238E27FC236}">
                <a16:creationId xmlns:a16="http://schemas.microsoft.com/office/drawing/2014/main" id="{F384008D-4DC5-40F0-A9D1-B4ACA634344B}"/>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1" name="Line 11">
            <a:extLst>
              <a:ext uri="{FF2B5EF4-FFF2-40B4-BE49-F238E27FC236}">
                <a16:creationId xmlns:a16="http://schemas.microsoft.com/office/drawing/2014/main" id="{B8DA7CB1-AB36-43FF-AE30-1EF774BA3C8D}"/>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2" name="Line 12">
            <a:extLst>
              <a:ext uri="{FF2B5EF4-FFF2-40B4-BE49-F238E27FC236}">
                <a16:creationId xmlns:a16="http://schemas.microsoft.com/office/drawing/2014/main" id="{604B9351-C867-493C-9B27-FC6F36EE26AD}"/>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3" name="Line 13">
            <a:extLst>
              <a:ext uri="{FF2B5EF4-FFF2-40B4-BE49-F238E27FC236}">
                <a16:creationId xmlns:a16="http://schemas.microsoft.com/office/drawing/2014/main" id="{6894042F-9357-4AF3-AB65-7AAB523488DB}"/>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4" name="Line 14">
            <a:extLst>
              <a:ext uri="{FF2B5EF4-FFF2-40B4-BE49-F238E27FC236}">
                <a16:creationId xmlns:a16="http://schemas.microsoft.com/office/drawing/2014/main" id="{10C43459-4CF3-45EB-8C87-E7C3EFD4E675}"/>
              </a:ext>
            </a:extLst>
          </p:cNvPr>
          <p:cNvSpPr>
            <a:spLocks noChangeShapeType="1"/>
          </p:cNvSpPr>
          <p:nvPr/>
        </p:nvSpPr>
        <p:spPr bwMode="auto">
          <a:xfrm>
            <a:off x="19050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5" name="Text Box 15">
            <a:extLst>
              <a:ext uri="{FF2B5EF4-FFF2-40B4-BE49-F238E27FC236}">
                <a16:creationId xmlns:a16="http://schemas.microsoft.com/office/drawing/2014/main" id="{ABE47099-6D49-44DA-81D1-AF00C6086E37}"/>
              </a:ext>
            </a:extLst>
          </p:cNvPr>
          <p:cNvSpPr txBox="1">
            <a:spLocks noChangeArrowheads="1"/>
          </p:cNvSpPr>
          <p:nvPr/>
        </p:nvSpPr>
        <p:spPr bwMode="auto">
          <a:xfrm>
            <a:off x="1752600" y="182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sp>
        <p:nvSpPr>
          <p:cNvPr id="56336" name="AutoShape 16">
            <a:extLst>
              <a:ext uri="{FF2B5EF4-FFF2-40B4-BE49-F238E27FC236}">
                <a16:creationId xmlns:a16="http://schemas.microsoft.com/office/drawing/2014/main" id="{E9B23A7E-B088-466D-8DD9-CC716CBD1248}"/>
              </a:ext>
            </a:extLst>
          </p:cNvPr>
          <p:cNvSpPr>
            <a:spLocks noChangeArrowheads="1"/>
          </p:cNvSpPr>
          <p:nvPr/>
        </p:nvSpPr>
        <p:spPr bwMode="auto">
          <a:xfrm>
            <a:off x="2514600" y="2819400"/>
            <a:ext cx="990600" cy="762000"/>
          </a:xfrm>
          <a:prstGeom prst="rightArrow">
            <a:avLst>
              <a:gd name="adj1" fmla="val 50000"/>
              <a:gd name="adj2" fmla="val 3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1CF8DAF-6C43-4BE5-838F-CD7C241B6C68}"/>
              </a:ext>
            </a:extLst>
          </p:cNvPr>
          <p:cNvSpPr>
            <a:spLocks noGrp="1" noChangeArrowheads="1"/>
          </p:cNvSpPr>
          <p:nvPr>
            <p:ph type="title"/>
          </p:nvPr>
        </p:nvSpPr>
        <p:spPr/>
        <p:txBody>
          <a:bodyPr/>
          <a:lstStyle/>
          <a:p>
            <a:r>
              <a:rPr lang="en-US" altLang="en-US"/>
              <a:t>Calculating max conflicts efficiently</a:t>
            </a:r>
          </a:p>
        </p:txBody>
      </p:sp>
      <p:sp>
        <p:nvSpPr>
          <p:cNvPr id="57347" name="Line 3">
            <a:extLst>
              <a:ext uri="{FF2B5EF4-FFF2-40B4-BE49-F238E27FC236}">
                <a16:creationId xmlns:a16="http://schemas.microsoft.com/office/drawing/2014/main" id="{900943C8-45DF-49AD-85DB-21B64FED61D1}"/>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48" name="Line 4">
            <a:extLst>
              <a:ext uri="{FF2B5EF4-FFF2-40B4-BE49-F238E27FC236}">
                <a16:creationId xmlns:a16="http://schemas.microsoft.com/office/drawing/2014/main" id="{D1C05940-905C-4B9C-89B0-268ADA57BA59}"/>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49" name="Line 5">
            <a:extLst>
              <a:ext uri="{FF2B5EF4-FFF2-40B4-BE49-F238E27FC236}">
                <a16:creationId xmlns:a16="http://schemas.microsoft.com/office/drawing/2014/main" id="{32340DB3-A5AF-43A4-A5C6-6B8E25CBA4B8}"/>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0" name="Line 6">
            <a:extLst>
              <a:ext uri="{FF2B5EF4-FFF2-40B4-BE49-F238E27FC236}">
                <a16:creationId xmlns:a16="http://schemas.microsoft.com/office/drawing/2014/main" id="{5028D0AA-11F1-427A-9EB5-DA67704342CF}"/>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1" name="Line 7">
            <a:extLst>
              <a:ext uri="{FF2B5EF4-FFF2-40B4-BE49-F238E27FC236}">
                <a16:creationId xmlns:a16="http://schemas.microsoft.com/office/drawing/2014/main" id="{77E7BDD0-8319-42A7-AD2D-88998181CF2C}"/>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2" name="Line 8">
            <a:extLst>
              <a:ext uri="{FF2B5EF4-FFF2-40B4-BE49-F238E27FC236}">
                <a16:creationId xmlns:a16="http://schemas.microsoft.com/office/drawing/2014/main" id="{D94BB587-AC8D-48F3-B047-37DC83BC0B43}"/>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3" name="Line 9">
            <a:extLst>
              <a:ext uri="{FF2B5EF4-FFF2-40B4-BE49-F238E27FC236}">
                <a16:creationId xmlns:a16="http://schemas.microsoft.com/office/drawing/2014/main" id="{229F5CDD-110E-467F-87AB-583BC782107F}"/>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4" name="Line 10">
            <a:extLst>
              <a:ext uri="{FF2B5EF4-FFF2-40B4-BE49-F238E27FC236}">
                <a16:creationId xmlns:a16="http://schemas.microsoft.com/office/drawing/2014/main" id="{098DE142-8541-45BF-9BF3-E8733AE30111}"/>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5" name="Line 11">
            <a:extLst>
              <a:ext uri="{FF2B5EF4-FFF2-40B4-BE49-F238E27FC236}">
                <a16:creationId xmlns:a16="http://schemas.microsoft.com/office/drawing/2014/main" id="{71E2E500-3F2E-4F7A-97A6-2E4230D0DC08}"/>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6" name="Line 12">
            <a:extLst>
              <a:ext uri="{FF2B5EF4-FFF2-40B4-BE49-F238E27FC236}">
                <a16:creationId xmlns:a16="http://schemas.microsoft.com/office/drawing/2014/main" id="{6567CD73-051E-4610-AFF4-C2B80A254198}"/>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7" name="Line 13">
            <a:extLst>
              <a:ext uri="{FF2B5EF4-FFF2-40B4-BE49-F238E27FC236}">
                <a16:creationId xmlns:a16="http://schemas.microsoft.com/office/drawing/2014/main" id="{6E58D062-4737-4724-A0B6-B71766BDA2DB}"/>
              </a:ext>
            </a:extLst>
          </p:cNvPr>
          <p:cNvSpPr>
            <a:spLocks noChangeShapeType="1"/>
          </p:cNvSpPr>
          <p:nvPr/>
        </p:nvSpPr>
        <p:spPr bwMode="auto">
          <a:xfrm>
            <a:off x="26670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8" name="Text Box 14">
            <a:extLst>
              <a:ext uri="{FF2B5EF4-FFF2-40B4-BE49-F238E27FC236}">
                <a16:creationId xmlns:a16="http://schemas.microsoft.com/office/drawing/2014/main" id="{D6E59989-5B22-440A-A64E-3C097C5270AA}"/>
              </a:ext>
            </a:extLst>
          </p:cNvPr>
          <p:cNvSpPr txBox="1">
            <a:spLocks noChangeArrowheads="1"/>
          </p:cNvSpPr>
          <p:nvPr/>
        </p:nvSpPr>
        <p:spPr bwMode="auto">
          <a:xfrm>
            <a:off x="2514600" y="190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55ECEFE-CE83-4C9F-B426-32B84837BFB3}"/>
              </a:ext>
            </a:extLst>
          </p:cNvPr>
          <p:cNvSpPr>
            <a:spLocks noGrp="1" noChangeArrowheads="1"/>
          </p:cNvSpPr>
          <p:nvPr>
            <p:ph type="title"/>
          </p:nvPr>
        </p:nvSpPr>
        <p:spPr/>
        <p:txBody>
          <a:bodyPr/>
          <a:lstStyle/>
          <a:p>
            <a:r>
              <a:rPr lang="en-US" altLang="en-US"/>
              <a:t>Calculating max conflicts efficiently</a:t>
            </a:r>
          </a:p>
        </p:txBody>
      </p:sp>
      <p:sp>
        <p:nvSpPr>
          <p:cNvPr id="58371" name="Line 3">
            <a:extLst>
              <a:ext uri="{FF2B5EF4-FFF2-40B4-BE49-F238E27FC236}">
                <a16:creationId xmlns:a16="http://schemas.microsoft.com/office/drawing/2014/main" id="{047B28FE-983D-4F98-BCE9-EA54D35226C8}"/>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2" name="Line 4">
            <a:extLst>
              <a:ext uri="{FF2B5EF4-FFF2-40B4-BE49-F238E27FC236}">
                <a16:creationId xmlns:a16="http://schemas.microsoft.com/office/drawing/2014/main" id="{7E3A2C4C-88CE-41F9-AE25-CFCA1EFAACC8}"/>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3" name="Line 5">
            <a:extLst>
              <a:ext uri="{FF2B5EF4-FFF2-40B4-BE49-F238E27FC236}">
                <a16:creationId xmlns:a16="http://schemas.microsoft.com/office/drawing/2014/main" id="{0ADE4B32-4EE0-48C7-B909-38A773084EE5}"/>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4" name="Line 6">
            <a:extLst>
              <a:ext uri="{FF2B5EF4-FFF2-40B4-BE49-F238E27FC236}">
                <a16:creationId xmlns:a16="http://schemas.microsoft.com/office/drawing/2014/main" id="{653CEC95-FEC8-492D-A492-04EA5D15A4DB}"/>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5" name="Line 7">
            <a:extLst>
              <a:ext uri="{FF2B5EF4-FFF2-40B4-BE49-F238E27FC236}">
                <a16:creationId xmlns:a16="http://schemas.microsoft.com/office/drawing/2014/main" id="{7BDF377D-E7C0-4765-9499-4E9C985CCDE9}"/>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6" name="Line 8">
            <a:extLst>
              <a:ext uri="{FF2B5EF4-FFF2-40B4-BE49-F238E27FC236}">
                <a16:creationId xmlns:a16="http://schemas.microsoft.com/office/drawing/2014/main" id="{58AC5496-95E8-4B66-A8FA-6127F4770379}"/>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7" name="Line 9">
            <a:extLst>
              <a:ext uri="{FF2B5EF4-FFF2-40B4-BE49-F238E27FC236}">
                <a16:creationId xmlns:a16="http://schemas.microsoft.com/office/drawing/2014/main" id="{5D157E21-B215-4865-8295-64AA3089BD83}"/>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8" name="Line 10">
            <a:extLst>
              <a:ext uri="{FF2B5EF4-FFF2-40B4-BE49-F238E27FC236}">
                <a16:creationId xmlns:a16="http://schemas.microsoft.com/office/drawing/2014/main" id="{B5CD10E7-820A-47BC-A639-53442386C36F}"/>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9" name="Line 11">
            <a:extLst>
              <a:ext uri="{FF2B5EF4-FFF2-40B4-BE49-F238E27FC236}">
                <a16:creationId xmlns:a16="http://schemas.microsoft.com/office/drawing/2014/main" id="{6CE4CFE4-CF21-4776-8308-B26685B757C8}"/>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0" name="Line 12">
            <a:extLst>
              <a:ext uri="{FF2B5EF4-FFF2-40B4-BE49-F238E27FC236}">
                <a16:creationId xmlns:a16="http://schemas.microsoft.com/office/drawing/2014/main" id="{20F24D50-6835-44E8-8D06-708195BA0D17}"/>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1" name="Line 13">
            <a:extLst>
              <a:ext uri="{FF2B5EF4-FFF2-40B4-BE49-F238E27FC236}">
                <a16:creationId xmlns:a16="http://schemas.microsoft.com/office/drawing/2014/main" id="{07A838FE-3537-46E7-9654-DDF0A14CDF6E}"/>
              </a:ext>
            </a:extLst>
          </p:cNvPr>
          <p:cNvSpPr>
            <a:spLocks noChangeShapeType="1"/>
          </p:cNvSpPr>
          <p:nvPr/>
        </p:nvSpPr>
        <p:spPr bwMode="auto">
          <a:xfrm>
            <a:off x="32004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2" name="Text Box 14">
            <a:extLst>
              <a:ext uri="{FF2B5EF4-FFF2-40B4-BE49-F238E27FC236}">
                <a16:creationId xmlns:a16="http://schemas.microsoft.com/office/drawing/2014/main" id="{062FB6DF-C802-4C4B-BF1B-28C311320222}"/>
              </a:ext>
            </a:extLst>
          </p:cNvPr>
          <p:cNvSpPr txBox="1">
            <a:spLocks noChangeArrowheads="1"/>
          </p:cNvSpPr>
          <p:nvPr/>
        </p:nvSpPr>
        <p:spPr bwMode="auto">
          <a:xfrm>
            <a:off x="3048000" y="190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dirty="0">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dirty="0">
              <a:solidFill>
                <a:prstClr val="black"/>
              </a:solidFill>
              <a:latin typeface="DejaVu Serif"/>
              <a:cs typeface="DejaVu Serif"/>
            </a:endParaRPr>
          </a:p>
        </p:txBody>
      </p:sp>
      <p:sp>
        <p:nvSpPr>
          <p:cNvPr id="6" name="object 6"/>
          <p:cNvSpPr txBox="1"/>
          <p:nvPr/>
        </p:nvSpPr>
        <p:spPr>
          <a:xfrm>
            <a:off x="867183" y="4888124"/>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7" name="object 7"/>
          <p:cNvSpPr txBox="1"/>
          <p:nvPr/>
        </p:nvSpPr>
        <p:spPr>
          <a:xfrm>
            <a:off x="867183" y="5741487"/>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8" name="object 8"/>
          <p:cNvSpPr txBox="1"/>
          <p:nvPr/>
        </p:nvSpPr>
        <p:spPr>
          <a:xfrm>
            <a:off x="867183" y="3928810"/>
            <a:ext cx="7676814" cy="2494773"/>
          </a:xfrm>
          <a:prstGeom prst="rect">
            <a:avLst/>
          </a:prstGeom>
        </p:spPr>
        <p:txBody>
          <a:bodyPr vert="horz" wrap="square" lIns="0" tIns="32246" rIns="0" bIns="0" rtlCol="0">
            <a:spAutoFit/>
          </a:bodyPr>
          <a:lstStyle/>
          <a:p>
            <a:pPr marL="263725" marR="4607" indent="-252208" defTabSz="829178">
              <a:lnSpc>
                <a:spcPts val="2911"/>
              </a:lnSpc>
              <a:spcBef>
                <a:spcPts val="254"/>
              </a:spcBef>
              <a:buClr>
                <a:srgbClr val="191919"/>
              </a:buClr>
              <a:buSzPct val="43636"/>
              <a:buFont typeface="Calibri"/>
              <a:buChar char="●"/>
              <a:tabLst>
                <a:tab pos="263149" algn="l"/>
                <a:tab pos="263725" algn="l"/>
              </a:tabLst>
            </a:pPr>
            <a:r>
              <a:rPr sz="2494" b="1" dirty="0">
                <a:solidFill>
                  <a:srgbClr val="0000FF"/>
                </a:solidFill>
                <a:latin typeface="DejaVu Serif"/>
                <a:cs typeface="DejaVu Serif"/>
              </a:rPr>
              <a:t>Be </a:t>
            </a:r>
            <a:r>
              <a:rPr sz="2494" b="1" spc="-5" dirty="0">
                <a:solidFill>
                  <a:srgbClr val="0000FF"/>
                </a:solidFill>
                <a:latin typeface="DejaVu Serif"/>
                <a:cs typeface="DejaVu Serif"/>
              </a:rPr>
              <a:t>Impulsive: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start</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dirty="0">
              <a:solidFill>
                <a:prstClr val="black"/>
              </a:solidFill>
              <a:latin typeface="DejaVu Serif"/>
              <a:cs typeface="DejaVu Serif"/>
            </a:endParaRPr>
          </a:p>
          <a:p>
            <a:pPr marL="263725" marR="651250" defTabSz="829178">
              <a:lnSpc>
                <a:spcPts val="2911"/>
              </a:lnSpc>
              <a:spcBef>
                <a:spcPts val="898"/>
              </a:spcBef>
            </a:pPr>
            <a:r>
              <a:rPr sz="2494" b="1" spc="-23" dirty="0">
                <a:solidFill>
                  <a:srgbClr val="0000FF"/>
                </a:solidFill>
                <a:latin typeface="DejaVu Serif"/>
                <a:cs typeface="DejaVu Serif"/>
              </a:rPr>
              <a:t>Avoid </a:t>
            </a:r>
            <a:r>
              <a:rPr sz="2494" b="1" spc="-5" dirty="0">
                <a:solidFill>
                  <a:srgbClr val="0000FF"/>
                </a:solidFill>
                <a:latin typeface="DejaVu Serif"/>
                <a:cs typeface="DejaVu Serif"/>
              </a:rPr>
              <a:t>Commitment: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a:t>
            </a:r>
            <a:r>
              <a:rPr sz="2494" spc="-32" dirty="0">
                <a:solidFill>
                  <a:srgbClr val="191919"/>
                </a:solidFill>
                <a:latin typeface="DejaVu Serif"/>
                <a:cs typeface="DejaVu Serif"/>
              </a:rPr>
              <a:t> </a:t>
            </a:r>
            <a:r>
              <a:rPr sz="2494" spc="-5" dirty="0">
                <a:solidFill>
                  <a:srgbClr val="191919"/>
                </a:solidFill>
                <a:latin typeface="DejaVu Serif"/>
                <a:cs typeface="DejaVu Serif"/>
              </a:rPr>
              <a:t>length.</a:t>
            </a:r>
            <a:endParaRPr sz="2494" dirty="0">
              <a:solidFill>
                <a:prstClr val="black"/>
              </a:solidFill>
              <a:latin typeface="DejaVu Serif"/>
              <a:cs typeface="DejaVu Serif"/>
            </a:endParaRPr>
          </a:p>
          <a:p>
            <a:pPr marL="263725" marR="361614" defTabSz="829178">
              <a:lnSpc>
                <a:spcPts val="2911"/>
              </a:lnSpc>
              <a:spcBef>
                <a:spcPts val="898"/>
              </a:spcBef>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dirty="0">
              <a:solidFill>
                <a:prstClr val="black"/>
              </a:solidFill>
              <a:latin typeface="DejaVu Serif"/>
              <a:cs typeface="DejaVu Serif"/>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DF62DFB-8658-4142-911A-484166E6DF12}"/>
              </a:ext>
            </a:extLst>
          </p:cNvPr>
          <p:cNvSpPr>
            <a:spLocks noGrp="1" noChangeArrowheads="1"/>
          </p:cNvSpPr>
          <p:nvPr>
            <p:ph type="title"/>
          </p:nvPr>
        </p:nvSpPr>
        <p:spPr/>
        <p:txBody>
          <a:bodyPr/>
          <a:lstStyle/>
          <a:p>
            <a:r>
              <a:rPr lang="en-US" altLang="en-US"/>
              <a:t>Calculating max conflicts efficiently</a:t>
            </a:r>
          </a:p>
        </p:txBody>
      </p:sp>
      <p:sp>
        <p:nvSpPr>
          <p:cNvPr id="59395" name="Line 3">
            <a:extLst>
              <a:ext uri="{FF2B5EF4-FFF2-40B4-BE49-F238E27FC236}">
                <a16:creationId xmlns:a16="http://schemas.microsoft.com/office/drawing/2014/main" id="{9936287A-C8E1-49F7-812A-EA3E9FD8C750}"/>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6" name="Line 4">
            <a:extLst>
              <a:ext uri="{FF2B5EF4-FFF2-40B4-BE49-F238E27FC236}">
                <a16:creationId xmlns:a16="http://schemas.microsoft.com/office/drawing/2014/main" id="{2FECCCDA-B047-42DE-997F-9B691E75E732}"/>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7" name="Line 5">
            <a:extLst>
              <a:ext uri="{FF2B5EF4-FFF2-40B4-BE49-F238E27FC236}">
                <a16:creationId xmlns:a16="http://schemas.microsoft.com/office/drawing/2014/main" id="{D0F224A3-E064-49B5-BB3E-66E96C6DB6D9}"/>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8" name="Line 6">
            <a:extLst>
              <a:ext uri="{FF2B5EF4-FFF2-40B4-BE49-F238E27FC236}">
                <a16:creationId xmlns:a16="http://schemas.microsoft.com/office/drawing/2014/main" id="{9BA3B0EF-05EC-4EA1-A35C-E72B09FA21EB}"/>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9" name="Line 7">
            <a:extLst>
              <a:ext uri="{FF2B5EF4-FFF2-40B4-BE49-F238E27FC236}">
                <a16:creationId xmlns:a16="http://schemas.microsoft.com/office/drawing/2014/main" id="{78E61E60-8FA4-4653-87AB-2DC775AD3F66}"/>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0" name="Line 8">
            <a:extLst>
              <a:ext uri="{FF2B5EF4-FFF2-40B4-BE49-F238E27FC236}">
                <a16:creationId xmlns:a16="http://schemas.microsoft.com/office/drawing/2014/main" id="{9FBA3883-AE69-4BD5-8390-BCCCE241A5C8}"/>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1" name="Line 9">
            <a:extLst>
              <a:ext uri="{FF2B5EF4-FFF2-40B4-BE49-F238E27FC236}">
                <a16:creationId xmlns:a16="http://schemas.microsoft.com/office/drawing/2014/main" id="{34D38391-86E2-46E1-8B3C-DE19452B2EC2}"/>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2" name="Line 10">
            <a:extLst>
              <a:ext uri="{FF2B5EF4-FFF2-40B4-BE49-F238E27FC236}">
                <a16:creationId xmlns:a16="http://schemas.microsoft.com/office/drawing/2014/main" id="{EC0FB2C5-BE7C-47ED-A8E7-B8F88A8E20A2}"/>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3" name="Line 11">
            <a:extLst>
              <a:ext uri="{FF2B5EF4-FFF2-40B4-BE49-F238E27FC236}">
                <a16:creationId xmlns:a16="http://schemas.microsoft.com/office/drawing/2014/main" id="{59D4200F-A714-4C1C-811C-0116A63E12DA}"/>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4" name="Line 12">
            <a:extLst>
              <a:ext uri="{FF2B5EF4-FFF2-40B4-BE49-F238E27FC236}">
                <a16:creationId xmlns:a16="http://schemas.microsoft.com/office/drawing/2014/main" id="{9173D894-AD2B-48CF-BECB-7AC9BB26F5F6}"/>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5" name="Line 13">
            <a:extLst>
              <a:ext uri="{FF2B5EF4-FFF2-40B4-BE49-F238E27FC236}">
                <a16:creationId xmlns:a16="http://schemas.microsoft.com/office/drawing/2014/main" id="{83840BF2-87E3-4274-8DE6-96570DC10527}"/>
              </a:ext>
            </a:extLst>
          </p:cNvPr>
          <p:cNvSpPr>
            <a:spLocks noChangeShapeType="1"/>
          </p:cNvSpPr>
          <p:nvPr/>
        </p:nvSpPr>
        <p:spPr bwMode="auto">
          <a:xfrm>
            <a:off x="41148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6" name="Text Box 14">
            <a:extLst>
              <a:ext uri="{FF2B5EF4-FFF2-40B4-BE49-F238E27FC236}">
                <a16:creationId xmlns:a16="http://schemas.microsoft.com/office/drawing/2014/main" id="{4C7B5091-AB97-438B-995F-C8F95C2FFF2B}"/>
              </a:ext>
            </a:extLst>
          </p:cNvPr>
          <p:cNvSpPr txBox="1">
            <a:spLocks noChangeArrowheads="1"/>
          </p:cNvSpPr>
          <p:nvPr/>
        </p:nvSpPr>
        <p:spPr bwMode="auto">
          <a:xfrm>
            <a:off x="3962400" y="190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2368459-9D16-45F2-8985-1413447674CC}"/>
              </a:ext>
            </a:extLst>
          </p:cNvPr>
          <p:cNvSpPr>
            <a:spLocks noGrp="1" noChangeArrowheads="1"/>
          </p:cNvSpPr>
          <p:nvPr>
            <p:ph type="title"/>
          </p:nvPr>
        </p:nvSpPr>
        <p:spPr/>
        <p:txBody>
          <a:bodyPr/>
          <a:lstStyle/>
          <a:p>
            <a:r>
              <a:rPr lang="en-US" altLang="en-US"/>
              <a:t>Calculating max conflicts efficiently</a:t>
            </a:r>
          </a:p>
        </p:txBody>
      </p:sp>
      <p:sp>
        <p:nvSpPr>
          <p:cNvPr id="60419" name="Line 3">
            <a:extLst>
              <a:ext uri="{FF2B5EF4-FFF2-40B4-BE49-F238E27FC236}">
                <a16:creationId xmlns:a16="http://schemas.microsoft.com/office/drawing/2014/main" id="{CBCC8B0F-2942-444D-9840-520551AF2707}"/>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0" name="Line 4">
            <a:extLst>
              <a:ext uri="{FF2B5EF4-FFF2-40B4-BE49-F238E27FC236}">
                <a16:creationId xmlns:a16="http://schemas.microsoft.com/office/drawing/2014/main" id="{009E4027-ADDE-441E-A24A-326253D65C15}"/>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1" name="Line 5">
            <a:extLst>
              <a:ext uri="{FF2B5EF4-FFF2-40B4-BE49-F238E27FC236}">
                <a16:creationId xmlns:a16="http://schemas.microsoft.com/office/drawing/2014/main" id="{63B1F9FD-B2B3-4B55-8186-889B49729691}"/>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2" name="Line 6">
            <a:extLst>
              <a:ext uri="{FF2B5EF4-FFF2-40B4-BE49-F238E27FC236}">
                <a16:creationId xmlns:a16="http://schemas.microsoft.com/office/drawing/2014/main" id="{04EAC58A-3565-4071-8FB1-DB294DBE209E}"/>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3" name="Line 7">
            <a:extLst>
              <a:ext uri="{FF2B5EF4-FFF2-40B4-BE49-F238E27FC236}">
                <a16:creationId xmlns:a16="http://schemas.microsoft.com/office/drawing/2014/main" id="{C02FA5C1-9996-4458-B784-7E200EC67499}"/>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4" name="Line 8">
            <a:extLst>
              <a:ext uri="{FF2B5EF4-FFF2-40B4-BE49-F238E27FC236}">
                <a16:creationId xmlns:a16="http://schemas.microsoft.com/office/drawing/2014/main" id="{4DF0AC31-05EF-4765-8CBC-6D9E62B1B669}"/>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5" name="Line 9">
            <a:extLst>
              <a:ext uri="{FF2B5EF4-FFF2-40B4-BE49-F238E27FC236}">
                <a16:creationId xmlns:a16="http://schemas.microsoft.com/office/drawing/2014/main" id="{BF557A68-F369-4411-AC37-BFA70B08DFB9}"/>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6" name="Line 10">
            <a:extLst>
              <a:ext uri="{FF2B5EF4-FFF2-40B4-BE49-F238E27FC236}">
                <a16:creationId xmlns:a16="http://schemas.microsoft.com/office/drawing/2014/main" id="{688E633F-D246-49BC-A128-51D68B0F5A07}"/>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7" name="Line 11">
            <a:extLst>
              <a:ext uri="{FF2B5EF4-FFF2-40B4-BE49-F238E27FC236}">
                <a16:creationId xmlns:a16="http://schemas.microsoft.com/office/drawing/2014/main" id="{59AECAF7-D81A-4137-890C-B3EECB441C52}"/>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8" name="Line 12">
            <a:extLst>
              <a:ext uri="{FF2B5EF4-FFF2-40B4-BE49-F238E27FC236}">
                <a16:creationId xmlns:a16="http://schemas.microsoft.com/office/drawing/2014/main" id="{723CFA7F-72DE-442D-A181-44ADCEDC7661}"/>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31" name="Text Box 15">
            <a:extLst>
              <a:ext uri="{FF2B5EF4-FFF2-40B4-BE49-F238E27FC236}">
                <a16:creationId xmlns:a16="http://schemas.microsoft.com/office/drawing/2014/main" id="{8D6F1408-0FCF-45B3-9596-A4ED11B814B6}"/>
              </a:ext>
            </a:extLst>
          </p:cNvPr>
          <p:cNvSpPr txBox="1">
            <a:spLocks noChangeArrowheads="1"/>
          </p:cNvSpPr>
          <p:nvPr/>
        </p:nvSpPr>
        <p:spPr bwMode="auto">
          <a:xfrm>
            <a:off x="4191000" y="1981200"/>
            <a:ext cx="20574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7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
        <p:nvSpPr>
          <p:cNvPr id="60432" name="Line 16">
            <a:extLst>
              <a:ext uri="{FF2B5EF4-FFF2-40B4-BE49-F238E27FC236}">
                <a16:creationId xmlns:a16="http://schemas.microsoft.com/office/drawing/2014/main" id="{0F146283-71CD-42A0-B1DE-45434528CEEE}"/>
              </a:ext>
            </a:extLst>
          </p:cNvPr>
          <p:cNvSpPr>
            <a:spLocks noChangeShapeType="1"/>
          </p:cNvSpPr>
          <p:nvPr/>
        </p:nvSpPr>
        <p:spPr bwMode="auto">
          <a:xfrm>
            <a:off x="41148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5A91024-D0CD-4B3E-8BE8-B20E79DC8CD8}"/>
              </a:ext>
            </a:extLst>
          </p:cNvPr>
          <p:cNvSpPr>
            <a:spLocks noGrp="1" noChangeArrowheads="1"/>
          </p:cNvSpPr>
          <p:nvPr>
            <p:ph type="title"/>
          </p:nvPr>
        </p:nvSpPr>
        <p:spPr>
          <a:xfrm>
            <a:off x="457200" y="122238"/>
            <a:ext cx="8229600" cy="801589"/>
          </a:xfrm>
        </p:spPr>
        <p:txBody>
          <a:bodyPr/>
          <a:lstStyle/>
          <a:p>
            <a:r>
              <a:rPr lang="en-US" altLang="en-US" dirty="0"/>
              <a:t>Calculating max conflicts</a:t>
            </a:r>
          </a:p>
        </p:txBody>
      </p:sp>
      <p:pic>
        <p:nvPicPr>
          <p:cNvPr id="61445" name="Picture 5">
            <a:extLst>
              <a:ext uri="{FF2B5EF4-FFF2-40B4-BE49-F238E27FC236}">
                <a16:creationId xmlns:a16="http://schemas.microsoft.com/office/drawing/2014/main" id="{6C8FA929-91D2-4351-A208-27738B830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96" y="1323370"/>
            <a:ext cx="6895279" cy="53424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DAB0C8F-4F62-4814-881F-FD7C9F60DE61}"/>
              </a:ext>
            </a:extLst>
          </p:cNvPr>
          <p:cNvSpPr>
            <a:spLocks noGrp="1" noChangeArrowheads="1"/>
          </p:cNvSpPr>
          <p:nvPr>
            <p:ph type="title"/>
          </p:nvPr>
        </p:nvSpPr>
        <p:spPr>
          <a:xfrm>
            <a:off x="457200" y="0"/>
            <a:ext cx="7543800" cy="960438"/>
          </a:xfrm>
        </p:spPr>
        <p:txBody>
          <a:bodyPr/>
          <a:lstStyle/>
          <a:p>
            <a:r>
              <a:rPr lang="en-US" altLang="en-US"/>
              <a:t>Correctness?</a:t>
            </a:r>
          </a:p>
        </p:txBody>
      </p:sp>
      <p:sp>
        <p:nvSpPr>
          <p:cNvPr id="62467" name="Rectangle 3">
            <a:extLst>
              <a:ext uri="{FF2B5EF4-FFF2-40B4-BE49-F238E27FC236}">
                <a16:creationId xmlns:a16="http://schemas.microsoft.com/office/drawing/2014/main" id="{0FB64D7A-6F98-45CF-9B19-4C21E6053A28}"/>
              </a:ext>
            </a:extLst>
          </p:cNvPr>
          <p:cNvSpPr>
            <a:spLocks noGrp="1" noChangeArrowheads="1"/>
          </p:cNvSpPr>
          <p:nvPr>
            <p:ph type="body" idx="1"/>
          </p:nvPr>
        </p:nvSpPr>
        <p:spPr>
          <a:xfrm>
            <a:off x="457200" y="1127919"/>
            <a:ext cx="7162800" cy="1143000"/>
          </a:xfrm>
        </p:spPr>
        <p:txBody>
          <a:bodyPr/>
          <a:lstStyle/>
          <a:p>
            <a:pPr>
              <a:lnSpc>
                <a:spcPct val="80000"/>
              </a:lnSpc>
            </a:pPr>
            <a:r>
              <a:rPr lang="en-US" altLang="en-US" sz="2600" dirty="0"/>
              <a:t>We can do no better then the max number of conflicts.  This exactly counts the max number of conflicts.</a:t>
            </a:r>
          </a:p>
        </p:txBody>
      </p:sp>
      <p:pic>
        <p:nvPicPr>
          <p:cNvPr id="62468" name="Picture 4">
            <a:extLst>
              <a:ext uri="{FF2B5EF4-FFF2-40B4-BE49-F238E27FC236}">
                <a16:creationId xmlns:a16="http://schemas.microsoft.com/office/drawing/2014/main" id="{CF1C6C2A-3FBB-470C-B38E-13E518606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677" y="2438400"/>
            <a:ext cx="5704169" cy="44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A82B044-BE3D-4AAF-A08E-3F26DCF784D6}"/>
              </a:ext>
            </a:extLst>
          </p:cNvPr>
          <p:cNvSpPr>
            <a:spLocks noGrp="1" noChangeArrowheads="1"/>
          </p:cNvSpPr>
          <p:nvPr>
            <p:ph type="title"/>
          </p:nvPr>
        </p:nvSpPr>
        <p:spPr>
          <a:xfrm>
            <a:off x="457200" y="0"/>
            <a:ext cx="7543800" cy="960438"/>
          </a:xfrm>
        </p:spPr>
        <p:txBody>
          <a:bodyPr/>
          <a:lstStyle/>
          <a:p>
            <a:r>
              <a:rPr lang="en-US" altLang="en-US"/>
              <a:t>Runtime?</a:t>
            </a:r>
          </a:p>
        </p:txBody>
      </p:sp>
      <p:sp>
        <p:nvSpPr>
          <p:cNvPr id="63491" name="Rectangle 3">
            <a:extLst>
              <a:ext uri="{FF2B5EF4-FFF2-40B4-BE49-F238E27FC236}">
                <a16:creationId xmlns:a16="http://schemas.microsoft.com/office/drawing/2014/main" id="{899C1600-0CEA-4B60-A7E5-0EC3AB01A7D6}"/>
              </a:ext>
            </a:extLst>
          </p:cNvPr>
          <p:cNvSpPr>
            <a:spLocks noGrp="1" noChangeArrowheads="1"/>
          </p:cNvSpPr>
          <p:nvPr>
            <p:ph type="body" idx="1"/>
          </p:nvPr>
        </p:nvSpPr>
        <p:spPr>
          <a:xfrm>
            <a:off x="457200" y="1295400"/>
            <a:ext cx="7162800" cy="1143000"/>
          </a:xfrm>
        </p:spPr>
        <p:txBody>
          <a:bodyPr/>
          <a:lstStyle/>
          <a:p>
            <a:r>
              <a:rPr lang="en-US" altLang="en-US"/>
              <a:t>O(2n log 2n + n) = </a:t>
            </a:r>
            <a:r>
              <a:rPr lang="en-US" altLang="en-US">
                <a:solidFill>
                  <a:srgbClr val="0000FF"/>
                </a:solidFill>
              </a:rPr>
              <a:t>O(n log n)</a:t>
            </a:r>
          </a:p>
        </p:txBody>
      </p:sp>
      <p:pic>
        <p:nvPicPr>
          <p:cNvPr id="63492" name="Picture 4">
            <a:extLst>
              <a:ext uri="{FF2B5EF4-FFF2-40B4-BE49-F238E27FC236}">
                <a16:creationId xmlns:a16="http://schemas.microsoft.com/office/drawing/2014/main" id="{882C446F-75DA-4E85-AD50-8F07FFF2B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98" y="2083566"/>
            <a:ext cx="5820266" cy="4509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91568" y="506145"/>
            <a:ext cx="3553377" cy="625643"/>
          </a:xfrm>
          <a:prstGeom prst="rect">
            <a:avLst/>
          </a:prstGeom>
        </p:spPr>
        <p:txBody>
          <a:bodyPr vert="horz" wrap="square" lIns="0" tIns="11516" rIns="0" bIns="0" rtlCol="0">
            <a:spAutoFit/>
          </a:bodyPr>
          <a:lstStyle/>
          <a:p>
            <a:pPr marL="11516" defTabSz="829178">
              <a:spcBef>
                <a:spcPts val="91"/>
              </a:spcBef>
            </a:pPr>
            <a:r>
              <a:rPr sz="3990" spc="-5" dirty="0">
                <a:solidFill>
                  <a:srgbClr val="191919"/>
                </a:solidFill>
                <a:latin typeface="DejaVu Serif"/>
                <a:cs typeface="DejaVu Serif"/>
              </a:rPr>
              <a:t>Frog</a:t>
            </a:r>
            <a:r>
              <a:rPr sz="3990" spc="-77" dirty="0">
                <a:solidFill>
                  <a:srgbClr val="191919"/>
                </a:solidFill>
                <a:latin typeface="DejaVu Serif"/>
                <a:cs typeface="DejaVu Serif"/>
              </a:rPr>
              <a:t> </a:t>
            </a:r>
            <a:r>
              <a:rPr sz="3990" spc="-5" dirty="0">
                <a:solidFill>
                  <a:srgbClr val="191919"/>
                </a:solidFill>
                <a:latin typeface="DejaVu Serif"/>
                <a:cs typeface="DejaVu Serif"/>
              </a:rPr>
              <a:t>Jumping</a:t>
            </a:r>
            <a:endParaRPr sz="3990">
              <a:solidFill>
                <a:prstClr val="black"/>
              </a:solidFill>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0" y="3112300"/>
            <a:ext cx="829179" cy="829179"/>
          </a:xfrm>
          <a:custGeom>
            <a:avLst/>
            <a:gdLst/>
            <a:ahLst/>
            <a:cxnLst/>
            <a:rect l="l" t="t" r="r" b="b"/>
            <a:pathLst>
              <a:path w="914400" h="914400">
                <a:moveTo>
                  <a:pt x="478790" y="0"/>
                </a:moveTo>
                <a:lnTo>
                  <a:pt x="455930" y="0"/>
                </a:lnTo>
                <a:lnTo>
                  <a:pt x="410209" y="2539"/>
                </a:lnTo>
                <a:lnTo>
                  <a:pt x="365760" y="8889"/>
                </a:lnTo>
                <a:lnTo>
                  <a:pt x="321310" y="20320"/>
                </a:lnTo>
                <a:lnTo>
                  <a:pt x="300990" y="27939"/>
                </a:lnTo>
                <a:lnTo>
                  <a:pt x="279400" y="35560"/>
                </a:lnTo>
                <a:lnTo>
                  <a:pt x="238760" y="55879"/>
                </a:lnTo>
                <a:lnTo>
                  <a:pt x="199390" y="78739"/>
                </a:lnTo>
                <a:lnTo>
                  <a:pt x="163830" y="106679"/>
                </a:lnTo>
                <a:lnTo>
                  <a:pt x="130810" y="137160"/>
                </a:lnTo>
                <a:lnTo>
                  <a:pt x="100330" y="171450"/>
                </a:lnTo>
                <a:lnTo>
                  <a:pt x="73660" y="208279"/>
                </a:lnTo>
                <a:lnTo>
                  <a:pt x="50800" y="247650"/>
                </a:lnTo>
                <a:lnTo>
                  <a:pt x="33020" y="288289"/>
                </a:lnTo>
                <a:lnTo>
                  <a:pt x="24130" y="309879"/>
                </a:lnTo>
                <a:lnTo>
                  <a:pt x="11430" y="353060"/>
                </a:lnTo>
                <a:lnTo>
                  <a:pt x="7620" y="375920"/>
                </a:lnTo>
                <a:lnTo>
                  <a:pt x="3810" y="397510"/>
                </a:lnTo>
                <a:lnTo>
                  <a:pt x="1270" y="420370"/>
                </a:lnTo>
                <a:lnTo>
                  <a:pt x="0" y="443229"/>
                </a:lnTo>
                <a:lnTo>
                  <a:pt x="0" y="466089"/>
                </a:lnTo>
                <a:lnTo>
                  <a:pt x="1269" y="487679"/>
                </a:lnTo>
                <a:lnTo>
                  <a:pt x="6350" y="533400"/>
                </a:lnTo>
                <a:lnTo>
                  <a:pt x="11430" y="554989"/>
                </a:lnTo>
                <a:lnTo>
                  <a:pt x="16510" y="577850"/>
                </a:lnTo>
                <a:lnTo>
                  <a:pt x="30480" y="621029"/>
                </a:lnTo>
                <a:lnTo>
                  <a:pt x="48260" y="661670"/>
                </a:lnTo>
                <a:lnTo>
                  <a:pt x="71120" y="701039"/>
                </a:lnTo>
                <a:lnTo>
                  <a:pt x="82550" y="720089"/>
                </a:lnTo>
                <a:lnTo>
                  <a:pt x="96520" y="739139"/>
                </a:lnTo>
                <a:lnTo>
                  <a:pt x="111760" y="755650"/>
                </a:lnTo>
                <a:lnTo>
                  <a:pt x="125730" y="773429"/>
                </a:lnTo>
                <a:lnTo>
                  <a:pt x="160020" y="803910"/>
                </a:lnTo>
                <a:lnTo>
                  <a:pt x="195580" y="831850"/>
                </a:lnTo>
                <a:lnTo>
                  <a:pt x="233679" y="855979"/>
                </a:lnTo>
                <a:lnTo>
                  <a:pt x="274320" y="876300"/>
                </a:lnTo>
                <a:lnTo>
                  <a:pt x="337820" y="899160"/>
                </a:lnTo>
                <a:lnTo>
                  <a:pt x="405130" y="911860"/>
                </a:lnTo>
                <a:lnTo>
                  <a:pt x="449580" y="914400"/>
                </a:lnTo>
                <a:lnTo>
                  <a:pt x="472440" y="914400"/>
                </a:lnTo>
                <a:lnTo>
                  <a:pt x="518159" y="910589"/>
                </a:lnTo>
                <a:lnTo>
                  <a:pt x="562610" y="901700"/>
                </a:lnTo>
                <a:lnTo>
                  <a:pt x="627380" y="881380"/>
                </a:lnTo>
                <a:lnTo>
                  <a:pt x="688340" y="852170"/>
                </a:lnTo>
                <a:lnTo>
                  <a:pt x="726440"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1658358"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975073"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6633431"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291788"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299426" y="4377949"/>
            <a:ext cx="8625763"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91568" y="506145"/>
            <a:ext cx="3553377" cy="625643"/>
          </a:xfrm>
          <a:prstGeom prst="rect">
            <a:avLst/>
          </a:prstGeom>
        </p:spPr>
        <p:txBody>
          <a:bodyPr vert="horz" wrap="square" lIns="0" tIns="11516" rIns="0" bIns="0" rtlCol="0">
            <a:spAutoFit/>
          </a:bodyPr>
          <a:lstStyle/>
          <a:p>
            <a:pPr marL="11516" defTabSz="829178">
              <a:spcBef>
                <a:spcPts val="91"/>
              </a:spcBef>
            </a:pPr>
            <a:r>
              <a:rPr sz="3990" spc="-5" dirty="0">
                <a:solidFill>
                  <a:srgbClr val="191919"/>
                </a:solidFill>
                <a:latin typeface="DejaVu Serif"/>
                <a:cs typeface="DejaVu Serif"/>
              </a:rPr>
              <a:t>Frog</a:t>
            </a:r>
            <a:r>
              <a:rPr sz="3990" spc="-77" dirty="0">
                <a:solidFill>
                  <a:srgbClr val="191919"/>
                </a:solidFill>
                <a:latin typeface="DejaVu Serif"/>
                <a:cs typeface="DejaVu Serif"/>
              </a:rPr>
              <a:t> </a:t>
            </a:r>
            <a:r>
              <a:rPr sz="3990" spc="-5" dirty="0">
                <a:solidFill>
                  <a:srgbClr val="191919"/>
                </a:solidFill>
                <a:latin typeface="DejaVu Serif"/>
                <a:cs typeface="DejaVu Serif"/>
              </a:rPr>
              <a:t>Jumping</a:t>
            </a:r>
            <a:endParaRPr sz="3990">
              <a:solidFill>
                <a:prstClr val="black"/>
              </a:solidFill>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1658358"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975073"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0" y="3112300"/>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6633431"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291788"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299426" y="4377949"/>
            <a:ext cx="8625763"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1568" y="506145"/>
            <a:ext cx="3553377"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Frog</a:t>
            </a:r>
            <a:r>
              <a:rPr sz="3990" b="0" spc="-77" dirty="0">
                <a:latin typeface="DejaVu Serif"/>
                <a:cs typeface="DejaVu Serif"/>
              </a:rPr>
              <a:t> </a:t>
            </a:r>
            <a:r>
              <a:rPr sz="3990" b="0" spc="-5" dirty="0">
                <a:latin typeface="DejaVu Serif"/>
                <a:cs typeface="DejaVu Serif"/>
              </a:rPr>
              <a:t>Jumping</a:t>
            </a:r>
            <a:endParaRPr sz="3990">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1658358"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975073"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0" y="3112300"/>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6633431"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291788"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217658" y="5185247"/>
            <a:ext cx="2674102" cy="0"/>
          </a:xfrm>
          <a:custGeom>
            <a:avLst/>
            <a:gdLst/>
            <a:ahLst/>
            <a:cxnLst/>
            <a:rect l="l" t="t" r="r" b="b"/>
            <a:pathLst>
              <a:path w="2948940">
                <a:moveTo>
                  <a:pt x="0" y="0"/>
                </a:moveTo>
                <a:lnTo>
                  <a:pt x="2948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18235" y="5103480"/>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891185" y="5103480"/>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299426" y="4377948"/>
            <a:ext cx="8625763" cy="1330323"/>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164108"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3</a:t>
            </a:r>
            <a:endParaRPr sz="1814">
              <a:solidFill>
                <a:prstClr val="black"/>
              </a:solidFill>
              <a:latin typeface="DejaVu Serif"/>
              <a:cs typeface="DejaVu Serif"/>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1568" y="506145"/>
            <a:ext cx="3553377"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Frog</a:t>
            </a:r>
            <a:r>
              <a:rPr sz="3990" b="0" spc="-77" dirty="0">
                <a:latin typeface="DejaVu Serif"/>
                <a:cs typeface="DejaVu Serif"/>
              </a:rPr>
              <a:t> </a:t>
            </a:r>
            <a:r>
              <a:rPr sz="3990" b="0" spc="-5" dirty="0">
                <a:latin typeface="DejaVu Serif"/>
                <a:cs typeface="DejaVu Serif"/>
              </a:rPr>
              <a:t>Jumping</a:t>
            </a:r>
            <a:endParaRPr sz="3990">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1658358"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975073"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0" y="3112300"/>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6633431"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291788"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8499083" y="3941479"/>
            <a:ext cx="414589" cy="414589"/>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8499083" y="3941479"/>
            <a:ext cx="414589" cy="414589"/>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7658" y="5185247"/>
            <a:ext cx="2674102" cy="0"/>
          </a:xfrm>
          <a:custGeom>
            <a:avLst/>
            <a:gdLst/>
            <a:ahLst/>
            <a:cxnLst/>
            <a:rect l="l" t="t" r="r" b="b"/>
            <a:pathLst>
              <a:path w="2948940">
                <a:moveTo>
                  <a:pt x="0" y="0"/>
                </a:moveTo>
                <a:lnTo>
                  <a:pt x="2948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18235" y="5103480"/>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891185" y="5103480"/>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txBox="1"/>
          <p:nvPr/>
        </p:nvSpPr>
        <p:spPr>
          <a:xfrm>
            <a:off x="299426" y="4377948"/>
            <a:ext cx="8625763" cy="1330323"/>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164108"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3</a:t>
            </a:r>
            <a:endParaRPr sz="1814">
              <a:solidFill>
                <a:prstClr val="black"/>
              </a:solidFill>
              <a:latin typeface="DejaVu Serif"/>
              <a:cs typeface="DejaVu Serif"/>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1568" y="506145"/>
            <a:ext cx="3553377"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Frog</a:t>
            </a:r>
            <a:r>
              <a:rPr sz="3990" b="0" spc="-77" dirty="0">
                <a:latin typeface="DejaVu Serif"/>
                <a:cs typeface="DejaVu Serif"/>
              </a:rPr>
              <a:t> </a:t>
            </a:r>
            <a:r>
              <a:rPr sz="3990" b="0" spc="-5" dirty="0">
                <a:latin typeface="DejaVu Serif"/>
                <a:cs typeface="DejaVu Serif"/>
              </a:rPr>
              <a:t>Jumping</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543573" y="2716137"/>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5" name="object 5"/>
          <p:cNvSpPr txBox="1"/>
          <p:nvPr/>
        </p:nvSpPr>
        <p:spPr>
          <a:xfrm>
            <a:off x="543573" y="4169502"/>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6" name="object 6"/>
          <p:cNvSpPr txBox="1"/>
          <p:nvPr/>
        </p:nvSpPr>
        <p:spPr>
          <a:xfrm>
            <a:off x="543573" y="5194460"/>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7" name="object 7"/>
          <p:cNvSpPr txBox="1"/>
          <p:nvPr/>
        </p:nvSpPr>
        <p:spPr>
          <a:xfrm>
            <a:off x="837239" y="1570258"/>
            <a:ext cx="7692937" cy="4875648"/>
          </a:xfrm>
          <a:prstGeom prst="rect">
            <a:avLst/>
          </a:prstGeom>
        </p:spPr>
        <p:txBody>
          <a:bodyPr vert="horz" wrap="square" lIns="0" tIns="36277" rIns="0" bIns="0" rtlCol="0">
            <a:spAutoFit/>
          </a:bodyPr>
          <a:lstStyle/>
          <a:p>
            <a:pPr marL="11516" marR="4607" defTabSz="829178">
              <a:lnSpc>
                <a:spcPts val="3381"/>
              </a:lnSpc>
              <a:spcBef>
                <a:spcPts val="286"/>
              </a:spcBef>
              <a:tabLst>
                <a:tab pos="2433407" algn="l"/>
                <a:tab pos="3639746" algn="l"/>
              </a:tabLst>
            </a:pPr>
            <a:r>
              <a:rPr sz="2902" spc="-5" dirty="0">
                <a:solidFill>
                  <a:srgbClr val="191919"/>
                </a:solidFill>
                <a:latin typeface="DejaVu Serif"/>
                <a:cs typeface="DejaVu Serif"/>
              </a:rPr>
              <a:t>The frog begins at position </a:t>
            </a:r>
            <a:r>
              <a:rPr sz="2902" dirty="0">
                <a:solidFill>
                  <a:srgbClr val="191919"/>
                </a:solidFill>
                <a:latin typeface="DejaVu Serif"/>
                <a:cs typeface="DejaVu Serif"/>
              </a:rPr>
              <a:t>0 </a:t>
            </a:r>
            <a:r>
              <a:rPr sz="2902" spc="-5" dirty="0">
                <a:solidFill>
                  <a:srgbClr val="191919"/>
                </a:solidFill>
                <a:latin typeface="DejaVu Serif"/>
                <a:cs typeface="DejaVu Serif"/>
              </a:rPr>
              <a:t>in the </a:t>
            </a:r>
            <a:r>
              <a:rPr sz="2902" spc="-54" dirty="0">
                <a:solidFill>
                  <a:srgbClr val="191919"/>
                </a:solidFill>
                <a:latin typeface="DejaVu Serif"/>
                <a:cs typeface="DejaVu Serif"/>
              </a:rPr>
              <a:t>river.  </a:t>
            </a:r>
            <a:r>
              <a:rPr sz="2902" spc="-5" dirty="0">
                <a:solidFill>
                  <a:srgbClr val="191919"/>
                </a:solidFill>
                <a:latin typeface="DejaVu Serif"/>
                <a:cs typeface="DejaVu Serif"/>
              </a:rPr>
              <a:t>Its goal</a:t>
            </a:r>
            <a:r>
              <a:rPr sz="2902" spc="9" dirty="0">
                <a:solidFill>
                  <a:srgbClr val="191919"/>
                </a:solidFill>
                <a:latin typeface="DejaVu Serif"/>
                <a:cs typeface="DejaVu Serif"/>
              </a:rPr>
              <a:t> </a:t>
            </a:r>
            <a:r>
              <a:rPr sz="2902" spc="-5" dirty="0">
                <a:solidFill>
                  <a:srgbClr val="191919"/>
                </a:solidFill>
                <a:latin typeface="DejaVu Serif"/>
                <a:cs typeface="DejaVu Serif"/>
              </a:rPr>
              <a:t>is</a:t>
            </a:r>
            <a:r>
              <a:rPr sz="2902" spc="-9" dirty="0">
                <a:solidFill>
                  <a:srgbClr val="191919"/>
                </a:solidFill>
                <a:latin typeface="DejaVu Serif"/>
                <a:cs typeface="DejaVu Serif"/>
              </a:rPr>
              <a:t> </a:t>
            </a:r>
            <a:r>
              <a:rPr sz="2902" dirty="0">
                <a:solidFill>
                  <a:srgbClr val="191919"/>
                </a:solidFill>
                <a:latin typeface="DejaVu Serif"/>
                <a:cs typeface="DejaVu Serif"/>
              </a:rPr>
              <a:t>to	get</a:t>
            </a:r>
            <a:r>
              <a:rPr sz="2902" spc="-9" dirty="0">
                <a:solidFill>
                  <a:srgbClr val="191919"/>
                </a:solidFill>
                <a:latin typeface="DejaVu Serif"/>
                <a:cs typeface="DejaVu Serif"/>
              </a:rPr>
              <a:t> </a:t>
            </a:r>
            <a:r>
              <a:rPr sz="2902" dirty="0">
                <a:solidFill>
                  <a:srgbClr val="191919"/>
                </a:solidFill>
                <a:latin typeface="DejaVu Serif"/>
                <a:cs typeface="DejaVu Serif"/>
              </a:rPr>
              <a:t>to	</a:t>
            </a:r>
            <a:r>
              <a:rPr sz="2902" spc="-5" dirty="0">
                <a:solidFill>
                  <a:srgbClr val="191919"/>
                </a:solidFill>
                <a:latin typeface="DejaVu Serif"/>
                <a:cs typeface="DejaVu Serif"/>
              </a:rPr>
              <a:t>position</a:t>
            </a:r>
            <a:r>
              <a:rPr sz="2902" spc="54" dirty="0">
                <a:solidFill>
                  <a:srgbClr val="191919"/>
                </a:solidFill>
                <a:latin typeface="DejaVu Serif"/>
                <a:cs typeface="DejaVu Serif"/>
              </a:rPr>
              <a:t> </a:t>
            </a:r>
            <a:r>
              <a:rPr sz="2902" i="1" spc="-5" dirty="0">
                <a:solidFill>
                  <a:srgbClr val="191919"/>
                </a:solidFill>
                <a:latin typeface="DejaVu Serif"/>
                <a:cs typeface="DejaVu Serif"/>
              </a:rPr>
              <a:t>n</a:t>
            </a:r>
            <a:r>
              <a:rPr sz="2902" spc="-5" dirty="0">
                <a:solidFill>
                  <a:srgbClr val="191919"/>
                </a:solidFill>
                <a:latin typeface="DejaVu Serif"/>
                <a:cs typeface="DejaVu Serif"/>
              </a:rPr>
              <a:t>.</a:t>
            </a:r>
            <a:endParaRPr sz="2902">
              <a:solidFill>
                <a:prstClr val="black"/>
              </a:solidFill>
              <a:latin typeface="DejaVu Serif"/>
              <a:cs typeface="DejaVu Serif"/>
            </a:endParaRPr>
          </a:p>
          <a:p>
            <a:pPr marL="11516" marR="400194" defTabSz="829178">
              <a:lnSpc>
                <a:spcPts val="3381"/>
              </a:lnSpc>
              <a:spcBef>
                <a:spcPts val="1288"/>
              </a:spcBef>
            </a:pPr>
            <a:r>
              <a:rPr sz="2902" spc="-5" dirty="0">
                <a:solidFill>
                  <a:srgbClr val="191919"/>
                </a:solidFill>
                <a:latin typeface="DejaVu Serif"/>
                <a:cs typeface="DejaVu Serif"/>
              </a:rPr>
              <a:t>There are lilypads at various positions.  There is always </a:t>
            </a:r>
            <a:r>
              <a:rPr sz="2902" dirty="0">
                <a:solidFill>
                  <a:srgbClr val="191919"/>
                </a:solidFill>
                <a:latin typeface="DejaVu Serif"/>
                <a:cs typeface="DejaVu Serif"/>
              </a:rPr>
              <a:t>a </a:t>
            </a:r>
            <a:r>
              <a:rPr sz="2902" spc="-5" dirty="0">
                <a:solidFill>
                  <a:srgbClr val="191919"/>
                </a:solidFill>
                <a:latin typeface="DejaVu Serif"/>
                <a:cs typeface="DejaVu Serif"/>
              </a:rPr>
              <a:t>lilypad at position </a:t>
            </a:r>
            <a:r>
              <a:rPr sz="2902" dirty="0">
                <a:solidFill>
                  <a:srgbClr val="191919"/>
                </a:solidFill>
                <a:latin typeface="DejaVu Serif"/>
                <a:cs typeface="DejaVu Serif"/>
              </a:rPr>
              <a:t>0  </a:t>
            </a:r>
            <a:r>
              <a:rPr sz="2902" spc="-5" dirty="0">
                <a:solidFill>
                  <a:srgbClr val="191919"/>
                </a:solidFill>
                <a:latin typeface="DejaVu Serif"/>
                <a:cs typeface="DejaVu Serif"/>
              </a:rPr>
              <a:t>and position</a:t>
            </a:r>
            <a:r>
              <a:rPr sz="2902" spc="23" dirty="0">
                <a:solidFill>
                  <a:srgbClr val="191919"/>
                </a:solidFill>
                <a:latin typeface="DejaVu Serif"/>
                <a:cs typeface="DejaVu Serif"/>
              </a:rPr>
              <a:t> </a:t>
            </a:r>
            <a:r>
              <a:rPr sz="2902" i="1" dirty="0">
                <a:solidFill>
                  <a:srgbClr val="191919"/>
                </a:solidFill>
                <a:latin typeface="DejaVu Serif"/>
                <a:cs typeface="DejaVu Serif"/>
              </a:rPr>
              <a:t>n</a:t>
            </a:r>
            <a:r>
              <a:rPr sz="2902" dirty="0">
                <a:solidFill>
                  <a:srgbClr val="191919"/>
                </a:solidFill>
                <a:latin typeface="DejaVu Serif"/>
                <a:cs typeface="DejaVu Serif"/>
              </a:rPr>
              <a:t>.</a:t>
            </a:r>
            <a:endParaRPr sz="2902">
              <a:solidFill>
                <a:prstClr val="black"/>
              </a:solidFill>
              <a:latin typeface="DejaVu Serif"/>
              <a:cs typeface="DejaVu Serif"/>
            </a:endParaRPr>
          </a:p>
          <a:p>
            <a:pPr marL="11516" marR="568908" defTabSz="829178">
              <a:lnSpc>
                <a:spcPts val="3381"/>
              </a:lnSpc>
              <a:spcBef>
                <a:spcPts val="1288"/>
              </a:spcBef>
            </a:pPr>
            <a:r>
              <a:rPr sz="2902" spc="-5" dirty="0">
                <a:solidFill>
                  <a:srgbClr val="191919"/>
                </a:solidFill>
                <a:latin typeface="DejaVu Serif"/>
                <a:cs typeface="DejaVu Serif"/>
              </a:rPr>
              <a:t>The frog can jump at most </a:t>
            </a:r>
            <a:r>
              <a:rPr sz="2902" i="1" dirty="0">
                <a:solidFill>
                  <a:srgbClr val="191919"/>
                </a:solidFill>
                <a:latin typeface="DejaVu Serif"/>
                <a:cs typeface="DejaVu Serif"/>
              </a:rPr>
              <a:t>r </a:t>
            </a:r>
            <a:r>
              <a:rPr sz="2902" spc="-5" dirty="0">
                <a:solidFill>
                  <a:srgbClr val="191919"/>
                </a:solidFill>
                <a:latin typeface="DejaVu Serif"/>
                <a:cs typeface="DejaVu Serif"/>
              </a:rPr>
              <a:t>units at </a:t>
            </a:r>
            <a:r>
              <a:rPr sz="2902" dirty="0">
                <a:solidFill>
                  <a:srgbClr val="191919"/>
                </a:solidFill>
                <a:latin typeface="DejaVu Serif"/>
                <a:cs typeface="DejaVu Serif"/>
              </a:rPr>
              <a:t>a  </a:t>
            </a:r>
            <a:r>
              <a:rPr sz="2902" spc="-5" dirty="0">
                <a:solidFill>
                  <a:srgbClr val="191919"/>
                </a:solidFill>
                <a:latin typeface="DejaVu Serif"/>
                <a:cs typeface="DejaVu Serif"/>
              </a:rPr>
              <a:t>time.</a:t>
            </a:r>
            <a:endParaRPr sz="2902">
              <a:solidFill>
                <a:prstClr val="black"/>
              </a:solidFill>
              <a:latin typeface="DejaVu Serif"/>
              <a:cs typeface="DejaVu Serif"/>
            </a:endParaRPr>
          </a:p>
          <a:p>
            <a:pPr marL="11516" marR="61613" defTabSz="829178">
              <a:lnSpc>
                <a:spcPct val="97300"/>
              </a:lnSpc>
              <a:spcBef>
                <a:spcPts val="1220"/>
              </a:spcBef>
            </a:pPr>
            <a:r>
              <a:rPr sz="2902" b="1" spc="-5" dirty="0">
                <a:solidFill>
                  <a:srgbClr val="0000FF"/>
                </a:solidFill>
                <a:latin typeface="DejaVu Serif"/>
                <a:cs typeface="DejaVu Serif"/>
              </a:rPr>
              <a:t>Goal: </a:t>
            </a:r>
            <a:r>
              <a:rPr sz="2902" spc="-5" dirty="0">
                <a:solidFill>
                  <a:srgbClr val="191919"/>
                </a:solidFill>
                <a:latin typeface="DejaVu Serif"/>
                <a:cs typeface="DejaVu Serif"/>
              </a:rPr>
              <a:t>Find the path the </a:t>
            </a:r>
            <a:r>
              <a:rPr sz="2902" dirty="0">
                <a:solidFill>
                  <a:srgbClr val="191919"/>
                </a:solidFill>
                <a:latin typeface="DejaVu Serif"/>
                <a:cs typeface="DejaVu Serif"/>
              </a:rPr>
              <a:t>frog </a:t>
            </a:r>
            <a:r>
              <a:rPr sz="2902" spc="-5" dirty="0">
                <a:solidFill>
                  <a:srgbClr val="191919"/>
                </a:solidFill>
                <a:latin typeface="DejaVu Serif"/>
                <a:cs typeface="DejaVu Serif"/>
              </a:rPr>
              <a:t>should </a:t>
            </a:r>
            <a:r>
              <a:rPr sz="2902" spc="-9" dirty="0">
                <a:solidFill>
                  <a:srgbClr val="191919"/>
                </a:solidFill>
                <a:latin typeface="DejaVu Serif"/>
                <a:cs typeface="DejaVu Serif"/>
              </a:rPr>
              <a:t>take  </a:t>
            </a:r>
            <a:r>
              <a:rPr sz="2902" spc="-5" dirty="0">
                <a:solidFill>
                  <a:srgbClr val="191919"/>
                </a:solidFill>
                <a:latin typeface="DejaVu Serif"/>
                <a:cs typeface="DejaVu Serif"/>
              </a:rPr>
              <a:t>to minimize jumps, assuming </a:t>
            </a:r>
            <a:r>
              <a:rPr sz="2902" dirty="0">
                <a:solidFill>
                  <a:srgbClr val="191919"/>
                </a:solidFill>
                <a:latin typeface="DejaVu Serif"/>
                <a:cs typeface="DejaVu Serif"/>
              </a:rPr>
              <a:t>a </a:t>
            </a:r>
            <a:r>
              <a:rPr sz="2902" spc="-5" dirty="0">
                <a:solidFill>
                  <a:srgbClr val="191919"/>
                </a:solidFill>
                <a:latin typeface="DejaVu Serif"/>
                <a:cs typeface="DejaVu Serif"/>
              </a:rPr>
              <a:t>solution  exists.</a:t>
            </a:r>
            <a:endParaRPr sz="2902">
              <a:solidFill>
                <a:prstClr val="black"/>
              </a:solidFill>
              <a:latin typeface="DejaVu Serif"/>
              <a:cs typeface="DejaVu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25530"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4059"/>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13" name="object 13"/>
          <p:cNvSpPr/>
          <p:nvPr/>
        </p:nvSpPr>
        <p:spPr>
          <a:xfrm>
            <a:off x="1254133" y="2905005"/>
            <a:ext cx="3295986" cy="0"/>
          </a:xfrm>
          <a:custGeom>
            <a:avLst/>
            <a:gdLst/>
            <a:ahLst/>
            <a:cxnLst/>
            <a:rect l="l" t="t" r="r" b="b"/>
            <a:pathLst>
              <a:path w="3634740">
                <a:moveTo>
                  <a:pt x="0" y="0"/>
                </a:moveTo>
                <a:lnTo>
                  <a:pt x="36347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254708" y="2823238"/>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549542"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17" name="object 17"/>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1" name="object 21"/>
          <p:cNvSpPr/>
          <p:nvPr/>
        </p:nvSpPr>
        <p:spPr>
          <a:xfrm>
            <a:off x="4570848" y="3734184"/>
            <a:ext cx="1844922" cy="0"/>
          </a:xfrm>
          <a:custGeom>
            <a:avLst/>
            <a:gdLst/>
            <a:ahLst/>
            <a:cxnLst/>
            <a:rect l="l" t="t" r="r" b="b"/>
            <a:pathLst>
              <a:path w="2034540">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571424"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415195"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25" name="object 25"/>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29" name="object 29"/>
          <p:cNvSpPr/>
          <p:nvPr/>
        </p:nvSpPr>
        <p:spPr>
          <a:xfrm>
            <a:off x="4778142"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778719"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7244373"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2" name="object 3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33" name="object 33"/>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37" name="object 37"/>
          <p:cNvSpPr/>
          <p:nvPr/>
        </p:nvSpPr>
        <p:spPr>
          <a:xfrm>
            <a:off x="424954"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25530"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891185" y="5310775"/>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41" name="object 41"/>
          <p:cNvSpPr/>
          <p:nvPr/>
        </p:nvSpPr>
        <p:spPr>
          <a:xfrm>
            <a:off x="6229206"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229782"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8695436"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4" name="object 44"/>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45" name="object 45"/>
          <p:cNvSpPr/>
          <p:nvPr/>
        </p:nvSpPr>
        <p:spPr>
          <a:xfrm>
            <a:off x="2083311" y="6221720"/>
            <a:ext cx="5990817" cy="0"/>
          </a:xfrm>
          <a:custGeom>
            <a:avLst/>
            <a:gdLst/>
            <a:ahLst/>
            <a:cxnLst/>
            <a:rect l="l" t="t" r="r" b="b"/>
            <a:pathLst>
              <a:path w="6606540">
                <a:moveTo>
                  <a:pt x="0" y="0"/>
                </a:moveTo>
                <a:lnTo>
                  <a:pt x="6606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083887"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8073552" y="6139954"/>
            <a:ext cx="0" cy="163532"/>
          </a:xfrm>
          <a:custGeom>
            <a:avLst/>
            <a:gdLst/>
            <a:ahLst/>
            <a:cxnLst/>
            <a:rect l="l" t="t" r="r" b="b"/>
            <a:pathLst>
              <a:path h="180340">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8" name="object 48"/>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1568" y="506145"/>
            <a:ext cx="3553377"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Frog</a:t>
            </a:r>
            <a:r>
              <a:rPr sz="3990" b="0" spc="-77" dirty="0">
                <a:latin typeface="DejaVu Serif"/>
                <a:cs typeface="DejaVu Serif"/>
              </a:rPr>
              <a:t> </a:t>
            </a:r>
            <a:r>
              <a:rPr sz="3990" b="0" spc="-5" dirty="0">
                <a:latin typeface="DejaVu Serif"/>
                <a:cs typeface="DejaVu Serif"/>
              </a:rPr>
              <a:t>Jumping</a:t>
            </a:r>
            <a:endParaRPr sz="3990">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1658358"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2487536"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5804252"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8291788"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499083" y="3941479"/>
            <a:ext cx="414589" cy="414589"/>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8499083" y="3941479"/>
            <a:ext cx="414589" cy="414589"/>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0" y="3112300"/>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7658" y="5185247"/>
            <a:ext cx="2674102" cy="0"/>
          </a:xfrm>
          <a:custGeom>
            <a:avLst/>
            <a:gdLst/>
            <a:ahLst/>
            <a:cxnLst/>
            <a:rect l="l" t="t" r="r" b="b"/>
            <a:pathLst>
              <a:path w="2948940">
                <a:moveTo>
                  <a:pt x="0" y="0"/>
                </a:moveTo>
                <a:lnTo>
                  <a:pt x="2948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18235" y="5103480"/>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891185" y="5103480"/>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txBox="1"/>
          <p:nvPr/>
        </p:nvSpPr>
        <p:spPr>
          <a:xfrm>
            <a:off x="299426" y="4377948"/>
            <a:ext cx="8625763" cy="1330323"/>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164108"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3</a:t>
            </a:r>
            <a:endParaRPr sz="1814">
              <a:solidFill>
                <a:prstClr val="black"/>
              </a:solidFill>
              <a:latin typeface="DejaVu Serif"/>
              <a:cs typeface="DejaVu Serif"/>
            </a:endParaRPr>
          </a:p>
        </p:txBody>
      </p:sp>
      <p:sp>
        <p:nvSpPr>
          <p:cNvPr id="16" name="object 16"/>
          <p:cNvSpPr/>
          <p:nvPr/>
        </p:nvSpPr>
        <p:spPr>
          <a:xfrm>
            <a:off x="6633431"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1568" y="506145"/>
            <a:ext cx="3553377"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Frog</a:t>
            </a:r>
            <a:r>
              <a:rPr sz="3990" b="0" spc="-77" dirty="0">
                <a:latin typeface="DejaVu Serif"/>
                <a:cs typeface="DejaVu Serif"/>
              </a:rPr>
              <a:t> </a:t>
            </a:r>
            <a:r>
              <a:rPr sz="3990" b="0" spc="-5" dirty="0">
                <a:latin typeface="DejaVu Serif"/>
                <a:cs typeface="DejaVu Serif"/>
              </a:rPr>
              <a:t>Jumping</a:t>
            </a:r>
            <a:endParaRPr sz="3990">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1658358"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2487536"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5804252"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8291788"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499083" y="3941479"/>
            <a:ext cx="414589" cy="414589"/>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8499083" y="3941479"/>
            <a:ext cx="414589" cy="414589"/>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0" y="3112300"/>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7658" y="5185247"/>
            <a:ext cx="2674102" cy="0"/>
          </a:xfrm>
          <a:custGeom>
            <a:avLst/>
            <a:gdLst/>
            <a:ahLst/>
            <a:cxnLst/>
            <a:rect l="l" t="t" r="r" b="b"/>
            <a:pathLst>
              <a:path w="2948940">
                <a:moveTo>
                  <a:pt x="0" y="0"/>
                </a:moveTo>
                <a:lnTo>
                  <a:pt x="2948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18235" y="5103480"/>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891185" y="5103480"/>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txBox="1"/>
          <p:nvPr/>
        </p:nvSpPr>
        <p:spPr>
          <a:xfrm>
            <a:off x="299426" y="4377948"/>
            <a:ext cx="8625763" cy="1330323"/>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164108"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3</a:t>
            </a:r>
            <a:endParaRPr sz="1814">
              <a:solidFill>
                <a:prstClr val="black"/>
              </a:solidFill>
              <a:latin typeface="DejaVu Serif"/>
              <a:cs typeface="DejaVu Serif"/>
            </a:endParaRPr>
          </a:p>
        </p:txBody>
      </p:sp>
      <p:sp>
        <p:nvSpPr>
          <p:cNvPr id="16" name="object 16"/>
          <p:cNvSpPr/>
          <p:nvPr/>
        </p:nvSpPr>
        <p:spPr>
          <a:xfrm>
            <a:off x="6633431"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2454" y="506145"/>
            <a:ext cx="2872183"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As </a:t>
            </a:r>
            <a:r>
              <a:rPr sz="3990" b="0" dirty="0">
                <a:latin typeface="DejaVu Serif"/>
                <a:cs typeface="DejaVu Serif"/>
              </a:rPr>
              <a:t>a</a:t>
            </a:r>
            <a:r>
              <a:rPr sz="3990" b="0" spc="-86" dirty="0">
                <a:latin typeface="DejaVu Serif"/>
                <a:cs typeface="DejaVu Serif"/>
              </a:rPr>
              <a:t> </a:t>
            </a:r>
            <a:r>
              <a:rPr sz="3990" b="0" spc="-5" dirty="0">
                <a:latin typeface="DejaVu Serif"/>
                <a:cs typeface="DejaVu Serif"/>
              </a:rPr>
              <a:t>Graph</a:t>
            </a:r>
            <a:endParaRPr sz="3990">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1658358"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19" y="814070"/>
                </a:lnTo>
                <a:lnTo>
                  <a:pt x="778510" y="783589"/>
                </a:lnTo>
                <a:lnTo>
                  <a:pt x="808989" y="749300"/>
                </a:lnTo>
                <a:lnTo>
                  <a:pt x="848360" y="694689"/>
                </a:lnTo>
                <a:lnTo>
                  <a:pt x="869950" y="655320"/>
                </a:lnTo>
                <a:lnTo>
                  <a:pt x="886460" y="613410"/>
                </a:lnTo>
                <a:lnTo>
                  <a:pt x="900430" y="570229"/>
                </a:lnTo>
                <a:lnTo>
                  <a:pt x="909319" y="525779"/>
                </a:lnTo>
                <a:lnTo>
                  <a:pt x="914400" y="457200"/>
                </a:lnTo>
                <a:lnTo>
                  <a:pt x="457200" y="457200"/>
                </a:lnTo>
                <a:lnTo>
                  <a:pt x="797560" y="152400"/>
                </a:lnTo>
                <a:lnTo>
                  <a:pt x="749300" y="105410"/>
                </a:lnTo>
                <a:lnTo>
                  <a:pt x="712469"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2487536"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20" y="814070"/>
                </a:lnTo>
                <a:lnTo>
                  <a:pt x="778510" y="783589"/>
                </a:lnTo>
                <a:lnTo>
                  <a:pt x="808989" y="749300"/>
                </a:lnTo>
                <a:lnTo>
                  <a:pt x="848360" y="694689"/>
                </a:lnTo>
                <a:lnTo>
                  <a:pt x="869950" y="655320"/>
                </a:lnTo>
                <a:lnTo>
                  <a:pt x="886460" y="613410"/>
                </a:lnTo>
                <a:lnTo>
                  <a:pt x="900429" y="570229"/>
                </a:lnTo>
                <a:lnTo>
                  <a:pt x="909320"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145894" y="3112300"/>
            <a:ext cx="829179" cy="829179"/>
          </a:xfrm>
          <a:custGeom>
            <a:avLst/>
            <a:gdLst/>
            <a:ahLst/>
            <a:cxnLst/>
            <a:rect l="l" t="t" r="r" b="b"/>
            <a:pathLst>
              <a:path w="914400" h="914400">
                <a:moveTo>
                  <a:pt x="455929" y="0"/>
                </a:moveTo>
                <a:lnTo>
                  <a:pt x="410210" y="2539"/>
                </a:lnTo>
                <a:lnTo>
                  <a:pt x="365760" y="10160"/>
                </a:lnTo>
                <a:lnTo>
                  <a:pt x="344170" y="15239"/>
                </a:lnTo>
                <a:lnTo>
                  <a:pt x="321310" y="20320"/>
                </a:lnTo>
                <a:lnTo>
                  <a:pt x="279400" y="36829"/>
                </a:lnTo>
                <a:lnTo>
                  <a:pt x="238760" y="55879"/>
                </a:lnTo>
                <a:lnTo>
                  <a:pt x="199389" y="80010"/>
                </a:lnTo>
                <a:lnTo>
                  <a:pt x="163829" y="106679"/>
                </a:lnTo>
                <a:lnTo>
                  <a:pt x="130810" y="138429"/>
                </a:lnTo>
                <a:lnTo>
                  <a:pt x="100329" y="171450"/>
                </a:lnTo>
                <a:lnTo>
                  <a:pt x="73660" y="208279"/>
                </a:lnTo>
                <a:lnTo>
                  <a:pt x="50800" y="247650"/>
                </a:lnTo>
                <a:lnTo>
                  <a:pt x="33020" y="288289"/>
                </a:lnTo>
                <a:lnTo>
                  <a:pt x="24129" y="309879"/>
                </a:lnTo>
                <a:lnTo>
                  <a:pt x="11429" y="353060"/>
                </a:lnTo>
                <a:lnTo>
                  <a:pt x="3810" y="398779"/>
                </a:lnTo>
                <a:lnTo>
                  <a:pt x="1270" y="420370"/>
                </a:lnTo>
                <a:lnTo>
                  <a:pt x="0" y="443229"/>
                </a:lnTo>
                <a:lnTo>
                  <a:pt x="0" y="466089"/>
                </a:lnTo>
                <a:lnTo>
                  <a:pt x="3810" y="511810"/>
                </a:lnTo>
                <a:lnTo>
                  <a:pt x="11429" y="556260"/>
                </a:lnTo>
                <a:lnTo>
                  <a:pt x="22860" y="599439"/>
                </a:lnTo>
                <a:lnTo>
                  <a:pt x="39370" y="641350"/>
                </a:lnTo>
                <a:lnTo>
                  <a:pt x="48260" y="662939"/>
                </a:lnTo>
                <a:lnTo>
                  <a:pt x="71120" y="702310"/>
                </a:lnTo>
                <a:lnTo>
                  <a:pt x="96520" y="739139"/>
                </a:lnTo>
                <a:lnTo>
                  <a:pt x="111760" y="756920"/>
                </a:lnTo>
                <a:lnTo>
                  <a:pt x="125729" y="773429"/>
                </a:lnTo>
                <a:lnTo>
                  <a:pt x="142239" y="788670"/>
                </a:lnTo>
                <a:lnTo>
                  <a:pt x="160020" y="803910"/>
                </a:lnTo>
                <a:lnTo>
                  <a:pt x="176529" y="819150"/>
                </a:lnTo>
                <a:lnTo>
                  <a:pt x="195579" y="831850"/>
                </a:lnTo>
                <a:lnTo>
                  <a:pt x="213360" y="844550"/>
                </a:lnTo>
                <a:lnTo>
                  <a:pt x="254000" y="867410"/>
                </a:lnTo>
                <a:lnTo>
                  <a:pt x="294639" y="885189"/>
                </a:lnTo>
                <a:lnTo>
                  <a:pt x="337820" y="899160"/>
                </a:lnTo>
                <a:lnTo>
                  <a:pt x="405129" y="911860"/>
                </a:lnTo>
                <a:lnTo>
                  <a:pt x="449579" y="914400"/>
                </a:lnTo>
                <a:lnTo>
                  <a:pt x="472439" y="914400"/>
                </a:lnTo>
                <a:lnTo>
                  <a:pt x="518160" y="910589"/>
                </a:lnTo>
                <a:lnTo>
                  <a:pt x="562610" y="902969"/>
                </a:lnTo>
                <a:lnTo>
                  <a:pt x="605789" y="890269"/>
                </a:lnTo>
                <a:lnTo>
                  <a:pt x="647700" y="872489"/>
                </a:lnTo>
                <a:lnTo>
                  <a:pt x="688339" y="852170"/>
                </a:lnTo>
                <a:lnTo>
                  <a:pt x="726439" y="826770"/>
                </a:lnTo>
                <a:lnTo>
                  <a:pt x="744220" y="814070"/>
                </a:lnTo>
                <a:lnTo>
                  <a:pt x="778510" y="783589"/>
                </a:lnTo>
                <a:lnTo>
                  <a:pt x="808989" y="749300"/>
                </a:lnTo>
                <a:lnTo>
                  <a:pt x="848360" y="694689"/>
                </a:lnTo>
                <a:lnTo>
                  <a:pt x="869950" y="655320"/>
                </a:lnTo>
                <a:lnTo>
                  <a:pt x="886460" y="613410"/>
                </a:lnTo>
                <a:lnTo>
                  <a:pt x="900429" y="570229"/>
                </a:lnTo>
                <a:lnTo>
                  <a:pt x="909320"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5804252"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60" y="208279"/>
                </a:lnTo>
                <a:lnTo>
                  <a:pt x="50800" y="247650"/>
                </a:lnTo>
                <a:lnTo>
                  <a:pt x="33020" y="288289"/>
                </a:lnTo>
                <a:lnTo>
                  <a:pt x="24129" y="309879"/>
                </a:lnTo>
                <a:lnTo>
                  <a:pt x="11429" y="353060"/>
                </a:lnTo>
                <a:lnTo>
                  <a:pt x="3810" y="398779"/>
                </a:lnTo>
                <a:lnTo>
                  <a:pt x="1270" y="420370"/>
                </a:lnTo>
                <a:lnTo>
                  <a:pt x="0" y="443229"/>
                </a:lnTo>
                <a:lnTo>
                  <a:pt x="0" y="466089"/>
                </a:lnTo>
                <a:lnTo>
                  <a:pt x="3810" y="511810"/>
                </a:lnTo>
                <a:lnTo>
                  <a:pt x="11429" y="556260"/>
                </a:lnTo>
                <a:lnTo>
                  <a:pt x="22860" y="599439"/>
                </a:lnTo>
                <a:lnTo>
                  <a:pt x="39370" y="641350"/>
                </a:lnTo>
                <a:lnTo>
                  <a:pt x="48260"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8291788"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499083" y="3941479"/>
            <a:ext cx="414589" cy="415741"/>
          </a:xfrm>
          <a:custGeom>
            <a:avLst/>
            <a:gdLst/>
            <a:ahLst/>
            <a:cxnLst/>
            <a:rect l="l" t="t" r="r" b="b"/>
            <a:pathLst>
              <a:path w="457200" h="458470">
                <a:moveTo>
                  <a:pt x="356870" y="238760"/>
                </a:moveTo>
                <a:lnTo>
                  <a:pt x="100329" y="238760"/>
                </a:lnTo>
                <a:lnTo>
                  <a:pt x="100329" y="458469"/>
                </a:lnTo>
                <a:lnTo>
                  <a:pt x="356870" y="458469"/>
                </a:lnTo>
                <a:lnTo>
                  <a:pt x="356870" y="238760"/>
                </a:lnTo>
                <a:close/>
              </a:path>
              <a:path w="457200" h="458470">
                <a:moveTo>
                  <a:pt x="228600" y="0"/>
                </a:moveTo>
                <a:lnTo>
                  <a:pt x="0" y="238760"/>
                </a:lnTo>
                <a:lnTo>
                  <a:pt x="457200" y="238760"/>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8499083" y="3941479"/>
            <a:ext cx="414589" cy="415741"/>
          </a:xfrm>
          <a:custGeom>
            <a:avLst/>
            <a:gdLst/>
            <a:ahLst/>
            <a:cxnLst/>
            <a:rect l="l" t="t" r="r" b="b"/>
            <a:pathLst>
              <a:path w="457200" h="458470">
                <a:moveTo>
                  <a:pt x="100329" y="458469"/>
                </a:moveTo>
                <a:lnTo>
                  <a:pt x="100329" y="238760"/>
                </a:lnTo>
                <a:lnTo>
                  <a:pt x="0" y="238760"/>
                </a:lnTo>
                <a:lnTo>
                  <a:pt x="228600" y="0"/>
                </a:lnTo>
                <a:lnTo>
                  <a:pt x="457200" y="238760"/>
                </a:lnTo>
                <a:lnTo>
                  <a:pt x="356870" y="238760"/>
                </a:lnTo>
                <a:lnTo>
                  <a:pt x="356870" y="458469"/>
                </a:lnTo>
                <a:lnTo>
                  <a:pt x="100329" y="458469"/>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0" y="3112300"/>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7658" y="5185247"/>
            <a:ext cx="2674102" cy="1152"/>
          </a:xfrm>
          <a:custGeom>
            <a:avLst/>
            <a:gdLst/>
            <a:ahLst/>
            <a:cxnLst/>
            <a:rect l="l" t="t" r="r" b="b"/>
            <a:pathLst>
              <a:path w="2948940" h="1270">
                <a:moveTo>
                  <a:pt x="0" y="1269"/>
                </a:moveTo>
                <a:lnTo>
                  <a:pt x="2948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18235" y="5103480"/>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880245" y="5267013"/>
            <a:ext cx="18426" cy="1152"/>
          </a:xfrm>
          <a:custGeom>
            <a:avLst/>
            <a:gdLst/>
            <a:ahLst/>
            <a:cxnLst/>
            <a:rect l="l" t="t" r="r" b="b"/>
            <a:pathLst>
              <a:path w="20319" h="1270">
                <a:moveTo>
                  <a:pt x="0" y="1269"/>
                </a:moveTo>
                <a:lnTo>
                  <a:pt x="20320" y="1269"/>
                </a:lnTo>
                <a:lnTo>
                  <a:pt x="20320" y="0"/>
                </a:lnTo>
                <a:lnTo>
                  <a:pt x="0" y="0"/>
                </a:lnTo>
                <a:lnTo>
                  <a:pt x="0" y="1269"/>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2891185" y="5103480"/>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99426" y="4377948"/>
            <a:ext cx="8625763" cy="1330323"/>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164108"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3</a:t>
            </a:r>
            <a:endParaRPr sz="1814">
              <a:solidFill>
                <a:prstClr val="black"/>
              </a:solidFill>
              <a:latin typeface="DejaVu Serif"/>
              <a:cs typeface="DejaVu Serif"/>
            </a:endParaRPr>
          </a:p>
        </p:txBody>
      </p:sp>
      <p:sp>
        <p:nvSpPr>
          <p:cNvPr id="17" name="object 17"/>
          <p:cNvSpPr/>
          <p:nvPr/>
        </p:nvSpPr>
        <p:spPr>
          <a:xfrm>
            <a:off x="6633431"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07295" y="2075826"/>
            <a:ext cx="207295" cy="207295"/>
          </a:xfrm>
          <a:prstGeom prst="rect">
            <a:avLst/>
          </a:prstGeom>
          <a:blipFill>
            <a:blip r:embed="rId3" cstate="print"/>
            <a:stretch>
              <a:fillRect/>
            </a:stretch>
          </a:blipFill>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1963541" y="2075826"/>
            <a:ext cx="207295" cy="207295"/>
          </a:xfrm>
          <a:prstGeom prst="rect">
            <a:avLst/>
          </a:prstGeom>
          <a:blipFill>
            <a:blip r:embed="rId3" cstate="print"/>
            <a:stretch>
              <a:fillRect/>
            </a:stretch>
          </a:blip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792720" y="2075826"/>
            <a:ext cx="207295" cy="207295"/>
          </a:xfrm>
          <a:prstGeom prst="rect">
            <a:avLst/>
          </a:prstGeom>
          <a:blipFill>
            <a:blip r:embed="rId3" cstate="print"/>
            <a:stretch>
              <a:fillRect/>
            </a:stretch>
          </a:blipFill>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4451078" y="2075826"/>
            <a:ext cx="207295" cy="207295"/>
          </a:xfrm>
          <a:prstGeom prst="rect">
            <a:avLst/>
          </a:prstGeom>
          <a:blipFill>
            <a:blip r:embed="rId3" cstate="print"/>
            <a:stretch>
              <a:fillRect/>
            </a:stretch>
          </a:blipFill>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6109436" y="2075826"/>
            <a:ext cx="207295" cy="207295"/>
          </a:xfrm>
          <a:prstGeom prst="rect">
            <a:avLst/>
          </a:prstGeom>
          <a:blipFill>
            <a:blip r:embed="rId3" cstate="print"/>
            <a:stretch>
              <a:fillRect/>
            </a:stretch>
          </a:blipFill>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938614" y="2075826"/>
            <a:ext cx="207295" cy="207295"/>
          </a:xfrm>
          <a:prstGeom prst="rect">
            <a:avLst/>
          </a:prstGeom>
          <a:blipFill>
            <a:blip r:embed="rId3" cstate="print"/>
            <a:stretch>
              <a:fillRect/>
            </a:stretch>
          </a:blipFill>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8499083" y="2075826"/>
            <a:ext cx="207295" cy="207295"/>
          </a:xfrm>
          <a:prstGeom prst="rect">
            <a:avLst/>
          </a:prstGeom>
          <a:blipFill>
            <a:blip r:embed="rId3" cstate="print"/>
            <a:stretch>
              <a:fillRect/>
            </a:stretch>
          </a:blipFill>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310942" y="1693904"/>
            <a:ext cx="1646841" cy="382344"/>
          </a:xfrm>
          <a:custGeom>
            <a:avLst/>
            <a:gdLst/>
            <a:ahLst/>
            <a:cxnLst/>
            <a:rect l="l" t="t" r="r" b="b"/>
            <a:pathLst>
              <a:path w="1816100" h="421639">
                <a:moveTo>
                  <a:pt x="0" y="421174"/>
                </a:moveTo>
                <a:lnTo>
                  <a:pt x="6971" y="360400"/>
                </a:lnTo>
                <a:lnTo>
                  <a:pt x="27205" y="304462"/>
                </a:lnTo>
                <a:lnTo>
                  <a:pt x="59676" y="253333"/>
                </a:lnTo>
                <a:lnTo>
                  <a:pt x="103362" y="206986"/>
                </a:lnTo>
                <a:lnTo>
                  <a:pt x="157240" y="165393"/>
                </a:lnTo>
                <a:lnTo>
                  <a:pt x="220285" y="128529"/>
                </a:lnTo>
                <a:lnTo>
                  <a:pt x="254926" y="111861"/>
                </a:lnTo>
                <a:lnTo>
                  <a:pt x="291475" y="96364"/>
                </a:lnTo>
                <a:lnTo>
                  <a:pt x="329804" y="82036"/>
                </a:lnTo>
                <a:lnTo>
                  <a:pt x="369785" y="68873"/>
                </a:lnTo>
                <a:lnTo>
                  <a:pt x="411291" y="56872"/>
                </a:lnTo>
                <a:lnTo>
                  <a:pt x="454194" y="46029"/>
                </a:lnTo>
                <a:lnTo>
                  <a:pt x="498365" y="36341"/>
                </a:lnTo>
                <a:lnTo>
                  <a:pt x="543676" y="27804"/>
                </a:lnTo>
                <a:lnTo>
                  <a:pt x="590000" y="20415"/>
                </a:lnTo>
                <a:lnTo>
                  <a:pt x="637209" y="14170"/>
                </a:lnTo>
                <a:lnTo>
                  <a:pt x="685175" y="9067"/>
                </a:lnTo>
                <a:lnTo>
                  <a:pt x="733769" y="5102"/>
                </a:lnTo>
                <a:lnTo>
                  <a:pt x="782865" y="2271"/>
                </a:lnTo>
                <a:lnTo>
                  <a:pt x="832334" y="572"/>
                </a:lnTo>
                <a:lnTo>
                  <a:pt x="882047" y="0"/>
                </a:lnTo>
                <a:lnTo>
                  <a:pt x="931878" y="552"/>
                </a:lnTo>
                <a:lnTo>
                  <a:pt x="981699" y="2225"/>
                </a:lnTo>
                <a:lnTo>
                  <a:pt x="1031380" y="5016"/>
                </a:lnTo>
                <a:lnTo>
                  <a:pt x="1080795" y="8920"/>
                </a:lnTo>
                <a:lnTo>
                  <a:pt x="1129815" y="13936"/>
                </a:lnTo>
                <a:lnTo>
                  <a:pt x="1178313" y="20059"/>
                </a:lnTo>
                <a:lnTo>
                  <a:pt x="1226161" y="27286"/>
                </a:lnTo>
                <a:lnTo>
                  <a:pt x="1273230" y="35613"/>
                </a:lnTo>
                <a:lnTo>
                  <a:pt x="1319393" y="45038"/>
                </a:lnTo>
                <a:lnTo>
                  <a:pt x="1364522" y="55556"/>
                </a:lnTo>
                <a:lnTo>
                  <a:pt x="1408489" y="67165"/>
                </a:lnTo>
                <a:lnTo>
                  <a:pt x="1451166" y="79861"/>
                </a:lnTo>
                <a:lnTo>
                  <a:pt x="1492424" y="93640"/>
                </a:lnTo>
                <a:lnTo>
                  <a:pt x="1532137" y="108500"/>
                </a:lnTo>
                <a:lnTo>
                  <a:pt x="1570177" y="124436"/>
                </a:lnTo>
                <a:lnTo>
                  <a:pt x="1606414" y="141446"/>
                </a:lnTo>
                <a:lnTo>
                  <a:pt x="1640722" y="159527"/>
                </a:lnTo>
                <a:lnTo>
                  <a:pt x="1703036" y="198883"/>
                </a:lnTo>
                <a:lnTo>
                  <a:pt x="1756097" y="242480"/>
                </a:lnTo>
                <a:lnTo>
                  <a:pt x="1798881" y="290288"/>
                </a:lnTo>
                <a:lnTo>
                  <a:pt x="1816100" y="315764"/>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1904808" y="1951449"/>
            <a:ext cx="94433" cy="154319"/>
          </a:xfrm>
          <a:custGeom>
            <a:avLst/>
            <a:gdLst/>
            <a:ahLst/>
            <a:cxnLst/>
            <a:rect l="l" t="t" r="r" b="b"/>
            <a:pathLst>
              <a:path w="104139" h="170180">
                <a:moveTo>
                  <a:pt x="104139" y="0"/>
                </a:moveTo>
                <a:lnTo>
                  <a:pt x="0" y="30480"/>
                </a:lnTo>
                <a:lnTo>
                  <a:pt x="97789" y="170180"/>
                </a:lnTo>
                <a:lnTo>
                  <a:pt x="104139"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14590" y="2179474"/>
            <a:ext cx="1408452" cy="0"/>
          </a:xfrm>
          <a:custGeom>
            <a:avLst/>
            <a:gdLst/>
            <a:ahLst/>
            <a:cxnLst/>
            <a:rect l="l" t="t" r="r" b="b"/>
            <a:pathLst>
              <a:path w="1553210">
                <a:moveTo>
                  <a:pt x="0" y="0"/>
                </a:moveTo>
                <a:lnTo>
                  <a:pt x="1553210" y="0"/>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1816131" y="2131105"/>
            <a:ext cx="147410" cy="97889"/>
          </a:xfrm>
          <a:custGeom>
            <a:avLst/>
            <a:gdLst/>
            <a:ahLst/>
            <a:cxnLst/>
            <a:rect l="l" t="t" r="r" b="b"/>
            <a:pathLst>
              <a:path w="162560" h="107950">
                <a:moveTo>
                  <a:pt x="0" y="0"/>
                </a:moveTo>
                <a:lnTo>
                  <a:pt x="0" y="107950"/>
                </a:lnTo>
                <a:lnTo>
                  <a:pt x="162560" y="53339"/>
                </a:lnTo>
                <a:lnTo>
                  <a:pt x="0"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067189" y="1694651"/>
            <a:ext cx="2370070" cy="381192"/>
          </a:xfrm>
          <a:custGeom>
            <a:avLst/>
            <a:gdLst/>
            <a:ahLst/>
            <a:cxnLst/>
            <a:rect l="l" t="t" r="r" b="b"/>
            <a:pathLst>
              <a:path w="2613660" h="420369">
                <a:moveTo>
                  <a:pt x="0" y="420351"/>
                </a:moveTo>
                <a:lnTo>
                  <a:pt x="6087" y="372960"/>
                </a:lnTo>
                <a:lnTo>
                  <a:pt x="23890" y="328456"/>
                </a:lnTo>
                <a:lnTo>
                  <a:pt x="52715" y="286828"/>
                </a:lnTo>
                <a:lnTo>
                  <a:pt x="91873" y="248066"/>
                </a:lnTo>
                <a:lnTo>
                  <a:pt x="140671" y="212159"/>
                </a:lnTo>
                <a:lnTo>
                  <a:pt x="198417" y="179096"/>
                </a:lnTo>
                <a:lnTo>
                  <a:pt x="264421" y="148869"/>
                </a:lnTo>
                <a:lnTo>
                  <a:pt x="300304" y="134815"/>
                </a:lnTo>
                <a:lnTo>
                  <a:pt x="337991" y="121465"/>
                </a:lnTo>
                <a:lnTo>
                  <a:pt x="377397" y="108819"/>
                </a:lnTo>
                <a:lnTo>
                  <a:pt x="418435" y="96876"/>
                </a:lnTo>
                <a:lnTo>
                  <a:pt x="461019" y="85633"/>
                </a:lnTo>
                <a:lnTo>
                  <a:pt x="505063" y="75089"/>
                </a:lnTo>
                <a:lnTo>
                  <a:pt x="550479" y="65244"/>
                </a:lnTo>
                <a:lnTo>
                  <a:pt x="597182" y="56096"/>
                </a:lnTo>
                <a:lnTo>
                  <a:pt x="645084" y="47643"/>
                </a:lnTo>
                <a:lnTo>
                  <a:pt x="694101" y="39885"/>
                </a:lnTo>
                <a:lnTo>
                  <a:pt x="744144" y="32820"/>
                </a:lnTo>
                <a:lnTo>
                  <a:pt x="795128" y="26446"/>
                </a:lnTo>
                <a:lnTo>
                  <a:pt x="846967" y="20763"/>
                </a:lnTo>
                <a:lnTo>
                  <a:pt x="899573" y="15769"/>
                </a:lnTo>
                <a:lnTo>
                  <a:pt x="952861" y="11463"/>
                </a:lnTo>
                <a:lnTo>
                  <a:pt x="1006744" y="7844"/>
                </a:lnTo>
                <a:lnTo>
                  <a:pt x="1061135" y="4910"/>
                </a:lnTo>
                <a:lnTo>
                  <a:pt x="1115949" y="2660"/>
                </a:lnTo>
                <a:lnTo>
                  <a:pt x="1171098" y="1092"/>
                </a:lnTo>
                <a:lnTo>
                  <a:pt x="1226497" y="206"/>
                </a:lnTo>
                <a:lnTo>
                  <a:pt x="1282058" y="0"/>
                </a:lnTo>
                <a:lnTo>
                  <a:pt x="1337696" y="472"/>
                </a:lnTo>
                <a:lnTo>
                  <a:pt x="1393324" y="1622"/>
                </a:lnTo>
                <a:lnTo>
                  <a:pt x="1448855" y="3448"/>
                </a:lnTo>
                <a:lnTo>
                  <a:pt x="1504203" y="5949"/>
                </a:lnTo>
                <a:lnTo>
                  <a:pt x="1559283" y="9124"/>
                </a:lnTo>
                <a:lnTo>
                  <a:pt x="1614006" y="12971"/>
                </a:lnTo>
                <a:lnTo>
                  <a:pt x="1668287" y="17489"/>
                </a:lnTo>
                <a:lnTo>
                  <a:pt x="1722040" y="22676"/>
                </a:lnTo>
                <a:lnTo>
                  <a:pt x="1775177" y="28532"/>
                </a:lnTo>
                <a:lnTo>
                  <a:pt x="1827613" y="35055"/>
                </a:lnTo>
                <a:lnTo>
                  <a:pt x="1879262" y="42244"/>
                </a:lnTo>
                <a:lnTo>
                  <a:pt x="1930035" y="50097"/>
                </a:lnTo>
                <a:lnTo>
                  <a:pt x="1979848" y="58613"/>
                </a:lnTo>
                <a:lnTo>
                  <a:pt x="2028614" y="67792"/>
                </a:lnTo>
                <a:lnTo>
                  <a:pt x="2076246" y="77631"/>
                </a:lnTo>
                <a:lnTo>
                  <a:pt x="2122659" y="88129"/>
                </a:lnTo>
                <a:lnTo>
                  <a:pt x="2167764" y="99285"/>
                </a:lnTo>
                <a:lnTo>
                  <a:pt x="2211477" y="111098"/>
                </a:lnTo>
                <a:lnTo>
                  <a:pt x="2253710" y="123566"/>
                </a:lnTo>
                <a:lnTo>
                  <a:pt x="2294378" y="136688"/>
                </a:lnTo>
                <a:lnTo>
                  <a:pt x="2333393" y="150463"/>
                </a:lnTo>
                <a:lnTo>
                  <a:pt x="2370670" y="164889"/>
                </a:lnTo>
                <a:lnTo>
                  <a:pt x="2406122" y="179966"/>
                </a:lnTo>
                <a:lnTo>
                  <a:pt x="2471204" y="212065"/>
                </a:lnTo>
                <a:lnTo>
                  <a:pt x="2527949" y="246749"/>
                </a:lnTo>
                <a:lnTo>
                  <a:pt x="2575664" y="284008"/>
                </a:lnTo>
                <a:lnTo>
                  <a:pt x="2595920" y="303599"/>
                </a:lnTo>
                <a:lnTo>
                  <a:pt x="2613660" y="323831"/>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381980" y="1951449"/>
            <a:ext cx="99041" cy="154319"/>
          </a:xfrm>
          <a:custGeom>
            <a:avLst/>
            <a:gdLst/>
            <a:ahLst/>
            <a:cxnLst/>
            <a:rect l="l" t="t" r="r" b="b"/>
            <a:pathLst>
              <a:path w="109220" h="170180">
                <a:moveTo>
                  <a:pt x="100329" y="0"/>
                </a:moveTo>
                <a:lnTo>
                  <a:pt x="0" y="39370"/>
                </a:lnTo>
                <a:lnTo>
                  <a:pt x="109220" y="170180"/>
                </a:lnTo>
                <a:lnTo>
                  <a:pt x="100329"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000015" y="2179474"/>
            <a:ext cx="1310563" cy="0"/>
          </a:xfrm>
          <a:custGeom>
            <a:avLst/>
            <a:gdLst/>
            <a:ahLst/>
            <a:cxnLst/>
            <a:rect l="l" t="t" r="r" b="b"/>
            <a:pathLst>
              <a:path w="1445260">
                <a:moveTo>
                  <a:pt x="0" y="0"/>
                </a:moveTo>
                <a:lnTo>
                  <a:pt x="1445260" y="0"/>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4303668" y="2131105"/>
            <a:ext cx="147410" cy="97889"/>
          </a:xfrm>
          <a:custGeom>
            <a:avLst/>
            <a:gdLst/>
            <a:ahLst/>
            <a:cxnLst/>
            <a:rect l="l" t="t" r="r" b="b"/>
            <a:pathLst>
              <a:path w="162560" h="107950">
                <a:moveTo>
                  <a:pt x="0" y="0"/>
                </a:moveTo>
                <a:lnTo>
                  <a:pt x="0" y="107950"/>
                </a:lnTo>
                <a:lnTo>
                  <a:pt x="162560" y="53339"/>
                </a:lnTo>
                <a:lnTo>
                  <a:pt x="0"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4554726" y="1687435"/>
            <a:ext cx="2438016" cy="388678"/>
          </a:xfrm>
          <a:custGeom>
            <a:avLst/>
            <a:gdLst/>
            <a:ahLst/>
            <a:cxnLst/>
            <a:rect l="l" t="t" r="r" b="b"/>
            <a:pathLst>
              <a:path w="2688590" h="428625">
                <a:moveTo>
                  <a:pt x="0" y="428309"/>
                </a:moveTo>
                <a:lnTo>
                  <a:pt x="6042" y="380540"/>
                </a:lnTo>
                <a:lnTo>
                  <a:pt x="23722" y="335709"/>
                </a:lnTo>
                <a:lnTo>
                  <a:pt x="52365" y="293795"/>
                </a:lnTo>
                <a:lnTo>
                  <a:pt x="91299" y="254774"/>
                </a:lnTo>
                <a:lnTo>
                  <a:pt x="139849" y="218626"/>
                </a:lnTo>
                <a:lnTo>
                  <a:pt x="197343" y="185327"/>
                </a:lnTo>
                <a:lnTo>
                  <a:pt x="263107" y="154857"/>
                </a:lnTo>
                <a:lnTo>
                  <a:pt x="298880" y="140675"/>
                </a:lnTo>
                <a:lnTo>
                  <a:pt x="336468" y="127192"/>
                </a:lnTo>
                <a:lnTo>
                  <a:pt x="375787" y="114405"/>
                </a:lnTo>
                <a:lnTo>
                  <a:pt x="416752" y="102311"/>
                </a:lnTo>
                <a:lnTo>
                  <a:pt x="459280" y="90907"/>
                </a:lnTo>
                <a:lnTo>
                  <a:pt x="503287" y="80191"/>
                </a:lnTo>
                <a:lnTo>
                  <a:pt x="548688" y="70160"/>
                </a:lnTo>
                <a:lnTo>
                  <a:pt x="595399" y="60811"/>
                </a:lnTo>
                <a:lnTo>
                  <a:pt x="643336" y="52141"/>
                </a:lnTo>
                <a:lnTo>
                  <a:pt x="692414" y="44148"/>
                </a:lnTo>
                <a:lnTo>
                  <a:pt x="742551" y="36829"/>
                </a:lnTo>
                <a:lnTo>
                  <a:pt x="793660" y="30181"/>
                </a:lnTo>
                <a:lnTo>
                  <a:pt x="845659" y="24201"/>
                </a:lnTo>
                <a:lnTo>
                  <a:pt x="898463" y="18886"/>
                </a:lnTo>
                <a:lnTo>
                  <a:pt x="951988" y="14235"/>
                </a:lnTo>
                <a:lnTo>
                  <a:pt x="1006149" y="10243"/>
                </a:lnTo>
                <a:lnTo>
                  <a:pt x="1060864" y="6909"/>
                </a:lnTo>
                <a:lnTo>
                  <a:pt x="1116046" y="4229"/>
                </a:lnTo>
                <a:lnTo>
                  <a:pt x="1171613" y="2201"/>
                </a:lnTo>
                <a:lnTo>
                  <a:pt x="1227480" y="822"/>
                </a:lnTo>
                <a:lnTo>
                  <a:pt x="1283563" y="89"/>
                </a:lnTo>
                <a:lnTo>
                  <a:pt x="1339778" y="0"/>
                </a:lnTo>
                <a:lnTo>
                  <a:pt x="1396040" y="551"/>
                </a:lnTo>
                <a:lnTo>
                  <a:pt x="1452266" y="1740"/>
                </a:lnTo>
                <a:lnTo>
                  <a:pt x="1508371" y="3564"/>
                </a:lnTo>
                <a:lnTo>
                  <a:pt x="1564271" y="6021"/>
                </a:lnTo>
                <a:lnTo>
                  <a:pt x="1619882" y="9107"/>
                </a:lnTo>
                <a:lnTo>
                  <a:pt x="1675120" y="12821"/>
                </a:lnTo>
                <a:lnTo>
                  <a:pt x="1729901" y="17158"/>
                </a:lnTo>
                <a:lnTo>
                  <a:pt x="1784140" y="22117"/>
                </a:lnTo>
                <a:lnTo>
                  <a:pt x="1837753" y="27694"/>
                </a:lnTo>
                <a:lnTo>
                  <a:pt x="1890656" y="33887"/>
                </a:lnTo>
                <a:lnTo>
                  <a:pt x="1942766" y="40693"/>
                </a:lnTo>
                <a:lnTo>
                  <a:pt x="1993997" y="48110"/>
                </a:lnTo>
                <a:lnTo>
                  <a:pt x="2044265" y="56134"/>
                </a:lnTo>
                <a:lnTo>
                  <a:pt x="2093488" y="64763"/>
                </a:lnTo>
                <a:lnTo>
                  <a:pt x="2141579" y="73994"/>
                </a:lnTo>
                <a:lnTo>
                  <a:pt x="2188456" y="83824"/>
                </a:lnTo>
                <a:lnTo>
                  <a:pt x="2234033" y="94250"/>
                </a:lnTo>
                <a:lnTo>
                  <a:pt x="2278228" y="105271"/>
                </a:lnTo>
                <a:lnTo>
                  <a:pt x="2320955" y="116882"/>
                </a:lnTo>
                <a:lnTo>
                  <a:pt x="2362130" y="129082"/>
                </a:lnTo>
                <a:lnTo>
                  <a:pt x="2401670" y="141867"/>
                </a:lnTo>
                <a:lnTo>
                  <a:pt x="2439490" y="155234"/>
                </a:lnTo>
                <a:lnTo>
                  <a:pt x="2475506" y="169182"/>
                </a:lnTo>
                <a:lnTo>
                  <a:pt x="2541789" y="198806"/>
                </a:lnTo>
                <a:lnTo>
                  <a:pt x="2599847" y="230717"/>
                </a:lnTo>
                <a:lnTo>
                  <a:pt x="2649004" y="264892"/>
                </a:lnTo>
                <a:lnTo>
                  <a:pt x="2670036" y="282822"/>
                </a:lnTo>
                <a:lnTo>
                  <a:pt x="2688590" y="301309"/>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6937463" y="1921507"/>
            <a:ext cx="104799" cy="154319"/>
          </a:xfrm>
          <a:custGeom>
            <a:avLst/>
            <a:gdLst/>
            <a:ahLst/>
            <a:cxnLst/>
            <a:rect l="l" t="t" r="r" b="b"/>
            <a:pathLst>
              <a:path w="115570" h="170180">
                <a:moveTo>
                  <a:pt x="97790" y="0"/>
                </a:moveTo>
                <a:lnTo>
                  <a:pt x="0" y="44450"/>
                </a:lnTo>
                <a:lnTo>
                  <a:pt x="115570" y="170179"/>
                </a:lnTo>
                <a:lnTo>
                  <a:pt x="97790"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6316731" y="2179474"/>
            <a:ext cx="481384" cy="0"/>
          </a:xfrm>
          <a:custGeom>
            <a:avLst/>
            <a:gdLst/>
            <a:ahLst/>
            <a:cxnLst/>
            <a:rect l="l" t="t" r="r" b="b"/>
            <a:pathLst>
              <a:path w="530859">
                <a:moveTo>
                  <a:pt x="0" y="0"/>
                </a:moveTo>
                <a:lnTo>
                  <a:pt x="530859" y="0"/>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6791205" y="2131105"/>
            <a:ext cx="147410" cy="97889"/>
          </a:xfrm>
          <a:custGeom>
            <a:avLst/>
            <a:gdLst/>
            <a:ahLst/>
            <a:cxnLst/>
            <a:rect l="l" t="t" r="r" b="b"/>
            <a:pathLst>
              <a:path w="162559" h="107950">
                <a:moveTo>
                  <a:pt x="0" y="0"/>
                </a:moveTo>
                <a:lnTo>
                  <a:pt x="0" y="107950"/>
                </a:lnTo>
                <a:lnTo>
                  <a:pt x="162559" y="53339"/>
                </a:lnTo>
                <a:lnTo>
                  <a:pt x="0"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658373" y="2179474"/>
            <a:ext cx="1310563" cy="0"/>
          </a:xfrm>
          <a:custGeom>
            <a:avLst/>
            <a:gdLst/>
            <a:ahLst/>
            <a:cxnLst/>
            <a:rect l="l" t="t" r="r" b="b"/>
            <a:pathLst>
              <a:path w="1445259">
                <a:moveTo>
                  <a:pt x="0" y="0"/>
                </a:moveTo>
                <a:lnTo>
                  <a:pt x="1445259" y="0"/>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5962026" y="2131105"/>
            <a:ext cx="147410" cy="97889"/>
          </a:xfrm>
          <a:custGeom>
            <a:avLst/>
            <a:gdLst/>
            <a:ahLst/>
            <a:cxnLst/>
            <a:rect l="l" t="t" r="r" b="b"/>
            <a:pathLst>
              <a:path w="162559" h="107950">
                <a:moveTo>
                  <a:pt x="0" y="0"/>
                </a:moveTo>
                <a:lnTo>
                  <a:pt x="0" y="107950"/>
                </a:lnTo>
                <a:lnTo>
                  <a:pt x="162559" y="53339"/>
                </a:lnTo>
                <a:lnTo>
                  <a:pt x="0"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7145909" y="2179474"/>
            <a:ext cx="1212674" cy="0"/>
          </a:xfrm>
          <a:custGeom>
            <a:avLst/>
            <a:gdLst/>
            <a:ahLst/>
            <a:cxnLst/>
            <a:rect l="l" t="t" r="r" b="b"/>
            <a:pathLst>
              <a:path w="1337309">
                <a:moveTo>
                  <a:pt x="0" y="0"/>
                </a:moveTo>
                <a:lnTo>
                  <a:pt x="1337309" y="0"/>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8351673" y="2131105"/>
            <a:ext cx="147410" cy="97889"/>
          </a:xfrm>
          <a:custGeom>
            <a:avLst/>
            <a:gdLst/>
            <a:ahLst/>
            <a:cxnLst/>
            <a:rect l="l" t="t" r="r" b="b"/>
            <a:pathLst>
              <a:path w="162559" h="107950">
                <a:moveTo>
                  <a:pt x="0" y="0"/>
                </a:moveTo>
                <a:lnTo>
                  <a:pt x="0" y="107950"/>
                </a:lnTo>
                <a:lnTo>
                  <a:pt x="162559" y="53339"/>
                </a:lnTo>
                <a:lnTo>
                  <a:pt x="0"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6213083" y="1687272"/>
            <a:ext cx="2341279" cy="388678"/>
          </a:xfrm>
          <a:custGeom>
            <a:avLst/>
            <a:gdLst/>
            <a:ahLst/>
            <a:cxnLst/>
            <a:rect l="l" t="t" r="r" b="b"/>
            <a:pathLst>
              <a:path w="2581909" h="428625">
                <a:moveTo>
                  <a:pt x="0" y="428488"/>
                </a:moveTo>
                <a:lnTo>
                  <a:pt x="6151" y="379295"/>
                </a:lnTo>
                <a:lnTo>
                  <a:pt x="24135" y="333224"/>
                </a:lnTo>
                <a:lnTo>
                  <a:pt x="53244" y="290249"/>
                </a:lnTo>
                <a:lnTo>
                  <a:pt x="92774" y="250347"/>
                </a:lnTo>
                <a:lnTo>
                  <a:pt x="142018" y="213492"/>
                </a:lnTo>
                <a:lnTo>
                  <a:pt x="200269" y="179660"/>
                </a:lnTo>
                <a:lnTo>
                  <a:pt x="266822" y="148828"/>
                </a:lnTo>
                <a:lnTo>
                  <a:pt x="302991" y="134528"/>
                </a:lnTo>
                <a:lnTo>
                  <a:pt x="340970" y="120969"/>
                </a:lnTo>
                <a:lnTo>
                  <a:pt x="380672" y="108148"/>
                </a:lnTo>
                <a:lnTo>
                  <a:pt x="422008" y="96061"/>
                </a:lnTo>
                <a:lnTo>
                  <a:pt x="464890" y="84706"/>
                </a:lnTo>
                <a:lnTo>
                  <a:pt x="509230" y="74079"/>
                </a:lnTo>
                <a:lnTo>
                  <a:pt x="554938" y="64177"/>
                </a:lnTo>
                <a:lnTo>
                  <a:pt x="601928" y="54997"/>
                </a:lnTo>
                <a:lnTo>
                  <a:pt x="650111" y="46537"/>
                </a:lnTo>
                <a:lnTo>
                  <a:pt x="699398" y="38793"/>
                </a:lnTo>
                <a:lnTo>
                  <a:pt x="749701" y="31762"/>
                </a:lnTo>
                <a:lnTo>
                  <a:pt x="800933" y="25441"/>
                </a:lnTo>
                <a:lnTo>
                  <a:pt x="853004" y="19827"/>
                </a:lnTo>
                <a:lnTo>
                  <a:pt x="905826" y="14916"/>
                </a:lnTo>
                <a:lnTo>
                  <a:pt x="959312" y="10707"/>
                </a:lnTo>
                <a:lnTo>
                  <a:pt x="1013373" y="7196"/>
                </a:lnTo>
                <a:lnTo>
                  <a:pt x="1067920" y="4379"/>
                </a:lnTo>
                <a:lnTo>
                  <a:pt x="1122866" y="2254"/>
                </a:lnTo>
                <a:lnTo>
                  <a:pt x="1178122" y="818"/>
                </a:lnTo>
                <a:lnTo>
                  <a:pt x="1233600" y="68"/>
                </a:lnTo>
                <a:lnTo>
                  <a:pt x="1289211" y="0"/>
                </a:lnTo>
                <a:lnTo>
                  <a:pt x="1344868" y="611"/>
                </a:lnTo>
                <a:lnTo>
                  <a:pt x="1400482" y="1899"/>
                </a:lnTo>
                <a:lnTo>
                  <a:pt x="1455965" y="3860"/>
                </a:lnTo>
                <a:lnTo>
                  <a:pt x="1511228" y="6492"/>
                </a:lnTo>
                <a:lnTo>
                  <a:pt x="1566184" y="9791"/>
                </a:lnTo>
                <a:lnTo>
                  <a:pt x="1620744" y="13755"/>
                </a:lnTo>
                <a:lnTo>
                  <a:pt x="1674819" y="18379"/>
                </a:lnTo>
                <a:lnTo>
                  <a:pt x="1728322" y="23662"/>
                </a:lnTo>
                <a:lnTo>
                  <a:pt x="1781165" y="29600"/>
                </a:lnTo>
                <a:lnTo>
                  <a:pt x="1833258" y="36190"/>
                </a:lnTo>
                <a:lnTo>
                  <a:pt x="1884514" y="43428"/>
                </a:lnTo>
                <a:lnTo>
                  <a:pt x="1934845" y="51313"/>
                </a:lnTo>
                <a:lnTo>
                  <a:pt x="1984161" y="59841"/>
                </a:lnTo>
                <a:lnTo>
                  <a:pt x="2032376" y="69009"/>
                </a:lnTo>
                <a:lnTo>
                  <a:pt x="2079401" y="78813"/>
                </a:lnTo>
                <a:lnTo>
                  <a:pt x="2125146" y="89251"/>
                </a:lnTo>
                <a:lnTo>
                  <a:pt x="2169525" y="100320"/>
                </a:lnTo>
                <a:lnTo>
                  <a:pt x="2212449" y="112016"/>
                </a:lnTo>
                <a:lnTo>
                  <a:pt x="2253830" y="124337"/>
                </a:lnTo>
                <a:lnTo>
                  <a:pt x="2293578" y="137280"/>
                </a:lnTo>
                <a:lnTo>
                  <a:pt x="2331607" y="150841"/>
                </a:lnTo>
                <a:lnTo>
                  <a:pt x="2367828" y="165017"/>
                </a:lnTo>
                <a:lnTo>
                  <a:pt x="2434492" y="195204"/>
                </a:lnTo>
                <a:lnTo>
                  <a:pt x="2492865" y="227816"/>
                </a:lnTo>
                <a:lnTo>
                  <a:pt x="2542239" y="262829"/>
                </a:lnTo>
                <a:lnTo>
                  <a:pt x="2563331" y="281228"/>
                </a:lnTo>
                <a:lnTo>
                  <a:pt x="2581909" y="300218"/>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8499083" y="1921507"/>
            <a:ext cx="103647" cy="154319"/>
          </a:xfrm>
          <a:custGeom>
            <a:avLst/>
            <a:gdLst/>
            <a:ahLst/>
            <a:cxnLst/>
            <a:rect l="l" t="t" r="r" b="b"/>
            <a:pathLst>
              <a:path w="114300" h="170180">
                <a:moveTo>
                  <a:pt x="97790" y="0"/>
                </a:moveTo>
                <a:lnTo>
                  <a:pt x="0" y="44450"/>
                </a:lnTo>
                <a:lnTo>
                  <a:pt x="114300" y="170179"/>
                </a:lnTo>
                <a:lnTo>
                  <a:pt x="97790"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2170836" y="2179474"/>
            <a:ext cx="481384" cy="0"/>
          </a:xfrm>
          <a:custGeom>
            <a:avLst/>
            <a:gdLst/>
            <a:ahLst/>
            <a:cxnLst/>
            <a:rect l="l" t="t" r="r" b="b"/>
            <a:pathLst>
              <a:path w="530860">
                <a:moveTo>
                  <a:pt x="0" y="0"/>
                </a:moveTo>
                <a:lnTo>
                  <a:pt x="530860" y="0"/>
                </a:lnTo>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2645310" y="2131105"/>
            <a:ext cx="147410" cy="97889"/>
          </a:xfrm>
          <a:custGeom>
            <a:avLst/>
            <a:gdLst/>
            <a:ahLst/>
            <a:cxnLst/>
            <a:rect l="l" t="t" r="r" b="b"/>
            <a:pathLst>
              <a:path w="162560" h="107950">
                <a:moveTo>
                  <a:pt x="0" y="0"/>
                </a:moveTo>
                <a:lnTo>
                  <a:pt x="0" y="107950"/>
                </a:lnTo>
                <a:lnTo>
                  <a:pt x="162560" y="53339"/>
                </a:lnTo>
                <a:lnTo>
                  <a:pt x="0" y="0"/>
                </a:lnTo>
                <a:close/>
              </a:path>
            </a:pathLst>
          </a:custGeom>
          <a:solidFill>
            <a:srgbClr val="000000"/>
          </a:solid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8094" y="506145"/>
            <a:ext cx="3939751"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A </a:t>
            </a:r>
            <a:r>
              <a:rPr sz="3990" b="0" spc="-5" dirty="0">
                <a:latin typeface="DejaVu Serif"/>
                <a:cs typeface="DejaVu Serif"/>
              </a:rPr>
              <a:t>Leap of</a:t>
            </a:r>
            <a:r>
              <a:rPr sz="3990" b="0" spc="-63" dirty="0">
                <a:latin typeface="DejaVu Serif"/>
                <a:cs typeface="DejaVu Serif"/>
              </a:rPr>
              <a:t> </a:t>
            </a:r>
            <a:r>
              <a:rPr sz="3990" b="0" spc="-59" dirty="0">
                <a:latin typeface="DejaVu Serif"/>
                <a:cs typeface="DejaVu Serif"/>
              </a:rPr>
              <a:t>Faith</a:t>
            </a:r>
            <a:endParaRPr sz="3990">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0" y="3112300"/>
            <a:ext cx="829179" cy="829179"/>
          </a:xfrm>
          <a:custGeom>
            <a:avLst/>
            <a:gdLst/>
            <a:ahLst/>
            <a:cxnLst/>
            <a:rect l="l" t="t" r="r" b="b"/>
            <a:pathLst>
              <a:path w="914400" h="914400">
                <a:moveTo>
                  <a:pt x="478790" y="0"/>
                </a:moveTo>
                <a:lnTo>
                  <a:pt x="455930" y="0"/>
                </a:lnTo>
                <a:lnTo>
                  <a:pt x="410209" y="2539"/>
                </a:lnTo>
                <a:lnTo>
                  <a:pt x="365760" y="8889"/>
                </a:lnTo>
                <a:lnTo>
                  <a:pt x="321310" y="20320"/>
                </a:lnTo>
                <a:lnTo>
                  <a:pt x="300990" y="27939"/>
                </a:lnTo>
                <a:lnTo>
                  <a:pt x="279400" y="35560"/>
                </a:lnTo>
                <a:lnTo>
                  <a:pt x="238760" y="55879"/>
                </a:lnTo>
                <a:lnTo>
                  <a:pt x="199390" y="78739"/>
                </a:lnTo>
                <a:lnTo>
                  <a:pt x="163830" y="106679"/>
                </a:lnTo>
                <a:lnTo>
                  <a:pt x="130810" y="137160"/>
                </a:lnTo>
                <a:lnTo>
                  <a:pt x="100330" y="171450"/>
                </a:lnTo>
                <a:lnTo>
                  <a:pt x="73660" y="208279"/>
                </a:lnTo>
                <a:lnTo>
                  <a:pt x="50800" y="247650"/>
                </a:lnTo>
                <a:lnTo>
                  <a:pt x="33020" y="288289"/>
                </a:lnTo>
                <a:lnTo>
                  <a:pt x="24130" y="309879"/>
                </a:lnTo>
                <a:lnTo>
                  <a:pt x="11430" y="353060"/>
                </a:lnTo>
                <a:lnTo>
                  <a:pt x="7620" y="375920"/>
                </a:lnTo>
                <a:lnTo>
                  <a:pt x="3810" y="397510"/>
                </a:lnTo>
                <a:lnTo>
                  <a:pt x="1270" y="420370"/>
                </a:lnTo>
                <a:lnTo>
                  <a:pt x="0" y="443229"/>
                </a:lnTo>
                <a:lnTo>
                  <a:pt x="0" y="466089"/>
                </a:lnTo>
                <a:lnTo>
                  <a:pt x="1269" y="487679"/>
                </a:lnTo>
                <a:lnTo>
                  <a:pt x="6350" y="533400"/>
                </a:lnTo>
                <a:lnTo>
                  <a:pt x="11430" y="554989"/>
                </a:lnTo>
                <a:lnTo>
                  <a:pt x="16510" y="577850"/>
                </a:lnTo>
                <a:lnTo>
                  <a:pt x="30480" y="621029"/>
                </a:lnTo>
                <a:lnTo>
                  <a:pt x="48260" y="661670"/>
                </a:lnTo>
                <a:lnTo>
                  <a:pt x="71120" y="701039"/>
                </a:lnTo>
                <a:lnTo>
                  <a:pt x="82550" y="720089"/>
                </a:lnTo>
                <a:lnTo>
                  <a:pt x="96520" y="739139"/>
                </a:lnTo>
                <a:lnTo>
                  <a:pt x="111760" y="755650"/>
                </a:lnTo>
                <a:lnTo>
                  <a:pt x="125730" y="773429"/>
                </a:lnTo>
                <a:lnTo>
                  <a:pt x="160020" y="803910"/>
                </a:lnTo>
                <a:lnTo>
                  <a:pt x="195580" y="831850"/>
                </a:lnTo>
                <a:lnTo>
                  <a:pt x="233679" y="855979"/>
                </a:lnTo>
                <a:lnTo>
                  <a:pt x="274320" y="876300"/>
                </a:lnTo>
                <a:lnTo>
                  <a:pt x="337820" y="899160"/>
                </a:lnTo>
                <a:lnTo>
                  <a:pt x="405130" y="911860"/>
                </a:lnTo>
                <a:lnTo>
                  <a:pt x="449580" y="914400"/>
                </a:lnTo>
                <a:lnTo>
                  <a:pt x="472440" y="914400"/>
                </a:lnTo>
                <a:lnTo>
                  <a:pt x="518159" y="910589"/>
                </a:lnTo>
                <a:lnTo>
                  <a:pt x="562610" y="901700"/>
                </a:lnTo>
                <a:lnTo>
                  <a:pt x="627380" y="881380"/>
                </a:lnTo>
                <a:lnTo>
                  <a:pt x="688340" y="852170"/>
                </a:lnTo>
                <a:lnTo>
                  <a:pt x="726440"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33431"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29179" y="3112300"/>
            <a:ext cx="829179" cy="829179"/>
          </a:xfrm>
          <a:custGeom>
            <a:avLst/>
            <a:gdLst/>
            <a:ahLst/>
            <a:cxnLst/>
            <a:rect l="l" t="t" r="r" b="b"/>
            <a:pathLst>
              <a:path w="914400" h="914400">
                <a:moveTo>
                  <a:pt x="478790" y="0"/>
                </a:moveTo>
                <a:lnTo>
                  <a:pt x="455930" y="0"/>
                </a:lnTo>
                <a:lnTo>
                  <a:pt x="410209" y="2539"/>
                </a:lnTo>
                <a:lnTo>
                  <a:pt x="365759" y="8889"/>
                </a:lnTo>
                <a:lnTo>
                  <a:pt x="321309" y="20320"/>
                </a:lnTo>
                <a:lnTo>
                  <a:pt x="300990" y="27939"/>
                </a:lnTo>
                <a:lnTo>
                  <a:pt x="279400" y="35560"/>
                </a:lnTo>
                <a:lnTo>
                  <a:pt x="238759" y="55879"/>
                </a:lnTo>
                <a:lnTo>
                  <a:pt x="199390" y="78739"/>
                </a:lnTo>
                <a:lnTo>
                  <a:pt x="163830" y="106679"/>
                </a:lnTo>
                <a:lnTo>
                  <a:pt x="130809" y="137160"/>
                </a:lnTo>
                <a:lnTo>
                  <a:pt x="100330" y="171450"/>
                </a:lnTo>
                <a:lnTo>
                  <a:pt x="73659" y="208279"/>
                </a:lnTo>
                <a:lnTo>
                  <a:pt x="50800" y="247650"/>
                </a:lnTo>
                <a:lnTo>
                  <a:pt x="33019" y="288289"/>
                </a:lnTo>
                <a:lnTo>
                  <a:pt x="24130" y="309879"/>
                </a:lnTo>
                <a:lnTo>
                  <a:pt x="11430" y="353060"/>
                </a:lnTo>
                <a:lnTo>
                  <a:pt x="7619" y="375920"/>
                </a:lnTo>
                <a:lnTo>
                  <a:pt x="3809" y="397510"/>
                </a:lnTo>
                <a:lnTo>
                  <a:pt x="1269" y="420370"/>
                </a:lnTo>
                <a:lnTo>
                  <a:pt x="0" y="443229"/>
                </a:lnTo>
                <a:lnTo>
                  <a:pt x="0" y="466089"/>
                </a:lnTo>
                <a:lnTo>
                  <a:pt x="1269" y="487679"/>
                </a:lnTo>
                <a:lnTo>
                  <a:pt x="6350" y="533400"/>
                </a:lnTo>
                <a:lnTo>
                  <a:pt x="11430" y="554989"/>
                </a:lnTo>
                <a:lnTo>
                  <a:pt x="16509" y="577850"/>
                </a:lnTo>
                <a:lnTo>
                  <a:pt x="30480" y="621029"/>
                </a:lnTo>
                <a:lnTo>
                  <a:pt x="48259" y="661670"/>
                </a:lnTo>
                <a:lnTo>
                  <a:pt x="71119" y="701039"/>
                </a:lnTo>
                <a:lnTo>
                  <a:pt x="82550" y="720089"/>
                </a:lnTo>
                <a:lnTo>
                  <a:pt x="96519" y="739139"/>
                </a:lnTo>
                <a:lnTo>
                  <a:pt x="111759"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40" y="914400"/>
                </a:lnTo>
                <a:lnTo>
                  <a:pt x="518159" y="910589"/>
                </a:lnTo>
                <a:lnTo>
                  <a:pt x="562610" y="901700"/>
                </a:lnTo>
                <a:lnTo>
                  <a:pt x="627380" y="881380"/>
                </a:lnTo>
                <a:lnTo>
                  <a:pt x="688340"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5804252"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8291788"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499083" y="3941479"/>
            <a:ext cx="414589" cy="414589"/>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8499083" y="3941479"/>
            <a:ext cx="414589" cy="414589"/>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17659" y="5185247"/>
            <a:ext cx="1844922" cy="0"/>
          </a:xfrm>
          <a:custGeom>
            <a:avLst/>
            <a:gdLst/>
            <a:ahLst/>
            <a:cxnLst/>
            <a:rect l="l" t="t" r="r" b="b"/>
            <a:pathLst>
              <a:path w="2034539">
                <a:moveTo>
                  <a:pt x="0" y="0"/>
                </a:moveTo>
                <a:lnTo>
                  <a:pt x="20345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8235" y="5103480"/>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062007" y="5103480"/>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txBox="1"/>
          <p:nvPr/>
        </p:nvSpPr>
        <p:spPr>
          <a:xfrm>
            <a:off x="38003" y="4377948"/>
            <a:ext cx="8887185" cy="1330323"/>
          </a:xfrm>
          <a:prstGeom prst="rect">
            <a:avLst/>
          </a:prstGeom>
        </p:spPr>
        <p:txBody>
          <a:bodyPr vert="horz" wrap="square" lIns="0" tIns="11516" rIns="0" bIns="0" rtlCol="0">
            <a:spAutoFit/>
          </a:bodyPr>
          <a:lstStyle/>
          <a:p>
            <a:pPr marL="272938" defTabSz="829178">
              <a:spcBef>
                <a:spcPts val="91"/>
              </a:spcBef>
              <a:tabLst>
                <a:tab pos="1101540" algn="l"/>
                <a:tab pos="1930718" algn="l"/>
                <a:tab pos="2759896" algn="l"/>
                <a:tab pos="3589073" algn="l"/>
                <a:tab pos="4418252" algn="l"/>
                <a:tab pos="5247429" algn="l"/>
                <a:tab pos="6076607" algn="l"/>
                <a:tab pos="6905785" algn="l"/>
                <a:tab pos="7734963" algn="l"/>
                <a:tab pos="8460494"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11516"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2</a:t>
            </a:r>
            <a:endParaRPr sz="1814">
              <a:solidFill>
                <a:prstClr val="black"/>
              </a:solidFill>
              <a:latin typeface="DejaVu Serif"/>
              <a:cs typeface="DejaVu Serif"/>
            </a:endParaRPr>
          </a:p>
        </p:txBody>
      </p:sp>
      <p:sp>
        <p:nvSpPr>
          <p:cNvPr id="15" name="object 15"/>
          <p:cNvSpPr/>
          <p:nvPr/>
        </p:nvSpPr>
        <p:spPr>
          <a:xfrm>
            <a:off x="1658358"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3316715"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43784" y="5330353"/>
            <a:ext cx="3938599" cy="1408452"/>
          </a:xfrm>
          <a:custGeom>
            <a:avLst/>
            <a:gdLst/>
            <a:ahLst/>
            <a:cxnLst/>
            <a:rect l="l" t="t" r="r" b="b"/>
            <a:pathLst>
              <a:path w="4343400" h="1553209">
                <a:moveTo>
                  <a:pt x="4343400" y="0"/>
                </a:moveTo>
                <a:lnTo>
                  <a:pt x="0" y="0"/>
                </a:lnTo>
                <a:lnTo>
                  <a:pt x="0" y="1553209"/>
                </a:lnTo>
                <a:lnTo>
                  <a:pt x="4343400" y="1553209"/>
                </a:lnTo>
                <a:lnTo>
                  <a:pt x="4343400" y="0"/>
                </a:lnTo>
                <a:close/>
              </a:path>
            </a:pathLst>
          </a:custGeom>
          <a:solidFill>
            <a:srgbClr val="7F7F7F"/>
          </a:solidFill>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4243784" y="5330353"/>
            <a:ext cx="3938599" cy="1408452"/>
          </a:xfrm>
          <a:custGeom>
            <a:avLst/>
            <a:gdLst/>
            <a:ahLst/>
            <a:cxnLst/>
            <a:rect l="l" t="t" r="r" b="b"/>
            <a:pathLst>
              <a:path w="4343400" h="1553209">
                <a:moveTo>
                  <a:pt x="2171700" y="1553209"/>
                </a:moveTo>
                <a:lnTo>
                  <a:pt x="0" y="1553209"/>
                </a:lnTo>
                <a:lnTo>
                  <a:pt x="0" y="0"/>
                </a:lnTo>
                <a:lnTo>
                  <a:pt x="4343400" y="0"/>
                </a:lnTo>
                <a:lnTo>
                  <a:pt x="4343400" y="1553209"/>
                </a:lnTo>
                <a:lnTo>
                  <a:pt x="2171700" y="1553209"/>
                </a:lnTo>
                <a:close/>
              </a:path>
            </a:pathLst>
          </a:custGeom>
          <a:ln w="36659">
            <a:solidFill>
              <a:srgbClr val="7F7F7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4145894" y="5232464"/>
            <a:ext cx="3938599" cy="1408452"/>
          </a:xfrm>
          <a:custGeom>
            <a:avLst/>
            <a:gdLst/>
            <a:ahLst/>
            <a:cxnLst/>
            <a:rect l="l" t="t" r="r" b="b"/>
            <a:pathLst>
              <a:path w="4343400" h="1553209">
                <a:moveTo>
                  <a:pt x="4343400" y="0"/>
                </a:moveTo>
                <a:lnTo>
                  <a:pt x="0" y="0"/>
                </a:lnTo>
                <a:lnTo>
                  <a:pt x="0" y="1553209"/>
                </a:lnTo>
                <a:lnTo>
                  <a:pt x="4343400" y="1553209"/>
                </a:lnTo>
                <a:lnTo>
                  <a:pt x="4343400" y="0"/>
                </a:lnTo>
                <a:close/>
              </a:path>
            </a:pathLst>
          </a:custGeom>
          <a:solidFill>
            <a:srgbClr val="FFFFFF"/>
          </a:solidFill>
        </p:spPr>
        <p:txBody>
          <a:bodyPr wrap="square" lIns="0" tIns="0" rIns="0" bIns="0" rtlCol="0"/>
          <a:lstStyle/>
          <a:p>
            <a:pPr defTabSz="829178"/>
            <a:endParaRPr sz="1632">
              <a:solidFill>
                <a:prstClr val="black"/>
              </a:solidFill>
              <a:latin typeface="Calibri"/>
            </a:endParaRPr>
          </a:p>
        </p:txBody>
      </p:sp>
      <p:sp>
        <p:nvSpPr>
          <p:cNvPr id="21" name="object 21"/>
          <p:cNvSpPr txBox="1"/>
          <p:nvPr/>
        </p:nvSpPr>
        <p:spPr>
          <a:xfrm>
            <a:off x="4145894" y="5232464"/>
            <a:ext cx="3938599" cy="1346101"/>
          </a:xfrm>
          <a:prstGeom prst="rect">
            <a:avLst/>
          </a:prstGeom>
          <a:ln w="36659">
            <a:solidFill>
              <a:srgbClr val="000000"/>
            </a:solidFill>
          </a:ln>
        </p:spPr>
        <p:txBody>
          <a:bodyPr vert="horz" wrap="square" lIns="0" tIns="46065" rIns="0" bIns="0" rtlCol="0">
            <a:spAutoFit/>
          </a:bodyPr>
          <a:lstStyle/>
          <a:p>
            <a:pPr marL="97889" marR="119770" algn="just" defTabSz="829178">
              <a:lnSpc>
                <a:spcPct val="97300"/>
              </a:lnSpc>
              <a:spcBef>
                <a:spcPts val="363"/>
              </a:spcBef>
            </a:pPr>
            <a:r>
              <a:rPr sz="2902" b="1" i="1" spc="-5" dirty="0">
                <a:solidFill>
                  <a:srgbClr val="0000FF"/>
                </a:solidFill>
                <a:latin typeface="DejaVu Serif"/>
                <a:cs typeface="DejaVu Serif"/>
              </a:rPr>
              <a:t>Algorithm: </a:t>
            </a:r>
            <a:r>
              <a:rPr sz="2902" spc="-5" dirty="0">
                <a:solidFill>
                  <a:srgbClr val="191919"/>
                </a:solidFill>
                <a:latin typeface="DejaVu Serif"/>
                <a:cs typeface="DejaVu Serif"/>
              </a:rPr>
              <a:t>Always  </a:t>
            </a:r>
            <a:r>
              <a:rPr sz="2902" dirty="0">
                <a:solidFill>
                  <a:srgbClr val="191919"/>
                </a:solidFill>
                <a:latin typeface="DejaVu Serif"/>
                <a:cs typeface="DejaVu Serif"/>
              </a:rPr>
              <a:t>jump </a:t>
            </a:r>
            <a:r>
              <a:rPr sz="2902" spc="-5" dirty="0">
                <a:solidFill>
                  <a:srgbClr val="191919"/>
                </a:solidFill>
                <a:latin typeface="DejaVu Serif"/>
                <a:cs typeface="DejaVu Serif"/>
              </a:rPr>
              <a:t>as far</a:t>
            </a:r>
            <a:r>
              <a:rPr sz="2902" spc="-86" dirty="0">
                <a:solidFill>
                  <a:srgbClr val="191919"/>
                </a:solidFill>
                <a:latin typeface="DejaVu Serif"/>
                <a:cs typeface="DejaVu Serif"/>
              </a:rPr>
              <a:t> </a:t>
            </a:r>
            <a:r>
              <a:rPr sz="2902" dirty="0">
                <a:solidFill>
                  <a:srgbClr val="191919"/>
                </a:solidFill>
                <a:latin typeface="DejaVu Serif"/>
                <a:cs typeface="DejaVu Serif"/>
              </a:rPr>
              <a:t>forward  </a:t>
            </a:r>
            <a:r>
              <a:rPr sz="2902" spc="-5" dirty="0">
                <a:solidFill>
                  <a:srgbClr val="191919"/>
                </a:solidFill>
                <a:latin typeface="DejaVu Serif"/>
                <a:cs typeface="DejaVu Serif"/>
              </a:rPr>
              <a:t>as</a:t>
            </a:r>
            <a:r>
              <a:rPr sz="2902" spc="-14" dirty="0">
                <a:solidFill>
                  <a:srgbClr val="191919"/>
                </a:solidFill>
                <a:latin typeface="DejaVu Serif"/>
                <a:cs typeface="DejaVu Serif"/>
              </a:rPr>
              <a:t> </a:t>
            </a:r>
            <a:r>
              <a:rPr sz="2902" spc="-5" dirty="0">
                <a:solidFill>
                  <a:srgbClr val="191919"/>
                </a:solidFill>
                <a:latin typeface="DejaVu Serif"/>
                <a:cs typeface="DejaVu Serif"/>
              </a:rPr>
              <a:t>possible.</a:t>
            </a:r>
            <a:endParaRPr sz="2902">
              <a:solidFill>
                <a:prstClr val="black"/>
              </a:solidFill>
              <a:latin typeface="DejaVu Serif"/>
              <a:cs typeface="DejaVu Serif"/>
            </a:endParaRPr>
          </a:p>
        </p:txBody>
      </p:sp>
      <p:sp>
        <p:nvSpPr>
          <p:cNvPr id="22" name="object 22"/>
          <p:cNvSpPr/>
          <p:nvPr/>
        </p:nvSpPr>
        <p:spPr>
          <a:xfrm>
            <a:off x="0" y="3112300"/>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8094" y="506145"/>
            <a:ext cx="3939751"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A </a:t>
            </a:r>
            <a:r>
              <a:rPr sz="3990" b="0" spc="-5" dirty="0">
                <a:latin typeface="DejaVu Serif"/>
                <a:cs typeface="DejaVu Serif"/>
              </a:rPr>
              <a:t>Leap of</a:t>
            </a:r>
            <a:r>
              <a:rPr sz="3990" b="0" spc="-63" dirty="0">
                <a:latin typeface="DejaVu Serif"/>
                <a:cs typeface="DejaVu Serif"/>
              </a:rPr>
              <a:t> </a:t>
            </a:r>
            <a:r>
              <a:rPr sz="3990" b="0" spc="-59" dirty="0">
                <a:latin typeface="DejaVu Serif"/>
                <a:cs typeface="DejaVu Serif"/>
              </a:rPr>
              <a:t>Faith</a:t>
            </a:r>
            <a:endParaRPr sz="3990">
              <a:latin typeface="DejaVu Serif"/>
              <a:cs typeface="DejaVu Serif"/>
            </a:endParaRPr>
          </a:p>
        </p:txBody>
      </p:sp>
      <p:sp>
        <p:nvSpPr>
          <p:cNvPr id="3" name="object 3"/>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0" y="3112300"/>
            <a:ext cx="829179" cy="829179"/>
          </a:xfrm>
          <a:custGeom>
            <a:avLst/>
            <a:gdLst/>
            <a:ahLst/>
            <a:cxnLst/>
            <a:rect l="l" t="t" r="r" b="b"/>
            <a:pathLst>
              <a:path w="914400" h="914400">
                <a:moveTo>
                  <a:pt x="478790" y="0"/>
                </a:moveTo>
                <a:lnTo>
                  <a:pt x="455930" y="0"/>
                </a:lnTo>
                <a:lnTo>
                  <a:pt x="410209" y="2539"/>
                </a:lnTo>
                <a:lnTo>
                  <a:pt x="365760" y="8889"/>
                </a:lnTo>
                <a:lnTo>
                  <a:pt x="321310" y="20320"/>
                </a:lnTo>
                <a:lnTo>
                  <a:pt x="300990" y="27939"/>
                </a:lnTo>
                <a:lnTo>
                  <a:pt x="279400" y="35560"/>
                </a:lnTo>
                <a:lnTo>
                  <a:pt x="238760" y="55879"/>
                </a:lnTo>
                <a:lnTo>
                  <a:pt x="199390" y="78739"/>
                </a:lnTo>
                <a:lnTo>
                  <a:pt x="163830" y="106679"/>
                </a:lnTo>
                <a:lnTo>
                  <a:pt x="130810" y="137160"/>
                </a:lnTo>
                <a:lnTo>
                  <a:pt x="100330" y="171450"/>
                </a:lnTo>
                <a:lnTo>
                  <a:pt x="73660" y="208279"/>
                </a:lnTo>
                <a:lnTo>
                  <a:pt x="50800" y="247650"/>
                </a:lnTo>
                <a:lnTo>
                  <a:pt x="33020" y="288289"/>
                </a:lnTo>
                <a:lnTo>
                  <a:pt x="24130" y="309879"/>
                </a:lnTo>
                <a:lnTo>
                  <a:pt x="11430" y="353060"/>
                </a:lnTo>
                <a:lnTo>
                  <a:pt x="7620" y="375920"/>
                </a:lnTo>
                <a:lnTo>
                  <a:pt x="3810" y="397510"/>
                </a:lnTo>
                <a:lnTo>
                  <a:pt x="1270" y="420370"/>
                </a:lnTo>
                <a:lnTo>
                  <a:pt x="0" y="443229"/>
                </a:lnTo>
                <a:lnTo>
                  <a:pt x="0" y="466089"/>
                </a:lnTo>
                <a:lnTo>
                  <a:pt x="1269" y="487679"/>
                </a:lnTo>
                <a:lnTo>
                  <a:pt x="6350" y="533400"/>
                </a:lnTo>
                <a:lnTo>
                  <a:pt x="11430" y="554989"/>
                </a:lnTo>
                <a:lnTo>
                  <a:pt x="16510" y="577850"/>
                </a:lnTo>
                <a:lnTo>
                  <a:pt x="30480" y="621029"/>
                </a:lnTo>
                <a:lnTo>
                  <a:pt x="48260" y="661670"/>
                </a:lnTo>
                <a:lnTo>
                  <a:pt x="71120" y="701039"/>
                </a:lnTo>
                <a:lnTo>
                  <a:pt x="82550" y="720089"/>
                </a:lnTo>
                <a:lnTo>
                  <a:pt x="96520" y="739139"/>
                </a:lnTo>
                <a:lnTo>
                  <a:pt x="111760" y="755650"/>
                </a:lnTo>
                <a:lnTo>
                  <a:pt x="125730" y="773429"/>
                </a:lnTo>
                <a:lnTo>
                  <a:pt x="160020" y="803910"/>
                </a:lnTo>
                <a:lnTo>
                  <a:pt x="195580" y="831850"/>
                </a:lnTo>
                <a:lnTo>
                  <a:pt x="233679" y="855979"/>
                </a:lnTo>
                <a:lnTo>
                  <a:pt x="274320" y="876300"/>
                </a:lnTo>
                <a:lnTo>
                  <a:pt x="337820" y="899160"/>
                </a:lnTo>
                <a:lnTo>
                  <a:pt x="405130" y="911860"/>
                </a:lnTo>
                <a:lnTo>
                  <a:pt x="449580" y="914400"/>
                </a:lnTo>
                <a:lnTo>
                  <a:pt x="472440" y="914400"/>
                </a:lnTo>
                <a:lnTo>
                  <a:pt x="518159" y="910589"/>
                </a:lnTo>
                <a:lnTo>
                  <a:pt x="562610" y="901700"/>
                </a:lnTo>
                <a:lnTo>
                  <a:pt x="627380" y="881380"/>
                </a:lnTo>
                <a:lnTo>
                  <a:pt x="688340" y="852170"/>
                </a:lnTo>
                <a:lnTo>
                  <a:pt x="726440"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29179" y="3112300"/>
            <a:ext cx="829179" cy="829179"/>
          </a:xfrm>
          <a:custGeom>
            <a:avLst/>
            <a:gdLst/>
            <a:ahLst/>
            <a:cxnLst/>
            <a:rect l="l" t="t" r="r" b="b"/>
            <a:pathLst>
              <a:path w="914400" h="914400">
                <a:moveTo>
                  <a:pt x="478790" y="0"/>
                </a:moveTo>
                <a:lnTo>
                  <a:pt x="455930" y="0"/>
                </a:lnTo>
                <a:lnTo>
                  <a:pt x="410209" y="2539"/>
                </a:lnTo>
                <a:lnTo>
                  <a:pt x="365759" y="8889"/>
                </a:lnTo>
                <a:lnTo>
                  <a:pt x="321309" y="20320"/>
                </a:lnTo>
                <a:lnTo>
                  <a:pt x="300990" y="27939"/>
                </a:lnTo>
                <a:lnTo>
                  <a:pt x="279400" y="35560"/>
                </a:lnTo>
                <a:lnTo>
                  <a:pt x="238759" y="55879"/>
                </a:lnTo>
                <a:lnTo>
                  <a:pt x="199390" y="78739"/>
                </a:lnTo>
                <a:lnTo>
                  <a:pt x="163830" y="106679"/>
                </a:lnTo>
                <a:lnTo>
                  <a:pt x="130809" y="137160"/>
                </a:lnTo>
                <a:lnTo>
                  <a:pt x="100330" y="171450"/>
                </a:lnTo>
                <a:lnTo>
                  <a:pt x="73659" y="208279"/>
                </a:lnTo>
                <a:lnTo>
                  <a:pt x="50800" y="247650"/>
                </a:lnTo>
                <a:lnTo>
                  <a:pt x="33019" y="288289"/>
                </a:lnTo>
                <a:lnTo>
                  <a:pt x="24130" y="309879"/>
                </a:lnTo>
                <a:lnTo>
                  <a:pt x="11430" y="353060"/>
                </a:lnTo>
                <a:lnTo>
                  <a:pt x="7619" y="375920"/>
                </a:lnTo>
                <a:lnTo>
                  <a:pt x="3809" y="397510"/>
                </a:lnTo>
                <a:lnTo>
                  <a:pt x="1269" y="420370"/>
                </a:lnTo>
                <a:lnTo>
                  <a:pt x="0" y="443229"/>
                </a:lnTo>
                <a:lnTo>
                  <a:pt x="0" y="466089"/>
                </a:lnTo>
                <a:lnTo>
                  <a:pt x="1269" y="487679"/>
                </a:lnTo>
                <a:lnTo>
                  <a:pt x="6350" y="533400"/>
                </a:lnTo>
                <a:lnTo>
                  <a:pt x="11430" y="554989"/>
                </a:lnTo>
                <a:lnTo>
                  <a:pt x="16509" y="577850"/>
                </a:lnTo>
                <a:lnTo>
                  <a:pt x="30480" y="621029"/>
                </a:lnTo>
                <a:lnTo>
                  <a:pt x="48259" y="661670"/>
                </a:lnTo>
                <a:lnTo>
                  <a:pt x="71119" y="701039"/>
                </a:lnTo>
                <a:lnTo>
                  <a:pt x="82550" y="720089"/>
                </a:lnTo>
                <a:lnTo>
                  <a:pt x="96519" y="739139"/>
                </a:lnTo>
                <a:lnTo>
                  <a:pt x="111759"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40" y="914400"/>
                </a:lnTo>
                <a:lnTo>
                  <a:pt x="518159" y="910589"/>
                </a:lnTo>
                <a:lnTo>
                  <a:pt x="562610" y="901700"/>
                </a:lnTo>
                <a:lnTo>
                  <a:pt x="627380" y="881380"/>
                </a:lnTo>
                <a:lnTo>
                  <a:pt x="688340"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5804252"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8291788" y="3112300"/>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8499083" y="3941479"/>
            <a:ext cx="414589" cy="414589"/>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499083" y="3941479"/>
            <a:ext cx="414589" cy="414589"/>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217658" y="5185247"/>
            <a:ext cx="3503281" cy="0"/>
          </a:xfrm>
          <a:custGeom>
            <a:avLst/>
            <a:gdLst/>
            <a:ahLst/>
            <a:cxnLst/>
            <a:rect l="l" t="t" r="r" b="b"/>
            <a:pathLst>
              <a:path w="3863340">
                <a:moveTo>
                  <a:pt x="0" y="0"/>
                </a:moveTo>
                <a:lnTo>
                  <a:pt x="3863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18235" y="5103480"/>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3720363" y="5103480"/>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299426" y="4377948"/>
            <a:ext cx="8625763" cy="1330323"/>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579273"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4</a:t>
            </a:r>
            <a:endParaRPr sz="1814">
              <a:solidFill>
                <a:prstClr val="black"/>
              </a:solidFill>
              <a:latin typeface="DejaVu Serif"/>
              <a:cs typeface="DejaVu Serif"/>
            </a:endParaRPr>
          </a:p>
        </p:txBody>
      </p:sp>
      <p:sp>
        <p:nvSpPr>
          <p:cNvPr id="14" name="object 14"/>
          <p:cNvSpPr/>
          <p:nvPr/>
        </p:nvSpPr>
        <p:spPr>
          <a:xfrm>
            <a:off x="2487536" y="3112300"/>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243784" y="5330353"/>
            <a:ext cx="3938599" cy="1408452"/>
          </a:xfrm>
          <a:custGeom>
            <a:avLst/>
            <a:gdLst/>
            <a:ahLst/>
            <a:cxnLst/>
            <a:rect l="l" t="t" r="r" b="b"/>
            <a:pathLst>
              <a:path w="4343400" h="1553209">
                <a:moveTo>
                  <a:pt x="4343400" y="0"/>
                </a:moveTo>
                <a:lnTo>
                  <a:pt x="0" y="0"/>
                </a:lnTo>
                <a:lnTo>
                  <a:pt x="0" y="1553209"/>
                </a:lnTo>
                <a:lnTo>
                  <a:pt x="4343400" y="1553209"/>
                </a:lnTo>
                <a:lnTo>
                  <a:pt x="4343400" y="0"/>
                </a:lnTo>
                <a:close/>
              </a:path>
            </a:pathLst>
          </a:custGeom>
          <a:solidFill>
            <a:srgbClr val="7F7F7F"/>
          </a:solidFill>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4243784" y="5330353"/>
            <a:ext cx="3938599" cy="1408452"/>
          </a:xfrm>
          <a:custGeom>
            <a:avLst/>
            <a:gdLst/>
            <a:ahLst/>
            <a:cxnLst/>
            <a:rect l="l" t="t" r="r" b="b"/>
            <a:pathLst>
              <a:path w="4343400" h="1553209">
                <a:moveTo>
                  <a:pt x="2171700" y="1553209"/>
                </a:moveTo>
                <a:lnTo>
                  <a:pt x="0" y="1553209"/>
                </a:lnTo>
                <a:lnTo>
                  <a:pt x="0" y="0"/>
                </a:lnTo>
                <a:lnTo>
                  <a:pt x="4343400" y="0"/>
                </a:lnTo>
                <a:lnTo>
                  <a:pt x="4343400" y="1553209"/>
                </a:lnTo>
                <a:lnTo>
                  <a:pt x="2171700" y="1553209"/>
                </a:lnTo>
                <a:close/>
              </a:path>
            </a:pathLst>
          </a:custGeom>
          <a:ln w="36659">
            <a:solidFill>
              <a:srgbClr val="7F7F7F"/>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145894" y="5232464"/>
            <a:ext cx="3938599" cy="1408452"/>
          </a:xfrm>
          <a:custGeom>
            <a:avLst/>
            <a:gdLst/>
            <a:ahLst/>
            <a:cxnLst/>
            <a:rect l="l" t="t" r="r" b="b"/>
            <a:pathLst>
              <a:path w="4343400" h="1553209">
                <a:moveTo>
                  <a:pt x="4343400" y="0"/>
                </a:moveTo>
                <a:lnTo>
                  <a:pt x="0" y="0"/>
                </a:lnTo>
                <a:lnTo>
                  <a:pt x="0" y="1553209"/>
                </a:lnTo>
                <a:lnTo>
                  <a:pt x="4343400" y="1553209"/>
                </a:lnTo>
                <a:lnTo>
                  <a:pt x="4343400" y="0"/>
                </a:lnTo>
                <a:close/>
              </a:path>
            </a:pathLst>
          </a:custGeom>
          <a:solidFill>
            <a:srgbClr val="FFFFFF"/>
          </a:solidFill>
        </p:spPr>
        <p:txBody>
          <a:bodyPr wrap="square" lIns="0" tIns="0" rIns="0" bIns="0" rtlCol="0"/>
          <a:lstStyle/>
          <a:p>
            <a:pPr defTabSz="829178"/>
            <a:endParaRPr sz="1632">
              <a:solidFill>
                <a:prstClr val="black"/>
              </a:solidFill>
              <a:latin typeface="Calibri"/>
            </a:endParaRPr>
          </a:p>
        </p:txBody>
      </p:sp>
      <p:sp>
        <p:nvSpPr>
          <p:cNvPr id="18" name="object 18"/>
          <p:cNvSpPr txBox="1"/>
          <p:nvPr/>
        </p:nvSpPr>
        <p:spPr>
          <a:xfrm>
            <a:off x="4145894" y="5232464"/>
            <a:ext cx="3938599" cy="1346101"/>
          </a:xfrm>
          <a:prstGeom prst="rect">
            <a:avLst/>
          </a:prstGeom>
          <a:ln w="36659">
            <a:solidFill>
              <a:srgbClr val="000000"/>
            </a:solidFill>
          </a:ln>
        </p:spPr>
        <p:txBody>
          <a:bodyPr vert="horz" wrap="square" lIns="0" tIns="46065" rIns="0" bIns="0" rtlCol="0">
            <a:spAutoFit/>
          </a:bodyPr>
          <a:lstStyle/>
          <a:p>
            <a:pPr marL="97889" marR="119770" algn="just" defTabSz="829178">
              <a:lnSpc>
                <a:spcPct val="97300"/>
              </a:lnSpc>
              <a:spcBef>
                <a:spcPts val="363"/>
              </a:spcBef>
            </a:pPr>
            <a:r>
              <a:rPr sz="2902" b="1" i="1" spc="-5" dirty="0">
                <a:solidFill>
                  <a:srgbClr val="0000FF"/>
                </a:solidFill>
                <a:latin typeface="DejaVu Serif"/>
                <a:cs typeface="DejaVu Serif"/>
              </a:rPr>
              <a:t>Algorithm: </a:t>
            </a:r>
            <a:r>
              <a:rPr sz="2902" spc="-5" dirty="0">
                <a:solidFill>
                  <a:srgbClr val="191919"/>
                </a:solidFill>
                <a:latin typeface="DejaVu Serif"/>
                <a:cs typeface="DejaVu Serif"/>
              </a:rPr>
              <a:t>Always  </a:t>
            </a:r>
            <a:r>
              <a:rPr sz="2902" dirty="0">
                <a:solidFill>
                  <a:srgbClr val="191919"/>
                </a:solidFill>
                <a:latin typeface="DejaVu Serif"/>
                <a:cs typeface="DejaVu Serif"/>
              </a:rPr>
              <a:t>jump </a:t>
            </a:r>
            <a:r>
              <a:rPr sz="2902" spc="-5" dirty="0">
                <a:solidFill>
                  <a:srgbClr val="191919"/>
                </a:solidFill>
                <a:latin typeface="DejaVu Serif"/>
                <a:cs typeface="DejaVu Serif"/>
              </a:rPr>
              <a:t>as far</a:t>
            </a:r>
            <a:r>
              <a:rPr sz="2902" spc="-86" dirty="0">
                <a:solidFill>
                  <a:srgbClr val="191919"/>
                </a:solidFill>
                <a:latin typeface="DejaVu Serif"/>
                <a:cs typeface="DejaVu Serif"/>
              </a:rPr>
              <a:t> </a:t>
            </a:r>
            <a:r>
              <a:rPr sz="2902" dirty="0">
                <a:solidFill>
                  <a:srgbClr val="191919"/>
                </a:solidFill>
                <a:latin typeface="DejaVu Serif"/>
                <a:cs typeface="DejaVu Serif"/>
              </a:rPr>
              <a:t>forward  </a:t>
            </a:r>
            <a:r>
              <a:rPr sz="2902" spc="-5" dirty="0">
                <a:solidFill>
                  <a:srgbClr val="191919"/>
                </a:solidFill>
                <a:latin typeface="DejaVu Serif"/>
                <a:cs typeface="DejaVu Serif"/>
              </a:rPr>
              <a:t>as</a:t>
            </a:r>
            <a:r>
              <a:rPr sz="2902" spc="-14" dirty="0">
                <a:solidFill>
                  <a:srgbClr val="191919"/>
                </a:solidFill>
                <a:latin typeface="DejaVu Serif"/>
                <a:cs typeface="DejaVu Serif"/>
              </a:rPr>
              <a:t> </a:t>
            </a:r>
            <a:r>
              <a:rPr sz="2902" spc="-5" dirty="0">
                <a:solidFill>
                  <a:srgbClr val="191919"/>
                </a:solidFill>
                <a:latin typeface="DejaVu Serif"/>
                <a:cs typeface="DejaVu Serif"/>
              </a:rPr>
              <a:t>possible.</a:t>
            </a:r>
            <a:endParaRPr sz="2902">
              <a:solidFill>
                <a:prstClr val="black"/>
              </a:solidFill>
              <a:latin typeface="DejaVu Serif"/>
              <a:cs typeface="DejaVu Serif"/>
            </a:endParaRPr>
          </a:p>
        </p:txBody>
      </p:sp>
      <p:sp>
        <p:nvSpPr>
          <p:cNvPr id="19" name="object 19"/>
          <p:cNvSpPr/>
          <p:nvPr/>
        </p:nvSpPr>
        <p:spPr>
          <a:xfrm>
            <a:off x="3316715"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0" y="3112300"/>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7760" y="506145"/>
            <a:ext cx="6798691" cy="625643"/>
          </a:xfrm>
          <a:prstGeom prst="rect">
            <a:avLst/>
          </a:prstGeom>
        </p:spPr>
        <p:txBody>
          <a:bodyPr vert="horz" wrap="square" lIns="0" tIns="11516" rIns="0" bIns="0" rtlCol="0">
            <a:spAutoFit/>
          </a:bodyPr>
          <a:lstStyle/>
          <a:p>
            <a:pPr marL="11516">
              <a:spcBef>
                <a:spcPts val="91"/>
              </a:spcBef>
            </a:pPr>
            <a:r>
              <a:rPr sz="3990" b="0" spc="-27" dirty="0">
                <a:latin typeface="DejaVu Serif"/>
                <a:cs typeface="DejaVu Serif"/>
              </a:rPr>
              <a:t>Formalizing </a:t>
            </a:r>
            <a:r>
              <a:rPr sz="3990" b="0" spc="-5" dirty="0">
                <a:latin typeface="DejaVu Serif"/>
                <a:cs typeface="DejaVu Serif"/>
              </a:rPr>
              <a:t>the</a:t>
            </a:r>
            <a:r>
              <a:rPr sz="3990" b="0" spc="5" dirty="0">
                <a:latin typeface="DejaVu Serif"/>
                <a:cs typeface="DejaVu Serif"/>
              </a:rPr>
              <a:t> </a:t>
            </a:r>
            <a:r>
              <a:rPr sz="3990" b="0" spc="-9" dirty="0">
                <a:latin typeface="DejaVu Serif"/>
                <a:cs typeface="DejaVu Serif"/>
              </a:rPr>
              <a:t>Algorithm</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543573" y="2286576"/>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5" name="object 5"/>
          <p:cNvSpPr txBox="1"/>
          <p:nvPr/>
        </p:nvSpPr>
        <p:spPr>
          <a:xfrm>
            <a:off x="543573" y="2879670"/>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6" name="object 6"/>
          <p:cNvSpPr txBox="1"/>
          <p:nvPr/>
        </p:nvSpPr>
        <p:spPr>
          <a:xfrm>
            <a:off x="837239" y="1420545"/>
            <a:ext cx="6386404" cy="1808399"/>
          </a:xfrm>
          <a:prstGeom prst="rect">
            <a:avLst/>
          </a:prstGeom>
        </p:spPr>
        <p:txBody>
          <a:bodyPr vert="horz" wrap="square" lIns="0" tIns="10941" rIns="0" bIns="0" rtlCol="0">
            <a:spAutoFit/>
          </a:bodyPr>
          <a:lstStyle/>
          <a:p>
            <a:pPr marL="11516" marR="4607" defTabSz="829178">
              <a:lnSpc>
                <a:spcPct val="133900"/>
              </a:lnSpc>
              <a:spcBef>
                <a:spcPts val="86"/>
              </a:spcBef>
            </a:pPr>
            <a:r>
              <a:rPr sz="2902" spc="-5" dirty="0">
                <a:solidFill>
                  <a:srgbClr val="191919"/>
                </a:solidFill>
                <a:latin typeface="DejaVu Serif"/>
                <a:cs typeface="DejaVu Serif"/>
              </a:rPr>
              <a:t>Let </a:t>
            </a:r>
            <a:r>
              <a:rPr sz="2902" i="1" dirty="0">
                <a:solidFill>
                  <a:srgbClr val="191919"/>
                </a:solidFill>
                <a:latin typeface="DejaVu Serif"/>
                <a:cs typeface="DejaVu Serif"/>
              </a:rPr>
              <a:t>J </a:t>
            </a:r>
            <a:r>
              <a:rPr sz="2902" spc="-5" dirty="0">
                <a:solidFill>
                  <a:srgbClr val="191919"/>
                </a:solidFill>
                <a:latin typeface="DejaVu Serif"/>
                <a:cs typeface="DejaVu Serif"/>
              </a:rPr>
              <a:t>be an empty series of </a:t>
            </a:r>
            <a:r>
              <a:rPr sz="2902" dirty="0">
                <a:solidFill>
                  <a:srgbClr val="191919"/>
                </a:solidFill>
                <a:latin typeface="DejaVu Serif"/>
                <a:cs typeface="DejaVu Serif"/>
              </a:rPr>
              <a:t>jumps.  </a:t>
            </a:r>
            <a:r>
              <a:rPr sz="2902" spc="-5" dirty="0">
                <a:solidFill>
                  <a:srgbClr val="191919"/>
                </a:solidFill>
                <a:latin typeface="DejaVu Serif"/>
                <a:cs typeface="DejaVu Serif"/>
              </a:rPr>
              <a:t>Let </a:t>
            </a:r>
            <a:r>
              <a:rPr sz="2902" dirty="0">
                <a:solidFill>
                  <a:srgbClr val="191919"/>
                </a:solidFill>
                <a:latin typeface="DejaVu Serif"/>
                <a:cs typeface="DejaVu Serif"/>
              </a:rPr>
              <a:t>our current </a:t>
            </a:r>
            <a:r>
              <a:rPr sz="2902" spc="-5" dirty="0">
                <a:solidFill>
                  <a:srgbClr val="191919"/>
                </a:solidFill>
                <a:latin typeface="DejaVu Serif"/>
                <a:cs typeface="DejaVu Serif"/>
              </a:rPr>
              <a:t>position </a:t>
            </a:r>
            <a:r>
              <a:rPr sz="2902" i="1" dirty="0">
                <a:solidFill>
                  <a:srgbClr val="191919"/>
                </a:solidFill>
                <a:latin typeface="DejaVu Serif"/>
                <a:cs typeface="DejaVu Serif"/>
              </a:rPr>
              <a:t>x </a:t>
            </a:r>
            <a:r>
              <a:rPr sz="2902" dirty="0">
                <a:solidFill>
                  <a:srgbClr val="191919"/>
                </a:solidFill>
                <a:latin typeface="DejaVu Serif"/>
                <a:cs typeface="DejaVu Serif"/>
              </a:rPr>
              <a:t>=</a:t>
            </a:r>
            <a:r>
              <a:rPr sz="2902" spc="5" dirty="0">
                <a:solidFill>
                  <a:srgbClr val="191919"/>
                </a:solidFill>
                <a:latin typeface="DejaVu Serif"/>
                <a:cs typeface="DejaVu Serif"/>
              </a:rPr>
              <a:t> 0.</a:t>
            </a:r>
            <a:endParaRPr sz="2902">
              <a:solidFill>
                <a:prstClr val="black"/>
              </a:solidFill>
              <a:latin typeface="DejaVu Serif"/>
              <a:cs typeface="DejaVu Serif"/>
            </a:endParaRPr>
          </a:p>
          <a:p>
            <a:pPr marL="11516" defTabSz="829178">
              <a:spcBef>
                <a:spcPts val="1188"/>
              </a:spcBef>
            </a:pPr>
            <a:r>
              <a:rPr sz="2902" spc="-5" dirty="0">
                <a:solidFill>
                  <a:srgbClr val="191919"/>
                </a:solidFill>
                <a:latin typeface="DejaVu Serif"/>
                <a:cs typeface="DejaVu Serif"/>
              </a:rPr>
              <a:t>While </a:t>
            </a:r>
            <a:r>
              <a:rPr sz="2902" i="1" dirty="0">
                <a:solidFill>
                  <a:srgbClr val="191919"/>
                </a:solidFill>
                <a:latin typeface="DejaVu Serif"/>
                <a:cs typeface="DejaVu Serif"/>
              </a:rPr>
              <a:t>x </a:t>
            </a:r>
            <a:r>
              <a:rPr sz="2902" dirty="0">
                <a:solidFill>
                  <a:srgbClr val="191919"/>
                </a:solidFill>
                <a:latin typeface="DejaVu Serif"/>
                <a:cs typeface="DejaVu Serif"/>
              </a:rPr>
              <a:t>&lt;</a:t>
            </a:r>
            <a:r>
              <a:rPr sz="2902" spc="18" dirty="0">
                <a:solidFill>
                  <a:srgbClr val="191919"/>
                </a:solidFill>
                <a:latin typeface="DejaVu Serif"/>
                <a:cs typeface="DejaVu Serif"/>
              </a:rPr>
              <a:t> </a:t>
            </a:r>
            <a:r>
              <a:rPr sz="2902" i="1" spc="-5" dirty="0">
                <a:solidFill>
                  <a:srgbClr val="191919"/>
                </a:solidFill>
                <a:latin typeface="DejaVu Serif"/>
                <a:cs typeface="DejaVu Serif"/>
              </a:rPr>
              <a:t>n</a:t>
            </a:r>
            <a:r>
              <a:rPr sz="2902" spc="-5" dirty="0">
                <a:solidFill>
                  <a:srgbClr val="191919"/>
                </a:solidFill>
                <a:latin typeface="DejaVu Serif"/>
                <a:cs typeface="DejaVu Serif"/>
              </a:rPr>
              <a:t>:</a:t>
            </a:r>
            <a:endParaRPr sz="2902">
              <a:solidFill>
                <a:prstClr val="black"/>
              </a:solidFill>
              <a:latin typeface="DejaVu Serif"/>
              <a:cs typeface="DejaVu Serif"/>
            </a:endParaRPr>
          </a:p>
        </p:txBody>
      </p:sp>
      <p:sp>
        <p:nvSpPr>
          <p:cNvPr id="7" name="object 7"/>
          <p:cNvSpPr txBox="1"/>
          <p:nvPr/>
        </p:nvSpPr>
        <p:spPr>
          <a:xfrm>
            <a:off x="935129" y="3458943"/>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8" name="object 8"/>
          <p:cNvSpPr txBox="1"/>
          <p:nvPr/>
        </p:nvSpPr>
        <p:spPr>
          <a:xfrm>
            <a:off x="935129" y="4338794"/>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9" name="object 9"/>
          <p:cNvSpPr txBox="1"/>
          <p:nvPr/>
        </p:nvSpPr>
        <p:spPr>
          <a:xfrm>
            <a:off x="935129" y="4844362"/>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10" name="object 10"/>
          <p:cNvSpPr txBox="1"/>
          <p:nvPr/>
        </p:nvSpPr>
        <p:spPr>
          <a:xfrm>
            <a:off x="1228796" y="3349537"/>
            <a:ext cx="7082569" cy="1796412"/>
          </a:xfrm>
          <a:prstGeom prst="rect">
            <a:avLst/>
          </a:prstGeom>
        </p:spPr>
        <p:txBody>
          <a:bodyPr vert="horz" wrap="square" lIns="0" tIns="11516" rIns="0" bIns="0" rtlCol="0">
            <a:spAutoFit/>
          </a:bodyPr>
          <a:lstStyle/>
          <a:p>
            <a:pPr marL="11516" defTabSz="829178">
              <a:lnSpc>
                <a:spcPts val="2996"/>
              </a:lnSpc>
              <a:spcBef>
                <a:spcPts val="91"/>
              </a:spcBef>
            </a:pPr>
            <a:r>
              <a:rPr sz="2539" spc="-5" dirty="0">
                <a:solidFill>
                  <a:srgbClr val="191919"/>
                </a:solidFill>
                <a:latin typeface="DejaVu Serif"/>
                <a:cs typeface="DejaVu Serif"/>
              </a:rPr>
              <a:t>Find the furthest lilypad </a:t>
            </a:r>
            <a:r>
              <a:rPr sz="2539" i="1" dirty="0">
                <a:solidFill>
                  <a:srgbClr val="191919"/>
                </a:solidFill>
                <a:latin typeface="DejaVu Serif"/>
                <a:cs typeface="DejaVu Serif"/>
              </a:rPr>
              <a:t>l </a:t>
            </a:r>
            <a:r>
              <a:rPr sz="2539" spc="-5" dirty="0">
                <a:solidFill>
                  <a:srgbClr val="191919"/>
                </a:solidFill>
                <a:latin typeface="DejaVu Serif"/>
                <a:cs typeface="DejaVu Serif"/>
              </a:rPr>
              <a:t>reachable </a:t>
            </a:r>
            <a:r>
              <a:rPr sz="2539" spc="-9" dirty="0">
                <a:solidFill>
                  <a:srgbClr val="191919"/>
                </a:solidFill>
                <a:latin typeface="DejaVu Serif"/>
                <a:cs typeface="DejaVu Serif"/>
              </a:rPr>
              <a:t>from</a:t>
            </a:r>
            <a:r>
              <a:rPr sz="2539" spc="-27" dirty="0">
                <a:solidFill>
                  <a:srgbClr val="191919"/>
                </a:solidFill>
                <a:latin typeface="DejaVu Serif"/>
                <a:cs typeface="DejaVu Serif"/>
              </a:rPr>
              <a:t> </a:t>
            </a:r>
            <a:r>
              <a:rPr sz="2539" i="1" dirty="0">
                <a:solidFill>
                  <a:srgbClr val="191919"/>
                </a:solidFill>
                <a:latin typeface="DejaVu Serif"/>
                <a:cs typeface="DejaVu Serif"/>
              </a:rPr>
              <a:t>x</a:t>
            </a:r>
            <a:endParaRPr sz="2539">
              <a:solidFill>
                <a:prstClr val="black"/>
              </a:solidFill>
              <a:latin typeface="DejaVu Serif"/>
              <a:cs typeface="DejaVu Serif"/>
            </a:endParaRPr>
          </a:p>
          <a:p>
            <a:pPr marL="11516" defTabSz="829178">
              <a:lnSpc>
                <a:spcPts val="2996"/>
              </a:lnSpc>
            </a:pPr>
            <a:r>
              <a:rPr sz="2539" spc="-5" dirty="0">
                <a:solidFill>
                  <a:srgbClr val="191919"/>
                </a:solidFill>
                <a:latin typeface="DejaVu Serif"/>
                <a:cs typeface="DejaVu Serif"/>
              </a:rPr>
              <a:t>that </a:t>
            </a:r>
            <a:r>
              <a:rPr sz="2539" dirty="0">
                <a:solidFill>
                  <a:srgbClr val="191919"/>
                </a:solidFill>
                <a:latin typeface="DejaVu Serif"/>
                <a:cs typeface="DejaVu Serif"/>
              </a:rPr>
              <a:t>is </a:t>
            </a:r>
            <a:r>
              <a:rPr sz="2539" spc="-5" dirty="0">
                <a:solidFill>
                  <a:srgbClr val="191919"/>
                </a:solidFill>
                <a:latin typeface="DejaVu Serif"/>
                <a:cs typeface="DejaVu Serif"/>
              </a:rPr>
              <a:t>not after position</a:t>
            </a:r>
            <a:r>
              <a:rPr sz="2539" spc="-9" dirty="0">
                <a:solidFill>
                  <a:srgbClr val="191919"/>
                </a:solidFill>
                <a:latin typeface="DejaVu Serif"/>
                <a:cs typeface="DejaVu Serif"/>
              </a:rPr>
              <a:t> </a:t>
            </a:r>
            <a:r>
              <a:rPr sz="2539" i="1" spc="-5" dirty="0">
                <a:solidFill>
                  <a:srgbClr val="191919"/>
                </a:solidFill>
                <a:latin typeface="DejaVu Serif"/>
                <a:cs typeface="DejaVu Serif"/>
              </a:rPr>
              <a:t>n</a:t>
            </a:r>
            <a:r>
              <a:rPr sz="2539" spc="-5" dirty="0">
                <a:solidFill>
                  <a:srgbClr val="191919"/>
                </a:solidFill>
                <a:latin typeface="DejaVu Serif"/>
                <a:cs typeface="DejaVu Serif"/>
              </a:rPr>
              <a:t>.</a:t>
            </a:r>
            <a:endParaRPr sz="2539">
              <a:solidFill>
                <a:prstClr val="black"/>
              </a:solidFill>
              <a:latin typeface="DejaVu Serif"/>
              <a:cs typeface="DejaVu Serif"/>
            </a:endParaRPr>
          </a:p>
          <a:p>
            <a:pPr marL="11516" marR="998468" defTabSz="829178">
              <a:lnSpc>
                <a:spcPts val="3981"/>
              </a:lnSpc>
              <a:spcBef>
                <a:spcPts val="286"/>
              </a:spcBef>
            </a:pPr>
            <a:r>
              <a:rPr sz="2539" spc="-5" dirty="0">
                <a:solidFill>
                  <a:srgbClr val="191919"/>
                </a:solidFill>
                <a:latin typeface="DejaVu Serif"/>
                <a:cs typeface="DejaVu Serif"/>
              </a:rPr>
              <a:t>Add </a:t>
            </a:r>
            <a:r>
              <a:rPr sz="2539" dirty="0">
                <a:solidFill>
                  <a:srgbClr val="191919"/>
                </a:solidFill>
                <a:latin typeface="DejaVu Serif"/>
                <a:cs typeface="DejaVu Serif"/>
              </a:rPr>
              <a:t>a </a:t>
            </a:r>
            <a:r>
              <a:rPr sz="2539" spc="-9" dirty="0">
                <a:solidFill>
                  <a:srgbClr val="191919"/>
                </a:solidFill>
                <a:latin typeface="DejaVu Serif"/>
                <a:cs typeface="DejaVu Serif"/>
              </a:rPr>
              <a:t>jump </a:t>
            </a:r>
            <a:r>
              <a:rPr sz="2539" dirty="0">
                <a:solidFill>
                  <a:srgbClr val="191919"/>
                </a:solidFill>
                <a:latin typeface="DejaVu Serif"/>
                <a:cs typeface="DejaVu Serif"/>
              </a:rPr>
              <a:t>to </a:t>
            </a:r>
            <a:r>
              <a:rPr sz="2539" i="1" dirty="0">
                <a:solidFill>
                  <a:srgbClr val="191919"/>
                </a:solidFill>
                <a:latin typeface="DejaVu Serif"/>
                <a:cs typeface="DejaVu Serif"/>
              </a:rPr>
              <a:t>J </a:t>
            </a:r>
            <a:r>
              <a:rPr sz="2539" spc="-9" dirty="0">
                <a:solidFill>
                  <a:srgbClr val="191919"/>
                </a:solidFill>
                <a:latin typeface="DejaVu Serif"/>
                <a:cs typeface="DejaVu Serif"/>
              </a:rPr>
              <a:t>from </a:t>
            </a:r>
            <a:r>
              <a:rPr sz="2539" i="1" dirty="0">
                <a:solidFill>
                  <a:srgbClr val="191919"/>
                </a:solidFill>
                <a:latin typeface="DejaVu Serif"/>
                <a:cs typeface="DejaVu Serif"/>
              </a:rPr>
              <a:t>x </a:t>
            </a:r>
            <a:r>
              <a:rPr sz="2539" spc="-5" dirty="0">
                <a:solidFill>
                  <a:srgbClr val="191919"/>
                </a:solidFill>
                <a:latin typeface="DejaVu Serif"/>
                <a:cs typeface="DejaVu Serif"/>
              </a:rPr>
              <a:t>to </a:t>
            </a:r>
            <a:r>
              <a:rPr sz="2539" i="1" spc="-5" dirty="0">
                <a:solidFill>
                  <a:srgbClr val="191919"/>
                </a:solidFill>
                <a:latin typeface="DejaVu Serif"/>
                <a:cs typeface="DejaVu Serif"/>
              </a:rPr>
              <a:t>l</a:t>
            </a:r>
            <a:r>
              <a:rPr sz="2539" spc="-5" dirty="0">
                <a:solidFill>
                  <a:srgbClr val="191919"/>
                </a:solidFill>
                <a:latin typeface="DejaVu Serif"/>
                <a:cs typeface="DejaVu Serif"/>
              </a:rPr>
              <a:t>'s location.  Set </a:t>
            </a:r>
            <a:r>
              <a:rPr sz="2539" i="1" dirty="0">
                <a:solidFill>
                  <a:srgbClr val="191919"/>
                </a:solidFill>
                <a:latin typeface="DejaVu Serif"/>
                <a:cs typeface="DejaVu Serif"/>
              </a:rPr>
              <a:t>x </a:t>
            </a:r>
            <a:r>
              <a:rPr sz="2539" dirty="0">
                <a:solidFill>
                  <a:srgbClr val="191919"/>
                </a:solidFill>
                <a:latin typeface="DejaVu Serif"/>
                <a:cs typeface="DejaVu Serif"/>
              </a:rPr>
              <a:t>to </a:t>
            </a:r>
            <a:r>
              <a:rPr sz="2539" i="1" spc="-5" dirty="0">
                <a:solidFill>
                  <a:srgbClr val="191919"/>
                </a:solidFill>
                <a:latin typeface="DejaVu Serif"/>
                <a:cs typeface="DejaVu Serif"/>
              </a:rPr>
              <a:t>l</a:t>
            </a:r>
            <a:r>
              <a:rPr sz="2539" spc="-5" dirty="0">
                <a:solidFill>
                  <a:srgbClr val="191919"/>
                </a:solidFill>
                <a:latin typeface="DejaVu Serif"/>
                <a:cs typeface="DejaVu Serif"/>
              </a:rPr>
              <a:t>'s</a:t>
            </a:r>
            <a:r>
              <a:rPr sz="2539" spc="-32" dirty="0">
                <a:solidFill>
                  <a:srgbClr val="191919"/>
                </a:solidFill>
                <a:latin typeface="DejaVu Serif"/>
                <a:cs typeface="DejaVu Serif"/>
              </a:rPr>
              <a:t> </a:t>
            </a:r>
            <a:r>
              <a:rPr sz="2539" spc="-5" dirty="0">
                <a:solidFill>
                  <a:srgbClr val="191919"/>
                </a:solidFill>
                <a:latin typeface="DejaVu Serif"/>
                <a:cs typeface="DejaVu Serif"/>
              </a:rPr>
              <a:t>location.</a:t>
            </a:r>
            <a:endParaRPr sz="2539">
              <a:solidFill>
                <a:prstClr val="black"/>
              </a:solidFill>
              <a:latin typeface="DejaVu Serif"/>
              <a:cs typeface="DejaVu Serif"/>
            </a:endParaRPr>
          </a:p>
        </p:txBody>
      </p:sp>
      <p:sp>
        <p:nvSpPr>
          <p:cNvPr id="11" name="object 11"/>
          <p:cNvSpPr txBox="1"/>
          <p:nvPr/>
        </p:nvSpPr>
        <p:spPr>
          <a:xfrm>
            <a:off x="543573" y="5361447"/>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12" name="object 12"/>
          <p:cNvSpPr txBox="1"/>
          <p:nvPr/>
        </p:nvSpPr>
        <p:spPr>
          <a:xfrm>
            <a:off x="837239" y="5238223"/>
            <a:ext cx="1702120" cy="458226"/>
          </a:xfrm>
          <a:prstGeom prst="rect">
            <a:avLst/>
          </a:prstGeom>
        </p:spPr>
        <p:txBody>
          <a:bodyPr vert="horz" wrap="square" lIns="0" tIns="11516" rIns="0" bIns="0" rtlCol="0">
            <a:spAutoFit/>
          </a:bodyPr>
          <a:lstStyle/>
          <a:p>
            <a:pPr marL="11516" defTabSz="829178">
              <a:spcBef>
                <a:spcPts val="91"/>
              </a:spcBef>
            </a:pPr>
            <a:r>
              <a:rPr sz="2902" spc="-5" dirty="0">
                <a:solidFill>
                  <a:srgbClr val="191919"/>
                </a:solidFill>
                <a:latin typeface="DejaVu Serif"/>
                <a:cs typeface="DejaVu Serif"/>
              </a:rPr>
              <a:t>Return</a:t>
            </a:r>
            <a:r>
              <a:rPr sz="2902" spc="-50" dirty="0">
                <a:solidFill>
                  <a:srgbClr val="191919"/>
                </a:solidFill>
                <a:latin typeface="DejaVu Serif"/>
                <a:cs typeface="DejaVu Serif"/>
              </a:rPr>
              <a:t> </a:t>
            </a:r>
            <a:r>
              <a:rPr sz="2902" i="1" spc="-5" dirty="0">
                <a:solidFill>
                  <a:srgbClr val="191919"/>
                </a:solidFill>
                <a:latin typeface="DejaVu Serif"/>
                <a:cs typeface="DejaVu Serif"/>
              </a:rPr>
              <a:t>J</a:t>
            </a:r>
            <a:r>
              <a:rPr sz="2902" spc="-5" dirty="0">
                <a:solidFill>
                  <a:srgbClr val="191919"/>
                </a:solidFill>
                <a:latin typeface="DejaVu Serif"/>
                <a:cs typeface="DejaVu Serif"/>
              </a:rPr>
              <a:t>.</a:t>
            </a:r>
            <a:endParaRPr sz="2902">
              <a:solidFill>
                <a:prstClr val="black"/>
              </a:solidFill>
              <a:latin typeface="DejaVu Serif"/>
              <a:cs typeface="DejaVu Serif"/>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2427" y="506145"/>
            <a:ext cx="5647629"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Frog</a:t>
            </a:r>
            <a:r>
              <a:rPr sz="3990" b="0" spc="-86" dirty="0">
                <a:latin typeface="DejaVu Serif"/>
                <a:cs typeface="DejaVu Serif"/>
              </a:rPr>
              <a:t> </a:t>
            </a:r>
            <a:r>
              <a:rPr sz="3990" b="0" spc="-5" dirty="0">
                <a:latin typeface="DejaVu Serif"/>
                <a:cs typeface="DejaVu Serif"/>
              </a:rPr>
              <a:t>Jumping</a:t>
            </a:r>
            <a:endParaRPr sz="3990" dirty="0">
              <a:latin typeface="DejaVu Serif"/>
              <a:cs typeface="DejaVu Serif"/>
            </a:endParaRPr>
          </a:p>
        </p:txBody>
      </p:sp>
      <p:sp>
        <p:nvSpPr>
          <p:cNvPr id="3" name="object 3"/>
          <p:cNvSpPr txBox="1"/>
          <p:nvPr/>
        </p:nvSpPr>
        <p:spPr>
          <a:xfrm>
            <a:off x="543573" y="1680814"/>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4" name="object 4"/>
          <p:cNvSpPr txBox="1"/>
          <p:nvPr/>
        </p:nvSpPr>
        <p:spPr>
          <a:xfrm>
            <a:off x="543573" y="2967193"/>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5" name="object 5"/>
          <p:cNvSpPr txBox="1"/>
          <p:nvPr/>
        </p:nvSpPr>
        <p:spPr>
          <a:xfrm>
            <a:off x="837240" y="1571409"/>
            <a:ext cx="7533435" cy="1682389"/>
          </a:xfrm>
          <a:prstGeom prst="rect">
            <a:avLst/>
          </a:prstGeom>
        </p:spPr>
        <p:txBody>
          <a:bodyPr vert="horz" wrap="square" lIns="0" tIns="34549" rIns="0" bIns="0" rtlCol="0">
            <a:spAutoFit/>
          </a:bodyPr>
          <a:lstStyle/>
          <a:p>
            <a:pPr marL="11516" marR="4607" defTabSz="829178">
              <a:lnSpc>
                <a:spcPts val="2947"/>
              </a:lnSpc>
              <a:spcBef>
                <a:spcPts val="272"/>
              </a:spcBef>
            </a:pPr>
            <a:r>
              <a:rPr sz="2539" spc="-109" dirty="0">
                <a:solidFill>
                  <a:srgbClr val="191919"/>
                </a:solidFill>
                <a:latin typeface="DejaVu Serif"/>
                <a:cs typeface="DejaVu Serif"/>
              </a:rPr>
              <a:t>We </a:t>
            </a:r>
            <a:r>
              <a:rPr sz="2539" spc="-5" dirty="0">
                <a:solidFill>
                  <a:srgbClr val="191919"/>
                </a:solidFill>
                <a:latin typeface="DejaVu Serif"/>
                <a:cs typeface="DejaVu Serif"/>
              </a:rPr>
              <a:t>now have </a:t>
            </a:r>
            <a:r>
              <a:rPr sz="2539" dirty="0">
                <a:solidFill>
                  <a:srgbClr val="191919"/>
                </a:solidFill>
                <a:latin typeface="DejaVu Serif"/>
                <a:cs typeface="DejaVu Serif"/>
              </a:rPr>
              <a:t>a </a:t>
            </a:r>
            <a:r>
              <a:rPr sz="2539" spc="-5" dirty="0">
                <a:solidFill>
                  <a:srgbClr val="191919"/>
                </a:solidFill>
                <a:latin typeface="DejaVu Serif"/>
                <a:cs typeface="DejaVu Serif"/>
              </a:rPr>
              <a:t>simple </a:t>
            </a:r>
            <a:r>
              <a:rPr sz="2539" spc="-9" dirty="0">
                <a:solidFill>
                  <a:srgbClr val="191919"/>
                </a:solidFill>
                <a:latin typeface="DejaVu Serif"/>
                <a:cs typeface="DejaVu Serif"/>
              </a:rPr>
              <a:t>greedy </a:t>
            </a:r>
            <a:r>
              <a:rPr sz="2539" spc="-5" dirty="0">
                <a:solidFill>
                  <a:srgbClr val="191919"/>
                </a:solidFill>
                <a:latin typeface="DejaVu Serif"/>
                <a:cs typeface="DejaVu Serif"/>
              </a:rPr>
              <a:t>algorithm for  routing the </a:t>
            </a:r>
            <a:r>
              <a:rPr sz="2539" spc="-9" dirty="0">
                <a:solidFill>
                  <a:srgbClr val="191919"/>
                </a:solidFill>
                <a:latin typeface="DejaVu Serif"/>
                <a:cs typeface="DejaVu Serif"/>
              </a:rPr>
              <a:t>frog </a:t>
            </a:r>
            <a:r>
              <a:rPr sz="2539" spc="-5" dirty="0">
                <a:solidFill>
                  <a:srgbClr val="191919"/>
                </a:solidFill>
                <a:latin typeface="DejaVu Serif"/>
                <a:cs typeface="DejaVu Serif"/>
              </a:rPr>
              <a:t>home: jump as far </a:t>
            </a:r>
            <a:r>
              <a:rPr sz="2539" spc="-9" dirty="0">
                <a:solidFill>
                  <a:srgbClr val="191919"/>
                </a:solidFill>
                <a:latin typeface="DejaVu Serif"/>
                <a:cs typeface="DejaVu Serif"/>
              </a:rPr>
              <a:t>forward </a:t>
            </a:r>
            <a:r>
              <a:rPr sz="2539" spc="-5" dirty="0">
                <a:solidFill>
                  <a:srgbClr val="191919"/>
                </a:solidFill>
                <a:latin typeface="DejaVu Serif"/>
                <a:cs typeface="DejaVu Serif"/>
              </a:rPr>
              <a:t>as  possible at each</a:t>
            </a:r>
            <a:r>
              <a:rPr sz="2539" spc="-27" dirty="0">
                <a:solidFill>
                  <a:srgbClr val="191919"/>
                </a:solidFill>
                <a:latin typeface="DejaVu Serif"/>
                <a:cs typeface="DejaVu Serif"/>
              </a:rPr>
              <a:t> </a:t>
            </a:r>
            <a:r>
              <a:rPr sz="2539" spc="-5" dirty="0">
                <a:solidFill>
                  <a:srgbClr val="191919"/>
                </a:solidFill>
                <a:latin typeface="DejaVu Serif"/>
                <a:cs typeface="DejaVu Serif"/>
              </a:rPr>
              <a:t>step.</a:t>
            </a:r>
            <a:endParaRPr sz="2539">
              <a:solidFill>
                <a:prstClr val="black"/>
              </a:solidFill>
              <a:latin typeface="DejaVu Serif"/>
              <a:cs typeface="DejaVu Serif"/>
            </a:endParaRPr>
          </a:p>
          <a:p>
            <a:pPr marL="11516" defTabSz="829178">
              <a:spcBef>
                <a:spcPts val="1106"/>
              </a:spcBef>
            </a:pPr>
            <a:r>
              <a:rPr sz="2539" spc="-109" dirty="0">
                <a:solidFill>
                  <a:srgbClr val="191919"/>
                </a:solidFill>
                <a:latin typeface="DejaVu Serif"/>
                <a:cs typeface="DejaVu Serif"/>
              </a:rPr>
              <a:t>We </a:t>
            </a:r>
            <a:r>
              <a:rPr sz="2539" spc="-5" dirty="0">
                <a:solidFill>
                  <a:srgbClr val="191919"/>
                </a:solidFill>
                <a:latin typeface="DejaVu Serif"/>
                <a:cs typeface="DejaVu Serif"/>
              </a:rPr>
              <a:t>need </a:t>
            </a:r>
            <a:r>
              <a:rPr sz="2539" dirty="0">
                <a:solidFill>
                  <a:srgbClr val="191919"/>
                </a:solidFill>
                <a:latin typeface="DejaVu Serif"/>
                <a:cs typeface="DejaVu Serif"/>
              </a:rPr>
              <a:t>to </a:t>
            </a:r>
            <a:r>
              <a:rPr sz="2539" spc="-9" dirty="0">
                <a:solidFill>
                  <a:srgbClr val="191919"/>
                </a:solidFill>
                <a:latin typeface="DejaVu Serif"/>
                <a:cs typeface="DejaVu Serif"/>
              </a:rPr>
              <a:t>prove two</a:t>
            </a:r>
            <a:r>
              <a:rPr sz="2539" spc="68" dirty="0">
                <a:solidFill>
                  <a:srgbClr val="191919"/>
                </a:solidFill>
                <a:latin typeface="DejaVu Serif"/>
                <a:cs typeface="DejaVu Serif"/>
              </a:rPr>
              <a:t> </a:t>
            </a:r>
            <a:r>
              <a:rPr sz="2539" spc="-9" dirty="0">
                <a:solidFill>
                  <a:srgbClr val="191919"/>
                </a:solidFill>
                <a:latin typeface="DejaVu Serif"/>
                <a:cs typeface="DejaVu Serif"/>
              </a:rPr>
              <a:t>properties:</a:t>
            </a:r>
            <a:endParaRPr sz="2539">
              <a:solidFill>
                <a:prstClr val="black"/>
              </a:solidFill>
              <a:latin typeface="DejaVu Serif"/>
              <a:cs typeface="DejaVu Serif"/>
            </a:endParaRPr>
          </a:p>
        </p:txBody>
      </p:sp>
      <p:sp>
        <p:nvSpPr>
          <p:cNvPr id="6" name="object 6"/>
          <p:cNvSpPr txBox="1"/>
          <p:nvPr/>
        </p:nvSpPr>
        <p:spPr>
          <a:xfrm>
            <a:off x="935129" y="3505008"/>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7" name="object 7"/>
          <p:cNvSpPr txBox="1"/>
          <p:nvPr/>
        </p:nvSpPr>
        <p:spPr>
          <a:xfrm>
            <a:off x="935129" y="4383707"/>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8" name="object 8"/>
          <p:cNvSpPr txBox="1">
            <a:spLocks noGrp="1"/>
          </p:cNvSpPr>
          <p:nvPr>
            <p:ph type="body" idx="1"/>
          </p:nvPr>
        </p:nvSpPr>
        <p:spPr>
          <a:xfrm>
            <a:off x="595256" y="2747532"/>
            <a:ext cx="7101279" cy="2418054"/>
          </a:xfrm>
          <a:prstGeom prst="rect">
            <a:avLst/>
          </a:prstGeom>
        </p:spPr>
        <p:txBody>
          <a:bodyPr vert="horz" wrap="square" lIns="0" tIns="400769" rIns="0" bIns="0" rtlCol="0">
            <a:spAutoFit/>
          </a:bodyPr>
          <a:lstStyle/>
          <a:p>
            <a:pPr marL="583304" marR="133590">
              <a:lnSpc>
                <a:spcPts val="2956"/>
              </a:lnSpc>
              <a:spcBef>
                <a:spcPts val="263"/>
              </a:spcBef>
            </a:pPr>
            <a:r>
              <a:rPr sz="2539" spc="-5" dirty="0"/>
              <a:t>The algorithm will find </a:t>
            </a:r>
            <a:r>
              <a:rPr sz="2539" dirty="0"/>
              <a:t>a </a:t>
            </a:r>
            <a:r>
              <a:rPr sz="2539" spc="-5" dirty="0"/>
              <a:t>legal series</a:t>
            </a:r>
            <a:r>
              <a:rPr sz="2539" spc="-86" dirty="0"/>
              <a:t> </a:t>
            </a:r>
            <a:r>
              <a:rPr sz="2539" spc="-5" dirty="0"/>
              <a:t>of  jumps (i.e. </a:t>
            </a:r>
            <a:r>
              <a:rPr sz="2539" dirty="0"/>
              <a:t>it </a:t>
            </a:r>
            <a:r>
              <a:rPr sz="2539" spc="-9" dirty="0"/>
              <a:t>doesn't </a:t>
            </a:r>
            <a:r>
              <a:rPr sz="2539" spc="-5" dirty="0"/>
              <a:t>“get</a:t>
            </a:r>
            <a:r>
              <a:rPr sz="2539" spc="-32" dirty="0"/>
              <a:t> </a:t>
            </a:r>
            <a:r>
              <a:rPr sz="2539" spc="-5" dirty="0"/>
              <a:t>stuck”).</a:t>
            </a:r>
            <a:endParaRPr sz="2539"/>
          </a:p>
          <a:p>
            <a:pPr marL="583304" marR="4607">
              <a:lnSpc>
                <a:spcPts val="2947"/>
              </a:lnSpc>
              <a:spcBef>
                <a:spcPts val="1025"/>
              </a:spcBef>
            </a:pPr>
            <a:r>
              <a:rPr sz="2539" spc="-5" dirty="0"/>
              <a:t>The algorithm finds an </a:t>
            </a:r>
            <a:r>
              <a:rPr sz="2539" i="1" spc="-5" dirty="0"/>
              <a:t>optimal </a:t>
            </a:r>
            <a:r>
              <a:rPr sz="2539" spc="-5" dirty="0"/>
              <a:t>series of  jumps (i.e. there isn't </a:t>
            </a:r>
            <a:r>
              <a:rPr sz="2539" dirty="0"/>
              <a:t>a </a:t>
            </a:r>
            <a:r>
              <a:rPr sz="2539" spc="-5" dirty="0"/>
              <a:t>better path  available).</a:t>
            </a:r>
            <a:endParaRPr sz="2539"/>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2427" y="506145"/>
            <a:ext cx="5647629" cy="625643"/>
          </a:xfrm>
          <a:prstGeom prst="rect">
            <a:avLst/>
          </a:prstGeom>
        </p:spPr>
        <p:txBody>
          <a:bodyPr vert="horz" wrap="square" lIns="0" tIns="11516" rIns="0" bIns="0" rtlCol="0">
            <a:spAutoFit/>
          </a:bodyPr>
          <a:lstStyle/>
          <a:p>
            <a:pPr marL="11516">
              <a:spcBef>
                <a:spcPts val="91"/>
              </a:spcBef>
            </a:pPr>
            <a:r>
              <a:rPr sz="3990" b="0" dirty="0">
                <a:solidFill>
                  <a:srgbClr val="999999"/>
                </a:solidFill>
                <a:latin typeface="DejaVu Serif"/>
                <a:cs typeface="DejaVu Serif"/>
              </a:rPr>
              <a:t>Frog</a:t>
            </a:r>
            <a:r>
              <a:rPr sz="3990" b="0" spc="-86" dirty="0">
                <a:solidFill>
                  <a:srgbClr val="999999"/>
                </a:solidFill>
                <a:latin typeface="DejaVu Serif"/>
                <a:cs typeface="DejaVu Serif"/>
              </a:rPr>
              <a:t> </a:t>
            </a:r>
            <a:r>
              <a:rPr sz="3990" b="0" spc="-5" dirty="0">
                <a:solidFill>
                  <a:srgbClr val="999999"/>
                </a:solidFill>
                <a:latin typeface="DejaVu Serif"/>
                <a:cs typeface="DejaVu Serif"/>
              </a:rPr>
              <a:t>Jumping</a:t>
            </a:r>
            <a:endParaRPr sz="3990" dirty="0">
              <a:latin typeface="DejaVu Serif"/>
              <a:cs typeface="DejaVu Serif"/>
            </a:endParaRPr>
          </a:p>
        </p:txBody>
      </p:sp>
      <p:sp>
        <p:nvSpPr>
          <p:cNvPr id="3" name="object 3"/>
          <p:cNvSpPr txBox="1"/>
          <p:nvPr/>
        </p:nvSpPr>
        <p:spPr>
          <a:xfrm>
            <a:off x="837240" y="1571409"/>
            <a:ext cx="7533435" cy="1682389"/>
          </a:xfrm>
          <a:prstGeom prst="rect">
            <a:avLst/>
          </a:prstGeom>
        </p:spPr>
        <p:txBody>
          <a:bodyPr vert="horz" wrap="square" lIns="0" tIns="34549" rIns="0" bIns="0" rtlCol="0">
            <a:spAutoFit/>
          </a:bodyPr>
          <a:lstStyle/>
          <a:p>
            <a:pPr marL="11516" marR="4607" defTabSz="829178">
              <a:lnSpc>
                <a:spcPts val="2947"/>
              </a:lnSpc>
              <a:spcBef>
                <a:spcPts val="272"/>
              </a:spcBef>
            </a:pPr>
            <a:r>
              <a:rPr sz="2539" spc="-109" dirty="0">
                <a:solidFill>
                  <a:srgbClr val="999999"/>
                </a:solidFill>
                <a:latin typeface="DejaVu Serif"/>
                <a:cs typeface="DejaVu Serif"/>
              </a:rPr>
              <a:t>We </a:t>
            </a:r>
            <a:r>
              <a:rPr sz="2539" spc="-5" dirty="0">
                <a:solidFill>
                  <a:srgbClr val="999999"/>
                </a:solidFill>
                <a:latin typeface="DejaVu Serif"/>
                <a:cs typeface="DejaVu Serif"/>
              </a:rPr>
              <a:t>now have </a:t>
            </a:r>
            <a:r>
              <a:rPr sz="2539" dirty="0">
                <a:solidFill>
                  <a:srgbClr val="999999"/>
                </a:solidFill>
                <a:latin typeface="DejaVu Serif"/>
                <a:cs typeface="DejaVu Serif"/>
              </a:rPr>
              <a:t>a </a:t>
            </a:r>
            <a:r>
              <a:rPr sz="2539" spc="-5" dirty="0">
                <a:solidFill>
                  <a:srgbClr val="999999"/>
                </a:solidFill>
                <a:latin typeface="DejaVu Serif"/>
                <a:cs typeface="DejaVu Serif"/>
              </a:rPr>
              <a:t>simple </a:t>
            </a:r>
            <a:r>
              <a:rPr sz="2539" spc="-9" dirty="0">
                <a:solidFill>
                  <a:srgbClr val="999999"/>
                </a:solidFill>
                <a:latin typeface="DejaVu Serif"/>
                <a:cs typeface="DejaVu Serif"/>
              </a:rPr>
              <a:t>greedy </a:t>
            </a:r>
            <a:r>
              <a:rPr sz="2539" spc="-5" dirty="0">
                <a:solidFill>
                  <a:srgbClr val="999999"/>
                </a:solidFill>
                <a:latin typeface="DejaVu Serif"/>
                <a:cs typeface="DejaVu Serif"/>
              </a:rPr>
              <a:t>algorithm for  routing the </a:t>
            </a:r>
            <a:r>
              <a:rPr sz="2539" spc="-9" dirty="0">
                <a:solidFill>
                  <a:srgbClr val="999999"/>
                </a:solidFill>
                <a:latin typeface="DejaVu Serif"/>
                <a:cs typeface="DejaVu Serif"/>
              </a:rPr>
              <a:t>frog </a:t>
            </a:r>
            <a:r>
              <a:rPr sz="2539" spc="-5" dirty="0">
                <a:solidFill>
                  <a:srgbClr val="999999"/>
                </a:solidFill>
                <a:latin typeface="DejaVu Serif"/>
                <a:cs typeface="DejaVu Serif"/>
              </a:rPr>
              <a:t>home: jump as far </a:t>
            </a:r>
            <a:r>
              <a:rPr sz="2539" spc="-9" dirty="0">
                <a:solidFill>
                  <a:srgbClr val="999999"/>
                </a:solidFill>
                <a:latin typeface="DejaVu Serif"/>
                <a:cs typeface="DejaVu Serif"/>
              </a:rPr>
              <a:t>forward </a:t>
            </a:r>
            <a:r>
              <a:rPr sz="2539" spc="-5" dirty="0">
                <a:solidFill>
                  <a:srgbClr val="999999"/>
                </a:solidFill>
                <a:latin typeface="DejaVu Serif"/>
                <a:cs typeface="DejaVu Serif"/>
              </a:rPr>
              <a:t>as  possible at each</a:t>
            </a:r>
            <a:r>
              <a:rPr sz="2539" spc="-27" dirty="0">
                <a:solidFill>
                  <a:srgbClr val="999999"/>
                </a:solidFill>
                <a:latin typeface="DejaVu Serif"/>
                <a:cs typeface="DejaVu Serif"/>
              </a:rPr>
              <a:t> </a:t>
            </a:r>
            <a:r>
              <a:rPr sz="2539" spc="-5" dirty="0">
                <a:solidFill>
                  <a:srgbClr val="999999"/>
                </a:solidFill>
                <a:latin typeface="DejaVu Serif"/>
                <a:cs typeface="DejaVu Serif"/>
              </a:rPr>
              <a:t>step.</a:t>
            </a:r>
            <a:endParaRPr sz="2539">
              <a:solidFill>
                <a:prstClr val="black"/>
              </a:solidFill>
              <a:latin typeface="DejaVu Serif"/>
              <a:cs typeface="DejaVu Serif"/>
            </a:endParaRPr>
          </a:p>
          <a:p>
            <a:pPr marL="11516" defTabSz="829178">
              <a:spcBef>
                <a:spcPts val="1106"/>
              </a:spcBef>
            </a:pPr>
            <a:r>
              <a:rPr sz="2539" spc="-109" dirty="0">
                <a:solidFill>
                  <a:srgbClr val="999999"/>
                </a:solidFill>
                <a:latin typeface="DejaVu Serif"/>
                <a:cs typeface="DejaVu Serif"/>
              </a:rPr>
              <a:t>We </a:t>
            </a:r>
            <a:r>
              <a:rPr sz="2539" spc="-5" dirty="0">
                <a:solidFill>
                  <a:srgbClr val="999999"/>
                </a:solidFill>
                <a:latin typeface="DejaVu Serif"/>
                <a:cs typeface="DejaVu Serif"/>
              </a:rPr>
              <a:t>need </a:t>
            </a:r>
            <a:r>
              <a:rPr sz="2539" dirty="0">
                <a:solidFill>
                  <a:srgbClr val="999999"/>
                </a:solidFill>
                <a:latin typeface="DejaVu Serif"/>
                <a:cs typeface="DejaVu Serif"/>
              </a:rPr>
              <a:t>to </a:t>
            </a:r>
            <a:r>
              <a:rPr sz="2539" spc="-9" dirty="0">
                <a:solidFill>
                  <a:srgbClr val="999999"/>
                </a:solidFill>
                <a:latin typeface="DejaVu Serif"/>
                <a:cs typeface="DejaVu Serif"/>
              </a:rPr>
              <a:t>prove two</a:t>
            </a:r>
            <a:r>
              <a:rPr sz="2539" spc="68" dirty="0">
                <a:solidFill>
                  <a:srgbClr val="999999"/>
                </a:solidFill>
                <a:latin typeface="DejaVu Serif"/>
                <a:cs typeface="DejaVu Serif"/>
              </a:rPr>
              <a:t> </a:t>
            </a:r>
            <a:r>
              <a:rPr sz="2539" spc="-9" dirty="0">
                <a:solidFill>
                  <a:srgbClr val="999999"/>
                </a:solidFill>
                <a:latin typeface="DejaVu Serif"/>
                <a:cs typeface="DejaVu Serif"/>
              </a:rPr>
              <a:t>properties:</a:t>
            </a:r>
            <a:endParaRPr sz="2539">
              <a:solidFill>
                <a:prstClr val="black"/>
              </a:solidFill>
              <a:latin typeface="DejaVu Serif"/>
              <a:cs typeface="DejaVu Serif"/>
            </a:endParaRPr>
          </a:p>
        </p:txBody>
      </p:sp>
      <p:sp>
        <p:nvSpPr>
          <p:cNvPr id="4" name="object 4"/>
          <p:cNvSpPr txBox="1"/>
          <p:nvPr/>
        </p:nvSpPr>
        <p:spPr>
          <a:xfrm>
            <a:off x="935129" y="3505008"/>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5" name="object 5"/>
          <p:cNvSpPr txBox="1">
            <a:spLocks noGrp="1"/>
          </p:cNvSpPr>
          <p:nvPr>
            <p:ph type="body" idx="1"/>
          </p:nvPr>
        </p:nvSpPr>
        <p:spPr>
          <a:xfrm>
            <a:off x="595256" y="2747532"/>
            <a:ext cx="7101279" cy="2418054"/>
          </a:xfrm>
          <a:prstGeom prst="rect">
            <a:avLst/>
          </a:prstGeom>
        </p:spPr>
        <p:txBody>
          <a:bodyPr vert="horz" wrap="square" lIns="0" tIns="400769" rIns="0" bIns="0" rtlCol="0">
            <a:spAutoFit/>
          </a:bodyPr>
          <a:lstStyle/>
          <a:p>
            <a:pPr marL="583304" marR="133590">
              <a:lnSpc>
                <a:spcPts val="2956"/>
              </a:lnSpc>
              <a:spcBef>
                <a:spcPts val="263"/>
              </a:spcBef>
            </a:pPr>
            <a:r>
              <a:rPr sz="2539" spc="-5" dirty="0">
                <a:solidFill>
                  <a:srgbClr val="0000FF"/>
                </a:solidFill>
              </a:rPr>
              <a:t>The algorithm will find </a:t>
            </a:r>
            <a:r>
              <a:rPr sz="2539" dirty="0">
                <a:solidFill>
                  <a:srgbClr val="0000FF"/>
                </a:solidFill>
              </a:rPr>
              <a:t>a </a:t>
            </a:r>
            <a:r>
              <a:rPr sz="2539" spc="-5" dirty="0">
                <a:solidFill>
                  <a:srgbClr val="0000FF"/>
                </a:solidFill>
              </a:rPr>
              <a:t>legal series</a:t>
            </a:r>
            <a:r>
              <a:rPr sz="2539" spc="-86" dirty="0">
                <a:solidFill>
                  <a:srgbClr val="0000FF"/>
                </a:solidFill>
              </a:rPr>
              <a:t> </a:t>
            </a:r>
            <a:r>
              <a:rPr sz="2539" spc="-5" dirty="0">
                <a:solidFill>
                  <a:srgbClr val="0000FF"/>
                </a:solidFill>
              </a:rPr>
              <a:t>of  jumps (i.e. </a:t>
            </a:r>
            <a:r>
              <a:rPr sz="2539" dirty="0">
                <a:solidFill>
                  <a:srgbClr val="0000FF"/>
                </a:solidFill>
              </a:rPr>
              <a:t>it </a:t>
            </a:r>
            <a:r>
              <a:rPr sz="2539" spc="-9" dirty="0">
                <a:solidFill>
                  <a:srgbClr val="0000FF"/>
                </a:solidFill>
              </a:rPr>
              <a:t>doesn't </a:t>
            </a:r>
            <a:r>
              <a:rPr sz="2539" spc="-5" dirty="0">
                <a:solidFill>
                  <a:srgbClr val="0000FF"/>
                </a:solidFill>
              </a:rPr>
              <a:t>“get</a:t>
            </a:r>
            <a:r>
              <a:rPr sz="2539" spc="-32" dirty="0">
                <a:solidFill>
                  <a:srgbClr val="0000FF"/>
                </a:solidFill>
              </a:rPr>
              <a:t> </a:t>
            </a:r>
            <a:r>
              <a:rPr sz="2539" spc="-5" dirty="0">
                <a:solidFill>
                  <a:srgbClr val="0000FF"/>
                </a:solidFill>
              </a:rPr>
              <a:t>stuck”).</a:t>
            </a:r>
            <a:endParaRPr sz="2539"/>
          </a:p>
          <a:p>
            <a:pPr marL="583304" marR="4607">
              <a:lnSpc>
                <a:spcPts val="2947"/>
              </a:lnSpc>
              <a:spcBef>
                <a:spcPts val="1025"/>
              </a:spcBef>
            </a:pPr>
            <a:r>
              <a:rPr sz="2539" spc="-5" dirty="0">
                <a:solidFill>
                  <a:srgbClr val="999999"/>
                </a:solidFill>
              </a:rPr>
              <a:t>The algorithm finds an </a:t>
            </a:r>
            <a:r>
              <a:rPr sz="2539" i="1" spc="-5" dirty="0">
                <a:solidFill>
                  <a:srgbClr val="999999"/>
                </a:solidFill>
              </a:rPr>
              <a:t>optimal </a:t>
            </a:r>
            <a:r>
              <a:rPr sz="2539" spc="-5" dirty="0">
                <a:solidFill>
                  <a:srgbClr val="999999"/>
                </a:solidFill>
              </a:rPr>
              <a:t>series of  jumps (i.e. there isn't </a:t>
            </a:r>
            <a:r>
              <a:rPr sz="2539" dirty="0">
                <a:solidFill>
                  <a:srgbClr val="999999"/>
                </a:solidFill>
              </a:rPr>
              <a:t>a </a:t>
            </a:r>
            <a:r>
              <a:rPr sz="2539" spc="-5" dirty="0">
                <a:solidFill>
                  <a:srgbClr val="999999"/>
                </a:solidFill>
              </a:rPr>
              <a:t>better path  available).</a:t>
            </a:r>
            <a:endParaRPr sz="2539"/>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3" name="object 3"/>
          <p:cNvSpPr/>
          <p:nvPr/>
        </p:nvSpPr>
        <p:spPr>
          <a:xfrm>
            <a:off x="0" y="3112300"/>
            <a:ext cx="829179" cy="829179"/>
          </a:xfrm>
          <a:custGeom>
            <a:avLst/>
            <a:gdLst/>
            <a:ahLst/>
            <a:cxnLst/>
            <a:rect l="l" t="t" r="r" b="b"/>
            <a:pathLst>
              <a:path w="914400" h="914400">
                <a:moveTo>
                  <a:pt x="455930" y="0"/>
                </a:moveTo>
                <a:lnTo>
                  <a:pt x="410209" y="2539"/>
                </a:lnTo>
                <a:lnTo>
                  <a:pt x="365760" y="10160"/>
                </a:lnTo>
                <a:lnTo>
                  <a:pt x="344170" y="15239"/>
                </a:lnTo>
                <a:lnTo>
                  <a:pt x="321310" y="20320"/>
                </a:lnTo>
                <a:lnTo>
                  <a:pt x="279400" y="36829"/>
                </a:lnTo>
                <a:lnTo>
                  <a:pt x="238760" y="55879"/>
                </a:lnTo>
                <a:lnTo>
                  <a:pt x="199390" y="80010"/>
                </a:lnTo>
                <a:lnTo>
                  <a:pt x="163830" y="106679"/>
                </a:lnTo>
                <a:lnTo>
                  <a:pt x="130810" y="138429"/>
                </a:lnTo>
                <a:lnTo>
                  <a:pt x="100330" y="171450"/>
                </a:lnTo>
                <a:lnTo>
                  <a:pt x="73660" y="208279"/>
                </a:lnTo>
                <a:lnTo>
                  <a:pt x="50800" y="247650"/>
                </a:lnTo>
                <a:lnTo>
                  <a:pt x="33020" y="288289"/>
                </a:lnTo>
                <a:lnTo>
                  <a:pt x="24130" y="309879"/>
                </a:lnTo>
                <a:lnTo>
                  <a:pt x="11430" y="353060"/>
                </a:lnTo>
                <a:lnTo>
                  <a:pt x="3810" y="398779"/>
                </a:lnTo>
                <a:lnTo>
                  <a:pt x="1270" y="420370"/>
                </a:lnTo>
                <a:lnTo>
                  <a:pt x="0" y="443229"/>
                </a:lnTo>
                <a:lnTo>
                  <a:pt x="0" y="466089"/>
                </a:lnTo>
                <a:lnTo>
                  <a:pt x="3810" y="511810"/>
                </a:lnTo>
                <a:lnTo>
                  <a:pt x="11430" y="556260"/>
                </a:lnTo>
                <a:lnTo>
                  <a:pt x="22860" y="599439"/>
                </a:lnTo>
                <a:lnTo>
                  <a:pt x="39370" y="641350"/>
                </a:lnTo>
                <a:lnTo>
                  <a:pt x="48260" y="662939"/>
                </a:lnTo>
                <a:lnTo>
                  <a:pt x="71120" y="702310"/>
                </a:lnTo>
                <a:lnTo>
                  <a:pt x="96520" y="739139"/>
                </a:lnTo>
                <a:lnTo>
                  <a:pt x="111760" y="756920"/>
                </a:lnTo>
                <a:lnTo>
                  <a:pt x="125730" y="773429"/>
                </a:lnTo>
                <a:lnTo>
                  <a:pt x="142240" y="788670"/>
                </a:lnTo>
                <a:lnTo>
                  <a:pt x="160020" y="803910"/>
                </a:lnTo>
                <a:lnTo>
                  <a:pt x="176530" y="819150"/>
                </a:lnTo>
                <a:lnTo>
                  <a:pt x="195580" y="831850"/>
                </a:lnTo>
                <a:lnTo>
                  <a:pt x="213360" y="844550"/>
                </a:lnTo>
                <a:lnTo>
                  <a:pt x="254000" y="867410"/>
                </a:lnTo>
                <a:lnTo>
                  <a:pt x="294640" y="885189"/>
                </a:lnTo>
                <a:lnTo>
                  <a:pt x="337820" y="899160"/>
                </a:lnTo>
                <a:lnTo>
                  <a:pt x="405130" y="911860"/>
                </a:lnTo>
                <a:lnTo>
                  <a:pt x="449580" y="914400"/>
                </a:lnTo>
                <a:lnTo>
                  <a:pt x="472440" y="914400"/>
                </a:lnTo>
                <a:lnTo>
                  <a:pt x="518159" y="910589"/>
                </a:lnTo>
                <a:lnTo>
                  <a:pt x="562610" y="902969"/>
                </a:lnTo>
                <a:lnTo>
                  <a:pt x="605790" y="890269"/>
                </a:lnTo>
                <a:lnTo>
                  <a:pt x="647700" y="872489"/>
                </a:lnTo>
                <a:lnTo>
                  <a:pt x="688340" y="852170"/>
                </a:lnTo>
                <a:lnTo>
                  <a:pt x="726440" y="826770"/>
                </a:lnTo>
                <a:lnTo>
                  <a:pt x="744220" y="814070"/>
                </a:lnTo>
                <a:lnTo>
                  <a:pt x="778510" y="783589"/>
                </a:lnTo>
                <a:lnTo>
                  <a:pt x="808990" y="749300"/>
                </a:lnTo>
                <a:lnTo>
                  <a:pt x="848360" y="694689"/>
                </a:lnTo>
                <a:lnTo>
                  <a:pt x="869950" y="655320"/>
                </a:lnTo>
                <a:lnTo>
                  <a:pt x="886460" y="613410"/>
                </a:lnTo>
                <a:lnTo>
                  <a:pt x="900430" y="570229"/>
                </a:lnTo>
                <a:lnTo>
                  <a:pt x="909319"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633431"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5804252"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60" y="208279"/>
                </a:lnTo>
                <a:lnTo>
                  <a:pt x="50800" y="247650"/>
                </a:lnTo>
                <a:lnTo>
                  <a:pt x="33020" y="288289"/>
                </a:lnTo>
                <a:lnTo>
                  <a:pt x="24129" y="309879"/>
                </a:lnTo>
                <a:lnTo>
                  <a:pt x="11429" y="353060"/>
                </a:lnTo>
                <a:lnTo>
                  <a:pt x="3810" y="398779"/>
                </a:lnTo>
                <a:lnTo>
                  <a:pt x="1270" y="420370"/>
                </a:lnTo>
                <a:lnTo>
                  <a:pt x="0" y="443229"/>
                </a:lnTo>
                <a:lnTo>
                  <a:pt x="0" y="466089"/>
                </a:lnTo>
                <a:lnTo>
                  <a:pt x="3810" y="511810"/>
                </a:lnTo>
                <a:lnTo>
                  <a:pt x="11429" y="556260"/>
                </a:lnTo>
                <a:lnTo>
                  <a:pt x="22860" y="599439"/>
                </a:lnTo>
                <a:lnTo>
                  <a:pt x="39370" y="641350"/>
                </a:lnTo>
                <a:lnTo>
                  <a:pt x="48260"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291788"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658358"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19" y="814070"/>
                </a:lnTo>
                <a:lnTo>
                  <a:pt x="778510" y="783589"/>
                </a:lnTo>
                <a:lnTo>
                  <a:pt x="808989" y="749300"/>
                </a:lnTo>
                <a:lnTo>
                  <a:pt x="848360" y="694689"/>
                </a:lnTo>
                <a:lnTo>
                  <a:pt x="869950" y="655320"/>
                </a:lnTo>
                <a:lnTo>
                  <a:pt x="886460" y="613410"/>
                </a:lnTo>
                <a:lnTo>
                  <a:pt x="900430" y="570229"/>
                </a:lnTo>
                <a:lnTo>
                  <a:pt x="909319" y="525779"/>
                </a:lnTo>
                <a:lnTo>
                  <a:pt x="914400" y="457200"/>
                </a:lnTo>
                <a:lnTo>
                  <a:pt x="457200" y="457200"/>
                </a:lnTo>
                <a:lnTo>
                  <a:pt x="797560" y="152400"/>
                </a:lnTo>
                <a:lnTo>
                  <a:pt x="749300" y="105410"/>
                </a:lnTo>
                <a:lnTo>
                  <a:pt x="712469"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487536"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20" y="814070"/>
                </a:lnTo>
                <a:lnTo>
                  <a:pt x="778510" y="783589"/>
                </a:lnTo>
                <a:lnTo>
                  <a:pt x="808989" y="749300"/>
                </a:lnTo>
                <a:lnTo>
                  <a:pt x="848360" y="694689"/>
                </a:lnTo>
                <a:lnTo>
                  <a:pt x="869950" y="655320"/>
                </a:lnTo>
                <a:lnTo>
                  <a:pt x="886460" y="613410"/>
                </a:lnTo>
                <a:lnTo>
                  <a:pt x="900429" y="570229"/>
                </a:lnTo>
                <a:lnTo>
                  <a:pt x="909320"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txBox="1">
            <a:spLocks noGrp="1"/>
          </p:cNvSpPr>
          <p:nvPr>
            <p:ph type="title"/>
          </p:nvPr>
        </p:nvSpPr>
        <p:spPr>
          <a:xfrm>
            <a:off x="198417" y="4463727"/>
            <a:ext cx="8922549" cy="513945"/>
          </a:xfrm>
          <a:prstGeom prst="rect">
            <a:avLst/>
          </a:prstGeom>
        </p:spPr>
        <p:txBody>
          <a:bodyPr vert="horz" wrap="square" lIns="0" tIns="11516" rIns="0" bIns="0" rtlCol="0">
            <a:spAutoFit/>
          </a:bodyPr>
          <a:lstStyle/>
          <a:p>
            <a:pPr marL="92131">
              <a:spcBef>
                <a:spcPts val="91"/>
              </a:spcBef>
              <a:tabLst>
                <a:tab pos="920733" algn="l"/>
                <a:tab pos="1749910" algn="l"/>
                <a:tab pos="2579089" algn="l"/>
                <a:tab pos="3408267" algn="l"/>
                <a:tab pos="4237445" algn="l"/>
                <a:tab pos="5066623" algn="l"/>
                <a:tab pos="5895801" algn="l"/>
                <a:tab pos="6724978" algn="l"/>
                <a:tab pos="7554156" algn="l"/>
                <a:tab pos="8279687" algn="l"/>
              </a:tabLst>
            </a:pPr>
            <a:r>
              <a:rPr dirty="0"/>
              <a:t>0	1	2	3	4	5	6	7	8	9	10</a:t>
            </a:r>
          </a:p>
        </p:txBody>
      </p:sp>
      <p:sp>
        <p:nvSpPr>
          <p:cNvPr id="10" name="object 10"/>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3" name="object 3"/>
          <p:cNvSpPr/>
          <p:nvPr/>
        </p:nvSpPr>
        <p:spPr>
          <a:xfrm>
            <a:off x="0" y="3112300"/>
            <a:ext cx="829179" cy="829179"/>
          </a:xfrm>
          <a:custGeom>
            <a:avLst/>
            <a:gdLst/>
            <a:ahLst/>
            <a:cxnLst/>
            <a:rect l="l" t="t" r="r" b="b"/>
            <a:pathLst>
              <a:path w="914400" h="914400">
                <a:moveTo>
                  <a:pt x="455930" y="0"/>
                </a:moveTo>
                <a:lnTo>
                  <a:pt x="410209" y="2539"/>
                </a:lnTo>
                <a:lnTo>
                  <a:pt x="365760" y="10160"/>
                </a:lnTo>
                <a:lnTo>
                  <a:pt x="344170" y="15239"/>
                </a:lnTo>
                <a:lnTo>
                  <a:pt x="321310" y="20320"/>
                </a:lnTo>
                <a:lnTo>
                  <a:pt x="279400" y="36829"/>
                </a:lnTo>
                <a:lnTo>
                  <a:pt x="238760" y="55879"/>
                </a:lnTo>
                <a:lnTo>
                  <a:pt x="199390" y="80010"/>
                </a:lnTo>
                <a:lnTo>
                  <a:pt x="163830" y="106679"/>
                </a:lnTo>
                <a:lnTo>
                  <a:pt x="130810" y="138429"/>
                </a:lnTo>
                <a:lnTo>
                  <a:pt x="100330" y="171450"/>
                </a:lnTo>
                <a:lnTo>
                  <a:pt x="73660" y="208279"/>
                </a:lnTo>
                <a:lnTo>
                  <a:pt x="50800" y="247650"/>
                </a:lnTo>
                <a:lnTo>
                  <a:pt x="33020" y="288289"/>
                </a:lnTo>
                <a:lnTo>
                  <a:pt x="24130" y="309879"/>
                </a:lnTo>
                <a:lnTo>
                  <a:pt x="11430" y="353060"/>
                </a:lnTo>
                <a:lnTo>
                  <a:pt x="3810" y="398779"/>
                </a:lnTo>
                <a:lnTo>
                  <a:pt x="1270" y="420370"/>
                </a:lnTo>
                <a:lnTo>
                  <a:pt x="0" y="443229"/>
                </a:lnTo>
                <a:lnTo>
                  <a:pt x="0" y="466089"/>
                </a:lnTo>
                <a:lnTo>
                  <a:pt x="3810" y="511810"/>
                </a:lnTo>
                <a:lnTo>
                  <a:pt x="11430" y="556260"/>
                </a:lnTo>
                <a:lnTo>
                  <a:pt x="22860" y="599439"/>
                </a:lnTo>
                <a:lnTo>
                  <a:pt x="39370" y="641350"/>
                </a:lnTo>
                <a:lnTo>
                  <a:pt x="48260" y="662939"/>
                </a:lnTo>
                <a:lnTo>
                  <a:pt x="71120" y="702310"/>
                </a:lnTo>
                <a:lnTo>
                  <a:pt x="96520" y="739139"/>
                </a:lnTo>
                <a:lnTo>
                  <a:pt x="111760" y="756920"/>
                </a:lnTo>
                <a:lnTo>
                  <a:pt x="125730" y="773429"/>
                </a:lnTo>
                <a:lnTo>
                  <a:pt x="142240" y="788670"/>
                </a:lnTo>
                <a:lnTo>
                  <a:pt x="160020" y="803910"/>
                </a:lnTo>
                <a:lnTo>
                  <a:pt x="176530" y="819150"/>
                </a:lnTo>
                <a:lnTo>
                  <a:pt x="195580" y="831850"/>
                </a:lnTo>
                <a:lnTo>
                  <a:pt x="213360" y="844550"/>
                </a:lnTo>
                <a:lnTo>
                  <a:pt x="254000" y="867410"/>
                </a:lnTo>
                <a:lnTo>
                  <a:pt x="294640" y="885189"/>
                </a:lnTo>
                <a:lnTo>
                  <a:pt x="337820" y="899160"/>
                </a:lnTo>
                <a:lnTo>
                  <a:pt x="405130" y="911860"/>
                </a:lnTo>
                <a:lnTo>
                  <a:pt x="449580" y="914400"/>
                </a:lnTo>
                <a:lnTo>
                  <a:pt x="472440" y="914400"/>
                </a:lnTo>
                <a:lnTo>
                  <a:pt x="518159" y="910589"/>
                </a:lnTo>
                <a:lnTo>
                  <a:pt x="562610" y="902969"/>
                </a:lnTo>
                <a:lnTo>
                  <a:pt x="605790" y="890269"/>
                </a:lnTo>
                <a:lnTo>
                  <a:pt x="647700" y="872489"/>
                </a:lnTo>
                <a:lnTo>
                  <a:pt x="688340" y="852170"/>
                </a:lnTo>
                <a:lnTo>
                  <a:pt x="726440" y="826770"/>
                </a:lnTo>
                <a:lnTo>
                  <a:pt x="744220" y="814070"/>
                </a:lnTo>
                <a:lnTo>
                  <a:pt x="778510" y="783589"/>
                </a:lnTo>
                <a:lnTo>
                  <a:pt x="808990" y="749300"/>
                </a:lnTo>
                <a:lnTo>
                  <a:pt x="848360" y="694689"/>
                </a:lnTo>
                <a:lnTo>
                  <a:pt x="869950" y="655320"/>
                </a:lnTo>
                <a:lnTo>
                  <a:pt x="886460" y="613410"/>
                </a:lnTo>
                <a:lnTo>
                  <a:pt x="900430" y="570229"/>
                </a:lnTo>
                <a:lnTo>
                  <a:pt x="909319"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633431"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5804252"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60" y="208279"/>
                </a:lnTo>
                <a:lnTo>
                  <a:pt x="50800" y="247650"/>
                </a:lnTo>
                <a:lnTo>
                  <a:pt x="33020" y="288289"/>
                </a:lnTo>
                <a:lnTo>
                  <a:pt x="24129" y="309879"/>
                </a:lnTo>
                <a:lnTo>
                  <a:pt x="11429" y="353060"/>
                </a:lnTo>
                <a:lnTo>
                  <a:pt x="3810" y="398779"/>
                </a:lnTo>
                <a:lnTo>
                  <a:pt x="1270" y="420370"/>
                </a:lnTo>
                <a:lnTo>
                  <a:pt x="0" y="443229"/>
                </a:lnTo>
                <a:lnTo>
                  <a:pt x="0" y="466089"/>
                </a:lnTo>
                <a:lnTo>
                  <a:pt x="3810" y="511810"/>
                </a:lnTo>
                <a:lnTo>
                  <a:pt x="11429" y="556260"/>
                </a:lnTo>
                <a:lnTo>
                  <a:pt x="22860" y="599439"/>
                </a:lnTo>
                <a:lnTo>
                  <a:pt x="39370" y="641350"/>
                </a:lnTo>
                <a:lnTo>
                  <a:pt x="48260"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291788"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2487536"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20" y="814070"/>
                </a:lnTo>
                <a:lnTo>
                  <a:pt x="778510" y="783589"/>
                </a:lnTo>
                <a:lnTo>
                  <a:pt x="808989" y="749300"/>
                </a:lnTo>
                <a:lnTo>
                  <a:pt x="848360" y="694689"/>
                </a:lnTo>
                <a:lnTo>
                  <a:pt x="869950" y="655320"/>
                </a:lnTo>
                <a:lnTo>
                  <a:pt x="886460" y="613410"/>
                </a:lnTo>
                <a:lnTo>
                  <a:pt x="900429" y="570229"/>
                </a:lnTo>
                <a:lnTo>
                  <a:pt x="909320"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txBox="1">
            <a:spLocks noGrp="1"/>
          </p:cNvSpPr>
          <p:nvPr>
            <p:ph type="title"/>
          </p:nvPr>
        </p:nvSpPr>
        <p:spPr>
          <a:xfrm>
            <a:off x="198417" y="4529713"/>
            <a:ext cx="8922549" cy="513945"/>
          </a:xfrm>
          <a:prstGeom prst="rect">
            <a:avLst/>
          </a:prstGeom>
        </p:spPr>
        <p:txBody>
          <a:bodyPr vert="horz" wrap="square" lIns="0" tIns="11516" rIns="0" bIns="0" rtlCol="0">
            <a:spAutoFit/>
          </a:bodyPr>
          <a:lstStyle/>
          <a:p>
            <a:pPr marL="92131">
              <a:spcBef>
                <a:spcPts val="91"/>
              </a:spcBef>
              <a:tabLst>
                <a:tab pos="920733" algn="l"/>
                <a:tab pos="1749910" algn="l"/>
                <a:tab pos="2579089" algn="l"/>
                <a:tab pos="3408267" algn="l"/>
                <a:tab pos="4237445" algn="l"/>
                <a:tab pos="5066623" algn="l"/>
                <a:tab pos="5895801" algn="l"/>
                <a:tab pos="6724978" algn="l"/>
                <a:tab pos="7554156" algn="l"/>
                <a:tab pos="8279687" algn="l"/>
              </a:tabLst>
            </a:pPr>
            <a:r>
              <a:rPr dirty="0"/>
              <a:t>0	1	2	3	4	5	6	7	8	9	10</a:t>
            </a:r>
          </a:p>
        </p:txBody>
      </p:sp>
      <p:sp>
        <p:nvSpPr>
          <p:cNvPr id="9" name="object 9"/>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61" name="object 6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76" name="object 76"/>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8" name="object 8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00" name="object 100"/>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15" name="object 115"/>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30" name="object 130"/>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45" name="object 145"/>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60" name="object 160"/>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3" name="object 183"/>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4" name="object 184"/>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5" name="object 185"/>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6" name="object 186"/>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7" name="object 187"/>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8" name="object 188"/>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9" name="object 189"/>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90" name="object 190"/>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3" name="object 3"/>
          <p:cNvSpPr/>
          <p:nvPr/>
        </p:nvSpPr>
        <p:spPr>
          <a:xfrm>
            <a:off x="0" y="3112300"/>
            <a:ext cx="829179" cy="829179"/>
          </a:xfrm>
          <a:custGeom>
            <a:avLst/>
            <a:gdLst/>
            <a:ahLst/>
            <a:cxnLst/>
            <a:rect l="l" t="t" r="r" b="b"/>
            <a:pathLst>
              <a:path w="914400" h="914400">
                <a:moveTo>
                  <a:pt x="455930" y="0"/>
                </a:moveTo>
                <a:lnTo>
                  <a:pt x="410209" y="2539"/>
                </a:lnTo>
                <a:lnTo>
                  <a:pt x="365760" y="10160"/>
                </a:lnTo>
                <a:lnTo>
                  <a:pt x="344170" y="15239"/>
                </a:lnTo>
                <a:lnTo>
                  <a:pt x="321310" y="20320"/>
                </a:lnTo>
                <a:lnTo>
                  <a:pt x="279400" y="36829"/>
                </a:lnTo>
                <a:lnTo>
                  <a:pt x="238760" y="55879"/>
                </a:lnTo>
                <a:lnTo>
                  <a:pt x="199390" y="80010"/>
                </a:lnTo>
                <a:lnTo>
                  <a:pt x="163830" y="106679"/>
                </a:lnTo>
                <a:lnTo>
                  <a:pt x="130810" y="138429"/>
                </a:lnTo>
                <a:lnTo>
                  <a:pt x="100330" y="171450"/>
                </a:lnTo>
                <a:lnTo>
                  <a:pt x="73660" y="208279"/>
                </a:lnTo>
                <a:lnTo>
                  <a:pt x="50800" y="247650"/>
                </a:lnTo>
                <a:lnTo>
                  <a:pt x="33020" y="288289"/>
                </a:lnTo>
                <a:lnTo>
                  <a:pt x="24130" y="309879"/>
                </a:lnTo>
                <a:lnTo>
                  <a:pt x="11430" y="353060"/>
                </a:lnTo>
                <a:lnTo>
                  <a:pt x="3810" y="398779"/>
                </a:lnTo>
                <a:lnTo>
                  <a:pt x="1270" y="420370"/>
                </a:lnTo>
                <a:lnTo>
                  <a:pt x="0" y="443229"/>
                </a:lnTo>
                <a:lnTo>
                  <a:pt x="0" y="466089"/>
                </a:lnTo>
                <a:lnTo>
                  <a:pt x="3810" y="511810"/>
                </a:lnTo>
                <a:lnTo>
                  <a:pt x="11430" y="556260"/>
                </a:lnTo>
                <a:lnTo>
                  <a:pt x="22860" y="599439"/>
                </a:lnTo>
                <a:lnTo>
                  <a:pt x="39370" y="641350"/>
                </a:lnTo>
                <a:lnTo>
                  <a:pt x="48260" y="662939"/>
                </a:lnTo>
                <a:lnTo>
                  <a:pt x="71120" y="702310"/>
                </a:lnTo>
                <a:lnTo>
                  <a:pt x="96520" y="739139"/>
                </a:lnTo>
                <a:lnTo>
                  <a:pt x="111760" y="756920"/>
                </a:lnTo>
                <a:lnTo>
                  <a:pt x="125730" y="773429"/>
                </a:lnTo>
                <a:lnTo>
                  <a:pt x="142240" y="788670"/>
                </a:lnTo>
                <a:lnTo>
                  <a:pt x="160020" y="803910"/>
                </a:lnTo>
                <a:lnTo>
                  <a:pt x="176530" y="819150"/>
                </a:lnTo>
                <a:lnTo>
                  <a:pt x="195580" y="831850"/>
                </a:lnTo>
                <a:lnTo>
                  <a:pt x="213360" y="844550"/>
                </a:lnTo>
                <a:lnTo>
                  <a:pt x="254000" y="867410"/>
                </a:lnTo>
                <a:lnTo>
                  <a:pt x="294640" y="885189"/>
                </a:lnTo>
                <a:lnTo>
                  <a:pt x="337820" y="899160"/>
                </a:lnTo>
                <a:lnTo>
                  <a:pt x="405130" y="911860"/>
                </a:lnTo>
                <a:lnTo>
                  <a:pt x="449580" y="914400"/>
                </a:lnTo>
                <a:lnTo>
                  <a:pt x="472440" y="914400"/>
                </a:lnTo>
                <a:lnTo>
                  <a:pt x="518159" y="910589"/>
                </a:lnTo>
                <a:lnTo>
                  <a:pt x="562610" y="902969"/>
                </a:lnTo>
                <a:lnTo>
                  <a:pt x="605790" y="890269"/>
                </a:lnTo>
                <a:lnTo>
                  <a:pt x="647700" y="872489"/>
                </a:lnTo>
                <a:lnTo>
                  <a:pt x="688340" y="852170"/>
                </a:lnTo>
                <a:lnTo>
                  <a:pt x="726440" y="826770"/>
                </a:lnTo>
                <a:lnTo>
                  <a:pt x="744220" y="814070"/>
                </a:lnTo>
                <a:lnTo>
                  <a:pt x="778510" y="783589"/>
                </a:lnTo>
                <a:lnTo>
                  <a:pt x="808990" y="749300"/>
                </a:lnTo>
                <a:lnTo>
                  <a:pt x="848360" y="694689"/>
                </a:lnTo>
                <a:lnTo>
                  <a:pt x="869950" y="655320"/>
                </a:lnTo>
                <a:lnTo>
                  <a:pt x="886460" y="613410"/>
                </a:lnTo>
                <a:lnTo>
                  <a:pt x="900430" y="570229"/>
                </a:lnTo>
                <a:lnTo>
                  <a:pt x="909319"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633431"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291788"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2487536"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20" y="814070"/>
                </a:lnTo>
                <a:lnTo>
                  <a:pt x="778510" y="783589"/>
                </a:lnTo>
                <a:lnTo>
                  <a:pt x="808989" y="749300"/>
                </a:lnTo>
                <a:lnTo>
                  <a:pt x="848360" y="694689"/>
                </a:lnTo>
                <a:lnTo>
                  <a:pt x="869950" y="655320"/>
                </a:lnTo>
                <a:lnTo>
                  <a:pt x="886460" y="613410"/>
                </a:lnTo>
                <a:lnTo>
                  <a:pt x="900429" y="570229"/>
                </a:lnTo>
                <a:lnTo>
                  <a:pt x="909320"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txBox="1">
            <a:spLocks noGrp="1"/>
          </p:cNvSpPr>
          <p:nvPr>
            <p:ph type="title"/>
          </p:nvPr>
        </p:nvSpPr>
        <p:spPr>
          <a:xfrm>
            <a:off x="198418" y="4416591"/>
            <a:ext cx="8832460" cy="513945"/>
          </a:xfrm>
          <a:prstGeom prst="rect">
            <a:avLst/>
          </a:prstGeom>
        </p:spPr>
        <p:txBody>
          <a:bodyPr vert="horz" wrap="square" lIns="0" tIns="11516" rIns="0" bIns="0" rtlCol="0">
            <a:spAutoFit/>
          </a:bodyPr>
          <a:lstStyle/>
          <a:p>
            <a:pPr marL="92131">
              <a:spcBef>
                <a:spcPts val="91"/>
              </a:spcBef>
              <a:tabLst>
                <a:tab pos="920733" algn="l"/>
                <a:tab pos="1749910" algn="l"/>
                <a:tab pos="2579089" algn="l"/>
                <a:tab pos="3408267" algn="l"/>
                <a:tab pos="4237445" algn="l"/>
                <a:tab pos="5066623" algn="l"/>
                <a:tab pos="5895801" algn="l"/>
                <a:tab pos="6724978" algn="l"/>
                <a:tab pos="7554156" algn="l"/>
                <a:tab pos="8279687" algn="l"/>
              </a:tabLst>
            </a:pPr>
            <a:r>
              <a:rPr dirty="0"/>
              <a:t>0	1	2	3	4	5	6	7	8	9	10</a:t>
            </a:r>
          </a:p>
        </p:txBody>
      </p:sp>
      <p:sp>
        <p:nvSpPr>
          <p:cNvPr id="8" name="object 8"/>
          <p:cNvSpPr/>
          <p:nvPr/>
        </p:nvSpPr>
        <p:spPr>
          <a:xfrm>
            <a:off x="4145894" y="3112300"/>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3" name="object 3"/>
          <p:cNvSpPr/>
          <p:nvPr/>
        </p:nvSpPr>
        <p:spPr>
          <a:xfrm>
            <a:off x="0" y="3112300"/>
            <a:ext cx="829179" cy="829179"/>
          </a:xfrm>
          <a:custGeom>
            <a:avLst/>
            <a:gdLst/>
            <a:ahLst/>
            <a:cxnLst/>
            <a:rect l="l" t="t" r="r" b="b"/>
            <a:pathLst>
              <a:path w="914400" h="914400">
                <a:moveTo>
                  <a:pt x="455930" y="0"/>
                </a:moveTo>
                <a:lnTo>
                  <a:pt x="410209" y="2539"/>
                </a:lnTo>
                <a:lnTo>
                  <a:pt x="365760" y="10160"/>
                </a:lnTo>
                <a:lnTo>
                  <a:pt x="344170" y="15239"/>
                </a:lnTo>
                <a:lnTo>
                  <a:pt x="321310" y="20320"/>
                </a:lnTo>
                <a:lnTo>
                  <a:pt x="279400" y="36829"/>
                </a:lnTo>
                <a:lnTo>
                  <a:pt x="238760" y="55879"/>
                </a:lnTo>
                <a:lnTo>
                  <a:pt x="199390" y="80010"/>
                </a:lnTo>
                <a:lnTo>
                  <a:pt x="163830" y="106679"/>
                </a:lnTo>
                <a:lnTo>
                  <a:pt x="130810" y="138429"/>
                </a:lnTo>
                <a:lnTo>
                  <a:pt x="100330" y="171450"/>
                </a:lnTo>
                <a:lnTo>
                  <a:pt x="73660" y="208279"/>
                </a:lnTo>
                <a:lnTo>
                  <a:pt x="50800" y="247650"/>
                </a:lnTo>
                <a:lnTo>
                  <a:pt x="33020" y="288289"/>
                </a:lnTo>
                <a:lnTo>
                  <a:pt x="24130" y="309879"/>
                </a:lnTo>
                <a:lnTo>
                  <a:pt x="11430" y="353060"/>
                </a:lnTo>
                <a:lnTo>
                  <a:pt x="3810" y="398779"/>
                </a:lnTo>
                <a:lnTo>
                  <a:pt x="1270" y="420370"/>
                </a:lnTo>
                <a:lnTo>
                  <a:pt x="0" y="443229"/>
                </a:lnTo>
                <a:lnTo>
                  <a:pt x="0" y="466089"/>
                </a:lnTo>
                <a:lnTo>
                  <a:pt x="3810" y="511810"/>
                </a:lnTo>
                <a:lnTo>
                  <a:pt x="11430" y="556260"/>
                </a:lnTo>
                <a:lnTo>
                  <a:pt x="22860" y="599439"/>
                </a:lnTo>
                <a:lnTo>
                  <a:pt x="39370" y="641350"/>
                </a:lnTo>
                <a:lnTo>
                  <a:pt x="48260" y="662939"/>
                </a:lnTo>
                <a:lnTo>
                  <a:pt x="71120" y="702310"/>
                </a:lnTo>
                <a:lnTo>
                  <a:pt x="96520" y="739139"/>
                </a:lnTo>
                <a:lnTo>
                  <a:pt x="111760" y="756920"/>
                </a:lnTo>
                <a:lnTo>
                  <a:pt x="125730" y="773429"/>
                </a:lnTo>
                <a:lnTo>
                  <a:pt x="142240" y="788670"/>
                </a:lnTo>
                <a:lnTo>
                  <a:pt x="160020" y="803910"/>
                </a:lnTo>
                <a:lnTo>
                  <a:pt x="176530" y="819150"/>
                </a:lnTo>
                <a:lnTo>
                  <a:pt x="195580" y="831850"/>
                </a:lnTo>
                <a:lnTo>
                  <a:pt x="213360" y="844550"/>
                </a:lnTo>
                <a:lnTo>
                  <a:pt x="254000" y="867410"/>
                </a:lnTo>
                <a:lnTo>
                  <a:pt x="294640" y="885189"/>
                </a:lnTo>
                <a:lnTo>
                  <a:pt x="337820" y="899160"/>
                </a:lnTo>
                <a:lnTo>
                  <a:pt x="405130" y="911860"/>
                </a:lnTo>
                <a:lnTo>
                  <a:pt x="449580" y="914400"/>
                </a:lnTo>
                <a:lnTo>
                  <a:pt x="472440" y="914400"/>
                </a:lnTo>
                <a:lnTo>
                  <a:pt x="518159" y="910589"/>
                </a:lnTo>
                <a:lnTo>
                  <a:pt x="562610" y="902969"/>
                </a:lnTo>
                <a:lnTo>
                  <a:pt x="605790" y="890269"/>
                </a:lnTo>
                <a:lnTo>
                  <a:pt x="647700" y="872489"/>
                </a:lnTo>
                <a:lnTo>
                  <a:pt x="688340" y="852170"/>
                </a:lnTo>
                <a:lnTo>
                  <a:pt x="726440" y="826770"/>
                </a:lnTo>
                <a:lnTo>
                  <a:pt x="744220" y="814070"/>
                </a:lnTo>
                <a:lnTo>
                  <a:pt x="778510" y="783589"/>
                </a:lnTo>
                <a:lnTo>
                  <a:pt x="808990" y="749300"/>
                </a:lnTo>
                <a:lnTo>
                  <a:pt x="848360" y="694689"/>
                </a:lnTo>
                <a:lnTo>
                  <a:pt x="869950" y="655320"/>
                </a:lnTo>
                <a:lnTo>
                  <a:pt x="886460" y="613410"/>
                </a:lnTo>
                <a:lnTo>
                  <a:pt x="900430" y="570229"/>
                </a:lnTo>
                <a:lnTo>
                  <a:pt x="909319"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633431"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291788"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2487536"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20" y="814070"/>
                </a:lnTo>
                <a:lnTo>
                  <a:pt x="778510" y="783589"/>
                </a:lnTo>
                <a:lnTo>
                  <a:pt x="808989" y="749300"/>
                </a:lnTo>
                <a:lnTo>
                  <a:pt x="848360" y="694689"/>
                </a:lnTo>
                <a:lnTo>
                  <a:pt x="869950" y="655320"/>
                </a:lnTo>
                <a:lnTo>
                  <a:pt x="886460" y="613410"/>
                </a:lnTo>
                <a:lnTo>
                  <a:pt x="900429" y="570229"/>
                </a:lnTo>
                <a:lnTo>
                  <a:pt x="909320"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txBox="1">
            <a:spLocks noGrp="1"/>
          </p:cNvSpPr>
          <p:nvPr>
            <p:ph type="title"/>
          </p:nvPr>
        </p:nvSpPr>
        <p:spPr>
          <a:xfrm>
            <a:off x="198417" y="4576847"/>
            <a:ext cx="8841887" cy="513945"/>
          </a:xfrm>
          <a:prstGeom prst="rect">
            <a:avLst/>
          </a:prstGeom>
        </p:spPr>
        <p:txBody>
          <a:bodyPr vert="horz" wrap="square" lIns="0" tIns="11516" rIns="0" bIns="0" rtlCol="0">
            <a:spAutoFit/>
          </a:bodyPr>
          <a:lstStyle/>
          <a:p>
            <a:pPr marL="92131">
              <a:spcBef>
                <a:spcPts val="91"/>
              </a:spcBef>
              <a:tabLst>
                <a:tab pos="920733" algn="l"/>
                <a:tab pos="1749910" algn="l"/>
                <a:tab pos="2579089" algn="l"/>
                <a:tab pos="3408267" algn="l"/>
                <a:tab pos="4237445" algn="l"/>
                <a:tab pos="5066623" algn="l"/>
                <a:tab pos="5895801" algn="l"/>
                <a:tab pos="6724978" algn="l"/>
                <a:tab pos="7554156" algn="l"/>
                <a:tab pos="8279687" algn="l"/>
              </a:tabLst>
            </a:pPr>
            <a:r>
              <a:rPr dirty="0"/>
              <a:t>0	1	2	3	4	5	6	7	8	9	10</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3" name="object 3"/>
          <p:cNvSpPr/>
          <p:nvPr/>
        </p:nvSpPr>
        <p:spPr>
          <a:xfrm>
            <a:off x="0" y="3112300"/>
            <a:ext cx="829179" cy="829179"/>
          </a:xfrm>
          <a:custGeom>
            <a:avLst/>
            <a:gdLst/>
            <a:ahLst/>
            <a:cxnLst/>
            <a:rect l="l" t="t" r="r" b="b"/>
            <a:pathLst>
              <a:path w="914400" h="914400">
                <a:moveTo>
                  <a:pt x="455930" y="0"/>
                </a:moveTo>
                <a:lnTo>
                  <a:pt x="410209" y="2539"/>
                </a:lnTo>
                <a:lnTo>
                  <a:pt x="365760" y="10160"/>
                </a:lnTo>
                <a:lnTo>
                  <a:pt x="344170" y="15239"/>
                </a:lnTo>
                <a:lnTo>
                  <a:pt x="321310" y="20320"/>
                </a:lnTo>
                <a:lnTo>
                  <a:pt x="279400" y="36829"/>
                </a:lnTo>
                <a:lnTo>
                  <a:pt x="238760" y="55879"/>
                </a:lnTo>
                <a:lnTo>
                  <a:pt x="199390" y="80010"/>
                </a:lnTo>
                <a:lnTo>
                  <a:pt x="163830" y="106679"/>
                </a:lnTo>
                <a:lnTo>
                  <a:pt x="130810" y="138429"/>
                </a:lnTo>
                <a:lnTo>
                  <a:pt x="100330" y="171450"/>
                </a:lnTo>
                <a:lnTo>
                  <a:pt x="73660" y="208279"/>
                </a:lnTo>
                <a:lnTo>
                  <a:pt x="50800" y="247650"/>
                </a:lnTo>
                <a:lnTo>
                  <a:pt x="33020" y="288289"/>
                </a:lnTo>
                <a:lnTo>
                  <a:pt x="24130" y="309879"/>
                </a:lnTo>
                <a:lnTo>
                  <a:pt x="11430" y="353060"/>
                </a:lnTo>
                <a:lnTo>
                  <a:pt x="3810" y="398779"/>
                </a:lnTo>
                <a:lnTo>
                  <a:pt x="1270" y="420370"/>
                </a:lnTo>
                <a:lnTo>
                  <a:pt x="0" y="443229"/>
                </a:lnTo>
                <a:lnTo>
                  <a:pt x="0" y="466089"/>
                </a:lnTo>
                <a:lnTo>
                  <a:pt x="3810" y="511810"/>
                </a:lnTo>
                <a:lnTo>
                  <a:pt x="11430" y="556260"/>
                </a:lnTo>
                <a:lnTo>
                  <a:pt x="22860" y="599439"/>
                </a:lnTo>
                <a:lnTo>
                  <a:pt x="39370" y="641350"/>
                </a:lnTo>
                <a:lnTo>
                  <a:pt x="48260" y="662939"/>
                </a:lnTo>
                <a:lnTo>
                  <a:pt x="71120" y="702310"/>
                </a:lnTo>
                <a:lnTo>
                  <a:pt x="96520" y="739139"/>
                </a:lnTo>
                <a:lnTo>
                  <a:pt x="111760" y="756920"/>
                </a:lnTo>
                <a:lnTo>
                  <a:pt x="125730" y="773429"/>
                </a:lnTo>
                <a:lnTo>
                  <a:pt x="142240" y="788670"/>
                </a:lnTo>
                <a:lnTo>
                  <a:pt x="160020" y="803910"/>
                </a:lnTo>
                <a:lnTo>
                  <a:pt x="176530" y="819150"/>
                </a:lnTo>
                <a:lnTo>
                  <a:pt x="195580" y="831850"/>
                </a:lnTo>
                <a:lnTo>
                  <a:pt x="213360" y="844550"/>
                </a:lnTo>
                <a:lnTo>
                  <a:pt x="254000" y="867410"/>
                </a:lnTo>
                <a:lnTo>
                  <a:pt x="294640" y="885189"/>
                </a:lnTo>
                <a:lnTo>
                  <a:pt x="337820" y="899160"/>
                </a:lnTo>
                <a:lnTo>
                  <a:pt x="405130" y="911860"/>
                </a:lnTo>
                <a:lnTo>
                  <a:pt x="449580" y="914400"/>
                </a:lnTo>
                <a:lnTo>
                  <a:pt x="472440" y="914400"/>
                </a:lnTo>
                <a:lnTo>
                  <a:pt x="518159" y="910589"/>
                </a:lnTo>
                <a:lnTo>
                  <a:pt x="562610" y="902969"/>
                </a:lnTo>
                <a:lnTo>
                  <a:pt x="605790" y="890269"/>
                </a:lnTo>
                <a:lnTo>
                  <a:pt x="647700" y="872489"/>
                </a:lnTo>
                <a:lnTo>
                  <a:pt x="688340" y="852170"/>
                </a:lnTo>
                <a:lnTo>
                  <a:pt x="726440" y="826770"/>
                </a:lnTo>
                <a:lnTo>
                  <a:pt x="744220" y="814070"/>
                </a:lnTo>
                <a:lnTo>
                  <a:pt x="778510" y="783589"/>
                </a:lnTo>
                <a:lnTo>
                  <a:pt x="808990" y="749300"/>
                </a:lnTo>
                <a:lnTo>
                  <a:pt x="848360" y="694689"/>
                </a:lnTo>
                <a:lnTo>
                  <a:pt x="869950" y="655320"/>
                </a:lnTo>
                <a:lnTo>
                  <a:pt x="886460" y="613410"/>
                </a:lnTo>
                <a:lnTo>
                  <a:pt x="900430" y="570229"/>
                </a:lnTo>
                <a:lnTo>
                  <a:pt x="909319"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8291788"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2487536"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20" y="814070"/>
                </a:lnTo>
                <a:lnTo>
                  <a:pt x="778510" y="783589"/>
                </a:lnTo>
                <a:lnTo>
                  <a:pt x="808989" y="749300"/>
                </a:lnTo>
                <a:lnTo>
                  <a:pt x="848360" y="694689"/>
                </a:lnTo>
                <a:lnTo>
                  <a:pt x="869950" y="655320"/>
                </a:lnTo>
                <a:lnTo>
                  <a:pt x="886460" y="613410"/>
                </a:lnTo>
                <a:lnTo>
                  <a:pt x="900429" y="570229"/>
                </a:lnTo>
                <a:lnTo>
                  <a:pt x="909320"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txBox="1">
            <a:spLocks noGrp="1"/>
          </p:cNvSpPr>
          <p:nvPr>
            <p:ph type="title"/>
          </p:nvPr>
        </p:nvSpPr>
        <p:spPr>
          <a:xfrm>
            <a:off x="198417" y="4407164"/>
            <a:ext cx="8922549" cy="513945"/>
          </a:xfrm>
          <a:prstGeom prst="rect">
            <a:avLst/>
          </a:prstGeom>
        </p:spPr>
        <p:txBody>
          <a:bodyPr vert="horz" wrap="square" lIns="0" tIns="11516" rIns="0" bIns="0" rtlCol="0">
            <a:spAutoFit/>
          </a:bodyPr>
          <a:lstStyle/>
          <a:p>
            <a:pPr marL="92131">
              <a:spcBef>
                <a:spcPts val="91"/>
              </a:spcBef>
              <a:tabLst>
                <a:tab pos="920733" algn="l"/>
                <a:tab pos="1749910" algn="l"/>
                <a:tab pos="2579089" algn="l"/>
                <a:tab pos="3408267" algn="l"/>
                <a:tab pos="4237445" algn="l"/>
                <a:tab pos="5066623" algn="l"/>
                <a:tab pos="5895801" algn="l"/>
                <a:tab pos="6724978" algn="l"/>
                <a:tab pos="7554156" algn="l"/>
                <a:tab pos="8279687" algn="l"/>
              </a:tabLst>
            </a:pPr>
            <a:r>
              <a:rPr dirty="0"/>
              <a:t>0	1	2	3	4	5	6	7	8	9	10</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97710"/>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3" name="object 3"/>
          <p:cNvSpPr/>
          <p:nvPr/>
        </p:nvSpPr>
        <p:spPr>
          <a:xfrm>
            <a:off x="0" y="3112300"/>
            <a:ext cx="829179" cy="829179"/>
          </a:xfrm>
          <a:custGeom>
            <a:avLst/>
            <a:gdLst/>
            <a:ahLst/>
            <a:cxnLst/>
            <a:rect l="l" t="t" r="r" b="b"/>
            <a:pathLst>
              <a:path w="914400" h="914400">
                <a:moveTo>
                  <a:pt x="455930" y="0"/>
                </a:moveTo>
                <a:lnTo>
                  <a:pt x="410209" y="2539"/>
                </a:lnTo>
                <a:lnTo>
                  <a:pt x="365760" y="10160"/>
                </a:lnTo>
                <a:lnTo>
                  <a:pt x="344170" y="15239"/>
                </a:lnTo>
                <a:lnTo>
                  <a:pt x="321310" y="20320"/>
                </a:lnTo>
                <a:lnTo>
                  <a:pt x="279400" y="36829"/>
                </a:lnTo>
                <a:lnTo>
                  <a:pt x="238760" y="55879"/>
                </a:lnTo>
                <a:lnTo>
                  <a:pt x="199390" y="80010"/>
                </a:lnTo>
                <a:lnTo>
                  <a:pt x="163830" y="106679"/>
                </a:lnTo>
                <a:lnTo>
                  <a:pt x="130810" y="138429"/>
                </a:lnTo>
                <a:lnTo>
                  <a:pt x="100330" y="171450"/>
                </a:lnTo>
                <a:lnTo>
                  <a:pt x="73660" y="208279"/>
                </a:lnTo>
                <a:lnTo>
                  <a:pt x="50800" y="247650"/>
                </a:lnTo>
                <a:lnTo>
                  <a:pt x="33020" y="288289"/>
                </a:lnTo>
                <a:lnTo>
                  <a:pt x="24130" y="309879"/>
                </a:lnTo>
                <a:lnTo>
                  <a:pt x="11430" y="353060"/>
                </a:lnTo>
                <a:lnTo>
                  <a:pt x="3810" y="398779"/>
                </a:lnTo>
                <a:lnTo>
                  <a:pt x="1270" y="420370"/>
                </a:lnTo>
                <a:lnTo>
                  <a:pt x="0" y="443229"/>
                </a:lnTo>
                <a:lnTo>
                  <a:pt x="0" y="466089"/>
                </a:lnTo>
                <a:lnTo>
                  <a:pt x="3810" y="511810"/>
                </a:lnTo>
                <a:lnTo>
                  <a:pt x="11430" y="556260"/>
                </a:lnTo>
                <a:lnTo>
                  <a:pt x="22860" y="599439"/>
                </a:lnTo>
                <a:lnTo>
                  <a:pt x="39370" y="641350"/>
                </a:lnTo>
                <a:lnTo>
                  <a:pt x="48260" y="662939"/>
                </a:lnTo>
                <a:lnTo>
                  <a:pt x="71120" y="702310"/>
                </a:lnTo>
                <a:lnTo>
                  <a:pt x="96520" y="739139"/>
                </a:lnTo>
                <a:lnTo>
                  <a:pt x="111760" y="756920"/>
                </a:lnTo>
                <a:lnTo>
                  <a:pt x="125730" y="773429"/>
                </a:lnTo>
                <a:lnTo>
                  <a:pt x="142240" y="788670"/>
                </a:lnTo>
                <a:lnTo>
                  <a:pt x="160020" y="803910"/>
                </a:lnTo>
                <a:lnTo>
                  <a:pt x="176530" y="819150"/>
                </a:lnTo>
                <a:lnTo>
                  <a:pt x="195580" y="831850"/>
                </a:lnTo>
                <a:lnTo>
                  <a:pt x="213360" y="844550"/>
                </a:lnTo>
                <a:lnTo>
                  <a:pt x="254000" y="867410"/>
                </a:lnTo>
                <a:lnTo>
                  <a:pt x="294640" y="885189"/>
                </a:lnTo>
                <a:lnTo>
                  <a:pt x="337820" y="899160"/>
                </a:lnTo>
                <a:lnTo>
                  <a:pt x="405130" y="911860"/>
                </a:lnTo>
                <a:lnTo>
                  <a:pt x="449580" y="914400"/>
                </a:lnTo>
                <a:lnTo>
                  <a:pt x="472440" y="914400"/>
                </a:lnTo>
                <a:lnTo>
                  <a:pt x="518159" y="910589"/>
                </a:lnTo>
                <a:lnTo>
                  <a:pt x="562610" y="902969"/>
                </a:lnTo>
                <a:lnTo>
                  <a:pt x="605790" y="890269"/>
                </a:lnTo>
                <a:lnTo>
                  <a:pt x="647700" y="872489"/>
                </a:lnTo>
                <a:lnTo>
                  <a:pt x="688340" y="852170"/>
                </a:lnTo>
                <a:lnTo>
                  <a:pt x="726440" y="826770"/>
                </a:lnTo>
                <a:lnTo>
                  <a:pt x="744220" y="814070"/>
                </a:lnTo>
                <a:lnTo>
                  <a:pt x="778510" y="783589"/>
                </a:lnTo>
                <a:lnTo>
                  <a:pt x="808990" y="749300"/>
                </a:lnTo>
                <a:lnTo>
                  <a:pt x="848360" y="694689"/>
                </a:lnTo>
                <a:lnTo>
                  <a:pt x="869950" y="655320"/>
                </a:lnTo>
                <a:lnTo>
                  <a:pt x="886460" y="613410"/>
                </a:lnTo>
                <a:lnTo>
                  <a:pt x="900430" y="570229"/>
                </a:lnTo>
                <a:lnTo>
                  <a:pt x="909319"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8291788" y="3112300"/>
            <a:ext cx="829179" cy="829179"/>
          </a:xfrm>
          <a:custGeom>
            <a:avLst/>
            <a:gdLst/>
            <a:ahLst/>
            <a:cxnLst/>
            <a:rect l="l" t="t" r="r" b="b"/>
            <a:pathLst>
              <a:path w="914400" h="914400">
                <a:moveTo>
                  <a:pt x="455929" y="0"/>
                </a:moveTo>
                <a:lnTo>
                  <a:pt x="410209" y="2539"/>
                </a:lnTo>
                <a:lnTo>
                  <a:pt x="365759" y="10160"/>
                </a:lnTo>
                <a:lnTo>
                  <a:pt x="344170" y="15239"/>
                </a:lnTo>
                <a:lnTo>
                  <a:pt x="321309" y="20320"/>
                </a:lnTo>
                <a:lnTo>
                  <a:pt x="279400" y="36829"/>
                </a:lnTo>
                <a:lnTo>
                  <a:pt x="238759" y="55879"/>
                </a:lnTo>
                <a:lnTo>
                  <a:pt x="199390" y="80010"/>
                </a:lnTo>
                <a:lnTo>
                  <a:pt x="163829" y="106679"/>
                </a:lnTo>
                <a:lnTo>
                  <a:pt x="130809" y="138429"/>
                </a:lnTo>
                <a:lnTo>
                  <a:pt x="100329" y="171450"/>
                </a:lnTo>
                <a:lnTo>
                  <a:pt x="73659" y="208279"/>
                </a:lnTo>
                <a:lnTo>
                  <a:pt x="50800" y="247650"/>
                </a:lnTo>
                <a:lnTo>
                  <a:pt x="33020" y="288289"/>
                </a:lnTo>
                <a:lnTo>
                  <a:pt x="24129" y="309879"/>
                </a:lnTo>
                <a:lnTo>
                  <a:pt x="11429" y="353060"/>
                </a:lnTo>
                <a:lnTo>
                  <a:pt x="3809" y="398779"/>
                </a:lnTo>
                <a:lnTo>
                  <a:pt x="1270" y="420370"/>
                </a:lnTo>
                <a:lnTo>
                  <a:pt x="0" y="443229"/>
                </a:lnTo>
                <a:lnTo>
                  <a:pt x="0" y="466089"/>
                </a:lnTo>
                <a:lnTo>
                  <a:pt x="3809" y="511810"/>
                </a:lnTo>
                <a:lnTo>
                  <a:pt x="11429" y="556260"/>
                </a:lnTo>
                <a:lnTo>
                  <a:pt x="22859" y="599439"/>
                </a:lnTo>
                <a:lnTo>
                  <a:pt x="39370" y="641350"/>
                </a:lnTo>
                <a:lnTo>
                  <a:pt x="48259" y="662939"/>
                </a:lnTo>
                <a:lnTo>
                  <a:pt x="71120" y="702310"/>
                </a:lnTo>
                <a:lnTo>
                  <a:pt x="96520" y="739139"/>
                </a:lnTo>
                <a:lnTo>
                  <a:pt x="111759" y="756920"/>
                </a:lnTo>
                <a:lnTo>
                  <a:pt x="125729" y="773429"/>
                </a:lnTo>
                <a:lnTo>
                  <a:pt x="142240" y="788670"/>
                </a:lnTo>
                <a:lnTo>
                  <a:pt x="160020" y="803910"/>
                </a:lnTo>
                <a:lnTo>
                  <a:pt x="176529" y="819150"/>
                </a:lnTo>
                <a:lnTo>
                  <a:pt x="195579" y="831850"/>
                </a:lnTo>
                <a:lnTo>
                  <a:pt x="213359" y="844550"/>
                </a:lnTo>
                <a:lnTo>
                  <a:pt x="254000" y="867410"/>
                </a:lnTo>
                <a:lnTo>
                  <a:pt x="294640" y="885189"/>
                </a:lnTo>
                <a:lnTo>
                  <a:pt x="337820" y="899160"/>
                </a:lnTo>
                <a:lnTo>
                  <a:pt x="405129" y="911860"/>
                </a:lnTo>
                <a:lnTo>
                  <a:pt x="449579" y="914400"/>
                </a:lnTo>
                <a:lnTo>
                  <a:pt x="472440" y="914400"/>
                </a:lnTo>
                <a:lnTo>
                  <a:pt x="518159" y="910589"/>
                </a:lnTo>
                <a:lnTo>
                  <a:pt x="562609" y="902969"/>
                </a:lnTo>
                <a:lnTo>
                  <a:pt x="605790" y="890269"/>
                </a:lnTo>
                <a:lnTo>
                  <a:pt x="647700" y="872489"/>
                </a:lnTo>
                <a:lnTo>
                  <a:pt x="688340" y="852170"/>
                </a:lnTo>
                <a:lnTo>
                  <a:pt x="726440" y="826770"/>
                </a:lnTo>
                <a:lnTo>
                  <a:pt x="744220" y="814070"/>
                </a:lnTo>
                <a:lnTo>
                  <a:pt x="778509" y="783589"/>
                </a:lnTo>
                <a:lnTo>
                  <a:pt x="808990" y="749300"/>
                </a:lnTo>
                <a:lnTo>
                  <a:pt x="848359" y="694689"/>
                </a:lnTo>
                <a:lnTo>
                  <a:pt x="869950" y="655320"/>
                </a:lnTo>
                <a:lnTo>
                  <a:pt x="886459" y="613410"/>
                </a:lnTo>
                <a:lnTo>
                  <a:pt x="900429" y="570229"/>
                </a:lnTo>
                <a:lnTo>
                  <a:pt x="909320" y="525779"/>
                </a:lnTo>
                <a:lnTo>
                  <a:pt x="914400" y="457200"/>
                </a:lnTo>
                <a:lnTo>
                  <a:pt x="457200" y="457200"/>
                </a:lnTo>
                <a:lnTo>
                  <a:pt x="797559" y="152400"/>
                </a:lnTo>
                <a:lnTo>
                  <a:pt x="749300" y="105410"/>
                </a:lnTo>
                <a:lnTo>
                  <a:pt x="712470" y="78739"/>
                </a:lnTo>
                <a:lnTo>
                  <a:pt x="673100" y="54610"/>
                </a:lnTo>
                <a:lnTo>
                  <a:pt x="632459" y="35560"/>
                </a:lnTo>
                <a:lnTo>
                  <a:pt x="590550" y="20320"/>
                </a:lnTo>
                <a:lnTo>
                  <a:pt x="546100" y="8889"/>
                </a:lnTo>
                <a:lnTo>
                  <a:pt x="501650" y="2539"/>
                </a:lnTo>
                <a:lnTo>
                  <a:pt x="45592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2487536" y="3112300"/>
            <a:ext cx="829179" cy="829179"/>
          </a:xfrm>
          <a:custGeom>
            <a:avLst/>
            <a:gdLst/>
            <a:ahLst/>
            <a:cxnLst/>
            <a:rect l="l" t="t" r="r" b="b"/>
            <a:pathLst>
              <a:path w="914400" h="914400">
                <a:moveTo>
                  <a:pt x="455930" y="0"/>
                </a:moveTo>
                <a:lnTo>
                  <a:pt x="410210" y="2539"/>
                </a:lnTo>
                <a:lnTo>
                  <a:pt x="365760" y="10160"/>
                </a:lnTo>
                <a:lnTo>
                  <a:pt x="344169" y="15239"/>
                </a:lnTo>
                <a:lnTo>
                  <a:pt x="321310" y="20320"/>
                </a:lnTo>
                <a:lnTo>
                  <a:pt x="279400" y="36829"/>
                </a:lnTo>
                <a:lnTo>
                  <a:pt x="238760" y="55879"/>
                </a:lnTo>
                <a:lnTo>
                  <a:pt x="199389" y="80010"/>
                </a:lnTo>
                <a:lnTo>
                  <a:pt x="163830" y="106679"/>
                </a:lnTo>
                <a:lnTo>
                  <a:pt x="130810" y="138429"/>
                </a:lnTo>
                <a:lnTo>
                  <a:pt x="100330" y="171450"/>
                </a:lnTo>
                <a:lnTo>
                  <a:pt x="73660" y="208279"/>
                </a:lnTo>
                <a:lnTo>
                  <a:pt x="50800" y="247650"/>
                </a:lnTo>
                <a:lnTo>
                  <a:pt x="33019" y="288289"/>
                </a:lnTo>
                <a:lnTo>
                  <a:pt x="24130" y="309879"/>
                </a:lnTo>
                <a:lnTo>
                  <a:pt x="11430" y="353060"/>
                </a:lnTo>
                <a:lnTo>
                  <a:pt x="3810" y="398779"/>
                </a:lnTo>
                <a:lnTo>
                  <a:pt x="1269" y="420370"/>
                </a:lnTo>
                <a:lnTo>
                  <a:pt x="0" y="443229"/>
                </a:lnTo>
                <a:lnTo>
                  <a:pt x="0" y="466089"/>
                </a:lnTo>
                <a:lnTo>
                  <a:pt x="3810" y="511810"/>
                </a:lnTo>
                <a:lnTo>
                  <a:pt x="11430" y="556260"/>
                </a:lnTo>
                <a:lnTo>
                  <a:pt x="22860" y="599439"/>
                </a:lnTo>
                <a:lnTo>
                  <a:pt x="39369" y="641350"/>
                </a:lnTo>
                <a:lnTo>
                  <a:pt x="48260" y="662939"/>
                </a:lnTo>
                <a:lnTo>
                  <a:pt x="71119" y="702310"/>
                </a:lnTo>
                <a:lnTo>
                  <a:pt x="96519" y="739139"/>
                </a:lnTo>
                <a:lnTo>
                  <a:pt x="111760" y="756920"/>
                </a:lnTo>
                <a:lnTo>
                  <a:pt x="125730" y="773429"/>
                </a:lnTo>
                <a:lnTo>
                  <a:pt x="142239" y="788670"/>
                </a:lnTo>
                <a:lnTo>
                  <a:pt x="160019" y="803910"/>
                </a:lnTo>
                <a:lnTo>
                  <a:pt x="176530" y="819150"/>
                </a:lnTo>
                <a:lnTo>
                  <a:pt x="195580" y="831850"/>
                </a:lnTo>
                <a:lnTo>
                  <a:pt x="213360" y="844550"/>
                </a:lnTo>
                <a:lnTo>
                  <a:pt x="254000" y="867410"/>
                </a:lnTo>
                <a:lnTo>
                  <a:pt x="294639" y="885189"/>
                </a:lnTo>
                <a:lnTo>
                  <a:pt x="337819" y="899160"/>
                </a:lnTo>
                <a:lnTo>
                  <a:pt x="405130" y="911860"/>
                </a:lnTo>
                <a:lnTo>
                  <a:pt x="449580" y="914400"/>
                </a:lnTo>
                <a:lnTo>
                  <a:pt x="472439" y="914400"/>
                </a:lnTo>
                <a:lnTo>
                  <a:pt x="518160" y="910589"/>
                </a:lnTo>
                <a:lnTo>
                  <a:pt x="562610" y="902969"/>
                </a:lnTo>
                <a:lnTo>
                  <a:pt x="605789" y="890269"/>
                </a:lnTo>
                <a:lnTo>
                  <a:pt x="647700" y="872489"/>
                </a:lnTo>
                <a:lnTo>
                  <a:pt x="688339" y="852170"/>
                </a:lnTo>
                <a:lnTo>
                  <a:pt x="726439" y="826770"/>
                </a:lnTo>
                <a:lnTo>
                  <a:pt x="744220" y="814070"/>
                </a:lnTo>
                <a:lnTo>
                  <a:pt x="778510" y="783589"/>
                </a:lnTo>
                <a:lnTo>
                  <a:pt x="808989" y="749300"/>
                </a:lnTo>
                <a:lnTo>
                  <a:pt x="848360" y="694689"/>
                </a:lnTo>
                <a:lnTo>
                  <a:pt x="869950" y="655320"/>
                </a:lnTo>
                <a:lnTo>
                  <a:pt x="886460" y="613410"/>
                </a:lnTo>
                <a:lnTo>
                  <a:pt x="900429" y="570229"/>
                </a:lnTo>
                <a:lnTo>
                  <a:pt x="909320" y="525779"/>
                </a:lnTo>
                <a:lnTo>
                  <a:pt x="914400" y="457200"/>
                </a:lnTo>
                <a:lnTo>
                  <a:pt x="457200" y="457200"/>
                </a:lnTo>
                <a:lnTo>
                  <a:pt x="797560" y="152400"/>
                </a:lnTo>
                <a:lnTo>
                  <a:pt x="749300" y="105410"/>
                </a:lnTo>
                <a:lnTo>
                  <a:pt x="712470" y="78739"/>
                </a:lnTo>
                <a:lnTo>
                  <a:pt x="673100" y="54610"/>
                </a:lnTo>
                <a:lnTo>
                  <a:pt x="632460" y="35560"/>
                </a:lnTo>
                <a:lnTo>
                  <a:pt x="590550" y="20320"/>
                </a:lnTo>
                <a:lnTo>
                  <a:pt x="546100" y="8889"/>
                </a:lnTo>
                <a:lnTo>
                  <a:pt x="501650" y="2539"/>
                </a:lnTo>
                <a:lnTo>
                  <a:pt x="45593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6" name="object 6"/>
          <p:cNvSpPr txBox="1"/>
          <p:nvPr/>
        </p:nvSpPr>
        <p:spPr>
          <a:xfrm>
            <a:off x="299426" y="4377949"/>
            <a:ext cx="8625763"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p:txBody>
      </p:sp>
      <p:sp>
        <p:nvSpPr>
          <p:cNvPr id="7" name="object 7"/>
          <p:cNvSpPr/>
          <p:nvPr/>
        </p:nvSpPr>
        <p:spPr>
          <a:xfrm>
            <a:off x="1756247" y="552210"/>
            <a:ext cx="6011547" cy="1834558"/>
          </a:xfrm>
          <a:custGeom>
            <a:avLst/>
            <a:gdLst/>
            <a:ahLst/>
            <a:cxnLst/>
            <a:rect l="l" t="t" r="r" b="b"/>
            <a:pathLst>
              <a:path w="6629400" h="2023110">
                <a:moveTo>
                  <a:pt x="6629400" y="0"/>
                </a:moveTo>
                <a:lnTo>
                  <a:pt x="0" y="0"/>
                </a:lnTo>
                <a:lnTo>
                  <a:pt x="0" y="2023109"/>
                </a:lnTo>
                <a:lnTo>
                  <a:pt x="6629400" y="2023109"/>
                </a:lnTo>
                <a:lnTo>
                  <a:pt x="6629400" y="0"/>
                </a:lnTo>
                <a:close/>
              </a:path>
            </a:pathLst>
          </a:custGeom>
          <a:solidFill>
            <a:srgbClr val="7F7F7F"/>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756247" y="552210"/>
            <a:ext cx="6011547" cy="1834558"/>
          </a:xfrm>
          <a:custGeom>
            <a:avLst/>
            <a:gdLst/>
            <a:ahLst/>
            <a:cxnLst/>
            <a:rect l="l" t="t" r="r" b="b"/>
            <a:pathLst>
              <a:path w="6629400" h="2023110">
                <a:moveTo>
                  <a:pt x="3314700" y="2023109"/>
                </a:moveTo>
                <a:lnTo>
                  <a:pt x="0" y="2023109"/>
                </a:lnTo>
                <a:lnTo>
                  <a:pt x="0" y="0"/>
                </a:lnTo>
                <a:lnTo>
                  <a:pt x="6629400" y="0"/>
                </a:lnTo>
                <a:lnTo>
                  <a:pt x="6629400" y="2023109"/>
                </a:lnTo>
                <a:lnTo>
                  <a:pt x="3314700" y="2023109"/>
                </a:lnTo>
                <a:close/>
              </a:path>
            </a:pathLst>
          </a:custGeom>
          <a:ln w="36659">
            <a:solidFill>
              <a:srgbClr val="7F7F7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658357" y="454321"/>
            <a:ext cx="6011547" cy="1834558"/>
          </a:xfrm>
          <a:custGeom>
            <a:avLst/>
            <a:gdLst/>
            <a:ahLst/>
            <a:cxnLst/>
            <a:rect l="l" t="t" r="r" b="b"/>
            <a:pathLst>
              <a:path w="6629400" h="2023110">
                <a:moveTo>
                  <a:pt x="6629400" y="0"/>
                </a:moveTo>
                <a:lnTo>
                  <a:pt x="0" y="0"/>
                </a:lnTo>
                <a:lnTo>
                  <a:pt x="0" y="2023109"/>
                </a:lnTo>
                <a:lnTo>
                  <a:pt x="6629400" y="2023109"/>
                </a:lnTo>
                <a:lnTo>
                  <a:pt x="6629400" y="0"/>
                </a:lnTo>
                <a:close/>
              </a:path>
            </a:pathLst>
          </a:custGeom>
          <a:solidFill>
            <a:srgbClr val="FFFFFF"/>
          </a:solidFill>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1658357" y="454321"/>
            <a:ext cx="6011547" cy="1778630"/>
          </a:xfrm>
          <a:prstGeom prst="rect">
            <a:avLst/>
          </a:prstGeom>
          <a:ln w="36659">
            <a:solidFill>
              <a:srgbClr val="000000"/>
            </a:solidFill>
          </a:ln>
        </p:spPr>
        <p:txBody>
          <a:bodyPr vert="horz" wrap="square" lIns="0" tIns="42611" rIns="0" bIns="0" rtlCol="0">
            <a:spAutoFit/>
          </a:bodyPr>
          <a:lstStyle/>
          <a:p>
            <a:pPr marL="97889" marR="168715" algn="ctr" defTabSz="829178">
              <a:lnSpc>
                <a:spcPct val="97300"/>
              </a:lnSpc>
              <a:spcBef>
                <a:spcPts val="336"/>
              </a:spcBef>
            </a:pPr>
            <a:r>
              <a:rPr sz="2902" spc="-5" dirty="0">
                <a:solidFill>
                  <a:srgbClr val="191919"/>
                </a:solidFill>
                <a:latin typeface="DejaVu Serif"/>
                <a:cs typeface="DejaVu Serif"/>
              </a:rPr>
              <a:t>If there is </a:t>
            </a:r>
            <a:r>
              <a:rPr sz="2902" i="1" spc="-5" dirty="0">
                <a:solidFill>
                  <a:srgbClr val="191919"/>
                </a:solidFill>
                <a:latin typeface="DejaVu Serif"/>
                <a:cs typeface="DejaVu Serif"/>
              </a:rPr>
              <a:t>any </a:t>
            </a:r>
            <a:r>
              <a:rPr sz="2902" spc="-5" dirty="0">
                <a:solidFill>
                  <a:srgbClr val="191919"/>
                </a:solidFill>
                <a:latin typeface="DejaVu Serif"/>
                <a:cs typeface="DejaVu Serif"/>
              </a:rPr>
              <a:t>path at all, each  lilypad </a:t>
            </a:r>
            <a:r>
              <a:rPr sz="2902" dirty="0">
                <a:solidFill>
                  <a:srgbClr val="191919"/>
                </a:solidFill>
                <a:latin typeface="DejaVu Serif"/>
                <a:cs typeface="DejaVu Serif"/>
              </a:rPr>
              <a:t>must </a:t>
            </a:r>
            <a:r>
              <a:rPr sz="2902" spc="-5" dirty="0">
                <a:solidFill>
                  <a:srgbClr val="191919"/>
                </a:solidFill>
                <a:latin typeface="DejaVu Serif"/>
                <a:cs typeface="DejaVu Serif"/>
              </a:rPr>
              <a:t>be at most </a:t>
            </a:r>
            <a:r>
              <a:rPr sz="2902" i="1" dirty="0">
                <a:solidFill>
                  <a:srgbClr val="191919"/>
                </a:solidFill>
                <a:latin typeface="DejaVu Serif"/>
                <a:cs typeface="DejaVu Serif"/>
              </a:rPr>
              <a:t>r  </a:t>
            </a:r>
            <a:r>
              <a:rPr sz="2902" spc="-5" dirty="0">
                <a:solidFill>
                  <a:srgbClr val="191919"/>
                </a:solidFill>
                <a:latin typeface="DejaVu Serif"/>
                <a:cs typeface="DejaVu Serif"/>
              </a:rPr>
              <a:t>distance ahead of the</a:t>
            </a:r>
            <a:r>
              <a:rPr sz="2902" spc="-18" dirty="0">
                <a:solidFill>
                  <a:srgbClr val="191919"/>
                </a:solidFill>
                <a:latin typeface="DejaVu Serif"/>
                <a:cs typeface="DejaVu Serif"/>
              </a:rPr>
              <a:t> </a:t>
            </a:r>
            <a:r>
              <a:rPr sz="2902" spc="-5" dirty="0">
                <a:solidFill>
                  <a:srgbClr val="191919"/>
                </a:solidFill>
                <a:latin typeface="DejaVu Serif"/>
                <a:cs typeface="DejaVu Serif"/>
              </a:rPr>
              <a:t>lilypad</a:t>
            </a:r>
            <a:endParaRPr sz="2902">
              <a:solidFill>
                <a:prstClr val="black"/>
              </a:solidFill>
              <a:latin typeface="DejaVu Serif"/>
              <a:cs typeface="DejaVu Serif"/>
            </a:endParaRPr>
          </a:p>
          <a:p>
            <a:pPr algn="ctr" defTabSz="829178">
              <a:lnSpc>
                <a:spcPts val="3381"/>
              </a:lnSpc>
            </a:pPr>
            <a:r>
              <a:rPr sz="2902" spc="-5" dirty="0">
                <a:solidFill>
                  <a:srgbClr val="191919"/>
                </a:solidFill>
                <a:latin typeface="DejaVu Serif"/>
                <a:cs typeface="DejaVu Serif"/>
              </a:rPr>
              <a:t>before it.</a:t>
            </a:r>
            <a:endParaRPr sz="2902">
              <a:solidFill>
                <a:prstClr val="black"/>
              </a:solidFill>
              <a:latin typeface="DejaVu Serif"/>
              <a:cs typeface="DejaVu Serif"/>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8389" y="247027"/>
            <a:ext cx="8648796" cy="6455221"/>
          </a:xfrm>
          <a:prstGeom prst="rect">
            <a:avLst/>
          </a:prstGeom>
        </p:spPr>
        <p:txBody>
          <a:bodyPr vert="horz" wrap="square" lIns="0" tIns="32821" rIns="0" bIns="0" rtlCol="0">
            <a:spAutoFit/>
          </a:bodyPr>
          <a:lstStyle/>
          <a:p>
            <a:pPr marL="426105" marR="567757" indent="-414589" defTabSz="829178">
              <a:lnSpc>
                <a:spcPts val="2739"/>
              </a:lnSpc>
              <a:spcBef>
                <a:spcPts val="258"/>
              </a:spcBef>
            </a:pPr>
            <a:r>
              <a:rPr sz="2358" b="1" i="1" dirty="0">
                <a:solidFill>
                  <a:srgbClr val="0000FF"/>
                </a:solidFill>
                <a:latin typeface="DejaVu Serif"/>
                <a:cs typeface="DejaVu Serif"/>
              </a:rPr>
              <a:t>Lemma 1: </a:t>
            </a:r>
            <a:r>
              <a:rPr sz="2358" dirty="0">
                <a:solidFill>
                  <a:srgbClr val="191919"/>
                </a:solidFill>
                <a:latin typeface="DejaVu Serif"/>
                <a:cs typeface="DejaVu Serif"/>
              </a:rPr>
              <a:t>The </a:t>
            </a:r>
            <a:r>
              <a:rPr sz="2358" spc="-5" dirty="0">
                <a:solidFill>
                  <a:srgbClr val="191919"/>
                </a:solidFill>
                <a:latin typeface="DejaVu Serif"/>
                <a:cs typeface="DejaVu Serif"/>
              </a:rPr>
              <a:t>greedy algorithm always finds </a:t>
            </a:r>
            <a:r>
              <a:rPr sz="2358" dirty="0">
                <a:solidFill>
                  <a:srgbClr val="191919"/>
                </a:solidFill>
                <a:latin typeface="DejaVu Serif"/>
                <a:cs typeface="DejaVu Serif"/>
              </a:rPr>
              <a:t>a </a:t>
            </a:r>
            <a:r>
              <a:rPr sz="2358" spc="-5" dirty="0">
                <a:solidFill>
                  <a:srgbClr val="191919"/>
                </a:solidFill>
                <a:latin typeface="DejaVu Serif"/>
                <a:cs typeface="DejaVu Serif"/>
              </a:rPr>
              <a:t>path  </a:t>
            </a:r>
            <a:r>
              <a:rPr sz="2358" dirty="0">
                <a:solidFill>
                  <a:srgbClr val="191919"/>
                </a:solidFill>
                <a:latin typeface="DejaVu Serif"/>
                <a:cs typeface="DejaVu Serif"/>
              </a:rPr>
              <a:t>from </a:t>
            </a:r>
            <a:r>
              <a:rPr sz="2358" spc="-5" dirty="0">
                <a:solidFill>
                  <a:srgbClr val="191919"/>
                </a:solidFill>
                <a:latin typeface="DejaVu Serif"/>
                <a:cs typeface="DejaVu Serif"/>
              </a:rPr>
              <a:t>the start lilypad </a:t>
            </a:r>
            <a:r>
              <a:rPr sz="2358" dirty="0">
                <a:solidFill>
                  <a:srgbClr val="191919"/>
                </a:solidFill>
                <a:latin typeface="DejaVu Serif"/>
                <a:cs typeface="DejaVu Serif"/>
              </a:rPr>
              <a:t>to </a:t>
            </a:r>
            <a:r>
              <a:rPr sz="2358" spc="-5" dirty="0">
                <a:solidFill>
                  <a:srgbClr val="191919"/>
                </a:solidFill>
                <a:latin typeface="DejaVu Serif"/>
                <a:cs typeface="DejaVu Serif"/>
              </a:rPr>
              <a:t>the destination</a:t>
            </a:r>
            <a:r>
              <a:rPr sz="2358" spc="-23" dirty="0">
                <a:solidFill>
                  <a:srgbClr val="191919"/>
                </a:solidFill>
                <a:latin typeface="DejaVu Serif"/>
                <a:cs typeface="DejaVu Serif"/>
              </a:rPr>
              <a:t> </a:t>
            </a:r>
            <a:r>
              <a:rPr sz="2358" spc="-5" dirty="0">
                <a:solidFill>
                  <a:srgbClr val="191919"/>
                </a:solidFill>
                <a:latin typeface="DejaVu Serif"/>
                <a:cs typeface="DejaVu Serif"/>
              </a:rPr>
              <a:t>lilypad.</a:t>
            </a:r>
            <a:endParaRPr sz="2358">
              <a:solidFill>
                <a:prstClr val="black"/>
              </a:solidFill>
              <a:latin typeface="DejaVu Serif"/>
              <a:cs typeface="DejaVu Serif"/>
            </a:endParaRPr>
          </a:p>
          <a:p>
            <a:pPr marL="426105" marR="48369" indent="-414589" defTabSz="829178">
              <a:lnSpc>
                <a:spcPct val="96900"/>
              </a:lnSpc>
              <a:spcBef>
                <a:spcPts val="1242"/>
              </a:spcBef>
              <a:tabLst>
                <a:tab pos="2759320" algn="l"/>
                <a:tab pos="6835535" algn="l"/>
                <a:tab pos="7432083" algn="l"/>
              </a:tabLst>
            </a:pPr>
            <a:r>
              <a:rPr sz="2358" b="1" i="1" spc="-5" dirty="0">
                <a:solidFill>
                  <a:srgbClr val="0000FF"/>
                </a:solidFill>
                <a:latin typeface="DejaVu Serif"/>
                <a:cs typeface="DejaVu Serif"/>
              </a:rPr>
              <a:t>Proof: </a:t>
            </a:r>
            <a:r>
              <a:rPr sz="2358" spc="-5" dirty="0">
                <a:solidFill>
                  <a:srgbClr val="191919"/>
                </a:solidFill>
                <a:latin typeface="DejaVu Serif"/>
                <a:cs typeface="DejaVu Serif"/>
              </a:rPr>
              <a:t>By contradiction; suppose it did</a:t>
            </a:r>
            <a:r>
              <a:rPr sz="2358" spc="5" dirty="0">
                <a:solidFill>
                  <a:srgbClr val="191919"/>
                </a:solidFill>
                <a:latin typeface="DejaVu Serif"/>
                <a:cs typeface="DejaVu Serif"/>
              </a:rPr>
              <a:t> </a:t>
            </a:r>
            <a:r>
              <a:rPr sz="2358" dirty="0">
                <a:solidFill>
                  <a:srgbClr val="191919"/>
                </a:solidFill>
                <a:latin typeface="DejaVu Serif"/>
                <a:cs typeface="DejaVu Serif"/>
              </a:rPr>
              <a:t>not.	</a:t>
            </a:r>
            <a:r>
              <a:rPr sz="2358" spc="-5" dirty="0">
                <a:solidFill>
                  <a:srgbClr val="191919"/>
                </a:solidFill>
                <a:latin typeface="DejaVu Serif"/>
                <a:cs typeface="DejaVu Serif"/>
              </a:rPr>
              <a:t>Let the  positions </a:t>
            </a:r>
            <a:r>
              <a:rPr sz="2358" dirty="0">
                <a:solidFill>
                  <a:srgbClr val="191919"/>
                </a:solidFill>
                <a:latin typeface="DejaVu Serif"/>
                <a:cs typeface="DejaVu Serif"/>
              </a:rPr>
              <a:t>of the </a:t>
            </a:r>
            <a:r>
              <a:rPr sz="2358" spc="-5" dirty="0">
                <a:solidFill>
                  <a:srgbClr val="191919"/>
                </a:solidFill>
                <a:latin typeface="DejaVu Serif"/>
                <a:cs typeface="DejaVu Serif"/>
              </a:rPr>
              <a:t>lilypads </a:t>
            </a:r>
            <a:r>
              <a:rPr sz="2358" dirty="0">
                <a:solidFill>
                  <a:srgbClr val="191919"/>
                </a:solidFill>
                <a:latin typeface="DejaVu Serif"/>
                <a:cs typeface="DejaVu Serif"/>
              </a:rPr>
              <a:t>be </a:t>
            </a:r>
            <a:r>
              <a:rPr sz="2358" i="1" spc="-5" dirty="0">
                <a:solidFill>
                  <a:srgbClr val="191919"/>
                </a:solidFill>
                <a:latin typeface="DejaVu Serif"/>
                <a:cs typeface="DejaVu Serif"/>
              </a:rPr>
              <a:t>x</a:t>
            </a:r>
            <a:r>
              <a:rPr sz="2358" spc="-5" dirty="0">
                <a:solidFill>
                  <a:srgbClr val="191919"/>
                </a:solidFill>
                <a:latin typeface="DejaVu Serif"/>
                <a:cs typeface="DejaVu Serif"/>
              </a:rPr>
              <a:t>₁ </a:t>
            </a:r>
            <a:r>
              <a:rPr sz="2358" dirty="0">
                <a:solidFill>
                  <a:srgbClr val="191919"/>
                </a:solidFill>
                <a:latin typeface="DejaVu Serif"/>
                <a:cs typeface="DejaVu Serif"/>
              </a:rPr>
              <a:t>&lt; </a:t>
            </a:r>
            <a:r>
              <a:rPr sz="2358" i="1" dirty="0">
                <a:solidFill>
                  <a:srgbClr val="191919"/>
                </a:solidFill>
                <a:latin typeface="DejaVu Serif"/>
                <a:cs typeface="DejaVu Serif"/>
              </a:rPr>
              <a:t>x</a:t>
            </a:r>
            <a:r>
              <a:rPr sz="2358" dirty="0">
                <a:solidFill>
                  <a:srgbClr val="191919"/>
                </a:solidFill>
                <a:latin typeface="DejaVu Serif"/>
                <a:cs typeface="DejaVu Serif"/>
              </a:rPr>
              <a:t>₂ &lt; …</a:t>
            </a:r>
            <a:r>
              <a:rPr sz="2358" spc="54" dirty="0">
                <a:solidFill>
                  <a:srgbClr val="191919"/>
                </a:solidFill>
                <a:latin typeface="DejaVu Serif"/>
                <a:cs typeface="DejaVu Serif"/>
              </a:rPr>
              <a:t> </a:t>
            </a:r>
            <a:r>
              <a:rPr sz="2358" dirty="0">
                <a:solidFill>
                  <a:srgbClr val="191919"/>
                </a:solidFill>
                <a:latin typeface="DejaVu Serif"/>
                <a:cs typeface="DejaVu Serif"/>
              </a:rPr>
              <a:t>&lt;</a:t>
            </a:r>
            <a:r>
              <a:rPr sz="2358" spc="18" dirty="0">
                <a:solidFill>
                  <a:srgbClr val="191919"/>
                </a:solidFill>
                <a:latin typeface="DejaVu Serif"/>
                <a:cs typeface="DejaVu Serif"/>
              </a:rPr>
              <a:t> </a:t>
            </a:r>
            <a:r>
              <a:rPr sz="2358" i="1" spc="-5" dirty="0">
                <a:solidFill>
                  <a:srgbClr val="191919"/>
                </a:solidFill>
                <a:latin typeface="DejaVu Serif"/>
                <a:cs typeface="DejaVu Serif"/>
              </a:rPr>
              <a:t>xₘ</a:t>
            </a:r>
            <a:r>
              <a:rPr sz="2358" spc="-5" dirty="0">
                <a:solidFill>
                  <a:srgbClr val="191919"/>
                </a:solidFill>
                <a:latin typeface="DejaVu Serif"/>
                <a:cs typeface="DejaVu Serif"/>
              </a:rPr>
              <a:t>.	</a:t>
            </a:r>
            <a:r>
              <a:rPr sz="2358" dirty="0">
                <a:solidFill>
                  <a:srgbClr val="191919"/>
                </a:solidFill>
                <a:latin typeface="DejaVu Serif"/>
                <a:cs typeface="DejaVu Serif"/>
              </a:rPr>
              <a:t>Since  our </a:t>
            </a:r>
            <a:r>
              <a:rPr sz="2358" spc="-5" dirty="0">
                <a:solidFill>
                  <a:srgbClr val="191919"/>
                </a:solidFill>
                <a:latin typeface="DejaVu Serif"/>
                <a:cs typeface="DejaVu Serif"/>
              </a:rPr>
              <a:t>algorithm didn't find </a:t>
            </a:r>
            <a:r>
              <a:rPr sz="2358" dirty="0">
                <a:solidFill>
                  <a:srgbClr val="191919"/>
                </a:solidFill>
                <a:latin typeface="DejaVu Serif"/>
                <a:cs typeface="DejaVu Serif"/>
              </a:rPr>
              <a:t>a </a:t>
            </a:r>
            <a:r>
              <a:rPr sz="2358" spc="-5" dirty="0">
                <a:solidFill>
                  <a:srgbClr val="191919"/>
                </a:solidFill>
                <a:latin typeface="DejaVu Serif"/>
                <a:cs typeface="DejaVu Serif"/>
              </a:rPr>
              <a:t>path, it must have stopped  at some lilypad </a:t>
            </a:r>
            <a:r>
              <a:rPr sz="2358" i="1" spc="-5" dirty="0">
                <a:solidFill>
                  <a:srgbClr val="191919"/>
                </a:solidFill>
                <a:latin typeface="DejaVu Serif"/>
                <a:cs typeface="DejaVu Serif"/>
              </a:rPr>
              <a:t>xₖ </a:t>
            </a:r>
            <a:r>
              <a:rPr sz="2358" spc="-5" dirty="0">
                <a:solidFill>
                  <a:srgbClr val="191919"/>
                </a:solidFill>
                <a:latin typeface="DejaVu Serif"/>
                <a:cs typeface="DejaVu Serif"/>
              </a:rPr>
              <a:t>and </a:t>
            </a:r>
            <a:r>
              <a:rPr sz="2358" dirty="0">
                <a:solidFill>
                  <a:srgbClr val="191919"/>
                </a:solidFill>
                <a:latin typeface="DejaVu Serif"/>
                <a:cs typeface="DejaVu Serif"/>
              </a:rPr>
              <a:t>not </a:t>
            </a:r>
            <a:r>
              <a:rPr sz="2358" spc="-5" dirty="0">
                <a:solidFill>
                  <a:srgbClr val="191919"/>
                </a:solidFill>
                <a:latin typeface="DejaVu Serif"/>
                <a:cs typeface="DejaVu Serif"/>
              </a:rPr>
              <a:t>been able to jump </a:t>
            </a:r>
            <a:r>
              <a:rPr sz="2358" dirty="0">
                <a:solidFill>
                  <a:srgbClr val="191919"/>
                </a:solidFill>
                <a:latin typeface="DejaVu Serif"/>
                <a:cs typeface="DejaVu Serif"/>
              </a:rPr>
              <a:t>to a  </a:t>
            </a:r>
            <a:r>
              <a:rPr sz="2358" spc="-5" dirty="0">
                <a:solidFill>
                  <a:srgbClr val="191919"/>
                </a:solidFill>
                <a:latin typeface="DejaVu Serif"/>
                <a:cs typeface="DejaVu Serif"/>
              </a:rPr>
              <a:t>future</a:t>
            </a:r>
            <a:r>
              <a:rPr sz="2358" spc="5" dirty="0">
                <a:solidFill>
                  <a:srgbClr val="191919"/>
                </a:solidFill>
                <a:latin typeface="DejaVu Serif"/>
                <a:cs typeface="DejaVu Serif"/>
              </a:rPr>
              <a:t> </a:t>
            </a:r>
            <a:r>
              <a:rPr sz="2358" spc="-5" dirty="0">
                <a:solidFill>
                  <a:srgbClr val="191919"/>
                </a:solidFill>
                <a:latin typeface="DejaVu Serif"/>
                <a:cs typeface="DejaVu Serif"/>
              </a:rPr>
              <a:t>lilypad.	In </a:t>
            </a:r>
            <a:r>
              <a:rPr sz="2358" spc="-27" dirty="0">
                <a:solidFill>
                  <a:srgbClr val="191919"/>
                </a:solidFill>
                <a:latin typeface="DejaVu Serif"/>
                <a:cs typeface="DejaVu Serif"/>
              </a:rPr>
              <a:t>particular, </a:t>
            </a:r>
            <a:r>
              <a:rPr sz="2358" spc="-5" dirty="0">
                <a:solidFill>
                  <a:srgbClr val="191919"/>
                </a:solidFill>
                <a:latin typeface="DejaVu Serif"/>
                <a:cs typeface="DejaVu Serif"/>
              </a:rPr>
              <a:t>this means it </a:t>
            </a:r>
            <a:r>
              <a:rPr sz="2358" dirty="0">
                <a:solidFill>
                  <a:srgbClr val="191919"/>
                </a:solidFill>
                <a:latin typeface="DejaVu Serif"/>
                <a:cs typeface="DejaVu Serif"/>
              </a:rPr>
              <a:t>could not  </a:t>
            </a:r>
            <a:r>
              <a:rPr sz="2358" spc="-5" dirty="0">
                <a:solidFill>
                  <a:srgbClr val="191919"/>
                </a:solidFill>
                <a:latin typeface="DejaVu Serif"/>
                <a:cs typeface="DejaVu Serif"/>
              </a:rPr>
              <a:t>jump to lilypad </a:t>
            </a:r>
            <a:r>
              <a:rPr sz="2358" i="1" dirty="0">
                <a:solidFill>
                  <a:srgbClr val="191919"/>
                </a:solidFill>
                <a:latin typeface="DejaVu Serif"/>
                <a:cs typeface="DejaVu Serif"/>
              </a:rPr>
              <a:t>k </a:t>
            </a:r>
            <a:r>
              <a:rPr sz="2358" dirty="0">
                <a:solidFill>
                  <a:srgbClr val="191919"/>
                </a:solidFill>
                <a:latin typeface="DejaVu Serif"/>
                <a:cs typeface="DejaVu Serif"/>
              </a:rPr>
              <a:t>+ 1, so </a:t>
            </a:r>
            <a:r>
              <a:rPr sz="2358" i="1" spc="-5" dirty="0">
                <a:solidFill>
                  <a:srgbClr val="191919"/>
                </a:solidFill>
                <a:latin typeface="DejaVu Serif"/>
                <a:cs typeface="DejaVu Serif"/>
              </a:rPr>
              <a:t>xₖ </a:t>
            </a:r>
            <a:r>
              <a:rPr sz="2358" i="1" dirty="0">
                <a:solidFill>
                  <a:srgbClr val="191919"/>
                </a:solidFill>
                <a:latin typeface="DejaVu Serif"/>
                <a:cs typeface="DejaVu Serif"/>
              </a:rPr>
              <a:t>+ r </a:t>
            </a:r>
            <a:r>
              <a:rPr sz="2358" dirty="0">
                <a:solidFill>
                  <a:srgbClr val="191919"/>
                </a:solidFill>
                <a:latin typeface="DejaVu Serif"/>
                <a:cs typeface="DejaVu Serif"/>
              </a:rPr>
              <a:t>&lt;</a:t>
            </a:r>
            <a:r>
              <a:rPr sz="2358" spc="63" dirty="0">
                <a:solidFill>
                  <a:srgbClr val="191919"/>
                </a:solidFill>
                <a:latin typeface="DejaVu Serif"/>
                <a:cs typeface="DejaVu Serif"/>
              </a:rPr>
              <a:t> </a:t>
            </a:r>
            <a:r>
              <a:rPr sz="2358" i="1" spc="-5" dirty="0">
                <a:solidFill>
                  <a:srgbClr val="191919"/>
                </a:solidFill>
                <a:latin typeface="DejaVu Serif"/>
                <a:cs typeface="DejaVu Serif"/>
              </a:rPr>
              <a:t>xₖ₊</a:t>
            </a:r>
            <a:r>
              <a:rPr sz="2358" spc="-5" dirty="0">
                <a:solidFill>
                  <a:srgbClr val="191919"/>
                </a:solidFill>
                <a:latin typeface="DejaVu Serif"/>
                <a:cs typeface="DejaVu Serif"/>
              </a:rPr>
              <a:t>₁.</a:t>
            </a:r>
            <a:endParaRPr sz="2358">
              <a:solidFill>
                <a:prstClr val="black"/>
              </a:solidFill>
              <a:latin typeface="DejaVu Serif"/>
              <a:cs typeface="DejaVu Serif"/>
            </a:endParaRPr>
          </a:p>
          <a:p>
            <a:pPr marL="403073" marR="4607" defTabSz="829178">
              <a:lnSpc>
                <a:spcPct val="97000"/>
              </a:lnSpc>
              <a:spcBef>
                <a:spcPts val="1283"/>
              </a:spcBef>
              <a:tabLst>
                <a:tab pos="7642256" algn="l"/>
              </a:tabLst>
            </a:pPr>
            <a:r>
              <a:rPr sz="2358" dirty="0">
                <a:solidFill>
                  <a:srgbClr val="191919"/>
                </a:solidFill>
                <a:latin typeface="DejaVu Serif"/>
                <a:cs typeface="DejaVu Serif"/>
              </a:rPr>
              <a:t>Since </a:t>
            </a:r>
            <a:r>
              <a:rPr sz="2358" spc="-5" dirty="0">
                <a:solidFill>
                  <a:srgbClr val="191919"/>
                </a:solidFill>
                <a:latin typeface="DejaVu Serif"/>
                <a:cs typeface="DejaVu Serif"/>
              </a:rPr>
              <a:t>there </a:t>
            </a:r>
            <a:r>
              <a:rPr sz="2358" spc="-9" dirty="0">
                <a:solidFill>
                  <a:srgbClr val="191919"/>
                </a:solidFill>
                <a:latin typeface="DejaVu Serif"/>
                <a:cs typeface="DejaVu Serif"/>
              </a:rPr>
              <a:t>is </a:t>
            </a:r>
            <a:r>
              <a:rPr sz="2358" dirty="0">
                <a:solidFill>
                  <a:srgbClr val="191919"/>
                </a:solidFill>
                <a:latin typeface="DejaVu Serif"/>
                <a:cs typeface="DejaVu Serif"/>
              </a:rPr>
              <a:t>a </a:t>
            </a:r>
            <a:r>
              <a:rPr sz="2358" spc="-5" dirty="0">
                <a:solidFill>
                  <a:srgbClr val="191919"/>
                </a:solidFill>
                <a:latin typeface="DejaVu Serif"/>
                <a:cs typeface="DejaVu Serif"/>
              </a:rPr>
              <a:t>path </a:t>
            </a:r>
            <a:r>
              <a:rPr sz="2358" dirty="0">
                <a:solidFill>
                  <a:srgbClr val="191919"/>
                </a:solidFill>
                <a:latin typeface="DejaVu Serif"/>
                <a:cs typeface="DejaVu Serif"/>
              </a:rPr>
              <a:t>from </a:t>
            </a:r>
            <a:r>
              <a:rPr sz="2358" spc="-5" dirty="0">
                <a:solidFill>
                  <a:srgbClr val="191919"/>
                </a:solidFill>
                <a:latin typeface="DejaVu Serif"/>
                <a:cs typeface="DejaVu Serif"/>
              </a:rPr>
              <a:t>lilypad </a:t>
            </a:r>
            <a:r>
              <a:rPr sz="2358" dirty="0">
                <a:solidFill>
                  <a:srgbClr val="191919"/>
                </a:solidFill>
                <a:latin typeface="DejaVu Serif"/>
                <a:cs typeface="DejaVu Serif"/>
              </a:rPr>
              <a:t>1 to </a:t>
            </a:r>
            <a:r>
              <a:rPr sz="2358" spc="-5" dirty="0">
                <a:solidFill>
                  <a:srgbClr val="191919"/>
                </a:solidFill>
                <a:latin typeface="DejaVu Serif"/>
                <a:cs typeface="DejaVu Serif"/>
              </a:rPr>
              <a:t>the lilypad </a:t>
            </a:r>
            <a:r>
              <a:rPr sz="2358" i="1" dirty="0">
                <a:solidFill>
                  <a:srgbClr val="191919"/>
                </a:solidFill>
                <a:latin typeface="DejaVu Serif"/>
                <a:cs typeface="DejaVu Serif"/>
              </a:rPr>
              <a:t>m</a:t>
            </a:r>
            <a:r>
              <a:rPr sz="2358" dirty="0">
                <a:solidFill>
                  <a:srgbClr val="191919"/>
                </a:solidFill>
                <a:latin typeface="DejaVu Serif"/>
                <a:cs typeface="DejaVu Serif"/>
              </a:rPr>
              <a:t>,  </a:t>
            </a:r>
            <a:r>
              <a:rPr sz="2358" spc="-5" dirty="0">
                <a:solidFill>
                  <a:srgbClr val="191919"/>
                </a:solidFill>
                <a:latin typeface="DejaVu Serif"/>
                <a:cs typeface="DejaVu Serif"/>
              </a:rPr>
              <a:t>there </a:t>
            </a:r>
            <a:r>
              <a:rPr sz="2358" dirty="0">
                <a:solidFill>
                  <a:srgbClr val="191919"/>
                </a:solidFill>
                <a:latin typeface="DejaVu Serif"/>
                <a:cs typeface="DejaVu Serif"/>
              </a:rPr>
              <a:t>must be some jump </a:t>
            </a:r>
            <a:r>
              <a:rPr sz="2358" spc="-5" dirty="0">
                <a:solidFill>
                  <a:srgbClr val="191919"/>
                </a:solidFill>
                <a:latin typeface="DejaVu Serif"/>
                <a:cs typeface="DejaVu Serif"/>
              </a:rPr>
              <a:t>in that path that starts  before lilypad </a:t>
            </a:r>
            <a:r>
              <a:rPr sz="2358" i="1" dirty="0">
                <a:solidFill>
                  <a:srgbClr val="191919"/>
                </a:solidFill>
                <a:latin typeface="DejaVu Serif"/>
                <a:cs typeface="DejaVu Serif"/>
              </a:rPr>
              <a:t>k </a:t>
            </a:r>
            <a:r>
              <a:rPr sz="2358" dirty="0">
                <a:solidFill>
                  <a:srgbClr val="191919"/>
                </a:solidFill>
                <a:latin typeface="DejaVu Serif"/>
                <a:cs typeface="DejaVu Serif"/>
              </a:rPr>
              <a:t>+ 1 </a:t>
            </a:r>
            <a:r>
              <a:rPr sz="2358" spc="-5" dirty="0">
                <a:solidFill>
                  <a:srgbClr val="191919"/>
                </a:solidFill>
                <a:latin typeface="DejaVu Serif"/>
                <a:cs typeface="DejaVu Serif"/>
              </a:rPr>
              <a:t>and ends </a:t>
            </a:r>
            <a:r>
              <a:rPr sz="2358" spc="-9" dirty="0">
                <a:solidFill>
                  <a:srgbClr val="191919"/>
                </a:solidFill>
                <a:latin typeface="DejaVu Serif"/>
                <a:cs typeface="DejaVu Serif"/>
              </a:rPr>
              <a:t>at </a:t>
            </a:r>
            <a:r>
              <a:rPr sz="2358" dirty="0">
                <a:solidFill>
                  <a:srgbClr val="191919"/>
                </a:solidFill>
                <a:latin typeface="DejaVu Serif"/>
                <a:cs typeface="DejaVu Serif"/>
              </a:rPr>
              <a:t>or </a:t>
            </a:r>
            <a:r>
              <a:rPr sz="2358" spc="-9" dirty="0">
                <a:solidFill>
                  <a:srgbClr val="191919"/>
                </a:solidFill>
                <a:latin typeface="DejaVu Serif"/>
                <a:cs typeface="DejaVu Serif"/>
              </a:rPr>
              <a:t>after </a:t>
            </a:r>
            <a:r>
              <a:rPr sz="2358" spc="-5" dirty="0">
                <a:solidFill>
                  <a:srgbClr val="191919"/>
                </a:solidFill>
                <a:latin typeface="DejaVu Serif"/>
                <a:cs typeface="DejaVu Serif"/>
              </a:rPr>
              <a:t>lilypad </a:t>
            </a:r>
            <a:r>
              <a:rPr sz="2358" i="1" dirty="0">
                <a:solidFill>
                  <a:srgbClr val="191919"/>
                </a:solidFill>
                <a:latin typeface="DejaVu Serif"/>
                <a:cs typeface="DejaVu Serif"/>
              </a:rPr>
              <a:t>k </a:t>
            </a:r>
            <a:r>
              <a:rPr sz="2358" dirty="0">
                <a:solidFill>
                  <a:srgbClr val="191919"/>
                </a:solidFill>
                <a:latin typeface="DejaVu Serif"/>
                <a:cs typeface="DejaVu Serif"/>
              </a:rPr>
              <a:t>+ </a:t>
            </a:r>
            <a:r>
              <a:rPr sz="2358" spc="-5" dirty="0">
                <a:solidFill>
                  <a:srgbClr val="191919"/>
                </a:solidFill>
                <a:latin typeface="DejaVu Serif"/>
                <a:cs typeface="DejaVu Serif"/>
              </a:rPr>
              <a:t>1.  This jump can't </a:t>
            </a:r>
            <a:r>
              <a:rPr sz="2358" dirty="0">
                <a:solidFill>
                  <a:srgbClr val="191919"/>
                </a:solidFill>
                <a:latin typeface="DejaVu Serif"/>
                <a:cs typeface="DejaVu Serif"/>
              </a:rPr>
              <a:t>be </a:t>
            </a:r>
            <a:r>
              <a:rPr sz="2358" spc="-5" dirty="0">
                <a:solidFill>
                  <a:srgbClr val="191919"/>
                </a:solidFill>
                <a:latin typeface="DejaVu Serif"/>
                <a:cs typeface="DejaVu Serif"/>
              </a:rPr>
              <a:t>made </a:t>
            </a:r>
            <a:r>
              <a:rPr sz="2358" dirty="0">
                <a:solidFill>
                  <a:srgbClr val="191919"/>
                </a:solidFill>
                <a:latin typeface="DejaVu Serif"/>
                <a:cs typeface="DejaVu Serif"/>
              </a:rPr>
              <a:t>from </a:t>
            </a:r>
            <a:r>
              <a:rPr sz="2358" spc="-5" dirty="0">
                <a:solidFill>
                  <a:srgbClr val="191919"/>
                </a:solidFill>
                <a:latin typeface="DejaVu Serif"/>
                <a:cs typeface="DejaVu Serif"/>
              </a:rPr>
              <a:t>lilypad </a:t>
            </a:r>
            <a:r>
              <a:rPr sz="2358" i="1" spc="5" dirty="0">
                <a:solidFill>
                  <a:srgbClr val="191919"/>
                </a:solidFill>
                <a:latin typeface="DejaVu Serif"/>
                <a:cs typeface="DejaVu Serif"/>
              </a:rPr>
              <a:t>k</a:t>
            </a:r>
            <a:r>
              <a:rPr sz="2358" spc="5" dirty="0">
                <a:solidFill>
                  <a:srgbClr val="191919"/>
                </a:solidFill>
                <a:latin typeface="DejaVu Serif"/>
                <a:cs typeface="DejaVu Serif"/>
              </a:rPr>
              <a:t>, </a:t>
            </a:r>
            <a:r>
              <a:rPr sz="2358" spc="-5" dirty="0">
                <a:solidFill>
                  <a:srgbClr val="191919"/>
                </a:solidFill>
                <a:latin typeface="DejaVu Serif"/>
                <a:cs typeface="DejaVu Serif"/>
              </a:rPr>
              <a:t>so it </a:t>
            </a:r>
            <a:r>
              <a:rPr sz="2358" dirty="0">
                <a:solidFill>
                  <a:srgbClr val="191919"/>
                </a:solidFill>
                <a:latin typeface="DejaVu Serif"/>
                <a:cs typeface="DejaVu Serif"/>
              </a:rPr>
              <a:t>must  </a:t>
            </a:r>
            <a:r>
              <a:rPr sz="2358" spc="-5" dirty="0">
                <a:solidFill>
                  <a:srgbClr val="191919"/>
                </a:solidFill>
                <a:latin typeface="DejaVu Serif"/>
                <a:cs typeface="DejaVu Serif"/>
              </a:rPr>
              <a:t>have been made </a:t>
            </a:r>
            <a:r>
              <a:rPr sz="2358" dirty="0">
                <a:solidFill>
                  <a:srgbClr val="191919"/>
                </a:solidFill>
                <a:latin typeface="DejaVu Serif"/>
                <a:cs typeface="DejaVu Serif"/>
              </a:rPr>
              <a:t>from </a:t>
            </a:r>
            <a:r>
              <a:rPr sz="2358" spc="-5" dirty="0">
                <a:solidFill>
                  <a:srgbClr val="191919"/>
                </a:solidFill>
                <a:latin typeface="DejaVu Serif"/>
                <a:cs typeface="DejaVu Serif"/>
              </a:rPr>
              <a:t>lilypad </a:t>
            </a:r>
            <a:r>
              <a:rPr sz="2358" i="1" dirty="0">
                <a:solidFill>
                  <a:srgbClr val="191919"/>
                </a:solidFill>
                <a:latin typeface="DejaVu Serif"/>
                <a:cs typeface="DejaVu Serif"/>
              </a:rPr>
              <a:t>s </a:t>
            </a:r>
            <a:r>
              <a:rPr sz="2358" spc="-5" dirty="0">
                <a:solidFill>
                  <a:srgbClr val="191919"/>
                </a:solidFill>
                <a:latin typeface="DejaVu Serif"/>
                <a:cs typeface="DejaVu Serif"/>
              </a:rPr>
              <a:t>for some </a:t>
            </a:r>
            <a:r>
              <a:rPr sz="2358" i="1" dirty="0">
                <a:solidFill>
                  <a:srgbClr val="191919"/>
                </a:solidFill>
                <a:latin typeface="DejaVu Serif"/>
                <a:cs typeface="DejaVu Serif"/>
              </a:rPr>
              <a:t>s</a:t>
            </a:r>
            <a:r>
              <a:rPr sz="2358" i="1" spc="113" dirty="0">
                <a:solidFill>
                  <a:srgbClr val="191919"/>
                </a:solidFill>
                <a:latin typeface="DejaVu Serif"/>
                <a:cs typeface="DejaVu Serif"/>
              </a:rPr>
              <a:t> </a:t>
            </a:r>
            <a:r>
              <a:rPr sz="2358" dirty="0">
                <a:solidFill>
                  <a:srgbClr val="191919"/>
                </a:solidFill>
                <a:latin typeface="DejaVu Serif"/>
                <a:cs typeface="DejaVu Serif"/>
              </a:rPr>
              <a:t>&lt;</a:t>
            </a:r>
            <a:r>
              <a:rPr sz="2358" spc="9" dirty="0">
                <a:solidFill>
                  <a:srgbClr val="191919"/>
                </a:solidFill>
                <a:latin typeface="DejaVu Serif"/>
                <a:cs typeface="DejaVu Serif"/>
              </a:rPr>
              <a:t> </a:t>
            </a:r>
            <a:r>
              <a:rPr sz="2358" i="1" spc="5" dirty="0">
                <a:solidFill>
                  <a:srgbClr val="191919"/>
                </a:solidFill>
                <a:latin typeface="DejaVu Serif"/>
                <a:cs typeface="DejaVu Serif"/>
              </a:rPr>
              <a:t>k</a:t>
            </a:r>
            <a:r>
              <a:rPr sz="2358" spc="5" dirty="0">
                <a:solidFill>
                  <a:srgbClr val="191919"/>
                </a:solidFill>
                <a:latin typeface="DejaVu Serif"/>
                <a:cs typeface="DejaVu Serif"/>
              </a:rPr>
              <a:t>.	</a:t>
            </a:r>
            <a:r>
              <a:rPr sz="2358" spc="-5" dirty="0">
                <a:solidFill>
                  <a:srgbClr val="191919"/>
                </a:solidFill>
                <a:latin typeface="DejaVu Serif"/>
                <a:cs typeface="DejaVu Serif"/>
              </a:rPr>
              <a:t>But  then </a:t>
            </a:r>
            <a:r>
              <a:rPr sz="2358" dirty="0">
                <a:solidFill>
                  <a:srgbClr val="191919"/>
                </a:solidFill>
                <a:latin typeface="DejaVu Serif"/>
                <a:cs typeface="DejaVu Serif"/>
              </a:rPr>
              <a:t>we have </a:t>
            </a:r>
            <a:r>
              <a:rPr sz="2358" i="1" spc="-5" dirty="0">
                <a:solidFill>
                  <a:srgbClr val="191919"/>
                </a:solidFill>
                <a:latin typeface="DejaVu Serif"/>
                <a:cs typeface="DejaVu Serif"/>
              </a:rPr>
              <a:t>xₛ </a:t>
            </a:r>
            <a:r>
              <a:rPr sz="2358" dirty="0">
                <a:solidFill>
                  <a:srgbClr val="191919"/>
                </a:solidFill>
                <a:latin typeface="DejaVu Serif"/>
                <a:cs typeface="DejaVu Serif"/>
              </a:rPr>
              <a:t>+ </a:t>
            </a:r>
            <a:r>
              <a:rPr sz="2358" i="1" dirty="0">
                <a:solidFill>
                  <a:srgbClr val="191919"/>
                </a:solidFill>
                <a:latin typeface="DejaVu Serif"/>
                <a:cs typeface="DejaVu Serif"/>
              </a:rPr>
              <a:t>r </a:t>
            </a:r>
            <a:r>
              <a:rPr sz="2358" dirty="0">
                <a:solidFill>
                  <a:srgbClr val="191919"/>
                </a:solidFill>
                <a:latin typeface="DejaVu Serif"/>
                <a:cs typeface="DejaVu Serif"/>
              </a:rPr>
              <a:t>&lt; </a:t>
            </a:r>
            <a:r>
              <a:rPr sz="2358" i="1" spc="-5" dirty="0">
                <a:solidFill>
                  <a:srgbClr val="191919"/>
                </a:solidFill>
                <a:latin typeface="DejaVu Serif"/>
                <a:cs typeface="DejaVu Serif"/>
              </a:rPr>
              <a:t>xₖ </a:t>
            </a:r>
            <a:r>
              <a:rPr sz="2358" i="1" dirty="0">
                <a:solidFill>
                  <a:srgbClr val="191919"/>
                </a:solidFill>
                <a:latin typeface="DejaVu Serif"/>
                <a:cs typeface="DejaVu Serif"/>
              </a:rPr>
              <a:t>+ r </a:t>
            </a:r>
            <a:r>
              <a:rPr sz="2358" dirty="0">
                <a:solidFill>
                  <a:srgbClr val="191919"/>
                </a:solidFill>
                <a:latin typeface="DejaVu Serif"/>
                <a:cs typeface="DejaVu Serif"/>
              </a:rPr>
              <a:t>&lt; </a:t>
            </a:r>
            <a:r>
              <a:rPr sz="2358" i="1" dirty="0">
                <a:solidFill>
                  <a:srgbClr val="191919"/>
                </a:solidFill>
                <a:latin typeface="DejaVu Serif"/>
                <a:cs typeface="DejaVu Serif"/>
              </a:rPr>
              <a:t>xₖ₊</a:t>
            </a:r>
            <a:r>
              <a:rPr sz="2358" dirty="0">
                <a:solidFill>
                  <a:srgbClr val="191919"/>
                </a:solidFill>
                <a:latin typeface="DejaVu Serif"/>
                <a:cs typeface="DejaVu Serif"/>
              </a:rPr>
              <a:t>₁, </a:t>
            </a:r>
            <a:r>
              <a:rPr sz="2358" spc="-5" dirty="0">
                <a:solidFill>
                  <a:srgbClr val="191919"/>
                </a:solidFill>
                <a:latin typeface="DejaVu Serif"/>
                <a:cs typeface="DejaVu Serif"/>
              </a:rPr>
              <a:t>so this </a:t>
            </a:r>
            <a:r>
              <a:rPr sz="2358" dirty="0">
                <a:solidFill>
                  <a:srgbClr val="191919"/>
                </a:solidFill>
                <a:latin typeface="DejaVu Serif"/>
                <a:cs typeface="DejaVu Serif"/>
              </a:rPr>
              <a:t>jump </a:t>
            </a:r>
            <a:r>
              <a:rPr sz="2358" spc="-5" dirty="0">
                <a:solidFill>
                  <a:srgbClr val="191919"/>
                </a:solidFill>
                <a:latin typeface="DejaVu Serif"/>
                <a:cs typeface="DejaVu Serif"/>
              </a:rPr>
              <a:t>is  </a:t>
            </a:r>
            <a:r>
              <a:rPr sz="2358" spc="-9" dirty="0">
                <a:solidFill>
                  <a:srgbClr val="191919"/>
                </a:solidFill>
                <a:latin typeface="DejaVu Serif"/>
                <a:cs typeface="DejaVu Serif"/>
              </a:rPr>
              <a:t>illegal.</a:t>
            </a:r>
            <a:endParaRPr sz="2358">
              <a:solidFill>
                <a:prstClr val="black"/>
              </a:solidFill>
              <a:latin typeface="DejaVu Serif"/>
              <a:cs typeface="DejaVu Serif"/>
            </a:endParaRPr>
          </a:p>
          <a:p>
            <a:pPr marL="403073" marR="249329" defTabSz="829178">
              <a:lnSpc>
                <a:spcPts val="2748"/>
              </a:lnSpc>
              <a:spcBef>
                <a:spcPts val="1093"/>
              </a:spcBef>
            </a:pPr>
            <a:r>
              <a:rPr sz="2358" spc="-100" dirty="0">
                <a:solidFill>
                  <a:srgbClr val="191919"/>
                </a:solidFill>
                <a:latin typeface="DejaVu Serif"/>
                <a:cs typeface="DejaVu Serif"/>
              </a:rPr>
              <a:t>We </a:t>
            </a:r>
            <a:r>
              <a:rPr sz="2358" dirty="0">
                <a:solidFill>
                  <a:srgbClr val="191919"/>
                </a:solidFill>
                <a:latin typeface="DejaVu Serif"/>
                <a:cs typeface="DejaVu Serif"/>
              </a:rPr>
              <a:t>have </a:t>
            </a:r>
            <a:r>
              <a:rPr sz="2358" spc="-5" dirty="0">
                <a:solidFill>
                  <a:srgbClr val="191919"/>
                </a:solidFill>
                <a:latin typeface="DejaVu Serif"/>
                <a:cs typeface="DejaVu Serif"/>
              </a:rPr>
              <a:t>reached </a:t>
            </a:r>
            <a:r>
              <a:rPr sz="2358" dirty="0">
                <a:solidFill>
                  <a:srgbClr val="191919"/>
                </a:solidFill>
                <a:latin typeface="DejaVu Serif"/>
                <a:cs typeface="DejaVu Serif"/>
              </a:rPr>
              <a:t>a </a:t>
            </a:r>
            <a:r>
              <a:rPr sz="2358" spc="-5" dirty="0">
                <a:solidFill>
                  <a:srgbClr val="191919"/>
                </a:solidFill>
                <a:latin typeface="DejaVu Serif"/>
                <a:cs typeface="DejaVu Serif"/>
              </a:rPr>
              <a:t>contradiction, so </a:t>
            </a:r>
            <a:r>
              <a:rPr sz="2358" dirty="0">
                <a:solidFill>
                  <a:srgbClr val="191919"/>
                </a:solidFill>
                <a:latin typeface="DejaVu Serif"/>
                <a:cs typeface="DejaVu Serif"/>
              </a:rPr>
              <a:t>our </a:t>
            </a:r>
            <a:r>
              <a:rPr sz="2358" spc="-5" dirty="0">
                <a:solidFill>
                  <a:srgbClr val="191919"/>
                </a:solidFill>
                <a:latin typeface="DejaVu Serif"/>
                <a:cs typeface="DejaVu Serif"/>
              </a:rPr>
              <a:t>assumption  was </a:t>
            </a:r>
            <a:r>
              <a:rPr sz="2358" dirty="0">
                <a:solidFill>
                  <a:srgbClr val="191919"/>
                </a:solidFill>
                <a:latin typeface="DejaVu Serif"/>
                <a:cs typeface="DejaVu Serif"/>
              </a:rPr>
              <a:t>wrong </a:t>
            </a:r>
            <a:r>
              <a:rPr sz="2358" spc="-5" dirty="0">
                <a:solidFill>
                  <a:srgbClr val="191919"/>
                </a:solidFill>
                <a:latin typeface="DejaVu Serif"/>
                <a:cs typeface="DejaVu Serif"/>
              </a:rPr>
              <a:t>and </a:t>
            </a:r>
            <a:r>
              <a:rPr sz="2358" dirty="0">
                <a:solidFill>
                  <a:srgbClr val="191919"/>
                </a:solidFill>
                <a:latin typeface="DejaVu Serif"/>
                <a:cs typeface="DejaVu Serif"/>
              </a:rPr>
              <a:t>our </a:t>
            </a:r>
            <a:r>
              <a:rPr sz="2358" spc="-5" dirty="0">
                <a:solidFill>
                  <a:srgbClr val="191919"/>
                </a:solidFill>
                <a:latin typeface="DejaVu Serif"/>
                <a:cs typeface="DejaVu Serif"/>
              </a:rPr>
              <a:t>algorithm always finds </a:t>
            </a:r>
            <a:r>
              <a:rPr sz="2358" dirty="0">
                <a:solidFill>
                  <a:srgbClr val="191919"/>
                </a:solidFill>
                <a:latin typeface="DejaVu Serif"/>
                <a:cs typeface="DejaVu Serif"/>
              </a:rPr>
              <a:t>a </a:t>
            </a:r>
            <a:r>
              <a:rPr sz="2358" spc="-5" dirty="0">
                <a:solidFill>
                  <a:srgbClr val="191919"/>
                </a:solidFill>
                <a:latin typeface="DejaVu Serif"/>
                <a:cs typeface="DejaVu Serif"/>
              </a:rPr>
              <a:t>path.</a:t>
            </a:r>
            <a:r>
              <a:rPr sz="2358" spc="-23" dirty="0">
                <a:solidFill>
                  <a:srgbClr val="191919"/>
                </a:solidFill>
                <a:latin typeface="DejaVu Serif"/>
                <a:cs typeface="DejaVu Serif"/>
              </a:rPr>
              <a:t> </a:t>
            </a:r>
            <a:r>
              <a:rPr sz="2358" dirty="0">
                <a:solidFill>
                  <a:srgbClr val="191919"/>
                </a:solidFill>
                <a:latin typeface="DejaVu Serif"/>
                <a:cs typeface="DejaVu Serif"/>
              </a:rPr>
              <a:t>■</a:t>
            </a:r>
            <a:endParaRPr sz="2358">
              <a:solidFill>
                <a:prstClr val="black"/>
              </a:solidFill>
              <a:latin typeface="DejaVu Serif"/>
              <a:cs typeface="DejaVu Serif"/>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2832" y="506145"/>
            <a:ext cx="4869698"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Proving</a:t>
            </a:r>
            <a:r>
              <a:rPr sz="3990" b="0" spc="-73" dirty="0">
                <a:latin typeface="DejaVu Serif"/>
                <a:cs typeface="DejaVu Serif"/>
              </a:rPr>
              <a:t> </a:t>
            </a:r>
            <a:r>
              <a:rPr sz="3990" b="0" spc="-5" dirty="0">
                <a:latin typeface="DejaVu Serif"/>
                <a:cs typeface="DejaVu Serif"/>
              </a:rPr>
              <a:t>Optimality</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543573" y="2718440"/>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5" name="object 5"/>
          <p:cNvSpPr txBox="1"/>
          <p:nvPr/>
        </p:nvSpPr>
        <p:spPr>
          <a:xfrm>
            <a:off x="837240" y="1570257"/>
            <a:ext cx="7361265" cy="2795335"/>
          </a:xfrm>
          <a:prstGeom prst="rect">
            <a:avLst/>
          </a:prstGeom>
        </p:spPr>
        <p:txBody>
          <a:bodyPr vert="horz" wrap="square" lIns="0" tIns="36277" rIns="0" bIns="0" rtlCol="0">
            <a:spAutoFit/>
          </a:bodyPr>
          <a:lstStyle/>
          <a:p>
            <a:pPr marL="11516" marR="85797" defTabSz="829178">
              <a:lnSpc>
                <a:spcPts val="3381"/>
              </a:lnSpc>
              <a:spcBef>
                <a:spcPts val="286"/>
              </a:spcBef>
            </a:pPr>
            <a:r>
              <a:rPr sz="2902" dirty="0">
                <a:solidFill>
                  <a:srgbClr val="191919"/>
                </a:solidFill>
                <a:latin typeface="DejaVu Serif"/>
                <a:cs typeface="DejaVu Serif"/>
              </a:rPr>
              <a:t>How </a:t>
            </a:r>
            <a:r>
              <a:rPr sz="2902" spc="-5" dirty="0">
                <a:solidFill>
                  <a:srgbClr val="191919"/>
                </a:solidFill>
                <a:latin typeface="DejaVu Serif"/>
                <a:cs typeface="DejaVu Serif"/>
              </a:rPr>
              <a:t>can </a:t>
            </a:r>
            <a:r>
              <a:rPr sz="2902" dirty="0">
                <a:solidFill>
                  <a:srgbClr val="191919"/>
                </a:solidFill>
                <a:latin typeface="DejaVu Serif"/>
                <a:cs typeface="DejaVu Serif"/>
              </a:rPr>
              <a:t>we </a:t>
            </a:r>
            <a:r>
              <a:rPr sz="2902" spc="-5" dirty="0">
                <a:solidFill>
                  <a:srgbClr val="191919"/>
                </a:solidFill>
                <a:latin typeface="DejaVu Serif"/>
                <a:cs typeface="DejaVu Serif"/>
              </a:rPr>
              <a:t>prove this algorithm finds  an optimal series of</a:t>
            </a:r>
            <a:r>
              <a:rPr sz="2902" spc="-9" dirty="0">
                <a:solidFill>
                  <a:srgbClr val="191919"/>
                </a:solidFill>
                <a:latin typeface="DejaVu Serif"/>
                <a:cs typeface="DejaVu Serif"/>
              </a:rPr>
              <a:t> </a:t>
            </a:r>
            <a:r>
              <a:rPr sz="2902" spc="-5" dirty="0">
                <a:solidFill>
                  <a:srgbClr val="191919"/>
                </a:solidFill>
                <a:latin typeface="DejaVu Serif"/>
                <a:cs typeface="DejaVu Serif"/>
              </a:rPr>
              <a:t>jumps?</a:t>
            </a:r>
            <a:endParaRPr sz="2902">
              <a:solidFill>
                <a:prstClr val="black"/>
              </a:solidFill>
              <a:latin typeface="DejaVu Serif"/>
              <a:cs typeface="DejaVu Serif"/>
            </a:endParaRPr>
          </a:p>
          <a:p>
            <a:pPr marL="11516" marR="4607" defTabSz="829178">
              <a:lnSpc>
                <a:spcPct val="97200"/>
              </a:lnSpc>
              <a:spcBef>
                <a:spcPts val="1215"/>
              </a:spcBef>
            </a:pPr>
            <a:r>
              <a:rPr sz="2902" b="1" spc="-23" dirty="0">
                <a:solidFill>
                  <a:srgbClr val="0000FF"/>
                </a:solidFill>
                <a:latin typeface="DejaVu Serif"/>
                <a:cs typeface="DejaVu Serif"/>
              </a:rPr>
              <a:t>Key </a:t>
            </a:r>
            <a:r>
              <a:rPr sz="2902" b="1" spc="-5" dirty="0">
                <a:solidFill>
                  <a:srgbClr val="0000FF"/>
                </a:solidFill>
                <a:latin typeface="DejaVu Serif"/>
                <a:cs typeface="DejaVu Serif"/>
              </a:rPr>
              <a:t>Proof </a:t>
            </a:r>
            <a:r>
              <a:rPr sz="2902" b="1" spc="5" dirty="0">
                <a:solidFill>
                  <a:srgbClr val="0000FF"/>
                </a:solidFill>
                <a:latin typeface="DejaVu Serif"/>
                <a:cs typeface="DejaVu Serif"/>
              </a:rPr>
              <a:t>Idea</a:t>
            </a:r>
            <a:r>
              <a:rPr sz="2902" spc="5" dirty="0">
                <a:solidFill>
                  <a:srgbClr val="191919"/>
                </a:solidFill>
                <a:latin typeface="DejaVu Serif"/>
                <a:cs typeface="DejaVu Serif"/>
              </a:rPr>
              <a:t>: </a:t>
            </a:r>
            <a:r>
              <a:rPr sz="2902" spc="-5" dirty="0">
                <a:solidFill>
                  <a:srgbClr val="191919"/>
                </a:solidFill>
                <a:latin typeface="DejaVu Serif"/>
                <a:cs typeface="DejaVu Serif"/>
              </a:rPr>
              <a:t>Consider an arbitrary  optimal series of </a:t>
            </a:r>
            <a:r>
              <a:rPr sz="2902" dirty="0">
                <a:solidFill>
                  <a:srgbClr val="191919"/>
                </a:solidFill>
                <a:latin typeface="DejaVu Serif"/>
                <a:cs typeface="DejaVu Serif"/>
              </a:rPr>
              <a:t>jumps </a:t>
            </a:r>
            <a:r>
              <a:rPr sz="2902" i="1" dirty="0">
                <a:solidFill>
                  <a:srgbClr val="191919"/>
                </a:solidFill>
                <a:latin typeface="DejaVu Serif"/>
                <a:cs typeface="DejaVu Serif"/>
              </a:rPr>
              <a:t>J</a:t>
            </a:r>
            <a:r>
              <a:rPr sz="2902" dirty="0">
                <a:solidFill>
                  <a:srgbClr val="191919"/>
                </a:solidFill>
                <a:latin typeface="DejaVu Serif"/>
                <a:cs typeface="DejaVu Serif"/>
              </a:rPr>
              <a:t>*, then </a:t>
            </a:r>
            <a:r>
              <a:rPr sz="2902" spc="-5" dirty="0">
                <a:solidFill>
                  <a:srgbClr val="191919"/>
                </a:solidFill>
                <a:latin typeface="DejaVu Serif"/>
                <a:cs typeface="DejaVu Serif"/>
              </a:rPr>
              <a:t>show  that </a:t>
            </a:r>
            <a:r>
              <a:rPr sz="2902" dirty="0">
                <a:solidFill>
                  <a:srgbClr val="191919"/>
                </a:solidFill>
                <a:latin typeface="DejaVu Serif"/>
                <a:cs typeface="DejaVu Serif"/>
              </a:rPr>
              <a:t>our </a:t>
            </a:r>
            <a:r>
              <a:rPr sz="2902" spc="-5" dirty="0">
                <a:solidFill>
                  <a:srgbClr val="191919"/>
                </a:solidFill>
                <a:latin typeface="DejaVu Serif"/>
                <a:cs typeface="DejaVu Serif"/>
              </a:rPr>
              <a:t>greedy algorithm produces </a:t>
            </a:r>
            <a:r>
              <a:rPr sz="2902" dirty="0">
                <a:solidFill>
                  <a:srgbClr val="191919"/>
                </a:solidFill>
                <a:latin typeface="DejaVu Serif"/>
                <a:cs typeface="DejaVu Serif"/>
              </a:rPr>
              <a:t>a  </a:t>
            </a:r>
            <a:r>
              <a:rPr sz="2902" spc="-5" dirty="0">
                <a:solidFill>
                  <a:srgbClr val="191919"/>
                </a:solidFill>
                <a:latin typeface="DejaVu Serif"/>
                <a:cs typeface="DejaVu Serif"/>
              </a:rPr>
              <a:t>series of jumps no </a:t>
            </a:r>
            <a:r>
              <a:rPr sz="2902" dirty="0">
                <a:solidFill>
                  <a:srgbClr val="191919"/>
                </a:solidFill>
                <a:latin typeface="DejaVu Serif"/>
                <a:cs typeface="DejaVu Serif"/>
              </a:rPr>
              <a:t>worse </a:t>
            </a:r>
            <a:r>
              <a:rPr sz="2902" spc="-5" dirty="0">
                <a:solidFill>
                  <a:srgbClr val="191919"/>
                </a:solidFill>
                <a:latin typeface="DejaVu Serif"/>
                <a:cs typeface="DejaVu Serif"/>
              </a:rPr>
              <a:t>than</a:t>
            </a:r>
            <a:r>
              <a:rPr sz="2902" spc="54" dirty="0">
                <a:solidFill>
                  <a:srgbClr val="191919"/>
                </a:solidFill>
                <a:latin typeface="DejaVu Serif"/>
                <a:cs typeface="DejaVu Serif"/>
              </a:rPr>
              <a:t> </a:t>
            </a:r>
            <a:r>
              <a:rPr sz="2902" i="1" dirty="0">
                <a:solidFill>
                  <a:srgbClr val="191919"/>
                </a:solidFill>
                <a:latin typeface="DejaVu Serif"/>
                <a:cs typeface="DejaVu Serif"/>
              </a:rPr>
              <a:t>J</a:t>
            </a:r>
            <a:r>
              <a:rPr sz="2902" dirty="0">
                <a:solidFill>
                  <a:srgbClr val="191919"/>
                </a:solidFill>
                <a:latin typeface="DejaVu Serif"/>
                <a:cs typeface="DejaVu Serif"/>
              </a:rPr>
              <a:t>*.</a:t>
            </a:r>
            <a:endParaRPr sz="2902">
              <a:solidFill>
                <a:prstClr val="black"/>
              </a:solidFill>
              <a:latin typeface="DejaVu Serif"/>
              <a:cs typeface="DejaVu Serif"/>
            </a:endParaRPr>
          </a:p>
        </p:txBody>
      </p:sp>
      <p:sp>
        <p:nvSpPr>
          <p:cNvPr id="6" name="object 6"/>
          <p:cNvSpPr txBox="1"/>
          <p:nvPr/>
        </p:nvSpPr>
        <p:spPr>
          <a:xfrm>
            <a:off x="935129" y="4591001"/>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7" name="object 7"/>
          <p:cNvSpPr txBox="1"/>
          <p:nvPr/>
        </p:nvSpPr>
        <p:spPr>
          <a:xfrm>
            <a:off x="1228796" y="4481596"/>
            <a:ext cx="7096389" cy="1522473"/>
          </a:xfrm>
          <a:prstGeom prst="rect">
            <a:avLst/>
          </a:prstGeom>
        </p:spPr>
        <p:txBody>
          <a:bodyPr vert="horz" wrap="square" lIns="0" tIns="34549" rIns="0" bIns="0" rtlCol="0">
            <a:spAutoFit/>
          </a:bodyPr>
          <a:lstStyle/>
          <a:p>
            <a:pPr marL="11516" marR="4607" defTabSz="829178">
              <a:lnSpc>
                <a:spcPts val="2947"/>
              </a:lnSpc>
              <a:spcBef>
                <a:spcPts val="272"/>
              </a:spcBef>
              <a:tabLst>
                <a:tab pos="5552037" algn="l"/>
              </a:tabLst>
            </a:pPr>
            <a:r>
              <a:rPr sz="2539" spc="-109" dirty="0">
                <a:solidFill>
                  <a:srgbClr val="191919"/>
                </a:solidFill>
                <a:latin typeface="DejaVu Serif"/>
                <a:cs typeface="DejaVu Serif"/>
              </a:rPr>
              <a:t>We </a:t>
            </a:r>
            <a:r>
              <a:rPr sz="2539" spc="-9" dirty="0">
                <a:solidFill>
                  <a:srgbClr val="191919"/>
                </a:solidFill>
                <a:latin typeface="DejaVu Serif"/>
                <a:cs typeface="DejaVu Serif"/>
              </a:rPr>
              <a:t>don't know what </a:t>
            </a:r>
            <a:r>
              <a:rPr sz="2539" i="1" spc="-5" dirty="0">
                <a:solidFill>
                  <a:srgbClr val="191919"/>
                </a:solidFill>
                <a:latin typeface="DejaVu Serif"/>
                <a:cs typeface="DejaVu Serif"/>
              </a:rPr>
              <a:t>J* </a:t>
            </a:r>
            <a:r>
              <a:rPr sz="2539" dirty="0">
                <a:solidFill>
                  <a:srgbClr val="191919"/>
                </a:solidFill>
                <a:latin typeface="DejaVu Serif"/>
                <a:cs typeface="DejaVu Serif"/>
              </a:rPr>
              <a:t>is or </a:t>
            </a:r>
            <a:r>
              <a:rPr sz="2539" spc="-5" dirty="0">
                <a:solidFill>
                  <a:srgbClr val="191919"/>
                </a:solidFill>
                <a:latin typeface="DejaVu Serif"/>
                <a:cs typeface="DejaVu Serif"/>
              </a:rPr>
              <a:t>that our  a</a:t>
            </a:r>
            <a:r>
              <a:rPr sz="2539" dirty="0">
                <a:solidFill>
                  <a:srgbClr val="191919"/>
                </a:solidFill>
                <a:latin typeface="DejaVu Serif"/>
                <a:cs typeface="DejaVu Serif"/>
              </a:rPr>
              <a:t>l</a:t>
            </a:r>
            <a:r>
              <a:rPr sz="2539" spc="-5" dirty="0">
                <a:solidFill>
                  <a:srgbClr val="191919"/>
                </a:solidFill>
                <a:latin typeface="DejaVu Serif"/>
                <a:cs typeface="DejaVu Serif"/>
              </a:rPr>
              <a:t>g</a:t>
            </a:r>
            <a:r>
              <a:rPr sz="2539" spc="-9" dirty="0">
                <a:solidFill>
                  <a:srgbClr val="191919"/>
                </a:solidFill>
                <a:latin typeface="DejaVu Serif"/>
                <a:cs typeface="DejaVu Serif"/>
              </a:rPr>
              <a:t>or</a:t>
            </a:r>
            <a:r>
              <a:rPr sz="2539" dirty="0">
                <a:solidFill>
                  <a:srgbClr val="191919"/>
                </a:solidFill>
                <a:latin typeface="DejaVu Serif"/>
                <a:cs typeface="DejaVu Serif"/>
              </a:rPr>
              <a:t>it</a:t>
            </a:r>
            <a:r>
              <a:rPr sz="2539" spc="-5" dirty="0">
                <a:solidFill>
                  <a:srgbClr val="191919"/>
                </a:solidFill>
                <a:latin typeface="DejaVu Serif"/>
                <a:cs typeface="DejaVu Serif"/>
              </a:rPr>
              <a:t>h</a:t>
            </a:r>
            <a:r>
              <a:rPr sz="2539" dirty="0">
                <a:solidFill>
                  <a:srgbClr val="191919"/>
                </a:solidFill>
                <a:latin typeface="DejaVu Serif"/>
                <a:cs typeface="DejaVu Serif"/>
              </a:rPr>
              <a:t>m</a:t>
            </a:r>
            <a:r>
              <a:rPr sz="2539" spc="-9" dirty="0">
                <a:solidFill>
                  <a:srgbClr val="191919"/>
                </a:solidFill>
                <a:latin typeface="DejaVu Serif"/>
                <a:cs typeface="DejaVu Serif"/>
              </a:rPr>
              <a:t> </a:t>
            </a:r>
            <a:r>
              <a:rPr sz="2539" dirty="0">
                <a:solidFill>
                  <a:srgbClr val="191919"/>
                </a:solidFill>
                <a:latin typeface="DejaVu Serif"/>
                <a:cs typeface="DejaVu Serif"/>
              </a:rPr>
              <a:t>is</a:t>
            </a:r>
            <a:r>
              <a:rPr sz="2539" spc="-14" dirty="0">
                <a:solidFill>
                  <a:srgbClr val="191919"/>
                </a:solidFill>
                <a:latin typeface="DejaVu Serif"/>
                <a:cs typeface="DejaVu Serif"/>
              </a:rPr>
              <a:t> </a:t>
            </a:r>
            <a:r>
              <a:rPr sz="2539" spc="-5" dirty="0">
                <a:solidFill>
                  <a:srgbClr val="191919"/>
                </a:solidFill>
                <a:latin typeface="DejaVu Serif"/>
                <a:cs typeface="DejaVu Serif"/>
              </a:rPr>
              <a:t>n</a:t>
            </a:r>
            <a:r>
              <a:rPr sz="2539" dirty="0">
                <a:solidFill>
                  <a:srgbClr val="191919"/>
                </a:solidFill>
                <a:latin typeface="DejaVu Serif"/>
                <a:cs typeface="DejaVu Serif"/>
              </a:rPr>
              <a:t>e</a:t>
            </a:r>
            <a:r>
              <a:rPr sz="2539" spc="-5" dirty="0">
                <a:solidFill>
                  <a:srgbClr val="191919"/>
                </a:solidFill>
                <a:latin typeface="DejaVu Serif"/>
                <a:cs typeface="DejaVu Serif"/>
              </a:rPr>
              <a:t>c</a:t>
            </a:r>
            <a:r>
              <a:rPr sz="2539" dirty="0">
                <a:solidFill>
                  <a:srgbClr val="191919"/>
                </a:solidFill>
                <a:latin typeface="DejaVu Serif"/>
                <a:cs typeface="DejaVu Serif"/>
              </a:rPr>
              <a:t>e</a:t>
            </a:r>
            <a:r>
              <a:rPr sz="2539" spc="-5" dirty="0">
                <a:solidFill>
                  <a:srgbClr val="191919"/>
                </a:solidFill>
                <a:latin typeface="DejaVu Serif"/>
                <a:cs typeface="DejaVu Serif"/>
              </a:rPr>
              <a:t>ssa</a:t>
            </a:r>
            <a:r>
              <a:rPr sz="2539" spc="-9" dirty="0">
                <a:solidFill>
                  <a:srgbClr val="191919"/>
                </a:solidFill>
                <a:latin typeface="DejaVu Serif"/>
                <a:cs typeface="DejaVu Serif"/>
              </a:rPr>
              <a:t>r</a:t>
            </a:r>
            <a:r>
              <a:rPr sz="2539" dirty="0">
                <a:solidFill>
                  <a:srgbClr val="191919"/>
                </a:solidFill>
                <a:latin typeface="DejaVu Serif"/>
                <a:cs typeface="DejaVu Serif"/>
              </a:rPr>
              <a:t>ily</a:t>
            </a:r>
            <a:r>
              <a:rPr sz="2539" spc="-9" dirty="0">
                <a:solidFill>
                  <a:srgbClr val="191919"/>
                </a:solidFill>
                <a:latin typeface="DejaVu Serif"/>
                <a:cs typeface="DejaVu Serif"/>
              </a:rPr>
              <a:t> o</a:t>
            </a:r>
            <a:r>
              <a:rPr sz="2539" spc="-5" dirty="0">
                <a:solidFill>
                  <a:srgbClr val="191919"/>
                </a:solidFill>
                <a:latin typeface="DejaVu Serif"/>
                <a:cs typeface="DejaVu Serif"/>
              </a:rPr>
              <a:t>p</a:t>
            </a:r>
            <a:r>
              <a:rPr sz="2539" dirty="0">
                <a:solidFill>
                  <a:srgbClr val="191919"/>
                </a:solidFill>
                <a:latin typeface="DejaVu Serif"/>
                <a:cs typeface="DejaVu Serif"/>
              </a:rPr>
              <a:t>ti</a:t>
            </a:r>
            <a:r>
              <a:rPr sz="2539" spc="-9" dirty="0">
                <a:solidFill>
                  <a:srgbClr val="191919"/>
                </a:solidFill>
                <a:latin typeface="DejaVu Serif"/>
                <a:cs typeface="DejaVu Serif"/>
              </a:rPr>
              <a:t>m</a:t>
            </a:r>
            <a:r>
              <a:rPr sz="2539" spc="-5" dirty="0">
                <a:solidFill>
                  <a:srgbClr val="191919"/>
                </a:solidFill>
                <a:latin typeface="DejaVu Serif"/>
                <a:cs typeface="DejaVu Serif"/>
              </a:rPr>
              <a:t>a</a:t>
            </a:r>
            <a:r>
              <a:rPr sz="2539" dirty="0">
                <a:solidFill>
                  <a:srgbClr val="191919"/>
                </a:solidFill>
                <a:latin typeface="DejaVu Serif"/>
                <a:cs typeface="DejaVu Serif"/>
              </a:rPr>
              <a:t>l.	</a:t>
            </a:r>
            <a:r>
              <a:rPr sz="2539" spc="-5" dirty="0">
                <a:solidFill>
                  <a:srgbClr val="191919"/>
                </a:solidFill>
                <a:latin typeface="DejaVu Serif"/>
                <a:cs typeface="DejaVu Serif"/>
              </a:rPr>
              <a:t>H</a:t>
            </a:r>
            <a:r>
              <a:rPr sz="2539" spc="-9" dirty="0">
                <a:solidFill>
                  <a:srgbClr val="191919"/>
                </a:solidFill>
                <a:latin typeface="DejaVu Serif"/>
                <a:cs typeface="DejaVu Serif"/>
              </a:rPr>
              <a:t>o</a:t>
            </a:r>
            <a:r>
              <a:rPr sz="2539" spc="-18" dirty="0">
                <a:solidFill>
                  <a:srgbClr val="191919"/>
                </a:solidFill>
                <a:latin typeface="DejaVu Serif"/>
                <a:cs typeface="DejaVu Serif"/>
              </a:rPr>
              <a:t>w</a:t>
            </a:r>
            <a:r>
              <a:rPr sz="2539" dirty="0">
                <a:solidFill>
                  <a:srgbClr val="191919"/>
                </a:solidFill>
                <a:latin typeface="DejaVu Serif"/>
                <a:cs typeface="DejaVu Serif"/>
              </a:rPr>
              <a:t>e</a:t>
            </a:r>
            <a:r>
              <a:rPr sz="2539" spc="-5" dirty="0">
                <a:solidFill>
                  <a:srgbClr val="191919"/>
                </a:solidFill>
                <a:latin typeface="DejaVu Serif"/>
                <a:cs typeface="DejaVu Serif"/>
              </a:rPr>
              <a:t>v</a:t>
            </a:r>
            <a:r>
              <a:rPr sz="2539" dirty="0">
                <a:solidFill>
                  <a:srgbClr val="191919"/>
                </a:solidFill>
                <a:latin typeface="DejaVu Serif"/>
                <a:cs typeface="DejaVu Serif"/>
              </a:rPr>
              <a:t>e</a:t>
            </a:r>
            <a:r>
              <a:rPr sz="2539" spc="-290" dirty="0">
                <a:solidFill>
                  <a:srgbClr val="191919"/>
                </a:solidFill>
                <a:latin typeface="DejaVu Serif"/>
                <a:cs typeface="DejaVu Serif"/>
              </a:rPr>
              <a:t>r</a:t>
            </a:r>
            <a:r>
              <a:rPr sz="2539" dirty="0">
                <a:solidFill>
                  <a:srgbClr val="191919"/>
                </a:solidFill>
                <a:latin typeface="DejaVu Serif"/>
                <a:cs typeface="DejaVu Serif"/>
              </a:rPr>
              <a:t>,  </a:t>
            </a:r>
            <a:r>
              <a:rPr sz="2539" spc="-5" dirty="0">
                <a:solidFill>
                  <a:srgbClr val="191919"/>
                </a:solidFill>
                <a:latin typeface="DejaVu Serif"/>
                <a:cs typeface="DejaVu Serif"/>
              </a:rPr>
              <a:t>we can </a:t>
            </a:r>
            <a:r>
              <a:rPr sz="2539" dirty="0">
                <a:solidFill>
                  <a:srgbClr val="191919"/>
                </a:solidFill>
                <a:latin typeface="DejaVu Serif"/>
                <a:cs typeface="DejaVu Serif"/>
              </a:rPr>
              <a:t>still </a:t>
            </a:r>
            <a:r>
              <a:rPr sz="2539" spc="-5" dirty="0">
                <a:solidFill>
                  <a:srgbClr val="191919"/>
                </a:solidFill>
                <a:latin typeface="DejaVu Serif"/>
                <a:cs typeface="DejaVu Serif"/>
              </a:rPr>
              <a:t>use the existence of </a:t>
            </a:r>
            <a:r>
              <a:rPr sz="2539" i="1" spc="-5" dirty="0">
                <a:solidFill>
                  <a:srgbClr val="191919"/>
                </a:solidFill>
                <a:latin typeface="DejaVu Serif"/>
                <a:cs typeface="DejaVu Serif"/>
              </a:rPr>
              <a:t>J* </a:t>
            </a:r>
            <a:r>
              <a:rPr sz="2539" dirty="0">
                <a:solidFill>
                  <a:srgbClr val="191919"/>
                </a:solidFill>
                <a:latin typeface="DejaVu Serif"/>
                <a:cs typeface="DejaVu Serif"/>
              </a:rPr>
              <a:t>in </a:t>
            </a:r>
            <a:r>
              <a:rPr sz="2539" spc="-5" dirty="0">
                <a:solidFill>
                  <a:srgbClr val="191919"/>
                </a:solidFill>
                <a:latin typeface="DejaVu Serif"/>
                <a:cs typeface="DejaVu Serif"/>
              </a:rPr>
              <a:t>our  </a:t>
            </a:r>
            <a:r>
              <a:rPr sz="2539" spc="-23" dirty="0">
                <a:solidFill>
                  <a:srgbClr val="191919"/>
                </a:solidFill>
                <a:latin typeface="DejaVu Serif"/>
                <a:cs typeface="DejaVu Serif"/>
              </a:rPr>
              <a:t>proof.</a:t>
            </a:r>
            <a:endParaRPr sz="2539">
              <a:solidFill>
                <a:prstClr val="black"/>
              </a:solidFill>
              <a:latin typeface="DejaVu Serif"/>
              <a:cs typeface="DejaVu Serif"/>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6097" y="506145"/>
            <a:ext cx="386489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Some</a:t>
            </a:r>
            <a:r>
              <a:rPr sz="3990" b="0" spc="-86" dirty="0">
                <a:latin typeface="DejaVu Serif"/>
                <a:cs typeface="DejaVu Serif"/>
              </a:rPr>
              <a:t> </a:t>
            </a:r>
            <a:r>
              <a:rPr sz="3990" b="0" spc="-5" dirty="0">
                <a:latin typeface="DejaVu Serif"/>
                <a:cs typeface="DejaVu Serif"/>
              </a:rPr>
              <a:t>Notation</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837240" y="1570258"/>
            <a:ext cx="7584106" cy="1344682"/>
          </a:xfrm>
          <a:prstGeom prst="rect">
            <a:avLst/>
          </a:prstGeom>
        </p:spPr>
        <p:txBody>
          <a:bodyPr vert="horz" wrap="square" lIns="0" tIns="36277" rIns="0" bIns="0" rtlCol="0">
            <a:spAutoFit/>
          </a:bodyPr>
          <a:lstStyle/>
          <a:p>
            <a:pPr marL="11516" marR="4607" defTabSz="829178">
              <a:lnSpc>
                <a:spcPts val="3381"/>
              </a:lnSpc>
              <a:spcBef>
                <a:spcPts val="286"/>
              </a:spcBef>
            </a:pPr>
            <a:r>
              <a:rPr sz="2902" spc="-5" dirty="0">
                <a:solidFill>
                  <a:srgbClr val="191919"/>
                </a:solidFill>
                <a:latin typeface="DejaVu Serif"/>
                <a:cs typeface="DejaVu Serif"/>
              </a:rPr>
              <a:t>Let </a:t>
            </a:r>
            <a:r>
              <a:rPr sz="2902" i="1" dirty="0">
                <a:solidFill>
                  <a:srgbClr val="191919"/>
                </a:solidFill>
                <a:latin typeface="DejaVu Serif"/>
                <a:cs typeface="DejaVu Serif"/>
              </a:rPr>
              <a:t>J </a:t>
            </a:r>
            <a:r>
              <a:rPr sz="2902" spc="-5" dirty="0">
                <a:solidFill>
                  <a:srgbClr val="191919"/>
                </a:solidFill>
                <a:latin typeface="DejaVu Serif"/>
                <a:cs typeface="DejaVu Serif"/>
              </a:rPr>
              <a:t>be the series of jumps produced by  </a:t>
            </a:r>
            <a:r>
              <a:rPr sz="2902" dirty="0">
                <a:solidFill>
                  <a:srgbClr val="191919"/>
                </a:solidFill>
                <a:latin typeface="DejaVu Serif"/>
                <a:cs typeface="DejaVu Serif"/>
              </a:rPr>
              <a:t>our </a:t>
            </a:r>
            <a:r>
              <a:rPr sz="2902" spc="-5" dirty="0">
                <a:solidFill>
                  <a:srgbClr val="191919"/>
                </a:solidFill>
                <a:latin typeface="DejaVu Serif"/>
                <a:cs typeface="DejaVu Serif"/>
              </a:rPr>
              <a:t>algorithm </a:t>
            </a:r>
            <a:r>
              <a:rPr sz="2902" dirty="0">
                <a:solidFill>
                  <a:srgbClr val="191919"/>
                </a:solidFill>
                <a:latin typeface="DejaVu Serif"/>
                <a:cs typeface="DejaVu Serif"/>
              </a:rPr>
              <a:t>and </a:t>
            </a:r>
            <a:r>
              <a:rPr sz="2902" spc="-5" dirty="0">
                <a:solidFill>
                  <a:srgbClr val="191919"/>
                </a:solidFill>
                <a:latin typeface="DejaVu Serif"/>
                <a:cs typeface="DejaVu Serif"/>
              </a:rPr>
              <a:t>let </a:t>
            </a:r>
            <a:r>
              <a:rPr sz="2902" i="1" spc="-5" dirty="0">
                <a:solidFill>
                  <a:srgbClr val="191919"/>
                </a:solidFill>
                <a:latin typeface="DejaVu Serif"/>
                <a:cs typeface="DejaVu Serif"/>
              </a:rPr>
              <a:t>J* </a:t>
            </a:r>
            <a:r>
              <a:rPr sz="2902" spc="-5" dirty="0">
                <a:solidFill>
                  <a:srgbClr val="191919"/>
                </a:solidFill>
                <a:latin typeface="DejaVu Serif"/>
                <a:cs typeface="DejaVu Serif"/>
              </a:rPr>
              <a:t>be an optimal  series of</a:t>
            </a:r>
            <a:r>
              <a:rPr sz="2902" dirty="0">
                <a:solidFill>
                  <a:srgbClr val="191919"/>
                </a:solidFill>
                <a:latin typeface="DejaVu Serif"/>
                <a:cs typeface="DejaVu Serif"/>
              </a:rPr>
              <a:t> </a:t>
            </a:r>
            <a:r>
              <a:rPr sz="2902" spc="-5" dirty="0">
                <a:solidFill>
                  <a:srgbClr val="191919"/>
                </a:solidFill>
                <a:latin typeface="DejaVu Serif"/>
                <a:cs typeface="DejaVu Serif"/>
              </a:rPr>
              <a:t>jumps.</a:t>
            </a:r>
            <a:endParaRPr sz="2902">
              <a:solidFill>
                <a:prstClr val="black"/>
              </a:solidFill>
              <a:latin typeface="DejaVu Serif"/>
              <a:cs typeface="DejaVu Serif"/>
            </a:endParaRPr>
          </a:p>
        </p:txBody>
      </p:sp>
      <p:sp>
        <p:nvSpPr>
          <p:cNvPr id="5" name="object 5"/>
          <p:cNvSpPr txBox="1"/>
          <p:nvPr/>
        </p:nvSpPr>
        <p:spPr>
          <a:xfrm>
            <a:off x="935129" y="3133029"/>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6" name="object 6"/>
          <p:cNvSpPr txBox="1"/>
          <p:nvPr/>
        </p:nvSpPr>
        <p:spPr>
          <a:xfrm>
            <a:off x="543573" y="4025548"/>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7" name="object 7"/>
          <p:cNvSpPr txBox="1"/>
          <p:nvPr/>
        </p:nvSpPr>
        <p:spPr>
          <a:xfrm>
            <a:off x="543573" y="504820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8" name="object 8"/>
          <p:cNvSpPr txBox="1"/>
          <p:nvPr/>
        </p:nvSpPr>
        <p:spPr>
          <a:xfrm>
            <a:off x="837240" y="3023623"/>
            <a:ext cx="7467792" cy="2391100"/>
          </a:xfrm>
          <a:prstGeom prst="rect">
            <a:avLst/>
          </a:prstGeom>
        </p:spPr>
        <p:txBody>
          <a:bodyPr vert="horz" wrap="square" lIns="0" tIns="33397" rIns="0" bIns="0" rtlCol="0">
            <a:spAutoFit/>
          </a:bodyPr>
          <a:lstStyle/>
          <a:p>
            <a:pPr marL="403073" marR="4607" defTabSz="829178">
              <a:lnSpc>
                <a:spcPts val="2956"/>
              </a:lnSpc>
              <a:spcBef>
                <a:spcPts val="263"/>
              </a:spcBef>
            </a:pPr>
            <a:r>
              <a:rPr sz="2539" spc="-5" dirty="0">
                <a:solidFill>
                  <a:srgbClr val="191919"/>
                </a:solidFill>
                <a:latin typeface="DejaVu Serif"/>
                <a:cs typeface="DejaVu Serif"/>
              </a:rPr>
              <a:t>Note that there might be multiple different  optimal </a:t>
            </a:r>
            <a:r>
              <a:rPr sz="2539" spc="-9" dirty="0">
                <a:solidFill>
                  <a:srgbClr val="191919"/>
                </a:solidFill>
                <a:latin typeface="DejaVu Serif"/>
                <a:cs typeface="DejaVu Serif"/>
              </a:rPr>
              <a:t>jump</a:t>
            </a:r>
            <a:r>
              <a:rPr sz="2539" spc="-14" dirty="0">
                <a:solidFill>
                  <a:srgbClr val="191919"/>
                </a:solidFill>
                <a:latin typeface="DejaVu Serif"/>
                <a:cs typeface="DejaVu Serif"/>
              </a:rPr>
              <a:t> </a:t>
            </a:r>
            <a:r>
              <a:rPr sz="2539" spc="-5" dirty="0">
                <a:solidFill>
                  <a:srgbClr val="191919"/>
                </a:solidFill>
                <a:latin typeface="DejaVu Serif"/>
                <a:cs typeface="DejaVu Serif"/>
              </a:rPr>
              <a:t>patterns.</a:t>
            </a:r>
            <a:endParaRPr sz="2539">
              <a:solidFill>
                <a:prstClr val="black"/>
              </a:solidFill>
              <a:latin typeface="DejaVu Serif"/>
              <a:cs typeface="DejaVu Serif"/>
            </a:endParaRPr>
          </a:p>
          <a:p>
            <a:pPr marL="11516" marR="411710" defTabSz="829178">
              <a:lnSpc>
                <a:spcPts val="3381"/>
              </a:lnSpc>
              <a:spcBef>
                <a:spcPts val="1029"/>
              </a:spcBef>
            </a:pPr>
            <a:r>
              <a:rPr sz="2902" spc="-5" dirty="0">
                <a:solidFill>
                  <a:srgbClr val="191919"/>
                </a:solidFill>
                <a:latin typeface="DejaVu Serif"/>
                <a:cs typeface="DejaVu Serif"/>
              </a:rPr>
              <a:t>Let </a:t>
            </a:r>
            <a:r>
              <a:rPr sz="2902" dirty="0">
                <a:solidFill>
                  <a:srgbClr val="191919"/>
                </a:solidFill>
                <a:latin typeface="DejaVu Serif"/>
                <a:cs typeface="DejaVu Serif"/>
              </a:rPr>
              <a:t>| </a:t>
            </a:r>
            <a:r>
              <a:rPr sz="2902" i="1" dirty="0">
                <a:solidFill>
                  <a:srgbClr val="191919"/>
                </a:solidFill>
                <a:latin typeface="DejaVu Serif"/>
                <a:cs typeface="DejaVu Serif"/>
              </a:rPr>
              <a:t>J</a:t>
            </a:r>
            <a:r>
              <a:rPr sz="2902" dirty="0">
                <a:solidFill>
                  <a:srgbClr val="191919"/>
                </a:solidFill>
                <a:latin typeface="DejaVu Serif"/>
                <a:cs typeface="DejaVu Serif"/>
              </a:rPr>
              <a:t>| </a:t>
            </a:r>
            <a:r>
              <a:rPr sz="2902" spc="-5" dirty="0">
                <a:solidFill>
                  <a:srgbClr val="191919"/>
                </a:solidFill>
                <a:latin typeface="DejaVu Serif"/>
                <a:cs typeface="DejaVu Serif"/>
              </a:rPr>
              <a:t>and </a:t>
            </a:r>
            <a:r>
              <a:rPr sz="2902" dirty="0">
                <a:solidFill>
                  <a:srgbClr val="191919"/>
                </a:solidFill>
                <a:latin typeface="DejaVu Serif"/>
                <a:cs typeface="DejaVu Serif"/>
              </a:rPr>
              <a:t>| </a:t>
            </a:r>
            <a:r>
              <a:rPr sz="2902" i="1" spc="5" dirty="0">
                <a:solidFill>
                  <a:srgbClr val="191919"/>
                </a:solidFill>
                <a:latin typeface="DejaVu Serif"/>
                <a:cs typeface="DejaVu Serif"/>
              </a:rPr>
              <a:t>J*</a:t>
            </a:r>
            <a:r>
              <a:rPr sz="2902" spc="5" dirty="0">
                <a:solidFill>
                  <a:srgbClr val="191919"/>
                </a:solidFill>
                <a:latin typeface="DejaVu Serif"/>
                <a:cs typeface="DejaVu Serif"/>
              </a:rPr>
              <a:t>| </a:t>
            </a:r>
            <a:r>
              <a:rPr sz="2902" spc="-5" dirty="0">
                <a:solidFill>
                  <a:srgbClr val="191919"/>
                </a:solidFill>
                <a:latin typeface="DejaVu Serif"/>
                <a:cs typeface="DejaVu Serif"/>
              </a:rPr>
              <a:t>denote the </a:t>
            </a:r>
            <a:r>
              <a:rPr sz="2902" dirty="0">
                <a:solidFill>
                  <a:srgbClr val="191919"/>
                </a:solidFill>
                <a:latin typeface="DejaVu Serif"/>
                <a:cs typeface="DejaVu Serif"/>
              </a:rPr>
              <a:t>number </a:t>
            </a:r>
            <a:r>
              <a:rPr sz="2902" spc="-5" dirty="0">
                <a:solidFill>
                  <a:srgbClr val="191919"/>
                </a:solidFill>
                <a:latin typeface="DejaVu Serif"/>
                <a:cs typeface="DejaVu Serif"/>
              </a:rPr>
              <a:t>of  jumps in </a:t>
            </a:r>
            <a:r>
              <a:rPr sz="2902" i="1" dirty="0">
                <a:solidFill>
                  <a:srgbClr val="191919"/>
                </a:solidFill>
                <a:latin typeface="DejaVu Serif"/>
                <a:cs typeface="DejaVu Serif"/>
              </a:rPr>
              <a:t>J </a:t>
            </a:r>
            <a:r>
              <a:rPr sz="2902" spc="-5" dirty="0">
                <a:solidFill>
                  <a:srgbClr val="191919"/>
                </a:solidFill>
                <a:latin typeface="DejaVu Serif"/>
                <a:cs typeface="DejaVu Serif"/>
              </a:rPr>
              <a:t>and </a:t>
            </a:r>
            <a:r>
              <a:rPr sz="2902" i="1" dirty="0">
                <a:solidFill>
                  <a:srgbClr val="191919"/>
                </a:solidFill>
                <a:latin typeface="DejaVu Serif"/>
                <a:cs typeface="DejaVu Serif"/>
              </a:rPr>
              <a:t>J*</a:t>
            </a:r>
            <a:r>
              <a:rPr sz="2902" dirty="0">
                <a:solidFill>
                  <a:srgbClr val="191919"/>
                </a:solidFill>
                <a:latin typeface="DejaVu Serif"/>
                <a:cs typeface="DejaVu Serif"/>
              </a:rPr>
              <a:t>,</a:t>
            </a:r>
            <a:r>
              <a:rPr sz="2902" spc="18" dirty="0">
                <a:solidFill>
                  <a:srgbClr val="191919"/>
                </a:solidFill>
                <a:latin typeface="DejaVu Serif"/>
                <a:cs typeface="DejaVu Serif"/>
              </a:rPr>
              <a:t> </a:t>
            </a:r>
            <a:r>
              <a:rPr sz="2902" spc="-32" dirty="0">
                <a:solidFill>
                  <a:srgbClr val="191919"/>
                </a:solidFill>
                <a:latin typeface="DejaVu Serif"/>
                <a:cs typeface="DejaVu Serif"/>
              </a:rPr>
              <a:t>respectively.</a:t>
            </a:r>
            <a:endParaRPr sz="2902">
              <a:solidFill>
                <a:prstClr val="black"/>
              </a:solidFill>
              <a:latin typeface="DejaVu Serif"/>
              <a:cs typeface="DejaVu Serif"/>
            </a:endParaRPr>
          </a:p>
          <a:p>
            <a:pPr marL="11516" defTabSz="829178">
              <a:spcBef>
                <a:spcPts val="1093"/>
              </a:spcBef>
            </a:pPr>
            <a:r>
              <a:rPr sz="2902" spc="-5" dirty="0">
                <a:solidFill>
                  <a:srgbClr val="191919"/>
                </a:solidFill>
                <a:latin typeface="DejaVu Serif"/>
                <a:cs typeface="DejaVu Serif"/>
              </a:rPr>
              <a:t>Note that </a:t>
            </a:r>
            <a:r>
              <a:rPr sz="2902" dirty="0">
                <a:solidFill>
                  <a:srgbClr val="191919"/>
                </a:solidFill>
                <a:latin typeface="DejaVu Serif"/>
                <a:cs typeface="DejaVu Serif"/>
              </a:rPr>
              <a:t>| </a:t>
            </a:r>
            <a:r>
              <a:rPr sz="2902" i="1" dirty="0">
                <a:solidFill>
                  <a:srgbClr val="191919"/>
                </a:solidFill>
                <a:latin typeface="DejaVu Serif"/>
                <a:cs typeface="DejaVu Serif"/>
              </a:rPr>
              <a:t>J</a:t>
            </a:r>
            <a:r>
              <a:rPr sz="2902" dirty="0">
                <a:solidFill>
                  <a:srgbClr val="191919"/>
                </a:solidFill>
                <a:latin typeface="DejaVu Serif"/>
                <a:cs typeface="DejaVu Serif"/>
              </a:rPr>
              <a:t>| ≥ | </a:t>
            </a:r>
            <a:r>
              <a:rPr sz="2902" i="1" dirty="0">
                <a:solidFill>
                  <a:srgbClr val="191919"/>
                </a:solidFill>
                <a:latin typeface="DejaVu Serif"/>
                <a:cs typeface="DejaVu Serif"/>
              </a:rPr>
              <a:t>J*</a:t>
            </a:r>
            <a:r>
              <a:rPr sz="2902" dirty="0">
                <a:solidFill>
                  <a:srgbClr val="191919"/>
                </a:solidFill>
                <a:latin typeface="DejaVu Serif"/>
                <a:cs typeface="DejaVu Serif"/>
              </a:rPr>
              <a:t>|.</a:t>
            </a:r>
            <a:r>
              <a:rPr sz="2902" spc="14" dirty="0">
                <a:solidFill>
                  <a:srgbClr val="191919"/>
                </a:solidFill>
                <a:latin typeface="DejaVu Serif"/>
                <a:cs typeface="DejaVu Serif"/>
              </a:rPr>
              <a:t> </a:t>
            </a:r>
            <a:r>
              <a:rPr sz="2902" i="1" spc="-5" dirty="0">
                <a:solidFill>
                  <a:srgbClr val="191919"/>
                </a:solidFill>
                <a:latin typeface="DejaVu Serif"/>
                <a:cs typeface="DejaVu Serif"/>
              </a:rPr>
              <a:t>(Why?)</a:t>
            </a:r>
            <a:endParaRPr sz="2902">
              <a:solidFill>
                <a:prstClr val="black"/>
              </a:solidFill>
              <a:latin typeface="DejaVu Serif"/>
              <a:cs typeface="DejaVu Serif"/>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734184"/>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3" name="object 3"/>
          <p:cNvSpPr/>
          <p:nvPr/>
        </p:nvSpPr>
        <p:spPr>
          <a:xfrm>
            <a:off x="6633431" y="4148773"/>
            <a:ext cx="829179" cy="829179"/>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59" y="208280"/>
                </a:lnTo>
                <a:lnTo>
                  <a:pt x="50800" y="247650"/>
                </a:lnTo>
                <a:lnTo>
                  <a:pt x="33020" y="288289"/>
                </a:lnTo>
                <a:lnTo>
                  <a:pt x="24129" y="309880"/>
                </a:lnTo>
                <a:lnTo>
                  <a:pt x="11429" y="353060"/>
                </a:lnTo>
                <a:lnTo>
                  <a:pt x="7620" y="375919"/>
                </a:lnTo>
                <a:lnTo>
                  <a:pt x="3809" y="397510"/>
                </a:lnTo>
                <a:lnTo>
                  <a:pt x="1270" y="420369"/>
                </a:lnTo>
                <a:lnTo>
                  <a:pt x="0" y="443230"/>
                </a:lnTo>
                <a:lnTo>
                  <a:pt x="0" y="466089"/>
                </a:lnTo>
                <a:lnTo>
                  <a:pt x="1270" y="487680"/>
                </a:lnTo>
                <a:lnTo>
                  <a:pt x="6350" y="533400"/>
                </a:lnTo>
                <a:lnTo>
                  <a:pt x="11429" y="554989"/>
                </a:lnTo>
                <a:lnTo>
                  <a:pt x="16509" y="577850"/>
                </a:lnTo>
                <a:lnTo>
                  <a:pt x="30479" y="621030"/>
                </a:lnTo>
                <a:lnTo>
                  <a:pt x="48259"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8291788" y="4148773"/>
            <a:ext cx="829179" cy="829179"/>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59" y="208280"/>
                </a:lnTo>
                <a:lnTo>
                  <a:pt x="50800" y="247650"/>
                </a:lnTo>
                <a:lnTo>
                  <a:pt x="33020" y="288289"/>
                </a:lnTo>
                <a:lnTo>
                  <a:pt x="24129" y="309880"/>
                </a:lnTo>
                <a:lnTo>
                  <a:pt x="11429" y="353060"/>
                </a:lnTo>
                <a:lnTo>
                  <a:pt x="7620" y="375919"/>
                </a:lnTo>
                <a:lnTo>
                  <a:pt x="3809" y="397510"/>
                </a:lnTo>
                <a:lnTo>
                  <a:pt x="1270" y="420369"/>
                </a:lnTo>
                <a:lnTo>
                  <a:pt x="0" y="443230"/>
                </a:lnTo>
                <a:lnTo>
                  <a:pt x="0" y="466089"/>
                </a:lnTo>
                <a:lnTo>
                  <a:pt x="1270" y="487680"/>
                </a:lnTo>
                <a:lnTo>
                  <a:pt x="6350" y="533400"/>
                </a:lnTo>
                <a:lnTo>
                  <a:pt x="11429" y="554989"/>
                </a:lnTo>
                <a:lnTo>
                  <a:pt x="16509" y="577850"/>
                </a:lnTo>
                <a:lnTo>
                  <a:pt x="30479" y="621030"/>
                </a:lnTo>
                <a:lnTo>
                  <a:pt x="48259"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txBox="1">
            <a:spLocks noGrp="1"/>
          </p:cNvSpPr>
          <p:nvPr>
            <p:ph type="title"/>
          </p:nvPr>
        </p:nvSpPr>
        <p:spPr>
          <a:xfrm>
            <a:off x="299426" y="5414422"/>
            <a:ext cx="8625763" cy="513945"/>
          </a:xfrm>
          <a:prstGeom prst="rect">
            <a:avLst/>
          </a:prstGeom>
        </p:spPr>
        <p:txBody>
          <a:bodyPr vert="horz" wrap="square" lIns="0" tIns="11516" rIns="0" bIns="0" rtlCol="0">
            <a:spAutoFit/>
          </a:bodyPr>
          <a:lstStyle/>
          <a:p>
            <a:pPr marL="11516">
              <a:spcBef>
                <a:spcPts val="91"/>
              </a:spcBef>
              <a:tabLst>
                <a:tab pos="840118" algn="l"/>
                <a:tab pos="1669295" algn="l"/>
                <a:tab pos="2498474" algn="l"/>
                <a:tab pos="3327652" algn="l"/>
                <a:tab pos="4156830" algn="l"/>
                <a:tab pos="4986008" algn="l"/>
                <a:tab pos="5815186" algn="l"/>
                <a:tab pos="6644364" algn="l"/>
                <a:tab pos="7473542" algn="l"/>
                <a:tab pos="8199073" algn="l"/>
              </a:tabLst>
            </a:pPr>
            <a:r>
              <a:rPr dirty="0"/>
              <a:t>0	1	2	3	4	5	6	7	8	9	10</a:t>
            </a:r>
          </a:p>
        </p:txBody>
      </p:sp>
      <p:sp>
        <p:nvSpPr>
          <p:cNvPr id="6" name="object 6"/>
          <p:cNvSpPr/>
          <p:nvPr/>
        </p:nvSpPr>
        <p:spPr>
          <a:xfrm>
            <a:off x="8499083" y="4977952"/>
            <a:ext cx="414589" cy="414589"/>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8499083" y="4977952"/>
            <a:ext cx="414589" cy="414589"/>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17658" y="6221720"/>
            <a:ext cx="2674102" cy="1152"/>
          </a:xfrm>
          <a:custGeom>
            <a:avLst/>
            <a:gdLst/>
            <a:ahLst/>
            <a:cxnLst/>
            <a:rect l="l" t="t" r="r" b="b"/>
            <a:pathLst>
              <a:path w="2948940" h="1270">
                <a:moveTo>
                  <a:pt x="0" y="1270"/>
                </a:moveTo>
                <a:lnTo>
                  <a:pt x="2948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0" y="4148773"/>
            <a:ext cx="950101" cy="829179"/>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218235" y="6139954"/>
            <a:ext cx="0" cy="164684"/>
          </a:xfrm>
          <a:custGeom>
            <a:avLst/>
            <a:gdLst/>
            <a:ahLst/>
            <a:cxnLst/>
            <a:rect l="l" t="t" r="r" b="b"/>
            <a:pathLst>
              <a:path h="181609">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452593" y="6426711"/>
            <a:ext cx="220135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82" dirty="0">
                <a:solidFill>
                  <a:srgbClr val="7F0000"/>
                </a:solidFill>
                <a:latin typeface="DejaVu Serif"/>
                <a:cs typeface="DejaVu Serif"/>
              </a:rPr>
              <a:t> </a:t>
            </a:r>
            <a:r>
              <a:rPr sz="1814" b="1" dirty="0">
                <a:solidFill>
                  <a:srgbClr val="7F0000"/>
                </a:solidFill>
                <a:latin typeface="DejaVu Serif"/>
                <a:cs typeface="DejaVu Serif"/>
              </a:rPr>
              <a:t>3</a:t>
            </a:r>
            <a:endParaRPr sz="1814">
              <a:solidFill>
                <a:prstClr val="black"/>
              </a:solidFill>
              <a:latin typeface="DejaVu Serif"/>
              <a:cs typeface="DejaVu Serif"/>
            </a:endParaRPr>
          </a:p>
        </p:txBody>
      </p:sp>
      <p:sp>
        <p:nvSpPr>
          <p:cNvPr id="13" name="object 13"/>
          <p:cNvSpPr/>
          <p:nvPr/>
        </p:nvSpPr>
        <p:spPr>
          <a:xfrm>
            <a:off x="1658358" y="4148773"/>
            <a:ext cx="829179" cy="829179"/>
          </a:xfrm>
          <a:custGeom>
            <a:avLst/>
            <a:gdLst/>
            <a:ahLst/>
            <a:cxnLst/>
            <a:rect l="l" t="t" r="r" b="b"/>
            <a:pathLst>
              <a:path w="914400" h="914400">
                <a:moveTo>
                  <a:pt x="478789" y="0"/>
                </a:moveTo>
                <a:lnTo>
                  <a:pt x="455930" y="0"/>
                </a:lnTo>
                <a:lnTo>
                  <a:pt x="410210" y="2539"/>
                </a:lnTo>
                <a:lnTo>
                  <a:pt x="365760" y="8889"/>
                </a:lnTo>
                <a:lnTo>
                  <a:pt x="321310" y="20319"/>
                </a:lnTo>
                <a:lnTo>
                  <a:pt x="300989" y="27939"/>
                </a:lnTo>
                <a:lnTo>
                  <a:pt x="279400" y="35560"/>
                </a:lnTo>
                <a:lnTo>
                  <a:pt x="238760" y="55880"/>
                </a:lnTo>
                <a:lnTo>
                  <a:pt x="199389" y="78739"/>
                </a:lnTo>
                <a:lnTo>
                  <a:pt x="163830" y="106680"/>
                </a:lnTo>
                <a:lnTo>
                  <a:pt x="130810" y="137160"/>
                </a:lnTo>
                <a:lnTo>
                  <a:pt x="100330" y="171450"/>
                </a:lnTo>
                <a:lnTo>
                  <a:pt x="73660" y="208280"/>
                </a:lnTo>
                <a:lnTo>
                  <a:pt x="50800" y="247650"/>
                </a:lnTo>
                <a:lnTo>
                  <a:pt x="33019" y="288289"/>
                </a:lnTo>
                <a:lnTo>
                  <a:pt x="24130" y="309880"/>
                </a:lnTo>
                <a:lnTo>
                  <a:pt x="11430" y="353060"/>
                </a:lnTo>
                <a:lnTo>
                  <a:pt x="7619" y="375919"/>
                </a:lnTo>
                <a:lnTo>
                  <a:pt x="3810" y="397510"/>
                </a:lnTo>
                <a:lnTo>
                  <a:pt x="1269" y="420369"/>
                </a:lnTo>
                <a:lnTo>
                  <a:pt x="0" y="443230"/>
                </a:lnTo>
                <a:lnTo>
                  <a:pt x="0" y="466089"/>
                </a:lnTo>
                <a:lnTo>
                  <a:pt x="1269" y="487680"/>
                </a:lnTo>
                <a:lnTo>
                  <a:pt x="6350" y="533400"/>
                </a:lnTo>
                <a:lnTo>
                  <a:pt x="11430" y="554989"/>
                </a:lnTo>
                <a:lnTo>
                  <a:pt x="16510" y="577850"/>
                </a:lnTo>
                <a:lnTo>
                  <a:pt x="30480" y="621030"/>
                </a:lnTo>
                <a:lnTo>
                  <a:pt x="48260" y="661669"/>
                </a:lnTo>
                <a:lnTo>
                  <a:pt x="71119" y="701039"/>
                </a:lnTo>
                <a:lnTo>
                  <a:pt x="82550" y="720089"/>
                </a:lnTo>
                <a:lnTo>
                  <a:pt x="96519" y="739139"/>
                </a:lnTo>
                <a:lnTo>
                  <a:pt x="111760" y="755650"/>
                </a:lnTo>
                <a:lnTo>
                  <a:pt x="125730" y="773430"/>
                </a:lnTo>
                <a:lnTo>
                  <a:pt x="160019" y="803910"/>
                </a:lnTo>
                <a:lnTo>
                  <a:pt x="195580" y="831850"/>
                </a:lnTo>
                <a:lnTo>
                  <a:pt x="233680" y="855980"/>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69"/>
                </a:lnTo>
                <a:lnTo>
                  <a:pt x="726439" y="826769"/>
                </a:lnTo>
                <a:lnTo>
                  <a:pt x="762000" y="798830"/>
                </a:lnTo>
                <a:lnTo>
                  <a:pt x="793750" y="767080"/>
                </a:lnTo>
                <a:lnTo>
                  <a:pt x="822960" y="731519"/>
                </a:lnTo>
                <a:lnTo>
                  <a:pt x="848360" y="694689"/>
                </a:lnTo>
                <a:lnTo>
                  <a:pt x="869950" y="654050"/>
                </a:lnTo>
                <a:lnTo>
                  <a:pt x="894080" y="590550"/>
                </a:lnTo>
                <a:lnTo>
                  <a:pt x="905510" y="547369"/>
                </a:lnTo>
                <a:lnTo>
                  <a:pt x="911860" y="502919"/>
                </a:lnTo>
                <a:lnTo>
                  <a:pt x="914400" y="457200"/>
                </a:lnTo>
                <a:lnTo>
                  <a:pt x="457200" y="457200"/>
                </a:lnTo>
                <a:lnTo>
                  <a:pt x="797560" y="152400"/>
                </a:lnTo>
                <a:lnTo>
                  <a:pt x="782319" y="135889"/>
                </a:lnTo>
                <a:lnTo>
                  <a:pt x="765810" y="119380"/>
                </a:lnTo>
                <a:lnTo>
                  <a:pt x="749300" y="105410"/>
                </a:lnTo>
                <a:lnTo>
                  <a:pt x="730250" y="91439"/>
                </a:lnTo>
                <a:lnTo>
                  <a:pt x="712469"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3316715" y="4148773"/>
            <a:ext cx="829179" cy="829179"/>
          </a:xfrm>
          <a:custGeom>
            <a:avLst/>
            <a:gdLst/>
            <a:ahLst/>
            <a:cxnLst/>
            <a:rect l="l" t="t" r="r" b="b"/>
            <a:pathLst>
              <a:path w="914400" h="914400">
                <a:moveTo>
                  <a:pt x="478789" y="0"/>
                </a:moveTo>
                <a:lnTo>
                  <a:pt x="455929" y="0"/>
                </a:lnTo>
                <a:lnTo>
                  <a:pt x="410210" y="2539"/>
                </a:lnTo>
                <a:lnTo>
                  <a:pt x="365760" y="8889"/>
                </a:lnTo>
                <a:lnTo>
                  <a:pt x="321310" y="20319"/>
                </a:lnTo>
                <a:lnTo>
                  <a:pt x="300989" y="27939"/>
                </a:lnTo>
                <a:lnTo>
                  <a:pt x="279400" y="35560"/>
                </a:lnTo>
                <a:lnTo>
                  <a:pt x="238760" y="55880"/>
                </a:lnTo>
                <a:lnTo>
                  <a:pt x="199389" y="78739"/>
                </a:lnTo>
                <a:lnTo>
                  <a:pt x="163829" y="106680"/>
                </a:lnTo>
                <a:lnTo>
                  <a:pt x="130810"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60"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69"/>
                </a:lnTo>
                <a:lnTo>
                  <a:pt x="726439" y="826769"/>
                </a:lnTo>
                <a:lnTo>
                  <a:pt x="762000" y="798830"/>
                </a:lnTo>
                <a:lnTo>
                  <a:pt x="793750" y="767080"/>
                </a:lnTo>
                <a:lnTo>
                  <a:pt x="822960" y="731519"/>
                </a:lnTo>
                <a:lnTo>
                  <a:pt x="848360" y="694689"/>
                </a:lnTo>
                <a:lnTo>
                  <a:pt x="869950" y="654050"/>
                </a:lnTo>
                <a:lnTo>
                  <a:pt x="894079" y="590550"/>
                </a:lnTo>
                <a:lnTo>
                  <a:pt x="905510" y="547369"/>
                </a:lnTo>
                <a:lnTo>
                  <a:pt x="911860" y="502919"/>
                </a:lnTo>
                <a:lnTo>
                  <a:pt x="914400" y="457200"/>
                </a:lnTo>
                <a:lnTo>
                  <a:pt x="457200" y="457200"/>
                </a:lnTo>
                <a:lnTo>
                  <a:pt x="797560" y="152400"/>
                </a:lnTo>
                <a:lnTo>
                  <a:pt x="782320" y="135889"/>
                </a:lnTo>
                <a:lnTo>
                  <a:pt x="765810" y="119380"/>
                </a:lnTo>
                <a:lnTo>
                  <a:pt x="749300" y="105410"/>
                </a:lnTo>
                <a:lnTo>
                  <a:pt x="730250" y="91439"/>
                </a:lnTo>
                <a:lnTo>
                  <a:pt x="712470"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145894" y="4148773"/>
            <a:ext cx="829179" cy="829179"/>
          </a:xfrm>
          <a:custGeom>
            <a:avLst/>
            <a:gdLst/>
            <a:ahLst/>
            <a:cxnLst/>
            <a:rect l="l" t="t" r="r" b="b"/>
            <a:pathLst>
              <a:path w="914400" h="914400">
                <a:moveTo>
                  <a:pt x="478789" y="0"/>
                </a:moveTo>
                <a:lnTo>
                  <a:pt x="455929" y="0"/>
                </a:lnTo>
                <a:lnTo>
                  <a:pt x="410210" y="2539"/>
                </a:lnTo>
                <a:lnTo>
                  <a:pt x="365760" y="8889"/>
                </a:lnTo>
                <a:lnTo>
                  <a:pt x="321310" y="20319"/>
                </a:lnTo>
                <a:lnTo>
                  <a:pt x="300989" y="27939"/>
                </a:lnTo>
                <a:lnTo>
                  <a:pt x="279400" y="35560"/>
                </a:lnTo>
                <a:lnTo>
                  <a:pt x="238760" y="55880"/>
                </a:lnTo>
                <a:lnTo>
                  <a:pt x="199389" y="78739"/>
                </a:lnTo>
                <a:lnTo>
                  <a:pt x="163829" y="106680"/>
                </a:lnTo>
                <a:lnTo>
                  <a:pt x="130810"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60"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69"/>
                </a:lnTo>
                <a:lnTo>
                  <a:pt x="726439" y="826769"/>
                </a:lnTo>
                <a:lnTo>
                  <a:pt x="762000" y="798830"/>
                </a:lnTo>
                <a:lnTo>
                  <a:pt x="793750" y="767080"/>
                </a:lnTo>
                <a:lnTo>
                  <a:pt x="822960" y="731519"/>
                </a:lnTo>
                <a:lnTo>
                  <a:pt x="848360" y="694689"/>
                </a:lnTo>
                <a:lnTo>
                  <a:pt x="869950" y="654050"/>
                </a:lnTo>
                <a:lnTo>
                  <a:pt x="894079" y="590550"/>
                </a:lnTo>
                <a:lnTo>
                  <a:pt x="905510" y="547369"/>
                </a:lnTo>
                <a:lnTo>
                  <a:pt x="911860" y="502919"/>
                </a:lnTo>
                <a:lnTo>
                  <a:pt x="914400" y="457200"/>
                </a:lnTo>
                <a:lnTo>
                  <a:pt x="457200" y="457200"/>
                </a:lnTo>
                <a:lnTo>
                  <a:pt x="797560" y="152400"/>
                </a:lnTo>
                <a:lnTo>
                  <a:pt x="782320" y="135889"/>
                </a:lnTo>
                <a:lnTo>
                  <a:pt x="765810" y="119380"/>
                </a:lnTo>
                <a:lnTo>
                  <a:pt x="749300" y="105410"/>
                </a:lnTo>
                <a:lnTo>
                  <a:pt x="730250" y="91439"/>
                </a:lnTo>
                <a:lnTo>
                  <a:pt x="712470"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5804252" y="4148773"/>
            <a:ext cx="829179" cy="829179"/>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9426" y="5414422"/>
            <a:ext cx="8625763" cy="1330323"/>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164108"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3</a:t>
            </a:r>
            <a:endParaRPr sz="1814">
              <a:solidFill>
                <a:prstClr val="black"/>
              </a:solidFill>
              <a:latin typeface="DejaVu Serif"/>
              <a:cs typeface="DejaVu Serif"/>
            </a:endParaRPr>
          </a:p>
        </p:txBody>
      </p:sp>
      <p:sp>
        <p:nvSpPr>
          <p:cNvPr id="3" name="object 3"/>
          <p:cNvSpPr/>
          <p:nvPr/>
        </p:nvSpPr>
        <p:spPr>
          <a:xfrm>
            <a:off x="1658358" y="4148773"/>
            <a:ext cx="829179" cy="829179"/>
          </a:xfrm>
          <a:custGeom>
            <a:avLst/>
            <a:gdLst/>
            <a:ahLst/>
            <a:cxnLst/>
            <a:rect l="l" t="t" r="r" b="b"/>
            <a:pathLst>
              <a:path w="914400" h="914400">
                <a:moveTo>
                  <a:pt x="478789" y="0"/>
                </a:moveTo>
                <a:lnTo>
                  <a:pt x="455930" y="0"/>
                </a:lnTo>
                <a:lnTo>
                  <a:pt x="410210" y="2539"/>
                </a:lnTo>
                <a:lnTo>
                  <a:pt x="365760" y="8889"/>
                </a:lnTo>
                <a:lnTo>
                  <a:pt x="321310" y="20319"/>
                </a:lnTo>
                <a:lnTo>
                  <a:pt x="300989" y="27939"/>
                </a:lnTo>
                <a:lnTo>
                  <a:pt x="279400" y="35560"/>
                </a:lnTo>
                <a:lnTo>
                  <a:pt x="238760" y="55880"/>
                </a:lnTo>
                <a:lnTo>
                  <a:pt x="199389" y="78739"/>
                </a:lnTo>
                <a:lnTo>
                  <a:pt x="163830" y="106680"/>
                </a:lnTo>
                <a:lnTo>
                  <a:pt x="130810" y="137160"/>
                </a:lnTo>
                <a:lnTo>
                  <a:pt x="100330" y="171450"/>
                </a:lnTo>
                <a:lnTo>
                  <a:pt x="73660" y="208280"/>
                </a:lnTo>
                <a:lnTo>
                  <a:pt x="50800" y="247650"/>
                </a:lnTo>
                <a:lnTo>
                  <a:pt x="33019" y="288289"/>
                </a:lnTo>
                <a:lnTo>
                  <a:pt x="24130" y="309880"/>
                </a:lnTo>
                <a:lnTo>
                  <a:pt x="11430" y="353060"/>
                </a:lnTo>
                <a:lnTo>
                  <a:pt x="7619" y="375919"/>
                </a:lnTo>
                <a:lnTo>
                  <a:pt x="3810" y="397510"/>
                </a:lnTo>
                <a:lnTo>
                  <a:pt x="1269" y="420369"/>
                </a:lnTo>
                <a:lnTo>
                  <a:pt x="0" y="443230"/>
                </a:lnTo>
                <a:lnTo>
                  <a:pt x="0" y="466089"/>
                </a:lnTo>
                <a:lnTo>
                  <a:pt x="1269" y="487680"/>
                </a:lnTo>
                <a:lnTo>
                  <a:pt x="6350" y="533400"/>
                </a:lnTo>
                <a:lnTo>
                  <a:pt x="11430" y="554989"/>
                </a:lnTo>
                <a:lnTo>
                  <a:pt x="16510" y="577850"/>
                </a:lnTo>
                <a:lnTo>
                  <a:pt x="30480" y="621030"/>
                </a:lnTo>
                <a:lnTo>
                  <a:pt x="48260" y="661669"/>
                </a:lnTo>
                <a:lnTo>
                  <a:pt x="71119" y="701039"/>
                </a:lnTo>
                <a:lnTo>
                  <a:pt x="82550" y="720089"/>
                </a:lnTo>
                <a:lnTo>
                  <a:pt x="96519" y="739139"/>
                </a:lnTo>
                <a:lnTo>
                  <a:pt x="111760" y="755650"/>
                </a:lnTo>
                <a:lnTo>
                  <a:pt x="125730" y="773430"/>
                </a:lnTo>
                <a:lnTo>
                  <a:pt x="160019" y="803910"/>
                </a:lnTo>
                <a:lnTo>
                  <a:pt x="195580" y="831850"/>
                </a:lnTo>
                <a:lnTo>
                  <a:pt x="233680" y="855980"/>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69"/>
                </a:lnTo>
                <a:lnTo>
                  <a:pt x="726439" y="826769"/>
                </a:lnTo>
                <a:lnTo>
                  <a:pt x="762000" y="798830"/>
                </a:lnTo>
                <a:lnTo>
                  <a:pt x="793750" y="767080"/>
                </a:lnTo>
                <a:lnTo>
                  <a:pt x="822960" y="731519"/>
                </a:lnTo>
                <a:lnTo>
                  <a:pt x="848360" y="694689"/>
                </a:lnTo>
                <a:lnTo>
                  <a:pt x="869950" y="654050"/>
                </a:lnTo>
                <a:lnTo>
                  <a:pt x="894080" y="590550"/>
                </a:lnTo>
                <a:lnTo>
                  <a:pt x="905510" y="547369"/>
                </a:lnTo>
                <a:lnTo>
                  <a:pt x="911860" y="502919"/>
                </a:lnTo>
                <a:lnTo>
                  <a:pt x="914400" y="457200"/>
                </a:lnTo>
                <a:lnTo>
                  <a:pt x="457200" y="457200"/>
                </a:lnTo>
                <a:lnTo>
                  <a:pt x="797560" y="152400"/>
                </a:lnTo>
                <a:lnTo>
                  <a:pt x="782319" y="135889"/>
                </a:lnTo>
                <a:lnTo>
                  <a:pt x="765810" y="119380"/>
                </a:lnTo>
                <a:lnTo>
                  <a:pt x="749300" y="105410"/>
                </a:lnTo>
                <a:lnTo>
                  <a:pt x="730250" y="91439"/>
                </a:lnTo>
                <a:lnTo>
                  <a:pt x="712469"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3316715" y="4148773"/>
            <a:ext cx="829179" cy="829179"/>
          </a:xfrm>
          <a:custGeom>
            <a:avLst/>
            <a:gdLst/>
            <a:ahLst/>
            <a:cxnLst/>
            <a:rect l="l" t="t" r="r" b="b"/>
            <a:pathLst>
              <a:path w="914400" h="914400">
                <a:moveTo>
                  <a:pt x="478789" y="0"/>
                </a:moveTo>
                <a:lnTo>
                  <a:pt x="455929" y="0"/>
                </a:lnTo>
                <a:lnTo>
                  <a:pt x="410210" y="2539"/>
                </a:lnTo>
                <a:lnTo>
                  <a:pt x="365760" y="8889"/>
                </a:lnTo>
                <a:lnTo>
                  <a:pt x="321310" y="20319"/>
                </a:lnTo>
                <a:lnTo>
                  <a:pt x="300989" y="27939"/>
                </a:lnTo>
                <a:lnTo>
                  <a:pt x="279400" y="35560"/>
                </a:lnTo>
                <a:lnTo>
                  <a:pt x="238760" y="55880"/>
                </a:lnTo>
                <a:lnTo>
                  <a:pt x="199389" y="78739"/>
                </a:lnTo>
                <a:lnTo>
                  <a:pt x="163829" y="106680"/>
                </a:lnTo>
                <a:lnTo>
                  <a:pt x="130810"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60"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69"/>
                </a:lnTo>
                <a:lnTo>
                  <a:pt x="726439" y="826769"/>
                </a:lnTo>
                <a:lnTo>
                  <a:pt x="762000" y="798830"/>
                </a:lnTo>
                <a:lnTo>
                  <a:pt x="793750" y="767080"/>
                </a:lnTo>
                <a:lnTo>
                  <a:pt x="822960" y="731519"/>
                </a:lnTo>
                <a:lnTo>
                  <a:pt x="848360" y="694689"/>
                </a:lnTo>
                <a:lnTo>
                  <a:pt x="869950" y="654050"/>
                </a:lnTo>
                <a:lnTo>
                  <a:pt x="894079" y="590550"/>
                </a:lnTo>
                <a:lnTo>
                  <a:pt x="905510" y="547369"/>
                </a:lnTo>
                <a:lnTo>
                  <a:pt x="911860" y="502919"/>
                </a:lnTo>
                <a:lnTo>
                  <a:pt x="914400" y="457200"/>
                </a:lnTo>
                <a:lnTo>
                  <a:pt x="457200" y="457200"/>
                </a:lnTo>
                <a:lnTo>
                  <a:pt x="797560" y="152400"/>
                </a:lnTo>
                <a:lnTo>
                  <a:pt x="782320" y="135889"/>
                </a:lnTo>
                <a:lnTo>
                  <a:pt x="765810" y="119380"/>
                </a:lnTo>
                <a:lnTo>
                  <a:pt x="749300" y="105410"/>
                </a:lnTo>
                <a:lnTo>
                  <a:pt x="730250" y="91439"/>
                </a:lnTo>
                <a:lnTo>
                  <a:pt x="712470"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0" y="832058"/>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0" y="1246647"/>
            <a:ext cx="829179" cy="829179"/>
          </a:xfrm>
          <a:custGeom>
            <a:avLst/>
            <a:gdLst/>
            <a:ahLst/>
            <a:cxnLst/>
            <a:rect l="l" t="t" r="r" b="b"/>
            <a:pathLst>
              <a:path w="914400" h="914400">
                <a:moveTo>
                  <a:pt x="478790" y="0"/>
                </a:moveTo>
                <a:lnTo>
                  <a:pt x="455930" y="0"/>
                </a:lnTo>
                <a:lnTo>
                  <a:pt x="410209" y="2539"/>
                </a:lnTo>
                <a:lnTo>
                  <a:pt x="365760" y="8889"/>
                </a:lnTo>
                <a:lnTo>
                  <a:pt x="321310" y="20320"/>
                </a:lnTo>
                <a:lnTo>
                  <a:pt x="300990" y="27939"/>
                </a:lnTo>
                <a:lnTo>
                  <a:pt x="279400" y="35560"/>
                </a:lnTo>
                <a:lnTo>
                  <a:pt x="238760" y="55879"/>
                </a:lnTo>
                <a:lnTo>
                  <a:pt x="199390" y="78739"/>
                </a:lnTo>
                <a:lnTo>
                  <a:pt x="163830" y="106679"/>
                </a:lnTo>
                <a:lnTo>
                  <a:pt x="130810" y="137160"/>
                </a:lnTo>
                <a:lnTo>
                  <a:pt x="100330" y="171450"/>
                </a:lnTo>
                <a:lnTo>
                  <a:pt x="73660" y="208279"/>
                </a:lnTo>
                <a:lnTo>
                  <a:pt x="50800" y="247650"/>
                </a:lnTo>
                <a:lnTo>
                  <a:pt x="33020" y="288289"/>
                </a:lnTo>
                <a:lnTo>
                  <a:pt x="24130" y="309879"/>
                </a:lnTo>
                <a:lnTo>
                  <a:pt x="11430" y="353060"/>
                </a:lnTo>
                <a:lnTo>
                  <a:pt x="7620" y="375920"/>
                </a:lnTo>
                <a:lnTo>
                  <a:pt x="3810" y="397510"/>
                </a:lnTo>
                <a:lnTo>
                  <a:pt x="1270" y="420370"/>
                </a:lnTo>
                <a:lnTo>
                  <a:pt x="0" y="443229"/>
                </a:lnTo>
                <a:lnTo>
                  <a:pt x="0" y="466089"/>
                </a:lnTo>
                <a:lnTo>
                  <a:pt x="1269" y="487679"/>
                </a:lnTo>
                <a:lnTo>
                  <a:pt x="6350" y="533400"/>
                </a:lnTo>
                <a:lnTo>
                  <a:pt x="11430" y="554989"/>
                </a:lnTo>
                <a:lnTo>
                  <a:pt x="16510" y="577850"/>
                </a:lnTo>
                <a:lnTo>
                  <a:pt x="30480" y="621029"/>
                </a:lnTo>
                <a:lnTo>
                  <a:pt x="48260" y="661670"/>
                </a:lnTo>
                <a:lnTo>
                  <a:pt x="71120" y="701039"/>
                </a:lnTo>
                <a:lnTo>
                  <a:pt x="82550" y="720089"/>
                </a:lnTo>
                <a:lnTo>
                  <a:pt x="96520" y="739139"/>
                </a:lnTo>
                <a:lnTo>
                  <a:pt x="111760" y="755650"/>
                </a:lnTo>
                <a:lnTo>
                  <a:pt x="125730" y="773429"/>
                </a:lnTo>
                <a:lnTo>
                  <a:pt x="160020" y="803910"/>
                </a:lnTo>
                <a:lnTo>
                  <a:pt x="195580" y="831850"/>
                </a:lnTo>
                <a:lnTo>
                  <a:pt x="233679" y="855979"/>
                </a:lnTo>
                <a:lnTo>
                  <a:pt x="274320" y="876300"/>
                </a:lnTo>
                <a:lnTo>
                  <a:pt x="337820" y="899160"/>
                </a:lnTo>
                <a:lnTo>
                  <a:pt x="405130" y="911860"/>
                </a:lnTo>
                <a:lnTo>
                  <a:pt x="449580" y="914400"/>
                </a:lnTo>
                <a:lnTo>
                  <a:pt x="472440" y="914400"/>
                </a:lnTo>
                <a:lnTo>
                  <a:pt x="518159" y="910589"/>
                </a:lnTo>
                <a:lnTo>
                  <a:pt x="562610" y="901700"/>
                </a:lnTo>
                <a:lnTo>
                  <a:pt x="627380" y="881379"/>
                </a:lnTo>
                <a:lnTo>
                  <a:pt x="688340" y="852170"/>
                </a:lnTo>
                <a:lnTo>
                  <a:pt x="726440"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6633431" y="1246647"/>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79"/>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5804252" y="1246647"/>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79"/>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291788" y="1246647"/>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79"/>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0" name="object 10"/>
          <p:cNvSpPr txBox="1">
            <a:spLocks noGrp="1"/>
          </p:cNvSpPr>
          <p:nvPr>
            <p:ph type="ctrTitle"/>
          </p:nvPr>
        </p:nvSpPr>
        <p:spPr>
          <a:prstGeom prst="rect">
            <a:avLst/>
          </a:prstGeom>
        </p:spPr>
        <p:txBody>
          <a:bodyPr vert="horz" wrap="square" lIns="0" tIns="11516" rIns="0" bIns="0" rtlCol="0">
            <a:spAutoFit/>
          </a:bodyPr>
          <a:lstStyle/>
          <a:p>
            <a:pPr marL="92131">
              <a:spcBef>
                <a:spcPts val="91"/>
              </a:spcBef>
              <a:tabLst>
                <a:tab pos="920733" algn="l"/>
                <a:tab pos="1749910" algn="l"/>
                <a:tab pos="2579089" algn="l"/>
                <a:tab pos="3408267" algn="l"/>
                <a:tab pos="4237445" algn="l"/>
                <a:tab pos="5066623" algn="l"/>
                <a:tab pos="5895801" algn="l"/>
                <a:tab pos="6724978" algn="l"/>
                <a:tab pos="7554156" algn="l"/>
                <a:tab pos="8279687" algn="l"/>
              </a:tabLst>
            </a:pPr>
            <a:r>
              <a:rPr dirty="0"/>
              <a:t>0	1	2	3	4	5	6	7	8	9	10</a:t>
            </a:r>
          </a:p>
        </p:txBody>
      </p:sp>
      <p:sp>
        <p:nvSpPr>
          <p:cNvPr id="11" name="object 11"/>
          <p:cNvSpPr/>
          <p:nvPr/>
        </p:nvSpPr>
        <p:spPr>
          <a:xfrm>
            <a:off x="8499083" y="2075826"/>
            <a:ext cx="414589" cy="414589"/>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499083" y="2075826"/>
            <a:ext cx="414589" cy="414589"/>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658358" y="1246647"/>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79"/>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3316715" y="1246647"/>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79"/>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145894" y="1246647"/>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79"/>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4145894" y="4148773"/>
            <a:ext cx="829179" cy="829179"/>
          </a:xfrm>
          <a:custGeom>
            <a:avLst/>
            <a:gdLst/>
            <a:ahLst/>
            <a:cxnLst/>
            <a:rect l="l" t="t" r="r" b="b"/>
            <a:pathLst>
              <a:path w="914400" h="914400">
                <a:moveTo>
                  <a:pt x="478789" y="0"/>
                </a:moveTo>
                <a:lnTo>
                  <a:pt x="455929" y="0"/>
                </a:lnTo>
                <a:lnTo>
                  <a:pt x="410210" y="2539"/>
                </a:lnTo>
                <a:lnTo>
                  <a:pt x="365760" y="8889"/>
                </a:lnTo>
                <a:lnTo>
                  <a:pt x="321310" y="20319"/>
                </a:lnTo>
                <a:lnTo>
                  <a:pt x="300989" y="27939"/>
                </a:lnTo>
                <a:lnTo>
                  <a:pt x="279400" y="35560"/>
                </a:lnTo>
                <a:lnTo>
                  <a:pt x="238760" y="55880"/>
                </a:lnTo>
                <a:lnTo>
                  <a:pt x="199389" y="78739"/>
                </a:lnTo>
                <a:lnTo>
                  <a:pt x="163829" y="106680"/>
                </a:lnTo>
                <a:lnTo>
                  <a:pt x="130810"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60"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69"/>
                </a:lnTo>
                <a:lnTo>
                  <a:pt x="726439" y="826769"/>
                </a:lnTo>
                <a:lnTo>
                  <a:pt x="762000" y="798830"/>
                </a:lnTo>
                <a:lnTo>
                  <a:pt x="793750" y="767080"/>
                </a:lnTo>
                <a:lnTo>
                  <a:pt x="822960" y="731519"/>
                </a:lnTo>
                <a:lnTo>
                  <a:pt x="848360" y="694689"/>
                </a:lnTo>
                <a:lnTo>
                  <a:pt x="869950" y="654050"/>
                </a:lnTo>
                <a:lnTo>
                  <a:pt x="894079" y="590550"/>
                </a:lnTo>
                <a:lnTo>
                  <a:pt x="905510" y="547369"/>
                </a:lnTo>
                <a:lnTo>
                  <a:pt x="911860" y="502919"/>
                </a:lnTo>
                <a:lnTo>
                  <a:pt x="914400" y="457200"/>
                </a:lnTo>
                <a:lnTo>
                  <a:pt x="457200" y="457200"/>
                </a:lnTo>
                <a:lnTo>
                  <a:pt x="797560" y="152400"/>
                </a:lnTo>
                <a:lnTo>
                  <a:pt x="782320" y="135889"/>
                </a:lnTo>
                <a:lnTo>
                  <a:pt x="765810" y="119380"/>
                </a:lnTo>
                <a:lnTo>
                  <a:pt x="749300" y="105410"/>
                </a:lnTo>
                <a:lnTo>
                  <a:pt x="730250" y="91439"/>
                </a:lnTo>
                <a:lnTo>
                  <a:pt x="712470"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5804252" y="4148773"/>
            <a:ext cx="829179" cy="829179"/>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0" y="1039352"/>
            <a:ext cx="938584" cy="1036474"/>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9426" y="5414422"/>
            <a:ext cx="8625763" cy="1330323"/>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815186" algn="l"/>
                <a:tab pos="6644364" algn="l"/>
                <a:tab pos="7473542" algn="l"/>
                <a:tab pos="8199073" algn="l"/>
              </a:tabLst>
            </a:pPr>
            <a:r>
              <a:rPr sz="3264" b="1" dirty="0">
                <a:solidFill>
                  <a:srgbClr val="191919"/>
                </a:solidFill>
                <a:latin typeface="Times New Roman"/>
                <a:cs typeface="Times New Roman"/>
              </a:rPr>
              <a:t>0	1	2	3	4	5	6	7	8	9	10</a:t>
            </a:r>
            <a:endParaRPr sz="3264">
              <a:solidFill>
                <a:prstClr val="black"/>
              </a:solidFill>
              <a:latin typeface="Times New Roman"/>
              <a:cs typeface="Times New Roman"/>
            </a:endParaRPr>
          </a:p>
          <a:p>
            <a:pPr defTabSz="829178">
              <a:spcBef>
                <a:spcPts val="36"/>
              </a:spcBef>
            </a:pPr>
            <a:endParaRPr sz="3491">
              <a:solidFill>
                <a:prstClr val="black"/>
              </a:solidFill>
              <a:latin typeface="Times New Roman"/>
              <a:cs typeface="Times New Roman"/>
            </a:endParaRPr>
          </a:p>
          <a:p>
            <a:pPr marL="164108" defTabSz="829178"/>
            <a:r>
              <a:rPr sz="1814" b="1" dirty="0">
                <a:solidFill>
                  <a:srgbClr val="7F0000"/>
                </a:solidFill>
                <a:latin typeface="DejaVu Serif"/>
                <a:cs typeface="DejaVu Serif"/>
              </a:rPr>
              <a:t>Max jump </a:t>
            </a:r>
            <a:r>
              <a:rPr sz="1814" b="1" spc="-5" dirty="0">
                <a:solidFill>
                  <a:srgbClr val="7F0000"/>
                </a:solidFill>
                <a:latin typeface="DejaVu Serif"/>
                <a:cs typeface="DejaVu Serif"/>
              </a:rPr>
              <a:t>size:</a:t>
            </a:r>
            <a:r>
              <a:rPr sz="1814" b="1" spc="-9" dirty="0">
                <a:solidFill>
                  <a:srgbClr val="7F0000"/>
                </a:solidFill>
                <a:latin typeface="DejaVu Serif"/>
                <a:cs typeface="DejaVu Serif"/>
              </a:rPr>
              <a:t> </a:t>
            </a:r>
            <a:r>
              <a:rPr sz="1814" b="1" dirty="0">
                <a:solidFill>
                  <a:srgbClr val="7F0000"/>
                </a:solidFill>
                <a:latin typeface="DejaVu Serif"/>
                <a:cs typeface="DejaVu Serif"/>
              </a:rPr>
              <a:t>3</a:t>
            </a:r>
            <a:endParaRPr sz="1814">
              <a:solidFill>
                <a:prstClr val="black"/>
              </a:solidFill>
              <a:latin typeface="DejaVu Serif"/>
              <a:cs typeface="DejaVu Serif"/>
            </a:endParaRPr>
          </a:p>
        </p:txBody>
      </p:sp>
      <p:sp>
        <p:nvSpPr>
          <p:cNvPr id="3" name="object 3"/>
          <p:cNvSpPr/>
          <p:nvPr/>
        </p:nvSpPr>
        <p:spPr>
          <a:xfrm>
            <a:off x="1658358" y="4148773"/>
            <a:ext cx="829179" cy="829179"/>
          </a:xfrm>
          <a:custGeom>
            <a:avLst/>
            <a:gdLst/>
            <a:ahLst/>
            <a:cxnLst/>
            <a:rect l="l" t="t" r="r" b="b"/>
            <a:pathLst>
              <a:path w="914400" h="914400">
                <a:moveTo>
                  <a:pt x="478789" y="0"/>
                </a:moveTo>
                <a:lnTo>
                  <a:pt x="455930" y="0"/>
                </a:lnTo>
                <a:lnTo>
                  <a:pt x="410210" y="2539"/>
                </a:lnTo>
                <a:lnTo>
                  <a:pt x="365760" y="8889"/>
                </a:lnTo>
                <a:lnTo>
                  <a:pt x="321310" y="20319"/>
                </a:lnTo>
                <a:lnTo>
                  <a:pt x="300989" y="27939"/>
                </a:lnTo>
                <a:lnTo>
                  <a:pt x="279400" y="35560"/>
                </a:lnTo>
                <a:lnTo>
                  <a:pt x="238760" y="55880"/>
                </a:lnTo>
                <a:lnTo>
                  <a:pt x="199389" y="78739"/>
                </a:lnTo>
                <a:lnTo>
                  <a:pt x="163830" y="106680"/>
                </a:lnTo>
                <a:lnTo>
                  <a:pt x="130810" y="137160"/>
                </a:lnTo>
                <a:lnTo>
                  <a:pt x="100330" y="171450"/>
                </a:lnTo>
                <a:lnTo>
                  <a:pt x="73660" y="208280"/>
                </a:lnTo>
                <a:lnTo>
                  <a:pt x="50800" y="247650"/>
                </a:lnTo>
                <a:lnTo>
                  <a:pt x="33019" y="288289"/>
                </a:lnTo>
                <a:lnTo>
                  <a:pt x="24130" y="309880"/>
                </a:lnTo>
                <a:lnTo>
                  <a:pt x="11430" y="353060"/>
                </a:lnTo>
                <a:lnTo>
                  <a:pt x="7619" y="375919"/>
                </a:lnTo>
                <a:lnTo>
                  <a:pt x="3810" y="397510"/>
                </a:lnTo>
                <a:lnTo>
                  <a:pt x="1269" y="420369"/>
                </a:lnTo>
                <a:lnTo>
                  <a:pt x="0" y="443230"/>
                </a:lnTo>
                <a:lnTo>
                  <a:pt x="0" y="466089"/>
                </a:lnTo>
                <a:lnTo>
                  <a:pt x="1269" y="487680"/>
                </a:lnTo>
                <a:lnTo>
                  <a:pt x="6350" y="533400"/>
                </a:lnTo>
                <a:lnTo>
                  <a:pt x="11430" y="554989"/>
                </a:lnTo>
                <a:lnTo>
                  <a:pt x="16510" y="577850"/>
                </a:lnTo>
                <a:lnTo>
                  <a:pt x="30480" y="621030"/>
                </a:lnTo>
                <a:lnTo>
                  <a:pt x="48260" y="661669"/>
                </a:lnTo>
                <a:lnTo>
                  <a:pt x="71119" y="701039"/>
                </a:lnTo>
                <a:lnTo>
                  <a:pt x="82550" y="720089"/>
                </a:lnTo>
                <a:lnTo>
                  <a:pt x="96519" y="739139"/>
                </a:lnTo>
                <a:lnTo>
                  <a:pt x="111760" y="755650"/>
                </a:lnTo>
                <a:lnTo>
                  <a:pt x="125730" y="773430"/>
                </a:lnTo>
                <a:lnTo>
                  <a:pt x="160019" y="803910"/>
                </a:lnTo>
                <a:lnTo>
                  <a:pt x="195580" y="831850"/>
                </a:lnTo>
                <a:lnTo>
                  <a:pt x="233680" y="855980"/>
                </a:lnTo>
                <a:lnTo>
                  <a:pt x="274319" y="876300"/>
                </a:lnTo>
                <a:lnTo>
                  <a:pt x="337819" y="899160"/>
                </a:lnTo>
                <a:lnTo>
                  <a:pt x="405130" y="911860"/>
                </a:lnTo>
                <a:lnTo>
                  <a:pt x="449580" y="914400"/>
                </a:lnTo>
                <a:lnTo>
                  <a:pt x="472439" y="914400"/>
                </a:lnTo>
                <a:lnTo>
                  <a:pt x="518160" y="910589"/>
                </a:lnTo>
                <a:lnTo>
                  <a:pt x="562610" y="901700"/>
                </a:lnTo>
                <a:lnTo>
                  <a:pt x="627380" y="881380"/>
                </a:lnTo>
                <a:lnTo>
                  <a:pt x="688339" y="852169"/>
                </a:lnTo>
                <a:lnTo>
                  <a:pt x="726439" y="826769"/>
                </a:lnTo>
                <a:lnTo>
                  <a:pt x="762000" y="798830"/>
                </a:lnTo>
                <a:lnTo>
                  <a:pt x="793750" y="767080"/>
                </a:lnTo>
                <a:lnTo>
                  <a:pt x="822960" y="731519"/>
                </a:lnTo>
                <a:lnTo>
                  <a:pt x="848360" y="694689"/>
                </a:lnTo>
                <a:lnTo>
                  <a:pt x="869950" y="654050"/>
                </a:lnTo>
                <a:lnTo>
                  <a:pt x="894080" y="590550"/>
                </a:lnTo>
                <a:lnTo>
                  <a:pt x="905510" y="547369"/>
                </a:lnTo>
                <a:lnTo>
                  <a:pt x="911860" y="502919"/>
                </a:lnTo>
                <a:lnTo>
                  <a:pt x="914400" y="457200"/>
                </a:lnTo>
                <a:lnTo>
                  <a:pt x="457200" y="457200"/>
                </a:lnTo>
                <a:lnTo>
                  <a:pt x="797560" y="152400"/>
                </a:lnTo>
                <a:lnTo>
                  <a:pt x="782319" y="135889"/>
                </a:lnTo>
                <a:lnTo>
                  <a:pt x="765810" y="119380"/>
                </a:lnTo>
                <a:lnTo>
                  <a:pt x="749300" y="105410"/>
                </a:lnTo>
                <a:lnTo>
                  <a:pt x="730250" y="91439"/>
                </a:lnTo>
                <a:lnTo>
                  <a:pt x="712469"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3316715" y="4148773"/>
            <a:ext cx="829179" cy="829179"/>
          </a:xfrm>
          <a:custGeom>
            <a:avLst/>
            <a:gdLst/>
            <a:ahLst/>
            <a:cxnLst/>
            <a:rect l="l" t="t" r="r" b="b"/>
            <a:pathLst>
              <a:path w="914400" h="914400">
                <a:moveTo>
                  <a:pt x="478789" y="0"/>
                </a:moveTo>
                <a:lnTo>
                  <a:pt x="455929" y="0"/>
                </a:lnTo>
                <a:lnTo>
                  <a:pt x="410210" y="2539"/>
                </a:lnTo>
                <a:lnTo>
                  <a:pt x="365760" y="8889"/>
                </a:lnTo>
                <a:lnTo>
                  <a:pt x="321310" y="20319"/>
                </a:lnTo>
                <a:lnTo>
                  <a:pt x="300989" y="27939"/>
                </a:lnTo>
                <a:lnTo>
                  <a:pt x="279400" y="35560"/>
                </a:lnTo>
                <a:lnTo>
                  <a:pt x="238760" y="55880"/>
                </a:lnTo>
                <a:lnTo>
                  <a:pt x="199389" y="78739"/>
                </a:lnTo>
                <a:lnTo>
                  <a:pt x="163829" y="106680"/>
                </a:lnTo>
                <a:lnTo>
                  <a:pt x="130810"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60"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69"/>
                </a:lnTo>
                <a:lnTo>
                  <a:pt x="726439" y="826769"/>
                </a:lnTo>
                <a:lnTo>
                  <a:pt x="762000" y="798830"/>
                </a:lnTo>
                <a:lnTo>
                  <a:pt x="793750" y="767080"/>
                </a:lnTo>
                <a:lnTo>
                  <a:pt x="822960" y="731519"/>
                </a:lnTo>
                <a:lnTo>
                  <a:pt x="848360" y="694689"/>
                </a:lnTo>
                <a:lnTo>
                  <a:pt x="869950" y="654050"/>
                </a:lnTo>
                <a:lnTo>
                  <a:pt x="894079" y="590550"/>
                </a:lnTo>
                <a:lnTo>
                  <a:pt x="905510" y="547369"/>
                </a:lnTo>
                <a:lnTo>
                  <a:pt x="911860" y="502919"/>
                </a:lnTo>
                <a:lnTo>
                  <a:pt x="914400" y="457200"/>
                </a:lnTo>
                <a:lnTo>
                  <a:pt x="457200" y="457200"/>
                </a:lnTo>
                <a:lnTo>
                  <a:pt x="797560" y="152400"/>
                </a:lnTo>
                <a:lnTo>
                  <a:pt x="782320" y="135889"/>
                </a:lnTo>
                <a:lnTo>
                  <a:pt x="765810" y="119380"/>
                </a:lnTo>
                <a:lnTo>
                  <a:pt x="749300" y="105410"/>
                </a:lnTo>
                <a:lnTo>
                  <a:pt x="730250" y="91439"/>
                </a:lnTo>
                <a:lnTo>
                  <a:pt x="712470"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0" y="832058"/>
            <a:ext cx="9140545" cy="1658358"/>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0" y="1246647"/>
            <a:ext cx="829179" cy="829179"/>
          </a:xfrm>
          <a:custGeom>
            <a:avLst/>
            <a:gdLst/>
            <a:ahLst/>
            <a:cxnLst/>
            <a:rect l="l" t="t" r="r" b="b"/>
            <a:pathLst>
              <a:path w="914400" h="914400">
                <a:moveTo>
                  <a:pt x="478790" y="0"/>
                </a:moveTo>
                <a:lnTo>
                  <a:pt x="455930" y="0"/>
                </a:lnTo>
                <a:lnTo>
                  <a:pt x="410209" y="2539"/>
                </a:lnTo>
                <a:lnTo>
                  <a:pt x="365760" y="8889"/>
                </a:lnTo>
                <a:lnTo>
                  <a:pt x="321310" y="20320"/>
                </a:lnTo>
                <a:lnTo>
                  <a:pt x="300990" y="27939"/>
                </a:lnTo>
                <a:lnTo>
                  <a:pt x="279400" y="35560"/>
                </a:lnTo>
                <a:lnTo>
                  <a:pt x="238760" y="55879"/>
                </a:lnTo>
                <a:lnTo>
                  <a:pt x="199390" y="78739"/>
                </a:lnTo>
                <a:lnTo>
                  <a:pt x="163830" y="106679"/>
                </a:lnTo>
                <a:lnTo>
                  <a:pt x="130810" y="137160"/>
                </a:lnTo>
                <a:lnTo>
                  <a:pt x="100330" y="171450"/>
                </a:lnTo>
                <a:lnTo>
                  <a:pt x="73660" y="208279"/>
                </a:lnTo>
                <a:lnTo>
                  <a:pt x="50800" y="247650"/>
                </a:lnTo>
                <a:lnTo>
                  <a:pt x="33020" y="288289"/>
                </a:lnTo>
                <a:lnTo>
                  <a:pt x="24130" y="309879"/>
                </a:lnTo>
                <a:lnTo>
                  <a:pt x="11430" y="353060"/>
                </a:lnTo>
                <a:lnTo>
                  <a:pt x="7620" y="375920"/>
                </a:lnTo>
                <a:lnTo>
                  <a:pt x="3810" y="397510"/>
                </a:lnTo>
                <a:lnTo>
                  <a:pt x="1270" y="420370"/>
                </a:lnTo>
                <a:lnTo>
                  <a:pt x="0" y="443229"/>
                </a:lnTo>
                <a:lnTo>
                  <a:pt x="0" y="466089"/>
                </a:lnTo>
                <a:lnTo>
                  <a:pt x="1269" y="487679"/>
                </a:lnTo>
                <a:lnTo>
                  <a:pt x="6350" y="533400"/>
                </a:lnTo>
                <a:lnTo>
                  <a:pt x="11430" y="554989"/>
                </a:lnTo>
                <a:lnTo>
                  <a:pt x="16510" y="577850"/>
                </a:lnTo>
                <a:lnTo>
                  <a:pt x="30480" y="621029"/>
                </a:lnTo>
                <a:lnTo>
                  <a:pt x="48260" y="661670"/>
                </a:lnTo>
                <a:lnTo>
                  <a:pt x="71120" y="701039"/>
                </a:lnTo>
                <a:lnTo>
                  <a:pt x="82550" y="720089"/>
                </a:lnTo>
                <a:lnTo>
                  <a:pt x="96520" y="739139"/>
                </a:lnTo>
                <a:lnTo>
                  <a:pt x="111760" y="755650"/>
                </a:lnTo>
                <a:lnTo>
                  <a:pt x="125730" y="773429"/>
                </a:lnTo>
                <a:lnTo>
                  <a:pt x="160020" y="803910"/>
                </a:lnTo>
                <a:lnTo>
                  <a:pt x="195580" y="831850"/>
                </a:lnTo>
                <a:lnTo>
                  <a:pt x="233679" y="855979"/>
                </a:lnTo>
                <a:lnTo>
                  <a:pt x="274320" y="876300"/>
                </a:lnTo>
                <a:lnTo>
                  <a:pt x="337820" y="899160"/>
                </a:lnTo>
                <a:lnTo>
                  <a:pt x="405130" y="911860"/>
                </a:lnTo>
                <a:lnTo>
                  <a:pt x="449580" y="914400"/>
                </a:lnTo>
                <a:lnTo>
                  <a:pt x="472440" y="914400"/>
                </a:lnTo>
                <a:lnTo>
                  <a:pt x="518159" y="910589"/>
                </a:lnTo>
                <a:lnTo>
                  <a:pt x="562610" y="901700"/>
                </a:lnTo>
                <a:lnTo>
                  <a:pt x="627380" y="881379"/>
                </a:lnTo>
                <a:lnTo>
                  <a:pt x="688340" y="852170"/>
                </a:lnTo>
                <a:lnTo>
                  <a:pt x="726440"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6633431" y="1246647"/>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79"/>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5804252" y="1246647"/>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79"/>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8291788" y="1246647"/>
            <a:ext cx="829179" cy="829179"/>
          </a:xfrm>
          <a:custGeom>
            <a:avLst/>
            <a:gdLst/>
            <a:ahLst/>
            <a:cxnLst/>
            <a:rect l="l" t="t" r="r" b="b"/>
            <a:pathLst>
              <a:path w="914400" h="914400">
                <a:moveTo>
                  <a:pt x="478790" y="0"/>
                </a:moveTo>
                <a:lnTo>
                  <a:pt x="455929" y="0"/>
                </a:lnTo>
                <a:lnTo>
                  <a:pt x="410209" y="2539"/>
                </a:lnTo>
                <a:lnTo>
                  <a:pt x="365759" y="8889"/>
                </a:lnTo>
                <a:lnTo>
                  <a:pt x="321309" y="20320"/>
                </a:lnTo>
                <a:lnTo>
                  <a:pt x="300990" y="27939"/>
                </a:lnTo>
                <a:lnTo>
                  <a:pt x="279400" y="35560"/>
                </a:lnTo>
                <a:lnTo>
                  <a:pt x="238759" y="55879"/>
                </a:lnTo>
                <a:lnTo>
                  <a:pt x="199390" y="78739"/>
                </a:lnTo>
                <a:lnTo>
                  <a:pt x="163829" y="106679"/>
                </a:lnTo>
                <a:lnTo>
                  <a:pt x="130809" y="137160"/>
                </a:lnTo>
                <a:lnTo>
                  <a:pt x="100329" y="171450"/>
                </a:lnTo>
                <a:lnTo>
                  <a:pt x="73659" y="208279"/>
                </a:lnTo>
                <a:lnTo>
                  <a:pt x="50800" y="247650"/>
                </a:lnTo>
                <a:lnTo>
                  <a:pt x="33020" y="288289"/>
                </a:lnTo>
                <a:lnTo>
                  <a:pt x="24129" y="309879"/>
                </a:lnTo>
                <a:lnTo>
                  <a:pt x="11429" y="353060"/>
                </a:lnTo>
                <a:lnTo>
                  <a:pt x="7620" y="375920"/>
                </a:lnTo>
                <a:lnTo>
                  <a:pt x="3809" y="397510"/>
                </a:lnTo>
                <a:lnTo>
                  <a:pt x="1270" y="420370"/>
                </a:lnTo>
                <a:lnTo>
                  <a:pt x="0" y="443229"/>
                </a:lnTo>
                <a:lnTo>
                  <a:pt x="0" y="466089"/>
                </a:lnTo>
                <a:lnTo>
                  <a:pt x="1270" y="487679"/>
                </a:lnTo>
                <a:lnTo>
                  <a:pt x="6350" y="533400"/>
                </a:lnTo>
                <a:lnTo>
                  <a:pt x="11429" y="554989"/>
                </a:lnTo>
                <a:lnTo>
                  <a:pt x="16509" y="577850"/>
                </a:lnTo>
                <a:lnTo>
                  <a:pt x="30479" y="621029"/>
                </a:lnTo>
                <a:lnTo>
                  <a:pt x="48259" y="661670"/>
                </a:lnTo>
                <a:lnTo>
                  <a:pt x="71120" y="701039"/>
                </a:lnTo>
                <a:lnTo>
                  <a:pt x="82550" y="720089"/>
                </a:lnTo>
                <a:lnTo>
                  <a:pt x="96520" y="739139"/>
                </a:lnTo>
                <a:lnTo>
                  <a:pt x="111759"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40" y="914400"/>
                </a:lnTo>
                <a:lnTo>
                  <a:pt x="518159" y="910589"/>
                </a:lnTo>
                <a:lnTo>
                  <a:pt x="562609" y="901700"/>
                </a:lnTo>
                <a:lnTo>
                  <a:pt x="627379" y="881379"/>
                </a:lnTo>
                <a:lnTo>
                  <a:pt x="688340" y="852170"/>
                </a:lnTo>
                <a:lnTo>
                  <a:pt x="726440" y="826770"/>
                </a:lnTo>
                <a:lnTo>
                  <a:pt x="762000" y="798829"/>
                </a:lnTo>
                <a:lnTo>
                  <a:pt x="793750" y="767079"/>
                </a:lnTo>
                <a:lnTo>
                  <a:pt x="822959" y="731520"/>
                </a:lnTo>
                <a:lnTo>
                  <a:pt x="848359" y="694689"/>
                </a:lnTo>
                <a:lnTo>
                  <a:pt x="869950" y="654050"/>
                </a:lnTo>
                <a:lnTo>
                  <a:pt x="894079" y="590550"/>
                </a:lnTo>
                <a:lnTo>
                  <a:pt x="905509" y="547370"/>
                </a:lnTo>
                <a:lnTo>
                  <a:pt x="911859" y="502920"/>
                </a:lnTo>
                <a:lnTo>
                  <a:pt x="914400" y="457200"/>
                </a:lnTo>
                <a:lnTo>
                  <a:pt x="457200" y="457200"/>
                </a:lnTo>
                <a:lnTo>
                  <a:pt x="797559" y="152400"/>
                </a:lnTo>
                <a:lnTo>
                  <a:pt x="782320" y="135889"/>
                </a:lnTo>
                <a:lnTo>
                  <a:pt x="765809" y="119379"/>
                </a:lnTo>
                <a:lnTo>
                  <a:pt x="749300" y="105410"/>
                </a:lnTo>
                <a:lnTo>
                  <a:pt x="730250" y="91439"/>
                </a:lnTo>
                <a:lnTo>
                  <a:pt x="712470" y="77470"/>
                </a:lnTo>
                <a:lnTo>
                  <a:pt x="673100" y="54610"/>
                </a:lnTo>
                <a:lnTo>
                  <a:pt x="632459" y="34289"/>
                </a:lnTo>
                <a:lnTo>
                  <a:pt x="590550" y="20320"/>
                </a:lnTo>
                <a:lnTo>
                  <a:pt x="546100" y="8889"/>
                </a:lnTo>
                <a:lnTo>
                  <a:pt x="523240" y="5079"/>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0" name="object 10"/>
          <p:cNvSpPr txBox="1">
            <a:spLocks noGrp="1"/>
          </p:cNvSpPr>
          <p:nvPr>
            <p:ph type="ctrTitle"/>
          </p:nvPr>
        </p:nvSpPr>
        <p:spPr>
          <a:prstGeom prst="rect">
            <a:avLst/>
          </a:prstGeom>
        </p:spPr>
        <p:txBody>
          <a:bodyPr vert="horz" wrap="square" lIns="0" tIns="11516" rIns="0" bIns="0" rtlCol="0">
            <a:spAutoFit/>
          </a:bodyPr>
          <a:lstStyle/>
          <a:p>
            <a:pPr marL="92131">
              <a:spcBef>
                <a:spcPts val="91"/>
              </a:spcBef>
              <a:tabLst>
                <a:tab pos="920733" algn="l"/>
                <a:tab pos="1749910" algn="l"/>
                <a:tab pos="2579089" algn="l"/>
                <a:tab pos="3408267" algn="l"/>
                <a:tab pos="4237445" algn="l"/>
                <a:tab pos="5066623" algn="l"/>
                <a:tab pos="5895801" algn="l"/>
                <a:tab pos="6724978" algn="l"/>
                <a:tab pos="7554156" algn="l"/>
                <a:tab pos="8279687" algn="l"/>
              </a:tabLst>
            </a:pPr>
            <a:r>
              <a:rPr dirty="0"/>
              <a:t>0	1	2	3	4	5	6	7	8	9	10</a:t>
            </a:r>
          </a:p>
        </p:txBody>
      </p:sp>
      <p:sp>
        <p:nvSpPr>
          <p:cNvPr id="11" name="object 11"/>
          <p:cNvSpPr/>
          <p:nvPr/>
        </p:nvSpPr>
        <p:spPr>
          <a:xfrm>
            <a:off x="8499083" y="2075826"/>
            <a:ext cx="414589" cy="414589"/>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499083" y="2075826"/>
            <a:ext cx="414589" cy="414589"/>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658358" y="1246647"/>
            <a:ext cx="829179" cy="829179"/>
          </a:xfrm>
          <a:custGeom>
            <a:avLst/>
            <a:gdLst/>
            <a:ahLst/>
            <a:cxnLst/>
            <a:rect l="l" t="t" r="r" b="b"/>
            <a:pathLst>
              <a:path w="914400" h="914400">
                <a:moveTo>
                  <a:pt x="478789" y="0"/>
                </a:moveTo>
                <a:lnTo>
                  <a:pt x="455930" y="0"/>
                </a:lnTo>
                <a:lnTo>
                  <a:pt x="410210" y="2539"/>
                </a:lnTo>
                <a:lnTo>
                  <a:pt x="365760" y="8889"/>
                </a:lnTo>
                <a:lnTo>
                  <a:pt x="321310" y="20320"/>
                </a:lnTo>
                <a:lnTo>
                  <a:pt x="300989" y="27939"/>
                </a:lnTo>
                <a:lnTo>
                  <a:pt x="279400" y="35560"/>
                </a:lnTo>
                <a:lnTo>
                  <a:pt x="238760" y="55879"/>
                </a:lnTo>
                <a:lnTo>
                  <a:pt x="199389" y="78739"/>
                </a:lnTo>
                <a:lnTo>
                  <a:pt x="163830" y="106679"/>
                </a:lnTo>
                <a:lnTo>
                  <a:pt x="130810" y="137160"/>
                </a:lnTo>
                <a:lnTo>
                  <a:pt x="100330" y="171450"/>
                </a:lnTo>
                <a:lnTo>
                  <a:pt x="73660" y="208279"/>
                </a:lnTo>
                <a:lnTo>
                  <a:pt x="50800" y="247650"/>
                </a:lnTo>
                <a:lnTo>
                  <a:pt x="33019" y="288289"/>
                </a:lnTo>
                <a:lnTo>
                  <a:pt x="24130" y="309879"/>
                </a:lnTo>
                <a:lnTo>
                  <a:pt x="11430" y="353060"/>
                </a:lnTo>
                <a:lnTo>
                  <a:pt x="7619" y="375920"/>
                </a:lnTo>
                <a:lnTo>
                  <a:pt x="3810" y="397510"/>
                </a:lnTo>
                <a:lnTo>
                  <a:pt x="1269" y="420370"/>
                </a:lnTo>
                <a:lnTo>
                  <a:pt x="0" y="443229"/>
                </a:lnTo>
                <a:lnTo>
                  <a:pt x="0" y="466089"/>
                </a:lnTo>
                <a:lnTo>
                  <a:pt x="1269" y="487679"/>
                </a:lnTo>
                <a:lnTo>
                  <a:pt x="6350" y="533400"/>
                </a:lnTo>
                <a:lnTo>
                  <a:pt x="11430" y="554989"/>
                </a:lnTo>
                <a:lnTo>
                  <a:pt x="16510" y="577850"/>
                </a:lnTo>
                <a:lnTo>
                  <a:pt x="30480" y="621029"/>
                </a:lnTo>
                <a:lnTo>
                  <a:pt x="48260" y="661670"/>
                </a:lnTo>
                <a:lnTo>
                  <a:pt x="71119" y="701039"/>
                </a:lnTo>
                <a:lnTo>
                  <a:pt x="82550" y="720089"/>
                </a:lnTo>
                <a:lnTo>
                  <a:pt x="96519" y="739139"/>
                </a:lnTo>
                <a:lnTo>
                  <a:pt x="111760" y="755650"/>
                </a:lnTo>
                <a:lnTo>
                  <a:pt x="125730" y="773429"/>
                </a:lnTo>
                <a:lnTo>
                  <a:pt x="160019" y="803910"/>
                </a:lnTo>
                <a:lnTo>
                  <a:pt x="195580" y="831850"/>
                </a:lnTo>
                <a:lnTo>
                  <a:pt x="233680" y="855979"/>
                </a:lnTo>
                <a:lnTo>
                  <a:pt x="274319" y="876300"/>
                </a:lnTo>
                <a:lnTo>
                  <a:pt x="337819" y="899160"/>
                </a:lnTo>
                <a:lnTo>
                  <a:pt x="405130" y="911860"/>
                </a:lnTo>
                <a:lnTo>
                  <a:pt x="449580" y="914400"/>
                </a:lnTo>
                <a:lnTo>
                  <a:pt x="472439" y="914400"/>
                </a:lnTo>
                <a:lnTo>
                  <a:pt x="518160" y="910589"/>
                </a:lnTo>
                <a:lnTo>
                  <a:pt x="562610" y="901700"/>
                </a:lnTo>
                <a:lnTo>
                  <a:pt x="627380" y="881379"/>
                </a:lnTo>
                <a:lnTo>
                  <a:pt x="688339" y="852170"/>
                </a:lnTo>
                <a:lnTo>
                  <a:pt x="726439" y="826770"/>
                </a:lnTo>
                <a:lnTo>
                  <a:pt x="762000" y="798829"/>
                </a:lnTo>
                <a:lnTo>
                  <a:pt x="793750" y="767079"/>
                </a:lnTo>
                <a:lnTo>
                  <a:pt x="822960" y="731520"/>
                </a:lnTo>
                <a:lnTo>
                  <a:pt x="848360" y="694689"/>
                </a:lnTo>
                <a:lnTo>
                  <a:pt x="869950" y="654050"/>
                </a:lnTo>
                <a:lnTo>
                  <a:pt x="894080" y="590550"/>
                </a:lnTo>
                <a:lnTo>
                  <a:pt x="905510" y="547370"/>
                </a:lnTo>
                <a:lnTo>
                  <a:pt x="911860" y="502920"/>
                </a:lnTo>
                <a:lnTo>
                  <a:pt x="914400" y="457200"/>
                </a:lnTo>
                <a:lnTo>
                  <a:pt x="457200" y="457200"/>
                </a:lnTo>
                <a:lnTo>
                  <a:pt x="797560" y="152400"/>
                </a:lnTo>
                <a:lnTo>
                  <a:pt x="782319" y="135889"/>
                </a:lnTo>
                <a:lnTo>
                  <a:pt x="765810" y="119379"/>
                </a:lnTo>
                <a:lnTo>
                  <a:pt x="749300" y="105410"/>
                </a:lnTo>
                <a:lnTo>
                  <a:pt x="730250" y="91439"/>
                </a:lnTo>
                <a:lnTo>
                  <a:pt x="712469"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3316715" y="1246647"/>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79"/>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145894" y="1246647"/>
            <a:ext cx="829179" cy="829179"/>
          </a:xfrm>
          <a:custGeom>
            <a:avLst/>
            <a:gdLst/>
            <a:ahLst/>
            <a:cxnLst/>
            <a:rect l="l" t="t" r="r" b="b"/>
            <a:pathLst>
              <a:path w="914400" h="914400">
                <a:moveTo>
                  <a:pt x="478789" y="0"/>
                </a:moveTo>
                <a:lnTo>
                  <a:pt x="455929" y="0"/>
                </a:lnTo>
                <a:lnTo>
                  <a:pt x="410210" y="2539"/>
                </a:lnTo>
                <a:lnTo>
                  <a:pt x="365760" y="8889"/>
                </a:lnTo>
                <a:lnTo>
                  <a:pt x="321310" y="20320"/>
                </a:lnTo>
                <a:lnTo>
                  <a:pt x="300989" y="27939"/>
                </a:lnTo>
                <a:lnTo>
                  <a:pt x="279400" y="35560"/>
                </a:lnTo>
                <a:lnTo>
                  <a:pt x="238760" y="55879"/>
                </a:lnTo>
                <a:lnTo>
                  <a:pt x="199389" y="78739"/>
                </a:lnTo>
                <a:lnTo>
                  <a:pt x="163829" y="106679"/>
                </a:lnTo>
                <a:lnTo>
                  <a:pt x="130810" y="137160"/>
                </a:lnTo>
                <a:lnTo>
                  <a:pt x="100329" y="171450"/>
                </a:lnTo>
                <a:lnTo>
                  <a:pt x="73660" y="208279"/>
                </a:lnTo>
                <a:lnTo>
                  <a:pt x="50800" y="247650"/>
                </a:lnTo>
                <a:lnTo>
                  <a:pt x="33020" y="288289"/>
                </a:lnTo>
                <a:lnTo>
                  <a:pt x="24129" y="309879"/>
                </a:lnTo>
                <a:lnTo>
                  <a:pt x="11429" y="353060"/>
                </a:lnTo>
                <a:lnTo>
                  <a:pt x="7620" y="375920"/>
                </a:lnTo>
                <a:lnTo>
                  <a:pt x="3810" y="397510"/>
                </a:lnTo>
                <a:lnTo>
                  <a:pt x="1270" y="420370"/>
                </a:lnTo>
                <a:lnTo>
                  <a:pt x="0" y="443229"/>
                </a:lnTo>
                <a:lnTo>
                  <a:pt x="0" y="466089"/>
                </a:lnTo>
                <a:lnTo>
                  <a:pt x="1270" y="487679"/>
                </a:lnTo>
                <a:lnTo>
                  <a:pt x="6350" y="533400"/>
                </a:lnTo>
                <a:lnTo>
                  <a:pt x="11429" y="554989"/>
                </a:lnTo>
                <a:lnTo>
                  <a:pt x="16510" y="577850"/>
                </a:lnTo>
                <a:lnTo>
                  <a:pt x="30479" y="621029"/>
                </a:lnTo>
                <a:lnTo>
                  <a:pt x="48260" y="661670"/>
                </a:lnTo>
                <a:lnTo>
                  <a:pt x="71120" y="701039"/>
                </a:lnTo>
                <a:lnTo>
                  <a:pt x="82550" y="720089"/>
                </a:lnTo>
                <a:lnTo>
                  <a:pt x="96520" y="739139"/>
                </a:lnTo>
                <a:lnTo>
                  <a:pt x="111760" y="755650"/>
                </a:lnTo>
                <a:lnTo>
                  <a:pt x="125729" y="773429"/>
                </a:lnTo>
                <a:lnTo>
                  <a:pt x="160020" y="803910"/>
                </a:lnTo>
                <a:lnTo>
                  <a:pt x="195579" y="831850"/>
                </a:lnTo>
                <a:lnTo>
                  <a:pt x="233679" y="855979"/>
                </a:lnTo>
                <a:lnTo>
                  <a:pt x="274320" y="876300"/>
                </a:lnTo>
                <a:lnTo>
                  <a:pt x="337820" y="899160"/>
                </a:lnTo>
                <a:lnTo>
                  <a:pt x="405129" y="911860"/>
                </a:lnTo>
                <a:lnTo>
                  <a:pt x="449579" y="914400"/>
                </a:lnTo>
                <a:lnTo>
                  <a:pt x="472439" y="914400"/>
                </a:lnTo>
                <a:lnTo>
                  <a:pt x="518160" y="910589"/>
                </a:lnTo>
                <a:lnTo>
                  <a:pt x="562610" y="901700"/>
                </a:lnTo>
                <a:lnTo>
                  <a:pt x="627379" y="881379"/>
                </a:lnTo>
                <a:lnTo>
                  <a:pt x="688339" y="852170"/>
                </a:lnTo>
                <a:lnTo>
                  <a:pt x="726439" y="826770"/>
                </a:lnTo>
                <a:lnTo>
                  <a:pt x="762000" y="798829"/>
                </a:lnTo>
                <a:lnTo>
                  <a:pt x="793750" y="767079"/>
                </a:lnTo>
                <a:lnTo>
                  <a:pt x="822960" y="731520"/>
                </a:lnTo>
                <a:lnTo>
                  <a:pt x="848360" y="694689"/>
                </a:lnTo>
                <a:lnTo>
                  <a:pt x="869950" y="654050"/>
                </a:lnTo>
                <a:lnTo>
                  <a:pt x="894079" y="590550"/>
                </a:lnTo>
                <a:lnTo>
                  <a:pt x="905510" y="547370"/>
                </a:lnTo>
                <a:lnTo>
                  <a:pt x="911860" y="502920"/>
                </a:lnTo>
                <a:lnTo>
                  <a:pt x="914400" y="457200"/>
                </a:lnTo>
                <a:lnTo>
                  <a:pt x="457200" y="457200"/>
                </a:lnTo>
                <a:lnTo>
                  <a:pt x="797560" y="152400"/>
                </a:lnTo>
                <a:lnTo>
                  <a:pt x="782320" y="135889"/>
                </a:lnTo>
                <a:lnTo>
                  <a:pt x="765810" y="119379"/>
                </a:lnTo>
                <a:lnTo>
                  <a:pt x="749300" y="105410"/>
                </a:lnTo>
                <a:lnTo>
                  <a:pt x="730250" y="91439"/>
                </a:lnTo>
                <a:lnTo>
                  <a:pt x="712470" y="77470"/>
                </a:lnTo>
                <a:lnTo>
                  <a:pt x="673100" y="54610"/>
                </a:lnTo>
                <a:lnTo>
                  <a:pt x="632460" y="34289"/>
                </a:lnTo>
                <a:lnTo>
                  <a:pt x="590550" y="20320"/>
                </a:lnTo>
                <a:lnTo>
                  <a:pt x="546100" y="8889"/>
                </a:lnTo>
                <a:lnTo>
                  <a:pt x="523239" y="5079"/>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4145894" y="4148773"/>
            <a:ext cx="829179" cy="829179"/>
          </a:xfrm>
          <a:custGeom>
            <a:avLst/>
            <a:gdLst/>
            <a:ahLst/>
            <a:cxnLst/>
            <a:rect l="l" t="t" r="r" b="b"/>
            <a:pathLst>
              <a:path w="914400" h="914400">
                <a:moveTo>
                  <a:pt x="478789" y="0"/>
                </a:moveTo>
                <a:lnTo>
                  <a:pt x="455929" y="0"/>
                </a:lnTo>
                <a:lnTo>
                  <a:pt x="410210" y="2539"/>
                </a:lnTo>
                <a:lnTo>
                  <a:pt x="365760" y="8889"/>
                </a:lnTo>
                <a:lnTo>
                  <a:pt x="321310" y="20319"/>
                </a:lnTo>
                <a:lnTo>
                  <a:pt x="300989" y="27939"/>
                </a:lnTo>
                <a:lnTo>
                  <a:pt x="279400" y="35560"/>
                </a:lnTo>
                <a:lnTo>
                  <a:pt x="238760" y="55880"/>
                </a:lnTo>
                <a:lnTo>
                  <a:pt x="199389" y="78739"/>
                </a:lnTo>
                <a:lnTo>
                  <a:pt x="163829" y="106680"/>
                </a:lnTo>
                <a:lnTo>
                  <a:pt x="130810"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60"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39" y="914400"/>
                </a:lnTo>
                <a:lnTo>
                  <a:pt x="518160" y="910589"/>
                </a:lnTo>
                <a:lnTo>
                  <a:pt x="562610" y="901700"/>
                </a:lnTo>
                <a:lnTo>
                  <a:pt x="627379" y="881380"/>
                </a:lnTo>
                <a:lnTo>
                  <a:pt x="688339" y="852169"/>
                </a:lnTo>
                <a:lnTo>
                  <a:pt x="726439" y="826769"/>
                </a:lnTo>
                <a:lnTo>
                  <a:pt x="762000" y="798830"/>
                </a:lnTo>
                <a:lnTo>
                  <a:pt x="793750" y="767080"/>
                </a:lnTo>
                <a:lnTo>
                  <a:pt x="822960" y="731519"/>
                </a:lnTo>
                <a:lnTo>
                  <a:pt x="848360" y="694689"/>
                </a:lnTo>
                <a:lnTo>
                  <a:pt x="869950" y="654050"/>
                </a:lnTo>
                <a:lnTo>
                  <a:pt x="894079" y="590550"/>
                </a:lnTo>
                <a:lnTo>
                  <a:pt x="905510" y="547369"/>
                </a:lnTo>
                <a:lnTo>
                  <a:pt x="911860" y="502919"/>
                </a:lnTo>
                <a:lnTo>
                  <a:pt x="914400" y="457200"/>
                </a:lnTo>
                <a:lnTo>
                  <a:pt x="457200" y="457200"/>
                </a:lnTo>
                <a:lnTo>
                  <a:pt x="797560" y="152400"/>
                </a:lnTo>
                <a:lnTo>
                  <a:pt x="782320" y="135889"/>
                </a:lnTo>
                <a:lnTo>
                  <a:pt x="765810" y="119380"/>
                </a:lnTo>
                <a:lnTo>
                  <a:pt x="749300" y="105410"/>
                </a:lnTo>
                <a:lnTo>
                  <a:pt x="730250" y="91439"/>
                </a:lnTo>
                <a:lnTo>
                  <a:pt x="712470" y="77469"/>
                </a:lnTo>
                <a:lnTo>
                  <a:pt x="673100" y="54610"/>
                </a:lnTo>
                <a:lnTo>
                  <a:pt x="632460" y="34289"/>
                </a:lnTo>
                <a:lnTo>
                  <a:pt x="590550" y="20319"/>
                </a:lnTo>
                <a:lnTo>
                  <a:pt x="546100" y="8889"/>
                </a:lnTo>
                <a:lnTo>
                  <a:pt x="523239" y="5080"/>
                </a:lnTo>
                <a:lnTo>
                  <a:pt x="478789"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5804252" y="4148773"/>
            <a:ext cx="829179" cy="829179"/>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60" y="208280"/>
                </a:lnTo>
                <a:lnTo>
                  <a:pt x="50800" y="247650"/>
                </a:lnTo>
                <a:lnTo>
                  <a:pt x="33020" y="288289"/>
                </a:lnTo>
                <a:lnTo>
                  <a:pt x="24129" y="309880"/>
                </a:lnTo>
                <a:lnTo>
                  <a:pt x="11429" y="353060"/>
                </a:lnTo>
                <a:lnTo>
                  <a:pt x="7620" y="375919"/>
                </a:lnTo>
                <a:lnTo>
                  <a:pt x="3810" y="397510"/>
                </a:lnTo>
                <a:lnTo>
                  <a:pt x="1270" y="420369"/>
                </a:lnTo>
                <a:lnTo>
                  <a:pt x="0" y="443230"/>
                </a:lnTo>
                <a:lnTo>
                  <a:pt x="0" y="466089"/>
                </a:lnTo>
                <a:lnTo>
                  <a:pt x="1270" y="487680"/>
                </a:lnTo>
                <a:lnTo>
                  <a:pt x="6350" y="533400"/>
                </a:lnTo>
                <a:lnTo>
                  <a:pt x="11429" y="554989"/>
                </a:lnTo>
                <a:lnTo>
                  <a:pt x="16510" y="577850"/>
                </a:lnTo>
                <a:lnTo>
                  <a:pt x="30479" y="621030"/>
                </a:lnTo>
                <a:lnTo>
                  <a:pt x="48260"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0" y="1039352"/>
            <a:ext cx="938584" cy="1036474"/>
          </a:xfrm>
          <a:prstGeom prst="rect">
            <a:avLst/>
          </a:prstGeom>
          <a:blipFill>
            <a:blip r:embed="rId2" cstate="print"/>
            <a:stretch>
              <a:fillRect/>
            </a:stretch>
          </a:blipFill>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31" name="object 31"/>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50" name="object 50"/>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65" name="object 65"/>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77" name="object 77"/>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89" name="object 89"/>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04" name="object 104"/>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19" name="object 119"/>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34" name="object 134"/>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49" name="object 149"/>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0" name="object 160"/>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8689" y="506145"/>
            <a:ext cx="4157986"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The </a:t>
            </a:r>
            <a:r>
              <a:rPr sz="3990" b="0" spc="-41" dirty="0">
                <a:latin typeface="DejaVu Serif"/>
                <a:cs typeface="DejaVu Serif"/>
              </a:rPr>
              <a:t>Key</a:t>
            </a:r>
            <a:r>
              <a:rPr sz="3990" b="0" spc="-73" dirty="0">
                <a:latin typeface="DejaVu Serif"/>
                <a:cs typeface="DejaVu Serif"/>
              </a:rPr>
              <a:t> </a:t>
            </a:r>
            <a:r>
              <a:rPr sz="3990" b="0" spc="-5" dirty="0">
                <a:latin typeface="DejaVu Serif"/>
                <a:cs typeface="DejaVu Serif"/>
              </a:rPr>
              <a:t>Lemma</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543573" y="314915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5" name="object 5"/>
          <p:cNvSpPr txBox="1"/>
          <p:nvPr/>
        </p:nvSpPr>
        <p:spPr>
          <a:xfrm>
            <a:off x="837240" y="1570257"/>
            <a:ext cx="7694664" cy="2383428"/>
          </a:xfrm>
          <a:prstGeom prst="rect">
            <a:avLst/>
          </a:prstGeom>
        </p:spPr>
        <p:txBody>
          <a:bodyPr vert="horz" wrap="square" lIns="0" tIns="36277" rIns="0" bIns="0" rtlCol="0">
            <a:spAutoFit/>
          </a:bodyPr>
          <a:lstStyle/>
          <a:p>
            <a:pPr marL="11516" marR="4607" defTabSz="829178">
              <a:lnSpc>
                <a:spcPts val="3381"/>
              </a:lnSpc>
              <a:spcBef>
                <a:spcPts val="286"/>
              </a:spcBef>
            </a:pPr>
            <a:r>
              <a:rPr sz="2902" spc="-5" dirty="0">
                <a:solidFill>
                  <a:srgbClr val="191919"/>
                </a:solidFill>
                <a:latin typeface="DejaVu Serif"/>
                <a:cs typeface="DejaVu Serif"/>
              </a:rPr>
              <a:t>Let </a:t>
            </a:r>
            <a:r>
              <a:rPr sz="2902" i="1" spc="-5" dirty="0">
                <a:solidFill>
                  <a:srgbClr val="191919"/>
                </a:solidFill>
                <a:latin typeface="DejaVu Serif"/>
                <a:cs typeface="DejaVu Serif"/>
              </a:rPr>
              <a:t>p</a:t>
            </a:r>
            <a:r>
              <a:rPr sz="2902" spc="-5" dirty="0">
                <a:solidFill>
                  <a:srgbClr val="191919"/>
                </a:solidFill>
                <a:latin typeface="DejaVu Serif"/>
                <a:cs typeface="DejaVu Serif"/>
              </a:rPr>
              <a:t>(</a:t>
            </a:r>
            <a:r>
              <a:rPr sz="2902" i="1" spc="-5" dirty="0">
                <a:solidFill>
                  <a:srgbClr val="191919"/>
                </a:solidFill>
                <a:latin typeface="DejaVu Serif"/>
                <a:cs typeface="DejaVu Serif"/>
              </a:rPr>
              <a:t>i</a:t>
            </a:r>
            <a:r>
              <a:rPr sz="2902" spc="-5" dirty="0">
                <a:solidFill>
                  <a:srgbClr val="191919"/>
                </a:solidFill>
                <a:latin typeface="DejaVu Serif"/>
                <a:cs typeface="DejaVu Serif"/>
              </a:rPr>
              <a:t>, </a:t>
            </a:r>
            <a:r>
              <a:rPr sz="2902" i="1" spc="-5" dirty="0">
                <a:solidFill>
                  <a:srgbClr val="191919"/>
                </a:solidFill>
                <a:latin typeface="DejaVu Serif"/>
                <a:cs typeface="DejaVu Serif"/>
              </a:rPr>
              <a:t>J</a:t>
            </a:r>
            <a:r>
              <a:rPr sz="2902" spc="-5" dirty="0">
                <a:solidFill>
                  <a:srgbClr val="191919"/>
                </a:solidFill>
                <a:latin typeface="DejaVu Serif"/>
                <a:cs typeface="DejaVu Serif"/>
              </a:rPr>
              <a:t>) denote the frog's position after  taking the first </a:t>
            </a:r>
            <a:r>
              <a:rPr sz="2902" i="1" dirty="0">
                <a:solidFill>
                  <a:srgbClr val="191919"/>
                </a:solidFill>
                <a:latin typeface="DejaVu Serif"/>
                <a:cs typeface="DejaVu Serif"/>
              </a:rPr>
              <a:t>i </a:t>
            </a:r>
            <a:r>
              <a:rPr sz="2902" dirty="0">
                <a:solidFill>
                  <a:srgbClr val="191919"/>
                </a:solidFill>
                <a:latin typeface="DejaVu Serif"/>
                <a:cs typeface="DejaVu Serif"/>
              </a:rPr>
              <a:t>jumps from</a:t>
            </a:r>
            <a:r>
              <a:rPr sz="2902" spc="5" dirty="0">
                <a:solidFill>
                  <a:srgbClr val="191919"/>
                </a:solidFill>
                <a:latin typeface="DejaVu Serif"/>
                <a:cs typeface="DejaVu Serif"/>
              </a:rPr>
              <a:t> </a:t>
            </a:r>
            <a:r>
              <a:rPr sz="2902" dirty="0">
                <a:solidFill>
                  <a:srgbClr val="191919"/>
                </a:solidFill>
                <a:latin typeface="DejaVu Serif"/>
                <a:cs typeface="DejaVu Serif"/>
              </a:rPr>
              <a:t>jump</a:t>
            </a:r>
            <a:endParaRPr sz="2902">
              <a:solidFill>
                <a:prstClr val="black"/>
              </a:solidFill>
              <a:latin typeface="DejaVu Serif"/>
              <a:cs typeface="DejaVu Serif"/>
            </a:endParaRPr>
          </a:p>
          <a:p>
            <a:pPr marL="11516" defTabSz="829178">
              <a:lnSpc>
                <a:spcPts val="3287"/>
              </a:lnSpc>
            </a:pPr>
            <a:r>
              <a:rPr sz="2902" spc="-5" dirty="0">
                <a:solidFill>
                  <a:srgbClr val="191919"/>
                </a:solidFill>
                <a:latin typeface="DejaVu Serif"/>
                <a:cs typeface="DejaVu Serif"/>
              </a:rPr>
              <a:t>series</a:t>
            </a:r>
            <a:r>
              <a:rPr sz="2902" spc="9" dirty="0">
                <a:solidFill>
                  <a:srgbClr val="191919"/>
                </a:solidFill>
                <a:latin typeface="DejaVu Serif"/>
                <a:cs typeface="DejaVu Serif"/>
              </a:rPr>
              <a:t> </a:t>
            </a:r>
            <a:r>
              <a:rPr sz="2902" i="1" spc="-5" dirty="0">
                <a:solidFill>
                  <a:srgbClr val="191919"/>
                </a:solidFill>
                <a:latin typeface="DejaVu Serif"/>
                <a:cs typeface="DejaVu Serif"/>
              </a:rPr>
              <a:t>J</a:t>
            </a:r>
            <a:r>
              <a:rPr sz="2902" spc="-5" dirty="0">
                <a:solidFill>
                  <a:srgbClr val="191919"/>
                </a:solidFill>
                <a:latin typeface="DejaVu Serif"/>
                <a:cs typeface="DejaVu Serif"/>
              </a:rPr>
              <a:t>.</a:t>
            </a:r>
            <a:endParaRPr sz="2902">
              <a:solidFill>
                <a:prstClr val="black"/>
              </a:solidFill>
              <a:latin typeface="DejaVu Serif"/>
              <a:cs typeface="DejaVu Serif"/>
            </a:endParaRPr>
          </a:p>
          <a:p>
            <a:pPr marL="11516" marR="754322" defTabSz="829178">
              <a:lnSpc>
                <a:spcPts val="3381"/>
              </a:lnSpc>
              <a:spcBef>
                <a:spcPts val="1419"/>
              </a:spcBef>
            </a:pPr>
            <a:r>
              <a:rPr sz="2902" b="1" i="1" dirty="0">
                <a:solidFill>
                  <a:srgbClr val="0000FF"/>
                </a:solidFill>
                <a:latin typeface="DejaVu Serif"/>
                <a:cs typeface="DejaVu Serif"/>
              </a:rPr>
              <a:t>Lemma: </a:t>
            </a:r>
            <a:r>
              <a:rPr sz="2902" spc="-59" dirty="0">
                <a:solidFill>
                  <a:srgbClr val="191919"/>
                </a:solidFill>
                <a:latin typeface="DejaVu Serif"/>
                <a:cs typeface="DejaVu Serif"/>
              </a:rPr>
              <a:t>For </a:t>
            </a:r>
            <a:r>
              <a:rPr sz="2902" spc="-5" dirty="0">
                <a:solidFill>
                  <a:srgbClr val="191919"/>
                </a:solidFill>
                <a:latin typeface="DejaVu Serif"/>
                <a:cs typeface="DejaVu Serif"/>
              </a:rPr>
              <a:t>any </a:t>
            </a:r>
            <a:r>
              <a:rPr sz="2902" i="1" dirty="0">
                <a:solidFill>
                  <a:srgbClr val="191919"/>
                </a:solidFill>
                <a:latin typeface="DejaVu Serif"/>
                <a:cs typeface="DejaVu Serif"/>
              </a:rPr>
              <a:t>i </a:t>
            </a:r>
            <a:r>
              <a:rPr sz="2902" dirty="0">
                <a:solidFill>
                  <a:srgbClr val="191919"/>
                </a:solidFill>
                <a:latin typeface="DejaVu Serif"/>
                <a:cs typeface="DejaVu Serif"/>
              </a:rPr>
              <a:t>in 0 ≤ </a:t>
            </a:r>
            <a:r>
              <a:rPr sz="2902" i="1" dirty="0">
                <a:solidFill>
                  <a:srgbClr val="191919"/>
                </a:solidFill>
                <a:latin typeface="DejaVu Serif"/>
                <a:cs typeface="DejaVu Serif"/>
              </a:rPr>
              <a:t>i </a:t>
            </a:r>
            <a:r>
              <a:rPr sz="2902" dirty="0">
                <a:solidFill>
                  <a:srgbClr val="191919"/>
                </a:solidFill>
                <a:latin typeface="DejaVu Serif"/>
                <a:cs typeface="DejaVu Serif"/>
              </a:rPr>
              <a:t>≤ | </a:t>
            </a:r>
            <a:r>
              <a:rPr sz="2902" i="1" dirty="0">
                <a:solidFill>
                  <a:srgbClr val="191919"/>
                </a:solidFill>
                <a:latin typeface="DejaVu Serif"/>
                <a:cs typeface="DejaVu Serif"/>
              </a:rPr>
              <a:t>J*</a:t>
            </a:r>
            <a:r>
              <a:rPr sz="2902" dirty="0">
                <a:solidFill>
                  <a:srgbClr val="191919"/>
                </a:solidFill>
                <a:latin typeface="DejaVu Serif"/>
                <a:cs typeface="DejaVu Serif"/>
              </a:rPr>
              <a:t>|, </a:t>
            </a:r>
            <a:r>
              <a:rPr sz="2902" spc="-5" dirty="0">
                <a:solidFill>
                  <a:srgbClr val="191919"/>
                </a:solidFill>
                <a:latin typeface="DejaVu Serif"/>
                <a:cs typeface="DejaVu Serif"/>
              </a:rPr>
              <a:t>we  have </a:t>
            </a:r>
            <a:r>
              <a:rPr sz="2902" i="1" spc="-5" dirty="0">
                <a:solidFill>
                  <a:srgbClr val="191919"/>
                </a:solidFill>
                <a:latin typeface="DejaVu Serif"/>
                <a:cs typeface="DejaVu Serif"/>
              </a:rPr>
              <a:t>p</a:t>
            </a:r>
            <a:r>
              <a:rPr sz="2902" spc="-5" dirty="0">
                <a:solidFill>
                  <a:srgbClr val="191919"/>
                </a:solidFill>
                <a:latin typeface="DejaVu Serif"/>
                <a:cs typeface="DejaVu Serif"/>
              </a:rPr>
              <a:t>(</a:t>
            </a:r>
            <a:r>
              <a:rPr sz="2902" i="1" spc="-5" dirty="0">
                <a:solidFill>
                  <a:srgbClr val="191919"/>
                </a:solidFill>
                <a:latin typeface="DejaVu Serif"/>
                <a:cs typeface="DejaVu Serif"/>
              </a:rPr>
              <a:t>i</a:t>
            </a:r>
            <a:r>
              <a:rPr sz="2902" spc="-5" dirty="0">
                <a:solidFill>
                  <a:srgbClr val="191919"/>
                </a:solidFill>
                <a:latin typeface="DejaVu Serif"/>
                <a:cs typeface="DejaVu Serif"/>
              </a:rPr>
              <a:t>, </a:t>
            </a:r>
            <a:r>
              <a:rPr sz="2902" i="1" spc="-5" dirty="0">
                <a:solidFill>
                  <a:srgbClr val="191919"/>
                </a:solidFill>
                <a:latin typeface="DejaVu Serif"/>
                <a:cs typeface="DejaVu Serif"/>
              </a:rPr>
              <a:t>J</a:t>
            </a:r>
            <a:r>
              <a:rPr sz="2902" spc="-5" dirty="0">
                <a:solidFill>
                  <a:srgbClr val="191919"/>
                </a:solidFill>
                <a:latin typeface="DejaVu Serif"/>
                <a:cs typeface="DejaVu Serif"/>
              </a:rPr>
              <a:t>) </a:t>
            </a:r>
            <a:r>
              <a:rPr sz="2902" dirty="0">
                <a:solidFill>
                  <a:srgbClr val="191919"/>
                </a:solidFill>
                <a:latin typeface="DejaVu Serif"/>
                <a:cs typeface="DejaVu Serif"/>
              </a:rPr>
              <a:t>≥ </a:t>
            </a:r>
            <a:r>
              <a:rPr sz="2902" i="1" spc="-5" dirty="0">
                <a:solidFill>
                  <a:srgbClr val="191919"/>
                </a:solidFill>
                <a:latin typeface="DejaVu Serif"/>
                <a:cs typeface="DejaVu Serif"/>
              </a:rPr>
              <a:t>p</a:t>
            </a:r>
            <a:r>
              <a:rPr sz="2902" spc="-5" dirty="0">
                <a:solidFill>
                  <a:srgbClr val="191919"/>
                </a:solidFill>
                <a:latin typeface="DejaVu Serif"/>
                <a:cs typeface="DejaVu Serif"/>
              </a:rPr>
              <a:t>(</a:t>
            </a:r>
            <a:r>
              <a:rPr sz="2902" i="1" spc="-5" dirty="0">
                <a:solidFill>
                  <a:srgbClr val="191919"/>
                </a:solidFill>
                <a:latin typeface="DejaVu Serif"/>
                <a:cs typeface="DejaVu Serif"/>
              </a:rPr>
              <a:t>i</a:t>
            </a:r>
            <a:r>
              <a:rPr sz="2902" spc="-5" dirty="0">
                <a:solidFill>
                  <a:srgbClr val="191919"/>
                </a:solidFill>
                <a:latin typeface="DejaVu Serif"/>
                <a:cs typeface="DejaVu Serif"/>
              </a:rPr>
              <a:t>,</a:t>
            </a:r>
            <a:r>
              <a:rPr sz="2902" spc="27" dirty="0">
                <a:solidFill>
                  <a:srgbClr val="191919"/>
                </a:solidFill>
                <a:latin typeface="DejaVu Serif"/>
                <a:cs typeface="DejaVu Serif"/>
              </a:rPr>
              <a:t> </a:t>
            </a:r>
            <a:r>
              <a:rPr sz="2902" i="1" spc="-5" dirty="0">
                <a:solidFill>
                  <a:srgbClr val="191919"/>
                </a:solidFill>
                <a:latin typeface="DejaVu Serif"/>
                <a:cs typeface="DejaVu Serif"/>
              </a:rPr>
              <a:t>J*</a:t>
            </a:r>
            <a:r>
              <a:rPr sz="2902" spc="-5" dirty="0">
                <a:solidFill>
                  <a:srgbClr val="191919"/>
                </a:solidFill>
                <a:latin typeface="DejaVu Serif"/>
                <a:cs typeface="DejaVu Serif"/>
              </a:rPr>
              <a:t>).</a:t>
            </a:r>
            <a:endParaRPr sz="2902">
              <a:solidFill>
                <a:prstClr val="black"/>
              </a:solidFill>
              <a:latin typeface="DejaVu Serif"/>
              <a:cs typeface="DejaVu Serif"/>
            </a:endParaRPr>
          </a:p>
        </p:txBody>
      </p:sp>
      <p:sp>
        <p:nvSpPr>
          <p:cNvPr id="6" name="object 6"/>
          <p:cNvSpPr txBox="1"/>
          <p:nvPr/>
        </p:nvSpPr>
        <p:spPr>
          <a:xfrm>
            <a:off x="935129" y="4160290"/>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7" name="object 7"/>
          <p:cNvSpPr txBox="1"/>
          <p:nvPr/>
        </p:nvSpPr>
        <p:spPr>
          <a:xfrm>
            <a:off x="543573" y="580137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8" name="object 8"/>
          <p:cNvSpPr txBox="1"/>
          <p:nvPr/>
        </p:nvSpPr>
        <p:spPr>
          <a:xfrm>
            <a:off x="837239" y="4050884"/>
            <a:ext cx="7672208" cy="2101908"/>
          </a:xfrm>
          <a:prstGeom prst="rect">
            <a:avLst/>
          </a:prstGeom>
        </p:spPr>
        <p:txBody>
          <a:bodyPr vert="horz" wrap="square" lIns="0" tIns="23608" rIns="0" bIns="0" rtlCol="0">
            <a:spAutoFit/>
          </a:bodyPr>
          <a:lstStyle/>
          <a:p>
            <a:pPr marL="403073" marR="4607" defTabSz="829178">
              <a:lnSpc>
                <a:spcPct val="96800"/>
              </a:lnSpc>
              <a:spcBef>
                <a:spcPts val="185"/>
              </a:spcBef>
            </a:pPr>
            <a:r>
              <a:rPr sz="2539" spc="-14" dirty="0">
                <a:solidFill>
                  <a:srgbClr val="191919"/>
                </a:solidFill>
                <a:latin typeface="DejaVu Serif"/>
                <a:cs typeface="DejaVu Serif"/>
              </a:rPr>
              <a:t>After </a:t>
            </a:r>
            <a:r>
              <a:rPr sz="2539" spc="-5" dirty="0">
                <a:solidFill>
                  <a:srgbClr val="191919"/>
                </a:solidFill>
                <a:latin typeface="DejaVu Serif"/>
                <a:cs typeface="DejaVu Serif"/>
              </a:rPr>
              <a:t>taking </a:t>
            </a:r>
            <a:r>
              <a:rPr sz="2539" i="1" dirty="0">
                <a:solidFill>
                  <a:srgbClr val="191919"/>
                </a:solidFill>
                <a:latin typeface="DejaVu Serif"/>
                <a:cs typeface="DejaVu Serif"/>
              </a:rPr>
              <a:t>i </a:t>
            </a:r>
            <a:r>
              <a:rPr sz="2539" spc="-9" dirty="0">
                <a:solidFill>
                  <a:srgbClr val="191919"/>
                </a:solidFill>
                <a:latin typeface="DejaVu Serif"/>
                <a:cs typeface="DejaVu Serif"/>
              </a:rPr>
              <a:t>jumps </a:t>
            </a:r>
            <a:r>
              <a:rPr sz="2539" spc="-5" dirty="0">
                <a:solidFill>
                  <a:srgbClr val="191919"/>
                </a:solidFill>
                <a:latin typeface="DejaVu Serif"/>
                <a:cs typeface="DejaVu Serif"/>
              </a:rPr>
              <a:t>according </a:t>
            </a:r>
            <a:r>
              <a:rPr sz="2539" dirty="0">
                <a:solidFill>
                  <a:srgbClr val="191919"/>
                </a:solidFill>
                <a:latin typeface="DejaVu Serif"/>
                <a:cs typeface="DejaVu Serif"/>
              </a:rPr>
              <a:t>to </a:t>
            </a:r>
            <a:r>
              <a:rPr sz="2539" spc="-5" dirty="0">
                <a:solidFill>
                  <a:srgbClr val="191919"/>
                </a:solidFill>
                <a:latin typeface="DejaVu Serif"/>
                <a:cs typeface="DejaVu Serif"/>
              </a:rPr>
              <a:t>the greedy  algorithm, the </a:t>
            </a:r>
            <a:r>
              <a:rPr sz="2539" spc="-9" dirty="0">
                <a:solidFill>
                  <a:srgbClr val="191919"/>
                </a:solidFill>
                <a:latin typeface="DejaVu Serif"/>
                <a:cs typeface="DejaVu Serif"/>
              </a:rPr>
              <a:t>frog </a:t>
            </a:r>
            <a:r>
              <a:rPr sz="2539" spc="-5" dirty="0">
                <a:solidFill>
                  <a:srgbClr val="191919"/>
                </a:solidFill>
                <a:latin typeface="DejaVu Serif"/>
                <a:cs typeface="DejaVu Serif"/>
              </a:rPr>
              <a:t>will be at least as </a:t>
            </a:r>
            <a:r>
              <a:rPr sz="2539" spc="-9" dirty="0">
                <a:solidFill>
                  <a:srgbClr val="191919"/>
                </a:solidFill>
                <a:latin typeface="DejaVu Serif"/>
                <a:cs typeface="DejaVu Serif"/>
              </a:rPr>
              <a:t>far  forward </a:t>
            </a:r>
            <a:r>
              <a:rPr sz="2539" spc="-5" dirty="0">
                <a:solidFill>
                  <a:srgbClr val="191919"/>
                </a:solidFill>
                <a:latin typeface="DejaVu Serif"/>
                <a:cs typeface="DejaVu Serif"/>
              </a:rPr>
              <a:t>as </a:t>
            </a:r>
            <a:r>
              <a:rPr sz="2539" dirty="0">
                <a:solidFill>
                  <a:srgbClr val="191919"/>
                </a:solidFill>
                <a:latin typeface="DejaVu Serif"/>
                <a:cs typeface="DejaVu Serif"/>
              </a:rPr>
              <a:t>if </a:t>
            </a:r>
            <a:r>
              <a:rPr sz="2539" spc="-5" dirty="0">
                <a:solidFill>
                  <a:srgbClr val="191919"/>
                </a:solidFill>
                <a:latin typeface="DejaVu Serif"/>
                <a:cs typeface="DejaVu Serif"/>
              </a:rPr>
              <a:t>she took </a:t>
            </a:r>
            <a:r>
              <a:rPr sz="2539" i="1" dirty="0">
                <a:solidFill>
                  <a:srgbClr val="191919"/>
                </a:solidFill>
                <a:latin typeface="DejaVu Serif"/>
                <a:cs typeface="DejaVu Serif"/>
              </a:rPr>
              <a:t>i </a:t>
            </a:r>
            <a:r>
              <a:rPr sz="2539" spc="-9" dirty="0">
                <a:solidFill>
                  <a:srgbClr val="191919"/>
                </a:solidFill>
                <a:latin typeface="DejaVu Serif"/>
                <a:cs typeface="DejaVu Serif"/>
              </a:rPr>
              <a:t>jumps </a:t>
            </a:r>
            <a:r>
              <a:rPr sz="2539" spc="-5" dirty="0">
                <a:solidFill>
                  <a:srgbClr val="191919"/>
                </a:solidFill>
                <a:latin typeface="DejaVu Serif"/>
                <a:cs typeface="DejaVu Serif"/>
              </a:rPr>
              <a:t>according </a:t>
            </a:r>
            <a:r>
              <a:rPr sz="2539" dirty="0">
                <a:solidFill>
                  <a:srgbClr val="191919"/>
                </a:solidFill>
                <a:latin typeface="DejaVu Serif"/>
                <a:cs typeface="DejaVu Serif"/>
              </a:rPr>
              <a:t>to  </a:t>
            </a:r>
            <a:r>
              <a:rPr sz="2539" spc="-5" dirty="0">
                <a:solidFill>
                  <a:srgbClr val="191919"/>
                </a:solidFill>
                <a:latin typeface="DejaVu Serif"/>
                <a:cs typeface="DejaVu Serif"/>
              </a:rPr>
              <a:t>the optimal</a:t>
            </a:r>
            <a:r>
              <a:rPr sz="2539" spc="-18" dirty="0">
                <a:solidFill>
                  <a:srgbClr val="191919"/>
                </a:solidFill>
                <a:latin typeface="DejaVu Serif"/>
                <a:cs typeface="DejaVu Serif"/>
              </a:rPr>
              <a:t> </a:t>
            </a:r>
            <a:r>
              <a:rPr sz="2539" spc="-5" dirty="0">
                <a:solidFill>
                  <a:srgbClr val="191919"/>
                </a:solidFill>
                <a:latin typeface="DejaVu Serif"/>
                <a:cs typeface="DejaVu Serif"/>
              </a:rPr>
              <a:t>solution.</a:t>
            </a:r>
            <a:endParaRPr sz="2539">
              <a:solidFill>
                <a:prstClr val="black"/>
              </a:solidFill>
              <a:latin typeface="DejaVu Serif"/>
              <a:cs typeface="DejaVu Serif"/>
            </a:endParaRPr>
          </a:p>
          <a:p>
            <a:pPr marL="11516" defTabSz="829178">
              <a:spcBef>
                <a:spcPts val="916"/>
              </a:spcBef>
            </a:pPr>
            <a:r>
              <a:rPr sz="2902" spc="-122" dirty="0">
                <a:solidFill>
                  <a:srgbClr val="191919"/>
                </a:solidFill>
                <a:latin typeface="DejaVu Serif"/>
                <a:cs typeface="DejaVu Serif"/>
              </a:rPr>
              <a:t>We </a:t>
            </a:r>
            <a:r>
              <a:rPr sz="2902" dirty="0">
                <a:solidFill>
                  <a:srgbClr val="191919"/>
                </a:solidFill>
                <a:latin typeface="DejaVu Serif"/>
                <a:cs typeface="DejaVu Serif"/>
              </a:rPr>
              <a:t>can </a:t>
            </a:r>
            <a:r>
              <a:rPr sz="2902" spc="-5" dirty="0">
                <a:solidFill>
                  <a:srgbClr val="191919"/>
                </a:solidFill>
                <a:latin typeface="DejaVu Serif"/>
                <a:cs typeface="DejaVu Serif"/>
              </a:rPr>
              <a:t>formalize this using</a:t>
            </a:r>
            <a:r>
              <a:rPr sz="2902" spc="103" dirty="0">
                <a:solidFill>
                  <a:srgbClr val="191919"/>
                </a:solidFill>
                <a:latin typeface="DejaVu Serif"/>
                <a:cs typeface="DejaVu Serif"/>
              </a:rPr>
              <a:t> </a:t>
            </a:r>
            <a:r>
              <a:rPr sz="2902" spc="-5" dirty="0">
                <a:solidFill>
                  <a:srgbClr val="191919"/>
                </a:solidFill>
                <a:latin typeface="DejaVu Serif"/>
                <a:cs typeface="DejaVu Serif"/>
              </a:rPr>
              <a:t>induction.</a:t>
            </a:r>
            <a:endParaRPr sz="2902">
              <a:solidFill>
                <a:prstClr val="black"/>
              </a:solidFill>
              <a:latin typeface="DejaVu Serif"/>
              <a:cs typeface="DejaVu Serif"/>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746" y="135316"/>
            <a:ext cx="8691982" cy="6519844"/>
          </a:xfrm>
          <a:prstGeom prst="rect">
            <a:avLst/>
          </a:prstGeom>
        </p:spPr>
        <p:txBody>
          <a:bodyPr vert="horz" wrap="square" lIns="0" tIns="166987" rIns="0" bIns="0" rtlCol="0">
            <a:spAutoFit/>
          </a:bodyPr>
          <a:lstStyle/>
          <a:p>
            <a:pPr marL="11516" defTabSz="829178">
              <a:spcBef>
                <a:spcPts val="1315"/>
              </a:spcBef>
            </a:pPr>
            <a:r>
              <a:rPr sz="2358" b="1" i="1" dirty="0">
                <a:solidFill>
                  <a:srgbClr val="0000FF"/>
                </a:solidFill>
                <a:latin typeface="DejaVu Serif"/>
                <a:cs typeface="DejaVu Serif"/>
              </a:rPr>
              <a:t>Lemma </a:t>
            </a:r>
            <a:r>
              <a:rPr sz="2358" b="1" i="1" spc="-5" dirty="0">
                <a:solidFill>
                  <a:srgbClr val="0000FF"/>
                </a:solidFill>
                <a:latin typeface="DejaVu Serif"/>
                <a:cs typeface="DejaVu Serif"/>
              </a:rPr>
              <a:t>2: </a:t>
            </a:r>
            <a:r>
              <a:rPr sz="2358" spc="-41" dirty="0">
                <a:solidFill>
                  <a:srgbClr val="191919"/>
                </a:solidFill>
                <a:latin typeface="DejaVu Serif"/>
                <a:cs typeface="DejaVu Serif"/>
              </a:rPr>
              <a:t>For </a:t>
            </a:r>
            <a:r>
              <a:rPr sz="2358" spc="-5" dirty="0">
                <a:solidFill>
                  <a:srgbClr val="191919"/>
                </a:solidFill>
                <a:latin typeface="DejaVu Serif"/>
                <a:cs typeface="DejaVu Serif"/>
              </a:rPr>
              <a:t>all </a:t>
            </a:r>
            <a:r>
              <a:rPr sz="2358" dirty="0">
                <a:solidFill>
                  <a:srgbClr val="191919"/>
                </a:solidFill>
                <a:latin typeface="DejaVu Serif"/>
                <a:cs typeface="DejaVu Serif"/>
              </a:rPr>
              <a:t>0 ≤ </a:t>
            </a:r>
            <a:r>
              <a:rPr sz="2358" i="1" dirty="0">
                <a:solidFill>
                  <a:srgbClr val="191919"/>
                </a:solidFill>
                <a:latin typeface="DejaVu Serif"/>
                <a:cs typeface="DejaVu Serif"/>
              </a:rPr>
              <a:t>i </a:t>
            </a:r>
            <a:r>
              <a:rPr sz="2358" dirty="0">
                <a:solidFill>
                  <a:srgbClr val="191919"/>
                </a:solidFill>
                <a:latin typeface="DejaVu Serif"/>
                <a:cs typeface="DejaVu Serif"/>
              </a:rPr>
              <a:t>≤ | </a:t>
            </a:r>
            <a:r>
              <a:rPr sz="2358" i="1" dirty="0">
                <a:solidFill>
                  <a:srgbClr val="191919"/>
                </a:solidFill>
                <a:latin typeface="DejaVu Serif"/>
                <a:cs typeface="DejaVu Serif"/>
              </a:rPr>
              <a:t>J*</a:t>
            </a:r>
            <a:r>
              <a:rPr sz="2358" dirty="0">
                <a:solidFill>
                  <a:srgbClr val="191919"/>
                </a:solidFill>
                <a:latin typeface="DejaVu Serif"/>
                <a:cs typeface="DejaVu Serif"/>
              </a:rPr>
              <a:t>|, we </a:t>
            </a:r>
            <a:r>
              <a:rPr sz="2358" spc="-5" dirty="0">
                <a:solidFill>
                  <a:srgbClr val="191919"/>
                </a:solidFill>
                <a:latin typeface="DejaVu Serif"/>
                <a:cs typeface="DejaVu Serif"/>
              </a:rPr>
              <a:t>have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a:t>
            </a:r>
            <a:r>
              <a:rPr sz="235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 </a:t>
            </a:r>
            <a:r>
              <a:rPr sz="2358" i="1" spc="-5" dirty="0">
                <a:solidFill>
                  <a:srgbClr val="191919"/>
                </a:solidFill>
                <a:latin typeface="DejaVu Serif"/>
                <a:cs typeface="DejaVu Serif"/>
              </a:rPr>
              <a:t>p</a:t>
            </a:r>
            <a:r>
              <a:rPr sz="2358" spc="-5" dirty="0">
                <a:solidFill>
                  <a:srgbClr val="191919"/>
                </a:solidFill>
                <a:latin typeface="DejaVu Serif"/>
                <a:cs typeface="DejaVu Serif"/>
              </a:rPr>
              <a:t>(</a:t>
            </a:r>
            <a:r>
              <a:rPr sz="2358" i="1" spc="-5" dirty="0">
                <a:solidFill>
                  <a:srgbClr val="191919"/>
                </a:solidFill>
                <a:latin typeface="DejaVu Serif"/>
                <a:cs typeface="DejaVu Serif"/>
              </a:rPr>
              <a:t>i</a:t>
            </a:r>
            <a:r>
              <a:rPr sz="2358" spc="-5" dirty="0">
                <a:solidFill>
                  <a:srgbClr val="191919"/>
                </a:solidFill>
                <a:latin typeface="DejaVu Serif"/>
                <a:cs typeface="DejaVu Serif"/>
              </a:rPr>
              <a:t>,</a:t>
            </a:r>
            <a:r>
              <a:rPr sz="235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a:t>
            </a:r>
            <a:endParaRPr sz="2358">
              <a:solidFill>
                <a:prstClr val="black"/>
              </a:solidFill>
              <a:latin typeface="DejaVu Serif"/>
              <a:cs typeface="DejaVu Serif"/>
            </a:endParaRPr>
          </a:p>
          <a:p>
            <a:pPr marL="11516" defTabSz="829178">
              <a:lnSpc>
                <a:spcPts val="2788"/>
              </a:lnSpc>
              <a:spcBef>
                <a:spcPts val="1224"/>
              </a:spcBef>
            </a:pPr>
            <a:r>
              <a:rPr sz="2358" b="1" i="1" spc="-5" dirty="0">
                <a:solidFill>
                  <a:srgbClr val="0000FF"/>
                </a:solidFill>
                <a:latin typeface="DejaVu Serif"/>
                <a:cs typeface="DejaVu Serif"/>
              </a:rPr>
              <a:t>Proof: </a:t>
            </a:r>
            <a:r>
              <a:rPr sz="2358" spc="-5" dirty="0">
                <a:solidFill>
                  <a:srgbClr val="191919"/>
                </a:solidFill>
                <a:latin typeface="DejaVu Serif"/>
                <a:cs typeface="DejaVu Serif"/>
              </a:rPr>
              <a:t>By induction. </a:t>
            </a:r>
            <a:r>
              <a:rPr sz="2358" spc="5" dirty="0">
                <a:solidFill>
                  <a:srgbClr val="191919"/>
                </a:solidFill>
                <a:latin typeface="DejaVu Serif"/>
                <a:cs typeface="DejaVu Serif"/>
              </a:rPr>
              <a:t>As </a:t>
            </a:r>
            <a:r>
              <a:rPr sz="2358" dirty="0">
                <a:solidFill>
                  <a:srgbClr val="191919"/>
                </a:solidFill>
                <a:latin typeface="DejaVu Serif"/>
                <a:cs typeface="DejaVu Serif"/>
              </a:rPr>
              <a:t>a </a:t>
            </a:r>
            <a:r>
              <a:rPr sz="2358" spc="-5" dirty="0">
                <a:solidFill>
                  <a:srgbClr val="191919"/>
                </a:solidFill>
                <a:latin typeface="DejaVu Serif"/>
                <a:cs typeface="DejaVu Serif"/>
              </a:rPr>
              <a:t>base case, if </a:t>
            </a:r>
            <a:r>
              <a:rPr sz="2358" i="1" dirty="0">
                <a:solidFill>
                  <a:srgbClr val="191919"/>
                </a:solidFill>
                <a:latin typeface="DejaVu Serif"/>
                <a:cs typeface="DejaVu Serif"/>
              </a:rPr>
              <a:t>i </a:t>
            </a:r>
            <a:r>
              <a:rPr sz="2358" dirty="0">
                <a:solidFill>
                  <a:srgbClr val="191919"/>
                </a:solidFill>
                <a:latin typeface="DejaVu Serif"/>
                <a:cs typeface="DejaVu Serif"/>
              </a:rPr>
              <a:t>= </a:t>
            </a:r>
            <a:r>
              <a:rPr sz="2358" spc="-5" dirty="0">
                <a:solidFill>
                  <a:srgbClr val="191919"/>
                </a:solidFill>
                <a:latin typeface="DejaVu Serif"/>
                <a:cs typeface="DejaVu Serif"/>
              </a:rPr>
              <a:t>0,</a:t>
            </a:r>
            <a:r>
              <a:rPr sz="2358" spc="-41" dirty="0">
                <a:solidFill>
                  <a:srgbClr val="191919"/>
                </a:solidFill>
                <a:latin typeface="DejaVu Serif"/>
                <a:cs typeface="DejaVu Serif"/>
              </a:rPr>
              <a:t> </a:t>
            </a:r>
            <a:r>
              <a:rPr sz="2358" spc="-5" dirty="0">
                <a:solidFill>
                  <a:srgbClr val="191919"/>
                </a:solidFill>
                <a:latin typeface="DejaVu Serif"/>
                <a:cs typeface="DejaVu Serif"/>
              </a:rPr>
              <a:t>then</a:t>
            </a:r>
            <a:endParaRPr sz="2358">
              <a:solidFill>
                <a:prstClr val="black"/>
              </a:solidFill>
              <a:latin typeface="DejaVu Serif"/>
              <a:cs typeface="DejaVu Serif"/>
            </a:endParaRPr>
          </a:p>
          <a:p>
            <a:pPr marL="426105" defTabSz="829178">
              <a:lnSpc>
                <a:spcPts val="2788"/>
              </a:lnSpc>
            </a:pPr>
            <a:r>
              <a:rPr sz="2358" i="1" dirty="0">
                <a:solidFill>
                  <a:srgbClr val="191919"/>
                </a:solidFill>
                <a:latin typeface="DejaVu Serif"/>
                <a:cs typeface="DejaVu Serif"/>
              </a:rPr>
              <a:t>p</a:t>
            </a:r>
            <a:r>
              <a:rPr sz="2358" dirty="0">
                <a:solidFill>
                  <a:srgbClr val="191919"/>
                </a:solidFill>
                <a:latin typeface="DejaVu Serif"/>
                <a:cs typeface="DejaVu Serif"/>
              </a:rPr>
              <a:t>(0,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 0 ≥ 0 = </a:t>
            </a:r>
            <a:r>
              <a:rPr sz="2358" i="1" dirty="0">
                <a:solidFill>
                  <a:srgbClr val="191919"/>
                </a:solidFill>
                <a:latin typeface="DejaVu Serif"/>
                <a:cs typeface="DejaVu Serif"/>
              </a:rPr>
              <a:t>p</a:t>
            </a:r>
            <a:r>
              <a:rPr sz="2358" dirty="0">
                <a:solidFill>
                  <a:srgbClr val="191919"/>
                </a:solidFill>
                <a:latin typeface="DejaVu Serif"/>
                <a:cs typeface="DejaVu Serif"/>
              </a:rPr>
              <a:t>(0,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spc="-5" dirty="0">
                <a:solidFill>
                  <a:srgbClr val="191919"/>
                </a:solidFill>
                <a:latin typeface="DejaVu Serif"/>
                <a:cs typeface="DejaVu Serif"/>
              </a:rPr>
              <a:t>since </a:t>
            </a:r>
            <a:r>
              <a:rPr sz="2358" dirty="0">
                <a:solidFill>
                  <a:srgbClr val="191919"/>
                </a:solidFill>
                <a:latin typeface="DejaVu Serif"/>
                <a:cs typeface="DejaVu Serif"/>
              </a:rPr>
              <a:t>the frog </a:t>
            </a:r>
            <a:r>
              <a:rPr sz="2358" spc="-5" dirty="0">
                <a:solidFill>
                  <a:srgbClr val="191919"/>
                </a:solidFill>
                <a:latin typeface="DejaVu Serif"/>
                <a:cs typeface="DejaVu Serif"/>
              </a:rPr>
              <a:t>hasn't</a:t>
            </a:r>
            <a:r>
              <a:rPr sz="2358" spc="-32" dirty="0">
                <a:solidFill>
                  <a:srgbClr val="191919"/>
                </a:solidFill>
                <a:latin typeface="DejaVu Serif"/>
                <a:cs typeface="DejaVu Serif"/>
              </a:rPr>
              <a:t> </a:t>
            </a:r>
            <a:r>
              <a:rPr sz="2358" spc="-5" dirty="0">
                <a:solidFill>
                  <a:srgbClr val="191919"/>
                </a:solidFill>
                <a:latin typeface="DejaVu Serif"/>
                <a:cs typeface="DejaVu Serif"/>
              </a:rPr>
              <a:t>moved.</a:t>
            </a:r>
            <a:endParaRPr sz="2358">
              <a:solidFill>
                <a:prstClr val="black"/>
              </a:solidFill>
              <a:latin typeface="DejaVu Serif"/>
              <a:cs typeface="DejaVu Serif"/>
            </a:endParaRPr>
          </a:p>
          <a:p>
            <a:pPr marL="403073" marR="371978" defTabSz="829178">
              <a:lnSpc>
                <a:spcPct val="97000"/>
              </a:lnSpc>
              <a:spcBef>
                <a:spcPts val="1279"/>
              </a:spcBef>
              <a:tabLst>
                <a:tab pos="3848192" algn="l"/>
              </a:tabLst>
            </a:pPr>
            <a:r>
              <a:rPr sz="2358" spc="-41" dirty="0">
                <a:solidFill>
                  <a:srgbClr val="191919"/>
                </a:solidFill>
                <a:latin typeface="DejaVu Serif"/>
                <a:cs typeface="DejaVu Serif"/>
              </a:rPr>
              <a:t>For </a:t>
            </a:r>
            <a:r>
              <a:rPr sz="2358" spc="-5" dirty="0">
                <a:solidFill>
                  <a:srgbClr val="191919"/>
                </a:solidFill>
                <a:latin typeface="DejaVu Serif"/>
                <a:cs typeface="DejaVu Serif"/>
              </a:rPr>
              <a:t>the inductive step, assume that the claim holds  for </a:t>
            </a:r>
            <a:r>
              <a:rPr sz="2358" dirty="0">
                <a:solidFill>
                  <a:srgbClr val="191919"/>
                </a:solidFill>
                <a:latin typeface="DejaVu Serif"/>
                <a:cs typeface="DejaVu Serif"/>
              </a:rPr>
              <a:t>some 0 ≤ </a:t>
            </a:r>
            <a:r>
              <a:rPr sz="2358" i="1" dirty="0">
                <a:solidFill>
                  <a:srgbClr val="191919"/>
                </a:solidFill>
                <a:latin typeface="DejaVu Serif"/>
                <a:cs typeface="DejaVu Serif"/>
              </a:rPr>
              <a:t>i </a:t>
            </a:r>
            <a:r>
              <a:rPr sz="2358" dirty="0">
                <a:solidFill>
                  <a:srgbClr val="191919"/>
                </a:solidFill>
                <a:latin typeface="DejaVu Serif"/>
                <a:cs typeface="DejaVu Serif"/>
              </a:rPr>
              <a:t>&lt;</a:t>
            </a:r>
            <a:r>
              <a:rPr sz="2358" spc="23" dirty="0">
                <a:solidFill>
                  <a:srgbClr val="191919"/>
                </a:solidFill>
                <a:latin typeface="DejaVu Serif"/>
                <a:cs typeface="DejaVu Serif"/>
              </a:rPr>
              <a:t> </a:t>
            </a:r>
            <a:r>
              <a:rPr sz="2358" dirty="0">
                <a:solidFill>
                  <a:srgbClr val="191919"/>
                </a:solidFill>
                <a:latin typeface="DejaVu Serif"/>
                <a:cs typeface="DejaVu Serif"/>
              </a:rPr>
              <a:t>|</a:t>
            </a:r>
            <a:r>
              <a:rPr sz="2358" spc="9"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100" dirty="0">
                <a:solidFill>
                  <a:srgbClr val="191919"/>
                </a:solidFill>
                <a:latin typeface="DejaVu Serif"/>
                <a:cs typeface="DejaVu Serif"/>
              </a:rPr>
              <a:t>We </a:t>
            </a:r>
            <a:r>
              <a:rPr sz="2358" spc="-5" dirty="0">
                <a:solidFill>
                  <a:srgbClr val="191919"/>
                </a:solidFill>
                <a:latin typeface="DejaVu Serif"/>
                <a:cs typeface="DejaVu Serif"/>
              </a:rPr>
              <a:t>will </a:t>
            </a:r>
            <a:r>
              <a:rPr sz="2358" dirty="0">
                <a:solidFill>
                  <a:srgbClr val="191919"/>
                </a:solidFill>
                <a:latin typeface="DejaVu Serif"/>
                <a:cs typeface="DejaVu Serif"/>
              </a:rPr>
              <a:t>prove </a:t>
            </a:r>
            <a:r>
              <a:rPr sz="2358" spc="-5" dirty="0">
                <a:solidFill>
                  <a:srgbClr val="191919"/>
                </a:solidFill>
                <a:latin typeface="DejaVu Serif"/>
                <a:cs typeface="DejaVu Serif"/>
              </a:rPr>
              <a:t>the claim holds  for </a:t>
            </a:r>
            <a:r>
              <a:rPr sz="2358" i="1" dirty="0">
                <a:solidFill>
                  <a:srgbClr val="191919"/>
                </a:solidFill>
                <a:latin typeface="DejaVu Serif"/>
                <a:cs typeface="DejaVu Serif"/>
              </a:rPr>
              <a:t>i </a:t>
            </a:r>
            <a:r>
              <a:rPr sz="2358" dirty="0">
                <a:solidFill>
                  <a:srgbClr val="191919"/>
                </a:solidFill>
                <a:latin typeface="DejaVu Serif"/>
                <a:cs typeface="DejaVu Serif"/>
              </a:rPr>
              <a:t>+ 1 by </a:t>
            </a:r>
            <a:r>
              <a:rPr sz="2358" spc="-5" dirty="0">
                <a:solidFill>
                  <a:srgbClr val="191919"/>
                </a:solidFill>
                <a:latin typeface="DejaVu Serif"/>
                <a:cs typeface="DejaVu Serif"/>
              </a:rPr>
              <a:t>considering two</a:t>
            </a:r>
            <a:r>
              <a:rPr sz="2358" dirty="0">
                <a:solidFill>
                  <a:srgbClr val="191919"/>
                </a:solidFill>
                <a:latin typeface="DejaVu Serif"/>
                <a:cs typeface="DejaVu Serif"/>
              </a:rPr>
              <a:t> </a:t>
            </a:r>
            <a:r>
              <a:rPr sz="2358" spc="-5" dirty="0">
                <a:solidFill>
                  <a:srgbClr val="191919"/>
                </a:solidFill>
                <a:latin typeface="DejaVu Serif"/>
                <a:cs typeface="DejaVu Serif"/>
              </a:rPr>
              <a:t>cases:</a:t>
            </a:r>
            <a:endParaRPr sz="2358">
              <a:solidFill>
                <a:prstClr val="black"/>
              </a:solidFill>
              <a:latin typeface="DejaVu Serif"/>
              <a:cs typeface="DejaVu Serif"/>
            </a:endParaRPr>
          </a:p>
          <a:p>
            <a:pPr marL="817662" marR="317852" indent="-414589" defTabSz="829178">
              <a:lnSpc>
                <a:spcPts val="2739"/>
              </a:lnSpc>
              <a:spcBef>
                <a:spcPts val="1111"/>
              </a:spcBef>
              <a:tabLst>
                <a:tab pos="4800595" algn="l"/>
              </a:tabLst>
            </a:pPr>
            <a:r>
              <a:rPr sz="2358" i="1" spc="-5" dirty="0">
                <a:solidFill>
                  <a:srgbClr val="191919"/>
                </a:solidFill>
                <a:latin typeface="DejaVu Serif"/>
                <a:cs typeface="DejaVu Serif"/>
              </a:rPr>
              <a:t>Case </a:t>
            </a:r>
            <a:r>
              <a:rPr sz="2358" i="1" dirty="0">
                <a:solidFill>
                  <a:srgbClr val="191919"/>
                </a:solidFill>
                <a:latin typeface="DejaVu Serif"/>
                <a:cs typeface="DejaVu Serif"/>
              </a:rPr>
              <a:t>1: </a:t>
            </a:r>
            <a:r>
              <a:rPr sz="2358" i="1" spc="-5" dirty="0">
                <a:solidFill>
                  <a:srgbClr val="191919"/>
                </a:solidFill>
                <a:latin typeface="DejaVu Serif"/>
                <a:cs typeface="DejaVu Serif"/>
              </a:rPr>
              <a:t>p</a:t>
            </a:r>
            <a:r>
              <a:rPr sz="2358" spc="-5" dirty="0">
                <a:solidFill>
                  <a:srgbClr val="191919"/>
                </a:solidFill>
                <a:latin typeface="DejaVu Serif"/>
                <a:cs typeface="DejaVu Serif"/>
              </a:rPr>
              <a:t>(</a:t>
            </a:r>
            <a:r>
              <a:rPr sz="2358" i="1" spc="-5" dirty="0">
                <a:solidFill>
                  <a:srgbClr val="191919"/>
                </a:solidFill>
                <a:latin typeface="DejaVu Serif"/>
                <a:cs typeface="DejaVu Serif"/>
              </a:rPr>
              <a:t>i</a:t>
            </a:r>
            <a:r>
              <a:rPr sz="2358" spc="-5"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a:t>
            </a:r>
            <a:r>
              <a:rPr sz="2358" spc="45" dirty="0">
                <a:solidFill>
                  <a:srgbClr val="191919"/>
                </a:solidFill>
                <a:latin typeface="DejaVu Serif"/>
                <a:cs typeface="DejaVu Serif"/>
              </a:rPr>
              <a:t> </a:t>
            </a:r>
            <a:r>
              <a:rPr sz="2358" dirty="0">
                <a:solidFill>
                  <a:srgbClr val="191919"/>
                </a:solidFill>
                <a:latin typeface="DejaVu Serif"/>
                <a:cs typeface="DejaVu Serif"/>
              </a:rPr>
              <a:t>1,</a:t>
            </a:r>
            <a:r>
              <a:rPr sz="2358" spc="14"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Since </a:t>
            </a:r>
            <a:r>
              <a:rPr sz="2358" spc="-5" dirty="0">
                <a:solidFill>
                  <a:srgbClr val="191919"/>
                </a:solidFill>
                <a:latin typeface="DejaVu Serif"/>
                <a:cs typeface="DejaVu Serif"/>
              </a:rPr>
              <a:t>each jump</a:t>
            </a:r>
            <a:r>
              <a:rPr sz="2358" spc="-59" dirty="0">
                <a:solidFill>
                  <a:srgbClr val="191919"/>
                </a:solidFill>
                <a:latin typeface="DejaVu Serif"/>
                <a:cs typeface="DejaVu Serif"/>
              </a:rPr>
              <a:t> </a:t>
            </a:r>
            <a:r>
              <a:rPr sz="2358" spc="-5" dirty="0">
                <a:solidFill>
                  <a:srgbClr val="191919"/>
                </a:solidFill>
                <a:latin typeface="DejaVu Serif"/>
                <a:cs typeface="DejaVu Serif"/>
              </a:rPr>
              <a:t>moves  </a:t>
            </a:r>
            <a:r>
              <a:rPr sz="2358" dirty="0">
                <a:solidFill>
                  <a:srgbClr val="191919"/>
                </a:solidFill>
                <a:latin typeface="DejaVu Serif"/>
                <a:cs typeface="DejaVu Serif"/>
              </a:rPr>
              <a:t>forward, we have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 </a:t>
            </a:r>
            <a:r>
              <a:rPr sz="2358" spc="-5" dirty="0">
                <a:solidFill>
                  <a:srgbClr val="191919"/>
                </a:solidFill>
                <a:latin typeface="DejaVu Serif"/>
                <a:cs typeface="DejaVu Serif"/>
              </a:rPr>
              <a:t>1,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a:t>
            </a:r>
            <a:r>
              <a:rPr sz="235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5" dirty="0">
                <a:solidFill>
                  <a:srgbClr val="191919"/>
                </a:solidFill>
                <a:latin typeface="DejaVu Serif"/>
                <a:cs typeface="DejaVu Serif"/>
              </a:rPr>
              <a:t>so </a:t>
            </a:r>
            <a:r>
              <a:rPr sz="2358" dirty="0">
                <a:solidFill>
                  <a:srgbClr val="191919"/>
                </a:solidFill>
                <a:latin typeface="DejaVu Serif"/>
                <a:cs typeface="DejaVu Serif"/>
              </a:rPr>
              <a:t>we </a:t>
            </a:r>
            <a:r>
              <a:rPr sz="2358" spc="-5" dirty="0">
                <a:solidFill>
                  <a:srgbClr val="191919"/>
                </a:solidFill>
                <a:latin typeface="DejaVu Serif"/>
                <a:cs typeface="DejaVu Serif"/>
              </a:rPr>
              <a:t>have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 </a:t>
            </a:r>
            <a:r>
              <a:rPr sz="2358" spc="-5" dirty="0">
                <a:solidFill>
                  <a:srgbClr val="191919"/>
                </a:solidFill>
                <a:latin typeface="DejaVu Serif"/>
                <a:cs typeface="DejaVu Serif"/>
              </a:rPr>
              <a:t>1,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+ 1,</a:t>
            </a:r>
            <a:r>
              <a:rPr sz="2358" spc="9"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a:t>
            </a:r>
            <a:endParaRPr sz="2358">
              <a:solidFill>
                <a:prstClr val="black"/>
              </a:solidFill>
              <a:latin typeface="DejaVu Serif"/>
              <a:cs typeface="DejaVu Serif"/>
            </a:endParaRPr>
          </a:p>
          <a:p>
            <a:pPr marL="817662" marR="252784" indent="-414589" defTabSz="829178">
              <a:lnSpc>
                <a:spcPct val="97000"/>
              </a:lnSpc>
              <a:spcBef>
                <a:spcPts val="952"/>
              </a:spcBef>
              <a:tabLst>
                <a:tab pos="4800595" algn="l"/>
                <a:tab pos="6330543" algn="l"/>
              </a:tabLst>
            </a:pPr>
            <a:r>
              <a:rPr sz="2358" i="1" spc="-5" dirty="0">
                <a:solidFill>
                  <a:srgbClr val="191919"/>
                </a:solidFill>
                <a:latin typeface="DejaVu Serif"/>
                <a:cs typeface="DejaVu Serif"/>
              </a:rPr>
              <a:t>Case </a:t>
            </a:r>
            <a:r>
              <a:rPr sz="2358" i="1" dirty="0">
                <a:solidFill>
                  <a:srgbClr val="191919"/>
                </a:solidFill>
                <a:latin typeface="DejaVu Serif"/>
                <a:cs typeface="DejaVu Serif"/>
              </a:rPr>
              <a:t>2: </a:t>
            </a:r>
            <a:r>
              <a:rPr sz="2358" i="1" spc="-5" dirty="0">
                <a:solidFill>
                  <a:srgbClr val="191919"/>
                </a:solidFill>
                <a:latin typeface="DejaVu Serif"/>
                <a:cs typeface="DejaVu Serif"/>
              </a:rPr>
              <a:t>p</a:t>
            </a:r>
            <a:r>
              <a:rPr sz="2358" spc="-5" dirty="0">
                <a:solidFill>
                  <a:srgbClr val="191919"/>
                </a:solidFill>
                <a:latin typeface="DejaVu Serif"/>
                <a:cs typeface="DejaVu Serif"/>
              </a:rPr>
              <a:t>(</a:t>
            </a:r>
            <a:r>
              <a:rPr sz="2358" i="1" spc="-5" dirty="0">
                <a:solidFill>
                  <a:srgbClr val="191919"/>
                </a:solidFill>
                <a:latin typeface="DejaVu Serif"/>
                <a:cs typeface="DejaVu Serif"/>
              </a:rPr>
              <a:t>i</a:t>
            </a:r>
            <a:r>
              <a:rPr sz="2358" spc="-5"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&lt;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a:t>
            </a:r>
            <a:r>
              <a:rPr sz="2358" spc="45" dirty="0">
                <a:solidFill>
                  <a:srgbClr val="191919"/>
                </a:solidFill>
                <a:latin typeface="DejaVu Serif"/>
                <a:cs typeface="DejaVu Serif"/>
              </a:rPr>
              <a:t> </a:t>
            </a:r>
            <a:r>
              <a:rPr sz="2358" dirty="0">
                <a:solidFill>
                  <a:srgbClr val="191919"/>
                </a:solidFill>
                <a:latin typeface="DejaVu Serif"/>
                <a:cs typeface="DejaVu Serif"/>
              </a:rPr>
              <a:t>1,</a:t>
            </a:r>
            <a:r>
              <a:rPr sz="2358" spc="14"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5" dirty="0">
                <a:solidFill>
                  <a:srgbClr val="191919"/>
                </a:solidFill>
                <a:latin typeface="DejaVu Serif"/>
                <a:cs typeface="DejaVu Serif"/>
              </a:rPr>
              <a:t>Each </a:t>
            </a:r>
            <a:r>
              <a:rPr sz="2358" dirty="0">
                <a:solidFill>
                  <a:srgbClr val="191919"/>
                </a:solidFill>
                <a:latin typeface="DejaVu Serif"/>
                <a:cs typeface="DejaVu Serif"/>
              </a:rPr>
              <a:t>jump </a:t>
            </a:r>
            <a:r>
              <a:rPr sz="2358" spc="-5" dirty="0">
                <a:solidFill>
                  <a:srgbClr val="191919"/>
                </a:solidFill>
                <a:latin typeface="DejaVu Serif"/>
                <a:cs typeface="DejaVu Serif"/>
              </a:rPr>
              <a:t>is </a:t>
            </a:r>
            <a:r>
              <a:rPr sz="2358" spc="5" dirty="0">
                <a:solidFill>
                  <a:srgbClr val="191919"/>
                </a:solidFill>
                <a:latin typeface="DejaVu Serif"/>
                <a:cs typeface="DejaVu Serif"/>
              </a:rPr>
              <a:t>of </a:t>
            </a:r>
            <a:r>
              <a:rPr sz="2358" spc="-5" dirty="0">
                <a:solidFill>
                  <a:srgbClr val="191919"/>
                </a:solidFill>
                <a:latin typeface="DejaVu Serif"/>
                <a:cs typeface="DejaVu Serif"/>
              </a:rPr>
              <a:t>size at  </a:t>
            </a:r>
            <a:r>
              <a:rPr sz="2358" dirty="0">
                <a:solidFill>
                  <a:srgbClr val="191919"/>
                </a:solidFill>
                <a:latin typeface="DejaVu Serif"/>
                <a:cs typeface="DejaVu Serif"/>
              </a:rPr>
              <a:t>most </a:t>
            </a:r>
            <a:r>
              <a:rPr sz="2358" i="1" dirty="0">
                <a:solidFill>
                  <a:srgbClr val="191919"/>
                </a:solidFill>
                <a:latin typeface="DejaVu Serif"/>
                <a:cs typeface="DejaVu Serif"/>
              </a:rPr>
              <a:t>r</a:t>
            </a:r>
            <a:r>
              <a:rPr sz="2358" dirty="0">
                <a:solidFill>
                  <a:srgbClr val="191919"/>
                </a:solidFill>
                <a:latin typeface="DejaVu Serif"/>
                <a:cs typeface="DejaVu Serif"/>
              </a:rPr>
              <a:t>, so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+ 1,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 </a:t>
            </a:r>
            <a:r>
              <a:rPr sz="2358" i="1" spc="-5" dirty="0">
                <a:solidFill>
                  <a:srgbClr val="191919"/>
                </a:solidFill>
                <a:latin typeface="DejaVu Serif"/>
                <a:cs typeface="DejaVu Serif"/>
              </a:rPr>
              <a:t>p</a:t>
            </a:r>
            <a:r>
              <a:rPr sz="2358" spc="-5" dirty="0">
                <a:solidFill>
                  <a:srgbClr val="191919"/>
                </a:solidFill>
                <a:latin typeface="DejaVu Serif"/>
                <a:cs typeface="DejaVu Serif"/>
              </a:rPr>
              <a:t>(</a:t>
            </a:r>
            <a:r>
              <a:rPr sz="2358" i="1" spc="-5" dirty="0">
                <a:solidFill>
                  <a:srgbClr val="191919"/>
                </a:solidFill>
                <a:latin typeface="DejaVu Serif"/>
                <a:cs typeface="DejaVu Serif"/>
              </a:rPr>
              <a:t>i</a:t>
            </a:r>
            <a:r>
              <a:rPr sz="2358" spc="-5"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a:t>
            </a:r>
            <a:r>
              <a:rPr sz="2358" spc="36" dirty="0">
                <a:solidFill>
                  <a:srgbClr val="191919"/>
                </a:solidFill>
                <a:latin typeface="DejaVu Serif"/>
                <a:cs typeface="DejaVu Serif"/>
              </a:rPr>
              <a:t> </a:t>
            </a:r>
            <a:r>
              <a:rPr sz="2358" dirty="0">
                <a:solidFill>
                  <a:srgbClr val="191919"/>
                </a:solidFill>
                <a:latin typeface="DejaVu Serif"/>
                <a:cs typeface="DejaVu Serif"/>
              </a:rPr>
              <a:t>+</a:t>
            </a:r>
            <a:r>
              <a:rPr sz="2358" spc="14" dirty="0">
                <a:solidFill>
                  <a:srgbClr val="191919"/>
                </a:solidFill>
                <a:latin typeface="DejaVu Serif"/>
                <a:cs typeface="DejaVu Serif"/>
              </a:rPr>
              <a:t> </a:t>
            </a:r>
            <a:r>
              <a:rPr sz="2358" i="1" dirty="0">
                <a:solidFill>
                  <a:srgbClr val="191919"/>
                </a:solidFill>
                <a:latin typeface="DejaVu Serif"/>
                <a:cs typeface="DejaVu Serif"/>
              </a:rPr>
              <a:t>r</a:t>
            </a:r>
            <a:r>
              <a:rPr sz="2358" dirty="0">
                <a:solidFill>
                  <a:srgbClr val="191919"/>
                </a:solidFill>
                <a:latin typeface="DejaVu Serif"/>
                <a:cs typeface="DejaVu Serif"/>
              </a:rPr>
              <a:t>.	</a:t>
            </a:r>
            <a:r>
              <a:rPr sz="2358" spc="-5" dirty="0">
                <a:solidFill>
                  <a:srgbClr val="191919"/>
                </a:solidFill>
                <a:latin typeface="DejaVu Serif"/>
                <a:cs typeface="DejaVu Serif"/>
              </a:rPr>
              <a:t>By </a:t>
            </a:r>
            <a:r>
              <a:rPr sz="2358" dirty="0">
                <a:solidFill>
                  <a:srgbClr val="191919"/>
                </a:solidFill>
                <a:latin typeface="DejaVu Serif"/>
                <a:cs typeface="DejaVu Serif"/>
              </a:rPr>
              <a:t>our IH,</a:t>
            </a:r>
            <a:r>
              <a:rPr sz="2358" spc="-82" dirty="0">
                <a:solidFill>
                  <a:srgbClr val="191919"/>
                </a:solidFill>
                <a:latin typeface="DejaVu Serif"/>
                <a:cs typeface="DejaVu Serif"/>
              </a:rPr>
              <a:t> </a:t>
            </a:r>
            <a:r>
              <a:rPr sz="2358" dirty="0">
                <a:solidFill>
                  <a:srgbClr val="191919"/>
                </a:solidFill>
                <a:latin typeface="DejaVu Serif"/>
                <a:cs typeface="DejaVu Serif"/>
              </a:rPr>
              <a:t>we  know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a:t>
            </a:r>
            <a:r>
              <a:rPr sz="2358"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 </a:t>
            </a:r>
            <a:r>
              <a:rPr sz="2358" i="1" spc="-5" dirty="0">
                <a:solidFill>
                  <a:srgbClr val="191919"/>
                </a:solidFill>
                <a:latin typeface="DejaVu Serif"/>
                <a:cs typeface="DejaVu Serif"/>
              </a:rPr>
              <a:t>p</a:t>
            </a:r>
            <a:r>
              <a:rPr sz="2358" spc="-5" dirty="0">
                <a:solidFill>
                  <a:srgbClr val="191919"/>
                </a:solidFill>
                <a:latin typeface="DejaVu Serif"/>
                <a:cs typeface="DejaVu Serif"/>
              </a:rPr>
              <a:t>(</a:t>
            </a:r>
            <a:r>
              <a:rPr sz="2358" i="1" spc="-5" dirty="0">
                <a:solidFill>
                  <a:srgbClr val="191919"/>
                </a:solidFill>
                <a:latin typeface="DejaVu Serif"/>
                <a:cs typeface="DejaVu Serif"/>
              </a:rPr>
              <a:t>i</a:t>
            </a:r>
            <a:r>
              <a:rPr sz="2358" spc="-5"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5" dirty="0">
                <a:solidFill>
                  <a:srgbClr val="191919"/>
                </a:solidFill>
                <a:latin typeface="DejaVu Serif"/>
                <a:cs typeface="DejaVu Serif"/>
              </a:rPr>
              <a:t>so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+ 1, </a:t>
            </a:r>
            <a:r>
              <a:rPr sz="2358" i="1" dirty="0">
                <a:solidFill>
                  <a:srgbClr val="191919"/>
                </a:solidFill>
                <a:latin typeface="DejaVu Serif"/>
                <a:cs typeface="DejaVu Serif"/>
              </a:rPr>
              <a:t>J*</a:t>
            </a:r>
            <a:r>
              <a:rPr sz="2358" dirty="0">
                <a:solidFill>
                  <a:srgbClr val="191919"/>
                </a:solidFill>
                <a:latin typeface="DejaVu Serif"/>
                <a:cs typeface="DejaVu Serif"/>
              </a:rPr>
              <a:t>) ≤ </a:t>
            </a:r>
            <a:r>
              <a:rPr sz="2358" i="1" spc="-5" dirty="0">
                <a:solidFill>
                  <a:srgbClr val="191919"/>
                </a:solidFill>
                <a:latin typeface="DejaVu Serif"/>
                <a:cs typeface="DejaVu Serif"/>
              </a:rPr>
              <a:t>p</a:t>
            </a:r>
            <a:r>
              <a:rPr sz="2358" spc="-5" dirty="0">
                <a:solidFill>
                  <a:srgbClr val="191919"/>
                </a:solidFill>
                <a:latin typeface="DejaVu Serif"/>
                <a:cs typeface="DejaVu Serif"/>
              </a:rPr>
              <a:t>(</a:t>
            </a:r>
            <a:r>
              <a:rPr sz="2358" i="1" spc="-5" dirty="0">
                <a:solidFill>
                  <a:srgbClr val="191919"/>
                </a:solidFill>
                <a:latin typeface="DejaVu Serif"/>
                <a:cs typeface="DejaVu Serif"/>
              </a:rPr>
              <a:t>i</a:t>
            </a:r>
            <a:r>
              <a:rPr sz="2358" spc="-5"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a:t>
            </a:r>
            <a:r>
              <a:rPr sz="2358" spc="68" dirty="0">
                <a:solidFill>
                  <a:srgbClr val="191919"/>
                </a:solidFill>
                <a:latin typeface="DejaVu Serif"/>
                <a:cs typeface="DejaVu Serif"/>
              </a:rPr>
              <a:t> </a:t>
            </a:r>
            <a:r>
              <a:rPr sz="2358" i="1" dirty="0">
                <a:solidFill>
                  <a:srgbClr val="191919"/>
                </a:solidFill>
                <a:latin typeface="DejaVu Serif"/>
                <a:cs typeface="DejaVu Serif"/>
              </a:rPr>
              <a:t>r</a:t>
            </a:r>
            <a:r>
              <a:rPr sz="2358" dirty="0">
                <a:solidFill>
                  <a:srgbClr val="191919"/>
                </a:solidFill>
                <a:latin typeface="DejaVu Serif"/>
                <a:cs typeface="DejaVu Serif"/>
              </a:rPr>
              <a:t>.</a:t>
            </a:r>
            <a:endParaRPr sz="2358">
              <a:solidFill>
                <a:prstClr val="black"/>
              </a:solidFill>
              <a:latin typeface="DejaVu Serif"/>
              <a:cs typeface="DejaVu Serif"/>
            </a:endParaRPr>
          </a:p>
          <a:p>
            <a:pPr marL="817662" marR="1075628" defTabSz="829178">
              <a:lnSpc>
                <a:spcPts val="2739"/>
              </a:lnSpc>
              <a:spcBef>
                <a:spcPts val="86"/>
              </a:spcBef>
              <a:tabLst>
                <a:tab pos="5240520" algn="l"/>
              </a:tabLst>
            </a:pPr>
            <a:r>
              <a:rPr sz="2358" spc="-5" dirty="0">
                <a:solidFill>
                  <a:srgbClr val="191919"/>
                </a:solidFill>
                <a:latin typeface="DejaVu Serif"/>
                <a:cs typeface="DejaVu Serif"/>
              </a:rPr>
              <a:t>Therefore, </a:t>
            </a:r>
            <a:r>
              <a:rPr sz="2358" dirty="0">
                <a:solidFill>
                  <a:srgbClr val="191919"/>
                </a:solidFill>
                <a:latin typeface="DejaVu Serif"/>
                <a:cs typeface="DejaVu Serif"/>
              </a:rPr>
              <a:t>the </a:t>
            </a:r>
            <a:r>
              <a:rPr sz="2358" spc="-5" dirty="0">
                <a:solidFill>
                  <a:srgbClr val="191919"/>
                </a:solidFill>
                <a:latin typeface="DejaVu Serif"/>
                <a:cs typeface="DejaVu Serif"/>
              </a:rPr>
              <a:t>greedy algorithm can jump </a:t>
            </a:r>
            <a:r>
              <a:rPr sz="2358" dirty="0">
                <a:solidFill>
                  <a:srgbClr val="191919"/>
                </a:solidFill>
                <a:latin typeface="DejaVu Serif"/>
                <a:cs typeface="DejaVu Serif"/>
              </a:rPr>
              <a:t>to  </a:t>
            </a:r>
            <a:r>
              <a:rPr sz="2358" spc="-5" dirty="0">
                <a:solidFill>
                  <a:srgbClr val="191919"/>
                </a:solidFill>
                <a:latin typeface="DejaVu Serif"/>
                <a:cs typeface="DejaVu Serif"/>
              </a:rPr>
              <a:t>position </a:t>
            </a:r>
            <a:r>
              <a:rPr sz="2358" spc="-9" dirty="0">
                <a:solidFill>
                  <a:srgbClr val="191919"/>
                </a:solidFill>
                <a:latin typeface="DejaVu Serif"/>
                <a:cs typeface="DejaVu Serif"/>
              </a:rPr>
              <a:t>at </a:t>
            </a:r>
            <a:r>
              <a:rPr sz="2358" spc="-5" dirty="0">
                <a:solidFill>
                  <a:srgbClr val="191919"/>
                </a:solidFill>
                <a:latin typeface="DejaVu Serif"/>
                <a:cs typeface="DejaVu Serif"/>
              </a:rPr>
              <a:t>least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a:t>
            </a:r>
            <a:r>
              <a:rPr sz="2358" spc="63" dirty="0">
                <a:solidFill>
                  <a:srgbClr val="191919"/>
                </a:solidFill>
                <a:latin typeface="DejaVu Serif"/>
                <a:cs typeface="DejaVu Serif"/>
              </a:rPr>
              <a:t> </a:t>
            </a:r>
            <a:r>
              <a:rPr sz="2358" spc="-5" dirty="0">
                <a:solidFill>
                  <a:srgbClr val="191919"/>
                </a:solidFill>
                <a:latin typeface="DejaVu Serif"/>
                <a:cs typeface="DejaVu Serif"/>
              </a:rPr>
              <a:t>1,</a:t>
            </a:r>
            <a:r>
              <a:rPr sz="2358" spc="14"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5" dirty="0">
                <a:solidFill>
                  <a:srgbClr val="191919"/>
                </a:solidFill>
                <a:latin typeface="DejaVu Serif"/>
                <a:cs typeface="DejaVu Serif"/>
              </a:rPr>
              <a:t>Therefore,</a:t>
            </a:r>
            <a:endParaRPr sz="2358">
              <a:solidFill>
                <a:prstClr val="black"/>
              </a:solidFill>
              <a:latin typeface="DejaVu Serif"/>
              <a:cs typeface="DejaVu Serif"/>
            </a:endParaRPr>
          </a:p>
          <a:p>
            <a:pPr marL="817662" defTabSz="829178">
              <a:lnSpc>
                <a:spcPts val="2671"/>
              </a:lnSpc>
            </a:pP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 </a:t>
            </a:r>
            <a:r>
              <a:rPr sz="2358" spc="-5" dirty="0">
                <a:solidFill>
                  <a:srgbClr val="191919"/>
                </a:solidFill>
                <a:latin typeface="DejaVu Serif"/>
                <a:cs typeface="DejaVu Serif"/>
              </a:rPr>
              <a:t>1,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 </a:t>
            </a:r>
            <a:r>
              <a:rPr sz="2358" dirty="0">
                <a:solidFill>
                  <a:srgbClr val="191919"/>
                </a:solidFill>
                <a:latin typeface="DejaVu Serif"/>
                <a:cs typeface="DejaVu Serif"/>
              </a:rPr>
              <a:t>+ 1,</a:t>
            </a:r>
            <a:r>
              <a:rPr sz="2358" spc="14"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a:t>
            </a:r>
            <a:endParaRPr sz="2358">
              <a:solidFill>
                <a:prstClr val="black"/>
              </a:solidFill>
              <a:latin typeface="DejaVu Serif"/>
              <a:cs typeface="DejaVu Serif"/>
            </a:endParaRPr>
          </a:p>
          <a:p>
            <a:pPr marL="403073" defTabSz="829178">
              <a:spcBef>
                <a:spcPts val="934"/>
              </a:spcBef>
            </a:pPr>
            <a:r>
              <a:rPr sz="2358" dirty="0">
                <a:solidFill>
                  <a:srgbClr val="191919"/>
                </a:solidFill>
                <a:latin typeface="DejaVu Serif"/>
                <a:cs typeface="DejaVu Serif"/>
              </a:rPr>
              <a:t>So</a:t>
            </a:r>
            <a:r>
              <a:rPr sz="2358" spc="9" dirty="0">
                <a:solidFill>
                  <a:srgbClr val="191919"/>
                </a:solidFill>
                <a:latin typeface="DejaVu Serif"/>
                <a:cs typeface="DejaVu Serif"/>
              </a:rPr>
              <a: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a:t>
            </a:r>
            <a:r>
              <a:rPr sz="2358" i="1" spc="-326" dirty="0">
                <a:solidFill>
                  <a:srgbClr val="191919"/>
                </a:solidFill>
                <a:latin typeface="DejaVu Serif"/>
                <a:cs typeface="DejaVu Serif"/>
              </a:rPr>
              <a:t> </a:t>
            </a:r>
            <a:r>
              <a:rPr sz="2358" dirty="0">
                <a:solidFill>
                  <a:srgbClr val="191919"/>
                </a:solidFill>
                <a:latin typeface="DejaVu Serif"/>
                <a:cs typeface="DejaVu Serif"/>
              </a:rPr>
              <a:t>+</a:t>
            </a:r>
            <a:r>
              <a:rPr sz="2358" spc="-304" dirty="0">
                <a:solidFill>
                  <a:srgbClr val="191919"/>
                </a:solidFill>
                <a:latin typeface="DejaVu Serif"/>
                <a:cs typeface="DejaVu Serif"/>
              </a:rPr>
              <a:t> </a:t>
            </a:r>
            <a:r>
              <a:rPr sz="2358" spc="-5" dirty="0">
                <a:solidFill>
                  <a:srgbClr val="191919"/>
                </a:solidFill>
                <a:latin typeface="DejaVu Serif"/>
                <a:cs typeface="DejaVu Serif"/>
              </a:rPr>
              <a:t>1,</a:t>
            </a:r>
            <a:r>
              <a:rPr sz="2358" spc="5"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a:t>
            </a:r>
            <a:r>
              <a:rPr sz="2358" dirty="0">
                <a:solidFill>
                  <a:srgbClr val="191919"/>
                </a:solidFill>
                <a:latin typeface="DejaVu Serif"/>
                <a:cs typeface="DejaVu Serif"/>
              </a:rPr>
              <a:t> ≥</a:t>
            </a:r>
            <a:r>
              <a:rPr sz="2358" spc="9" dirty="0">
                <a:solidFill>
                  <a:srgbClr val="191919"/>
                </a:solidFill>
                <a:latin typeface="DejaVu Serif"/>
                <a:cs typeface="DejaVu Serif"/>
              </a:rPr>
              <a: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i</a:t>
            </a:r>
            <a:r>
              <a:rPr sz="2358" i="1" spc="-313" dirty="0">
                <a:solidFill>
                  <a:srgbClr val="191919"/>
                </a:solidFill>
                <a:latin typeface="DejaVu Serif"/>
                <a:cs typeface="DejaVu Serif"/>
              </a:rPr>
              <a:t> </a:t>
            </a:r>
            <a:r>
              <a:rPr sz="2358" dirty="0">
                <a:solidFill>
                  <a:srgbClr val="191919"/>
                </a:solidFill>
                <a:latin typeface="DejaVu Serif"/>
                <a:cs typeface="DejaVu Serif"/>
              </a:rPr>
              <a:t>+</a:t>
            </a:r>
            <a:r>
              <a:rPr sz="2358" spc="-313" dirty="0">
                <a:solidFill>
                  <a:srgbClr val="191919"/>
                </a:solidFill>
                <a:latin typeface="DejaVu Serif"/>
                <a:cs typeface="DejaVu Serif"/>
              </a:rPr>
              <a:t> </a:t>
            </a:r>
            <a:r>
              <a:rPr sz="2358" spc="-5" dirty="0">
                <a:solidFill>
                  <a:srgbClr val="191919"/>
                </a:solidFill>
                <a:latin typeface="DejaVu Serif"/>
                <a:cs typeface="DejaVu Serif"/>
              </a:rPr>
              <a:t>1,</a:t>
            </a:r>
            <a:r>
              <a:rPr sz="2358" spc="5"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a:t>
            </a:r>
            <a:r>
              <a:rPr sz="2358" spc="-317" dirty="0">
                <a:solidFill>
                  <a:srgbClr val="191919"/>
                </a:solidFill>
                <a:latin typeface="DejaVu Serif"/>
                <a:cs typeface="DejaVu Serif"/>
              </a:rPr>
              <a:t> </a:t>
            </a:r>
            <a:r>
              <a:rPr sz="2358" spc="-5" dirty="0">
                <a:solidFill>
                  <a:srgbClr val="191919"/>
                </a:solidFill>
                <a:latin typeface="DejaVu Serif"/>
                <a:cs typeface="DejaVu Serif"/>
              </a:rPr>
              <a:t>completing</a:t>
            </a:r>
            <a:r>
              <a:rPr sz="2358" spc="-9" dirty="0">
                <a:solidFill>
                  <a:srgbClr val="191919"/>
                </a:solidFill>
                <a:latin typeface="DejaVu Serif"/>
                <a:cs typeface="DejaVu Serif"/>
              </a:rPr>
              <a:t> </a:t>
            </a:r>
            <a:r>
              <a:rPr sz="2358" dirty="0">
                <a:solidFill>
                  <a:srgbClr val="191919"/>
                </a:solidFill>
                <a:latin typeface="DejaVu Serif"/>
                <a:cs typeface="DejaVu Serif"/>
              </a:rPr>
              <a:t>the</a:t>
            </a:r>
            <a:r>
              <a:rPr sz="2358" spc="-9" dirty="0">
                <a:solidFill>
                  <a:srgbClr val="191919"/>
                </a:solidFill>
                <a:latin typeface="DejaVu Serif"/>
                <a:cs typeface="DejaVu Serif"/>
              </a:rPr>
              <a:t> </a:t>
            </a:r>
            <a:r>
              <a:rPr sz="2358" spc="-5" dirty="0">
                <a:solidFill>
                  <a:srgbClr val="191919"/>
                </a:solidFill>
                <a:latin typeface="DejaVu Serif"/>
                <a:cs typeface="DejaVu Serif"/>
              </a:rPr>
              <a:t>induction.</a:t>
            </a:r>
            <a:r>
              <a:rPr sz="2358" dirty="0">
                <a:solidFill>
                  <a:srgbClr val="191919"/>
                </a:solidFill>
                <a:latin typeface="DejaVu Serif"/>
                <a:cs typeface="DejaVu Serif"/>
              </a:rPr>
              <a:t> ■</a:t>
            </a:r>
            <a:endParaRPr sz="2358">
              <a:solidFill>
                <a:prstClr val="black"/>
              </a:solidFill>
              <a:latin typeface="DejaVu Serif"/>
              <a:cs typeface="DejaVu Serif"/>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0041" y="225145"/>
            <a:ext cx="8252057" cy="6471232"/>
          </a:xfrm>
          <a:prstGeom prst="rect">
            <a:avLst/>
          </a:prstGeom>
        </p:spPr>
        <p:txBody>
          <a:bodyPr vert="horz" wrap="square" lIns="0" tIns="21881" rIns="0" bIns="0" rtlCol="0">
            <a:spAutoFit/>
          </a:bodyPr>
          <a:lstStyle/>
          <a:p>
            <a:pPr marL="426105" marR="241844" indent="-414589" defTabSz="829178">
              <a:lnSpc>
                <a:spcPct val="97000"/>
              </a:lnSpc>
              <a:spcBef>
                <a:spcPts val="172"/>
              </a:spcBef>
              <a:tabLst>
                <a:tab pos="2012484" algn="l"/>
              </a:tabLst>
            </a:pPr>
            <a:r>
              <a:rPr sz="2358" b="1" i="1" spc="-5" dirty="0">
                <a:solidFill>
                  <a:srgbClr val="0000FF"/>
                </a:solidFill>
                <a:latin typeface="DejaVu Serif"/>
                <a:cs typeface="DejaVu Serif"/>
              </a:rPr>
              <a:t>Theorem: </a:t>
            </a:r>
            <a:r>
              <a:rPr sz="2358" spc="-5" dirty="0">
                <a:solidFill>
                  <a:srgbClr val="191919"/>
                </a:solidFill>
                <a:latin typeface="DejaVu Serif"/>
                <a:cs typeface="DejaVu Serif"/>
              </a:rPr>
              <a:t>Let </a:t>
            </a:r>
            <a:r>
              <a:rPr sz="2358" i="1" dirty="0">
                <a:solidFill>
                  <a:srgbClr val="191919"/>
                </a:solidFill>
                <a:latin typeface="DejaVu Serif"/>
                <a:cs typeface="DejaVu Serif"/>
              </a:rPr>
              <a:t>J </a:t>
            </a:r>
            <a:r>
              <a:rPr sz="2358" dirty="0">
                <a:solidFill>
                  <a:srgbClr val="191919"/>
                </a:solidFill>
                <a:latin typeface="DejaVu Serif"/>
                <a:cs typeface="DejaVu Serif"/>
              </a:rPr>
              <a:t>be </a:t>
            </a:r>
            <a:r>
              <a:rPr sz="2358" spc="-5" dirty="0">
                <a:solidFill>
                  <a:srgbClr val="191919"/>
                </a:solidFill>
                <a:latin typeface="DejaVu Serif"/>
                <a:cs typeface="DejaVu Serif"/>
              </a:rPr>
              <a:t>the series </a:t>
            </a:r>
            <a:r>
              <a:rPr sz="2358" spc="5" dirty="0">
                <a:solidFill>
                  <a:srgbClr val="191919"/>
                </a:solidFill>
                <a:latin typeface="DejaVu Serif"/>
                <a:cs typeface="DejaVu Serif"/>
              </a:rPr>
              <a:t>of </a:t>
            </a:r>
            <a:r>
              <a:rPr sz="2358" spc="-5" dirty="0">
                <a:solidFill>
                  <a:srgbClr val="191919"/>
                </a:solidFill>
                <a:latin typeface="DejaVu Serif"/>
                <a:cs typeface="DejaVu Serif"/>
              </a:rPr>
              <a:t>jumps </a:t>
            </a:r>
            <a:r>
              <a:rPr sz="2358" dirty="0">
                <a:solidFill>
                  <a:srgbClr val="191919"/>
                </a:solidFill>
                <a:latin typeface="DejaVu Serif"/>
                <a:cs typeface="DejaVu Serif"/>
              </a:rPr>
              <a:t>produced by  the </a:t>
            </a:r>
            <a:r>
              <a:rPr sz="2358" spc="-5" dirty="0">
                <a:solidFill>
                  <a:srgbClr val="191919"/>
                </a:solidFill>
                <a:latin typeface="DejaVu Serif"/>
                <a:cs typeface="DejaVu Serif"/>
              </a:rPr>
              <a:t>greedy algorithm and </a:t>
            </a:r>
            <a:r>
              <a:rPr sz="2358" i="1" spc="-5" dirty="0">
                <a:solidFill>
                  <a:srgbClr val="191919"/>
                </a:solidFill>
                <a:latin typeface="DejaVu Serif"/>
                <a:cs typeface="DejaVu Serif"/>
              </a:rPr>
              <a:t>J* </a:t>
            </a:r>
            <a:r>
              <a:rPr sz="2358" dirty="0">
                <a:solidFill>
                  <a:srgbClr val="191919"/>
                </a:solidFill>
                <a:latin typeface="DejaVu Serif"/>
                <a:cs typeface="DejaVu Serif"/>
              </a:rPr>
              <a:t>be </a:t>
            </a:r>
            <a:r>
              <a:rPr sz="2358" spc="-5" dirty="0">
                <a:solidFill>
                  <a:srgbClr val="191919"/>
                </a:solidFill>
                <a:latin typeface="DejaVu Serif"/>
                <a:cs typeface="DejaVu Serif"/>
              </a:rPr>
              <a:t>any optimal series  </a:t>
            </a:r>
            <a:r>
              <a:rPr sz="2358" dirty="0">
                <a:solidFill>
                  <a:srgbClr val="191919"/>
                </a:solidFill>
                <a:latin typeface="DejaVu Serif"/>
                <a:cs typeface="DejaVu Serif"/>
              </a:rPr>
              <a:t>of </a:t>
            </a:r>
            <a:r>
              <a:rPr sz="2358" spc="-5" dirty="0">
                <a:solidFill>
                  <a:srgbClr val="191919"/>
                </a:solidFill>
                <a:latin typeface="DejaVu Serif"/>
                <a:cs typeface="DejaVu Serif"/>
              </a:rPr>
              <a:t>jumps.	Then </a:t>
            </a:r>
            <a:r>
              <a:rPr sz="235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 |</a:t>
            </a:r>
            <a:r>
              <a:rPr sz="2358" spc="27"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a:t>
            </a:r>
            <a:endParaRPr sz="2358">
              <a:solidFill>
                <a:prstClr val="black"/>
              </a:solidFill>
              <a:latin typeface="DejaVu Serif"/>
              <a:cs typeface="DejaVu Serif"/>
            </a:endParaRPr>
          </a:p>
          <a:p>
            <a:pPr marL="11516" defTabSz="829178">
              <a:lnSpc>
                <a:spcPts val="2784"/>
              </a:lnSpc>
              <a:spcBef>
                <a:spcPts val="1233"/>
              </a:spcBef>
            </a:pPr>
            <a:r>
              <a:rPr sz="2358" b="1" i="1" spc="-5" dirty="0">
                <a:solidFill>
                  <a:srgbClr val="0000FF"/>
                </a:solidFill>
                <a:latin typeface="DejaVu Serif"/>
                <a:cs typeface="DejaVu Serif"/>
              </a:rPr>
              <a:t>Proof: </a:t>
            </a:r>
            <a:r>
              <a:rPr sz="2358" dirty="0">
                <a:solidFill>
                  <a:srgbClr val="191919"/>
                </a:solidFill>
                <a:latin typeface="DejaVu Serif"/>
                <a:cs typeface="DejaVu Serif"/>
              </a:rPr>
              <a:t>Since </a:t>
            </a:r>
            <a:r>
              <a:rPr sz="2358" i="1" dirty="0">
                <a:solidFill>
                  <a:srgbClr val="191919"/>
                </a:solidFill>
                <a:latin typeface="DejaVu Serif"/>
                <a:cs typeface="DejaVu Serif"/>
              </a:rPr>
              <a:t>J* </a:t>
            </a:r>
            <a:r>
              <a:rPr sz="2358" spc="-5" dirty="0">
                <a:solidFill>
                  <a:srgbClr val="191919"/>
                </a:solidFill>
                <a:latin typeface="DejaVu Serif"/>
                <a:cs typeface="DejaVu Serif"/>
              </a:rPr>
              <a:t>is an optimal solution, </a:t>
            </a:r>
            <a:r>
              <a:rPr sz="2358" dirty="0">
                <a:solidFill>
                  <a:srgbClr val="191919"/>
                </a:solidFill>
                <a:latin typeface="DejaVu Serif"/>
                <a:cs typeface="DejaVu Serif"/>
              </a:rPr>
              <a:t>we know</a:t>
            </a:r>
            <a:r>
              <a:rPr sz="2358" spc="-63" dirty="0">
                <a:solidFill>
                  <a:srgbClr val="191919"/>
                </a:solidFill>
                <a:latin typeface="DejaVu Serif"/>
                <a:cs typeface="DejaVu Serif"/>
              </a:rPr>
              <a:t> </a:t>
            </a:r>
            <a:r>
              <a:rPr sz="2358" spc="-5" dirty="0">
                <a:solidFill>
                  <a:srgbClr val="191919"/>
                </a:solidFill>
                <a:latin typeface="DejaVu Serif"/>
                <a:cs typeface="DejaVu Serif"/>
              </a:rPr>
              <a:t>that</a:t>
            </a:r>
            <a:endParaRPr sz="2358">
              <a:solidFill>
                <a:prstClr val="black"/>
              </a:solidFill>
              <a:latin typeface="DejaVu Serif"/>
              <a:cs typeface="DejaVu Serif"/>
            </a:endParaRPr>
          </a:p>
          <a:p>
            <a:pPr marL="426105" defTabSz="829178">
              <a:lnSpc>
                <a:spcPts val="2784"/>
              </a:lnSpc>
              <a:tabLst>
                <a:tab pos="2138588" algn="l"/>
              </a:tabLst>
            </a:pPr>
            <a:r>
              <a:rPr sz="235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5" dirty="0">
                <a:solidFill>
                  <a:srgbClr val="191919"/>
                </a:solidFill>
                <a:latin typeface="DejaVu Serif"/>
                <a:cs typeface="DejaVu Serif"/>
              </a:rPr>
              <a:t> </a:t>
            </a:r>
            <a:r>
              <a:rPr sz="2358" dirty="0">
                <a:solidFill>
                  <a:srgbClr val="191919"/>
                </a:solidFill>
                <a:latin typeface="DejaVu Serif"/>
                <a:cs typeface="DejaVu Serif"/>
              </a:rPr>
              <a:t>|</a:t>
            </a:r>
            <a:r>
              <a:rPr sz="2358" spc="18"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spc="-100" dirty="0">
                <a:solidFill>
                  <a:srgbClr val="191919"/>
                </a:solidFill>
                <a:latin typeface="DejaVu Serif"/>
                <a:cs typeface="DejaVu Serif"/>
              </a:rPr>
              <a:t>We </a:t>
            </a:r>
            <a:r>
              <a:rPr sz="2358" spc="-5" dirty="0">
                <a:solidFill>
                  <a:srgbClr val="191919"/>
                </a:solidFill>
                <a:latin typeface="DejaVu Serif"/>
                <a:cs typeface="DejaVu Serif"/>
              </a:rPr>
              <a:t>will </a:t>
            </a:r>
            <a:r>
              <a:rPr sz="2358" dirty="0">
                <a:solidFill>
                  <a:srgbClr val="191919"/>
                </a:solidFill>
                <a:latin typeface="DejaVu Serif"/>
                <a:cs typeface="DejaVu Serif"/>
              </a:rPr>
              <a:t>prove | </a:t>
            </a:r>
            <a:r>
              <a:rPr sz="2358" i="1" dirty="0">
                <a:solidFill>
                  <a:srgbClr val="191919"/>
                </a:solidFill>
                <a:latin typeface="DejaVu Serif"/>
                <a:cs typeface="DejaVu Serif"/>
              </a:rPr>
              <a:t>J</a:t>
            </a:r>
            <a:r>
              <a:rPr sz="2358" dirty="0">
                <a:solidFill>
                  <a:srgbClr val="191919"/>
                </a:solidFill>
                <a:latin typeface="DejaVu Serif"/>
                <a:cs typeface="DejaVu Serif"/>
              </a:rPr>
              <a:t>*| ≥ |</a:t>
            </a:r>
            <a:r>
              <a:rPr sz="2358" spc="113"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a:t>
            </a:r>
            <a:endParaRPr sz="2358">
              <a:solidFill>
                <a:prstClr val="black"/>
              </a:solidFill>
              <a:latin typeface="DejaVu Serif"/>
              <a:cs typeface="DejaVu Serif"/>
            </a:endParaRPr>
          </a:p>
          <a:p>
            <a:pPr marL="403073" defTabSz="829178">
              <a:lnSpc>
                <a:spcPts val="2788"/>
              </a:lnSpc>
              <a:spcBef>
                <a:spcPts val="1197"/>
              </a:spcBef>
              <a:tabLst>
                <a:tab pos="6870660" algn="l"/>
              </a:tabLst>
            </a:pPr>
            <a:r>
              <a:rPr sz="2358" dirty="0">
                <a:solidFill>
                  <a:srgbClr val="191919"/>
                </a:solidFill>
                <a:latin typeface="DejaVu Serif"/>
                <a:cs typeface="DejaVu Serif"/>
              </a:rPr>
              <a:t>Suppose </a:t>
            </a:r>
            <a:r>
              <a:rPr sz="2358" spc="-5" dirty="0">
                <a:solidFill>
                  <a:srgbClr val="191919"/>
                </a:solidFill>
                <a:latin typeface="DejaVu Serif"/>
                <a:cs typeface="DejaVu Serif"/>
              </a:rPr>
              <a:t>for contradiction that </a:t>
            </a:r>
            <a:r>
              <a:rPr sz="235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&lt;</a:t>
            </a:r>
            <a:r>
              <a:rPr sz="2358" spc="103" dirty="0">
                <a:solidFill>
                  <a:srgbClr val="191919"/>
                </a:solidFill>
                <a:latin typeface="DejaVu Serif"/>
                <a:cs typeface="DejaVu Serif"/>
              </a:rPr>
              <a:t> </a:t>
            </a:r>
            <a:r>
              <a:rPr sz="2358" dirty="0">
                <a:solidFill>
                  <a:srgbClr val="191919"/>
                </a:solidFill>
                <a:latin typeface="DejaVu Serif"/>
                <a:cs typeface="DejaVu Serif"/>
              </a:rPr>
              <a:t>|</a:t>
            </a:r>
            <a:r>
              <a:rPr sz="2358" spc="1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5" dirty="0">
                <a:solidFill>
                  <a:srgbClr val="191919"/>
                </a:solidFill>
                <a:latin typeface="DejaVu Serif"/>
                <a:cs typeface="DejaVu Serif"/>
              </a:rPr>
              <a:t>Let</a:t>
            </a:r>
            <a:endParaRPr sz="2358">
              <a:solidFill>
                <a:prstClr val="black"/>
              </a:solidFill>
              <a:latin typeface="DejaVu Serif"/>
              <a:cs typeface="DejaVu Serif"/>
            </a:endParaRPr>
          </a:p>
          <a:p>
            <a:pPr marL="403073" marR="4607" defTabSz="829178">
              <a:lnSpc>
                <a:spcPct val="96900"/>
              </a:lnSpc>
              <a:spcBef>
                <a:spcPts val="50"/>
              </a:spcBef>
              <a:tabLst>
                <a:tab pos="5330347" algn="l"/>
                <a:tab pos="6074304" algn="l"/>
              </a:tabLst>
            </a:pPr>
            <a:r>
              <a:rPr sz="2358" i="1" dirty="0">
                <a:solidFill>
                  <a:srgbClr val="191919"/>
                </a:solidFill>
                <a:latin typeface="DejaVu Serif"/>
                <a:cs typeface="DejaVu Serif"/>
              </a:rPr>
              <a:t>k </a:t>
            </a:r>
            <a:r>
              <a:rPr sz="2358" dirty="0">
                <a:solidFill>
                  <a:srgbClr val="191919"/>
                </a:solidFill>
                <a:latin typeface="DejaVu Serif"/>
                <a:cs typeface="DejaVu Serif"/>
              </a:rPr>
              <a:t>= |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5" dirty="0">
                <a:solidFill>
                  <a:srgbClr val="191919"/>
                </a:solidFill>
                <a:latin typeface="DejaVu Serif"/>
                <a:cs typeface="DejaVu Serif"/>
              </a:rPr>
              <a:t>By Lemma </a:t>
            </a:r>
            <a:r>
              <a:rPr sz="2358" dirty="0">
                <a:solidFill>
                  <a:srgbClr val="191919"/>
                </a:solidFill>
                <a:latin typeface="DejaVu Serif"/>
                <a:cs typeface="DejaVu Serif"/>
              </a:rPr>
              <a:t>2, </a:t>
            </a:r>
            <a:r>
              <a:rPr sz="2358" spc="5" dirty="0">
                <a:solidFill>
                  <a:srgbClr val="191919"/>
                </a:solidFill>
                <a:latin typeface="DejaVu Serif"/>
                <a:cs typeface="DejaVu Serif"/>
              </a:rPr>
              <a:t>we </a:t>
            </a:r>
            <a:r>
              <a:rPr sz="2358" spc="-5" dirty="0">
                <a:solidFill>
                  <a:srgbClr val="191919"/>
                </a:solidFill>
                <a:latin typeface="DejaVu Serif"/>
                <a:cs typeface="DejaVu Serif"/>
              </a:rPr>
              <a:t>have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Because </a:t>
            </a:r>
            <a:r>
              <a:rPr sz="2358" dirty="0">
                <a:solidFill>
                  <a:srgbClr val="191919"/>
                </a:solidFill>
                <a:latin typeface="DejaVu Serif"/>
                <a:cs typeface="DejaVu Serif"/>
              </a:rPr>
              <a:t>the frog </a:t>
            </a:r>
            <a:r>
              <a:rPr sz="2358" spc="-5" dirty="0">
                <a:solidFill>
                  <a:srgbClr val="191919"/>
                </a:solidFill>
                <a:latin typeface="DejaVu Serif"/>
                <a:cs typeface="DejaVu Serif"/>
              </a:rPr>
              <a:t>arrives at position </a:t>
            </a:r>
            <a:r>
              <a:rPr sz="2358" i="1" dirty="0">
                <a:solidFill>
                  <a:srgbClr val="191919"/>
                </a:solidFill>
                <a:latin typeface="DejaVu Serif"/>
                <a:cs typeface="DejaVu Serif"/>
              </a:rPr>
              <a:t>n </a:t>
            </a:r>
            <a:r>
              <a:rPr sz="2358" spc="-9" dirty="0">
                <a:solidFill>
                  <a:srgbClr val="191919"/>
                </a:solidFill>
                <a:latin typeface="DejaVu Serif"/>
                <a:cs typeface="DejaVu Serif"/>
              </a:rPr>
              <a:t>after </a:t>
            </a:r>
            <a:r>
              <a:rPr sz="2358" i="1" dirty="0">
                <a:solidFill>
                  <a:srgbClr val="191919"/>
                </a:solidFill>
                <a:latin typeface="DejaVu Serif"/>
                <a:cs typeface="DejaVu Serif"/>
              </a:rPr>
              <a:t>k </a:t>
            </a:r>
            <a:r>
              <a:rPr sz="2358" dirty="0">
                <a:solidFill>
                  <a:srgbClr val="191919"/>
                </a:solidFill>
                <a:latin typeface="DejaVu Serif"/>
                <a:cs typeface="DejaVu Serif"/>
              </a:rPr>
              <a:t>jumps  </a:t>
            </a:r>
            <a:r>
              <a:rPr sz="2358" spc="-5" dirty="0">
                <a:solidFill>
                  <a:srgbClr val="191919"/>
                </a:solidFill>
                <a:latin typeface="DejaVu Serif"/>
                <a:cs typeface="DejaVu Serif"/>
              </a:rPr>
              <a:t>along series </a:t>
            </a:r>
            <a:r>
              <a:rPr sz="2358" i="1" dirty="0">
                <a:solidFill>
                  <a:srgbClr val="191919"/>
                </a:solidFill>
                <a:latin typeface="DejaVu Serif"/>
                <a:cs typeface="DejaVu Serif"/>
              </a:rPr>
              <a:t>J*</a:t>
            </a:r>
            <a:r>
              <a:rPr sz="2358" dirty="0">
                <a:solidFill>
                  <a:srgbClr val="191919"/>
                </a:solidFill>
                <a:latin typeface="DejaVu Serif"/>
                <a:cs typeface="DejaVu Serif"/>
              </a:rPr>
              <a:t>, we know </a:t>
            </a:r>
            <a:r>
              <a:rPr sz="2358" i="1" dirty="0">
                <a:solidFill>
                  <a:srgbClr val="191919"/>
                </a:solidFill>
                <a:latin typeface="DejaVu Serif"/>
                <a:cs typeface="DejaVu Serif"/>
              </a:rPr>
              <a:t>n </a:t>
            </a:r>
            <a:r>
              <a:rPr sz="2358" dirty="0">
                <a:solidFill>
                  <a:srgbClr val="191919"/>
                </a:solidFill>
                <a:latin typeface="DejaVu Serif"/>
                <a:cs typeface="DejaVu Serif"/>
              </a:rPr>
              <a:t>≤</a:t>
            </a:r>
            <a:r>
              <a:rPr sz="2358" spc="77" dirty="0">
                <a:solidFill>
                  <a:srgbClr val="191919"/>
                </a:solidFill>
                <a:latin typeface="DejaVu Serif"/>
                <a:cs typeface="DejaVu Serif"/>
              </a:rPr>
              <a:t>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a:t>
            </a:r>
            <a:r>
              <a:rPr sz="2358" spc="9"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Because the  greedy algorithm never </a:t>
            </a:r>
            <a:r>
              <a:rPr sz="2358" dirty="0">
                <a:solidFill>
                  <a:srgbClr val="191919"/>
                </a:solidFill>
                <a:latin typeface="DejaVu Serif"/>
                <a:cs typeface="DejaVu Serif"/>
              </a:rPr>
              <a:t>jumps </a:t>
            </a:r>
            <a:r>
              <a:rPr sz="2358" spc="-5" dirty="0">
                <a:solidFill>
                  <a:srgbClr val="191919"/>
                </a:solidFill>
                <a:latin typeface="DejaVu Serif"/>
                <a:cs typeface="DejaVu Serif"/>
              </a:rPr>
              <a:t>past position </a:t>
            </a:r>
            <a:r>
              <a:rPr sz="2358" i="1" dirty="0">
                <a:solidFill>
                  <a:srgbClr val="191919"/>
                </a:solidFill>
                <a:latin typeface="DejaVu Serif"/>
                <a:cs typeface="DejaVu Serif"/>
              </a:rPr>
              <a:t>n</a:t>
            </a:r>
            <a:r>
              <a:rPr sz="2358" dirty="0">
                <a:solidFill>
                  <a:srgbClr val="191919"/>
                </a:solidFill>
                <a:latin typeface="DejaVu Serif"/>
                <a:cs typeface="DejaVu Serif"/>
              </a:rPr>
              <a:t>, </a:t>
            </a:r>
            <a:r>
              <a:rPr sz="2358" spc="5" dirty="0">
                <a:solidFill>
                  <a:srgbClr val="191919"/>
                </a:solidFill>
                <a:latin typeface="DejaVu Serif"/>
                <a:cs typeface="DejaVu Serif"/>
              </a:rPr>
              <a:t>we  </a:t>
            </a:r>
            <a:r>
              <a:rPr sz="2358" dirty="0">
                <a:solidFill>
                  <a:srgbClr val="191919"/>
                </a:solidFill>
                <a:latin typeface="DejaVu Serif"/>
                <a:cs typeface="DejaVu Serif"/>
              </a:rPr>
              <a:t>know </a:t>
            </a:r>
            <a:r>
              <a:rPr sz="2358" i="1" dirty="0">
                <a:solidFill>
                  <a:srgbClr val="191919"/>
                </a:solidFill>
                <a:latin typeface="DejaVu Serif"/>
                <a:cs typeface="DejaVu Serif"/>
              </a:rPr>
              <a:t>p</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 </a:t>
            </a:r>
            <a:r>
              <a:rPr sz="2358" i="1" dirty="0">
                <a:solidFill>
                  <a:srgbClr val="191919"/>
                </a:solidFill>
                <a:latin typeface="DejaVu Serif"/>
                <a:cs typeface="DejaVu Serif"/>
              </a:rPr>
              <a:t>n</a:t>
            </a:r>
            <a:r>
              <a:rPr sz="2358" dirty="0">
                <a:solidFill>
                  <a:srgbClr val="191919"/>
                </a:solidFill>
                <a:latin typeface="DejaVu Serif"/>
                <a:cs typeface="DejaVu Serif"/>
              </a:rPr>
              <a:t>, </a:t>
            </a:r>
            <a:r>
              <a:rPr sz="2358" spc="-5" dirty="0">
                <a:solidFill>
                  <a:srgbClr val="191919"/>
                </a:solidFill>
                <a:latin typeface="DejaVu Serif"/>
                <a:cs typeface="DejaVu Serif"/>
              </a:rPr>
              <a:t>so </a:t>
            </a:r>
            <a:r>
              <a:rPr sz="2358" i="1" dirty="0">
                <a:solidFill>
                  <a:srgbClr val="191919"/>
                </a:solidFill>
                <a:latin typeface="DejaVu Serif"/>
                <a:cs typeface="DejaVu Serif"/>
              </a:rPr>
              <a:t>n </a:t>
            </a:r>
            <a:r>
              <a:rPr sz="2358" dirty="0">
                <a:solidFill>
                  <a:srgbClr val="191919"/>
                </a:solidFill>
                <a:latin typeface="DejaVu Serif"/>
                <a:cs typeface="DejaVu Serif"/>
              </a:rPr>
              <a:t>=</a:t>
            </a:r>
            <a:r>
              <a:rPr sz="2358" spc="77" dirty="0">
                <a:solidFill>
                  <a:srgbClr val="191919"/>
                </a:solidFill>
                <a:latin typeface="DejaVu Serif"/>
                <a:cs typeface="DejaVu Serif"/>
              </a:rPr>
              <a:t> </a:t>
            </a:r>
            <a:r>
              <a:rPr sz="2358" i="1" spc="5" dirty="0">
                <a:solidFill>
                  <a:srgbClr val="191919"/>
                </a:solidFill>
                <a:latin typeface="DejaVu Serif"/>
                <a:cs typeface="DejaVu Serif"/>
              </a:rPr>
              <a:t>p</a:t>
            </a:r>
            <a:r>
              <a:rPr sz="2358" spc="5" dirty="0">
                <a:solidFill>
                  <a:srgbClr val="191919"/>
                </a:solidFill>
                <a:latin typeface="DejaVu Serif"/>
                <a:cs typeface="DejaVu Serif"/>
              </a:rPr>
              <a:t>(</a:t>
            </a:r>
            <a:r>
              <a:rPr sz="2358" i="1" spc="5" dirty="0">
                <a:solidFill>
                  <a:srgbClr val="191919"/>
                </a:solidFill>
                <a:latin typeface="DejaVu Serif"/>
                <a:cs typeface="DejaVu Serif"/>
              </a:rPr>
              <a:t>k</a:t>
            </a:r>
            <a:r>
              <a:rPr sz="2358" spc="5" dirty="0">
                <a:solidFill>
                  <a:srgbClr val="191919"/>
                </a:solidFill>
                <a:latin typeface="DejaVu Serif"/>
                <a:cs typeface="DejaVu Serif"/>
              </a:rPr>
              <a:t>,</a:t>
            </a:r>
            <a:r>
              <a:rPr sz="2358" dirty="0">
                <a:solidFill>
                  <a:srgbClr val="191919"/>
                </a:solidFill>
                <a:latin typeface="DejaVu Serif"/>
                <a:cs typeface="DejaVu Serif"/>
              </a:rPr>
              <a:t>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Since | </a:t>
            </a:r>
            <a:r>
              <a:rPr sz="2358" i="1" dirty="0">
                <a:solidFill>
                  <a:srgbClr val="191919"/>
                </a:solidFill>
                <a:latin typeface="DejaVu Serif"/>
                <a:cs typeface="DejaVu Serif"/>
              </a:rPr>
              <a:t>J*</a:t>
            </a:r>
            <a:r>
              <a:rPr sz="2358" dirty="0">
                <a:solidFill>
                  <a:srgbClr val="191919"/>
                </a:solidFill>
                <a:latin typeface="DejaVu Serif"/>
                <a:cs typeface="DejaVu Serif"/>
              </a:rPr>
              <a:t>| &lt; | </a:t>
            </a:r>
            <a:r>
              <a:rPr sz="2358" i="1" spc="-5" dirty="0">
                <a:solidFill>
                  <a:srgbClr val="191919"/>
                </a:solidFill>
                <a:latin typeface="DejaVu Serif"/>
                <a:cs typeface="DejaVu Serif"/>
              </a:rPr>
              <a:t>J</a:t>
            </a:r>
            <a:r>
              <a:rPr sz="2358" spc="-5" dirty="0">
                <a:solidFill>
                  <a:srgbClr val="191919"/>
                </a:solidFill>
                <a:latin typeface="DejaVu Serif"/>
                <a:cs typeface="DejaVu Serif"/>
              </a:rPr>
              <a:t>|,  </a:t>
            </a:r>
            <a:r>
              <a:rPr sz="2358" dirty="0">
                <a:solidFill>
                  <a:srgbClr val="191919"/>
                </a:solidFill>
                <a:latin typeface="DejaVu Serif"/>
                <a:cs typeface="DejaVu Serif"/>
              </a:rPr>
              <a:t>the </a:t>
            </a:r>
            <a:r>
              <a:rPr sz="2358" spc="-5" dirty="0">
                <a:solidFill>
                  <a:srgbClr val="191919"/>
                </a:solidFill>
                <a:latin typeface="DejaVu Serif"/>
                <a:cs typeface="DejaVu Serif"/>
              </a:rPr>
              <a:t>greedy algorithm must </a:t>
            </a:r>
            <a:r>
              <a:rPr sz="2358" dirty="0">
                <a:solidFill>
                  <a:srgbClr val="191919"/>
                </a:solidFill>
                <a:latin typeface="DejaVu Serif"/>
                <a:cs typeface="DejaVu Serif"/>
              </a:rPr>
              <a:t>have </a:t>
            </a:r>
            <a:r>
              <a:rPr sz="2358" spc="-5" dirty="0">
                <a:solidFill>
                  <a:srgbClr val="191919"/>
                </a:solidFill>
                <a:latin typeface="DejaVu Serif"/>
                <a:cs typeface="DejaVu Serif"/>
              </a:rPr>
              <a:t>taken another  </a:t>
            </a:r>
            <a:r>
              <a:rPr sz="2358" dirty="0">
                <a:solidFill>
                  <a:srgbClr val="191919"/>
                </a:solidFill>
                <a:latin typeface="DejaVu Serif"/>
                <a:cs typeface="DejaVu Serif"/>
              </a:rPr>
              <a:t>jump </a:t>
            </a:r>
            <a:r>
              <a:rPr sz="2358" spc="-9" dirty="0">
                <a:solidFill>
                  <a:srgbClr val="191919"/>
                </a:solidFill>
                <a:latin typeface="DejaVu Serif"/>
                <a:cs typeface="DejaVu Serif"/>
              </a:rPr>
              <a:t>after </a:t>
            </a:r>
            <a:r>
              <a:rPr sz="2358" spc="-5" dirty="0">
                <a:solidFill>
                  <a:srgbClr val="191919"/>
                </a:solidFill>
                <a:latin typeface="DejaVu Serif"/>
                <a:cs typeface="DejaVu Serif"/>
              </a:rPr>
              <a:t>its </a:t>
            </a:r>
            <a:r>
              <a:rPr sz="2358" i="1" dirty="0">
                <a:solidFill>
                  <a:srgbClr val="191919"/>
                </a:solidFill>
                <a:latin typeface="DejaVu Serif"/>
                <a:cs typeface="DejaVu Serif"/>
              </a:rPr>
              <a:t>k</a:t>
            </a:r>
            <a:r>
              <a:rPr sz="2358" dirty="0">
                <a:solidFill>
                  <a:srgbClr val="191919"/>
                </a:solidFill>
                <a:latin typeface="DejaVu Serif"/>
                <a:cs typeface="DejaVu Serif"/>
              </a:rPr>
              <a:t>th </a:t>
            </a:r>
            <a:r>
              <a:rPr sz="2358" spc="-5" dirty="0">
                <a:solidFill>
                  <a:srgbClr val="191919"/>
                </a:solidFill>
                <a:latin typeface="DejaVu Serif"/>
                <a:cs typeface="DejaVu Serif"/>
              </a:rPr>
              <a:t>jump, contradicting that the  algorithm stops </a:t>
            </a:r>
            <a:r>
              <a:rPr sz="2358" spc="-9" dirty="0">
                <a:solidFill>
                  <a:srgbClr val="191919"/>
                </a:solidFill>
                <a:latin typeface="DejaVu Serif"/>
                <a:cs typeface="DejaVu Serif"/>
              </a:rPr>
              <a:t>after </a:t>
            </a:r>
            <a:r>
              <a:rPr sz="2358" spc="-5" dirty="0">
                <a:solidFill>
                  <a:srgbClr val="191919"/>
                </a:solidFill>
                <a:latin typeface="DejaVu Serif"/>
                <a:cs typeface="DejaVu Serif"/>
              </a:rPr>
              <a:t>reaching position</a:t>
            </a:r>
            <a:r>
              <a:rPr sz="2358" spc="86" dirty="0">
                <a:solidFill>
                  <a:srgbClr val="191919"/>
                </a:solidFill>
                <a:latin typeface="DejaVu Serif"/>
                <a:cs typeface="DejaVu Serif"/>
              </a:rPr>
              <a:t> </a:t>
            </a:r>
            <a:r>
              <a:rPr sz="2358" i="1" dirty="0">
                <a:solidFill>
                  <a:srgbClr val="191919"/>
                </a:solidFill>
                <a:latin typeface="DejaVu Serif"/>
                <a:cs typeface="DejaVu Serif"/>
              </a:rPr>
              <a:t>n</a:t>
            </a:r>
            <a:r>
              <a:rPr sz="2358" dirty="0">
                <a:solidFill>
                  <a:srgbClr val="191919"/>
                </a:solidFill>
                <a:latin typeface="DejaVu Serif"/>
                <a:cs typeface="DejaVu Serif"/>
              </a:rPr>
              <a:t>.</a:t>
            </a:r>
            <a:endParaRPr sz="2358">
              <a:solidFill>
                <a:prstClr val="black"/>
              </a:solidFill>
              <a:latin typeface="DejaVu Serif"/>
              <a:cs typeface="DejaVu Serif"/>
            </a:endParaRPr>
          </a:p>
          <a:p>
            <a:pPr marL="403073" marR="232054" defTabSz="829178">
              <a:lnSpc>
                <a:spcPts val="2739"/>
              </a:lnSpc>
              <a:spcBef>
                <a:spcPts val="1111"/>
              </a:spcBef>
            </a:pPr>
            <a:r>
              <a:rPr sz="2358" spc="-100" dirty="0">
                <a:solidFill>
                  <a:srgbClr val="191919"/>
                </a:solidFill>
                <a:latin typeface="DejaVu Serif"/>
                <a:cs typeface="DejaVu Serif"/>
              </a:rPr>
              <a:t>We </a:t>
            </a:r>
            <a:r>
              <a:rPr sz="2358" spc="-5" dirty="0">
                <a:solidFill>
                  <a:srgbClr val="191919"/>
                </a:solidFill>
                <a:latin typeface="DejaVu Serif"/>
                <a:cs typeface="DejaVu Serif"/>
              </a:rPr>
              <a:t>have reached </a:t>
            </a:r>
            <a:r>
              <a:rPr sz="2358" dirty="0">
                <a:solidFill>
                  <a:srgbClr val="191919"/>
                </a:solidFill>
                <a:latin typeface="DejaVu Serif"/>
                <a:cs typeface="DejaVu Serif"/>
              </a:rPr>
              <a:t>a </a:t>
            </a:r>
            <a:r>
              <a:rPr sz="2358" spc="-5" dirty="0">
                <a:solidFill>
                  <a:srgbClr val="191919"/>
                </a:solidFill>
                <a:latin typeface="DejaVu Serif"/>
                <a:cs typeface="DejaVu Serif"/>
              </a:rPr>
              <a:t>contradiction, </a:t>
            </a:r>
            <a:r>
              <a:rPr sz="2358" dirty="0">
                <a:solidFill>
                  <a:srgbClr val="191919"/>
                </a:solidFill>
                <a:latin typeface="DejaVu Serif"/>
                <a:cs typeface="DejaVu Serif"/>
              </a:rPr>
              <a:t>so our  </a:t>
            </a:r>
            <a:r>
              <a:rPr sz="2358" spc="-5" dirty="0">
                <a:solidFill>
                  <a:srgbClr val="191919"/>
                </a:solidFill>
                <a:latin typeface="DejaVu Serif"/>
                <a:cs typeface="DejaVu Serif"/>
              </a:rPr>
              <a:t>assumption was </a:t>
            </a:r>
            <a:r>
              <a:rPr sz="2358" dirty="0">
                <a:solidFill>
                  <a:srgbClr val="191919"/>
                </a:solidFill>
                <a:latin typeface="DejaVu Serif"/>
                <a:cs typeface="DejaVu Serif"/>
              </a:rPr>
              <a:t>wrong </a:t>
            </a:r>
            <a:r>
              <a:rPr sz="2358" spc="-5" dirty="0">
                <a:solidFill>
                  <a:srgbClr val="191919"/>
                </a:solidFill>
                <a:latin typeface="DejaVu Serif"/>
                <a:cs typeface="DejaVu Serif"/>
              </a:rPr>
              <a:t>and </a:t>
            </a:r>
            <a:r>
              <a:rPr sz="2358" dirty="0">
                <a:solidFill>
                  <a:srgbClr val="191919"/>
                </a:solidFill>
                <a:latin typeface="DejaVu Serif"/>
                <a:cs typeface="DejaVu Serif"/>
              </a:rPr>
              <a:t>| </a:t>
            </a:r>
            <a:r>
              <a:rPr sz="2358" i="1" dirty="0">
                <a:solidFill>
                  <a:srgbClr val="191919"/>
                </a:solidFill>
                <a:latin typeface="DejaVu Serif"/>
                <a:cs typeface="DejaVu Serif"/>
              </a:rPr>
              <a:t>J</a:t>
            </a:r>
            <a:r>
              <a:rPr sz="2358" dirty="0">
                <a:solidFill>
                  <a:srgbClr val="191919"/>
                </a:solidFill>
                <a:latin typeface="DejaVu Serif"/>
                <a:cs typeface="DejaVu Serif"/>
              </a:rPr>
              <a:t>*| = | </a:t>
            </a:r>
            <a:r>
              <a:rPr sz="2358" i="1" dirty="0">
                <a:solidFill>
                  <a:srgbClr val="191919"/>
                </a:solidFill>
                <a:latin typeface="DejaVu Serif"/>
                <a:cs typeface="DejaVu Serif"/>
              </a:rPr>
              <a:t>J</a:t>
            </a:r>
            <a:r>
              <a:rPr sz="2358" dirty="0">
                <a:solidFill>
                  <a:srgbClr val="191919"/>
                </a:solidFill>
                <a:latin typeface="DejaVu Serif"/>
                <a:cs typeface="DejaVu Serif"/>
              </a:rPr>
              <a:t>|, </a:t>
            </a:r>
            <a:r>
              <a:rPr sz="2358" spc="-5" dirty="0">
                <a:solidFill>
                  <a:srgbClr val="191919"/>
                </a:solidFill>
                <a:latin typeface="DejaVu Serif"/>
                <a:cs typeface="DejaVu Serif"/>
              </a:rPr>
              <a:t>so the  greedy algorithm produces an optimal solution.</a:t>
            </a:r>
            <a:r>
              <a:rPr sz="2358" spc="32" dirty="0">
                <a:solidFill>
                  <a:srgbClr val="191919"/>
                </a:solidFill>
                <a:latin typeface="DejaVu Serif"/>
                <a:cs typeface="DejaVu Serif"/>
              </a:rPr>
              <a:t> </a:t>
            </a:r>
            <a:r>
              <a:rPr sz="2358" dirty="0">
                <a:solidFill>
                  <a:srgbClr val="191919"/>
                </a:solidFill>
                <a:latin typeface="DejaVu Serif"/>
                <a:cs typeface="DejaVu Serif"/>
              </a:rPr>
              <a:t>■</a:t>
            </a:r>
            <a:endParaRPr sz="2358">
              <a:solidFill>
                <a:prstClr val="black"/>
              </a:solidFill>
              <a:latin typeface="DejaVu Serif"/>
              <a:cs typeface="DejaVu Serif"/>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935" y="506145"/>
            <a:ext cx="5216917"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Greedy Stays</a:t>
            </a:r>
            <a:r>
              <a:rPr sz="3990" b="0" spc="-77" dirty="0">
                <a:latin typeface="DejaVu Serif"/>
                <a:cs typeface="DejaVu Serif"/>
              </a:rPr>
              <a:t> </a:t>
            </a:r>
            <a:r>
              <a:rPr sz="3990" b="0" spc="-5" dirty="0">
                <a:latin typeface="DejaVu Serif"/>
                <a:cs typeface="DejaVu Serif"/>
              </a:rPr>
              <a:t>Ahead</a:t>
            </a:r>
            <a:endParaRPr sz="3990">
              <a:latin typeface="DejaVu Serif"/>
              <a:cs typeface="DejaVu Serif"/>
            </a:endParaRPr>
          </a:p>
        </p:txBody>
      </p:sp>
      <p:sp>
        <p:nvSpPr>
          <p:cNvPr id="5" name="object 5"/>
          <p:cNvSpPr txBox="1"/>
          <p:nvPr/>
        </p:nvSpPr>
        <p:spPr>
          <a:xfrm>
            <a:off x="827813" y="1419740"/>
            <a:ext cx="7967395" cy="1332070"/>
          </a:xfrm>
          <a:prstGeom prst="rect">
            <a:avLst/>
          </a:prstGeom>
        </p:spPr>
        <p:txBody>
          <a:bodyPr vert="horz" wrap="square" lIns="0" tIns="30518" rIns="0" bIns="0" rtlCol="0">
            <a:spAutoFit/>
          </a:bodyPr>
          <a:lstStyle/>
          <a:p>
            <a:pPr marL="468716" marR="4607" indent="-457200" defTabSz="829178">
              <a:lnSpc>
                <a:spcPts val="2983"/>
              </a:lnSpc>
              <a:spcBef>
                <a:spcPts val="240"/>
              </a:spcBef>
              <a:buFont typeface="Wingdings" panose="05000000000000000000" pitchFamily="2" charset="2"/>
              <a:buChar char="§"/>
            </a:pPr>
            <a:r>
              <a:rPr sz="2539" spc="-5" dirty="0">
                <a:solidFill>
                  <a:srgbClr val="191919"/>
                </a:solidFill>
                <a:latin typeface="DejaVu Serif"/>
                <a:cs typeface="DejaVu Serif"/>
              </a:rPr>
              <a:t>The style of </a:t>
            </a:r>
            <a:r>
              <a:rPr sz="2539" spc="-9" dirty="0">
                <a:solidFill>
                  <a:srgbClr val="191919"/>
                </a:solidFill>
                <a:latin typeface="DejaVu Serif"/>
                <a:cs typeface="DejaVu Serif"/>
              </a:rPr>
              <a:t>proof </a:t>
            </a:r>
            <a:r>
              <a:rPr sz="2539" spc="-5" dirty="0">
                <a:solidFill>
                  <a:srgbClr val="191919"/>
                </a:solidFill>
                <a:latin typeface="DejaVu Serif"/>
                <a:cs typeface="DejaVu Serif"/>
              </a:rPr>
              <a:t>we just </a:t>
            </a:r>
            <a:r>
              <a:rPr sz="2539" spc="-9" dirty="0">
                <a:solidFill>
                  <a:srgbClr val="191919"/>
                </a:solidFill>
                <a:latin typeface="DejaVu Serif"/>
                <a:cs typeface="DejaVu Serif"/>
              </a:rPr>
              <a:t>wrote </a:t>
            </a:r>
            <a:r>
              <a:rPr sz="2539" dirty="0">
                <a:solidFill>
                  <a:srgbClr val="191919"/>
                </a:solidFill>
                <a:latin typeface="DejaVu Serif"/>
                <a:cs typeface="DejaVu Serif"/>
              </a:rPr>
              <a:t>is </a:t>
            </a:r>
            <a:r>
              <a:rPr sz="2539" spc="-5" dirty="0">
                <a:solidFill>
                  <a:srgbClr val="191919"/>
                </a:solidFill>
                <a:latin typeface="DejaVu Serif"/>
                <a:cs typeface="DejaVu Serif"/>
              </a:rPr>
              <a:t>an </a:t>
            </a:r>
            <a:r>
              <a:rPr sz="2539" spc="-9" dirty="0">
                <a:solidFill>
                  <a:srgbClr val="191919"/>
                </a:solidFill>
                <a:latin typeface="DejaVu Serif"/>
                <a:cs typeface="DejaVu Serif"/>
              </a:rPr>
              <a:t>example  </a:t>
            </a:r>
            <a:r>
              <a:rPr sz="2539" spc="-5" dirty="0">
                <a:solidFill>
                  <a:srgbClr val="191919"/>
                </a:solidFill>
                <a:latin typeface="DejaVu Serif"/>
                <a:cs typeface="DejaVu Serif"/>
              </a:rPr>
              <a:t>of </a:t>
            </a:r>
            <a:r>
              <a:rPr sz="2539" dirty="0">
                <a:solidFill>
                  <a:srgbClr val="191919"/>
                </a:solidFill>
                <a:latin typeface="DejaVu Serif"/>
                <a:cs typeface="DejaVu Serif"/>
              </a:rPr>
              <a:t>a </a:t>
            </a:r>
            <a:r>
              <a:rPr sz="2539" b="1" spc="-9" dirty="0">
                <a:solidFill>
                  <a:srgbClr val="0000FF"/>
                </a:solidFill>
                <a:latin typeface="DejaVu Serif"/>
                <a:cs typeface="DejaVu Serif"/>
              </a:rPr>
              <a:t>greedy stays ahead</a:t>
            </a:r>
            <a:r>
              <a:rPr sz="2539" b="1" spc="-95" dirty="0">
                <a:solidFill>
                  <a:srgbClr val="0000FF"/>
                </a:solidFill>
                <a:latin typeface="DejaVu Serif"/>
                <a:cs typeface="DejaVu Serif"/>
              </a:rPr>
              <a:t> </a:t>
            </a:r>
            <a:r>
              <a:rPr sz="2539" spc="-23" dirty="0">
                <a:solidFill>
                  <a:srgbClr val="191919"/>
                </a:solidFill>
                <a:latin typeface="DejaVu Serif"/>
                <a:cs typeface="DejaVu Serif"/>
              </a:rPr>
              <a:t>proof.</a:t>
            </a:r>
            <a:endParaRPr sz="2539" dirty="0">
              <a:solidFill>
                <a:prstClr val="black"/>
              </a:solidFill>
              <a:latin typeface="DejaVu Serif"/>
              <a:cs typeface="DejaVu Serif"/>
            </a:endParaRPr>
          </a:p>
          <a:p>
            <a:pPr marL="468716" indent="-457200" defTabSz="829178">
              <a:spcBef>
                <a:spcPts val="1093"/>
              </a:spcBef>
              <a:buFont typeface="Wingdings" panose="05000000000000000000" pitchFamily="2" charset="2"/>
              <a:buChar char="§"/>
            </a:pPr>
            <a:r>
              <a:rPr sz="2539" spc="-5" dirty="0">
                <a:solidFill>
                  <a:srgbClr val="191919"/>
                </a:solidFill>
                <a:latin typeface="DejaVu Serif"/>
                <a:cs typeface="DejaVu Serif"/>
              </a:rPr>
              <a:t>The </a:t>
            </a:r>
            <a:r>
              <a:rPr sz="2539" spc="-9" dirty="0">
                <a:solidFill>
                  <a:srgbClr val="191919"/>
                </a:solidFill>
                <a:latin typeface="DejaVu Serif"/>
                <a:cs typeface="DejaVu Serif"/>
              </a:rPr>
              <a:t>general proof </a:t>
            </a:r>
            <a:r>
              <a:rPr sz="2539" spc="-5" dirty="0">
                <a:solidFill>
                  <a:srgbClr val="191919"/>
                </a:solidFill>
                <a:latin typeface="DejaVu Serif"/>
                <a:cs typeface="DejaVu Serif"/>
              </a:rPr>
              <a:t>structure </a:t>
            </a:r>
            <a:r>
              <a:rPr sz="2539" dirty="0">
                <a:solidFill>
                  <a:srgbClr val="191919"/>
                </a:solidFill>
                <a:latin typeface="DejaVu Serif"/>
                <a:cs typeface="DejaVu Serif"/>
              </a:rPr>
              <a:t>is </a:t>
            </a:r>
            <a:r>
              <a:rPr sz="2539" spc="-5" dirty="0">
                <a:solidFill>
                  <a:srgbClr val="191919"/>
                </a:solidFill>
                <a:latin typeface="DejaVu Serif"/>
                <a:cs typeface="DejaVu Serif"/>
              </a:rPr>
              <a:t>the</a:t>
            </a:r>
            <a:r>
              <a:rPr sz="2539" spc="-36" dirty="0">
                <a:solidFill>
                  <a:srgbClr val="191919"/>
                </a:solidFill>
                <a:latin typeface="DejaVu Serif"/>
                <a:cs typeface="DejaVu Serif"/>
              </a:rPr>
              <a:t> </a:t>
            </a:r>
            <a:r>
              <a:rPr sz="2539" spc="-5" dirty="0">
                <a:solidFill>
                  <a:srgbClr val="191919"/>
                </a:solidFill>
                <a:latin typeface="DejaVu Serif"/>
                <a:cs typeface="DejaVu Serif"/>
              </a:rPr>
              <a:t>following:</a:t>
            </a:r>
            <a:endParaRPr sz="2539" dirty="0">
              <a:solidFill>
                <a:prstClr val="black"/>
              </a:solidFill>
              <a:latin typeface="DejaVu Serif"/>
              <a:cs typeface="DejaVu Serif"/>
            </a:endParaRPr>
          </a:p>
        </p:txBody>
      </p:sp>
      <p:sp>
        <p:nvSpPr>
          <p:cNvPr id="9" name="object 9"/>
          <p:cNvSpPr txBox="1">
            <a:spLocks noGrp="1"/>
          </p:cNvSpPr>
          <p:nvPr>
            <p:ph type="body" idx="1"/>
          </p:nvPr>
        </p:nvSpPr>
        <p:spPr>
          <a:xfrm>
            <a:off x="311085" y="3039762"/>
            <a:ext cx="8107051" cy="3801897"/>
          </a:xfrm>
          <a:prstGeom prst="rect">
            <a:avLst/>
          </a:prstGeom>
        </p:spPr>
        <p:txBody>
          <a:bodyPr vert="horz" wrap="square" lIns="0" tIns="11516" rIns="0" bIns="0" rtlCol="0">
            <a:spAutoFit/>
          </a:bodyPr>
          <a:lstStyle/>
          <a:p>
            <a:pPr marL="926204" indent="-342900">
              <a:lnSpc>
                <a:spcPts val="2788"/>
              </a:lnSpc>
              <a:spcBef>
                <a:spcPts val="91"/>
              </a:spcBef>
              <a:buFont typeface="Wingdings" panose="05000000000000000000" pitchFamily="2" charset="2"/>
              <a:buChar char="§"/>
            </a:pPr>
            <a:r>
              <a:rPr spc="-5" dirty="0"/>
              <a:t>Find </a:t>
            </a:r>
            <a:r>
              <a:rPr dirty="0"/>
              <a:t>a </a:t>
            </a:r>
            <a:r>
              <a:rPr spc="-5" dirty="0"/>
              <a:t>series </a:t>
            </a:r>
            <a:r>
              <a:rPr dirty="0"/>
              <a:t>of </a:t>
            </a:r>
            <a:r>
              <a:rPr spc="-5" dirty="0"/>
              <a:t>measurements </a:t>
            </a:r>
            <a:r>
              <a:rPr i="1" dirty="0">
                <a:latin typeface="DejaVu Serif"/>
                <a:cs typeface="DejaVu Serif"/>
              </a:rPr>
              <a:t>M</a:t>
            </a:r>
            <a:r>
              <a:rPr dirty="0"/>
              <a:t>₁, </a:t>
            </a:r>
            <a:r>
              <a:rPr i="1" dirty="0">
                <a:latin typeface="DejaVu Serif"/>
                <a:cs typeface="DejaVu Serif"/>
              </a:rPr>
              <a:t>M</a:t>
            </a:r>
            <a:r>
              <a:rPr dirty="0"/>
              <a:t>₂, …,</a:t>
            </a:r>
            <a:r>
              <a:rPr spc="23" dirty="0"/>
              <a:t> </a:t>
            </a:r>
            <a:r>
              <a:rPr i="1" spc="-5" dirty="0"/>
              <a:t>Mₖ</a:t>
            </a:r>
          </a:p>
          <a:p>
            <a:pPr marL="926204" indent="-342900">
              <a:lnSpc>
                <a:spcPts val="2788"/>
              </a:lnSpc>
              <a:buFont typeface="Wingdings" panose="05000000000000000000" pitchFamily="2" charset="2"/>
              <a:buChar char="§"/>
            </a:pPr>
            <a:r>
              <a:rPr dirty="0"/>
              <a:t>you </a:t>
            </a:r>
            <a:r>
              <a:rPr spc="-5" dirty="0"/>
              <a:t>can apply </a:t>
            </a:r>
            <a:r>
              <a:rPr dirty="0"/>
              <a:t>to </a:t>
            </a:r>
            <a:r>
              <a:rPr spc="-5" dirty="0"/>
              <a:t>any solution.</a:t>
            </a:r>
          </a:p>
          <a:p>
            <a:pPr marL="926204" marR="5758" indent="-342900">
              <a:lnSpc>
                <a:spcPct val="97000"/>
              </a:lnSpc>
              <a:spcBef>
                <a:spcPts val="1016"/>
              </a:spcBef>
              <a:buFont typeface="Wingdings" panose="05000000000000000000" pitchFamily="2" charset="2"/>
              <a:buChar char="§"/>
            </a:pPr>
            <a:r>
              <a:rPr dirty="0"/>
              <a:t>Show </a:t>
            </a:r>
            <a:r>
              <a:rPr spc="-5" dirty="0"/>
              <a:t>that the greedy algorithm's measures are  at least as </a:t>
            </a:r>
            <a:r>
              <a:rPr dirty="0"/>
              <a:t>good </a:t>
            </a:r>
            <a:r>
              <a:rPr spc="-5" dirty="0"/>
              <a:t>as any solution's measures.  (This usually involves</a:t>
            </a:r>
            <a:r>
              <a:rPr spc="-9" dirty="0"/>
              <a:t> </a:t>
            </a:r>
            <a:r>
              <a:rPr spc="-5" dirty="0"/>
              <a:t>induction.)</a:t>
            </a:r>
          </a:p>
          <a:p>
            <a:pPr marL="926204" marR="4607" indent="-342900">
              <a:lnSpc>
                <a:spcPct val="97000"/>
              </a:lnSpc>
              <a:spcBef>
                <a:spcPts val="1029"/>
              </a:spcBef>
              <a:buFont typeface="Wingdings" panose="05000000000000000000" pitchFamily="2" charset="2"/>
              <a:buChar char="§"/>
            </a:pPr>
            <a:r>
              <a:rPr dirty="0"/>
              <a:t>Prove </a:t>
            </a:r>
            <a:r>
              <a:rPr spc="-5" dirty="0"/>
              <a:t>that because the greedy solution's  measures are at least as </a:t>
            </a:r>
            <a:r>
              <a:rPr dirty="0"/>
              <a:t>good </a:t>
            </a:r>
            <a:r>
              <a:rPr spc="-9" dirty="0"/>
              <a:t>as </a:t>
            </a:r>
            <a:r>
              <a:rPr spc="-5" dirty="0"/>
              <a:t>any solution's  measures, </a:t>
            </a:r>
            <a:r>
              <a:rPr dirty="0"/>
              <a:t>the </a:t>
            </a:r>
            <a:r>
              <a:rPr spc="-5" dirty="0"/>
              <a:t>greedy solution </a:t>
            </a:r>
            <a:r>
              <a:rPr dirty="0"/>
              <a:t>must be </a:t>
            </a:r>
            <a:r>
              <a:rPr spc="-5" dirty="0"/>
              <a:t>optimal.  (This is usually </a:t>
            </a:r>
            <a:r>
              <a:rPr dirty="0"/>
              <a:t>a proof by</a:t>
            </a:r>
            <a:r>
              <a:rPr spc="-5" dirty="0"/>
              <a:t> contradiction.)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0188E34-DF4B-40E2-974F-B309F3531BD1}"/>
              </a:ext>
            </a:extLst>
          </p:cNvPr>
          <p:cNvSpPr>
            <a:spLocks noGrp="1" noChangeArrowheads="1"/>
          </p:cNvSpPr>
          <p:nvPr>
            <p:ph type="title"/>
          </p:nvPr>
        </p:nvSpPr>
        <p:spPr>
          <a:xfrm>
            <a:off x="457200" y="235670"/>
            <a:ext cx="7543800" cy="752573"/>
          </a:xfrm>
        </p:spPr>
        <p:txBody>
          <a:bodyPr/>
          <a:lstStyle/>
          <a:p>
            <a:r>
              <a:rPr lang="en-US" altLang="en-US" sz="4800" dirty="0"/>
              <a:t>Greedy Algorithm</a:t>
            </a:r>
          </a:p>
        </p:txBody>
      </p:sp>
      <p:sp>
        <p:nvSpPr>
          <p:cNvPr id="12291" name="Rectangle 3">
            <a:extLst>
              <a:ext uri="{FF2B5EF4-FFF2-40B4-BE49-F238E27FC236}">
                <a16:creationId xmlns:a16="http://schemas.microsoft.com/office/drawing/2014/main" id="{6E859D34-2DB1-4C49-957C-61F085686D1A}"/>
              </a:ext>
            </a:extLst>
          </p:cNvPr>
          <p:cNvSpPr>
            <a:spLocks noGrp="1" noChangeArrowheads="1"/>
          </p:cNvSpPr>
          <p:nvPr>
            <p:ph type="body" idx="1"/>
          </p:nvPr>
        </p:nvSpPr>
        <p:spPr>
          <a:xfrm>
            <a:off x="598602" y="1339391"/>
            <a:ext cx="4916078" cy="5282939"/>
          </a:xfrm>
        </p:spPr>
        <p:txBody>
          <a:bodyPr/>
          <a:lstStyle/>
          <a:p>
            <a:pPr>
              <a:lnSpc>
                <a:spcPct val="200000"/>
              </a:lnSpc>
            </a:pPr>
            <a:r>
              <a:rPr lang="en-US" altLang="en-US" dirty="0"/>
              <a:t>Activity Scheduling</a:t>
            </a:r>
          </a:p>
          <a:p>
            <a:pPr>
              <a:lnSpc>
                <a:spcPct val="200000"/>
              </a:lnSpc>
            </a:pPr>
            <a:r>
              <a:rPr lang="en-US" altLang="en-US" dirty="0"/>
              <a:t>Huffman coding</a:t>
            </a:r>
          </a:p>
          <a:p>
            <a:pPr>
              <a:lnSpc>
                <a:spcPct val="200000"/>
              </a:lnSpc>
            </a:pPr>
            <a:r>
              <a:rPr lang="en-US" altLang="en-US" dirty="0"/>
              <a:t>Horn Formulas</a:t>
            </a:r>
          </a:p>
          <a:p>
            <a:pPr>
              <a:lnSpc>
                <a:spcPct val="200000"/>
              </a:lnSpc>
            </a:pPr>
            <a:r>
              <a:rPr lang="en-US" altLang="en-US" dirty="0"/>
              <a:t>Scheduling All Intervals</a:t>
            </a:r>
          </a:p>
          <a:p>
            <a:pPr>
              <a:lnSpc>
                <a:spcPct val="200000"/>
              </a:lnSpc>
            </a:pPr>
            <a:r>
              <a:rPr lang="en-US" altLang="en-US" dirty="0"/>
              <a:t>Lilypad Jumping</a:t>
            </a:r>
          </a:p>
        </p:txBody>
      </p:sp>
      <p:sp>
        <p:nvSpPr>
          <p:cNvPr id="4" name="Rectangle 2">
            <a:extLst>
              <a:ext uri="{FF2B5EF4-FFF2-40B4-BE49-F238E27FC236}">
                <a16:creationId xmlns:a16="http://schemas.microsoft.com/office/drawing/2014/main" id="{7C5224FE-1E36-4F47-BCD1-F64CE43D1811}"/>
              </a:ext>
            </a:extLst>
          </p:cNvPr>
          <p:cNvSpPr txBox="1">
            <a:spLocks noChangeArrowheads="1"/>
          </p:cNvSpPr>
          <p:nvPr/>
        </p:nvSpPr>
        <p:spPr>
          <a:xfrm>
            <a:off x="6900169" y="5201572"/>
            <a:ext cx="2201661" cy="1562470"/>
          </a:xfrm>
          <a:prstGeom prst="rect">
            <a:avLst/>
          </a:prstGeom>
        </p:spPr>
        <p:txBody>
          <a:bodyPr vert="horz" lIns="91440" tIns="45720" rIns="91440" bIns="45720" rtlCol="0" anchor="b" anchorCtr="0">
            <a:normAutofit fontScale="92500" lnSpcReduction="10000"/>
          </a:bodyPr>
          <a:lstStyle>
            <a:lvl1pPr algn="l" defTabSz="685800" rtl="0" eaLnBrk="1" latinLnBrk="0" hangingPunct="1">
              <a:spcBef>
                <a:spcPct val="0"/>
              </a:spcBef>
              <a:buNone/>
              <a:defRPr sz="2700" b="1" kern="1200">
                <a:solidFill>
                  <a:schemeClr val="tx1"/>
                </a:solidFill>
                <a:latin typeface="+mj-lt"/>
                <a:ea typeface="+mj-ea"/>
                <a:cs typeface="+mj-cs"/>
              </a:defRPr>
            </a:lvl1pPr>
          </a:lstStyle>
          <a:p>
            <a:pPr algn="ctr"/>
            <a:r>
              <a:rPr lang="en-US" altLang="en-US" sz="5400" dirty="0">
                <a:effectLst>
                  <a:outerShdw blurRad="38100" dist="38100" dir="2700000" algn="tl">
                    <a:srgbClr val="000000">
                      <a:alpha val="43137"/>
                    </a:srgbClr>
                  </a:outerShdw>
                </a:effectLst>
              </a:rPr>
              <a:t>193</a:t>
            </a:r>
          </a:p>
          <a:p>
            <a:pPr algn="ctr"/>
            <a:r>
              <a:rPr lang="en-US" altLang="en-US" sz="5400" dirty="0">
                <a:effectLst>
                  <a:outerShdw blurRad="38100" dist="38100" dir="2700000" algn="tl">
                    <a:srgbClr val="000000">
                      <a:alpha val="43137"/>
                    </a:srgbClr>
                  </a:outerShdw>
                </a:effectLst>
              </a:rPr>
              <a:t>slides</a:t>
            </a:r>
            <a:endParaRPr lang="en-US" altLang="en-US" sz="5400" dirty="0"/>
          </a:p>
        </p:txBody>
      </p:sp>
      <p:sp>
        <p:nvSpPr>
          <p:cNvPr id="5" name="Rectangle 3">
            <a:extLst>
              <a:ext uri="{FF2B5EF4-FFF2-40B4-BE49-F238E27FC236}">
                <a16:creationId xmlns:a16="http://schemas.microsoft.com/office/drawing/2014/main" id="{87001DB7-A194-4C2F-AE80-3FB67FE272BF}"/>
              </a:ext>
            </a:extLst>
          </p:cNvPr>
          <p:cNvSpPr txBox="1">
            <a:spLocks noChangeArrowheads="1"/>
          </p:cNvSpPr>
          <p:nvPr/>
        </p:nvSpPr>
        <p:spPr bwMode="auto">
          <a:xfrm>
            <a:off x="4984170" y="1234911"/>
            <a:ext cx="1061019" cy="84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8000" dirty="0">
                <a:sym typeface="Wingdings 2" panose="05020102010507070707" pitchFamily="18" charset="2"/>
              </a:rPr>
              <a:t></a:t>
            </a:r>
            <a:endParaRPr lang="en-US" altLang="en-US" sz="8000" dirty="0"/>
          </a:p>
        </p:txBody>
      </p:sp>
      <p:sp>
        <p:nvSpPr>
          <p:cNvPr id="6" name="Rectangle 3">
            <a:extLst>
              <a:ext uri="{FF2B5EF4-FFF2-40B4-BE49-F238E27FC236}">
                <a16:creationId xmlns:a16="http://schemas.microsoft.com/office/drawing/2014/main" id="{B1131120-84A9-4A9E-B770-201653BBB3CC}"/>
              </a:ext>
            </a:extLst>
          </p:cNvPr>
          <p:cNvSpPr txBox="1">
            <a:spLocks noChangeArrowheads="1"/>
          </p:cNvSpPr>
          <p:nvPr/>
        </p:nvSpPr>
        <p:spPr bwMode="auto">
          <a:xfrm>
            <a:off x="4984170" y="2429758"/>
            <a:ext cx="1061019" cy="84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8000" dirty="0">
                <a:sym typeface="Wingdings 2" panose="05020102010507070707" pitchFamily="18" charset="2"/>
              </a:rPr>
              <a:t></a:t>
            </a:r>
            <a:endParaRPr lang="en-US" altLang="en-US" sz="8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35" name="object 35"/>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72" name="object 72"/>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txBox="1"/>
          <p:nvPr/>
        </p:nvSpPr>
        <p:spPr>
          <a:xfrm>
            <a:off x="299426" y="1269680"/>
            <a:ext cx="8522116" cy="275475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marL="4337061" marR="1696360" indent="1512098" defTabSz="829178">
              <a:lnSpc>
                <a:spcPct val="300000"/>
              </a:lnSpc>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  </a:t>
            </a:r>
            <a:r>
              <a:rPr sz="1814" b="1" spc="-23" dirty="0">
                <a:solidFill>
                  <a:srgbClr val="7F0000"/>
                </a:solidFill>
                <a:latin typeface="DejaVu Serif"/>
                <a:cs typeface="DejaVu Serif"/>
              </a:rPr>
              <a:t>Fancy</a:t>
            </a:r>
            <a:r>
              <a:rPr sz="1814" b="1" spc="-14" dirty="0">
                <a:solidFill>
                  <a:srgbClr val="7F0000"/>
                </a:solidFill>
                <a:latin typeface="DejaVu Serif"/>
                <a:cs typeface="DejaVu Serif"/>
              </a:rPr>
              <a:t> </a:t>
            </a:r>
            <a:r>
              <a:rPr sz="1814" b="1" spc="-5" dirty="0">
                <a:solidFill>
                  <a:srgbClr val="7F0000"/>
                </a:solidFill>
                <a:latin typeface="DejaVu Serif"/>
                <a:cs typeface="DejaVu Serif"/>
              </a:rPr>
              <a:t>Dinner</a:t>
            </a:r>
            <a:endParaRPr sz="1814" dirty="0">
              <a:solidFill>
                <a:prstClr val="black"/>
              </a:solidFill>
              <a:latin typeface="DejaVu Serif"/>
              <a:cs typeface="DejaVu Serif"/>
            </a:endParaRPr>
          </a:p>
        </p:txBody>
      </p:sp>
      <p:sp>
        <p:nvSpPr>
          <p:cNvPr id="87" name="object 87"/>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61" name="object 61"/>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299426" y="1269680"/>
            <a:ext cx="8522116" cy="275475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marL="4337061" marR="1696360" indent="1512098" defTabSz="829178">
              <a:lnSpc>
                <a:spcPct val="300000"/>
              </a:lnSpc>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  </a:t>
            </a:r>
            <a:r>
              <a:rPr sz="1814" b="1" spc="-23" dirty="0">
                <a:solidFill>
                  <a:srgbClr val="7F0000"/>
                </a:solidFill>
                <a:latin typeface="DejaVu Serif"/>
                <a:cs typeface="DejaVu Serif"/>
              </a:rPr>
              <a:t>Fancy</a:t>
            </a:r>
            <a:r>
              <a:rPr sz="1814" b="1" spc="-14" dirty="0">
                <a:solidFill>
                  <a:srgbClr val="7F0000"/>
                </a:solidFill>
                <a:latin typeface="DejaVu Serif"/>
                <a:cs typeface="DejaVu Serif"/>
              </a:rPr>
              <a:t> </a:t>
            </a:r>
            <a:r>
              <a:rPr sz="1814" b="1" spc="-5" dirty="0">
                <a:solidFill>
                  <a:srgbClr val="7F0000"/>
                </a:solidFill>
                <a:latin typeface="DejaVu Serif"/>
                <a:cs typeface="DejaVu Serif"/>
              </a:rPr>
              <a:t>Dinner</a:t>
            </a:r>
            <a:endParaRPr sz="1814" dirty="0">
              <a:solidFill>
                <a:prstClr val="black"/>
              </a:solidFill>
              <a:latin typeface="DejaVu Serif"/>
              <a:cs typeface="DejaVu Serif"/>
            </a:endParaRPr>
          </a:p>
        </p:txBody>
      </p:sp>
      <p:sp>
        <p:nvSpPr>
          <p:cNvPr id="76" name="object 76"/>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
        <p:nvSpPr>
          <p:cNvPr id="39" name="object 39"/>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7" name="object 27"/>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
        <p:nvSpPr>
          <p:cNvPr id="28" name="object 28"/>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10" name="object 10"/>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254134" y="2076978"/>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5470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5212"/>
            <a:ext cx="0" cy="163532"/>
          </a:xfrm>
          <a:custGeom>
            <a:avLst/>
            <a:gdLst/>
            <a:ahLst/>
            <a:cxnLst/>
            <a:rect l="l" t="t" r="r" b="b"/>
            <a:pathLst>
              <a:path h="180339">
                <a:moveTo>
                  <a:pt x="0" y="0"/>
                </a:moveTo>
                <a:lnTo>
                  <a:pt x="0" y="180339"/>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3741669" y="2075826"/>
            <a:ext cx="1637627" cy="0"/>
          </a:xfrm>
          <a:custGeom>
            <a:avLst/>
            <a:gdLst/>
            <a:ahLst/>
            <a:cxnLst/>
            <a:rect l="l" t="t" r="r" b="b"/>
            <a:pathLst>
              <a:path w="1805939">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3742245"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5378721"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424954" y="2905005"/>
            <a:ext cx="8271059" cy="0"/>
          </a:xfrm>
          <a:custGeom>
            <a:avLst/>
            <a:gdLst/>
            <a:ahLst/>
            <a:cxnLst/>
            <a:rect l="l" t="t" r="r" b="b"/>
            <a:pathLst>
              <a:path w="9121140">
                <a:moveTo>
                  <a:pt x="0" y="0"/>
                </a:moveTo>
                <a:lnTo>
                  <a:pt x="9121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425530"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695436"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txBox="1"/>
          <p:nvPr/>
        </p:nvSpPr>
        <p:spPr>
          <a:xfrm>
            <a:off x="299426" y="1269680"/>
            <a:ext cx="8522116" cy="2077002"/>
          </a:xfrm>
          <a:prstGeom prst="rect">
            <a:avLst/>
          </a:prstGeom>
        </p:spPr>
        <p:txBody>
          <a:bodyPr vert="horz" wrap="square" lIns="0" tIns="11516" rIns="0" bIns="0" rtlCol="0">
            <a:spAutoFit/>
          </a:bodyPr>
          <a:lstStyle/>
          <a:p>
            <a:pPr algn="ctr" defTabSz="829178">
              <a:spcBef>
                <a:spcPts val="91"/>
              </a:spcBef>
              <a:tabLst>
                <a:tab pos="828602" algn="l"/>
                <a:tab pos="1657779" algn="l"/>
                <a:tab pos="2486958" algn="l"/>
                <a:tab pos="3316136" algn="l"/>
                <a:tab pos="4145314" algn="l"/>
                <a:tab pos="4974492" algn="l"/>
                <a:tab pos="5700022" algn="l"/>
                <a:tab pos="6529200" algn="l"/>
                <a:tab pos="7358378" algn="l"/>
                <a:tab pos="8291203"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27"/>
              </a:spcBef>
            </a:pPr>
            <a:endParaRPr sz="1587" dirty="0">
              <a:solidFill>
                <a:prstClr val="black"/>
              </a:solidFill>
              <a:latin typeface="DejaVu Serif"/>
              <a:cs typeface="DejaVu Serif"/>
            </a:endParaRPr>
          </a:p>
          <a:p>
            <a:pPr algn="ctr" defTabSz="829178">
              <a:spcBef>
                <a:spcPts val="5"/>
              </a:spcBef>
            </a:pPr>
            <a:r>
              <a:rPr sz="1814" b="1" dirty="0">
                <a:solidFill>
                  <a:srgbClr val="7F0000"/>
                </a:solidFill>
                <a:latin typeface="DejaVu Serif"/>
                <a:cs typeface="DejaVu Serif"/>
              </a:rPr>
              <a:t>Day</a:t>
            </a:r>
            <a:r>
              <a:rPr sz="1814" b="1" spc="-9" dirty="0">
                <a:solidFill>
                  <a:srgbClr val="7F0000"/>
                </a:solidFill>
                <a:latin typeface="DejaVu Serif"/>
                <a:cs typeface="DejaVu Serif"/>
              </a:rPr>
              <a:t> </a:t>
            </a:r>
            <a:r>
              <a:rPr sz="1814" b="1" spc="-36" dirty="0">
                <a:solidFill>
                  <a:srgbClr val="7F0000"/>
                </a:solidFill>
                <a:latin typeface="DejaVu Serif"/>
                <a:cs typeface="DejaVu Serif"/>
              </a:rPr>
              <a:t>Trip</a:t>
            </a:r>
            <a:endParaRPr sz="1814" dirty="0">
              <a:solidFill>
                <a:prstClr val="black"/>
              </a:solidFill>
              <a:latin typeface="DejaVu Serif"/>
              <a:cs typeface="DejaVu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25413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469488"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683693"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1899049"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2113254"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32745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542815"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75701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70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2891185" y="1995212"/>
            <a:ext cx="0" cy="163532"/>
          </a:xfrm>
          <a:custGeom>
            <a:avLst/>
            <a:gdLst/>
            <a:ahLst/>
            <a:cxnLst/>
            <a:rect l="l" t="t" r="r" b="b"/>
            <a:pathLst>
              <a:path h="180339">
                <a:moveTo>
                  <a:pt x="0" y="0"/>
                </a:moveTo>
                <a:lnTo>
                  <a:pt x="0" y="180339"/>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42495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640309"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854514"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1069871"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128407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149828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71363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192784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2143197"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235740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2572757"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278696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001167"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321652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34307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3646084"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860288"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07564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4289849"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505205"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719409"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493476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5148970"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36317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5578530"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79273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600809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622229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643765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665185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6866061"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708141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729562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7510978"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7725182"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794053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8154743"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8368948"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8584305" y="2905005"/>
            <a:ext cx="111708" cy="0"/>
          </a:xfrm>
          <a:custGeom>
            <a:avLst/>
            <a:gdLst/>
            <a:ahLst/>
            <a:cxnLst/>
            <a:rect l="l" t="t" r="r" b="b"/>
            <a:pathLst>
              <a:path w="123190">
                <a:moveTo>
                  <a:pt x="0" y="0"/>
                </a:moveTo>
                <a:lnTo>
                  <a:pt x="12319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425530"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8695436"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txBox="1"/>
          <p:nvPr/>
        </p:nvSpPr>
        <p:spPr>
          <a:xfrm>
            <a:off x="299426" y="1269680"/>
            <a:ext cx="8522116" cy="2077002"/>
          </a:xfrm>
          <a:prstGeom prst="rect">
            <a:avLst/>
          </a:prstGeom>
        </p:spPr>
        <p:txBody>
          <a:bodyPr vert="horz" wrap="square" lIns="0" tIns="11516" rIns="0" bIns="0" rtlCol="0">
            <a:spAutoFit/>
          </a:bodyPr>
          <a:lstStyle/>
          <a:p>
            <a:pPr algn="ctr" defTabSz="829178">
              <a:spcBef>
                <a:spcPts val="91"/>
              </a:spcBef>
              <a:tabLst>
                <a:tab pos="828602" algn="l"/>
                <a:tab pos="1657779" algn="l"/>
                <a:tab pos="2486958" algn="l"/>
                <a:tab pos="3316136" algn="l"/>
                <a:tab pos="4145314" algn="l"/>
                <a:tab pos="4974492" algn="l"/>
                <a:tab pos="5700022" algn="l"/>
                <a:tab pos="6529200" algn="l"/>
                <a:tab pos="7358378" algn="l"/>
                <a:tab pos="8291203"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27"/>
              </a:spcBef>
            </a:pPr>
            <a:endParaRPr sz="1587" dirty="0">
              <a:solidFill>
                <a:prstClr val="black"/>
              </a:solidFill>
              <a:latin typeface="DejaVu Serif"/>
              <a:cs typeface="DejaVu Serif"/>
            </a:endParaRPr>
          </a:p>
          <a:p>
            <a:pPr algn="ctr" defTabSz="829178">
              <a:spcBef>
                <a:spcPts val="5"/>
              </a:spcBef>
            </a:pPr>
            <a:r>
              <a:rPr sz="1814" b="1" dirty="0">
                <a:solidFill>
                  <a:srgbClr val="7F0000"/>
                </a:solidFill>
                <a:latin typeface="DejaVu Serif"/>
                <a:cs typeface="DejaVu Serif"/>
              </a:rPr>
              <a:t>Day</a:t>
            </a:r>
            <a:r>
              <a:rPr sz="1814" b="1" spc="-9" dirty="0">
                <a:solidFill>
                  <a:srgbClr val="7F0000"/>
                </a:solidFill>
                <a:latin typeface="DejaVu Serif"/>
                <a:cs typeface="DejaVu Serif"/>
              </a:rPr>
              <a:t> </a:t>
            </a:r>
            <a:r>
              <a:rPr sz="1814" b="1" spc="-36" dirty="0">
                <a:solidFill>
                  <a:srgbClr val="7F0000"/>
                </a:solidFill>
                <a:latin typeface="DejaVu Serif"/>
                <a:cs typeface="DejaVu Serif"/>
              </a:rPr>
              <a:t>Trip</a:t>
            </a:r>
            <a:endParaRPr sz="1814" dirty="0">
              <a:solidFill>
                <a:prstClr val="black"/>
              </a:solidFill>
              <a:latin typeface="DejaVu Serif"/>
              <a:cs typeface="DejaVu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25413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469488"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683693"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1899049"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2113254"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32745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542815"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75701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70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2891185" y="1995212"/>
            <a:ext cx="0" cy="163532"/>
          </a:xfrm>
          <a:custGeom>
            <a:avLst/>
            <a:gdLst/>
            <a:ahLst/>
            <a:cxnLst/>
            <a:rect l="l" t="t" r="r" b="b"/>
            <a:pathLst>
              <a:path h="180339">
                <a:moveTo>
                  <a:pt x="0" y="0"/>
                </a:moveTo>
                <a:lnTo>
                  <a:pt x="0" y="180339"/>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424954" y="2905005"/>
            <a:ext cx="8271059" cy="0"/>
          </a:xfrm>
          <a:custGeom>
            <a:avLst/>
            <a:gdLst/>
            <a:ahLst/>
            <a:cxnLst/>
            <a:rect l="l" t="t" r="r" b="b"/>
            <a:pathLst>
              <a:path w="9121140">
                <a:moveTo>
                  <a:pt x="0" y="0"/>
                </a:moveTo>
                <a:lnTo>
                  <a:pt x="91211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425530"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8695436"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299426" y="1269680"/>
            <a:ext cx="8522116" cy="2077002"/>
          </a:xfrm>
          <a:prstGeom prst="rect">
            <a:avLst/>
          </a:prstGeom>
        </p:spPr>
        <p:txBody>
          <a:bodyPr vert="horz" wrap="square" lIns="0" tIns="11516" rIns="0" bIns="0" rtlCol="0">
            <a:spAutoFit/>
          </a:bodyPr>
          <a:lstStyle/>
          <a:p>
            <a:pPr algn="ctr" defTabSz="829178">
              <a:spcBef>
                <a:spcPts val="91"/>
              </a:spcBef>
              <a:tabLst>
                <a:tab pos="828602" algn="l"/>
                <a:tab pos="1657779" algn="l"/>
                <a:tab pos="2486958" algn="l"/>
                <a:tab pos="3316136" algn="l"/>
                <a:tab pos="4145314" algn="l"/>
                <a:tab pos="4974492" algn="l"/>
                <a:tab pos="5700022" algn="l"/>
                <a:tab pos="6529200" algn="l"/>
                <a:tab pos="7358378" algn="l"/>
                <a:tab pos="8291203"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27"/>
              </a:spcBef>
            </a:pPr>
            <a:endParaRPr sz="1587" dirty="0">
              <a:solidFill>
                <a:prstClr val="black"/>
              </a:solidFill>
              <a:latin typeface="DejaVu Serif"/>
              <a:cs typeface="DejaVu Serif"/>
            </a:endParaRPr>
          </a:p>
          <a:p>
            <a:pPr algn="ctr" defTabSz="829178">
              <a:spcBef>
                <a:spcPts val="5"/>
              </a:spcBef>
            </a:pPr>
            <a:r>
              <a:rPr sz="1814" b="1" dirty="0">
                <a:solidFill>
                  <a:srgbClr val="7F0000"/>
                </a:solidFill>
                <a:latin typeface="DejaVu Serif"/>
                <a:cs typeface="DejaVu Serif"/>
              </a:rPr>
              <a:t>Day</a:t>
            </a:r>
            <a:r>
              <a:rPr sz="1814" b="1" spc="-9" dirty="0">
                <a:solidFill>
                  <a:srgbClr val="7F0000"/>
                </a:solidFill>
                <a:latin typeface="DejaVu Serif"/>
                <a:cs typeface="DejaVu Serif"/>
              </a:rPr>
              <a:t> </a:t>
            </a:r>
            <a:r>
              <a:rPr sz="1814" b="1" spc="-36" dirty="0">
                <a:solidFill>
                  <a:srgbClr val="7F0000"/>
                </a:solidFill>
                <a:latin typeface="DejaVu Serif"/>
                <a:cs typeface="DejaVu Serif"/>
              </a:rPr>
              <a:t>Trip</a:t>
            </a:r>
            <a:endParaRPr sz="1814" dirty="0">
              <a:solidFill>
                <a:prstClr val="black"/>
              </a:solidFill>
              <a:latin typeface="DejaVu Serif"/>
              <a:cs typeface="DejaVu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txBox="1"/>
          <p:nvPr/>
        </p:nvSpPr>
        <p:spPr>
          <a:xfrm>
            <a:off x="299426" y="1269681"/>
            <a:ext cx="8522116"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p:txBody>
      </p:sp>
      <p:sp>
        <p:nvSpPr>
          <p:cNvPr id="4" name="object 4"/>
          <p:cNvSpPr/>
          <p:nvPr/>
        </p:nvSpPr>
        <p:spPr>
          <a:xfrm>
            <a:off x="424954" y="2905005"/>
            <a:ext cx="8271059" cy="0"/>
          </a:xfrm>
          <a:custGeom>
            <a:avLst/>
            <a:gdLst/>
            <a:ahLst/>
            <a:cxnLst/>
            <a:rect l="l" t="t" r="r" b="b"/>
            <a:pathLst>
              <a:path w="9121140">
                <a:moveTo>
                  <a:pt x="0" y="0"/>
                </a:moveTo>
                <a:lnTo>
                  <a:pt x="91211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425530"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695436"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txBox="1"/>
          <p:nvPr/>
        </p:nvSpPr>
        <p:spPr>
          <a:xfrm>
            <a:off x="4004243" y="3015562"/>
            <a:ext cx="1111330"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Day</a:t>
            </a:r>
            <a:r>
              <a:rPr sz="1814" b="1" spc="-82" dirty="0">
                <a:solidFill>
                  <a:srgbClr val="7F0000"/>
                </a:solidFill>
                <a:latin typeface="DejaVu Serif"/>
                <a:cs typeface="DejaVu Serif"/>
              </a:rPr>
              <a:t> </a:t>
            </a:r>
            <a:r>
              <a:rPr sz="1814" b="1" spc="-36" dirty="0">
                <a:solidFill>
                  <a:srgbClr val="7F0000"/>
                </a:solidFill>
                <a:latin typeface="DejaVu Serif"/>
                <a:cs typeface="DejaVu Serif"/>
              </a:rPr>
              <a:t>Trip</a:t>
            </a:r>
            <a:endParaRPr sz="1814">
              <a:solidFill>
                <a:prstClr val="black"/>
              </a:solidFill>
              <a:latin typeface="DejaVu Serif"/>
              <a:cs typeface="DejaVu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254134" y="2076978"/>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5470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5212"/>
            <a:ext cx="0" cy="163532"/>
          </a:xfrm>
          <a:custGeom>
            <a:avLst/>
            <a:gdLst/>
            <a:ahLst/>
            <a:cxnLst/>
            <a:rect l="l" t="t" r="r" b="b"/>
            <a:pathLst>
              <a:path h="180339">
                <a:moveTo>
                  <a:pt x="0" y="0"/>
                </a:moveTo>
                <a:lnTo>
                  <a:pt x="0" y="180339"/>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3741669" y="2075826"/>
            <a:ext cx="1637627" cy="0"/>
          </a:xfrm>
          <a:custGeom>
            <a:avLst/>
            <a:gdLst/>
            <a:ahLst/>
            <a:cxnLst/>
            <a:rect l="l" t="t" r="r" b="b"/>
            <a:pathLst>
              <a:path w="1805939">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3742245"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5378721"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424954" y="2905005"/>
            <a:ext cx="8271059" cy="0"/>
          </a:xfrm>
          <a:custGeom>
            <a:avLst/>
            <a:gdLst/>
            <a:ahLst/>
            <a:cxnLst/>
            <a:rect l="l" t="t" r="r" b="b"/>
            <a:pathLst>
              <a:path w="9121140">
                <a:moveTo>
                  <a:pt x="0" y="0"/>
                </a:moveTo>
                <a:lnTo>
                  <a:pt x="9121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425530"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695436"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txBox="1"/>
          <p:nvPr/>
        </p:nvSpPr>
        <p:spPr>
          <a:xfrm>
            <a:off x="299426" y="1269680"/>
            <a:ext cx="8522116" cy="2077002"/>
          </a:xfrm>
          <a:prstGeom prst="rect">
            <a:avLst/>
          </a:prstGeom>
        </p:spPr>
        <p:txBody>
          <a:bodyPr vert="horz" wrap="square" lIns="0" tIns="11516" rIns="0" bIns="0" rtlCol="0">
            <a:spAutoFit/>
          </a:bodyPr>
          <a:lstStyle/>
          <a:p>
            <a:pPr algn="ctr" defTabSz="829178">
              <a:spcBef>
                <a:spcPts val="91"/>
              </a:spcBef>
              <a:tabLst>
                <a:tab pos="828602" algn="l"/>
                <a:tab pos="1657779" algn="l"/>
                <a:tab pos="2486958" algn="l"/>
                <a:tab pos="3316136" algn="l"/>
                <a:tab pos="4145314" algn="l"/>
                <a:tab pos="4974492" algn="l"/>
                <a:tab pos="5700022" algn="l"/>
                <a:tab pos="6529200" algn="l"/>
                <a:tab pos="7358378" algn="l"/>
                <a:tab pos="8291203"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27"/>
              </a:spcBef>
            </a:pPr>
            <a:endParaRPr sz="1587" dirty="0">
              <a:solidFill>
                <a:prstClr val="black"/>
              </a:solidFill>
              <a:latin typeface="DejaVu Serif"/>
              <a:cs typeface="DejaVu Serif"/>
            </a:endParaRPr>
          </a:p>
          <a:p>
            <a:pPr algn="ctr" defTabSz="829178">
              <a:spcBef>
                <a:spcPts val="5"/>
              </a:spcBef>
            </a:pPr>
            <a:r>
              <a:rPr sz="1814" b="1" dirty="0">
                <a:solidFill>
                  <a:srgbClr val="7F0000"/>
                </a:solidFill>
                <a:latin typeface="DejaVu Serif"/>
                <a:cs typeface="DejaVu Serif"/>
              </a:rPr>
              <a:t>Day</a:t>
            </a:r>
            <a:r>
              <a:rPr sz="1814" b="1" spc="-9" dirty="0">
                <a:solidFill>
                  <a:srgbClr val="7F0000"/>
                </a:solidFill>
                <a:latin typeface="DejaVu Serif"/>
                <a:cs typeface="DejaVu Serif"/>
              </a:rPr>
              <a:t> </a:t>
            </a:r>
            <a:r>
              <a:rPr sz="1814" b="1" spc="-36" dirty="0">
                <a:solidFill>
                  <a:srgbClr val="7F0000"/>
                </a:solidFill>
                <a:latin typeface="DejaVu Serif"/>
                <a:cs typeface="DejaVu Serif"/>
              </a:rPr>
              <a:t>Trip</a:t>
            </a:r>
            <a:endParaRPr sz="1814" dirty="0">
              <a:solidFill>
                <a:prstClr val="black"/>
              </a:solidFill>
              <a:latin typeface="DejaVu Serif"/>
              <a:cs typeface="DejaVu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239" y="344809"/>
            <a:ext cx="7473081" cy="688737"/>
          </a:xfrm>
          <a:prstGeom prst="rect">
            <a:avLst/>
          </a:prstGeom>
        </p:spPr>
        <p:txBody>
          <a:bodyPr vert="horz" wrap="square" lIns="0" tIns="11516" rIns="0" bIns="0" numCol="1" rtlCol="0" anchor="b" anchorCtr="0" compatLnSpc="1">
            <a:prstTxWarp prst="textNoShape">
              <a:avLst/>
            </a:prstTxWarp>
            <a:spAutoFit/>
          </a:bodyPr>
          <a:lstStyle/>
          <a:p>
            <a:pPr marL="11516">
              <a:spcBef>
                <a:spcPts val="91"/>
              </a:spcBef>
            </a:pPr>
            <a:r>
              <a:rPr sz="4400" spc="-5" dirty="0">
                <a:effectLst>
                  <a:outerShdw blurRad="38100" dist="38100" dir="2700000" algn="tl">
                    <a:srgbClr val="000000">
                      <a:alpha val="43137"/>
                    </a:srgbClr>
                  </a:outerShdw>
                </a:effectLst>
                <a:latin typeface="DejaVu Serif"/>
                <a:cs typeface="DejaVu Serif"/>
              </a:rPr>
              <a:t>Greedy</a:t>
            </a:r>
            <a:r>
              <a:rPr sz="4400" spc="-73" dirty="0">
                <a:effectLst>
                  <a:outerShdw blurRad="38100" dist="38100" dir="2700000" algn="tl">
                    <a:srgbClr val="000000">
                      <a:alpha val="43137"/>
                    </a:srgbClr>
                  </a:outerShdw>
                </a:effectLst>
                <a:latin typeface="DejaVu Serif"/>
                <a:cs typeface="DejaVu Serif"/>
              </a:rPr>
              <a:t> </a:t>
            </a:r>
            <a:r>
              <a:rPr sz="4400" spc="-5" dirty="0">
                <a:effectLst>
                  <a:outerShdw blurRad="38100" dist="38100" dir="2700000" algn="tl">
                    <a:srgbClr val="000000">
                      <a:alpha val="43137"/>
                    </a:srgbClr>
                  </a:outerShdw>
                </a:effectLst>
                <a:latin typeface="DejaVu Serif"/>
                <a:cs typeface="DejaVu Serif"/>
              </a:rPr>
              <a:t>Algorithms</a:t>
            </a:r>
            <a:endParaRPr sz="4400" dirty="0">
              <a:effectLst>
                <a:outerShdw blurRad="38100" dist="38100" dir="2700000" algn="tl">
                  <a:srgbClr val="000000">
                    <a:alpha val="43137"/>
                  </a:srgbClr>
                </a:outerShdw>
              </a:effectLst>
              <a:latin typeface="DejaVu Serif"/>
              <a:cs typeface="DejaVu Serif"/>
            </a:endParaRPr>
          </a:p>
        </p:txBody>
      </p:sp>
      <p:sp>
        <p:nvSpPr>
          <p:cNvPr id="5" name="object 5"/>
          <p:cNvSpPr txBox="1"/>
          <p:nvPr/>
        </p:nvSpPr>
        <p:spPr>
          <a:xfrm>
            <a:off x="837239" y="1177786"/>
            <a:ext cx="7797736" cy="5472959"/>
          </a:xfrm>
          <a:prstGeom prst="rect">
            <a:avLst/>
          </a:prstGeom>
        </p:spPr>
        <p:txBody>
          <a:bodyPr vert="horz" wrap="square" lIns="0" tIns="23608" rIns="0" bIns="0" rtlCol="0">
            <a:spAutoFit/>
          </a:bodyPr>
          <a:lstStyle/>
          <a:p>
            <a:pPr marL="468716" marR="4607" indent="-457200">
              <a:lnSpc>
                <a:spcPct val="150000"/>
              </a:lnSpc>
              <a:spcBef>
                <a:spcPts val="185"/>
              </a:spcBef>
              <a:buFont typeface="Wingdings" panose="05000000000000000000" pitchFamily="2" charset="2"/>
              <a:buChar char="§"/>
            </a:pPr>
            <a:r>
              <a:rPr sz="2902" dirty="0">
                <a:solidFill>
                  <a:srgbClr val="191919"/>
                </a:solidFill>
                <a:latin typeface="DejaVu Serif"/>
                <a:cs typeface="DejaVu Serif"/>
              </a:rPr>
              <a:t>A </a:t>
            </a:r>
            <a:r>
              <a:rPr sz="2902" b="1" dirty="0">
                <a:solidFill>
                  <a:srgbClr val="0000FF"/>
                </a:solidFill>
                <a:latin typeface="DejaVu Serif"/>
                <a:cs typeface="DejaVu Serif"/>
              </a:rPr>
              <a:t>greedy </a:t>
            </a:r>
            <a:r>
              <a:rPr sz="2902" b="1" spc="-5" dirty="0">
                <a:solidFill>
                  <a:srgbClr val="0000FF"/>
                </a:solidFill>
                <a:latin typeface="DejaVu Serif"/>
                <a:cs typeface="DejaVu Serif"/>
              </a:rPr>
              <a:t>algorithm </a:t>
            </a:r>
            <a:r>
              <a:rPr sz="2902" spc="-5" dirty="0">
                <a:solidFill>
                  <a:srgbClr val="191919"/>
                </a:solidFill>
                <a:latin typeface="DejaVu Serif"/>
                <a:cs typeface="DejaVu Serif"/>
              </a:rPr>
              <a:t>is an algorithm that  constructs an </a:t>
            </a:r>
            <a:r>
              <a:rPr sz="2902" dirty="0">
                <a:solidFill>
                  <a:srgbClr val="191919"/>
                </a:solidFill>
                <a:latin typeface="DejaVu Serif"/>
                <a:cs typeface="DejaVu Serif"/>
              </a:rPr>
              <a:t>object </a:t>
            </a:r>
            <a:r>
              <a:rPr sz="2902" i="1" dirty="0">
                <a:solidFill>
                  <a:srgbClr val="191919"/>
                </a:solidFill>
                <a:latin typeface="DejaVu Serif"/>
                <a:cs typeface="DejaVu Serif"/>
              </a:rPr>
              <a:t>X </a:t>
            </a:r>
            <a:r>
              <a:rPr sz="2902" dirty="0">
                <a:solidFill>
                  <a:srgbClr val="191919"/>
                </a:solidFill>
                <a:latin typeface="DejaVu Serif"/>
                <a:cs typeface="DejaVu Serif"/>
              </a:rPr>
              <a:t>one </a:t>
            </a:r>
            <a:r>
              <a:rPr sz="2902" spc="-5" dirty="0">
                <a:solidFill>
                  <a:srgbClr val="191919"/>
                </a:solidFill>
                <a:latin typeface="DejaVu Serif"/>
                <a:cs typeface="DejaVu Serif"/>
              </a:rPr>
              <a:t>step at </a:t>
            </a:r>
            <a:r>
              <a:rPr sz="2902" dirty="0">
                <a:solidFill>
                  <a:srgbClr val="191919"/>
                </a:solidFill>
                <a:latin typeface="DejaVu Serif"/>
                <a:cs typeface="DejaVu Serif"/>
              </a:rPr>
              <a:t>a </a:t>
            </a:r>
            <a:r>
              <a:rPr sz="2902" spc="-5" dirty="0">
                <a:solidFill>
                  <a:srgbClr val="191919"/>
                </a:solidFill>
                <a:latin typeface="DejaVu Serif"/>
                <a:cs typeface="DejaVu Serif"/>
              </a:rPr>
              <a:t>time,  at </a:t>
            </a:r>
            <a:r>
              <a:rPr sz="2902" dirty="0">
                <a:solidFill>
                  <a:srgbClr val="191919"/>
                </a:solidFill>
                <a:latin typeface="DejaVu Serif"/>
                <a:cs typeface="DejaVu Serif"/>
              </a:rPr>
              <a:t>each </a:t>
            </a:r>
            <a:r>
              <a:rPr sz="2902" spc="-5" dirty="0">
                <a:solidFill>
                  <a:srgbClr val="191919"/>
                </a:solidFill>
                <a:latin typeface="DejaVu Serif"/>
                <a:cs typeface="DejaVu Serif"/>
              </a:rPr>
              <a:t>step choosing the locally best option.</a:t>
            </a:r>
            <a:endParaRPr sz="2902" dirty="0">
              <a:latin typeface="DejaVu Serif"/>
              <a:cs typeface="DejaVu Serif"/>
            </a:endParaRPr>
          </a:p>
          <a:p>
            <a:pPr marL="468716" marR="959313" indent="-457200">
              <a:lnSpc>
                <a:spcPct val="150000"/>
              </a:lnSpc>
              <a:spcBef>
                <a:spcPts val="1288"/>
              </a:spcBef>
              <a:buFont typeface="Wingdings" panose="05000000000000000000" pitchFamily="2" charset="2"/>
              <a:buChar char="§"/>
            </a:pPr>
            <a:r>
              <a:rPr sz="2902" spc="-5" dirty="0">
                <a:solidFill>
                  <a:srgbClr val="191919"/>
                </a:solidFill>
                <a:latin typeface="DejaVu Serif"/>
                <a:cs typeface="DejaVu Serif"/>
              </a:rPr>
              <a:t>In </a:t>
            </a:r>
            <a:r>
              <a:rPr sz="2902" dirty="0">
                <a:solidFill>
                  <a:srgbClr val="191919"/>
                </a:solidFill>
                <a:latin typeface="DejaVu Serif"/>
                <a:cs typeface="DejaVu Serif"/>
              </a:rPr>
              <a:t>some cases, greedy </a:t>
            </a:r>
            <a:r>
              <a:rPr sz="2902" spc="-5" dirty="0">
                <a:solidFill>
                  <a:srgbClr val="191919"/>
                </a:solidFill>
                <a:latin typeface="DejaVu Serif"/>
                <a:cs typeface="DejaVu Serif"/>
              </a:rPr>
              <a:t>algorithms  </a:t>
            </a:r>
            <a:r>
              <a:rPr sz="2902" dirty="0">
                <a:solidFill>
                  <a:srgbClr val="191919"/>
                </a:solidFill>
                <a:latin typeface="DejaVu Serif"/>
                <a:cs typeface="DejaVu Serif"/>
              </a:rPr>
              <a:t>construct </a:t>
            </a:r>
            <a:r>
              <a:rPr sz="2902" spc="-5" dirty="0">
                <a:solidFill>
                  <a:srgbClr val="191919"/>
                </a:solidFill>
                <a:latin typeface="DejaVu Serif"/>
                <a:cs typeface="DejaVu Serif"/>
              </a:rPr>
              <a:t>the globally best </a:t>
            </a:r>
            <a:r>
              <a:rPr sz="2902" dirty="0">
                <a:solidFill>
                  <a:srgbClr val="191919"/>
                </a:solidFill>
                <a:latin typeface="DejaVu Serif"/>
                <a:cs typeface="DejaVu Serif"/>
              </a:rPr>
              <a:t>object by  </a:t>
            </a:r>
            <a:r>
              <a:rPr sz="2902" spc="-5" dirty="0">
                <a:solidFill>
                  <a:srgbClr val="191919"/>
                </a:solidFill>
                <a:latin typeface="DejaVu Serif"/>
                <a:cs typeface="DejaVu Serif"/>
              </a:rPr>
              <a:t>repeatedly choosing the locally best  option.</a:t>
            </a:r>
            <a:endParaRPr sz="2902" dirty="0">
              <a:latin typeface="DejaVu Serif"/>
              <a:cs typeface="DejaVu Serif"/>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3741669" y="2075826"/>
            <a:ext cx="1637627" cy="0"/>
          </a:xfrm>
          <a:custGeom>
            <a:avLst/>
            <a:gdLst/>
            <a:ahLst/>
            <a:cxnLst/>
            <a:rect l="l" t="t" r="r" b="b"/>
            <a:pathLst>
              <a:path w="1805939">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3742245"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5378721"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a:solidFill>
                <a:prstClr val="black"/>
              </a:solidFill>
              <a:latin typeface="DejaVu Serif"/>
              <a:cs typeface="DejaVu Serif"/>
            </a:endParaRPr>
          </a:p>
        </p:txBody>
      </p:sp>
      <p:sp>
        <p:nvSpPr>
          <p:cNvPr id="6" name="object 6"/>
          <p:cNvSpPr txBox="1"/>
          <p:nvPr/>
        </p:nvSpPr>
        <p:spPr>
          <a:xfrm>
            <a:off x="867183" y="4888124"/>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7" name="object 7"/>
          <p:cNvSpPr txBox="1"/>
          <p:nvPr/>
        </p:nvSpPr>
        <p:spPr>
          <a:xfrm>
            <a:off x="867183" y="5741487"/>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8" name="object 8"/>
          <p:cNvSpPr txBox="1"/>
          <p:nvPr/>
        </p:nvSpPr>
        <p:spPr>
          <a:xfrm>
            <a:off x="867183" y="3928810"/>
            <a:ext cx="7676814" cy="2494773"/>
          </a:xfrm>
          <a:prstGeom prst="rect">
            <a:avLst/>
          </a:prstGeom>
        </p:spPr>
        <p:txBody>
          <a:bodyPr vert="horz" wrap="square" lIns="0" tIns="32246" rIns="0" bIns="0" rtlCol="0">
            <a:spAutoFit/>
          </a:bodyPr>
          <a:lstStyle/>
          <a:p>
            <a:pPr marL="263725" marR="4607" indent="-252208" defTabSz="829178">
              <a:lnSpc>
                <a:spcPts val="2911"/>
              </a:lnSpc>
              <a:spcBef>
                <a:spcPts val="254"/>
              </a:spcBef>
              <a:buClr>
                <a:srgbClr val="191919"/>
              </a:buClr>
              <a:buSzPct val="43636"/>
              <a:buFont typeface="Calibri"/>
              <a:buChar char="●"/>
              <a:tabLst>
                <a:tab pos="263149" algn="l"/>
                <a:tab pos="263725" algn="l"/>
              </a:tabLst>
            </a:pPr>
            <a:r>
              <a:rPr sz="2494" b="1" dirty="0">
                <a:solidFill>
                  <a:srgbClr val="0000FF"/>
                </a:solidFill>
                <a:latin typeface="DejaVu Serif"/>
                <a:cs typeface="DejaVu Serif"/>
              </a:rPr>
              <a:t>Be </a:t>
            </a:r>
            <a:r>
              <a:rPr sz="2494" b="1" spc="-5" dirty="0">
                <a:solidFill>
                  <a:srgbClr val="0000FF"/>
                </a:solidFill>
                <a:latin typeface="DejaVu Serif"/>
                <a:cs typeface="DejaVu Serif"/>
              </a:rPr>
              <a:t>Impulsive: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start</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a:p>
            <a:pPr marL="263725" marR="651250" defTabSz="829178">
              <a:lnSpc>
                <a:spcPts val="2911"/>
              </a:lnSpc>
              <a:spcBef>
                <a:spcPts val="898"/>
              </a:spcBef>
            </a:pPr>
            <a:r>
              <a:rPr sz="2494" b="1" spc="-23" dirty="0">
                <a:solidFill>
                  <a:srgbClr val="0000FF"/>
                </a:solidFill>
                <a:latin typeface="DejaVu Serif"/>
                <a:cs typeface="DejaVu Serif"/>
              </a:rPr>
              <a:t>Avoid </a:t>
            </a:r>
            <a:r>
              <a:rPr sz="2494" b="1" spc="-5" dirty="0">
                <a:solidFill>
                  <a:srgbClr val="0000FF"/>
                </a:solidFill>
                <a:latin typeface="DejaVu Serif"/>
                <a:cs typeface="DejaVu Serif"/>
              </a:rPr>
              <a:t>Commitment: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a:t>
            </a:r>
            <a:r>
              <a:rPr sz="2494" spc="-32" dirty="0">
                <a:solidFill>
                  <a:srgbClr val="191919"/>
                </a:solidFill>
                <a:latin typeface="DejaVu Serif"/>
                <a:cs typeface="DejaVu Serif"/>
              </a:rPr>
              <a:t> </a:t>
            </a:r>
            <a:r>
              <a:rPr sz="2494" spc="-5" dirty="0">
                <a:solidFill>
                  <a:srgbClr val="191919"/>
                </a:solidFill>
                <a:latin typeface="DejaVu Serif"/>
                <a:cs typeface="DejaVu Serif"/>
              </a:rPr>
              <a:t>length.</a:t>
            </a:r>
            <a:endParaRPr sz="2494">
              <a:solidFill>
                <a:prstClr val="black"/>
              </a:solidFill>
              <a:latin typeface="DejaVu Serif"/>
              <a:cs typeface="DejaVu Serif"/>
            </a:endParaRPr>
          </a:p>
          <a:p>
            <a:pPr marL="263725" marR="361614" defTabSz="829178">
              <a:lnSpc>
                <a:spcPts val="2911"/>
              </a:lnSpc>
              <a:spcBef>
                <a:spcPts val="898"/>
              </a:spcBef>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a:solidFill>
                <a:prstClr val="black"/>
              </a:solidFill>
              <a:latin typeface="DejaVu Serif"/>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txBox="1"/>
          <p:nvPr/>
        </p:nvSpPr>
        <p:spPr>
          <a:xfrm>
            <a:off x="867183" y="3928810"/>
            <a:ext cx="7676814" cy="776354"/>
          </a:xfrm>
          <a:prstGeom prst="rect">
            <a:avLst/>
          </a:prstGeom>
        </p:spPr>
        <p:txBody>
          <a:bodyPr vert="horz" wrap="square" lIns="0" tIns="32246" rIns="0" bIns="0" rtlCol="0">
            <a:spAutoFit/>
          </a:bodyPr>
          <a:lstStyle/>
          <a:p>
            <a:pPr marL="263725" marR="4607" indent="-252208" defTabSz="829178">
              <a:lnSpc>
                <a:spcPts val="2911"/>
              </a:lnSpc>
              <a:spcBef>
                <a:spcPts val="254"/>
              </a:spcBef>
              <a:buClr>
                <a:srgbClr val="191919"/>
              </a:buClr>
              <a:buSzPct val="43636"/>
              <a:buFont typeface="Calibri"/>
              <a:buChar char="●"/>
              <a:tabLst>
                <a:tab pos="263149" algn="l"/>
                <a:tab pos="263725" algn="l"/>
              </a:tabLst>
            </a:pPr>
            <a:r>
              <a:rPr sz="2494" b="1" dirty="0">
                <a:solidFill>
                  <a:srgbClr val="7F0000"/>
                </a:solidFill>
                <a:latin typeface="DejaVu Serif"/>
                <a:cs typeface="DejaVu Serif"/>
              </a:rPr>
              <a:t>Be </a:t>
            </a:r>
            <a:r>
              <a:rPr sz="2494" b="1" spc="-5" dirty="0">
                <a:solidFill>
                  <a:srgbClr val="7F0000"/>
                </a:solidFill>
                <a:latin typeface="DejaVu Serif"/>
                <a:cs typeface="DejaVu Serif"/>
              </a:rPr>
              <a:t>Impulsive: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 </a:t>
            </a:r>
            <a:r>
              <a:rPr sz="2494" spc="-5" dirty="0">
                <a:solidFill>
                  <a:srgbClr val="666666"/>
                </a:solidFill>
                <a:latin typeface="DejaVu Serif"/>
                <a:cs typeface="DejaVu Serif"/>
              </a:rPr>
              <a:t>start</a:t>
            </a:r>
            <a:r>
              <a:rPr sz="2494" spc="-27" dirty="0">
                <a:solidFill>
                  <a:srgbClr val="666666"/>
                </a:solidFill>
                <a:latin typeface="DejaVu Serif"/>
                <a:cs typeface="DejaVu Serif"/>
              </a:rPr>
              <a:t> </a:t>
            </a:r>
            <a:r>
              <a:rPr sz="2494" spc="-5" dirty="0">
                <a:solidFill>
                  <a:srgbClr val="666666"/>
                </a:solidFill>
                <a:latin typeface="DejaVu Serif"/>
                <a:cs typeface="DejaVu Serif"/>
              </a:rPr>
              <a:t>times.</a:t>
            </a:r>
            <a:endParaRPr sz="2494">
              <a:solidFill>
                <a:prstClr val="black"/>
              </a:solidFill>
              <a:latin typeface="DejaVu Serif"/>
              <a:cs typeface="DejaVu Serif"/>
            </a:endParaRPr>
          </a:p>
        </p:txBody>
      </p:sp>
      <p:sp>
        <p:nvSpPr>
          <p:cNvPr id="9" name="object 9"/>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867183" y="5741487"/>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11" name="object 11"/>
          <p:cNvSpPr txBox="1"/>
          <p:nvPr/>
        </p:nvSpPr>
        <p:spPr>
          <a:xfrm>
            <a:off x="867183" y="4782174"/>
            <a:ext cx="7319230" cy="1635564"/>
          </a:xfrm>
          <a:prstGeom prst="rect">
            <a:avLst/>
          </a:prstGeom>
        </p:spPr>
        <p:txBody>
          <a:bodyPr vert="horz" wrap="square" lIns="0" tIns="32246" rIns="0" bIns="0" rtlCol="0">
            <a:spAutoFit/>
          </a:bodyPr>
          <a:lstStyle/>
          <a:p>
            <a:pPr marL="263725" marR="293667" indent="-252208" defTabSz="829178">
              <a:lnSpc>
                <a:spcPts val="2911"/>
              </a:lnSpc>
              <a:spcBef>
                <a:spcPts val="254"/>
              </a:spcBef>
              <a:buClr>
                <a:srgbClr val="191919"/>
              </a:buClr>
              <a:buSzPct val="43636"/>
              <a:buFont typeface="Calibri"/>
              <a:buChar char="●"/>
              <a:tabLst>
                <a:tab pos="263149" algn="l"/>
                <a:tab pos="263725" algn="l"/>
              </a:tabLst>
            </a:pPr>
            <a:r>
              <a:rPr sz="2494" b="1" spc="-23" dirty="0">
                <a:solidFill>
                  <a:srgbClr val="0000FF"/>
                </a:solidFill>
                <a:latin typeface="DejaVu Serif"/>
                <a:cs typeface="DejaVu Serif"/>
              </a:rPr>
              <a:t>Avoid </a:t>
            </a:r>
            <a:r>
              <a:rPr sz="2494" b="1" spc="-5" dirty="0">
                <a:solidFill>
                  <a:srgbClr val="0000FF"/>
                </a:solidFill>
                <a:latin typeface="DejaVu Serif"/>
                <a:cs typeface="DejaVu Serif"/>
              </a:rPr>
              <a:t>Commitment: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a:t>
            </a:r>
            <a:r>
              <a:rPr sz="2494" spc="-32" dirty="0">
                <a:solidFill>
                  <a:srgbClr val="191919"/>
                </a:solidFill>
                <a:latin typeface="DejaVu Serif"/>
                <a:cs typeface="DejaVu Serif"/>
              </a:rPr>
              <a:t> </a:t>
            </a:r>
            <a:r>
              <a:rPr sz="2494" spc="-5" dirty="0">
                <a:solidFill>
                  <a:srgbClr val="191919"/>
                </a:solidFill>
                <a:latin typeface="DejaVu Serif"/>
                <a:cs typeface="DejaVu Serif"/>
              </a:rPr>
              <a:t>length.</a:t>
            </a:r>
            <a:endParaRPr sz="2494">
              <a:solidFill>
                <a:prstClr val="black"/>
              </a:solidFill>
              <a:latin typeface="DejaVu Serif"/>
              <a:cs typeface="DejaVu Serif"/>
            </a:endParaRPr>
          </a:p>
          <a:p>
            <a:pPr marL="263725" marR="4607" defTabSz="829178">
              <a:lnSpc>
                <a:spcPts val="2911"/>
              </a:lnSpc>
              <a:spcBef>
                <a:spcPts val="898"/>
              </a:spcBef>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25530"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4059"/>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13" name="object 13"/>
          <p:cNvSpPr/>
          <p:nvPr/>
        </p:nvSpPr>
        <p:spPr>
          <a:xfrm>
            <a:off x="1254133" y="2905005"/>
            <a:ext cx="3295986" cy="0"/>
          </a:xfrm>
          <a:custGeom>
            <a:avLst/>
            <a:gdLst/>
            <a:ahLst/>
            <a:cxnLst/>
            <a:rect l="l" t="t" r="r" b="b"/>
            <a:pathLst>
              <a:path w="3634740">
                <a:moveTo>
                  <a:pt x="0" y="0"/>
                </a:moveTo>
                <a:lnTo>
                  <a:pt x="36347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254708" y="2823238"/>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549542"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17" name="object 17"/>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1" name="object 21"/>
          <p:cNvSpPr/>
          <p:nvPr/>
        </p:nvSpPr>
        <p:spPr>
          <a:xfrm>
            <a:off x="4570848" y="3734184"/>
            <a:ext cx="1844922" cy="0"/>
          </a:xfrm>
          <a:custGeom>
            <a:avLst/>
            <a:gdLst/>
            <a:ahLst/>
            <a:cxnLst/>
            <a:rect l="l" t="t" r="r" b="b"/>
            <a:pathLst>
              <a:path w="2034540">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571424"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415195"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25" name="object 25"/>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29" name="object 29"/>
          <p:cNvSpPr/>
          <p:nvPr/>
        </p:nvSpPr>
        <p:spPr>
          <a:xfrm>
            <a:off x="4778142"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778719"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7244373"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2" name="object 3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33" name="object 33"/>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37" name="object 37"/>
          <p:cNvSpPr/>
          <p:nvPr/>
        </p:nvSpPr>
        <p:spPr>
          <a:xfrm>
            <a:off x="424954"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25530"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891185" y="5310775"/>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41" name="object 41"/>
          <p:cNvSpPr/>
          <p:nvPr/>
        </p:nvSpPr>
        <p:spPr>
          <a:xfrm>
            <a:off x="6229206"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229782"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8695436"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4" name="object 44"/>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45" name="object 45"/>
          <p:cNvSpPr/>
          <p:nvPr/>
        </p:nvSpPr>
        <p:spPr>
          <a:xfrm>
            <a:off x="2083311" y="6221720"/>
            <a:ext cx="5990817" cy="0"/>
          </a:xfrm>
          <a:custGeom>
            <a:avLst/>
            <a:gdLst/>
            <a:ahLst/>
            <a:cxnLst/>
            <a:rect l="l" t="t" r="r" b="b"/>
            <a:pathLst>
              <a:path w="6606540">
                <a:moveTo>
                  <a:pt x="0" y="0"/>
                </a:moveTo>
                <a:lnTo>
                  <a:pt x="6606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083887"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8073552" y="6139954"/>
            <a:ext cx="0" cy="163532"/>
          </a:xfrm>
          <a:custGeom>
            <a:avLst/>
            <a:gdLst/>
            <a:ahLst/>
            <a:cxnLst/>
            <a:rect l="l" t="t" r="r" b="b"/>
            <a:pathLst>
              <a:path h="180340">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8" name="object 48"/>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61" name="object 6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76" name="object 76"/>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8" name="object 8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00" name="object 100"/>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15" name="object 115"/>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30" name="object 130"/>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45" name="object 145"/>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60" name="object 160"/>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3" name="object 183"/>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4" name="object 184"/>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5" name="object 185"/>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6" name="object 186"/>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7" name="object 187"/>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8" name="object 188"/>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9" name="object 189"/>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90" name="object 190"/>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61" name="object 6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76" name="object 76"/>
          <p:cNvSpPr/>
          <p:nvPr/>
        </p:nvSpPr>
        <p:spPr>
          <a:xfrm>
            <a:off x="4570848" y="3734184"/>
            <a:ext cx="1844922" cy="0"/>
          </a:xfrm>
          <a:custGeom>
            <a:avLst/>
            <a:gdLst/>
            <a:ahLst/>
            <a:cxnLst/>
            <a:rect l="l" t="t" r="r" b="b"/>
            <a:pathLst>
              <a:path w="2034540">
                <a:moveTo>
                  <a:pt x="0" y="0"/>
                </a:moveTo>
                <a:lnTo>
                  <a:pt x="20345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571424"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415195"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9" name="object 79"/>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0" name="object 80"/>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92" name="object 92"/>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07" name="object 107"/>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22" name="object 122"/>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37" name="object 137"/>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52" name="object 152"/>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0" name="object 160"/>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28" name="object 28"/>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972752" defTabSz="829178">
              <a:spcBef>
                <a:spcPts val="5"/>
              </a:spcBef>
            </a:pPr>
            <a:r>
              <a:rPr sz="1814" b="1" spc="-5" dirty="0">
                <a:solidFill>
                  <a:srgbClr val="7F0000"/>
                </a:solidFill>
                <a:latin typeface="DejaVu Serif"/>
                <a:cs typeface="DejaVu Serif"/>
              </a:rPr>
              <a:t>Skydiving</a:t>
            </a:r>
            <a:endParaRPr sz="1814" dirty="0">
              <a:solidFill>
                <a:prstClr val="black"/>
              </a:solidFill>
              <a:latin typeface="DejaVu Serif"/>
              <a:cs typeface="DejaVu Serif"/>
            </a:endParaRPr>
          </a:p>
        </p:txBody>
      </p:sp>
      <p:sp>
        <p:nvSpPr>
          <p:cNvPr id="47" name="object 47"/>
          <p:cNvSpPr/>
          <p:nvPr/>
        </p:nvSpPr>
        <p:spPr>
          <a:xfrm>
            <a:off x="4570848" y="3734184"/>
            <a:ext cx="1844922" cy="0"/>
          </a:xfrm>
          <a:custGeom>
            <a:avLst/>
            <a:gdLst/>
            <a:ahLst/>
            <a:cxnLst/>
            <a:rect l="l" t="t" r="r" b="b"/>
            <a:pathLst>
              <a:path w="2034540">
                <a:moveTo>
                  <a:pt x="0" y="0"/>
                </a:moveTo>
                <a:lnTo>
                  <a:pt x="20345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571424"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6415195"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0" name="object 50"/>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51" name="object 51"/>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21" name="object 21"/>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972752" defTabSz="829178">
              <a:spcBef>
                <a:spcPts val="5"/>
              </a:spcBef>
            </a:pPr>
            <a:r>
              <a:rPr sz="1814" b="1" spc="-5" dirty="0">
                <a:solidFill>
                  <a:srgbClr val="7F0000"/>
                </a:solidFill>
                <a:latin typeface="DejaVu Serif"/>
                <a:cs typeface="DejaVu Serif"/>
              </a:rPr>
              <a:t>Skydiving</a:t>
            </a:r>
            <a:endParaRPr sz="1814" dirty="0">
              <a:solidFill>
                <a:prstClr val="black"/>
              </a:solidFill>
              <a:latin typeface="DejaVu Serif"/>
              <a:cs typeface="DejaVu Serif"/>
            </a:endParaRPr>
          </a:p>
        </p:txBody>
      </p:sp>
      <p:sp>
        <p:nvSpPr>
          <p:cNvPr id="40" name="object 40"/>
          <p:cNvSpPr/>
          <p:nvPr/>
        </p:nvSpPr>
        <p:spPr>
          <a:xfrm>
            <a:off x="4570848" y="3734184"/>
            <a:ext cx="1844922" cy="0"/>
          </a:xfrm>
          <a:custGeom>
            <a:avLst/>
            <a:gdLst/>
            <a:ahLst/>
            <a:cxnLst/>
            <a:rect l="l" t="t" r="r" b="b"/>
            <a:pathLst>
              <a:path w="2034540">
                <a:moveTo>
                  <a:pt x="0" y="0"/>
                </a:moveTo>
                <a:lnTo>
                  <a:pt x="20345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4571424"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415195"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3" name="object 43"/>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44" name="object 44"/>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txBox="1"/>
          <p:nvPr/>
        </p:nvSpPr>
        <p:spPr>
          <a:xfrm>
            <a:off x="299426" y="1269681"/>
            <a:ext cx="8522116"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p:txBody>
      </p:sp>
      <p:sp>
        <p:nvSpPr>
          <p:cNvPr id="4" name="object 4"/>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8" name="object 8"/>
          <p:cNvSpPr/>
          <p:nvPr/>
        </p:nvSpPr>
        <p:spPr>
          <a:xfrm>
            <a:off x="4570848" y="3734184"/>
            <a:ext cx="1844922" cy="0"/>
          </a:xfrm>
          <a:custGeom>
            <a:avLst/>
            <a:gdLst/>
            <a:ahLst/>
            <a:cxnLst/>
            <a:rect l="l" t="t" r="r" b="b"/>
            <a:pathLst>
              <a:path w="2034540">
                <a:moveTo>
                  <a:pt x="0" y="0"/>
                </a:moveTo>
                <a:lnTo>
                  <a:pt x="20345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4571424"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6415195"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1" name="object 11"/>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a:solidFill>
                <a:prstClr val="black"/>
              </a:solidFill>
              <a:latin typeface="DejaVu Serif"/>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txBox="1"/>
          <p:nvPr/>
        </p:nvSpPr>
        <p:spPr>
          <a:xfrm>
            <a:off x="867183" y="3928810"/>
            <a:ext cx="7676814" cy="776354"/>
          </a:xfrm>
          <a:prstGeom prst="rect">
            <a:avLst/>
          </a:prstGeom>
        </p:spPr>
        <p:txBody>
          <a:bodyPr vert="horz" wrap="square" lIns="0" tIns="32246" rIns="0" bIns="0" rtlCol="0">
            <a:spAutoFit/>
          </a:bodyPr>
          <a:lstStyle/>
          <a:p>
            <a:pPr marL="263725" marR="4607" indent="-252208" defTabSz="829178">
              <a:lnSpc>
                <a:spcPts val="2911"/>
              </a:lnSpc>
              <a:spcBef>
                <a:spcPts val="254"/>
              </a:spcBef>
              <a:buClr>
                <a:srgbClr val="191919"/>
              </a:buClr>
              <a:buSzPct val="43636"/>
              <a:buFont typeface="Calibri"/>
              <a:buChar char="●"/>
              <a:tabLst>
                <a:tab pos="263149" algn="l"/>
                <a:tab pos="263725" algn="l"/>
              </a:tabLst>
            </a:pPr>
            <a:r>
              <a:rPr sz="2494" b="1" dirty="0">
                <a:solidFill>
                  <a:srgbClr val="7F0000"/>
                </a:solidFill>
                <a:latin typeface="DejaVu Serif"/>
                <a:cs typeface="DejaVu Serif"/>
              </a:rPr>
              <a:t>Be </a:t>
            </a:r>
            <a:r>
              <a:rPr sz="2494" b="1" spc="-5" dirty="0">
                <a:solidFill>
                  <a:srgbClr val="7F0000"/>
                </a:solidFill>
                <a:latin typeface="DejaVu Serif"/>
                <a:cs typeface="DejaVu Serif"/>
              </a:rPr>
              <a:t>Impulsive: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 </a:t>
            </a:r>
            <a:r>
              <a:rPr sz="2494" spc="-5" dirty="0">
                <a:solidFill>
                  <a:srgbClr val="666666"/>
                </a:solidFill>
                <a:latin typeface="DejaVu Serif"/>
                <a:cs typeface="DejaVu Serif"/>
              </a:rPr>
              <a:t>start</a:t>
            </a:r>
            <a:r>
              <a:rPr sz="2494" spc="-27" dirty="0">
                <a:solidFill>
                  <a:srgbClr val="666666"/>
                </a:solidFill>
                <a:latin typeface="DejaVu Serif"/>
                <a:cs typeface="DejaVu Serif"/>
              </a:rPr>
              <a:t> </a:t>
            </a:r>
            <a:r>
              <a:rPr sz="2494" spc="-5" dirty="0">
                <a:solidFill>
                  <a:srgbClr val="666666"/>
                </a:solidFill>
                <a:latin typeface="DejaVu Serif"/>
                <a:cs typeface="DejaVu Serif"/>
              </a:rPr>
              <a:t>times.</a:t>
            </a:r>
            <a:endParaRPr sz="2494">
              <a:solidFill>
                <a:prstClr val="black"/>
              </a:solidFill>
              <a:latin typeface="DejaVu Serif"/>
              <a:cs typeface="DejaVu Serif"/>
            </a:endParaRPr>
          </a:p>
        </p:txBody>
      </p:sp>
      <p:sp>
        <p:nvSpPr>
          <p:cNvPr id="9" name="object 9"/>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867183" y="5741487"/>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11" name="object 11"/>
          <p:cNvSpPr txBox="1"/>
          <p:nvPr/>
        </p:nvSpPr>
        <p:spPr>
          <a:xfrm>
            <a:off x="867183" y="4782174"/>
            <a:ext cx="7319230" cy="1635564"/>
          </a:xfrm>
          <a:prstGeom prst="rect">
            <a:avLst/>
          </a:prstGeom>
        </p:spPr>
        <p:txBody>
          <a:bodyPr vert="horz" wrap="square" lIns="0" tIns="32246" rIns="0" bIns="0" rtlCol="0">
            <a:spAutoFit/>
          </a:bodyPr>
          <a:lstStyle/>
          <a:p>
            <a:pPr marL="263725" marR="293667" indent="-252208" defTabSz="829178">
              <a:lnSpc>
                <a:spcPts val="2911"/>
              </a:lnSpc>
              <a:spcBef>
                <a:spcPts val="254"/>
              </a:spcBef>
              <a:buClr>
                <a:srgbClr val="191919"/>
              </a:buClr>
              <a:buSzPct val="43636"/>
              <a:buFont typeface="Calibri"/>
              <a:buChar char="●"/>
              <a:tabLst>
                <a:tab pos="263149" algn="l"/>
                <a:tab pos="263725" algn="l"/>
              </a:tabLst>
            </a:pPr>
            <a:r>
              <a:rPr sz="2494" b="1" spc="-23" dirty="0">
                <a:solidFill>
                  <a:srgbClr val="0000FF"/>
                </a:solidFill>
                <a:latin typeface="DejaVu Serif"/>
                <a:cs typeface="DejaVu Serif"/>
              </a:rPr>
              <a:t>Avoid </a:t>
            </a:r>
            <a:r>
              <a:rPr sz="2494" b="1" spc="-5" dirty="0">
                <a:solidFill>
                  <a:srgbClr val="0000FF"/>
                </a:solidFill>
                <a:latin typeface="DejaVu Serif"/>
                <a:cs typeface="DejaVu Serif"/>
              </a:rPr>
              <a:t>Commitment: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a:t>
            </a:r>
            <a:r>
              <a:rPr sz="2494" spc="-32" dirty="0">
                <a:solidFill>
                  <a:srgbClr val="191919"/>
                </a:solidFill>
                <a:latin typeface="DejaVu Serif"/>
                <a:cs typeface="DejaVu Serif"/>
              </a:rPr>
              <a:t> </a:t>
            </a:r>
            <a:r>
              <a:rPr sz="2494" spc="-5" dirty="0">
                <a:solidFill>
                  <a:srgbClr val="191919"/>
                </a:solidFill>
                <a:latin typeface="DejaVu Serif"/>
                <a:cs typeface="DejaVu Serif"/>
              </a:rPr>
              <a:t>length.</a:t>
            </a:r>
            <a:endParaRPr sz="2494">
              <a:solidFill>
                <a:prstClr val="black"/>
              </a:solidFill>
              <a:latin typeface="DejaVu Serif"/>
              <a:cs typeface="DejaVu Serif"/>
            </a:endParaRPr>
          </a:p>
          <a:p>
            <a:pPr marL="263725" marR="4607" defTabSz="829178">
              <a:lnSpc>
                <a:spcPts val="2911"/>
              </a:lnSpc>
              <a:spcBef>
                <a:spcPts val="898"/>
              </a:spcBef>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9642" y="212835"/>
            <a:ext cx="6909848" cy="688737"/>
          </a:xfrm>
          <a:prstGeom prst="rect">
            <a:avLst/>
          </a:prstGeom>
        </p:spPr>
        <p:txBody>
          <a:bodyPr vert="horz" wrap="square" lIns="0" tIns="11516" rIns="0" bIns="0" numCol="1" rtlCol="0" anchor="b" anchorCtr="0" compatLnSpc="1">
            <a:prstTxWarp prst="textNoShape">
              <a:avLst/>
            </a:prstTxWarp>
            <a:spAutoFit/>
          </a:bodyPr>
          <a:lstStyle/>
          <a:p>
            <a:pPr marL="11516">
              <a:spcBef>
                <a:spcPts val="91"/>
              </a:spcBef>
            </a:pPr>
            <a:r>
              <a:rPr sz="4400" spc="-5" dirty="0">
                <a:effectLst>
                  <a:outerShdw blurRad="38100" dist="38100" dir="2700000" algn="tl">
                    <a:srgbClr val="000000">
                      <a:alpha val="43137"/>
                    </a:srgbClr>
                  </a:outerShdw>
                </a:effectLst>
                <a:latin typeface="DejaVu Serif"/>
                <a:cs typeface="DejaVu Serif"/>
              </a:rPr>
              <a:t>Greedy</a:t>
            </a:r>
            <a:r>
              <a:rPr sz="4400" spc="-82" dirty="0">
                <a:effectLst>
                  <a:outerShdw blurRad="38100" dist="38100" dir="2700000" algn="tl">
                    <a:srgbClr val="000000">
                      <a:alpha val="43137"/>
                    </a:srgbClr>
                  </a:outerShdw>
                </a:effectLst>
                <a:latin typeface="DejaVu Serif"/>
                <a:cs typeface="DejaVu Serif"/>
              </a:rPr>
              <a:t> </a:t>
            </a:r>
            <a:r>
              <a:rPr sz="4400" spc="-5" dirty="0">
                <a:effectLst>
                  <a:outerShdw blurRad="38100" dist="38100" dir="2700000" algn="tl">
                    <a:srgbClr val="000000">
                      <a:alpha val="43137"/>
                    </a:srgbClr>
                  </a:outerShdw>
                </a:effectLst>
                <a:latin typeface="DejaVu Serif"/>
                <a:cs typeface="DejaVu Serif"/>
              </a:rPr>
              <a:t>Advantages</a:t>
            </a:r>
            <a:endParaRPr sz="4400" dirty="0">
              <a:effectLst>
                <a:outerShdw blurRad="38100" dist="38100" dir="2700000" algn="tl">
                  <a:srgbClr val="000000">
                    <a:alpha val="43137"/>
                  </a:srgbClr>
                </a:outerShdw>
              </a:effectLst>
              <a:latin typeface="DejaVu Serif"/>
              <a:cs typeface="DejaVu Serif"/>
            </a:endParaRPr>
          </a:p>
        </p:txBody>
      </p:sp>
      <p:sp>
        <p:nvSpPr>
          <p:cNvPr id="4" name="object 4"/>
          <p:cNvSpPr txBox="1"/>
          <p:nvPr/>
        </p:nvSpPr>
        <p:spPr>
          <a:xfrm>
            <a:off x="837239" y="1278027"/>
            <a:ext cx="7354654" cy="1299477"/>
          </a:xfrm>
          <a:prstGeom prst="rect">
            <a:avLst/>
          </a:prstGeom>
        </p:spPr>
        <p:txBody>
          <a:bodyPr vert="horz" wrap="square" lIns="0" tIns="36277" rIns="0" bIns="0" rtlCol="0">
            <a:spAutoFit/>
          </a:bodyPr>
          <a:lstStyle/>
          <a:p>
            <a:pPr marL="468716" marR="4607" indent="-457200">
              <a:lnSpc>
                <a:spcPct val="150000"/>
              </a:lnSpc>
              <a:spcBef>
                <a:spcPts val="286"/>
              </a:spcBef>
              <a:buFont typeface="Wingdings" panose="05000000000000000000" pitchFamily="2" charset="2"/>
              <a:buChar char="§"/>
            </a:pPr>
            <a:r>
              <a:rPr lang="en-US" sz="2902" spc="-5" dirty="0">
                <a:solidFill>
                  <a:srgbClr val="191919"/>
                </a:solidFill>
                <a:latin typeface="DejaVu Serif"/>
                <a:cs typeface="DejaVu Serif"/>
              </a:rPr>
              <a:t>Advantage of </a:t>
            </a:r>
            <a:r>
              <a:rPr sz="2902" dirty="0">
                <a:solidFill>
                  <a:srgbClr val="191919"/>
                </a:solidFill>
                <a:latin typeface="DejaVu Serif"/>
                <a:cs typeface="DejaVu Serif"/>
              </a:rPr>
              <a:t>Greedy </a:t>
            </a:r>
            <a:r>
              <a:rPr sz="2902" spc="-5" dirty="0">
                <a:solidFill>
                  <a:srgbClr val="191919"/>
                </a:solidFill>
                <a:latin typeface="DejaVu Serif"/>
                <a:cs typeface="DejaVu Serif"/>
              </a:rPr>
              <a:t>algorithms </a:t>
            </a:r>
            <a:r>
              <a:rPr sz="2902" dirty="0">
                <a:solidFill>
                  <a:srgbClr val="191919"/>
                </a:solidFill>
                <a:latin typeface="DejaVu Serif"/>
                <a:cs typeface="DejaVu Serif"/>
              </a:rPr>
              <a:t>have </a:t>
            </a:r>
            <a:r>
              <a:rPr sz="2902" spc="-5" dirty="0">
                <a:solidFill>
                  <a:srgbClr val="191919"/>
                </a:solidFill>
                <a:latin typeface="DejaVu Serif"/>
                <a:cs typeface="DejaVu Serif"/>
              </a:rPr>
              <a:t>several over other algorithmic:</a:t>
            </a:r>
            <a:endParaRPr sz="2902" dirty="0">
              <a:latin typeface="DejaVu Serif"/>
              <a:cs typeface="DejaVu Serif"/>
            </a:endParaRPr>
          </a:p>
        </p:txBody>
      </p:sp>
      <p:sp>
        <p:nvSpPr>
          <p:cNvPr id="7" name="object 7"/>
          <p:cNvSpPr txBox="1">
            <a:spLocks noGrp="1"/>
          </p:cNvSpPr>
          <p:nvPr>
            <p:ph type="body" idx="1"/>
          </p:nvPr>
        </p:nvSpPr>
        <p:spPr>
          <a:xfrm>
            <a:off x="1059642" y="2721990"/>
            <a:ext cx="7462610" cy="3624331"/>
          </a:xfrm>
          <a:prstGeom prst="rect">
            <a:avLst/>
          </a:prstGeom>
        </p:spPr>
        <p:txBody>
          <a:bodyPr vert="horz" wrap="square" lIns="0" tIns="34549" rIns="0" bIns="0" numCol="1" rtlCol="0" anchor="t" anchorCtr="0" compatLnSpc="1">
            <a:prstTxWarp prst="textNoShape">
              <a:avLst/>
            </a:prstTxWarp>
            <a:spAutoFit/>
          </a:bodyPr>
          <a:lstStyle/>
          <a:p>
            <a:pPr marL="697604" marR="335126" indent="-457200">
              <a:lnSpc>
                <a:spcPct val="150000"/>
              </a:lnSpc>
              <a:spcBef>
                <a:spcPts val="272"/>
              </a:spcBef>
              <a:buFont typeface="Wingdings" panose="05000000000000000000" pitchFamily="2" charset="2"/>
              <a:buChar char="§"/>
            </a:pPr>
            <a:r>
              <a:rPr sz="2539" b="1" spc="-5" dirty="0">
                <a:solidFill>
                  <a:srgbClr val="0000FF"/>
                </a:solidFill>
                <a:latin typeface="DejaVu Serif"/>
                <a:cs typeface="DejaVu Serif"/>
              </a:rPr>
              <a:t>Simplicity</a:t>
            </a:r>
            <a:r>
              <a:rPr sz="2539" spc="-5" dirty="0"/>
              <a:t>: </a:t>
            </a:r>
            <a:br>
              <a:rPr lang="en-US" sz="2539" spc="-5" dirty="0"/>
            </a:br>
            <a:r>
              <a:rPr sz="2539" spc="-9" dirty="0"/>
              <a:t>Greedy </a:t>
            </a:r>
            <a:r>
              <a:rPr sz="2539" spc="-5" dirty="0"/>
              <a:t>algorithms are often  easier </a:t>
            </a:r>
            <a:r>
              <a:rPr sz="2539" dirty="0"/>
              <a:t>to </a:t>
            </a:r>
            <a:r>
              <a:rPr sz="2539" spc="-5" dirty="0"/>
              <a:t>describe and code up than</a:t>
            </a:r>
            <a:r>
              <a:rPr sz="2539" spc="-113" dirty="0"/>
              <a:t> </a:t>
            </a:r>
            <a:r>
              <a:rPr sz="2539" spc="-5" dirty="0"/>
              <a:t>other  algorithms.</a:t>
            </a:r>
            <a:endParaRPr sz="2539" dirty="0">
              <a:latin typeface="DejaVu Serif"/>
              <a:cs typeface="DejaVu Serif"/>
            </a:endParaRPr>
          </a:p>
          <a:p>
            <a:pPr marL="697604" marR="4607" indent="-457200">
              <a:lnSpc>
                <a:spcPct val="150000"/>
              </a:lnSpc>
              <a:spcBef>
                <a:spcPts val="1070"/>
              </a:spcBef>
              <a:buFont typeface="Wingdings" panose="05000000000000000000" pitchFamily="2" charset="2"/>
              <a:buChar char="§"/>
            </a:pPr>
            <a:r>
              <a:rPr sz="2539" b="1" spc="-5" dirty="0">
                <a:solidFill>
                  <a:srgbClr val="0000FF"/>
                </a:solidFill>
                <a:latin typeface="DejaVu Serif"/>
                <a:cs typeface="DejaVu Serif"/>
              </a:rPr>
              <a:t>Efficiency</a:t>
            </a:r>
            <a:r>
              <a:rPr sz="2539" spc="-5" dirty="0"/>
              <a:t>: </a:t>
            </a:r>
            <a:br>
              <a:rPr lang="en-US" sz="2539" spc="-5" dirty="0"/>
            </a:br>
            <a:r>
              <a:rPr sz="2539" spc="-9" dirty="0"/>
              <a:t>Greedy </a:t>
            </a:r>
            <a:r>
              <a:rPr sz="2539" spc="-5" dirty="0"/>
              <a:t>algorithms can often be  implemented more efficiently than other  algorithms.</a:t>
            </a:r>
            <a:endParaRPr sz="2539" dirty="0">
              <a:latin typeface="DejaVu Serif"/>
              <a:cs typeface="DejaVu Serif"/>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a:solidFill>
                <a:prstClr val="black"/>
              </a:solidFill>
              <a:latin typeface="DejaVu Serif"/>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130907" y="5011349"/>
            <a:ext cx="3510190" cy="0"/>
          </a:xfrm>
          <a:custGeom>
            <a:avLst/>
            <a:gdLst/>
            <a:ahLst/>
            <a:cxnLst/>
            <a:rect l="l" t="t" r="r" b="b"/>
            <a:pathLst>
              <a:path w="3870960">
                <a:moveTo>
                  <a:pt x="0" y="0"/>
                </a:moveTo>
                <a:lnTo>
                  <a:pt x="387096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4641098" y="5011349"/>
            <a:ext cx="110557" cy="0"/>
          </a:xfrm>
          <a:custGeom>
            <a:avLst/>
            <a:gdLst/>
            <a:ahLst/>
            <a:cxnLst/>
            <a:rect l="l" t="t" r="r" b="b"/>
            <a:pathLst>
              <a:path w="121920">
                <a:moveTo>
                  <a:pt x="0" y="0"/>
                </a:moveTo>
                <a:lnTo>
                  <a:pt x="121920" y="0"/>
                </a:lnTo>
              </a:path>
            </a:pathLst>
          </a:custGeom>
          <a:ln w="41910">
            <a:solidFill>
              <a:srgbClr val="191919"/>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4751655" y="5011349"/>
            <a:ext cx="3236101" cy="0"/>
          </a:xfrm>
          <a:custGeom>
            <a:avLst/>
            <a:gdLst/>
            <a:ahLst/>
            <a:cxnLst/>
            <a:rect l="l" t="t" r="r" b="b"/>
            <a:pathLst>
              <a:path w="3568700">
                <a:moveTo>
                  <a:pt x="0" y="0"/>
                </a:moveTo>
                <a:lnTo>
                  <a:pt x="356870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1130907" y="5381025"/>
            <a:ext cx="4250693" cy="0"/>
          </a:xfrm>
          <a:custGeom>
            <a:avLst/>
            <a:gdLst/>
            <a:ahLst/>
            <a:cxnLst/>
            <a:rect l="l" t="t" r="r" b="b"/>
            <a:pathLst>
              <a:path w="4687570">
                <a:moveTo>
                  <a:pt x="0" y="0"/>
                </a:moveTo>
                <a:lnTo>
                  <a:pt x="468757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832634" y="3928810"/>
            <a:ext cx="7722880" cy="2494773"/>
          </a:xfrm>
          <a:prstGeom prst="rect">
            <a:avLst/>
          </a:prstGeom>
        </p:spPr>
        <p:txBody>
          <a:bodyPr vert="horz" wrap="square" lIns="0" tIns="32246" rIns="0" bIns="0" rtlCol="0">
            <a:spAutoFit/>
          </a:bodyPr>
          <a:lstStyle/>
          <a:p>
            <a:pPr marL="298274" marR="16123" indent="-252208" defTabSz="829178">
              <a:lnSpc>
                <a:spcPts val="2911"/>
              </a:lnSpc>
              <a:spcBef>
                <a:spcPts val="254"/>
              </a:spcBef>
              <a:buClr>
                <a:srgbClr val="191919"/>
              </a:buClr>
              <a:buSzPct val="43636"/>
              <a:buFont typeface="Calibri"/>
              <a:buChar char="●"/>
              <a:tabLst>
                <a:tab pos="297698" algn="l"/>
                <a:tab pos="298274" algn="l"/>
              </a:tabLst>
            </a:pPr>
            <a:r>
              <a:rPr sz="2494" b="1" dirty="0">
                <a:solidFill>
                  <a:srgbClr val="7F0000"/>
                </a:solidFill>
                <a:latin typeface="DejaVu Serif"/>
                <a:cs typeface="DejaVu Serif"/>
              </a:rPr>
              <a:t>Be </a:t>
            </a:r>
            <a:r>
              <a:rPr sz="2494" b="1" spc="-5" dirty="0">
                <a:solidFill>
                  <a:srgbClr val="7F0000"/>
                </a:solidFill>
                <a:latin typeface="DejaVu Serif"/>
                <a:cs typeface="DejaVu Serif"/>
              </a:rPr>
              <a:t>Impulsive: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 </a:t>
            </a:r>
            <a:r>
              <a:rPr sz="2494" spc="-5" dirty="0">
                <a:solidFill>
                  <a:srgbClr val="666666"/>
                </a:solidFill>
                <a:latin typeface="DejaVu Serif"/>
                <a:cs typeface="DejaVu Serif"/>
              </a:rPr>
              <a:t>start</a:t>
            </a:r>
            <a:r>
              <a:rPr sz="2494" spc="-27" dirty="0">
                <a:solidFill>
                  <a:srgbClr val="666666"/>
                </a:solidFill>
                <a:latin typeface="DejaVu Serif"/>
                <a:cs typeface="DejaVu Serif"/>
              </a:rPr>
              <a:t> </a:t>
            </a:r>
            <a:r>
              <a:rPr sz="2494" spc="-5" dirty="0">
                <a:solidFill>
                  <a:srgbClr val="666666"/>
                </a:solidFill>
                <a:latin typeface="DejaVu Serif"/>
                <a:cs typeface="DejaVu Serif"/>
              </a:rPr>
              <a:t>times.</a:t>
            </a:r>
            <a:endParaRPr sz="2494">
              <a:solidFill>
                <a:prstClr val="black"/>
              </a:solidFill>
              <a:latin typeface="DejaVu Serif"/>
              <a:cs typeface="DejaVu Serif"/>
            </a:endParaRPr>
          </a:p>
          <a:p>
            <a:pPr marL="298274" marR="662767" indent="-252208" defTabSz="829178">
              <a:lnSpc>
                <a:spcPts val="2911"/>
              </a:lnSpc>
              <a:spcBef>
                <a:spcPts val="898"/>
              </a:spcBef>
              <a:buClr>
                <a:srgbClr val="191919"/>
              </a:buClr>
              <a:buSzPct val="43636"/>
              <a:buFont typeface="Calibri"/>
              <a:buChar char="●"/>
              <a:tabLst>
                <a:tab pos="297698" algn="l"/>
                <a:tab pos="298274" algn="l"/>
              </a:tabLst>
            </a:pPr>
            <a:r>
              <a:rPr sz="2494" b="1" spc="-23" dirty="0">
                <a:solidFill>
                  <a:srgbClr val="7F0000"/>
                </a:solidFill>
                <a:latin typeface="DejaVu Serif"/>
                <a:cs typeface="DejaVu Serif"/>
              </a:rPr>
              <a:t>Avoid </a:t>
            </a:r>
            <a:r>
              <a:rPr sz="2494" b="1" spc="-5" dirty="0">
                <a:solidFill>
                  <a:srgbClr val="7F0000"/>
                </a:solidFill>
                <a:latin typeface="DejaVu Serif"/>
                <a:cs typeface="DejaVu Serif"/>
              </a:rPr>
              <a:t>Commitment: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a:t>
            </a:r>
            <a:r>
              <a:rPr sz="2494" spc="-32" dirty="0">
                <a:solidFill>
                  <a:srgbClr val="666666"/>
                </a:solidFill>
                <a:latin typeface="DejaVu Serif"/>
                <a:cs typeface="DejaVu Serif"/>
              </a:rPr>
              <a:t> </a:t>
            </a:r>
            <a:r>
              <a:rPr sz="2494" spc="-5" dirty="0">
                <a:solidFill>
                  <a:srgbClr val="666666"/>
                </a:solidFill>
                <a:latin typeface="DejaVu Serif"/>
                <a:cs typeface="DejaVu Serif"/>
              </a:rPr>
              <a:t>length.</a:t>
            </a:r>
            <a:endParaRPr sz="2494">
              <a:solidFill>
                <a:prstClr val="black"/>
              </a:solidFill>
              <a:latin typeface="DejaVu Serif"/>
              <a:cs typeface="DejaVu Serif"/>
            </a:endParaRPr>
          </a:p>
          <a:p>
            <a:pPr marL="298274" marR="373130" indent="-252208" defTabSz="829178">
              <a:lnSpc>
                <a:spcPts val="2911"/>
              </a:lnSpc>
              <a:spcBef>
                <a:spcPts val="898"/>
              </a:spcBef>
              <a:buClr>
                <a:srgbClr val="191919"/>
              </a:buClr>
              <a:buSzPct val="43636"/>
              <a:buFont typeface="Calibri"/>
              <a:buChar char="●"/>
              <a:tabLst>
                <a:tab pos="297698" algn="l"/>
                <a:tab pos="298274" algn="l"/>
              </a:tabLst>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25530"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4059"/>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13" name="object 13"/>
          <p:cNvSpPr/>
          <p:nvPr/>
        </p:nvSpPr>
        <p:spPr>
          <a:xfrm>
            <a:off x="1254133" y="2905005"/>
            <a:ext cx="3295986" cy="0"/>
          </a:xfrm>
          <a:custGeom>
            <a:avLst/>
            <a:gdLst/>
            <a:ahLst/>
            <a:cxnLst/>
            <a:rect l="l" t="t" r="r" b="b"/>
            <a:pathLst>
              <a:path w="3634740">
                <a:moveTo>
                  <a:pt x="0" y="0"/>
                </a:moveTo>
                <a:lnTo>
                  <a:pt x="36347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254708" y="2823238"/>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549542"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17" name="object 17"/>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1" name="object 21"/>
          <p:cNvSpPr/>
          <p:nvPr/>
        </p:nvSpPr>
        <p:spPr>
          <a:xfrm>
            <a:off x="4570848" y="3734184"/>
            <a:ext cx="1844922" cy="0"/>
          </a:xfrm>
          <a:custGeom>
            <a:avLst/>
            <a:gdLst/>
            <a:ahLst/>
            <a:cxnLst/>
            <a:rect l="l" t="t" r="r" b="b"/>
            <a:pathLst>
              <a:path w="2034540">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571424"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415195"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25" name="object 25"/>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29" name="object 29"/>
          <p:cNvSpPr/>
          <p:nvPr/>
        </p:nvSpPr>
        <p:spPr>
          <a:xfrm>
            <a:off x="4778142"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778719"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7244373"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2" name="object 3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33" name="object 33"/>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37" name="object 37"/>
          <p:cNvSpPr/>
          <p:nvPr/>
        </p:nvSpPr>
        <p:spPr>
          <a:xfrm>
            <a:off x="424954"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25530"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891185" y="5310775"/>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41" name="object 41"/>
          <p:cNvSpPr/>
          <p:nvPr/>
        </p:nvSpPr>
        <p:spPr>
          <a:xfrm>
            <a:off x="6229206"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229782"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8695436"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4" name="object 44"/>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45" name="object 45"/>
          <p:cNvSpPr/>
          <p:nvPr/>
        </p:nvSpPr>
        <p:spPr>
          <a:xfrm>
            <a:off x="2083311" y="6221720"/>
            <a:ext cx="5990817" cy="0"/>
          </a:xfrm>
          <a:custGeom>
            <a:avLst/>
            <a:gdLst/>
            <a:ahLst/>
            <a:cxnLst/>
            <a:rect l="l" t="t" r="r" b="b"/>
            <a:pathLst>
              <a:path w="6606540">
                <a:moveTo>
                  <a:pt x="0" y="0"/>
                </a:moveTo>
                <a:lnTo>
                  <a:pt x="6606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083887"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8073552" y="6139954"/>
            <a:ext cx="0" cy="163532"/>
          </a:xfrm>
          <a:custGeom>
            <a:avLst/>
            <a:gdLst/>
            <a:ahLst/>
            <a:cxnLst/>
            <a:rect l="l" t="t" r="r" b="b"/>
            <a:pathLst>
              <a:path h="180340">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8" name="object 48"/>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61" name="object 6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76" name="object 76"/>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8" name="object 8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00" name="object 100"/>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15" name="object 115"/>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30" name="object 130"/>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45" name="object 145"/>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60" name="object 160"/>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3" name="object 183"/>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4" name="object 184"/>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5" name="object 185"/>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6" name="object 186"/>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7" name="object 187"/>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8" name="object 188"/>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9" name="object 189"/>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90" name="object 190"/>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4" name="object 34"/>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35" name="object 35"/>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54" name="object 54"/>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69" name="object 69"/>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1" name="object 81"/>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93" name="object 93"/>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08" name="object 108"/>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23" name="object 123"/>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38" name="object 138"/>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53" name="object 153"/>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0" name="object 160"/>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83" name="object 183"/>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21" name="object 2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36" name="object 36"/>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48" name="object 4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74" name="object 74"/>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445695" defTabSz="829178">
              <a:tabLst>
                <a:tab pos="6045513" algn="l"/>
              </a:tabLst>
            </a:pP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
        <p:nvSpPr>
          <p:cNvPr id="89" name="object 89"/>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21" name="object 21"/>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5" name="object 25"/>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37" name="object 37"/>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63" name="object 63"/>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445695" defTabSz="829178">
              <a:tabLst>
                <a:tab pos="6045513" algn="l"/>
              </a:tabLst>
            </a:pP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
        <p:nvSpPr>
          <p:cNvPr id="78" name="object 78"/>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txBox="1"/>
          <p:nvPr/>
        </p:nvSpPr>
        <p:spPr>
          <a:xfrm>
            <a:off x="299426" y="1269681"/>
            <a:ext cx="8522116" cy="2921399"/>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R="237813" algn="r" defTabSz="829178"/>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094054" defTabSz="829178"/>
            <a:r>
              <a:rPr sz="1814" b="1" spc="-5" dirty="0">
                <a:solidFill>
                  <a:srgbClr val="7F0000"/>
                </a:solidFill>
                <a:latin typeface="DejaVu Serif"/>
                <a:cs typeface="DejaVu Serif"/>
              </a:rPr>
              <a:t>Gardening</a:t>
            </a:r>
            <a:endParaRPr sz="1814" dirty="0">
              <a:solidFill>
                <a:prstClr val="black"/>
              </a:solidFill>
              <a:latin typeface="DejaVu Serif"/>
              <a:cs typeface="DejaVu Serif"/>
            </a:endParaRPr>
          </a:p>
        </p:txBody>
      </p:sp>
      <p:sp>
        <p:nvSpPr>
          <p:cNvPr id="39" name="object 39"/>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7" name="object 27"/>
          <p:cNvSpPr txBox="1"/>
          <p:nvPr/>
        </p:nvSpPr>
        <p:spPr>
          <a:xfrm>
            <a:off x="299426" y="1269681"/>
            <a:ext cx="8522116" cy="2921399"/>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R="237813" algn="r" defTabSz="829178"/>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094054" defTabSz="829178"/>
            <a:r>
              <a:rPr sz="1814" b="1" spc="-5" dirty="0">
                <a:solidFill>
                  <a:srgbClr val="7F0000"/>
                </a:solidFill>
                <a:latin typeface="DejaVu Serif"/>
                <a:cs typeface="DejaVu Serif"/>
              </a:rPr>
              <a:t>Gardening</a:t>
            </a:r>
            <a:endParaRPr sz="1814" dirty="0">
              <a:solidFill>
                <a:prstClr val="black"/>
              </a:solidFill>
              <a:latin typeface="DejaVu Serif"/>
              <a:cs typeface="DejaVu Serif"/>
            </a:endParaRPr>
          </a:p>
        </p:txBody>
      </p:sp>
      <p:sp>
        <p:nvSpPr>
          <p:cNvPr id="28" name="object 28"/>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txBox="1"/>
          <p:nvPr/>
        </p:nvSpPr>
        <p:spPr>
          <a:xfrm>
            <a:off x="299426" y="1269681"/>
            <a:ext cx="8522116"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p:txBody>
      </p:sp>
      <p:sp>
        <p:nvSpPr>
          <p:cNvPr id="4" name="object 4"/>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1381965" y="3844741"/>
            <a:ext cx="3624778" cy="1135206"/>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912867" defTabSz="829178"/>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11" name="object 11"/>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4" name="object 14"/>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7" name="object 7"/>
          <p:cNvSpPr/>
          <p:nvPr/>
        </p:nvSpPr>
        <p:spPr>
          <a:xfrm>
            <a:off x="1254134" y="2076978"/>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25470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2891185" y="1995212"/>
            <a:ext cx="0" cy="163532"/>
          </a:xfrm>
          <a:custGeom>
            <a:avLst/>
            <a:gdLst/>
            <a:ahLst/>
            <a:cxnLst/>
            <a:rect l="l" t="t" r="r" b="b"/>
            <a:pathLst>
              <a:path h="180339">
                <a:moveTo>
                  <a:pt x="0" y="0"/>
                </a:moveTo>
                <a:lnTo>
                  <a:pt x="0" y="180339"/>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1" name="object 11"/>
          <p:cNvSpPr/>
          <p:nvPr/>
        </p:nvSpPr>
        <p:spPr>
          <a:xfrm>
            <a:off x="3741669" y="2075826"/>
            <a:ext cx="1637627" cy="0"/>
          </a:xfrm>
          <a:custGeom>
            <a:avLst/>
            <a:gdLst/>
            <a:ahLst/>
            <a:cxnLst/>
            <a:rect l="l" t="t" r="r" b="b"/>
            <a:pathLst>
              <a:path w="1805939">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3742245"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5378721"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
        <p:nvSpPr>
          <p:cNvPr id="15" name="object 15"/>
          <p:cNvSpPr/>
          <p:nvPr/>
        </p:nvSpPr>
        <p:spPr>
          <a:xfrm>
            <a:off x="424954" y="2905005"/>
            <a:ext cx="8271059" cy="0"/>
          </a:xfrm>
          <a:custGeom>
            <a:avLst/>
            <a:gdLst/>
            <a:ahLst/>
            <a:cxnLst/>
            <a:rect l="l" t="t" r="r" b="b"/>
            <a:pathLst>
              <a:path w="9121140">
                <a:moveTo>
                  <a:pt x="0" y="0"/>
                </a:moveTo>
                <a:lnTo>
                  <a:pt x="9121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425530"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695436"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txBox="1"/>
          <p:nvPr/>
        </p:nvSpPr>
        <p:spPr>
          <a:xfrm>
            <a:off x="4004243" y="3015562"/>
            <a:ext cx="1111330"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Day</a:t>
            </a:r>
            <a:r>
              <a:rPr sz="1814" b="1" spc="-82" dirty="0">
                <a:solidFill>
                  <a:srgbClr val="7F0000"/>
                </a:solidFill>
                <a:latin typeface="DejaVu Serif"/>
                <a:cs typeface="DejaVu Serif"/>
              </a:rPr>
              <a:t> </a:t>
            </a:r>
            <a:r>
              <a:rPr sz="1814" b="1" spc="-36" dirty="0">
                <a:solidFill>
                  <a:srgbClr val="7F0000"/>
                </a:solidFill>
                <a:latin typeface="DejaVu Serif"/>
                <a:cs typeface="DejaVu Serif"/>
              </a:rPr>
              <a:t>Trip</a:t>
            </a:r>
            <a:endParaRPr sz="1814">
              <a:solidFill>
                <a:prstClr val="black"/>
              </a:solidFill>
              <a:latin typeface="DejaVu Serif"/>
              <a:cs typeface="DejaVu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467" y="165700"/>
            <a:ext cx="7902535" cy="688737"/>
          </a:xfrm>
          <a:prstGeom prst="rect">
            <a:avLst/>
          </a:prstGeom>
        </p:spPr>
        <p:txBody>
          <a:bodyPr vert="horz" wrap="square" lIns="0" tIns="11516" rIns="0" bIns="0" numCol="1" rtlCol="0" anchor="b" anchorCtr="0" compatLnSpc="1">
            <a:prstTxWarp prst="textNoShape">
              <a:avLst/>
            </a:prstTxWarp>
            <a:spAutoFit/>
          </a:bodyPr>
          <a:lstStyle/>
          <a:p>
            <a:pPr marL="11516" algn="ctr">
              <a:spcBef>
                <a:spcPts val="91"/>
              </a:spcBef>
            </a:pPr>
            <a:r>
              <a:rPr sz="4400" spc="-5" dirty="0">
                <a:effectLst>
                  <a:outerShdw blurRad="38100" dist="38100" dir="2700000" algn="tl">
                    <a:srgbClr val="000000">
                      <a:alpha val="43137"/>
                    </a:srgbClr>
                  </a:outerShdw>
                </a:effectLst>
                <a:latin typeface="DejaVu Serif"/>
                <a:cs typeface="DejaVu Serif"/>
              </a:rPr>
              <a:t>Greedy</a:t>
            </a:r>
            <a:r>
              <a:rPr sz="4400" spc="-82" dirty="0">
                <a:effectLst>
                  <a:outerShdw blurRad="38100" dist="38100" dir="2700000" algn="tl">
                    <a:srgbClr val="000000">
                      <a:alpha val="43137"/>
                    </a:srgbClr>
                  </a:outerShdw>
                </a:effectLst>
                <a:latin typeface="DejaVu Serif"/>
                <a:cs typeface="DejaVu Serif"/>
              </a:rPr>
              <a:t> </a:t>
            </a:r>
            <a:r>
              <a:rPr sz="4400" spc="-5" dirty="0">
                <a:effectLst>
                  <a:outerShdw blurRad="38100" dist="38100" dir="2700000" algn="tl">
                    <a:srgbClr val="000000">
                      <a:alpha val="43137"/>
                    </a:srgbClr>
                  </a:outerShdw>
                </a:effectLst>
                <a:latin typeface="DejaVu Serif"/>
                <a:cs typeface="DejaVu Serif"/>
              </a:rPr>
              <a:t>Challenges</a:t>
            </a:r>
            <a:endParaRPr sz="4400" dirty="0">
              <a:effectLst>
                <a:outerShdw blurRad="38100" dist="38100" dir="2700000" algn="tl">
                  <a:srgbClr val="000000">
                    <a:alpha val="43137"/>
                  </a:srgbClr>
                </a:outerShdw>
              </a:effectLst>
              <a:latin typeface="DejaVu Serif"/>
              <a:cs typeface="DejaVu Serif"/>
            </a:endParaRPr>
          </a:p>
        </p:txBody>
      </p:sp>
      <p:sp>
        <p:nvSpPr>
          <p:cNvPr id="4" name="object 4"/>
          <p:cNvSpPr txBox="1"/>
          <p:nvPr/>
        </p:nvSpPr>
        <p:spPr>
          <a:xfrm>
            <a:off x="319473" y="1121406"/>
            <a:ext cx="8660520" cy="450975"/>
          </a:xfrm>
          <a:prstGeom prst="rect">
            <a:avLst/>
          </a:prstGeom>
        </p:spPr>
        <p:txBody>
          <a:bodyPr vert="horz" wrap="square" lIns="0" tIns="36277" rIns="0" bIns="0" rtlCol="0">
            <a:spAutoFit/>
          </a:bodyPr>
          <a:lstStyle/>
          <a:p>
            <a:pPr marL="468716" marR="4607" indent="-457200">
              <a:lnSpc>
                <a:spcPts val="3381"/>
              </a:lnSpc>
              <a:spcBef>
                <a:spcPts val="286"/>
              </a:spcBef>
              <a:buFont typeface="Wingdings" panose="05000000000000000000" pitchFamily="2" charset="2"/>
              <a:buChar char="§"/>
            </a:pPr>
            <a:r>
              <a:rPr sz="2800" dirty="0">
                <a:solidFill>
                  <a:srgbClr val="191919"/>
                </a:solidFill>
                <a:latin typeface="DejaVu Serif"/>
                <a:cs typeface="DejaVu Serif"/>
              </a:rPr>
              <a:t>Greedy </a:t>
            </a:r>
            <a:r>
              <a:rPr sz="2800" spc="-5" dirty="0">
                <a:solidFill>
                  <a:srgbClr val="191919"/>
                </a:solidFill>
                <a:latin typeface="DejaVu Serif"/>
                <a:cs typeface="DejaVu Serif"/>
              </a:rPr>
              <a:t>algorithms </a:t>
            </a:r>
            <a:r>
              <a:rPr sz="2800" dirty="0">
                <a:solidFill>
                  <a:srgbClr val="191919"/>
                </a:solidFill>
                <a:latin typeface="DejaVu Serif"/>
                <a:cs typeface="DejaVu Serif"/>
              </a:rPr>
              <a:t>have </a:t>
            </a:r>
            <a:r>
              <a:rPr sz="2800" spc="-5" dirty="0">
                <a:solidFill>
                  <a:srgbClr val="191919"/>
                </a:solidFill>
                <a:latin typeface="DejaVu Serif"/>
                <a:cs typeface="DejaVu Serif"/>
              </a:rPr>
              <a:t>several  drawbacks:</a:t>
            </a:r>
            <a:endParaRPr sz="2800" dirty="0">
              <a:latin typeface="DejaVu Serif"/>
              <a:cs typeface="DejaVu Serif"/>
            </a:endParaRPr>
          </a:p>
        </p:txBody>
      </p:sp>
      <p:sp>
        <p:nvSpPr>
          <p:cNvPr id="7" name="object 7"/>
          <p:cNvSpPr txBox="1"/>
          <p:nvPr/>
        </p:nvSpPr>
        <p:spPr>
          <a:xfrm>
            <a:off x="820572" y="1663985"/>
            <a:ext cx="7658323" cy="4784776"/>
          </a:xfrm>
          <a:prstGeom prst="rect">
            <a:avLst/>
          </a:prstGeom>
        </p:spPr>
        <p:txBody>
          <a:bodyPr vert="horz" wrap="square" lIns="0" tIns="34549" rIns="0" bIns="0" rtlCol="0">
            <a:spAutoFit/>
          </a:bodyPr>
          <a:lstStyle/>
          <a:p>
            <a:pPr marL="468716" marR="388677" indent="-457200">
              <a:lnSpc>
                <a:spcPct val="150000"/>
              </a:lnSpc>
              <a:spcBef>
                <a:spcPts val="272"/>
              </a:spcBef>
              <a:buFont typeface="Wingdings" panose="05000000000000000000" pitchFamily="2" charset="2"/>
              <a:buChar char="§"/>
              <a:tabLst>
                <a:tab pos="4046273" algn="l"/>
              </a:tabLst>
            </a:pPr>
            <a:r>
              <a:rPr sz="2539" b="1" spc="-5" dirty="0">
                <a:solidFill>
                  <a:srgbClr val="0000FF"/>
                </a:solidFill>
                <a:latin typeface="DejaVu Serif"/>
                <a:cs typeface="DejaVu Serif"/>
              </a:rPr>
              <a:t>Hard to design</a:t>
            </a:r>
            <a:r>
              <a:rPr sz="2539" spc="-5" dirty="0">
                <a:solidFill>
                  <a:srgbClr val="191919"/>
                </a:solidFill>
                <a:latin typeface="DejaVu Serif"/>
                <a:cs typeface="DejaVu Serif"/>
              </a:rPr>
              <a:t>: </a:t>
            </a:r>
            <a:br>
              <a:rPr lang="en-US" sz="2539" spc="-5" dirty="0">
                <a:solidFill>
                  <a:srgbClr val="191919"/>
                </a:solidFill>
                <a:latin typeface="DejaVu Serif"/>
                <a:cs typeface="DejaVu Serif"/>
              </a:rPr>
            </a:br>
            <a:r>
              <a:rPr sz="2539" spc="-5" dirty="0">
                <a:solidFill>
                  <a:srgbClr val="191919"/>
                </a:solidFill>
                <a:latin typeface="DejaVu Serif"/>
                <a:cs typeface="DejaVu Serif"/>
              </a:rPr>
              <a:t>Once you have </a:t>
            </a:r>
            <a:r>
              <a:rPr sz="2539" spc="-9" dirty="0">
                <a:solidFill>
                  <a:srgbClr val="191919"/>
                </a:solidFill>
                <a:latin typeface="DejaVu Serif"/>
                <a:cs typeface="DejaVu Serif"/>
              </a:rPr>
              <a:t>found </a:t>
            </a:r>
            <a:r>
              <a:rPr sz="2539" spc="-5" dirty="0">
                <a:solidFill>
                  <a:srgbClr val="191919"/>
                </a:solidFill>
                <a:latin typeface="DejaVu Serif"/>
                <a:cs typeface="DejaVu Serif"/>
              </a:rPr>
              <a:t>the  right greedy </a:t>
            </a:r>
            <a:r>
              <a:rPr sz="2539" spc="-9" dirty="0">
                <a:solidFill>
                  <a:srgbClr val="191919"/>
                </a:solidFill>
                <a:latin typeface="DejaVu Serif"/>
                <a:cs typeface="DejaVu Serif"/>
              </a:rPr>
              <a:t>approach, </a:t>
            </a:r>
            <a:r>
              <a:rPr sz="2539" spc="-5" dirty="0">
                <a:solidFill>
                  <a:srgbClr val="191919"/>
                </a:solidFill>
                <a:latin typeface="DejaVu Serif"/>
                <a:cs typeface="DejaVu Serif"/>
              </a:rPr>
              <a:t>designing greedy  algorithms can </a:t>
            </a:r>
            <a:r>
              <a:rPr sz="2539" spc="-9" dirty="0">
                <a:solidFill>
                  <a:srgbClr val="191919"/>
                </a:solidFill>
                <a:latin typeface="DejaVu Serif"/>
                <a:cs typeface="DejaVu Serif"/>
              </a:rPr>
              <a:t>be</a:t>
            </a:r>
            <a:r>
              <a:rPr sz="2539" dirty="0">
                <a:solidFill>
                  <a:srgbClr val="191919"/>
                </a:solidFill>
                <a:latin typeface="DejaVu Serif"/>
                <a:cs typeface="DejaVu Serif"/>
              </a:rPr>
              <a:t> </a:t>
            </a:r>
            <a:r>
              <a:rPr sz="2539" spc="-73" dirty="0">
                <a:solidFill>
                  <a:srgbClr val="191919"/>
                </a:solidFill>
                <a:latin typeface="DejaVu Serif"/>
                <a:cs typeface="DejaVu Serif"/>
              </a:rPr>
              <a:t>easy.</a:t>
            </a:r>
            <a:r>
              <a:rPr lang="en-US" sz="2539" spc="-73" dirty="0">
                <a:solidFill>
                  <a:srgbClr val="191919"/>
                </a:solidFill>
                <a:latin typeface="DejaVu Serif"/>
                <a:cs typeface="DejaVu Serif"/>
              </a:rPr>
              <a:t> </a:t>
            </a:r>
            <a:r>
              <a:rPr sz="2539" spc="-41" dirty="0">
                <a:solidFill>
                  <a:srgbClr val="191919"/>
                </a:solidFill>
                <a:latin typeface="DejaVu Serif"/>
                <a:cs typeface="DejaVu Serif"/>
              </a:rPr>
              <a:t>However, </a:t>
            </a:r>
            <a:r>
              <a:rPr sz="2539" spc="-5" dirty="0">
                <a:solidFill>
                  <a:srgbClr val="191919"/>
                </a:solidFill>
                <a:latin typeface="DejaVu Serif"/>
                <a:cs typeface="DejaVu Serif"/>
              </a:rPr>
              <a:t>finding  the right </a:t>
            </a:r>
            <a:r>
              <a:rPr sz="2539" spc="-9" dirty="0">
                <a:solidFill>
                  <a:srgbClr val="191919"/>
                </a:solidFill>
                <a:latin typeface="DejaVu Serif"/>
                <a:cs typeface="DejaVu Serif"/>
              </a:rPr>
              <a:t>approach </a:t>
            </a:r>
            <a:r>
              <a:rPr sz="2539" spc="-5" dirty="0">
                <a:solidFill>
                  <a:srgbClr val="191919"/>
                </a:solidFill>
                <a:latin typeface="DejaVu Serif"/>
                <a:cs typeface="DejaVu Serif"/>
              </a:rPr>
              <a:t>can be</a:t>
            </a:r>
            <a:r>
              <a:rPr sz="2539" spc="-36" dirty="0">
                <a:solidFill>
                  <a:srgbClr val="191919"/>
                </a:solidFill>
                <a:latin typeface="DejaVu Serif"/>
                <a:cs typeface="DejaVu Serif"/>
              </a:rPr>
              <a:t> </a:t>
            </a:r>
            <a:r>
              <a:rPr sz="2539" spc="-5" dirty="0">
                <a:solidFill>
                  <a:srgbClr val="191919"/>
                </a:solidFill>
                <a:latin typeface="DejaVu Serif"/>
                <a:cs typeface="DejaVu Serif"/>
              </a:rPr>
              <a:t>hard.</a:t>
            </a:r>
            <a:endParaRPr sz="2539" dirty="0">
              <a:latin typeface="DejaVu Serif"/>
              <a:cs typeface="DejaVu Serif"/>
            </a:endParaRPr>
          </a:p>
          <a:p>
            <a:pPr marL="468716" marR="4607" indent="-457200">
              <a:lnSpc>
                <a:spcPct val="150000"/>
              </a:lnSpc>
              <a:spcBef>
                <a:spcPts val="975"/>
              </a:spcBef>
              <a:buFont typeface="Wingdings" panose="05000000000000000000" pitchFamily="2" charset="2"/>
              <a:buChar char="§"/>
            </a:pPr>
            <a:r>
              <a:rPr sz="2539" b="1" spc="-5" dirty="0">
                <a:solidFill>
                  <a:srgbClr val="0000FF"/>
                </a:solidFill>
                <a:latin typeface="DejaVu Serif"/>
                <a:cs typeface="DejaVu Serif"/>
              </a:rPr>
              <a:t>Hard to verify</a:t>
            </a:r>
            <a:r>
              <a:rPr sz="2539" spc="-5" dirty="0">
                <a:solidFill>
                  <a:srgbClr val="191919"/>
                </a:solidFill>
                <a:latin typeface="DejaVu Serif"/>
                <a:cs typeface="DejaVu Serif"/>
              </a:rPr>
              <a:t>: </a:t>
            </a:r>
            <a:br>
              <a:rPr lang="en-US" sz="2539" spc="-5" dirty="0">
                <a:solidFill>
                  <a:srgbClr val="191919"/>
                </a:solidFill>
                <a:latin typeface="DejaVu Serif"/>
                <a:cs typeface="DejaVu Serif"/>
              </a:rPr>
            </a:br>
            <a:r>
              <a:rPr sz="2539" spc="-5" dirty="0">
                <a:solidFill>
                  <a:srgbClr val="191919"/>
                </a:solidFill>
                <a:latin typeface="DejaVu Serif"/>
                <a:cs typeface="DejaVu Serif"/>
              </a:rPr>
              <a:t>Showing </a:t>
            </a:r>
            <a:r>
              <a:rPr sz="2539" dirty="0">
                <a:solidFill>
                  <a:srgbClr val="191919"/>
                </a:solidFill>
                <a:latin typeface="DejaVu Serif"/>
                <a:cs typeface="DejaVu Serif"/>
              </a:rPr>
              <a:t>a </a:t>
            </a:r>
            <a:r>
              <a:rPr sz="2539" spc="-5" dirty="0">
                <a:solidFill>
                  <a:srgbClr val="191919"/>
                </a:solidFill>
                <a:latin typeface="DejaVu Serif"/>
                <a:cs typeface="DejaVu Serif"/>
              </a:rPr>
              <a:t>greedy</a:t>
            </a:r>
            <a:r>
              <a:rPr sz="2539" spc="-109" dirty="0">
                <a:solidFill>
                  <a:srgbClr val="191919"/>
                </a:solidFill>
                <a:latin typeface="DejaVu Serif"/>
                <a:cs typeface="DejaVu Serif"/>
              </a:rPr>
              <a:t> </a:t>
            </a:r>
            <a:r>
              <a:rPr sz="2539" spc="-5" dirty="0">
                <a:solidFill>
                  <a:srgbClr val="191919"/>
                </a:solidFill>
                <a:latin typeface="DejaVu Serif"/>
                <a:cs typeface="DejaVu Serif"/>
              </a:rPr>
              <a:t>algorithm  </a:t>
            </a:r>
            <a:r>
              <a:rPr sz="2539" dirty="0">
                <a:solidFill>
                  <a:srgbClr val="191919"/>
                </a:solidFill>
                <a:latin typeface="DejaVu Serif"/>
                <a:cs typeface="DejaVu Serif"/>
              </a:rPr>
              <a:t>is </a:t>
            </a:r>
            <a:r>
              <a:rPr sz="2539" spc="-9" dirty="0">
                <a:solidFill>
                  <a:srgbClr val="191919"/>
                </a:solidFill>
                <a:latin typeface="DejaVu Serif"/>
                <a:cs typeface="DejaVu Serif"/>
              </a:rPr>
              <a:t>correct </a:t>
            </a:r>
            <a:r>
              <a:rPr sz="2539" spc="-5" dirty="0">
                <a:solidFill>
                  <a:srgbClr val="191919"/>
                </a:solidFill>
                <a:latin typeface="DejaVu Serif"/>
                <a:cs typeface="DejaVu Serif"/>
              </a:rPr>
              <a:t>often requires </a:t>
            </a:r>
            <a:r>
              <a:rPr sz="2539" dirty="0">
                <a:solidFill>
                  <a:srgbClr val="191919"/>
                </a:solidFill>
                <a:latin typeface="DejaVu Serif"/>
                <a:cs typeface="DejaVu Serif"/>
              </a:rPr>
              <a:t>a </a:t>
            </a:r>
            <a:r>
              <a:rPr sz="2539" spc="-5" dirty="0">
                <a:solidFill>
                  <a:srgbClr val="191919"/>
                </a:solidFill>
                <a:latin typeface="DejaVu Serif"/>
                <a:cs typeface="DejaVu Serif"/>
              </a:rPr>
              <a:t>nuanced  argument.</a:t>
            </a:r>
            <a:endParaRPr sz="2539" dirty="0">
              <a:latin typeface="DejaVu Serif"/>
              <a:cs typeface="DejaVu Serif"/>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4" name="object 14"/>
          <p:cNvSpPr/>
          <p:nvPr/>
        </p:nvSpPr>
        <p:spPr>
          <a:xfrm>
            <a:off x="125413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469488"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1683693"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899049"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113254"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32745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542815"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75701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1995212"/>
            <a:ext cx="0" cy="163532"/>
          </a:xfrm>
          <a:custGeom>
            <a:avLst/>
            <a:gdLst/>
            <a:ahLst/>
            <a:cxnLst/>
            <a:rect l="l" t="t" r="r" b="b"/>
            <a:pathLst>
              <a:path h="180339">
                <a:moveTo>
                  <a:pt x="0" y="0"/>
                </a:moveTo>
                <a:lnTo>
                  <a:pt x="0" y="180339"/>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25" name="object 25"/>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
        <p:nvSpPr>
          <p:cNvPr id="36" name="object 36"/>
          <p:cNvSpPr/>
          <p:nvPr/>
        </p:nvSpPr>
        <p:spPr>
          <a:xfrm>
            <a:off x="42495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640309"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854514"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069871"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128407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149828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171363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92784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2143197"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235740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572757"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78696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3001167"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21652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4307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646084"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860288"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07564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4289849"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505205"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719409"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93476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148970"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536317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578530"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579273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600809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622229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43765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65185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866061"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708141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729562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7510978"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725182"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94053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8154743"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8368948"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8584305" y="2905005"/>
            <a:ext cx="111708" cy="0"/>
          </a:xfrm>
          <a:custGeom>
            <a:avLst/>
            <a:gdLst/>
            <a:ahLst/>
            <a:cxnLst/>
            <a:rect l="l" t="t" r="r" b="b"/>
            <a:pathLst>
              <a:path w="123190">
                <a:moveTo>
                  <a:pt x="0" y="0"/>
                </a:moveTo>
                <a:lnTo>
                  <a:pt x="12319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425530"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8695436"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txBox="1"/>
          <p:nvPr/>
        </p:nvSpPr>
        <p:spPr>
          <a:xfrm>
            <a:off x="4004243" y="3015562"/>
            <a:ext cx="1111330"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Day</a:t>
            </a:r>
            <a:r>
              <a:rPr sz="1814" b="1" spc="-82" dirty="0">
                <a:solidFill>
                  <a:srgbClr val="7F0000"/>
                </a:solidFill>
                <a:latin typeface="DejaVu Serif"/>
                <a:cs typeface="DejaVu Serif"/>
              </a:rPr>
              <a:t> </a:t>
            </a:r>
            <a:r>
              <a:rPr sz="1814" b="1" spc="-36" dirty="0">
                <a:solidFill>
                  <a:srgbClr val="7F0000"/>
                </a:solidFill>
                <a:latin typeface="DejaVu Serif"/>
                <a:cs typeface="DejaVu Serif"/>
              </a:rPr>
              <a:t>Trip</a:t>
            </a:r>
            <a:endParaRPr sz="1814">
              <a:solidFill>
                <a:prstClr val="black"/>
              </a:solidFill>
              <a:latin typeface="DejaVu Serif"/>
              <a:cs typeface="DejaVu Serif"/>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4" name="object 14"/>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7" name="object 1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8" name="object 1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
        <p:nvSpPr>
          <p:cNvPr id="29" name="object 29"/>
          <p:cNvSpPr/>
          <p:nvPr/>
        </p:nvSpPr>
        <p:spPr>
          <a:xfrm>
            <a:off x="42495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40309"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854514"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069871"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28407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49828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171363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192784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143197"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35740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572757"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78696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001167"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21652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34307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646084"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860288"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07564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4289849"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505205"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4719409"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93476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148970"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536317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5578530"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79273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600809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622229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643765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665185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6866061"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708141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729562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7510978"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7725182"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794053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8154743"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8368948"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8584305" y="2905005"/>
            <a:ext cx="111708" cy="0"/>
          </a:xfrm>
          <a:custGeom>
            <a:avLst/>
            <a:gdLst/>
            <a:ahLst/>
            <a:cxnLst/>
            <a:rect l="l" t="t" r="r" b="b"/>
            <a:pathLst>
              <a:path w="123190">
                <a:moveTo>
                  <a:pt x="0" y="0"/>
                </a:moveTo>
                <a:lnTo>
                  <a:pt x="12319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25530"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8695436"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txBox="1"/>
          <p:nvPr/>
        </p:nvSpPr>
        <p:spPr>
          <a:xfrm>
            <a:off x="4004243" y="3015562"/>
            <a:ext cx="1111330"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Day</a:t>
            </a:r>
            <a:r>
              <a:rPr sz="1814" b="1" spc="-82" dirty="0">
                <a:solidFill>
                  <a:srgbClr val="7F0000"/>
                </a:solidFill>
                <a:latin typeface="DejaVu Serif"/>
                <a:cs typeface="DejaVu Serif"/>
              </a:rPr>
              <a:t> </a:t>
            </a:r>
            <a:r>
              <a:rPr sz="1814" b="1" spc="-36" dirty="0">
                <a:solidFill>
                  <a:srgbClr val="7F0000"/>
                </a:solidFill>
                <a:latin typeface="DejaVu Serif"/>
                <a:cs typeface="DejaVu Serif"/>
              </a:rPr>
              <a:t>Trip</a:t>
            </a:r>
            <a:endParaRPr sz="1814">
              <a:solidFill>
                <a:prstClr val="black"/>
              </a:solidFill>
              <a:latin typeface="DejaVu Serif"/>
              <a:cs typeface="DejaVu Serif"/>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4" name="object 14"/>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7" name="object 1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8" name="object 1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4" name="object 14"/>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7" name="object 1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8" name="object 18"/>
          <p:cNvSpPr/>
          <p:nvPr/>
        </p:nvSpPr>
        <p:spPr>
          <a:xfrm>
            <a:off x="3741669" y="2075826"/>
            <a:ext cx="1637627" cy="0"/>
          </a:xfrm>
          <a:custGeom>
            <a:avLst/>
            <a:gdLst/>
            <a:ahLst/>
            <a:cxnLst/>
            <a:rect l="l" t="t" r="r" b="b"/>
            <a:pathLst>
              <a:path w="1805939">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742245"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5378721"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7" name="object 7"/>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1" name="object 11"/>
          <p:cNvSpPr/>
          <p:nvPr/>
        </p:nvSpPr>
        <p:spPr>
          <a:xfrm>
            <a:off x="3741669" y="2075826"/>
            <a:ext cx="1637627" cy="0"/>
          </a:xfrm>
          <a:custGeom>
            <a:avLst/>
            <a:gdLst/>
            <a:ahLst/>
            <a:cxnLst/>
            <a:rect l="l" t="t" r="r" b="b"/>
            <a:pathLst>
              <a:path w="1805939">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3742245"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5378721"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4" name="object 14"/>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34360" y="1687724"/>
            <a:ext cx="140500" cy="189652"/>
          </a:xfrm>
          <a:prstGeom prst="rect">
            <a:avLst/>
          </a:prstGeom>
        </p:spPr>
        <p:txBody>
          <a:bodyPr vert="horz" wrap="square" lIns="0" tIns="14971" rIns="0" bIns="0" rtlCol="0">
            <a:spAutoFit/>
          </a:bodyPr>
          <a:lstStyle/>
          <a:p>
            <a:pPr marL="11516" defTabSz="829178">
              <a:spcBef>
                <a:spcPts val="118"/>
              </a:spcBef>
            </a:pPr>
            <a:r>
              <a:rPr sz="1134" spc="236" dirty="0">
                <a:solidFill>
                  <a:srgbClr val="191919"/>
                </a:solidFill>
                <a:latin typeface="Calibri"/>
                <a:cs typeface="Calibri"/>
              </a:rPr>
              <a:t>●</a:t>
            </a:r>
            <a:endParaRPr sz="1134">
              <a:solidFill>
                <a:prstClr val="black"/>
              </a:solidFill>
              <a:latin typeface="Calibri"/>
              <a:cs typeface="Calibri"/>
            </a:endParaRPr>
          </a:p>
        </p:txBody>
      </p:sp>
      <p:sp>
        <p:nvSpPr>
          <p:cNvPr id="4" name="object 4"/>
          <p:cNvSpPr txBox="1"/>
          <p:nvPr/>
        </p:nvSpPr>
        <p:spPr>
          <a:xfrm>
            <a:off x="534360" y="3554528"/>
            <a:ext cx="140500" cy="189652"/>
          </a:xfrm>
          <a:prstGeom prst="rect">
            <a:avLst/>
          </a:prstGeom>
        </p:spPr>
        <p:txBody>
          <a:bodyPr vert="horz" wrap="square" lIns="0" tIns="14971" rIns="0" bIns="0" rtlCol="0">
            <a:spAutoFit/>
          </a:bodyPr>
          <a:lstStyle/>
          <a:p>
            <a:pPr marL="11516" defTabSz="829178">
              <a:spcBef>
                <a:spcPts val="118"/>
              </a:spcBef>
            </a:pPr>
            <a:r>
              <a:rPr sz="1134" spc="236" dirty="0">
                <a:solidFill>
                  <a:srgbClr val="191919"/>
                </a:solidFill>
                <a:latin typeface="Calibri"/>
                <a:cs typeface="Calibri"/>
              </a:rPr>
              <a:t>●</a:t>
            </a:r>
            <a:endParaRPr sz="1134">
              <a:solidFill>
                <a:prstClr val="black"/>
              </a:solidFill>
              <a:latin typeface="Calibri"/>
              <a:cs typeface="Calibri"/>
            </a:endParaRPr>
          </a:p>
        </p:txBody>
      </p:sp>
      <p:sp>
        <p:nvSpPr>
          <p:cNvPr id="5" name="object 5"/>
          <p:cNvSpPr txBox="1"/>
          <p:nvPr/>
        </p:nvSpPr>
        <p:spPr>
          <a:xfrm>
            <a:off x="801539" y="1572560"/>
            <a:ext cx="7293895" cy="2310757"/>
          </a:xfrm>
          <a:prstGeom prst="rect">
            <a:avLst/>
          </a:prstGeom>
        </p:spPr>
        <p:txBody>
          <a:bodyPr vert="horz" wrap="square" lIns="0" tIns="33397" rIns="0" bIns="0" rtlCol="0">
            <a:spAutoFit/>
          </a:bodyPr>
          <a:lstStyle/>
          <a:p>
            <a:pPr marL="11516" marR="4607" defTabSz="829178">
              <a:lnSpc>
                <a:spcPts val="3083"/>
              </a:lnSpc>
              <a:spcBef>
                <a:spcPts val="263"/>
              </a:spcBef>
            </a:pPr>
            <a:r>
              <a:rPr sz="2630" spc="5" dirty="0">
                <a:solidFill>
                  <a:srgbClr val="191919"/>
                </a:solidFill>
                <a:latin typeface="DejaVu Serif"/>
                <a:cs typeface="DejaVu Serif"/>
              </a:rPr>
              <a:t>Of </a:t>
            </a:r>
            <a:r>
              <a:rPr sz="2630" spc="9" dirty="0">
                <a:solidFill>
                  <a:srgbClr val="191919"/>
                </a:solidFill>
                <a:latin typeface="DejaVu Serif"/>
                <a:cs typeface="DejaVu Serif"/>
              </a:rPr>
              <a:t>the </a:t>
            </a:r>
            <a:r>
              <a:rPr sz="2630" spc="5" dirty="0">
                <a:solidFill>
                  <a:srgbClr val="191919"/>
                </a:solidFill>
                <a:latin typeface="DejaVu Serif"/>
                <a:cs typeface="DejaVu Serif"/>
              </a:rPr>
              <a:t>three options </a:t>
            </a:r>
            <a:r>
              <a:rPr sz="2630" dirty="0">
                <a:solidFill>
                  <a:srgbClr val="191919"/>
                </a:solidFill>
                <a:latin typeface="DejaVu Serif"/>
                <a:cs typeface="DejaVu Serif"/>
              </a:rPr>
              <a:t>we </a:t>
            </a:r>
            <a:r>
              <a:rPr sz="2630" spc="-77" dirty="0">
                <a:solidFill>
                  <a:srgbClr val="191919"/>
                </a:solidFill>
                <a:latin typeface="DejaVu Serif"/>
                <a:cs typeface="DejaVu Serif"/>
              </a:rPr>
              <a:t>saw, </a:t>
            </a:r>
            <a:r>
              <a:rPr sz="2630" spc="5" dirty="0">
                <a:solidFill>
                  <a:srgbClr val="191919"/>
                </a:solidFill>
                <a:latin typeface="DejaVu Serif"/>
                <a:cs typeface="DejaVu Serif"/>
              </a:rPr>
              <a:t>only the third  one seems to</a:t>
            </a:r>
            <a:r>
              <a:rPr sz="2630" spc="-27" dirty="0">
                <a:solidFill>
                  <a:srgbClr val="191919"/>
                </a:solidFill>
                <a:latin typeface="DejaVu Serif"/>
                <a:cs typeface="DejaVu Serif"/>
              </a:rPr>
              <a:t> </a:t>
            </a:r>
            <a:r>
              <a:rPr sz="2630" spc="5" dirty="0">
                <a:solidFill>
                  <a:srgbClr val="191919"/>
                </a:solidFill>
                <a:latin typeface="DejaVu Serif"/>
                <a:cs typeface="DejaVu Serif"/>
              </a:rPr>
              <a:t>work:</a:t>
            </a:r>
            <a:endParaRPr sz="2630">
              <a:solidFill>
                <a:prstClr val="black"/>
              </a:solidFill>
              <a:latin typeface="DejaVu Serif"/>
              <a:cs typeface="DejaVu Serif"/>
            </a:endParaRPr>
          </a:p>
          <a:p>
            <a:pPr marL="1475246" marR="608640" indent="-499810" defTabSz="829178">
              <a:lnSpc>
                <a:spcPts val="3109"/>
              </a:lnSpc>
              <a:spcBef>
                <a:spcPts val="1156"/>
              </a:spcBef>
            </a:pPr>
            <a:r>
              <a:rPr sz="2630" b="1" spc="5" dirty="0">
                <a:solidFill>
                  <a:srgbClr val="7F007F"/>
                </a:solidFill>
                <a:latin typeface="DejaVu Serif"/>
                <a:cs typeface="DejaVu Serif"/>
              </a:rPr>
              <a:t>Choose </a:t>
            </a:r>
            <a:r>
              <a:rPr sz="2630" b="1" dirty="0">
                <a:solidFill>
                  <a:srgbClr val="7F007F"/>
                </a:solidFill>
                <a:latin typeface="DejaVu Serif"/>
                <a:cs typeface="DejaVu Serif"/>
              </a:rPr>
              <a:t>activities in </a:t>
            </a:r>
            <a:r>
              <a:rPr sz="2630" b="1" spc="5" dirty="0">
                <a:solidFill>
                  <a:srgbClr val="7F007F"/>
                </a:solidFill>
                <a:latin typeface="DejaVu Serif"/>
                <a:cs typeface="DejaVu Serif"/>
              </a:rPr>
              <a:t>ascending  order of finishing</a:t>
            </a:r>
            <a:r>
              <a:rPr sz="2630" b="1" spc="-9" dirty="0">
                <a:solidFill>
                  <a:srgbClr val="7F007F"/>
                </a:solidFill>
                <a:latin typeface="DejaVu Serif"/>
                <a:cs typeface="DejaVu Serif"/>
              </a:rPr>
              <a:t> </a:t>
            </a:r>
            <a:r>
              <a:rPr sz="2630" b="1" dirty="0">
                <a:solidFill>
                  <a:srgbClr val="7F007F"/>
                </a:solidFill>
                <a:latin typeface="DejaVu Serif"/>
                <a:cs typeface="DejaVu Serif"/>
              </a:rPr>
              <a:t>times.</a:t>
            </a:r>
            <a:endParaRPr sz="2630">
              <a:solidFill>
                <a:prstClr val="black"/>
              </a:solidFill>
              <a:latin typeface="DejaVu Serif"/>
              <a:cs typeface="DejaVu Serif"/>
            </a:endParaRPr>
          </a:p>
          <a:p>
            <a:pPr marL="11516" defTabSz="829178">
              <a:spcBef>
                <a:spcPts val="993"/>
              </a:spcBef>
            </a:pPr>
            <a:r>
              <a:rPr sz="2630" spc="5" dirty="0">
                <a:solidFill>
                  <a:srgbClr val="191919"/>
                </a:solidFill>
                <a:latin typeface="DejaVu Serif"/>
                <a:cs typeface="DejaVu Serif"/>
              </a:rPr>
              <a:t>More</a:t>
            </a:r>
            <a:r>
              <a:rPr sz="2630" spc="-5" dirty="0">
                <a:solidFill>
                  <a:srgbClr val="191919"/>
                </a:solidFill>
                <a:latin typeface="DejaVu Serif"/>
                <a:cs typeface="DejaVu Serif"/>
              </a:rPr>
              <a:t> </a:t>
            </a:r>
            <a:r>
              <a:rPr sz="2630" dirty="0">
                <a:solidFill>
                  <a:srgbClr val="191919"/>
                </a:solidFill>
                <a:latin typeface="DejaVu Serif"/>
                <a:cs typeface="DejaVu Serif"/>
              </a:rPr>
              <a:t>formally:</a:t>
            </a:r>
            <a:endParaRPr sz="2630">
              <a:solidFill>
                <a:prstClr val="black"/>
              </a:solidFill>
              <a:latin typeface="DejaVu Serif"/>
              <a:cs typeface="DejaVu Serif"/>
            </a:endParaRPr>
          </a:p>
        </p:txBody>
      </p:sp>
      <p:sp>
        <p:nvSpPr>
          <p:cNvPr id="6" name="object 6"/>
          <p:cNvSpPr txBox="1"/>
          <p:nvPr/>
        </p:nvSpPr>
        <p:spPr>
          <a:xfrm>
            <a:off x="891368" y="4080827"/>
            <a:ext cx="126104" cy="167395"/>
          </a:xfrm>
          <a:prstGeom prst="rect">
            <a:avLst/>
          </a:prstGeom>
        </p:spPr>
        <p:txBody>
          <a:bodyPr vert="horz" wrap="square" lIns="0" tIns="13820" rIns="0" bIns="0" rtlCol="0">
            <a:spAutoFit/>
          </a:bodyPr>
          <a:lstStyle/>
          <a:p>
            <a:pPr marL="11516" defTabSz="829178">
              <a:spcBef>
                <a:spcPts val="109"/>
              </a:spcBef>
            </a:pPr>
            <a:r>
              <a:rPr sz="997" spc="204" dirty="0">
                <a:solidFill>
                  <a:srgbClr val="191919"/>
                </a:solidFill>
                <a:latin typeface="Calibri"/>
                <a:cs typeface="Calibri"/>
              </a:rPr>
              <a:t>●</a:t>
            </a:r>
            <a:endParaRPr sz="997">
              <a:solidFill>
                <a:prstClr val="black"/>
              </a:solidFill>
              <a:latin typeface="Calibri"/>
              <a:cs typeface="Calibri"/>
            </a:endParaRPr>
          </a:p>
        </p:txBody>
      </p:sp>
      <p:sp>
        <p:nvSpPr>
          <p:cNvPr id="7" name="object 7"/>
          <p:cNvSpPr txBox="1"/>
          <p:nvPr/>
        </p:nvSpPr>
        <p:spPr>
          <a:xfrm>
            <a:off x="891368" y="4883518"/>
            <a:ext cx="126104" cy="167395"/>
          </a:xfrm>
          <a:prstGeom prst="rect">
            <a:avLst/>
          </a:prstGeom>
        </p:spPr>
        <p:txBody>
          <a:bodyPr vert="horz" wrap="square" lIns="0" tIns="13820" rIns="0" bIns="0" rtlCol="0">
            <a:spAutoFit/>
          </a:bodyPr>
          <a:lstStyle/>
          <a:p>
            <a:pPr marL="11516" defTabSz="829178">
              <a:spcBef>
                <a:spcPts val="109"/>
              </a:spcBef>
            </a:pPr>
            <a:r>
              <a:rPr sz="997" spc="204" dirty="0">
                <a:solidFill>
                  <a:srgbClr val="191919"/>
                </a:solidFill>
                <a:latin typeface="Calibri"/>
                <a:cs typeface="Calibri"/>
              </a:rPr>
              <a:t>●</a:t>
            </a:r>
            <a:endParaRPr sz="997">
              <a:solidFill>
                <a:prstClr val="black"/>
              </a:solidFill>
              <a:latin typeface="Calibri"/>
              <a:cs typeface="Calibri"/>
            </a:endParaRPr>
          </a:p>
        </p:txBody>
      </p:sp>
      <p:sp>
        <p:nvSpPr>
          <p:cNvPr id="8" name="object 8"/>
          <p:cNvSpPr txBox="1"/>
          <p:nvPr/>
        </p:nvSpPr>
        <p:spPr>
          <a:xfrm>
            <a:off x="1135514" y="3979482"/>
            <a:ext cx="6995621" cy="2378071"/>
          </a:xfrm>
          <a:prstGeom prst="rect">
            <a:avLst/>
          </a:prstGeom>
        </p:spPr>
        <p:txBody>
          <a:bodyPr vert="horz" wrap="square" lIns="0" tIns="31670" rIns="0" bIns="0" rtlCol="0">
            <a:spAutoFit/>
          </a:bodyPr>
          <a:lstStyle/>
          <a:p>
            <a:pPr marL="34549" marR="683496" defTabSz="829178">
              <a:lnSpc>
                <a:spcPts val="2693"/>
              </a:lnSpc>
              <a:spcBef>
                <a:spcPts val="249"/>
              </a:spcBef>
            </a:pPr>
            <a:r>
              <a:rPr sz="2312" spc="-5" dirty="0">
                <a:solidFill>
                  <a:srgbClr val="191919"/>
                </a:solidFill>
                <a:latin typeface="DejaVu Serif"/>
                <a:cs typeface="DejaVu Serif"/>
              </a:rPr>
              <a:t>Sort </a:t>
            </a:r>
            <a:r>
              <a:rPr sz="2312" dirty="0">
                <a:solidFill>
                  <a:srgbClr val="191919"/>
                </a:solidFill>
                <a:latin typeface="DejaVu Serif"/>
                <a:cs typeface="DejaVu Serif"/>
              </a:rPr>
              <a:t>the </a:t>
            </a:r>
            <a:r>
              <a:rPr sz="2312" spc="-5" dirty="0">
                <a:solidFill>
                  <a:srgbClr val="191919"/>
                </a:solidFill>
                <a:latin typeface="DejaVu Serif"/>
                <a:cs typeface="DejaVu Serif"/>
              </a:rPr>
              <a:t>activities into </a:t>
            </a:r>
            <a:r>
              <a:rPr sz="2312" spc="-9" dirty="0">
                <a:solidFill>
                  <a:srgbClr val="191919"/>
                </a:solidFill>
                <a:latin typeface="DejaVu Serif"/>
                <a:cs typeface="DejaVu Serif"/>
              </a:rPr>
              <a:t>ascending </a:t>
            </a:r>
            <a:r>
              <a:rPr sz="2312" spc="-5" dirty="0">
                <a:solidFill>
                  <a:srgbClr val="191919"/>
                </a:solidFill>
                <a:latin typeface="DejaVu Serif"/>
                <a:cs typeface="DejaVu Serif"/>
              </a:rPr>
              <a:t>order</a:t>
            </a:r>
            <a:r>
              <a:rPr sz="2312" spc="-103" dirty="0">
                <a:solidFill>
                  <a:srgbClr val="191919"/>
                </a:solidFill>
                <a:latin typeface="DejaVu Serif"/>
                <a:cs typeface="DejaVu Serif"/>
              </a:rPr>
              <a:t> </a:t>
            </a:r>
            <a:r>
              <a:rPr sz="2312" dirty="0">
                <a:solidFill>
                  <a:srgbClr val="191919"/>
                </a:solidFill>
                <a:latin typeface="DejaVu Serif"/>
                <a:cs typeface="DejaVu Serif"/>
              </a:rPr>
              <a:t>by  </a:t>
            </a:r>
            <a:r>
              <a:rPr sz="2312" spc="-5" dirty="0">
                <a:solidFill>
                  <a:srgbClr val="191919"/>
                </a:solidFill>
                <a:latin typeface="DejaVu Serif"/>
                <a:cs typeface="DejaVu Serif"/>
              </a:rPr>
              <a:t>finishing time and add them to </a:t>
            </a:r>
            <a:r>
              <a:rPr sz="2312" dirty="0">
                <a:solidFill>
                  <a:srgbClr val="191919"/>
                </a:solidFill>
                <a:latin typeface="DejaVu Serif"/>
                <a:cs typeface="DejaVu Serif"/>
              </a:rPr>
              <a:t>a </a:t>
            </a:r>
            <a:r>
              <a:rPr sz="2312" spc="-5" dirty="0">
                <a:solidFill>
                  <a:srgbClr val="191919"/>
                </a:solidFill>
                <a:latin typeface="DejaVu Serif"/>
                <a:cs typeface="DejaVu Serif"/>
              </a:rPr>
              <a:t>set</a:t>
            </a:r>
            <a:r>
              <a:rPr sz="2312" spc="-95" dirty="0">
                <a:solidFill>
                  <a:srgbClr val="191919"/>
                </a:solidFill>
                <a:latin typeface="DejaVu Serif"/>
                <a:cs typeface="DejaVu Serif"/>
              </a:rPr>
              <a:t> </a:t>
            </a:r>
            <a:r>
              <a:rPr sz="2312" i="1" dirty="0">
                <a:solidFill>
                  <a:srgbClr val="191919"/>
                </a:solidFill>
                <a:latin typeface="DejaVu Serif"/>
                <a:cs typeface="DejaVu Serif"/>
              </a:rPr>
              <a:t>U</a:t>
            </a:r>
            <a:r>
              <a:rPr sz="2312" dirty="0">
                <a:solidFill>
                  <a:srgbClr val="191919"/>
                </a:solidFill>
                <a:latin typeface="DejaVu Serif"/>
                <a:cs typeface="DejaVu Serif"/>
              </a:rPr>
              <a:t>.</a:t>
            </a:r>
            <a:endParaRPr sz="2312">
              <a:solidFill>
                <a:prstClr val="black"/>
              </a:solidFill>
              <a:latin typeface="DejaVu Serif"/>
              <a:cs typeface="DejaVu Serif"/>
            </a:endParaRPr>
          </a:p>
          <a:p>
            <a:pPr marL="34549" defTabSz="829178">
              <a:spcBef>
                <a:spcPts val="775"/>
              </a:spcBef>
            </a:pPr>
            <a:r>
              <a:rPr sz="2312" spc="-5" dirty="0">
                <a:solidFill>
                  <a:srgbClr val="191919"/>
                </a:solidFill>
                <a:latin typeface="DejaVu Serif"/>
                <a:cs typeface="DejaVu Serif"/>
              </a:rPr>
              <a:t>While </a:t>
            </a:r>
            <a:r>
              <a:rPr sz="2312" i="1" dirty="0">
                <a:solidFill>
                  <a:srgbClr val="191919"/>
                </a:solidFill>
                <a:latin typeface="DejaVu Serif"/>
                <a:cs typeface="DejaVu Serif"/>
              </a:rPr>
              <a:t>U </a:t>
            </a:r>
            <a:r>
              <a:rPr sz="2312" spc="-5" dirty="0">
                <a:solidFill>
                  <a:srgbClr val="191919"/>
                </a:solidFill>
                <a:latin typeface="DejaVu Serif"/>
                <a:cs typeface="DejaVu Serif"/>
              </a:rPr>
              <a:t>is not</a:t>
            </a:r>
            <a:r>
              <a:rPr sz="2312" spc="-36" dirty="0">
                <a:solidFill>
                  <a:srgbClr val="191919"/>
                </a:solidFill>
                <a:latin typeface="DejaVu Serif"/>
                <a:cs typeface="DejaVu Serif"/>
              </a:rPr>
              <a:t> </a:t>
            </a:r>
            <a:r>
              <a:rPr sz="2312" spc="-9" dirty="0">
                <a:solidFill>
                  <a:srgbClr val="191919"/>
                </a:solidFill>
                <a:latin typeface="DejaVu Serif"/>
                <a:cs typeface="DejaVu Serif"/>
              </a:rPr>
              <a:t>empty:</a:t>
            </a:r>
            <a:endParaRPr sz="2312">
              <a:solidFill>
                <a:prstClr val="black"/>
              </a:solidFill>
              <a:latin typeface="DejaVu Serif"/>
              <a:cs typeface="DejaVu Serif"/>
            </a:endParaRPr>
          </a:p>
          <a:p>
            <a:pPr marL="390405" indent="-237237" defTabSz="829178">
              <a:spcBef>
                <a:spcPts val="907"/>
              </a:spcBef>
              <a:buSzPct val="74418"/>
              <a:buFont typeface="Calibri"/>
              <a:buChar char="–"/>
              <a:tabLst>
                <a:tab pos="389829" algn="l"/>
                <a:tab pos="390405" algn="l"/>
              </a:tabLst>
            </a:pPr>
            <a:r>
              <a:rPr sz="1950" spc="14" dirty="0">
                <a:solidFill>
                  <a:srgbClr val="191919"/>
                </a:solidFill>
                <a:latin typeface="DejaVu Serif"/>
                <a:cs typeface="DejaVu Serif"/>
              </a:rPr>
              <a:t>Choose any </a:t>
            </a:r>
            <a:r>
              <a:rPr sz="1950" spc="9" dirty="0">
                <a:solidFill>
                  <a:srgbClr val="191919"/>
                </a:solidFill>
                <a:latin typeface="DejaVu Serif"/>
                <a:cs typeface="DejaVu Serif"/>
              </a:rPr>
              <a:t>activity </a:t>
            </a:r>
            <a:r>
              <a:rPr sz="1950" spc="14" dirty="0">
                <a:solidFill>
                  <a:srgbClr val="191919"/>
                </a:solidFill>
                <a:latin typeface="DejaVu Serif"/>
                <a:cs typeface="DejaVu Serif"/>
              </a:rPr>
              <a:t>with </a:t>
            </a:r>
            <a:r>
              <a:rPr sz="1950" spc="9" dirty="0">
                <a:solidFill>
                  <a:srgbClr val="191919"/>
                </a:solidFill>
                <a:latin typeface="DejaVu Serif"/>
                <a:cs typeface="DejaVu Serif"/>
              </a:rPr>
              <a:t>the earliest finishing</a:t>
            </a:r>
            <a:r>
              <a:rPr sz="1950" dirty="0">
                <a:solidFill>
                  <a:srgbClr val="191919"/>
                </a:solidFill>
                <a:latin typeface="DejaVu Serif"/>
                <a:cs typeface="DejaVu Serif"/>
              </a:rPr>
              <a:t> </a:t>
            </a:r>
            <a:r>
              <a:rPr sz="1950" spc="14" dirty="0">
                <a:solidFill>
                  <a:srgbClr val="191919"/>
                </a:solidFill>
                <a:latin typeface="DejaVu Serif"/>
                <a:cs typeface="DejaVu Serif"/>
              </a:rPr>
              <a:t>time.</a:t>
            </a:r>
            <a:endParaRPr sz="1950">
              <a:solidFill>
                <a:prstClr val="black"/>
              </a:solidFill>
              <a:latin typeface="DejaVu Serif"/>
              <a:cs typeface="DejaVu Serif"/>
            </a:endParaRPr>
          </a:p>
          <a:p>
            <a:pPr marL="390405" indent="-237237" defTabSz="829178">
              <a:spcBef>
                <a:spcPts val="662"/>
              </a:spcBef>
              <a:buSzPct val="74418"/>
              <a:buFont typeface="Calibri"/>
              <a:buChar char="–"/>
              <a:tabLst>
                <a:tab pos="389829" algn="l"/>
                <a:tab pos="390405" algn="l"/>
              </a:tabLst>
            </a:pPr>
            <a:r>
              <a:rPr sz="1950" spc="18" dirty="0">
                <a:solidFill>
                  <a:srgbClr val="191919"/>
                </a:solidFill>
                <a:latin typeface="DejaVu Serif"/>
                <a:cs typeface="DejaVu Serif"/>
              </a:rPr>
              <a:t>Add </a:t>
            </a:r>
            <a:r>
              <a:rPr sz="1950" spc="14" dirty="0">
                <a:solidFill>
                  <a:srgbClr val="191919"/>
                </a:solidFill>
                <a:latin typeface="DejaVu Serif"/>
                <a:cs typeface="DejaVu Serif"/>
              </a:rPr>
              <a:t>that </a:t>
            </a:r>
            <a:r>
              <a:rPr sz="1950" spc="9" dirty="0">
                <a:solidFill>
                  <a:srgbClr val="191919"/>
                </a:solidFill>
                <a:latin typeface="DejaVu Serif"/>
                <a:cs typeface="DejaVu Serif"/>
              </a:rPr>
              <a:t>activity </a:t>
            </a:r>
            <a:r>
              <a:rPr sz="1950" spc="14" dirty="0">
                <a:solidFill>
                  <a:srgbClr val="191919"/>
                </a:solidFill>
                <a:latin typeface="DejaVu Serif"/>
                <a:cs typeface="DejaVu Serif"/>
              </a:rPr>
              <a:t>to</a:t>
            </a:r>
            <a:r>
              <a:rPr sz="1950" spc="23" dirty="0">
                <a:solidFill>
                  <a:srgbClr val="191919"/>
                </a:solidFill>
                <a:latin typeface="DejaVu Serif"/>
                <a:cs typeface="DejaVu Serif"/>
              </a:rPr>
              <a:t> </a:t>
            </a:r>
            <a:r>
              <a:rPr sz="1950" i="1" spc="14" dirty="0">
                <a:solidFill>
                  <a:srgbClr val="191919"/>
                </a:solidFill>
                <a:latin typeface="DejaVu Serif"/>
                <a:cs typeface="DejaVu Serif"/>
              </a:rPr>
              <a:t>S</a:t>
            </a:r>
            <a:r>
              <a:rPr sz="1950" spc="14" dirty="0">
                <a:solidFill>
                  <a:srgbClr val="191919"/>
                </a:solidFill>
                <a:latin typeface="DejaVu Serif"/>
                <a:cs typeface="DejaVu Serif"/>
              </a:rPr>
              <a:t>.</a:t>
            </a:r>
            <a:endParaRPr sz="1950">
              <a:solidFill>
                <a:prstClr val="black"/>
              </a:solidFill>
              <a:latin typeface="DejaVu Serif"/>
              <a:cs typeface="DejaVu Serif"/>
            </a:endParaRPr>
          </a:p>
          <a:p>
            <a:pPr marL="390405" indent="-237237" defTabSz="829178">
              <a:spcBef>
                <a:spcPts val="671"/>
              </a:spcBef>
              <a:buSzPct val="74418"/>
              <a:buFont typeface="Calibri"/>
              <a:buChar char="–"/>
              <a:tabLst>
                <a:tab pos="389829" algn="l"/>
                <a:tab pos="390405" algn="l"/>
              </a:tabLst>
            </a:pPr>
            <a:r>
              <a:rPr sz="1950" spc="18" dirty="0">
                <a:solidFill>
                  <a:srgbClr val="191919"/>
                </a:solidFill>
                <a:latin typeface="DejaVu Serif"/>
                <a:cs typeface="DejaVu Serif"/>
              </a:rPr>
              <a:t>Remove </a:t>
            </a:r>
            <a:r>
              <a:rPr sz="1950" spc="14" dirty="0">
                <a:solidFill>
                  <a:srgbClr val="191919"/>
                </a:solidFill>
                <a:latin typeface="DejaVu Serif"/>
                <a:cs typeface="DejaVu Serif"/>
              </a:rPr>
              <a:t>from </a:t>
            </a:r>
            <a:r>
              <a:rPr sz="1950" i="1" spc="23" dirty="0">
                <a:solidFill>
                  <a:srgbClr val="191919"/>
                </a:solidFill>
                <a:latin typeface="DejaVu Serif"/>
                <a:cs typeface="DejaVu Serif"/>
              </a:rPr>
              <a:t>U </a:t>
            </a:r>
            <a:r>
              <a:rPr sz="1950" spc="9" dirty="0">
                <a:solidFill>
                  <a:srgbClr val="191919"/>
                </a:solidFill>
                <a:latin typeface="DejaVu Serif"/>
                <a:cs typeface="DejaVu Serif"/>
              </a:rPr>
              <a:t>all activities </a:t>
            </a:r>
            <a:r>
              <a:rPr sz="1950" spc="14" dirty="0">
                <a:solidFill>
                  <a:srgbClr val="191919"/>
                </a:solidFill>
                <a:latin typeface="DejaVu Serif"/>
                <a:cs typeface="DejaVu Serif"/>
              </a:rPr>
              <a:t>that overlap </a:t>
            </a:r>
            <a:r>
              <a:rPr sz="1950" i="1" spc="14" dirty="0">
                <a:solidFill>
                  <a:srgbClr val="191919"/>
                </a:solidFill>
                <a:latin typeface="DejaVu Serif"/>
                <a:cs typeface="DejaVu Serif"/>
              </a:rPr>
              <a:t>S</a:t>
            </a:r>
            <a:r>
              <a:rPr sz="1950" spc="14" dirty="0">
                <a:solidFill>
                  <a:srgbClr val="191919"/>
                </a:solidFill>
                <a:latin typeface="DejaVu Serif"/>
                <a:cs typeface="DejaVu Serif"/>
              </a:rPr>
              <a:t>.</a:t>
            </a:r>
            <a:endParaRPr sz="1950">
              <a:solidFill>
                <a:prstClr val="black"/>
              </a:solidFill>
              <a:latin typeface="DejaVu Serif"/>
              <a:cs typeface="DejaVu Serif"/>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6077" y="506145"/>
            <a:ext cx="4243783"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Proving</a:t>
            </a:r>
            <a:r>
              <a:rPr sz="3990" b="0" spc="-86" dirty="0">
                <a:latin typeface="DejaVu Serif"/>
                <a:cs typeface="DejaVu Serif"/>
              </a:rPr>
              <a:t> </a:t>
            </a:r>
            <a:r>
              <a:rPr sz="3990" b="0" spc="-5" dirty="0">
                <a:latin typeface="DejaVu Serif"/>
                <a:cs typeface="DejaVu Serif"/>
              </a:rPr>
              <a:t>Legality</a:t>
            </a:r>
            <a:endParaRPr sz="3990">
              <a:latin typeface="DejaVu Serif"/>
              <a:cs typeface="DejaVu Serif"/>
            </a:endParaRPr>
          </a:p>
        </p:txBody>
      </p:sp>
      <p:sp>
        <p:nvSpPr>
          <p:cNvPr id="3" name="object 3"/>
          <p:cNvSpPr txBox="1"/>
          <p:nvPr/>
        </p:nvSpPr>
        <p:spPr>
          <a:xfrm>
            <a:off x="543573" y="1695786"/>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543573" y="2723047"/>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5" name="object 5"/>
          <p:cNvSpPr txBox="1"/>
          <p:nvPr/>
        </p:nvSpPr>
        <p:spPr>
          <a:xfrm>
            <a:off x="837239" y="1573712"/>
            <a:ext cx="7829982" cy="2794172"/>
          </a:xfrm>
          <a:prstGeom prst="rect">
            <a:avLst/>
          </a:prstGeom>
        </p:spPr>
        <p:txBody>
          <a:bodyPr vert="horz" wrap="square" lIns="0" tIns="35125" rIns="0" bIns="0" rtlCol="0">
            <a:spAutoFit/>
          </a:bodyPr>
          <a:lstStyle/>
          <a:p>
            <a:pPr marL="11516" marR="4607" defTabSz="829178">
              <a:lnSpc>
                <a:spcPts val="3391"/>
              </a:lnSpc>
              <a:spcBef>
                <a:spcPts val="277"/>
              </a:spcBef>
            </a:pPr>
            <a:r>
              <a:rPr sz="2902" b="1" i="1" dirty="0">
                <a:solidFill>
                  <a:srgbClr val="0000FF"/>
                </a:solidFill>
                <a:latin typeface="DejaVu Serif"/>
                <a:cs typeface="DejaVu Serif"/>
              </a:rPr>
              <a:t>Lemma: </a:t>
            </a:r>
            <a:r>
              <a:rPr sz="2902" spc="-5" dirty="0">
                <a:solidFill>
                  <a:srgbClr val="191919"/>
                </a:solidFill>
                <a:latin typeface="DejaVu Serif"/>
                <a:cs typeface="DejaVu Serif"/>
              </a:rPr>
              <a:t>The schedule </a:t>
            </a:r>
            <a:r>
              <a:rPr sz="2902" dirty="0">
                <a:solidFill>
                  <a:srgbClr val="191919"/>
                </a:solidFill>
                <a:latin typeface="DejaVu Serif"/>
                <a:cs typeface="DejaVu Serif"/>
              </a:rPr>
              <a:t>produced </a:t>
            </a:r>
            <a:r>
              <a:rPr sz="2902" spc="-5" dirty="0">
                <a:solidFill>
                  <a:srgbClr val="191919"/>
                </a:solidFill>
                <a:latin typeface="DejaVu Serif"/>
                <a:cs typeface="DejaVu Serif"/>
              </a:rPr>
              <a:t>this</a:t>
            </a:r>
            <a:r>
              <a:rPr sz="2902" spc="-113" dirty="0">
                <a:solidFill>
                  <a:srgbClr val="191919"/>
                </a:solidFill>
                <a:latin typeface="DejaVu Serif"/>
                <a:cs typeface="DejaVu Serif"/>
              </a:rPr>
              <a:t> </a:t>
            </a:r>
            <a:r>
              <a:rPr sz="2902" spc="-5" dirty="0">
                <a:solidFill>
                  <a:srgbClr val="191919"/>
                </a:solidFill>
                <a:latin typeface="DejaVu Serif"/>
                <a:cs typeface="DejaVu Serif"/>
              </a:rPr>
              <a:t>way  is </a:t>
            </a:r>
            <a:r>
              <a:rPr sz="2902" dirty="0">
                <a:solidFill>
                  <a:srgbClr val="191919"/>
                </a:solidFill>
                <a:latin typeface="DejaVu Serif"/>
                <a:cs typeface="DejaVu Serif"/>
              </a:rPr>
              <a:t>a </a:t>
            </a:r>
            <a:r>
              <a:rPr sz="2902" spc="-5" dirty="0">
                <a:solidFill>
                  <a:srgbClr val="191919"/>
                </a:solidFill>
                <a:latin typeface="DejaVu Serif"/>
                <a:cs typeface="DejaVu Serif"/>
              </a:rPr>
              <a:t>legal</a:t>
            </a:r>
            <a:r>
              <a:rPr sz="2902" spc="-14" dirty="0">
                <a:solidFill>
                  <a:srgbClr val="191919"/>
                </a:solidFill>
                <a:latin typeface="DejaVu Serif"/>
                <a:cs typeface="DejaVu Serif"/>
              </a:rPr>
              <a:t> </a:t>
            </a:r>
            <a:r>
              <a:rPr sz="2902" spc="-5" dirty="0">
                <a:solidFill>
                  <a:srgbClr val="191919"/>
                </a:solidFill>
                <a:latin typeface="DejaVu Serif"/>
                <a:cs typeface="DejaVu Serif"/>
              </a:rPr>
              <a:t>schedule.</a:t>
            </a:r>
            <a:endParaRPr sz="2902">
              <a:solidFill>
                <a:prstClr val="black"/>
              </a:solidFill>
              <a:latin typeface="DejaVu Serif"/>
              <a:cs typeface="DejaVu Serif"/>
            </a:endParaRPr>
          </a:p>
          <a:p>
            <a:pPr marL="11516" marR="365069" defTabSz="829178">
              <a:lnSpc>
                <a:spcPct val="97200"/>
              </a:lnSpc>
              <a:spcBef>
                <a:spcPts val="1215"/>
              </a:spcBef>
            </a:pPr>
            <a:r>
              <a:rPr sz="2902" b="1" i="1" dirty="0">
                <a:solidFill>
                  <a:srgbClr val="0000FF"/>
                </a:solidFill>
                <a:latin typeface="DejaVu Serif"/>
                <a:cs typeface="DejaVu Serif"/>
              </a:rPr>
              <a:t>Proof Idea: </a:t>
            </a:r>
            <a:r>
              <a:rPr sz="2902" spc="-5" dirty="0">
                <a:solidFill>
                  <a:srgbClr val="191919"/>
                </a:solidFill>
                <a:latin typeface="DejaVu Serif"/>
                <a:cs typeface="DejaVu Serif"/>
              </a:rPr>
              <a:t>Use induction to show</a:t>
            </a:r>
            <a:r>
              <a:rPr sz="2902" spc="-95" dirty="0">
                <a:solidFill>
                  <a:srgbClr val="191919"/>
                </a:solidFill>
                <a:latin typeface="DejaVu Serif"/>
                <a:cs typeface="DejaVu Serif"/>
              </a:rPr>
              <a:t> </a:t>
            </a:r>
            <a:r>
              <a:rPr sz="2902" spc="-5" dirty="0">
                <a:solidFill>
                  <a:srgbClr val="191919"/>
                </a:solidFill>
                <a:latin typeface="DejaVu Serif"/>
                <a:cs typeface="DejaVu Serif"/>
              </a:rPr>
              <a:t>that  at </a:t>
            </a:r>
            <a:r>
              <a:rPr sz="2902" dirty="0">
                <a:solidFill>
                  <a:srgbClr val="191919"/>
                </a:solidFill>
                <a:latin typeface="DejaVu Serif"/>
                <a:cs typeface="DejaVu Serif"/>
              </a:rPr>
              <a:t>each </a:t>
            </a:r>
            <a:r>
              <a:rPr sz="2902" spc="-5" dirty="0">
                <a:solidFill>
                  <a:srgbClr val="191919"/>
                </a:solidFill>
                <a:latin typeface="DejaVu Serif"/>
                <a:cs typeface="DejaVu Serif"/>
              </a:rPr>
              <a:t>step, the set </a:t>
            </a:r>
            <a:r>
              <a:rPr sz="2902" i="1" dirty="0">
                <a:solidFill>
                  <a:srgbClr val="191919"/>
                </a:solidFill>
                <a:latin typeface="DejaVu Serif"/>
                <a:cs typeface="DejaVu Serif"/>
              </a:rPr>
              <a:t>U </a:t>
            </a:r>
            <a:r>
              <a:rPr sz="2902" spc="-5" dirty="0">
                <a:solidFill>
                  <a:srgbClr val="191919"/>
                </a:solidFill>
                <a:latin typeface="DejaVu Serif"/>
                <a:cs typeface="DejaVu Serif"/>
              </a:rPr>
              <a:t>only contains  activities that don't conflict </a:t>
            </a:r>
            <a:r>
              <a:rPr sz="2902" dirty="0">
                <a:solidFill>
                  <a:srgbClr val="191919"/>
                </a:solidFill>
                <a:latin typeface="DejaVu Serif"/>
                <a:cs typeface="DejaVu Serif"/>
              </a:rPr>
              <a:t>with  </a:t>
            </a:r>
            <a:r>
              <a:rPr sz="2902" spc="-5" dirty="0">
                <a:solidFill>
                  <a:srgbClr val="191919"/>
                </a:solidFill>
                <a:latin typeface="DejaVu Serif"/>
                <a:cs typeface="DejaVu Serif"/>
              </a:rPr>
              <a:t>activities picked </a:t>
            </a:r>
            <a:r>
              <a:rPr sz="2902" dirty="0">
                <a:solidFill>
                  <a:srgbClr val="191919"/>
                </a:solidFill>
                <a:latin typeface="DejaVu Serif"/>
                <a:cs typeface="DejaVu Serif"/>
              </a:rPr>
              <a:t>from</a:t>
            </a:r>
            <a:r>
              <a:rPr sz="2902" spc="23" dirty="0">
                <a:solidFill>
                  <a:srgbClr val="191919"/>
                </a:solidFill>
                <a:latin typeface="DejaVu Serif"/>
                <a:cs typeface="DejaVu Serif"/>
              </a:rPr>
              <a:t> </a:t>
            </a:r>
            <a:r>
              <a:rPr sz="2902" i="1" dirty="0">
                <a:solidFill>
                  <a:srgbClr val="191919"/>
                </a:solidFill>
                <a:latin typeface="DejaVu Serif"/>
                <a:cs typeface="DejaVu Serif"/>
              </a:rPr>
              <a:t>S</a:t>
            </a:r>
            <a:r>
              <a:rPr sz="2902" dirty="0">
                <a:solidFill>
                  <a:srgbClr val="191919"/>
                </a:solidFill>
                <a:latin typeface="DejaVu Serif"/>
                <a:cs typeface="DejaVu Serif"/>
              </a:rPr>
              <a:t>.</a:t>
            </a:r>
            <a:endParaRPr sz="2902">
              <a:solidFill>
                <a:prstClr val="black"/>
              </a:solidFill>
              <a:latin typeface="DejaVu Serif"/>
              <a:cs typeface="DejaVu Serif"/>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2832" y="506145"/>
            <a:ext cx="4869698"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Proving</a:t>
            </a:r>
            <a:r>
              <a:rPr sz="3990" b="0" spc="-73" dirty="0">
                <a:latin typeface="DejaVu Serif"/>
                <a:cs typeface="DejaVu Serif"/>
              </a:rPr>
              <a:t> </a:t>
            </a:r>
            <a:r>
              <a:rPr sz="3990" b="0" spc="-5" dirty="0">
                <a:latin typeface="DejaVu Serif"/>
                <a:cs typeface="DejaVu Serif"/>
              </a:rPr>
              <a:t>Optimality</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837240" y="1570258"/>
            <a:ext cx="7834013" cy="1344682"/>
          </a:xfrm>
          <a:prstGeom prst="rect">
            <a:avLst/>
          </a:prstGeom>
        </p:spPr>
        <p:txBody>
          <a:bodyPr vert="horz" wrap="square" lIns="0" tIns="36277" rIns="0" bIns="0" rtlCol="0">
            <a:spAutoFit/>
          </a:bodyPr>
          <a:lstStyle/>
          <a:p>
            <a:pPr marL="11516" marR="4607" defTabSz="829178">
              <a:lnSpc>
                <a:spcPts val="3381"/>
              </a:lnSpc>
              <a:spcBef>
                <a:spcPts val="286"/>
              </a:spcBef>
              <a:tabLst>
                <a:tab pos="567757" algn="l"/>
              </a:tabLst>
            </a:pPr>
            <a:r>
              <a:rPr sz="2902" spc="-113" dirty="0">
                <a:solidFill>
                  <a:srgbClr val="191919"/>
                </a:solidFill>
                <a:latin typeface="DejaVu Serif"/>
                <a:cs typeface="DejaVu Serif"/>
              </a:rPr>
              <a:t>To	</a:t>
            </a:r>
            <a:r>
              <a:rPr sz="2902" spc="-5" dirty="0">
                <a:solidFill>
                  <a:srgbClr val="191919"/>
                </a:solidFill>
                <a:latin typeface="DejaVu Serif"/>
                <a:cs typeface="DejaVu Serif"/>
              </a:rPr>
              <a:t>prove that the schedule </a:t>
            </a:r>
            <a:r>
              <a:rPr sz="2902" i="1" dirty="0">
                <a:solidFill>
                  <a:srgbClr val="191919"/>
                </a:solidFill>
                <a:latin typeface="DejaVu Serif"/>
                <a:cs typeface="DejaVu Serif"/>
              </a:rPr>
              <a:t>S </a:t>
            </a:r>
            <a:r>
              <a:rPr sz="2902" spc="-5" dirty="0">
                <a:solidFill>
                  <a:srgbClr val="191919"/>
                </a:solidFill>
                <a:latin typeface="DejaVu Serif"/>
                <a:cs typeface="DejaVu Serif"/>
              </a:rPr>
              <a:t>produced by  the algorithm is optimal, </a:t>
            </a:r>
            <a:r>
              <a:rPr sz="2902" dirty="0">
                <a:solidFill>
                  <a:srgbClr val="191919"/>
                </a:solidFill>
                <a:latin typeface="DejaVu Serif"/>
                <a:cs typeface="DejaVu Serif"/>
              </a:rPr>
              <a:t>we </a:t>
            </a:r>
            <a:r>
              <a:rPr sz="2902" spc="-5" dirty="0">
                <a:solidFill>
                  <a:srgbClr val="191919"/>
                </a:solidFill>
                <a:latin typeface="DejaVu Serif"/>
                <a:cs typeface="DejaVu Serif"/>
              </a:rPr>
              <a:t>will </a:t>
            </a:r>
            <a:r>
              <a:rPr sz="2902" dirty="0">
                <a:solidFill>
                  <a:srgbClr val="191919"/>
                </a:solidFill>
                <a:latin typeface="DejaVu Serif"/>
                <a:cs typeface="DejaVu Serif"/>
              </a:rPr>
              <a:t>use  </a:t>
            </a:r>
            <a:r>
              <a:rPr sz="2902" spc="-5" dirty="0">
                <a:solidFill>
                  <a:srgbClr val="191919"/>
                </a:solidFill>
                <a:latin typeface="DejaVu Serif"/>
                <a:cs typeface="DejaVu Serif"/>
              </a:rPr>
              <a:t>another </a:t>
            </a:r>
            <a:r>
              <a:rPr sz="2902" dirty="0">
                <a:solidFill>
                  <a:srgbClr val="191919"/>
                </a:solidFill>
                <a:latin typeface="DejaVu Serif"/>
                <a:cs typeface="DejaVu Serif"/>
              </a:rPr>
              <a:t>“greedy </a:t>
            </a:r>
            <a:r>
              <a:rPr sz="2902" spc="-5" dirty="0">
                <a:solidFill>
                  <a:srgbClr val="191919"/>
                </a:solidFill>
                <a:latin typeface="DejaVu Serif"/>
                <a:cs typeface="DejaVu Serif"/>
              </a:rPr>
              <a:t>stays ahead”</a:t>
            </a:r>
            <a:r>
              <a:rPr sz="2902" dirty="0">
                <a:solidFill>
                  <a:srgbClr val="191919"/>
                </a:solidFill>
                <a:latin typeface="DejaVu Serif"/>
                <a:cs typeface="DejaVu Serif"/>
              </a:rPr>
              <a:t> </a:t>
            </a:r>
            <a:r>
              <a:rPr sz="2902" spc="-5" dirty="0">
                <a:solidFill>
                  <a:srgbClr val="191919"/>
                </a:solidFill>
                <a:latin typeface="DejaVu Serif"/>
                <a:cs typeface="DejaVu Serif"/>
              </a:rPr>
              <a:t>argument:</a:t>
            </a:r>
            <a:endParaRPr sz="2902">
              <a:solidFill>
                <a:prstClr val="black"/>
              </a:solidFill>
              <a:latin typeface="DejaVu Serif"/>
              <a:cs typeface="DejaVu Serif"/>
            </a:endParaRPr>
          </a:p>
        </p:txBody>
      </p:sp>
      <p:sp>
        <p:nvSpPr>
          <p:cNvPr id="5" name="object 5"/>
          <p:cNvSpPr txBox="1"/>
          <p:nvPr/>
        </p:nvSpPr>
        <p:spPr>
          <a:xfrm>
            <a:off x="935129" y="3133029"/>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6" name="object 6"/>
          <p:cNvSpPr txBox="1"/>
          <p:nvPr/>
        </p:nvSpPr>
        <p:spPr>
          <a:xfrm>
            <a:off x="935129" y="4012880"/>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7" name="object 7"/>
          <p:cNvSpPr txBox="1"/>
          <p:nvPr/>
        </p:nvSpPr>
        <p:spPr>
          <a:xfrm>
            <a:off x="1228796" y="3023623"/>
            <a:ext cx="7310593" cy="1675198"/>
          </a:xfrm>
          <a:prstGeom prst="rect">
            <a:avLst/>
          </a:prstGeom>
        </p:spPr>
        <p:txBody>
          <a:bodyPr vert="horz" wrap="square" lIns="0" tIns="33397" rIns="0" bIns="0" rtlCol="0">
            <a:spAutoFit/>
          </a:bodyPr>
          <a:lstStyle/>
          <a:p>
            <a:pPr marL="11516" marR="31670" defTabSz="829178">
              <a:lnSpc>
                <a:spcPts val="2956"/>
              </a:lnSpc>
              <a:spcBef>
                <a:spcPts val="263"/>
              </a:spcBef>
            </a:pPr>
            <a:r>
              <a:rPr sz="2539" spc="-5" dirty="0">
                <a:solidFill>
                  <a:srgbClr val="191919"/>
                </a:solidFill>
                <a:latin typeface="DejaVu Serif"/>
                <a:cs typeface="DejaVu Serif"/>
              </a:rPr>
              <a:t>Find </a:t>
            </a:r>
            <a:r>
              <a:rPr sz="2539" spc="-9" dirty="0">
                <a:solidFill>
                  <a:srgbClr val="191919"/>
                </a:solidFill>
                <a:latin typeface="DejaVu Serif"/>
                <a:cs typeface="DejaVu Serif"/>
              </a:rPr>
              <a:t>some measures </a:t>
            </a:r>
            <a:r>
              <a:rPr sz="2539" spc="-5" dirty="0">
                <a:solidFill>
                  <a:srgbClr val="191919"/>
                </a:solidFill>
                <a:latin typeface="DejaVu Serif"/>
                <a:cs typeface="DejaVu Serif"/>
              </a:rPr>
              <a:t>by which the algorithm  </a:t>
            </a:r>
            <a:r>
              <a:rPr sz="2539" dirty="0">
                <a:solidFill>
                  <a:srgbClr val="191919"/>
                </a:solidFill>
                <a:latin typeface="DejaVu Serif"/>
                <a:cs typeface="DejaVu Serif"/>
              </a:rPr>
              <a:t>is </a:t>
            </a:r>
            <a:r>
              <a:rPr sz="2539" spc="-5" dirty="0">
                <a:solidFill>
                  <a:srgbClr val="191919"/>
                </a:solidFill>
                <a:latin typeface="DejaVu Serif"/>
                <a:cs typeface="DejaVu Serif"/>
              </a:rPr>
              <a:t>at least as </a:t>
            </a:r>
            <a:r>
              <a:rPr sz="2539" spc="-9" dirty="0">
                <a:solidFill>
                  <a:srgbClr val="191919"/>
                </a:solidFill>
                <a:latin typeface="DejaVu Serif"/>
                <a:cs typeface="DejaVu Serif"/>
              </a:rPr>
              <a:t>good </a:t>
            </a:r>
            <a:r>
              <a:rPr sz="2539" spc="-5" dirty="0">
                <a:solidFill>
                  <a:srgbClr val="191919"/>
                </a:solidFill>
                <a:latin typeface="DejaVu Serif"/>
                <a:cs typeface="DejaVu Serif"/>
              </a:rPr>
              <a:t>as any other</a:t>
            </a:r>
            <a:r>
              <a:rPr sz="2539" spc="-59" dirty="0">
                <a:solidFill>
                  <a:srgbClr val="191919"/>
                </a:solidFill>
                <a:latin typeface="DejaVu Serif"/>
                <a:cs typeface="DejaVu Serif"/>
              </a:rPr>
              <a:t> </a:t>
            </a:r>
            <a:r>
              <a:rPr sz="2539" spc="-5" dirty="0">
                <a:solidFill>
                  <a:srgbClr val="191919"/>
                </a:solidFill>
                <a:latin typeface="DejaVu Serif"/>
                <a:cs typeface="DejaVu Serif"/>
              </a:rPr>
              <a:t>solution.</a:t>
            </a:r>
            <a:endParaRPr sz="2539">
              <a:solidFill>
                <a:prstClr val="black"/>
              </a:solidFill>
              <a:latin typeface="DejaVu Serif"/>
              <a:cs typeface="DejaVu Serif"/>
            </a:endParaRPr>
          </a:p>
          <a:p>
            <a:pPr marL="11516" marR="4607" defTabSz="829178">
              <a:lnSpc>
                <a:spcPts val="2947"/>
              </a:lnSpc>
              <a:spcBef>
                <a:spcPts val="1025"/>
              </a:spcBef>
            </a:pPr>
            <a:r>
              <a:rPr sz="2539" spc="-5" dirty="0">
                <a:solidFill>
                  <a:srgbClr val="191919"/>
                </a:solidFill>
                <a:latin typeface="DejaVu Serif"/>
                <a:cs typeface="DejaVu Serif"/>
              </a:rPr>
              <a:t>Show that those measures mean that the  algorithm must produce an </a:t>
            </a:r>
            <a:r>
              <a:rPr sz="2539" spc="-9" dirty="0">
                <a:solidFill>
                  <a:srgbClr val="191919"/>
                </a:solidFill>
                <a:latin typeface="DejaVu Serif"/>
                <a:cs typeface="DejaVu Serif"/>
              </a:rPr>
              <a:t>optimal</a:t>
            </a:r>
            <a:r>
              <a:rPr sz="2539" spc="-68" dirty="0">
                <a:solidFill>
                  <a:srgbClr val="191919"/>
                </a:solidFill>
                <a:latin typeface="DejaVu Serif"/>
                <a:cs typeface="DejaVu Serif"/>
              </a:rPr>
              <a:t> </a:t>
            </a:r>
            <a:r>
              <a:rPr sz="2539" spc="-5" dirty="0">
                <a:solidFill>
                  <a:srgbClr val="191919"/>
                </a:solidFill>
                <a:latin typeface="DejaVu Serif"/>
                <a:cs typeface="DejaVu Serif"/>
              </a:rPr>
              <a:t>solution.</a:t>
            </a:r>
            <a:endParaRPr sz="2539">
              <a:solidFill>
                <a:prstClr val="black"/>
              </a:solidFill>
              <a:latin typeface="DejaVu Serif"/>
              <a:cs typeface="DejaVu Serif"/>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39544" y="2075826"/>
            <a:ext cx="2466807" cy="1152"/>
          </a:xfrm>
          <a:custGeom>
            <a:avLst/>
            <a:gdLst/>
            <a:ahLst/>
            <a:cxnLst/>
            <a:rect l="l" t="t" r="r" b="b"/>
            <a:pathLst>
              <a:path w="2720340" h="1269">
                <a:moveTo>
                  <a:pt x="0" y="1270"/>
                </a:moveTo>
                <a:lnTo>
                  <a:pt x="2720340" y="0"/>
                </a:lnTo>
              </a:path>
            </a:pathLst>
          </a:custGeom>
          <a:ln w="73659">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84011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3305774" y="1994059"/>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668721" y="2905005"/>
            <a:ext cx="1430334" cy="1152"/>
          </a:xfrm>
          <a:custGeom>
            <a:avLst/>
            <a:gdLst/>
            <a:ahLst/>
            <a:cxnLst/>
            <a:rect l="l" t="t" r="r" b="b"/>
            <a:pathLst>
              <a:path w="1577339" h="1269">
                <a:moveTo>
                  <a:pt x="0" y="127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669297" y="2823238"/>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3098479" y="2823238"/>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7" name="object 17"/>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18" name="object 18"/>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3534374" y="3526889"/>
            <a:ext cx="2052218" cy="0"/>
          </a:xfrm>
          <a:custGeom>
            <a:avLst/>
            <a:gdLst/>
            <a:ahLst/>
            <a:cxnLst/>
            <a:rect l="l" t="t" r="r" b="b"/>
            <a:pathLst>
              <a:path w="2263140">
                <a:moveTo>
                  <a:pt x="0" y="0"/>
                </a:moveTo>
                <a:lnTo>
                  <a:pt x="2263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3534951"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5586016"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28" name="object 28"/>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32" name="object 32"/>
          <p:cNvSpPr/>
          <p:nvPr/>
        </p:nvSpPr>
        <p:spPr>
          <a:xfrm>
            <a:off x="6436501" y="4770657"/>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6437077" y="4688891"/>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8902731" y="4688891"/>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6436501" y="3941479"/>
            <a:ext cx="1430334" cy="0"/>
          </a:xfrm>
          <a:custGeom>
            <a:avLst/>
            <a:gdLst/>
            <a:ahLst/>
            <a:cxnLst/>
            <a:rect l="l" t="t" r="r" b="b"/>
            <a:pathLst>
              <a:path w="1577340">
                <a:moveTo>
                  <a:pt x="0" y="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6437077"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7866258"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3954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054899" y="2076978"/>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1269103" y="2076978"/>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484460"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698665"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91286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1282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342429"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55778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77199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98734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3201552"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84011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305774" y="1994059"/>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1668721" y="2906157"/>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884079"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2098282"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2313638" y="2905005"/>
            <a:ext cx="130135" cy="1152"/>
          </a:xfrm>
          <a:custGeom>
            <a:avLst/>
            <a:gdLst/>
            <a:ahLst/>
            <a:cxnLst/>
            <a:rect l="l" t="t" r="r" b="b"/>
            <a:pathLst>
              <a:path w="143510" h="1269">
                <a:moveTo>
                  <a:pt x="-36830" y="635"/>
                </a:moveTo>
                <a:lnTo>
                  <a:pt x="180340" y="635"/>
                </a:lnTo>
              </a:path>
            </a:pathLst>
          </a:custGeom>
          <a:ln w="749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52784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742048"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95740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1669297" y="2823238"/>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098479" y="2823238"/>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53" name="object 53"/>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3534374"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3749731"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396393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179291"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439349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4607701" y="352688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482305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037260"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5252618"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5466822" y="3526889"/>
            <a:ext cx="119770" cy="0"/>
          </a:xfrm>
          <a:custGeom>
            <a:avLst/>
            <a:gdLst/>
            <a:ahLst/>
            <a:cxnLst/>
            <a:rect l="l" t="t" r="r" b="b"/>
            <a:pathLst>
              <a:path w="132079">
                <a:moveTo>
                  <a:pt x="0" y="0"/>
                </a:moveTo>
                <a:lnTo>
                  <a:pt x="1320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3534951"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5586016"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91" name="object 91"/>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106" name="object 106"/>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36501"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51856"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866061"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081418"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295622"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09826"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25182"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6437077"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7866258"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1671A3B-E371-4548-A61D-509C8806637D}"/>
              </a:ext>
            </a:extLst>
          </p:cNvPr>
          <p:cNvSpPr>
            <a:spLocks noGrp="1" noChangeArrowheads="1"/>
          </p:cNvSpPr>
          <p:nvPr>
            <p:ph type="title"/>
          </p:nvPr>
        </p:nvSpPr>
        <p:spPr/>
        <p:txBody>
          <a:bodyPr/>
          <a:lstStyle/>
          <a:p>
            <a:r>
              <a:rPr lang="en-US" altLang="en-US" dirty="0"/>
              <a:t>Knapsack problems:  </a:t>
            </a:r>
            <a:br>
              <a:rPr lang="en-US" altLang="en-US" dirty="0"/>
            </a:br>
            <a:r>
              <a:rPr lang="en-US" altLang="en-US" dirty="0"/>
              <a:t>Greedy or not?</a:t>
            </a:r>
          </a:p>
        </p:txBody>
      </p:sp>
      <p:sp>
        <p:nvSpPr>
          <p:cNvPr id="90115" name="Rectangle 3">
            <a:extLst>
              <a:ext uri="{FF2B5EF4-FFF2-40B4-BE49-F238E27FC236}">
                <a16:creationId xmlns:a16="http://schemas.microsoft.com/office/drawing/2014/main" id="{0AEB6D82-5030-4E8A-96F0-659A75A039E1}"/>
              </a:ext>
            </a:extLst>
          </p:cNvPr>
          <p:cNvSpPr>
            <a:spLocks noGrp="1" noChangeArrowheads="1"/>
          </p:cNvSpPr>
          <p:nvPr>
            <p:ph type="body" idx="1"/>
          </p:nvPr>
        </p:nvSpPr>
        <p:spPr>
          <a:xfrm>
            <a:off x="152400" y="1600200"/>
            <a:ext cx="8534400" cy="4953000"/>
          </a:xfrm>
        </p:spPr>
        <p:txBody>
          <a:bodyPr/>
          <a:lstStyle/>
          <a:p>
            <a:r>
              <a:rPr lang="en-US" altLang="en-US" sz="2600" b="1" dirty="0">
                <a:solidFill>
                  <a:srgbClr val="0000FF"/>
                </a:solidFill>
              </a:rPr>
              <a:t>0-1 Knapsack</a:t>
            </a:r>
            <a:r>
              <a:rPr lang="en-US" altLang="en-US" sz="2600" dirty="0"/>
              <a:t> – A thief robbing a store finds n items worth v</a:t>
            </a:r>
            <a:r>
              <a:rPr lang="en-US" altLang="en-US" sz="2600" baseline="-25000" dirty="0"/>
              <a:t>1</a:t>
            </a:r>
            <a:r>
              <a:rPr lang="en-US" altLang="en-US" sz="2600" dirty="0"/>
              <a:t>, v</a:t>
            </a:r>
            <a:r>
              <a:rPr lang="en-US" altLang="en-US" sz="2600" baseline="-25000" dirty="0"/>
              <a:t>2</a:t>
            </a:r>
            <a:r>
              <a:rPr lang="en-US" altLang="en-US" sz="2600" dirty="0"/>
              <a:t>, .., </a:t>
            </a:r>
            <a:r>
              <a:rPr lang="en-US" altLang="en-US" sz="2600" dirty="0" err="1"/>
              <a:t>v</a:t>
            </a:r>
            <a:r>
              <a:rPr lang="en-US" altLang="en-US" sz="2600" baseline="-25000" dirty="0" err="1"/>
              <a:t>n</a:t>
            </a:r>
            <a:r>
              <a:rPr lang="en-US" altLang="en-US" sz="2600" dirty="0"/>
              <a:t> dollars and weight w</a:t>
            </a:r>
            <a:r>
              <a:rPr lang="en-US" altLang="en-US" sz="2600" baseline="-25000" dirty="0"/>
              <a:t>1</a:t>
            </a:r>
            <a:r>
              <a:rPr lang="en-US" altLang="en-US" sz="2600" dirty="0"/>
              <a:t>, w</a:t>
            </a:r>
            <a:r>
              <a:rPr lang="en-US" altLang="en-US" sz="2600" baseline="-25000" dirty="0"/>
              <a:t>2</a:t>
            </a:r>
            <a:r>
              <a:rPr lang="en-US" altLang="en-US" sz="2600" dirty="0"/>
              <a:t>, …, </a:t>
            </a:r>
            <a:r>
              <a:rPr lang="en-US" altLang="en-US" sz="2600" dirty="0" err="1"/>
              <a:t>w</a:t>
            </a:r>
            <a:r>
              <a:rPr lang="en-US" altLang="en-US" sz="2600" baseline="-25000" dirty="0" err="1"/>
              <a:t>n</a:t>
            </a:r>
            <a:r>
              <a:rPr lang="en-US" altLang="en-US" sz="2600" dirty="0"/>
              <a:t> pounds, where v</a:t>
            </a:r>
            <a:r>
              <a:rPr lang="en-US" altLang="en-US" sz="2600" baseline="-25000" dirty="0"/>
              <a:t>i</a:t>
            </a:r>
            <a:r>
              <a:rPr lang="en-US" altLang="en-US" sz="2600" dirty="0"/>
              <a:t> and </a:t>
            </a:r>
            <a:r>
              <a:rPr lang="en-US" altLang="en-US" sz="2600" dirty="0" err="1"/>
              <a:t>w</a:t>
            </a:r>
            <a:r>
              <a:rPr lang="en-US" altLang="en-US" sz="2600" baseline="-25000" dirty="0" err="1"/>
              <a:t>i</a:t>
            </a:r>
            <a:r>
              <a:rPr lang="en-US" altLang="en-US" sz="2600" dirty="0"/>
              <a:t> are integers.  The thief can carry at most W pounds in the knapsack.  Which items should the thief take if he wants to maximize value.</a:t>
            </a:r>
          </a:p>
          <a:p>
            <a:r>
              <a:rPr lang="en-US" altLang="en-US" sz="2600" b="1" dirty="0">
                <a:solidFill>
                  <a:srgbClr val="0000FF"/>
                </a:solidFill>
              </a:rPr>
              <a:t>Fractional knapsack problem</a:t>
            </a:r>
            <a:r>
              <a:rPr lang="en-US" altLang="en-US" sz="2600" dirty="0"/>
              <a:t> – Same as above, but the thief happens to be at the bulk section of the store and can carry fractional portions of the items.  For example, the thief could take 20% of item </a:t>
            </a:r>
            <a:r>
              <a:rPr lang="en-US" altLang="en-US" sz="2600" dirty="0" err="1"/>
              <a:t>i</a:t>
            </a:r>
            <a:r>
              <a:rPr lang="en-US" altLang="en-US" sz="2600" dirty="0"/>
              <a:t> for a weight of 0.2w</a:t>
            </a:r>
            <a:r>
              <a:rPr lang="en-US" altLang="en-US" sz="2600" baseline="-25000" dirty="0"/>
              <a:t>i</a:t>
            </a:r>
            <a:r>
              <a:rPr lang="en-US" altLang="en-US" sz="2600" dirty="0"/>
              <a:t> and a value of 0.2v</a:t>
            </a:r>
            <a:r>
              <a:rPr lang="en-US" altLang="en-US" sz="2600" baseline="-25000" dirty="0"/>
              <a:t>i</a:t>
            </a:r>
            <a:r>
              <a:rPr lang="en-US" altLang="en-US" sz="26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3954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054899" y="2076978"/>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1269103" y="2076978"/>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484460"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698665"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91286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1282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342429"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55778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77199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98734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3201552"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84011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305774" y="1994059"/>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1668721" y="2906157"/>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1884079"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098282"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313638" y="2905005"/>
            <a:ext cx="130135" cy="1152"/>
          </a:xfrm>
          <a:custGeom>
            <a:avLst/>
            <a:gdLst/>
            <a:ahLst/>
            <a:cxnLst/>
            <a:rect l="l" t="t" r="r" b="b"/>
            <a:pathLst>
              <a:path w="143510" h="1269">
                <a:moveTo>
                  <a:pt x="-36830" y="635"/>
                </a:moveTo>
                <a:lnTo>
                  <a:pt x="180340" y="635"/>
                </a:lnTo>
              </a:path>
            </a:pathLst>
          </a:custGeom>
          <a:ln w="74929">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52784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742048"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295740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1669297" y="2823238"/>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098479" y="2823238"/>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46" name="object 46"/>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534374"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749731"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96393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179291"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39349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4607701" y="352688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82305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037260"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5252618"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466822" y="3526889"/>
            <a:ext cx="119770" cy="0"/>
          </a:xfrm>
          <a:custGeom>
            <a:avLst/>
            <a:gdLst/>
            <a:ahLst/>
            <a:cxnLst/>
            <a:rect l="l" t="t" r="r" b="b"/>
            <a:pathLst>
              <a:path w="132079">
                <a:moveTo>
                  <a:pt x="0" y="0"/>
                </a:moveTo>
                <a:lnTo>
                  <a:pt x="1320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3534951"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586016"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73" name="object 73"/>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6" name="object 76"/>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77" name="object 77"/>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6436501"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6651856"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6866061"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7081418"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7295622"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7509826"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7725182"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437077"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7866258"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3954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054899" y="2076978"/>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269103" y="2076978"/>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484460"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698665"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191286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282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342429"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55778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277199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98734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3201552"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84011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3305774" y="1994059"/>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668721" y="2905005"/>
            <a:ext cx="1430334" cy="1152"/>
          </a:xfrm>
          <a:custGeom>
            <a:avLst/>
            <a:gdLst/>
            <a:ahLst/>
            <a:cxnLst/>
            <a:rect l="l" t="t" r="r" b="b"/>
            <a:pathLst>
              <a:path w="1577339" h="1269">
                <a:moveTo>
                  <a:pt x="0" y="127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669297" y="2823238"/>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3098479" y="2823238"/>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29" name="object 29"/>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534374"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749731"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396393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4179291"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439349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607701" y="352688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82305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5037260"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252618"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466822" y="3526889"/>
            <a:ext cx="119770" cy="0"/>
          </a:xfrm>
          <a:custGeom>
            <a:avLst/>
            <a:gdLst/>
            <a:ahLst/>
            <a:cxnLst/>
            <a:rect l="l" t="t" r="r" b="b"/>
            <a:pathLst>
              <a:path w="132079">
                <a:moveTo>
                  <a:pt x="0" y="0"/>
                </a:moveTo>
                <a:lnTo>
                  <a:pt x="1320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534951"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5586016"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48" name="object 48"/>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1" name="object 51"/>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52" name="object 52"/>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436501"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651856"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866061"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7081418"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295622"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509826"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725182"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6437077"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7866258"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3954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054899" y="2076978"/>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269103" y="2076978"/>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484460"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698665"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191286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282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342429"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55778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277199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98734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3201552"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84011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3305774" y="1994059"/>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668721" y="2905005"/>
            <a:ext cx="1430334" cy="1152"/>
          </a:xfrm>
          <a:custGeom>
            <a:avLst/>
            <a:gdLst/>
            <a:ahLst/>
            <a:cxnLst/>
            <a:rect l="l" t="t" r="r" b="b"/>
            <a:pathLst>
              <a:path w="1577339" h="1269">
                <a:moveTo>
                  <a:pt x="0" y="127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669297" y="2823238"/>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3098479" y="2823238"/>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29" name="object 29"/>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378721" y="4588122"/>
            <a:ext cx="0" cy="57006"/>
          </a:xfrm>
          <a:custGeom>
            <a:avLst/>
            <a:gdLst/>
            <a:ahLst/>
            <a:cxnLst/>
            <a:rect l="l" t="t" r="r" b="b"/>
            <a:pathLst>
              <a:path h="62864">
                <a:moveTo>
                  <a:pt x="0" y="0"/>
                </a:moveTo>
                <a:lnTo>
                  <a:pt x="0" y="62865"/>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534374"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749731"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396393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4179291"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439349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607701" y="352688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82305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5037260"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252618"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501948" y="3526889"/>
            <a:ext cx="84645" cy="0"/>
          </a:xfrm>
          <a:custGeom>
            <a:avLst/>
            <a:gdLst/>
            <a:ahLst/>
            <a:cxnLst/>
            <a:rect l="l" t="t" r="r" b="b"/>
            <a:pathLst>
              <a:path w="93345">
                <a:moveTo>
                  <a:pt x="0" y="0"/>
                </a:moveTo>
                <a:lnTo>
                  <a:pt x="93345" y="0"/>
                </a:lnTo>
              </a:path>
            </a:pathLst>
          </a:custGeom>
          <a:ln w="73659">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534951"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5586016"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5586016" y="1994060"/>
            <a:ext cx="0" cy="57006"/>
          </a:xfrm>
          <a:custGeom>
            <a:avLst/>
            <a:gdLst/>
            <a:ahLst/>
            <a:cxnLst/>
            <a:rect l="l" t="t" r="r" b="b"/>
            <a:pathLst>
              <a:path h="62864">
                <a:moveTo>
                  <a:pt x="0" y="0"/>
                </a:moveTo>
                <a:lnTo>
                  <a:pt x="0" y="62865"/>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48" name="object 48"/>
          <p:cNvSpPr/>
          <p:nvPr/>
        </p:nvSpPr>
        <p:spPr>
          <a:xfrm>
            <a:off x="5554923" y="2905005"/>
            <a:ext cx="2311912" cy="0"/>
          </a:xfrm>
          <a:custGeom>
            <a:avLst/>
            <a:gdLst/>
            <a:ahLst/>
            <a:cxnLst/>
            <a:rect l="l" t="t" r="r" b="b"/>
            <a:pathLst>
              <a:path w="2549525">
                <a:moveTo>
                  <a:pt x="0" y="0"/>
                </a:moveTo>
                <a:lnTo>
                  <a:pt x="2549525" y="0"/>
                </a:lnTo>
              </a:path>
            </a:pathLst>
          </a:custGeom>
          <a:ln w="73659">
            <a:solidFill>
              <a:srgbClr val="0000FF"/>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00027" y="2905005"/>
            <a:ext cx="97312" cy="0"/>
          </a:xfrm>
          <a:custGeom>
            <a:avLst/>
            <a:gdLst/>
            <a:ahLst/>
            <a:cxnLst/>
            <a:rect l="l" t="t" r="r" b="b"/>
            <a:pathLst>
              <a:path w="107314">
                <a:moveTo>
                  <a:pt x="0" y="0"/>
                </a:moveTo>
                <a:lnTo>
                  <a:pt x="107315" y="0"/>
                </a:lnTo>
              </a:path>
            </a:pathLst>
          </a:custGeom>
          <a:ln w="73659">
            <a:solidFill>
              <a:srgbClr val="0000FF"/>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2" name="object 52"/>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53" name="object 53"/>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436501"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651856"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866061"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081418"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295622"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509826"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7725182"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6437077"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7866258"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
        <p:nvSpPr>
          <p:cNvPr id="77" name="object 77"/>
          <p:cNvSpPr/>
          <p:nvPr/>
        </p:nvSpPr>
        <p:spPr>
          <a:xfrm>
            <a:off x="3085236" y="2906157"/>
            <a:ext cx="24184" cy="94433"/>
          </a:xfrm>
          <a:custGeom>
            <a:avLst/>
            <a:gdLst/>
            <a:ahLst/>
            <a:cxnLst/>
            <a:rect l="l" t="t" r="r" b="b"/>
            <a:pathLst>
              <a:path w="26670" h="104139">
                <a:moveTo>
                  <a:pt x="2667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3047232" y="3061628"/>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3008076" y="3218251"/>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2968920" y="3373722"/>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2929765" y="3529192"/>
            <a:ext cx="24184" cy="95586"/>
          </a:xfrm>
          <a:custGeom>
            <a:avLst/>
            <a:gdLst/>
            <a:ahLst/>
            <a:cxnLst/>
            <a:rect l="l" t="t" r="r" b="b"/>
            <a:pathLst>
              <a:path w="26670" h="105410">
                <a:moveTo>
                  <a:pt x="26669" y="0"/>
                </a:moveTo>
                <a:lnTo>
                  <a:pt x="0" y="105410"/>
                </a:lnTo>
              </a:path>
            </a:pathLst>
          </a:custGeom>
          <a:ln w="54609">
            <a:solidFill>
              <a:srgbClr val="000000"/>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2902126" y="3685814"/>
            <a:ext cx="11516" cy="48369"/>
          </a:xfrm>
          <a:custGeom>
            <a:avLst/>
            <a:gdLst/>
            <a:ahLst/>
            <a:cxnLst/>
            <a:rect l="l" t="t" r="r" b="b"/>
            <a:pathLst>
              <a:path w="12700" h="53339">
                <a:moveTo>
                  <a:pt x="12700" y="0"/>
                </a:moveTo>
                <a:lnTo>
                  <a:pt x="0" y="533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5588895" y="2075826"/>
            <a:ext cx="8061" cy="96738"/>
          </a:xfrm>
          <a:custGeom>
            <a:avLst/>
            <a:gdLst/>
            <a:ahLst/>
            <a:cxnLst/>
            <a:rect l="l" t="t" r="r" b="b"/>
            <a:pathLst>
              <a:path w="8889" h="106680">
                <a:moveTo>
                  <a:pt x="4444" y="-27304"/>
                </a:moveTo>
                <a:lnTo>
                  <a:pt x="4444" y="13398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5575076" y="2235903"/>
            <a:ext cx="8061" cy="97889"/>
          </a:xfrm>
          <a:custGeom>
            <a:avLst/>
            <a:gdLst/>
            <a:ahLst/>
            <a:cxnLst/>
            <a:rect l="l" t="t" r="r" b="b"/>
            <a:pathLst>
              <a:path w="8889" h="107950">
                <a:moveTo>
                  <a:pt x="4445" y="-27304"/>
                </a:moveTo>
                <a:lnTo>
                  <a:pt x="4445"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5562408" y="2395981"/>
            <a:ext cx="8061" cy="97889"/>
          </a:xfrm>
          <a:custGeom>
            <a:avLst/>
            <a:gdLst/>
            <a:ahLst/>
            <a:cxnLst/>
            <a:rect l="l" t="t" r="r" b="b"/>
            <a:pathLst>
              <a:path w="8889" h="107950">
                <a:moveTo>
                  <a:pt x="4445" y="-27304"/>
                </a:moveTo>
                <a:lnTo>
                  <a:pt x="4445"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5548588" y="2556058"/>
            <a:ext cx="8061" cy="97889"/>
          </a:xfrm>
          <a:custGeom>
            <a:avLst/>
            <a:gdLst/>
            <a:ahLst/>
            <a:cxnLst/>
            <a:rect l="l" t="t" r="r" b="b"/>
            <a:pathLst>
              <a:path w="8889" h="107950">
                <a:moveTo>
                  <a:pt x="4444" y="-27304"/>
                </a:moveTo>
                <a:lnTo>
                  <a:pt x="4444"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535921" y="2716137"/>
            <a:ext cx="8061" cy="97889"/>
          </a:xfrm>
          <a:custGeom>
            <a:avLst/>
            <a:gdLst/>
            <a:ahLst/>
            <a:cxnLst/>
            <a:rect l="l" t="t" r="r" b="b"/>
            <a:pathLst>
              <a:path w="8889" h="107950">
                <a:moveTo>
                  <a:pt x="4444" y="-27304"/>
                </a:moveTo>
                <a:lnTo>
                  <a:pt x="4444"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5522101" y="2877366"/>
            <a:ext cx="8061" cy="96738"/>
          </a:xfrm>
          <a:custGeom>
            <a:avLst/>
            <a:gdLst/>
            <a:ahLst/>
            <a:cxnLst/>
            <a:rect l="l" t="t" r="r" b="b"/>
            <a:pathLst>
              <a:path w="8889" h="106679">
                <a:moveTo>
                  <a:pt x="4445" y="-27304"/>
                </a:moveTo>
                <a:lnTo>
                  <a:pt x="4445" y="13398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5508280" y="3037443"/>
            <a:ext cx="9213" cy="96738"/>
          </a:xfrm>
          <a:custGeom>
            <a:avLst/>
            <a:gdLst/>
            <a:ahLst/>
            <a:cxnLst/>
            <a:rect l="l" t="t" r="r" b="b"/>
            <a:pathLst>
              <a:path w="10160" h="106679">
                <a:moveTo>
                  <a:pt x="5080" y="-27304"/>
                </a:moveTo>
                <a:lnTo>
                  <a:pt x="5080" y="133984"/>
                </a:lnTo>
              </a:path>
            </a:pathLst>
          </a:custGeom>
          <a:ln w="64769">
            <a:solidFill>
              <a:srgbClr val="000000"/>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5495613" y="3197520"/>
            <a:ext cx="8061" cy="96738"/>
          </a:xfrm>
          <a:custGeom>
            <a:avLst/>
            <a:gdLst/>
            <a:ahLst/>
            <a:cxnLst/>
            <a:rect l="l" t="t" r="r" b="b"/>
            <a:pathLst>
              <a:path w="8889" h="106679">
                <a:moveTo>
                  <a:pt x="4444" y="-27304"/>
                </a:moveTo>
                <a:lnTo>
                  <a:pt x="4444" y="133985"/>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481794" y="3357598"/>
            <a:ext cx="8061" cy="97889"/>
          </a:xfrm>
          <a:custGeom>
            <a:avLst/>
            <a:gdLst/>
            <a:ahLst/>
            <a:cxnLst/>
            <a:rect l="l" t="t" r="r" b="b"/>
            <a:pathLst>
              <a:path w="8889" h="107950">
                <a:moveTo>
                  <a:pt x="4445" y="-27304"/>
                </a:moveTo>
                <a:lnTo>
                  <a:pt x="4445"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5469125" y="3517676"/>
            <a:ext cx="8061" cy="97889"/>
          </a:xfrm>
          <a:custGeom>
            <a:avLst/>
            <a:gdLst/>
            <a:ahLst/>
            <a:cxnLst/>
            <a:rect l="l" t="t" r="r" b="b"/>
            <a:pathLst>
              <a:path w="8889" h="107950">
                <a:moveTo>
                  <a:pt x="4445" y="-27304"/>
                </a:moveTo>
                <a:lnTo>
                  <a:pt x="4445" y="135254"/>
                </a:lnTo>
              </a:path>
            </a:pathLst>
          </a:custGeom>
          <a:ln w="63500">
            <a:solidFill>
              <a:srgbClr val="000000"/>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5455306" y="3677754"/>
            <a:ext cx="8061" cy="97889"/>
          </a:xfrm>
          <a:custGeom>
            <a:avLst/>
            <a:gdLst/>
            <a:ahLst/>
            <a:cxnLst/>
            <a:rect l="l" t="t" r="r" b="b"/>
            <a:pathLst>
              <a:path w="8889" h="107950">
                <a:moveTo>
                  <a:pt x="4444" y="-27304"/>
                </a:moveTo>
                <a:lnTo>
                  <a:pt x="4444"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441486" y="3837831"/>
            <a:ext cx="8061" cy="97889"/>
          </a:xfrm>
          <a:custGeom>
            <a:avLst/>
            <a:gdLst/>
            <a:ahLst/>
            <a:cxnLst/>
            <a:rect l="l" t="t" r="r" b="b"/>
            <a:pathLst>
              <a:path w="8889" h="107950">
                <a:moveTo>
                  <a:pt x="4445" y="-27304"/>
                </a:moveTo>
                <a:lnTo>
                  <a:pt x="4445"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428817" y="3997908"/>
            <a:ext cx="8061" cy="97889"/>
          </a:xfrm>
          <a:custGeom>
            <a:avLst/>
            <a:gdLst/>
            <a:ahLst/>
            <a:cxnLst/>
            <a:rect l="l" t="t" r="r" b="b"/>
            <a:pathLst>
              <a:path w="8889" h="107950">
                <a:moveTo>
                  <a:pt x="4445" y="-27304"/>
                </a:moveTo>
                <a:lnTo>
                  <a:pt x="4445" y="135255"/>
                </a:lnTo>
              </a:path>
            </a:pathLst>
          </a:custGeom>
          <a:ln w="63500">
            <a:solidFill>
              <a:srgbClr val="000000"/>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14999" y="4159137"/>
            <a:ext cx="8061" cy="96738"/>
          </a:xfrm>
          <a:custGeom>
            <a:avLst/>
            <a:gdLst/>
            <a:ahLst/>
            <a:cxnLst/>
            <a:rect l="l" t="t" r="r" b="b"/>
            <a:pathLst>
              <a:path w="8889" h="106679">
                <a:moveTo>
                  <a:pt x="4444" y="-27304"/>
                </a:moveTo>
                <a:lnTo>
                  <a:pt x="4444" y="133985"/>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5402331" y="4319214"/>
            <a:ext cx="8061" cy="96738"/>
          </a:xfrm>
          <a:custGeom>
            <a:avLst/>
            <a:gdLst/>
            <a:ahLst/>
            <a:cxnLst/>
            <a:rect l="l" t="t" r="r" b="b"/>
            <a:pathLst>
              <a:path w="8889" h="106679">
                <a:moveTo>
                  <a:pt x="4445" y="-27305"/>
                </a:moveTo>
                <a:lnTo>
                  <a:pt x="4445" y="13398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389662" y="4479293"/>
            <a:ext cx="6910" cy="84070"/>
          </a:xfrm>
          <a:custGeom>
            <a:avLst/>
            <a:gdLst/>
            <a:ahLst/>
            <a:cxnLst/>
            <a:rect l="l" t="t" r="r" b="b"/>
            <a:pathLst>
              <a:path w="7620" h="92710">
                <a:moveTo>
                  <a:pt x="3810" y="-27305"/>
                </a:moveTo>
                <a:lnTo>
                  <a:pt x="3810" y="120015"/>
                </a:lnTo>
              </a:path>
            </a:pathLst>
          </a:custGeom>
          <a:ln w="62229">
            <a:solidFill>
              <a:srgbClr val="000000"/>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8637280" y="2075826"/>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8523267" y="2189837"/>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8410406" y="2302698"/>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8296395" y="2416711"/>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8182383" y="2530723"/>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8068370" y="2644734"/>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7955510" y="2757595"/>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7877199" y="2871608"/>
            <a:ext cx="33397" cy="33397"/>
          </a:xfrm>
          <a:custGeom>
            <a:avLst/>
            <a:gdLst/>
            <a:ahLst/>
            <a:cxnLst/>
            <a:rect l="l" t="t" r="r" b="b"/>
            <a:pathLst>
              <a:path w="36829" h="36830">
                <a:moveTo>
                  <a:pt x="36829" y="0"/>
                </a:moveTo>
                <a:lnTo>
                  <a:pt x="0" y="3682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39544" y="2075826"/>
            <a:ext cx="2466807" cy="1152"/>
          </a:xfrm>
          <a:custGeom>
            <a:avLst/>
            <a:gdLst/>
            <a:ahLst/>
            <a:cxnLst/>
            <a:rect l="l" t="t" r="r" b="b"/>
            <a:pathLst>
              <a:path w="2720340" h="1269">
                <a:moveTo>
                  <a:pt x="0" y="1270"/>
                </a:moveTo>
                <a:lnTo>
                  <a:pt x="2720340" y="0"/>
                </a:lnTo>
              </a:path>
            </a:pathLst>
          </a:custGeom>
          <a:ln w="73659">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84011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3305774" y="1994059"/>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668721" y="2906157"/>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884079"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098282"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313638" y="2905005"/>
            <a:ext cx="130135" cy="1152"/>
          </a:xfrm>
          <a:custGeom>
            <a:avLst/>
            <a:gdLst/>
            <a:ahLst/>
            <a:cxnLst/>
            <a:rect l="l" t="t" r="r" b="b"/>
            <a:pathLst>
              <a:path w="143510" h="1269">
                <a:moveTo>
                  <a:pt x="-36830" y="635"/>
                </a:moveTo>
                <a:lnTo>
                  <a:pt x="180340" y="635"/>
                </a:lnTo>
              </a:path>
            </a:pathLst>
          </a:custGeom>
          <a:ln w="74929">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52784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742048"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95740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669297" y="2823238"/>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098479" y="2823238"/>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35" name="object 35"/>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3534374" y="3526889"/>
            <a:ext cx="2052218" cy="0"/>
          </a:xfrm>
          <a:custGeom>
            <a:avLst/>
            <a:gdLst/>
            <a:ahLst/>
            <a:cxnLst/>
            <a:rect l="l" t="t" r="r" b="b"/>
            <a:pathLst>
              <a:path w="2263140">
                <a:moveTo>
                  <a:pt x="0" y="0"/>
                </a:moveTo>
                <a:lnTo>
                  <a:pt x="2263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3534951"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586016"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53" name="object 53"/>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6" name="object 56"/>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57" name="object 57"/>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6436501" y="3941479"/>
            <a:ext cx="1430334" cy="0"/>
          </a:xfrm>
          <a:custGeom>
            <a:avLst/>
            <a:gdLst/>
            <a:ahLst/>
            <a:cxnLst/>
            <a:rect l="l" t="t" r="r" b="b"/>
            <a:pathLst>
              <a:path w="1577340">
                <a:moveTo>
                  <a:pt x="0" y="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6437077"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7866258"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74" name="object 74"/>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39544" y="2075826"/>
            <a:ext cx="2466807" cy="1152"/>
          </a:xfrm>
          <a:custGeom>
            <a:avLst/>
            <a:gdLst/>
            <a:ahLst/>
            <a:cxnLst/>
            <a:rect l="l" t="t" r="r" b="b"/>
            <a:pathLst>
              <a:path w="2720340" h="1269">
                <a:moveTo>
                  <a:pt x="0" y="1270"/>
                </a:moveTo>
                <a:lnTo>
                  <a:pt x="2720340" y="0"/>
                </a:lnTo>
              </a:path>
            </a:pathLst>
          </a:custGeom>
          <a:ln w="73659">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84011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3305774" y="1994059"/>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668721" y="2906157"/>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884079"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098282"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313638" y="2905005"/>
            <a:ext cx="130135" cy="1152"/>
          </a:xfrm>
          <a:custGeom>
            <a:avLst/>
            <a:gdLst/>
            <a:ahLst/>
            <a:cxnLst/>
            <a:rect l="l" t="t" r="r" b="b"/>
            <a:pathLst>
              <a:path w="143510" h="1269">
                <a:moveTo>
                  <a:pt x="-36830" y="635"/>
                </a:moveTo>
                <a:lnTo>
                  <a:pt x="180340" y="635"/>
                </a:lnTo>
              </a:path>
            </a:pathLst>
          </a:custGeom>
          <a:ln w="74929">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52784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742048"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95740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669297" y="2823238"/>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098479" y="2823238"/>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35" name="object 35"/>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3534374" y="3526889"/>
            <a:ext cx="2052218" cy="0"/>
          </a:xfrm>
          <a:custGeom>
            <a:avLst/>
            <a:gdLst/>
            <a:ahLst/>
            <a:cxnLst/>
            <a:rect l="l" t="t" r="r" b="b"/>
            <a:pathLst>
              <a:path w="2263140">
                <a:moveTo>
                  <a:pt x="0" y="0"/>
                </a:moveTo>
                <a:lnTo>
                  <a:pt x="2263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3534951"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586016"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53" name="object 53"/>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7866258" y="2823238"/>
            <a:ext cx="0" cy="81766"/>
          </a:xfrm>
          <a:custGeom>
            <a:avLst/>
            <a:gdLst/>
            <a:ahLst/>
            <a:cxnLst/>
            <a:rect l="l" t="t" r="r" b="b"/>
            <a:pathLst>
              <a:path h="90169">
                <a:moveTo>
                  <a:pt x="0" y="0"/>
                </a:moveTo>
                <a:lnTo>
                  <a:pt x="0" y="9017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56" name="object 56"/>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57" name="object 57"/>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6436501" y="3941479"/>
            <a:ext cx="1430334" cy="0"/>
          </a:xfrm>
          <a:custGeom>
            <a:avLst/>
            <a:gdLst/>
            <a:ahLst/>
            <a:cxnLst/>
            <a:rect l="l" t="t" r="r" b="b"/>
            <a:pathLst>
              <a:path w="1577340">
                <a:moveTo>
                  <a:pt x="0" y="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6437077"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7855317" y="3864895"/>
            <a:ext cx="21881" cy="0"/>
          </a:xfrm>
          <a:custGeom>
            <a:avLst/>
            <a:gdLst/>
            <a:ahLst/>
            <a:cxnLst/>
            <a:rect l="l" t="t" r="r" b="b"/>
            <a:pathLst>
              <a:path w="24129">
                <a:moveTo>
                  <a:pt x="0" y="0"/>
                </a:moveTo>
                <a:lnTo>
                  <a:pt x="24130" y="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7866258" y="3941479"/>
            <a:ext cx="0" cy="81766"/>
          </a:xfrm>
          <a:custGeom>
            <a:avLst/>
            <a:gdLst/>
            <a:ahLst/>
            <a:cxnLst/>
            <a:rect l="l" t="t" r="r" b="b"/>
            <a:pathLst>
              <a:path h="90170">
                <a:moveTo>
                  <a:pt x="0" y="0"/>
                </a:moveTo>
                <a:lnTo>
                  <a:pt x="0" y="90169"/>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
        <p:nvSpPr>
          <p:cNvPr id="76" name="object 76"/>
          <p:cNvSpPr/>
          <p:nvPr/>
        </p:nvSpPr>
        <p:spPr>
          <a:xfrm>
            <a:off x="3292530" y="2076978"/>
            <a:ext cx="24184" cy="94433"/>
          </a:xfrm>
          <a:custGeom>
            <a:avLst/>
            <a:gdLst/>
            <a:ahLst/>
            <a:cxnLst/>
            <a:rect l="l" t="t" r="r" b="b"/>
            <a:pathLst>
              <a:path w="26670" h="104139">
                <a:moveTo>
                  <a:pt x="2667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3254527" y="2232449"/>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3215371" y="2389071"/>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3176215" y="2544542"/>
            <a:ext cx="24184" cy="94433"/>
          </a:xfrm>
          <a:custGeom>
            <a:avLst/>
            <a:gdLst/>
            <a:ahLst/>
            <a:cxnLst/>
            <a:rect l="l" t="t" r="r" b="b"/>
            <a:pathLst>
              <a:path w="26670" h="104139">
                <a:moveTo>
                  <a:pt x="26669"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3137059" y="2700013"/>
            <a:ext cx="24184" cy="95586"/>
          </a:xfrm>
          <a:custGeom>
            <a:avLst/>
            <a:gdLst/>
            <a:ahLst/>
            <a:cxnLst/>
            <a:rect l="l" t="t" r="r" b="b"/>
            <a:pathLst>
              <a:path w="26670" h="105410">
                <a:moveTo>
                  <a:pt x="26670"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3097904" y="2856637"/>
            <a:ext cx="24184" cy="94433"/>
          </a:xfrm>
          <a:custGeom>
            <a:avLst/>
            <a:gdLst/>
            <a:ahLst/>
            <a:cxnLst/>
            <a:rect l="l" t="t" r="r" b="b"/>
            <a:pathLst>
              <a:path w="26670" h="104139">
                <a:moveTo>
                  <a:pt x="2667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3058749" y="3012107"/>
            <a:ext cx="24184" cy="94433"/>
          </a:xfrm>
          <a:custGeom>
            <a:avLst/>
            <a:gdLst/>
            <a:ahLst/>
            <a:cxnLst/>
            <a:rect l="l" t="t" r="r" b="b"/>
            <a:pathLst>
              <a:path w="26670" h="104139">
                <a:moveTo>
                  <a:pt x="26669"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3020744" y="3168730"/>
            <a:ext cx="23033" cy="94433"/>
          </a:xfrm>
          <a:custGeom>
            <a:avLst/>
            <a:gdLst/>
            <a:ahLst/>
            <a:cxnLst/>
            <a:rect l="l" t="t" r="r" b="b"/>
            <a:pathLst>
              <a:path w="25400" h="104139">
                <a:moveTo>
                  <a:pt x="25400" y="0"/>
                </a:moveTo>
                <a:lnTo>
                  <a:pt x="0" y="10414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2981588" y="3324201"/>
            <a:ext cx="23033" cy="94433"/>
          </a:xfrm>
          <a:custGeom>
            <a:avLst/>
            <a:gdLst/>
            <a:ahLst/>
            <a:cxnLst/>
            <a:rect l="l" t="t" r="r" b="b"/>
            <a:pathLst>
              <a:path w="25400" h="104139">
                <a:moveTo>
                  <a:pt x="25400" y="0"/>
                </a:moveTo>
                <a:lnTo>
                  <a:pt x="0" y="10414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2942433" y="3479671"/>
            <a:ext cx="23033" cy="95586"/>
          </a:xfrm>
          <a:custGeom>
            <a:avLst/>
            <a:gdLst/>
            <a:ahLst/>
            <a:cxnLst/>
            <a:rect l="l" t="t" r="r" b="b"/>
            <a:pathLst>
              <a:path w="25400" h="105410">
                <a:moveTo>
                  <a:pt x="25400"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2903278" y="3636295"/>
            <a:ext cx="24184" cy="94433"/>
          </a:xfrm>
          <a:custGeom>
            <a:avLst/>
            <a:gdLst/>
            <a:ahLst/>
            <a:cxnLst/>
            <a:rect l="l" t="t" r="r" b="b"/>
            <a:pathLst>
              <a:path w="26669" h="104139">
                <a:moveTo>
                  <a:pt x="26669"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577378" y="3526889"/>
            <a:ext cx="19578" cy="95586"/>
          </a:xfrm>
          <a:custGeom>
            <a:avLst/>
            <a:gdLst/>
            <a:ahLst/>
            <a:cxnLst/>
            <a:rect l="l" t="t" r="r" b="b"/>
            <a:pathLst>
              <a:path w="21589" h="105410">
                <a:moveTo>
                  <a:pt x="21589"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5546285" y="3684663"/>
            <a:ext cx="19578" cy="95586"/>
          </a:xfrm>
          <a:custGeom>
            <a:avLst/>
            <a:gdLst/>
            <a:ahLst/>
            <a:cxnLst/>
            <a:rect l="l" t="t" r="r" b="b"/>
            <a:pathLst>
              <a:path w="21589" h="105410">
                <a:moveTo>
                  <a:pt x="21589"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5515190" y="3842437"/>
            <a:ext cx="18426" cy="95586"/>
          </a:xfrm>
          <a:custGeom>
            <a:avLst/>
            <a:gdLst/>
            <a:ahLst/>
            <a:cxnLst/>
            <a:rect l="l" t="t" r="r" b="b"/>
            <a:pathLst>
              <a:path w="20320" h="105410">
                <a:moveTo>
                  <a:pt x="20320"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5482945" y="4000212"/>
            <a:ext cx="19578" cy="95586"/>
          </a:xfrm>
          <a:custGeom>
            <a:avLst/>
            <a:gdLst/>
            <a:ahLst/>
            <a:cxnLst/>
            <a:rect l="l" t="t" r="r" b="b"/>
            <a:pathLst>
              <a:path w="21589" h="105410">
                <a:moveTo>
                  <a:pt x="21589" y="0"/>
                </a:moveTo>
                <a:lnTo>
                  <a:pt x="0" y="10540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451850" y="4157985"/>
            <a:ext cx="19578" cy="95586"/>
          </a:xfrm>
          <a:custGeom>
            <a:avLst/>
            <a:gdLst/>
            <a:ahLst/>
            <a:cxnLst/>
            <a:rect l="l" t="t" r="r" b="b"/>
            <a:pathLst>
              <a:path w="21589" h="105410">
                <a:moveTo>
                  <a:pt x="21590" y="0"/>
                </a:moveTo>
                <a:lnTo>
                  <a:pt x="0" y="10540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5419605" y="4315761"/>
            <a:ext cx="19578" cy="95586"/>
          </a:xfrm>
          <a:custGeom>
            <a:avLst/>
            <a:gdLst/>
            <a:ahLst/>
            <a:cxnLst/>
            <a:rect l="l" t="t" r="r" b="b"/>
            <a:pathLst>
              <a:path w="21589" h="105410">
                <a:moveTo>
                  <a:pt x="21589"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5389663" y="4472384"/>
            <a:ext cx="18426" cy="90979"/>
          </a:xfrm>
          <a:custGeom>
            <a:avLst/>
            <a:gdLst/>
            <a:ahLst/>
            <a:cxnLst/>
            <a:rect l="l" t="t" r="r" b="b"/>
            <a:pathLst>
              <a:path w="20320" h="100329">
                <a:moveTo>
                  <a:pt x="20320" y="0"/>
                </a:moveTo>
                <a:lnTo>
                  <a:pt x="0" y="10032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7877199" y="2905005"/>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7877199" y="3065082"/>
            <a:ext cx="0" cy="99041"/>
          </a:xfrm>
          <a:custGeom>
            <a:avLst/>
            <a:gdLst/>
            <a:ahLst/>
            <a:cxnLst/>
            <a:rect l="l" t="t" r="r" b="b"/>
            <a:pathLst>
              <a:path h="109220">
                <a:moveTo>
                  <a:pt x="0" y="0"/>
                </a:moveTo>
                <a:lnTo>
                  <a:pt x="0" y="10922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7877199" y="3226311"/>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7877199" y="3387540"/>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7877199" y="3547618"/>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7877199" y="3708847"/>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7877199" y="3870076"/>
            <a:ext cx="0" cy="71402"/>
          </a:xfrm>
          <a:custGeom>
            <a:avLst/>
            <a:gdLst/>
            <a:ahLst/>
            <a:cxnLst/>
            <a:rect l="l" t="t" r="r" b="b"/>
            <a:pathLst>
              <a:path h="78739">
                <a:moveTo>
                  <a:pt x="0" y="0"/>
                </a:moveTo>
                <a:lnTo>
                  <a:pt x="0" y="787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3271F9E-F0E0-4C22-9563-D883F1E18506}"/>
              </a:ext>
            </a:extLst>
          </p:cNvPr>
          <p:cNvSpPr>
            <a:spLocks noGrp="1" noChangeArrowheads="1"/>
          </p:cNvSpPr>
          <p:nvPr>
            <p:ph type="title"/>
          </p:nvPr>
        </p:nvSpPr>
        <p:spPr/>
        <p:txBody>
          <a:bodyPr/>
          <a:lstStyle/>
          <a:p>
            <a:r>
              <a:rPr lang="en-US" altLang="en-US" dirty="0"/>
              <a:t>Greedy options</a:t>
            </a:r>
          </a:p>
        </p:txBody>
      </p:sp>
      <p:sp>
        <p:nvSpPr>
          <p:cNvPr id="19459" name="Rectangle 3">
            <a:extLst>
              <a:ext uri="{FF2B5EF4-FFF2-40B4-BE49-F238E27FC236}">
                <a16:creationId xmlns:a16="http://schemas.microsoft.com/office/drawing/2014/main" id="{E06C6067-5AAF-4F79-8E48-C36B1A9B8397}"/>
              </a:ext>
            </a:extLst>
          </p:cNvPr>
          <p:cNvSpPr>
            <a:spLocks noGrp="1" noChangeArrowheads="1"/>
          </p:cNvSpPr>
          <p:nvPr>
            <p:ph type="body" idx="1"/>
          </p:nvPr>
        </p:nvSpPr>
        <p:spPr>
          <a:xfrm>
            <a:off x="457200" y="1719263"/>
            <a:ext cx="8229600" cy="1709737"/>
          </a:xfrm>
        </p:spPr>
        <p:txBody>
          <a:bodyPr/>
          <a:lstStyle/>
          <a:p>
            <a:r>
              <a:rPr lang="en-US" altLang="en-US"/>
              <a:t>Select the activity that starts the earliest, i.e. argmin{s</a:t>
            </a:r>
            <a:r>
              <a:rPr lang="en-US" altLang="en-US" baseline="-25000"/>
              <a:t>1</a:t>
            </a:r>
            <a:r>
              <a:rPr lang="en-US" altLang="en-US"/>
              <a:t>, s</a:t>
            </a:r>
            <a:r>
              <a:rPr lang="en-US" altLang="en-US" baseline="-25000"/>
              <a:t>2</a:t>
            </a:r>
            <a:r>
              <a:rPr lang="en-US" altLang="en-US"/>
              <a:t>, s</a:t>
            </a:r>
            <a:r>
              <a:rPr lang="en-US" altLang="en-US" baseline="-25000"/>
              <a:t>3</a:t>
            </a:r>
            <a:r>
              <a:rPr lang="en-US" altLang="en-US"/>
              <a:t>, …, s</a:t>
            </a:r>
            <a:r>
              <a:rPr lang="en-US" altLang="en-US" baseline="-25000"/>
              <a:t>n</a:t>
            </a:r>
            <a:r>
              <a:rPr lang="en-US" altLang="en-US"/>
              <a:t>}?</a:t>
            </a:r>
          </a:p>
        </p:txBody>
      </p:sp>
      <p:sp>
        <p:nvSpPr>
          <p:cNvPr id="19460" name="Line 4">
            <a:extLst>
              <a:ext uri="{FF2B5EF4-FFF2-40B4-BE49-F238E27FC236}">
                <a16:creationId xmlns:a16="http://schemas.microsoft.com/office/drawing/2014/main" id="{C4ACDA94-E8CC-4B0F-A73B-85664B0C3715}"/>
              </a:ext>
            </a:extLst>
          </p:cNvPr>
          <p:cNvSpPr>
            <a:spLocks noChangeShapeType="1"/>
          </p:cNvSpPr>
          <p:nvPr/>
        </p:nvSpPr>
        <p:spPr bwMode="auto">
          <a:xfrm>
            <a:off x="1600200" y="43434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1" name="Line 5">
            <a:extLst>
              <a:ext uri="{FF2B5EF4-FFF2-40B4-BE49-F238E27FC236}">
                <a16:creationId xmlns:a16="http://schemas.microsoft.com/office/drawing/2014/main" id="{985DF08E-76CB-49DE-AA27-7BA7594B4A01}"/>
              </a:ext>
            </a:extLst>
          </p:cNvPr>
          <p:cNvSpPr>
            <a:spLocks noChangeShapeType="1"/>
          </p:cNvSpPr>
          <p:nvPr/>
        </p:nvSpPr>
        <p:spPr bwMode="auto">
          <a:xfrm>
            <a:off x="22860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2" name="Line 6">
            <a:extLst>
              <a:ext uri="{FF2B5EF4-FFF2-40B4-BE49-F238E27FC236}">
                <a16:creationId xmlns:a16="http://schemas.microsoft.com/office/drawing/2014/main" id="{54718F8E-12D4-4BDD-8F31-20C85D0943AE}"/>
              </a:ext>
            </a:extLst>
          </p:cNvPr>
          <p:cNvSpPr>
            <a:spLocks noChangeShapeType="1"/>
          </p:cNvSpPr>
          <p:nvPr/>
        </p:nvSpPr>
        <p:spPr bwMode="auto">
          <a:xfrm>
            <a:off x="47244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D0505BE-83FF-4623-B06D-C0656C33835C}"/>
              </a:ext>
            </a:extLst>
          </p:cNvPr>
          <p:cNvSpPr>
            <a:spLocks noGrp="1" noChangeArrowheads="1"/>
          </p:cNvSpPr>
          <p:nvPr>
            <p:ph type="title"/>
          </p:nvPr>
        </p:nvSpPr>
        <p:spPr/>
        <p:txBody>
          <a:bodyPr/>
          <a:lstStyle/>
          <a:p>
            <a:r>
              <a:rPr lang="en-US" altLang="en-US"/>
              <a:t>Greedy options</a:t>
            </a:r>
          </a:p>
        </p:txBody>
      </p:sp>
      <p:sp>
        <p:nvSpPr>
          <p:cNvPr id="22531" name="Rectangle 3">
            <a:extLst>
              <a:ext uri="{FF2B5EF4-FFF2-40B4-BE49-F238E27FC236}">
                <a16:creationId xmlns:a16="http://schemas.microsoft.com/office/drawing/2014/main" id="{D8EF2458-E9C3-471F-81F3-C48F616931A4}"/>
              </a:ext>
            </a:extLst>
          </p:cNvPr>
          <p:cNvSpPr>
            <a:spLocks noGrp="1" noChangeArrowheads="1"/>
          </p:cNvSpPr>
          <p:nvPr>
            <p:ph type="body" idx="1"/>
          </p:nvPr>
        </p:nvSpPr>
        <p:spPr>
          <a:xfrm>
            <a:off x="457200" y="1719263"/>
            <a:ext cx="8229600" cy="719137"/>
          </a:xfrm>
        </p:spPr>
        <p:txBody>
          <a:bodyPr/>
          <a:lstStyle/>
          <a:p>
            <a:r>
              <a:rPr lang="en-US" altLang="en-US"/>
              <a:t>Select the activity that starts the earliest?</a:t>
            </a:r>
          </a:p>
        </p:txBody>
      </p:sp>
      <p:sp>
        <p:nvSpPr>
          <p:cNvPr id="22532" name="Line 4">
            <a:extLst>
              <a:ext uri="{FF2B5EF4-FFF2-40B4-BE49-F238E27FC236}">
                <a16:creationId xmlns:a16="http://schemas.microsoft.com/office/drawing/2014/main" id="{5DFC5A6F-A3F5-4BD9-9FEE-EF14E69BCD51}"/>
              </a:ext>
            </a:extLst>
          </p:cNvPr>
          <p:cNvSpPr>
            <a:spLocks noChangeShapeType="1"/>
          </p:cNvSpPr>
          <p:nvPr/>
        </p:nvSpPr>
        <p:spPr bwMode="auto">
          <a:xfrm>
            <a:off x="1600200" y="4343400"/>
            <a:ext cx="5486400" cy="0"/>
          </a:xfrm>
          <a:prstGeom prst="line">
            <a:avLst/>
          </a:prstGeom>
          <a:noFill/>
          <a:ln w="28575">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533" name="Line 5">
            <a:extLst>
              <a:ext uri="{FF2B5EF4-FFF2-40B4-BE49-F238E27FC236}">
                <a16:creationId xmlns:a16="http://schemas.microsoft.com/office/drawing/2014/main" id="{F22510F5-3A28-4044-AA0E-2C857A65E582}"/>
              </a:ext>
            </a:extLst>
          </p:cNvPr>
          <p:cNvSpPr>
            <a:spLocks noChangeShapeType="1"/>
          </p:cNvSpPr>
          <p:nvPr/>
        </p:nvSpPr>
        <p:spPr bwMode="auto">
          <a:xfrm>
            <a:off x="22860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534" name="Line 6">
            <a:extLst>
              <a:ext uri="{FF2B5EF4-FFF2-40B4-BE49-F238E27FC236}">
                <a16:creationId xmlns:a16="http://schemas.microsoft.com/office/drawing/2014/main" id="{D8BD0353-0E23-42F8-A841-F9ED99264901}"/>
              </a:ext>
            </a:extLst>
          </p:cNvPr>
          <p:cNvSpPr>
            <a:spLocks noChangeShapeType="1"/>
          </p:cNvSpPr>
          <p:nvPr/>
        </p:nvSpPr>
        <p:spPr bwMode="auto">
          <a:xfrm>
            <a:off x="47244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535" name="Text Box 7">
            <a:extLst>
              <a:ext uri="{FF2B5EF4-FFF2-40B4-BE49-F238E27FC236}">
                <a16:creationId xmlns:a16="http://schemas.microsoft.com/office/drawing/2014/main" id="{C9119DA1-3B27-4007-99B7-7DE775ADBCCF}"/>
              </a:ext>
            </a:extLst>
          </p:cNvPr>
          <p:cNvSpPr txBox="1">
            <a:spLocks noChangeArrowheads="1"/>
          </p:cNvSpPr>
          <p:nvPr/>
        </p:nvSpPr>
        <p:spPr bwMode="auto">
          <a:xfrm>
            <a:off x="3429000" y="57150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non-optimal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005B36D-8294-40E9-81D8-085C1D5DA7E5}"/>
              </a:ext>
            </a:extLst>
          </p:cNvPr>
          <p:cNvSpPr>
            <a:spLocks noGrp="1" noChangeArrowheads="1"/>
          </p:cNvSpPr>
          <p:nvPr>
            <p:ph type="title"/>
          </p:nvPr>
        </p:nvSpPr>
        <p:spPr/>
        <p:txBody>
          <a:bodyPr/>
          <a:lstStyle/>
          <a:p>
            <a:r>
              <a:rPr lang="en-US" altLang="en-US"/>
              <a:t>Greedy options</a:t>
            </a:r>
          </a:p>
        </p:txBody>
      </p:sp>
      <p:sp>
        <p:nvSpPr>
          <p:cNvPr id="21507" name="Rectangle 3">
            <a:extLst>
              <a:ext uri="{FF2B5EF4-FFF2-40B4-BE49-F238E27FC236}">
                <a16:creationId xmlns:a16="http://schemas.microsoft.com/office/drawing/2014/main" id="{8A275728-6109-438E-A676-139975D347EB}"/>
              </a:ext>
            </a:extLst>
          </p:cNvPr>
          <p:cNvSpPr>
            <a:spLocks noGrp="1" noChangeArrowheads="1"/>
          </p:cNvSpPr>
          <p:nvPr>
            <p:ph type="body" idx="1"/>
          </p:nvPr>
        </p:nvSpPr>
        <p:spPr>
          <a:xfrm>
            <a:off x="457200" y="1719263"/>
            <a:ext cx="8229600" cy="1633537"/>
          </a:xfrm>
        </p:spPr>
        <p:txBody>
          <a:bodyPr/>
          <a:lstStyle/>
          <a:p>
            <a:r>
              <a:rPr lang="en-US" altLang="en-US"/>
              <a:t>Select the shortest activity, i.e. argmin{f</a:t>
            </a:r>
            <a:r>
              <a:rPr lang="en-US" altLang="en-US" baseline="-25000"/>
              <a:t>1</a:t>
            </a:r>
            <a:r>
              <a:rPr lang="en-US" altLang="en-US"/>
              <a:t>-s</a:t>
            </a:r>
            <a:r>
              <a:rPr lang="en-US" altLang="en-US" baseline="-25000"/>
              <a:t>1</a:t>
            </a:r>
            <a:r>
              <a:rPr lang="en-US" altLang="en-US"/>
              <a:t>, f</a:t>
            </a:r>
            <a:r>
              <a:rPr lang="en-US" altLang="en-US" baseline="-25000"/>
              <a:t>2</a:t>
            </a:r>
            <a:r>
              <a:rPr lang="en-US" altLang="en-US"/>
              <a:t>-s</a:t>
            </a:r>
            <a:r>
              <a:rPr lang="en-US" altLang="en-US" baseline="-25000"/>
              <a:t>2</a:t>
            </a:r>
            <a:r>
              <a:rPr lang="en-US" altLang="en-US"/>
              <a:t>, f</a:t>
            </a:r>
            <a:r>
              <a:rPr lang="en-US" altLang="en-US" baseline="-25000"/>
              <a:t>3</a:t>
            </a:r>
            <a:r>
              <a:rPr lang="en-US" altLang="en-US"/>
              <a:t>-s</a:t>
            </a:r>
            <a:r>
              <a:rPr lang="en-US" altLang="en-US" baseline="-25000"/>
              <a:t>3</a:t>
            </a:r>
            <a:r>
              <a:rPr lang="en-US" altLang="en-US"/>
              <a:t>, …, f</a:t>
            </a:r>
            <a:r>
              <a:rPr lang="en-US" altLang="en-US" baseline="-25000"/>
              <a:t>n</a:t>
            </a:r>
            <a:r>
              <a:rPr lang="en-US" altLang="en-US"/>
              <a:t>-s</a:t>
            </a:r>
            <a:r>
              <a:rPr lang="en-US" altLang="en-US" baseline="-25000"/>
              <a:t>n</a:t>
            </a:r>
            <a:r>
              <a:rPr lang="en-US" altLang="en-US"/>
              <a:t>}</a:t>
            </a:r>
          </a:p>
        </p:txBody>
      </p:sp>
      <p:sp>
        <p:nvSpPr>
          <p:cNvPr id="21509" name="Line 5">
            <a:extLst>
              <a:ext uri="{FF2B5EF4-FFF2-40B4-BE49-F238E27FC236}">
                <a16:creationId xmlns:a16="http://schemas.microsoft.com/office/drawing/2014/main" id="{31C7E671-CA34-4DDF-B36B-7978EDA55A61}"/>
              </a:ext>
            </a:extLst>
          </p:cNvPr>
          <p:cNvSpPr>
            <a:spLocks noChangeShapeType="1"/>
          </p:cNvSpPr>
          <p:nvPr/>
        </p:nvSpPr>
        <p:spPr bwMode="auto">
          <a:xfrm>
            <a:off x="2133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0" name="Line 6">
            <a:extLst>
              <a:ext uri="{FF2B5EF4-FFF2-40B4-BE49-F238E27FC236}">
                <a16:creationId xmlns:a16="http://schemas.microsoft.com/office/drawing/2014/main" id="{596CB21A-FCC2-4558-8958-0A44018AB316}"/>
              </a:ext>
            </a:extLst>
          </p:cNvPr>
          <p:cNvSpPr>
            <a:spLocks noChangeShapeType="1"/>
          </p:cNvSpPr>
          <p:nvPr/>
        </p:nvSpPr>
        <p:spPr bwMode="auto">
          <a:xfrm>
            <a:off x="4038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1" name="Line 7">
            <a:extLst>
              <a:ext uri="{FF2B5EF4-FFF2-40B4-BE49-F238E27FC236}">
                <a16:creationId xmlns:a16="http://schemas.microsoft.com/office/drawing/2014/main" id="{1A9D952C-F3F3-44C2-A9EB-2387844AB00E}"/>
              </a:ext>
            </a:extLst>
          </p:cNvPr>
          <p:cNvSpPr>
            <a:spLocks noChangeShapeType="1"/>
          </p:cNvSpPr>
          <p:nvPr/>
        </p:nvSpPr>
        <p:spPr bwMode="auto">
          <a:xfrm>
            <a:off x="35052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6F79A7F-5644-44DB-916B-9AF3B8A1CF67}"/>
              </a:ext>
            </a:extLst>
          </p:cNvPr>
          <p:cNvSpPr>
            <a:spLocks noGrp="1" noChangeArrowheads="1"/>
          </p:cNvSpPr>
          <p:nvPr>
            <p:ph type="title"/>
          </p:nvPr>
        </p:nvSpPr>
        <p:spPr/>
        <p:txBody>
          <a:bodyPr/>
          <a:lstStyle/>
          <a:p>
            <a:r>
              <a:rPr lang="en-US" altLang="en-US"/>
              <a:t>Greedy options</a:t>
            </a:r>
          </a:p>
        </p:txBody>
      </p:sp>
      <p:sp>
        <p:nvSpPr>
          <p:cNvPr id="25603" name="Rectangle 3">
            <a:extLst>
              <a:ext uri="{FF2B5EF4-FFF2-40B4-BE49-F238E27FC236}">
                <a16:creationId xmlns:a16="http://schemas.microsoft.com/office/drawing/2014/main" id="{D577A161-3014-45E3-858E-8CD9C40DB1CC}"/>
              </a:ext>
            </a:extLst>
          </p:cNvPr>
          <p:cNvSpPr>
            <a:spLocks noGrp="1" noChangeArrowheads="1"/>
          </p:cNvSpPr>
          <p:nvPr>
            <p:ph type="body" idx="1"/>
          </p:nvPr>
        </p:nvSpPr>
        <p:spPr>
          <a:xfrm>
            <a:off x="457200" y="1719263"/>
            <a:ext cx="8229600" cy="1633537"/>
          </a:xfrm>
        </p:spPr>
        <p:txBody>
          <a:bodyPr/>
          <a:lstStyle/>
          <a:p>
            <a:r>
              <a:rPr lang="en-US" altLang="en-US"/>
              <a:t>Select the shortest activity, i.e. argmin{f</a:t>
            </a:r>
            <a:r>
              <a:rPr lang="en-US" altLang="en-US" baseline="-25000"/>
              <a:t>1</a:t>
            </a:r>
            <a:r>
              <a:rPr lang="en-US" altLang="en-US"/>
              <a:t>-s</a:t>
            </a:r>
            <a:r>
              <a:rPr lang="en-US" altLang="en-US" baseline="-25000"/>
              <a:t>1</a:t>
            </a:r>
            <a:r>
              <a:rPr lang="en-US" altLang="en-US"/>
              <a:t>, f</a:t>
            </a:r>
            <a:r>
              <a:rPr lang="en-US" altLang="en-US" baseline="-25000"/>
              <a:t>2</a:t>
            </a:r>
            <a:r>
              <a:rPr lang="en-US" altLang="en-US"/>
              <a:t>-s</a:t>
            </a:r>
            <a:r>
              <a:rPr lang="en-US" altLang="en-US" baseline="-25000"/>
              <a:t>2</a:t>
            </a:r>
            <a:r>
              <a:rPr lang="en-US" altLang="en-US"/>
              <a:t>, f</a:t>
            </a:r>
            <a:r>
              <a:rPr lang="en-US" altLang="en-US" baseline="-25000"/>
              <a:t>3</a:t>
            </a:r>
            <a:r>
              <a:rPr lang="en-US" altLang="en-US"/>
              <a:t>-s</a:t>
            </a:r>
            <a:r>
              <a:rPr lang="en-US" altLang="en-US" baseline="-25000"/>
              <a:t>3</a:t>
            </a:r>
            <a:r>
              <a:rPr lang="en-US" altLang="en-US"/>
              <a:t>, …, f</a:t>
            </a:r>
            <a:r>
              <a:rPr lang="en-US" altLang="en-US" baseline="-25000"/>
              <a:t>n</a:t>
            </a:r>
            <a:r>
              <a:rPr lang="en-US" altLang="en-US"/>
              <a:t>-s</a:t>
            </a:r>
            <a:r>
              <a:rPr lang="en-US" altLang="en-US" baseline="-25000"/>
              <a:t>n</a:t>
            </a:r>
            <a:r>
              <a:rPr lang="en-US" altLang="en-US"/>
              <a:t>}</a:t>
            </a:r>
          </a:p>
        </p:txBody>
      </p:sp>
      <p:sp>
        <p:nvSpPr>
          <p:cNvPr id="25604" name="Line 4">
            <a:extLst>
              <a:ext uri="{FF2B5EF4-FFF2-40B4-BE49-F238E27FC236}">
                <a16:creationId xmlns:a16="http://schemas.microsoft.com/office/drawing/2014/main" id="{AAEC300F-92F2-44A8-9CBF-62FB11785C46}"/>
              </a:ext>
            </a:extLst>
          </p:cNvPr>
          <p:cNvSpPr>
            <a:spLocks noChangeShapeType="1"/>
          </p:cNvSpPr>
          <p:nvPr/>
        </p:nvSpPr>
        <p:spPr bwMode="auto">
          <a:xfrm>
            <a:off x="2133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605" name="Line 5">
            <a:extLst>
              <a:ext uri="{FF2B5EF4-FFF2-40B4-BE49-F238E27FC236}">
                <a16:creationId xmlns:a16="http://schemas.microsoft.com/office/drawing/2014/main" id="{5CF2D868-4F65-4F90-BABC-4BAC8219733F}"/>
              </a:ext>
            </a:extLst>
          </p:cNvPr>
          <p:cNvSpPr>
            <a:spLocks noChangeShapeType="1"/>
          </p:cNvSpPr>
          <p:nvPr/>
        </p:nvSpPr>
        <p:spPr bwMode="auto">
          <a:xfrm>
            <a:off x="4038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606" name="Line 6">
            <a:extLst>
              <a:ext uri="{FF2B5EF4-FFF2-40B4-BE49-F238E27FC236}">
                <a16:creationId xmlns:a16="http://schemas.microsoft.com/office/drawing/2014/main" id="{26C2DAEE-4551-4A2D-8B6F-E77BABBAC587}"/>
              </a:ext>
            </a:extLst>
          </p:cNvPr>
          <p:cNvSpPr>
            <a:spLocks noChangeShapeType="1"/>
          </p:cNvSpPr>
          <p:nvPr/>
        </p:nvSpPr>
        <p:spPr bwMode="auto">
          <a:xfrm>
            <a:off x="35052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607" name="Text Box 7">
            <a:extLst>
              <a:ext uri="{FF2B5EF4-FFF2-40B4-BE49-F238E27FC236}">
                <a16:creationId xmlns:a16="http://schemas.microsoft.com/office/drawing/2014/main" id="{12A45DA2-FB46-4FD7-99AA-1A3B08540D48}"/>
              </a:ext>
            </a:extLst>
          </p:cNvPr>
          <p:cNvSpPr txBox="1">
            <a:spLocks noChangeArrowheads="1"/>
          </p:cNvSpPr>
          <p:nvPr/>
        </p:nvSpPr>
        <p:spPr bwMode="auto">
          <a:xfrm>
            <a:off x="3429000" y="57150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non-optimal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AB456EE-B918-454F-8FB1-F6CA3C7E8BBE}"/>
              </a:ext>
            </a:extLst>
          </p:cNvPr>
          <p:cNvSpPr>
            <a:spLocks noGrp="1" noChangeArrowheads="1"/>
          </p:cNvSpPr>
          <p:nvPr>
            <p:ph type="title"/>
          </p:nvPr>
        </p:nvSpPr>
        <p:spPr/>
        <p:txBody>
          <a:bodyPr/>
          <a:lstStyle/>
          <a:p>
            <a:r>
              <a:rPr lang="en-US" altLang="en-US"/>
              <a:t>Greedy options</a:t>
            </a:r>
          </a:p>
        </p:txBody>
      </p:sp>
      <p:sp>
        <p:nvSpPr>
          <p:cNvPr id="27651" name="Rectangle 3">
            <a:extLst>
              <a:ext uri="{FF2B5EF4-FFF2-40B4-BE49-F238E27FC236}">
                <a16:creationId xmlns:a16="http://schemas.microsoft.com/office/drawing/2014/main" id="{AF84CF1E-D046-4414-8B39-39B2001E240E}"/>
              </a:ext>
            </a:extLst>
          </p:cNvPr>
          <p:cNvSpPr>
            <a:spLocks noGrp="1" noChangeArrowheads="1"/>
          </p:cNvSpPr>
          <p:nvPr>
            <p:ph type="body" idx="1"/>
          </p:nvPr>
        </p:nvSpPr>
        <p:spPr>
          <a:xfrm>
            <a:off x="457200" y="1719263"/>
            <a:ext cx="8229600" cy="1633537"/>
          </a:xfrm>
        </p:spPr>
        <p:txBody>
          <a:bodyPr/>
          <a:lstStyle/>
          <a:p>
            <a:r>
              <a:rPr lang="en-US" altLang="en-US"/>
              <a:t>Select the activity with the smallest number of conflicts</a:t>
            </a:r>
          </a:p>
        </p:txBody>
      </p:sp>
      <p:sp>
        <p:nvSpPr>
          <p:cNvPr id="27652" name="Line 4">
            <a:extLst>
              <a:ext uri="{FF2B5EF4-FFF2-40B4-BE49-F238E27FC236}">
                <a16:creationId xmlns:a16="http://schemas.microsoft.com/office/drawing/2014/main" id="{B9F50B4E-0AC2-4FB0-B5F6-948AAF67AE47}"/>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3" name="Line 5">
            <a:extLst>
              <a:ext uri="{FF2B5EF4-FFF2-40B4-BE49-F238E27FC236}">
                <a16:creationId xmlns:a16="http://schemas.microsoft.com/office/drawing/2014/main" id="{6D0AD930-855F-4116-B9D5-AC2C19865AB2}"/>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4" name="Line 6">
            <a:extLst>
              <a:ext uri="{FF2B5EF4-FFF2-40B4-BE49-F238E27FC236}">
                <a16:creationId xmlns:a16="http://schemas.microsoft.com/office/drawing/2014/main" id="{D70203E4-9977-4EAF-9FCF-015313BB0601}"/>
              </a:ext>
            </a:extLst>
          </p:cNvPr>
          <p:cNvSpPr>
            <a:spLocks noChangeShapeType="1"/>
          </p:cNvSpPr>
          <p:nvPr/>
        </p:nvSpPr>
        <p:spPr bwMode="auto">
          <a:xfrm>
            <a:off x="40386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5" name="Line 7">
            <a:extLst>
              <a:ext uri="{FF2B5EF4-FFF2-40B4-BE49-F238E27FC236}">
                <a16:creationId xmlns:a16="http://schemas.microsoft.com/office/drawing/2014/main" id="{F852D8F4-6EA6-4586-82F3-DFCB489541DA}"/>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6" name="Line 8">
            <a:extLst>
              <a:ext uri="{FF2B5EF4-FFF2-40B4-BE49-F238E27FC236}">
                <a16:creationId xmlns:a16="http://schemas.microsoft.com/office/drawing/2014/main" id="{D04727A3-2D19-4988-805E-410A4622C7EB}"/>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8" name="Line 10">
            <a:extLst>
              <a:ext uri="{FF2B5EF4-FFF2-40B4-BE49-F238E27FC236}">
                <a16:creationId xmlns:a16="http://schemas.microsoft.com/office/drawing/2014/main" id="{892E55F8-E8EE-4130-A506-3A70AD77D2D0}"/>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9" name="Line 11">
            <a:extLst>
              <a:ext uri="{FF2B5EF4-FFF2-40B4-BE49-F238E27FC236}">
                <a16:creationId xmlns:a16="http://schemas.microsoft.com/office/drawing/2014/main" id="{91F64C7D-04A2-4A12-9ABD-2BE46434F20A}"/>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0" name="Line 12">
            <a:extLst>
              <a:ext uri="{FF2B5EF4-FFF2-40B4-BE49-F238E27FC236}">
                <a16:creationId xmlns:a16="http://schemas.microsoft.com/office/drawing/2014/main" id="{D73DD9B0-98FE-4434-BF3B-4BF34A9FB8ED}"/>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1" name="Line 13">
            <a:extLst>
              <a:ext uri="{FF2B5EF4-FFF2-40B4-BE49-F238E27FC236}">
                <a16:creationId xmlns:a16="http://schemas.microsoft.com/office/drawing/2014/main" id="{C157628B-EC8B-4321-BE51-0AA5DFE9D5A6}"/>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2" name="Line 14">
            <a:extLst>
              <a:ext uri="{FF2B5EF4-FFF2-40B4-BE49-F238E27FC236}">
                <a16:creationId xmlns:a16="http://schemas.microsoft.com/office/drawing/2014/main" id="{38D8F772-0655-4B6A-875B-351F628D1440}"/>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3" name="Line 15">
            <a:extLst>
              <a:ext uri="{FF2B5EF4-FFF2-40B4-BE49-F238E27FC236}">
                <a16:creationId xmlns:a16="http://schemas.microsoft.com/office/drawing/2014/main" id="{82154E9A-4A46-4D85-9BFE-0E453928274E}"/>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6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6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6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6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6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6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0972" y="2617096"/>
            <a:ext cx="4535723" cy="511765"/>
          </a:xfrm>
          <a:prstGeom prst="rect">
            <a:avLst/>
          </a:prstGeom>
        </p:spPr>
        <p:txBody>
          <a:bodyPr vert="horz" wrap="square" lIns="0" tIns="11516" rIns="0" bIns="0" rtlCol="0">
            <a:spAutoFit/>
          </a:bodyPr>
          <a:lstStyle/>
          <a:p>
            <a:pPr algn="ctr">
              <a:lnSpc>
                <a:spcPts val="3881"/>
              </a:lnSpc>
            </a:pPr>
            <a:r>
              <a:rPr spc="-5" dirty="0">
                <a:solidFill>
                  <a:srgbClr val="0000FF"/>
                </a:solidFill>
                <a:latin typeface="DejaVu Serif"/>
                <a:cs typeface="DejaVu Serif"/>
              </a:rPr>
              <a:t>Activity</a:t>
            </a:r>
            <a:r>
              <a:rPr spc="-63" dirty="0">
                <a:solidFill>
                  <a:srgbClr val="0000FF"/>
                </a:solidFill>
                <a:latin typeface="DejaVu Serif"/>
                <a:cs typeface="DejaVu Serif"/>
              </a:rPr>
              <a:t> </a:t>
            </a:r>
            <a:r>
              <a:rPr spc="-5" dirty="0">
                <a:solidFill>
                  <a:srgbClr val="0000FF"/>
                </a:solidFill>
                <a:latin typeface="DejaVu Serif"/>
                <a:cs typeface="DejaVu Serif"/>
              </a:rPr>
              <a:t>Scheduling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BC6559D-3D3E-44AF-B9A9-F7D75EB08C5B}"/>
              </a:ext>
            </a:extLst>
          </p:cNvPr>
          <p:cNvSpPr>
            <a:spLocks noGrp="1" noChangeArrowheads="1"/>
          </p:cNvSpPr>
          <p:nvPr>
            <p:ph type="title"/>
          </p:nvPr>
        </p:nvSpPr>
        <p:spPr/>
        <p:txBody>
          <a:bodyPr/>
          <a:lstStyle/>
          <a:p>
            <a:r>
              <a:rPr lang="en-US" altLang="en-US"/>
              <a:t>Greedy options</a:t>
            </a:r>
          </a:p>
        </p:txBody>
      </p:sp>
      <p:sp>
        <p:nvSpPr>
          <p:cNvPr id="30723" name="Rectangle 3">
            <a:extLst>
              <a:ext uri="{FF2B5EF4-FFF2-40B4-BE49-F238E27FC236}">
                <a16:creationId xmlns:a16="http://schemas.microsoft.com/office/drawing/2014/main" id="{AA877179-9737-42CB-A57C-299E8D1B8E60}"/>
              </a:ext>
            </a:extLst>
          </p:cNvPr>
          <p:cNvSpPr>
            <a:spLocks noGrp="1" noChangeArrowheads="1"/>
          </p:cNvSpPr>
          <p:nvPr>
            <p:ph type="body" idx="1"/>
          </p:nvPr>
        </p:nvSpPr>
        <p:spPr>
          <a:xfrm>
            <a:off x="457200" y="1719263"/>
            <a:ext cx="8229600" cy="1633537"/>
          </a:xfrm>
        </p:spPr>
        <p:txBody>
          <a:bodyPr/>
          <a:lstStyle/>
          <a:p>
            <a:r>
              <a:rPr lang="en-US" altLang="en-US"/>
              <a:t>Select the activity with the smallest number of conflicts</a:t>
            </a:r>
          </a:p>
        </p:txBody>
      </p:sp>
      <p:sp>
        <p:nvSpPr>
          <p:cNvPr id="30724" name="Line 4">
            <a:extLst>
              <a:ext uri="{FF2B5EF4-FFF2-40B4-BE49-F238E27FC236}">
                <a16:creationId xmlns:a16="http://schemas.microsoft.com/office/drawing/2014/main" id="{BD121C5E-8FF4-468C-ADF0-440792C7E131}"/>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5" name="Line 5">
            <a:extLst>
              <a:ext uri="{FF2B5EF4-FFF2-40B4-BE49-F238E27FC236}">
                <a16:creationId xmlns:a16="http://schemas.microsoft.com/office/drawing/2014/main" id="{CADC3F86-C112-4229-A347-5052752CF9A8}"/>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6" name="Line 6">
            <a:extLst>
              <a:ext uri="{FF2B5EF4-FFF2-40B4-BE49-F238E27FC236}">
                <a16:creationId xmlns:a16="http://schemas.microsoft.com/office/drawing/2014/main" id="{54ECBB39-6D9C-48FD-81EC-B65106EA95BA}"/>
              </a:ext>
            </a:extLst>
          </p:cNvPr>
          <p:cNvSpPr>
            <a:spLocks noChangeShapeType="1"/>
          </p:cNvSpPr>
          <p:nvPr/>
        </p:nvSpPr>
        <p:spPr bwMode="auto">
          <a:xfrm>
            <a:off x="40386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7" name="Line 7">
            <a:extLst>
              <a:ext uri="{FF2B5EF4-FFF2-40B4-BE49-F238E27FC236}">
                <a16:creationId xmlns:a16="http://schemas.microsoft.com/office/drawing/2014/main" id="{4C81E5BA-2E32-4C31-9AE9-F421A285F8D7}"/>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8" name="Line 8">
            <a:extLst>
              <a:ext uri="{FF2B5EF4-FFF2-40B4-BE49-F238E27FC236}">
                <a16:creationId xmlns:a16="http://schemas.microsoft.com/office/drawing/2014/main" id="{AD077737-793B-445C-94CC-C0D65DC37ECF}"/>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9" name="Line 9">
            <a:extLst>
              <a:ext uri="{FF2B5EF4-FFF2-40B4-BE49-F238E27FC236}">
                <a16:creationId xmlns:a16="http://schemas.microsoft.com/office/drawing/2014/main" id="{EC73B77F-356C-4638-B975-F77D2EDDC7B5}"/>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0" name="Line 10">
            <a:extLst>
              <a:ext uri="{FF2B5EF4-FFF2-40B4-BE49-F238E27FC236}">
                <a16:creationId xmlns:a16="http://schemas.microsoft.com/office/drawing/2014/main" id="{1EFDBB40-ECC8-49A7-9762-151C886CEE2D}"/>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1" name="Line 11">
            <a:extLst>
              <a:ext uri="{FF2B5EF4-FFF2-40B4-BE49-F238E27FC236}">
                <a16:creationId xmlns:a16="http://schemas.microsoft.com/office/drawing/2014/main" id="{63ADB358-4900-4F60-A4E9-A2D6F6115E89}"/>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2" name="Line 12">
            <a:extLst>
              <a:ext uri="{FF2B5EF4-FFF2-40B4-BE49-F238E27FC236}">
                <a16:creationId xmlns:a16="http://schemas.microsoft.com/office/drawing/2014/main" id="{737061CE-FED2-4924-9AD5-AB6B6A1F25DB}"/>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3" name="Line 13">
            <a:extLst>
              <a:ext uri="{FF2B5EF4-FFF2-40B4-BE49-F238E27FC236}">
                <a16:creationId xmlns:a16="http://schemas.microsoft.com/office/drawing/2014/main" id="{56ED7934-7E8C-47D2-AC0C-6C4968F01560}"/>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4" name="Line 14">
            <a:extLst>
              <a:ext uri="{FF2B5EF4-FFF2-40B4-BE49-F238E27FC236}">
                <a16:creationId xmlns:a16="http://schemas.microsoft.com/office/drawing/2014/main" id="{A8A95471-A4AA-4F20-8663-7122478EC7DF}"/>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CE807EA-8086-49E0-BB40-C87A1A0C0D45}"/>
              </a:ext>
            </a:extLst>
          </p:cNvPr>
          <p:cNvSpPr>
            <a:spLocks noGrp="1" noChangeArrowheads="1"/>
          </p:cNvSpPr>
          <p:nvPr>
            <p:ph type="title"/>
          </p:nvPr>
        </p:nvSpPr>
        <p:spPr/>
        <p:txBody>
          <a:bodyPr/>
          <a:lstStyle/>
          <a:p>
            <a:r>
              <a:rPr lang="en-US" altLang="en-US"/>
              <a:t>Greedy options</a:t>
            </a:r>
          </a:p>
        </p:txBody>
      </p:sp>
      <p:sp>
        <p:nvSpPr>
          <p:cNvPr id="29699" name="Rectangle 3">
            <a:extLst>
              <a:ext uri="{FF2B5EF4-FFF2-40B4-BE49-F238E27FC236}">
                <a16:creationId xmlns:a16="http://schemas.microsoft.com/office/drawing/2014/main" id="{B417169F-E828-4404-B8A7-7EB64971763B}"/>
              </a:ext>
            </a:extLst>
          </p:cNvPr>
          <p:cNvSpPr>
            <a:spLocks noGrp="1" noChangeArrowheads="1"/>
          </p:cNvSpPr>
          <p:nvPr>
            <p:ph type="body" idx="1"/>
          </p:nvPr>
        </p:nvSpPr>
        <p:spPr>
          <a:xfrm>
            <a:off x="457200" y="1719263"/>
            <a:ext cx="8229600" cy="1633537"/>
          </a:xfrm>
        </p:spPr>
        <p:txBody>
          <a:bodyPr/>
          <a:lstStyle/>
          <a:p>
            <a:r>
              <a:rPr lang="en-US" altLang="en-US"/>
              <a:t>Select the activity with the smallest number of conflicts</a:t>
            </a:r>
          </a:p>
        </p:txBody>
      </p:sp>
      <p:sp>
        <p:nvSpPr>
          <p:cNvPr id="29700" name="Line 4">
            <a:extLst>
              <a:ext uri="{FF2B5EF4-FFF2-40B4-BE49-F238E27FC236}">
                <a16:creationId xmlns:a16="http://schemas.microsoft.com/office/drawing/2014/main" id="{703E9D8C-EC5E-4DD6-AC1B-0FFD39539DC8}"/>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1" name="Line 5">
            <a:extLst>
              <a:ext uri="{FF2B5EF4-FFF2-40B4-BE49-F238E27FC236}">
                <a16:creationId xmlns:a16="http://schemas.microsoft.com/office/drawing/2014/main" id="{470A7B7F-6B4C-4269-95DE-D6B5AD1CD5E5}"/>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2" name="Line 6">
            <a:extLst>
              <a:ext uri="{FF2B5EF4-FFF2-40B4-BE49-F238E27FC236}">
                <a16:creationId xmlns:a16="http://schemas.microsoft.com/office/drawing/2014/main" id="{ED95D453-515A-40F8-BC4B-4C111EB1858F}"/>
              </a:ext>
            </a:extLst>
          </p:cNvPr>
          <p:cNvSpPr>
            <a:spLocks noChangeShapeType="1"/>
          </p:cNvSpPr>
          <p:nvPr/>
        </p:nvSpPr>
        <p:spPr bwMode="auto">
          <a:xfrm>
            <a:off x="40386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3" name="Line 7">
            <a:extLst>
              <a:ext uri="{FF2B5EF4-FFF2-40B4-BE49-F238E27FC236}">
                <a16:creationId xmlns:a16="http://schemas.microsoft.com/office/drawing/2014/main" id="{69190C96-F64A-4E9C-8F81-6B7E415D2347}"/>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4" name="Line 8">
            <a:extLst>
              <a:ext uri="{FF2B5EF4-FFF2-40B4-BE49-F238E27FC236}">
                <a16:creationId xmlns:a16="http://schemas.microsoft.com/office/drawing/2014/main" id="{E58DBBE0-3EE8-4C05-B9FC-68A43787E4F7}"/>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5" name="Line 9">
            <a:extLst>
              <a:ext uri="{FF2B5EF4-FFF2-40B4-BE49-F238E27FC236}">
                <a16:creationId xmlns:a16="http://schemas.microsoft.com/office/drawing/2014/main" id="{D98F7E2F-1D6C-4D16-ACEF-BDC5DE1A67B2}"/>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6" name="Line 10">
            <a:extLst>
              <a:ext uri="{FF2B5EF4-FFF2-40B4-BE49-F238E27FC236}">
                <a16:creationId xmlns:a16="http://schemas.microsoft.com/office/drawing/2014/main" id="{C3BEB6D1-3E45-4095-B999-D8D323FCD972}"/>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7" name="Line 11">
            <a:extLst>
              <a:ext uri="{FF2B5EF4-FFF2-40B4-BE49-F238E27FC236}">
                <a16:creationId xmlns:a16="http://schemas.microsoft.com/office/drawing/2014/main" id="{C77BA2FF-27B4-43C1-8069-83E81E329857}"/>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8" name="Line 12">
            <a:extLst>
              <a:ext uri="{FF2B5EF4-FFF2-40B4-BE49-F238E27FC236}">
                <a16:creationId xmlns:a16="http://schemas.microsoft.com/office/drawing/2014/main" id="{27C85AAC-FAB3-40B1-83EE-7363DC1F3EF1}"/>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9" name="Line 13">
            <a:extLst>
              <a:ext uri="{FF2B5EF4-FFF2-40B4-BE49-F238E27FC236}">
                <a16:creationId xmlns:a16="http://schemas.microsoft.com/office/drawing/2014/main" id="{C377981C-62B9-45CB-A4C8-608BCAACD972}"/>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10" name="Line 14">
            <a:extLst>
              <a:ext uri="{FF2B5EF4-FFF2-40B4-BE49-F238E27FC236}">
                <a16:creationId xmlns:a16="http://schemas.microsoft.com/office/drawing/2014/main" id="{A617C728-9F70-41D9-B12B-141DAFB4F8EE}"/>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11" name="Rectangle 15">
            <a:extLst>
              <a:ext uri="{FF2B5EF4-FFF2-40B4-BE49-F238E27FC236}">
                <a16:creationId xmlns:a16="http://schemas.microsoft.com/office/drawing/2014/main" id="{41EEF3F3-D9FA-4276-8342-ACF248798D8E}"/>
              </a:ext>
            </a:extLst>
          </p:cNvPr>
          <p:cNvSpPr>
            <a:spLocks noChangeArrowheads="1"/>
          </p:cNvSpPr>
          <p:nvPr/>
        </p:nvSpPr>
        <p:spPr bwMode="auto">
          <a:xfrm>
            <a:off x="609600" y="3581400"/>
            <a:ext cx="80772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F31E40-1626-479D-AED9-E1B1F927C2A4}"/>
              </a:ext>
            </a:extLst>
          </p:cNvPr>
          <p:cNvSpPr>
            <a:spLocks noGrp="1" noChangeArrowheads="1"/>
          </p:cNvSpPr>
          <p:nvPr>
            <p:ph type="title"/>
          </p:nvPr>
        </p:nvSpPr>
        <p:spPr/>
        <p:txBody>
          <a:bodyPr/>
          <a:lstStyle/>
          <a:p>
            <a:r>
              <a:rPr lang="en-US" altLang="en-US"/>
              <a:t>Greedy options</a:t>
            </a:r>
          </a:p>
        </p:txBody>
      </p:sp>
      <p:sp>
        <p:nvSpPr>
          <p:cNvPr id="33795" name="Rectangle 3">
            <a:extLst>
              <a:ext uri="{FF2B5EF4-FFF2-40B4-BE49-F238E27FC236}">
                <a16:creationId xmlns:a16="http://schemas.microsoft.com/office/drawing/2014/main" id="{7B5C0D18-AD06-44B0-971C-D2FC47F681A2}"/>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3799" name="Line 7">
            <a:extLst>
              <a:ext uri="{FF2B5EF4-FFF2-40B4-BE49-F238E27FC236}">
                <a16:creationId xmlns:a16="http://schemas.microsoft.com/office/drawing/2014/main" id="{C6EC76EC-5D29-4130-A82C-C5F65B9228EF}"/>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0" name="Line 8">
            <a:extLst>
              <a:ext uri="{FF2B5EF4-FFF2-40B4-BE49-F238E27FC236}">
                <a16:creationId xmlns:a16="http://schemas.microsoft.com/office/drawing/2014/main" id="{8880321C-9854-4ABD-8CB0-496453CF1BAB}"/>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1" name="Line 9">
            <a:extLst>
              <a:ext uri="{FF2B5EF4-FFF2-40B4-BE49-F238E27FC236}">
                <a16:creationId xmlns:a16="http://schemas.microsoft.com/office/drawing/2014/main" id="{00308D6E-4F43-46CE-8592-DA0871CE2674}"/>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2" name="Line 10">
            <a:extLst>
              <a:ext uri="{FF2B5EF4-FFF2-40B4-BE49-F238E27FC236}">
                <a16:creationId xmlns:a16="http://schemas.microsoft.com/office/drawing/2014/main" id="{B0DD257B-E199-4814-BF3E-FD5EFC227BC1}"/>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3" name="Line 11">
            <a:extLst>
              <a:ext uri="{FF2B5EF4-FFF2-40B4-BE49-F238E27FC236}">
                <a16:creationId xmlns:a16="http://schemas.microsoft.com/office/drawing/2014/main" id="{09F494E2-35FB-4069-8D61-C810B36B4126}"/>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4" name="Line 12">
            <a:extLst>
              <a:ext uri="{FF2B5EF4-FFF2-40B4-BE49-F238E27FC236}">
                <a16:creationId xmlns:a16="http://schemas.microsoft.com/office/drawing/2014/main" id="{C895848D-23F5-4369-BBAF-1E72CA375825}"/>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5" name="Line 13">
            <a:extLst>
              <a:ext uri="{FF2B5EF4-FFF2-40B4-BE49-F238E27FC236}">
                <a16:creationId xmlns:a16="http://schemas.microsoft.com/office/drawing/2014/main" id="{05944338-3D0A-45BF-ABA5-9AFAF2BDBB01}"/>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6" name="Line 14">
            <a:extLst>
              <a:ext uri="{FF2B5EF4-FFF2-40B4-BE49-F238E27FC236}">
                <a16:creationId xmlns:a16="http://schemas.microsoft.com/office/drawing/2014/main" id="{9B0060EC-5368-4AE3-A362-0D4056B68710}"/>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7" name="Line 15">
            <a:extLst>
              <a:ext uri="{FF2B5EF4-FFF2-40B4-BE49-F238E27FC236}">
                <a16:creationId xmlns:a16="http://schemas.microsoft.com/office/drawing/2014/main" id="{5CEAFA4D-210D-4638-8E04-85895288DD7D}"/>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8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8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8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8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ADD6569-3CAE-45F4-AFFB-E5F247D98176}"/>
              </a:ext>
            </a:extLst>
          </p:cNvPr>
          <p:cNvSpPr>
            <a:spLocks noGrp="1" noChangeArrowheads="1"/>
          </p:cNvSpPr>
          <p:nvPr>
            <p:ph type="title"/>
          </p:nvPr>
        </p:nvSpPr>
        <p:spPr/>
        <p:txBody>
          <a:bodyPr/>
          <a:lstStyle/>
          <a:p>
            <a:r>
              <a:rPr lang="en-US" altLang="en-US"/>
              <a:t>Greedy options</a:t>
            </a:r>
          </a:p>
        </p:txBody>
      </p:sp>
      <p:sp>
        <p:nvSpPr>
          <p:cNvPr id="34819" name="Rectangle 3">
            <a:extLst>
              <a:ext uri="{FF2B5EF4-FFF2-40B4-BE49-F238E27FC236}">
                <a16:creationId xmlns:a16="http://schemas.microsoft.com/office/drawing/2014/main" id="{29133485-0FCB-404F-BE51-8CF97C0F93F0}"/>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4820" name="Line 4">
            <a:extLst>
              <a:ext uri="{FF2B5EF4-FFF2-40B4-BE49-F238E27FC236}">
                <a16:creationId xmlns:a16="http://schemas.microsoft.com/office/drawing/2014/main" id="{AB43D8DF-06F9-4748-BFD4-08D3DA407E1F}"/>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1" name="Line 5">
            <a:extLst>
              <a:ext uri="{FF2B5EF4-FFF2-40B4-BE49-F238E27FC236}">
                <a16:creationId xmlns:a16="http://schemas.microsoft.com/office/drawing/2014/main" id="{D968553B-C501-4B5A-BBD9-455FBA07FF9D}"/>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2" name="Line 6">
            <a:extLst>
              <a:ext uri="{FF2B5EF4-FFF2-40B4-BE49-F238E27FC236}">
                <a16:creationId xmlns:a16="http://schemas.microsoft.com/office/drawing/2014/main" id="{5FEB4EA4-D38E-469B-B2CF-5BE216E1DDC3}"/>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3" name="Line 7">
            <a:extLst>
              <a:ext uri="{FF2B5EF4-FFF2-40B4-BE49-F238E27FC236}">
                <a16:creationId xmlns:a16="http://schemas.microsoft.com/office/drawing/2014/main" id="{1953C0CE-2FAB-4A64-BF10-87082E70119B}"/>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4" name="Line 8">
            <a:extLst>
              <a:ext uri="{FF2B5EF4-FFF2-40B4-BE49-F238E27FC236}">
                <a16:creationId xmlns:a16="http://schemas.microsoft.com/office/drawing/2014/main" id="{F0ED2565-869E-4182-91A7-3A012F7DC4AF}"/>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5" name="Line 9">
            <a:extLst>
              <a:ext uri="{FF2B5EF4-FFF2-40B4-BE49-F238E27FC236}">
                <a16:creationId xmlns:a16="http://schemas.microsoft.com/office/drawing/2014/main" id="{AD5CE258-7B62-450A-9BB6-C512DF8F57A4}"/>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6" name="Line 10">
            <a:extLst>
              <a:ext uri="{FF2B5EF4-FFF2-40B4-BE49-F238E27FC236}">
                <a16:creationId xmlns:a16="http://schemas.microsoft.com/office/drawing/2014/main" id="{8B92B287-B2AC-4E53-95CB-DAC3D7C8DFDF}"/>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7" name="Line 11">
            <a:extLst>
              <a:ext uri="{FF2B5EF4-FFF2-40B4-BE49-F238E27FC236}">
                <a16:creationId xmlns:a16="http://schemas.microsoft.com/office/drawing/2014/main" id="{FCBDC915-AD3F-4C46-8318-D7B5E032E100}"/>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8" name="Line 12">
            <a:extLst>
              <a:ext uri="{FF2B5EF4-FFF2-40B4-BE49-F238E27FC236}">
                <a16:creationId xmlns:a16="http://schemas.microsoft.com/office/drawing/2014/main" id="{214175DD-C31C-4434-84C8-79D6ED9A997F}"/>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5786349-C571-4AC5-A08D-D518BA168659}"/>
              </a:ext>
            </a:extLst>
          </p:cNvPr>
          <p:cNvSpPr>
            <a:spLocks noGrp="1" noChangeArrowheads="1"/>
          </p:cNvSpPr>
          <p:nvPr>
            <p:ph type="title"/>
          </p:nvPr>
        </p:nvSpPr>
        <p:spPr/>
        <p:txBody>
          <a:bodyPr/>
          <a:lstStyle/>
          <a:p>
            <a:r>
              <a:rPr lang="en-US" altLang="en-US"/>
              <a:t>Greedy options</a:t>
            </a:r>
          </a:p>
        </p:txBody>
      </p:sp>
      <p:sp>
        <p:nvSpPr>
          <p:cNvPr id="35843" name="Rectangle 3">
            <a:extLst>
              <a:ext uri="{FF2B5EF4-FFF2-40B4-BE49-F238E27FC236}">
                <a16:creationId xmlns:a16="http://schemas.microsoft.com/office/drawing/2014/main" id="{730E3117-36AA-43E4-B3CF-47E10A0A774A}"/>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5844" name="Line 4">
            <a:extLst>
              <a:ext uri="{FF2B5EF4-FFF2-40B4-BE49-F238E27FC236}">
                <a16:creationId xmlns:a16="http://schemas.microsoft.com/office/drawing/2014/main" id="{801B73B0-09C0-432C-8578-03F156D882DF}"/>
              </a:ext>
            </a:extLst>
          </p:cNvPr>
          <p:cNvSpPr>
            <a:spLocks noChangeShapeType="1"/>
          </p:cNvSpPr>
          <p:nvPr/>
        </p:nvSpPr>
        <p:spPr bwMode="auto">
          <a:xfrm>
            <a:off x="990600" y="4495800"/>
            <a:ext cx="54864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5" name="Line 5">
            <a:extLst>
              <a:ext uri="{FF2B5EF4-FFF2-40B4-BE49-F238E27FC236}">
                <a16:creationId xmlns:a16="http://schemas.microsoft.com/office/drawing/2014/main" id="{6587645D-6E65-426A-87EB-86D9EDCF5649}"/>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6" name="Line 6">
            <a:extLst>
              <a:ext uri="{FF2B5EF4-FFF2-40B4-BE49-F238E27FC236}">
                <a16:creationId xmlns:a16="http://schemas.microsoft.com/office/drawing/2014/main" id="{8593909C-7981-417A-BEFE-8484A8CA77BB}"/>
              </a:ext>
            </a:extLst>
          </p:cNvPr>
          <p:cNvSpPr>
            <a:spLocks noChangeShapeType="1"/>
          </p:cNvSpPr>
          <p:nvPr/>
        </p:nvSpPr>
        <p:spPr bwMode="auto">
          <a:xfrm>
            <a:off x="990600" y="5867400"/>
            <a:ext cx="15240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7" name="Line 7">
            <a:extLst>
              <a:ext uri="{FF2B5EF4-FFF2-40B4-BE49-F238E27FC236}">
                <a16:creationId xmlns:a16="http://schemas.microsoft.com/office/drawing/2014/main" id="{70BA7BCA-40FA-4DA2-992C-0C2BCFFCF597}"/>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8" name="Line 8">
            <a:extLst>
              <a:ext uri="{FF2B5EF4-FFF2-40B4-BE49-F238E27FC236}">
                <a16:creationId xmlns:a16="http://schemas.microsoft.com/office/drawing/2014/main" id="{284B5BB9-CCFE-4207-A872-B23C82B971F2}"/>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9" name="Line 9">
            <a:extLst>
              <a:ext uri="{FF2B5EF4-FFF2-40B4-BE49-F238E27FC236}">
                <a16:creationId xmlns:a16="http://schemas.microsoft.com/office/drawing/2014/main" id="{36117E56-9325-46FA-AF2E-5420F85B9FEE}"/>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0" name="Line 10">
            <a:extLst>
              <a:ext uri="{FF2B5EF4-FFF2-40B4-BE49-F238E27FC236}">
                <a16:creationId xmlns:a16="http://schemas.microsoft.com/office/drawing/2014/main" id="{85E0FDCD-35F7-447A-B446-2D67743C7DE6}"/>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1" name="Line 11">
            <a:extLst>
              <a:ext uri="{FF2B5EF4-FFF2-40B4-BE49-F238E27FC236}">
                <a16:creationId xmlns:a16="http://schemas.microsoft.com/office/drawing/2014/main" id="{8AFA2362-CB36-4BFA-859B-73306A3AC36B}"/>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2" name="Line 12">
            <a:extLst>
              <a:ext uri="{FF2B5EF4-FFF2-40B4-BE49-F238E27FC236}">
                <a16:creationId xmlns:a16="http://schemas.microsoft.com/office/drawing/2014/main" id="{80F96FD0-4F40-4ABC-BC33-4CC68A311EBA}"/>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B5769B1-F237-4E5E-A155-AD1748B024EF}"/>
              </a:ext>
            </a:extLst>
          </p:cNvPr>
          <p:cNvSpPr>
            <a:spLocks noGrp="1" noChangeArrowheads="1"/>
          </p:cNvSpPr>
          <p:nvPr>
            <p:ph type="title"/>
          </p:nvPr>
        </p:nvSpPr>
        <p:spPr/>
        <p:txBody>
          <a:bodyPr/>
          <a:lstStyle/>
          <a:p>
            <a:r>
              <a:rPr lang="en-US" altLang="en-US"/>
              <a:t>Greedy options</a:t>
            </a:r>
          </a:p>
        </p:txBody>
      </p:sp>
      <p:sp>
        <p:nvSpPr>
          <p:cNvPr id="36867" name="Rectangle 3">
            <a:extLst>
              <a:ext uri="{FF2B5EF4-FFF2-40B4-BE49-F238E27FC236}">
                <a16:creationId xmlns:a16="http://schemas.microsoft.com/office/drawing/2014/main" id="{1BCDAFBE-FF90-4680-B47B-19D0A7ECC738}"/>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6869" name="Line 5">
            <a:extLst>
              <a:ext uri="{FF2B5EF4-FFF2-40B4-BE49-F238E27FC236}">
                <a16:creationId xmlns:a16="http://schemas.microsoft.com/office/drawing/2014/main" id="{91F5A1B8-7C9E-49D0-A451-5A9CDF710EF3}"/>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1" name="Line 7">
            <a:extLst>
              <a:ext uri="{FF2B5EF4-FFF2-40B4-BE49-F238E27FC236}">
                <a16:creationId xmlns:a16="http://schemas.microsoft.com/office/drawing/2014/main" id="{D9704332-0330-4F5C-9AF3-C519ABBBFB9F}"/>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2" name="Line 8">
            <a:extLst>
              <a:ext uri="{FF2B5EF4-FFF2-40B4-BE49-F238E27FC236}">
                <a16:creationId xmlns:a16="http://schemas.microsoft.com/office/drawing/2014/main" id="{529DA131-3B7A-4528-BA4E-259ACCD6F630}"/>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3" name="Line 9">
            <a:extLst>
              <a:ext uri="{FF2B5EF4-FFF2-40B4-BE49-F238E27FC236}">
                <a16:creationId xmlns:a16="http://schemas.microsoft.com/office/drawing/2014/main" id="{9F8265F6-FB05-4E02-BC77-06066A8DD433}"/>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4" name="Line 10">
            <a:extLst>
              <a:ext uri="{FF2B5EF4-FFF2-40B4-BE49-F238E27FC236}">
                <a16:creationId xmlns:a16="http://schemas.microsoft.com/office/drawing/2014/main" id="{EA0B2FED-E681-4F69-90CF-BFA5E3FEED0B}"/>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5" name="Line 11">
            <a:extLst>
              <a:ext uri="{FF2B5EF4-FFF2-40B4-BE49-F238E27FC236}">
                <a16:creationId xmlns:a16="http://schemas.microsoft.com/office/drawing/2014/main" id="{27E39937-CB8A-4FD1-BB9A-C6AB271E5477}"/>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6" name="Line 12">
            <a:extLst>
              <a:ext uri="{FF2B5EF4-FFF2-40B4-BE49-F238E27FC236}">
                <a16:creationId xmlns:a16="http://schemas.microsoft.com/office/drawing/2014/main" id="{75B051ED-BED5-421B-976F-F7350D504A79}"/>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9325A01-457D-40A3-93E1-36F1CA707F37}"/>
              </a:ext>
            </a:extLst>
          </p:cNvPr>
          <p:cNvSpPr>
            <a:spLocks noGrp="1" noChangeArrowheads="1"/>
          </p:cNvSpPr>
          <p:nvPr>
            <p:ph type="title"/>
          </p:nvPr>
        </p:nvSpPr>
        <p:spPr/>
        <p:txBody>
          <a:bodyPr/>
          <a:lstStyle/>
          <a:p>
            <a:r>
              <a:rPr lang="en-US" altLang="en-US"/>
              <a:t>Greedy options</a:t>
            </a:r>
          </a:p>
        </p:txBody>
      </p:sp>
      <p:sp>
        <p:nvSpPr>
          <p:cNvPr id="37891" name="Rectangle 3">
            <a:extLst>
              <a:ext uri="{FF2B5EF4-FFF2-40B4-BE49-F238E27FC236}">
                <a16:creationId xmlns:a16="http://schemas.microsoft.com/office/drawing/2014/main" id="{BC14840C-1472-43EF-9BE4-77512D701A49}"/>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7892" name="Line 4">
            <a:extLst>
              <a:ext uri="{FF2B5EF4-FFF2-40B4-BE49-F238E27FC236}">
                <a16:creationId xmlns:a16="http://schemas.microsoft.com/office/drawing/2014/main" id="{A865E040-567C-4381-9FD1-C58850497167}"/>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3" name="Line 5">
            <a:extLst>
              <a:ext uri="{FF2B5EF4-FFF2-40B4-BE49-F238E27FC236}">
                <a16:creationId xmlns:a16="http://schemas.microsoft.com/office/drawing/2014/main" id="{EF8A575F-745C-4FF1-9D02-4765E3015202}"/>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4" name="Line 6">
            <a:extLst>
              <a:ext uri="{FF2B5EF4-FFF2-40B4-BE49-F238E27FC236}">
                <a16:creationId xmlns:a16="http://schemas.microsoft.com/office/drawing/2014/main" id="{9251C67C-031C-467F-8EA4-23DAD9CB738E}"/>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5" name="Line 7">
            <a:extLst>
              <a:ext uri="{FF2B5EF4-FFF2-40B4-BE49-F238E27FC236}">
                <a16:creationId xmlns:a16="http://schemas.microsoft.com/office/drawing/2014/main" id="{71CE31AC-3CF0-4AA2-B21E-70CB3804E36C}"/>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6" name="Line 8">
            <a:extLst>
              <a:ext uri="{FF2B5EF4-FFF2-40B4-BE49-F238E27FC236}">
                <a16:creationId xmlns:a16="http://schemas.microsoft.com/office/drawing/2014/main" id="{517CB4A8-C097-4992-897E-236DC087CFEC}"/>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7" name="Line 9">
            <a:extLst>
              <a:ext uri="{FF2B5EF4-FFF2-40B4-BE49-F238E27FC236}">
                <a16:creationId xmlns:a16="http://schemas.microsoft.com/office/drawing/2014/main" id="{B6AFE6DB-B2CD-4983-9CC3-5D2FE639BDA1}"/>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8" name="Line 10">
            <a:extLst>
              <a:ext uri="{FF2B5EF4-FFF2-40B4-BE49-F238E27FC236}">
                <a16:creationId xmlns:a16="http://schemas.microsoft.com/office/drawing/2014/main" id="{FF1B1A50-A50C-4A4B-87CA-5FD9D09DEA5B}"/>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C9FD0F2-51E0-4401-8E2E-5C0ED30AC569}"/>
              </a:ext>
            </a:extLst>
          </p:cNvPr>
          <p:cNvSpPr>
            <a:spLocks noGrp="1" noChangeArrowheads="1"/>
          </p:cNvSpPr>
          <p:nvPr>
            <p:ph type="title"/>
          </p:nvPr>
        </p:nvSpPr>
        <p:spPr/>
        <p:txBody>
          <a:bodyPr/>
          <a:lstStyle/>
          <a:p>
            <a:r>
              <a:rPr lang="en-US" altLang="en-US"/>
              <a:t>Greedy options</a:t>
            </a:r>
          </a:p>
        </p:txBody>
      </p:sp>
      <p:sp>
        <p:nvSpPr>
          <p:cNvPr id="38915" name="Rectangle 3">
            <a:extLst>
              <a:ext uri="{FF2B5EF4-FFF2-40B4-BE49-F238E27FC236}">
                <a16:creationId xmlns:a16="http://schemas.microsoft.com/office/drawing/2014/main" id="{155FB414-7294-4DFD-AA84-7E7E34815DDB}"/>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8916" name="Line 4">
            <a:extLst>
              <a:ext uri="{FF2B5EF4-FFF2-40B4-BE49-F238E27FC236}">
                <a16:creationId xmlns:a16="http://schemas.microsoft.com/office/drawing/2014/main" id="{F8831FCF-19B1-4E66-A7E7-B603695C9D46}"/>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7" name="Line 5">
            <a:extLst>
              <a:ext uri="{FF2B5EF4-FFF2-40B4-BE49-F238E27FC236}">
                <a16:creationId xmlns:a16="http://schemas.microsoft.com/office/drawing/2014/main" id="{77399737-D84D-4A00-9AE0-0C91C5418B73}"/>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8" name="Line 6">
            <a:extLst>
              <a:ext uri="{FF2B5EF4-FFF2-40B4-BE49-F238E27FC236}">
                <a16:creationId xmlns:a16="http://schemas.microsoft.com/office/drawing/2014/main" id="{3D091106-864D-460B-A811-677E9B4AC98C}"/>
              </a:ext>
            </a:extLst>
          </p:cNvPr>
          <p:cNvSpPr>
            <a:spLocks noChangeShapeType="1"/>
          </p:cNvSpPr>
          <p:nvPr/>
        </p:nvSpPr>
        <p:spPr bwMode="auto">
          <a:xfrm>
            <a:off x="3657600" y="5867400"/>
            <a:ext cx="6858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9" name="Line 7">
            <a:extLst>
              <a:ext uri="{FF2B5EF4-FFF2-40B4-BE49-F238E27FC236}">
                <a16:creationId xmlns:a16="http://schemas.microsoft.com/office/drawing/2014/main" id="{4D82B85E-721E-4BDA-BE5E-4DC37D0177FF}"/>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20" name="Line 8">
            <a:extLst>
              <a:ext uri="{FF2B5EF4-FFF2-40B4-BE49-F238E27FC236}">
                <a16:creationId xmlns:a16="http://schemas.microsoft.com/office/drawing/2014/main" id="{D0F11882-95A6-4DEF-921B-F7CF120F5937}"/>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21" name="Line 9">
            <a:extLst>
              <a:ext uri="{FF2B5EF4-FFF2-40B4-BE49-F238E27FC236}">
                <a16:creationId xmlns:a16="http://schemas.microsoft.com/office/drawing/2014/main" id="{BEE6DBD6-29D4-4B86-A361-D97ED4CAC5A0}"/>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22" name="Line 10">
            <a:extLst>
              <a:ext uri="{FF2B5EF4-FFF2-40B4-BE49-F238E27FC236}">
                <a16:creationId xmlns:a16="http://schemas.microsoft.com/office/drawing/2014/main" id="{F1A93028-FAFE-41B2-BDE1-61517A8D6D7C}"/>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52137DA-871E-4584-9CD1-67C3FED50EB7}"/>
              </a:ext>
            </a:extLst>
          </p:cNvPr>
          <p:cNvSpPr>
            <a:spLocks noGrp="1" noChangeArrowheads="1"/>
          </p:cNvSpPr>
          <p:nvPr>
            <p:ph type="title"/>
          </p:nvPr>
        </p:nvSpPr>
        <p:spPr/>
        <p:txBody>
          <a:bodyPr/>
          <a:lstStyle/>
          <a:p>
            <a:r>
              <a:rPr lang="en-US" altLang="en-US"/>
              <a:t>Greedy options</a:t>
            </a:r>
          </a:p>
        </p:txBody>
      </p:sp>
      <p:sp>
        <p:nvSpPr>
          <p:cNvPr id="39939" name="Rectangle 3">
            <a:extLst>
              <a:ext uri="{FF2B5EF4-FFF2-40B4-BE49-F238E27FC236}">
                <a16:creationId xmlns:a16="http://schemas.microsoft.com/office/drawing/2014/main" id="{E3D0C3B8-3641-455D-883A-388CDCBFC792}"/>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9940" name="Line 4">
            <a:extLst>
              <a:ext uri="{FF2B5EF4-FFF2-40B4-BE49-F238E27FC236}">
                <a16:creationId xmlns:a16="http://schemas.microsoft.com/office/drawing/2014/main" id="{C1BE576C-DE84-4E10-B849-B37DA2994B4B}"/>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1" name="Line 5">
            <a:extLst>
              <a:ext uri="{FF2B5EF4-FFF2-40B4-BE49-F238E27FC236}">
                <a16:creationId xmlns:a16="http://schemas.microsoft.com/office/drawing/2014/main" id="{0F2066A6-F01D-4799-AE08-58224FF90856}"/>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3" name="Line 7">
            <a:extLst>
              <a:ext uri="{FF2B5EF4-FFF2-40B4-BE49-F238E27FC236}">
                <a16:creationId xmlns:a16="http://schemas.microsoft.com/office/drawing/2014/main" id="{A3E827B6-AEC0-40A7-8F37-614D9F22EE98}"/>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4" name="Line 8">
            <a:extLst>
              <a:ext uri="{FF2B5EF4-FFF2-40B4-BE49-F238E27FC236}">
                <a16:creationId xmlns:a16="http://schemas.microsoft.com/office/drawing/2014/main" id="{7040A045-38F7-4B88-9938-318A90B9453A}"/>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5" name="Line 9">
            <a:extLst>
              <a:ext uri="{FF2B5EF4-FFF2-40B4-BE49-F238E27FC236}">
                <a16:creationId xmlns:a16="http://schemas.microsoft.com/office/drawing/2014/main" id="{5E2D6DE2-DF16-4F3C-9932-1522378BCEF9}"/>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6" name="Line 10">
            <a:extLst>
              <a:ext uri="{FF2B5EF4-FFF2-40B4-BE49-F238E27FC236}">
                <a16:creationId xmlns:a16="http://schemas.microsoft.com/office/drawing/2014/main" id="{AD96D334-7DBD-4DC4-87B7-A7B2367283EB}"/>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D8A436C-A73C-4C6F-9458-5690575B1E22}"/>
              </a:ext>
            </a:extLst>
          </p:cNvPr>
          <p:cNvSpPr>
            <a:spLocks noGrp="1" noChangeArrowheads="1"/>
          </p:cNvSpPr>
          <p:nvPr>
            <p:ph type="title"/>
          </p:nvPr>
        </p:nvSpPr>
        <p:spPr/>
        <p:txBody>
          <a:bodyPr/>
          <a:lstStyle/>
          <a:p>
            <a:r>
              <a:rPr lang="en-US" altLang="en-US"/>
              <a:t>Greedy options</a:t>
            </a:r>
          </a:p>
        </p:txBody>
      </p:sp>
      <p:sp>
        <p:nvSpPr>
          <p:cNvPr id="40963" name="Rectangle 3">
            <a:extLst>
              <a:ext uri="{FF2B5EF4-FFF2-40B4-BE49-F238E27FC236}">
                <a16:creationId xmlns:a16="http://schemas.microsoft.com/office/drawing/2014/main" id="{BAB77DED-07CD-4DE9-A447-DFDEFFB8EB4C}"/>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0964" name="Line 4">
            <a:extLst>
              <a:ext uri="{FF2B5EF4-FFF2-40B4-BE49-F238E27FC236}">
                <a16:creationId xmlns:a16="http://schemas.microsoft.com/office/drawing/2014/main" id="{6A9D0617-687D-4C13-A9B0-7990A04FFE5F}"/>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5" name="Line 5">
            <a:extLst>
              <a:ext uri="{FF2B5EF4-FFF2-40B4-BE49-F238E27FC236}">
                <a16:creationId xmlns:a16="http://schemas.microsoft.com/office/drawing/2014/main" id="{E3E9AC4E-6B57-490F-B776-6DB977B8E25A}"/>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6" name="Line 6">
            <a:extLst>
              <a:ext uri="{FF2B5EF4-FFF2-40B4-BE49-F238E27FC236}">
                <a16:creationId xmlns:a16="http://schemas.microsoft.com/office/drawing/2014/main" id="{E37F1CF8-0CFA-41D5-9992-84693F42B7C1}"/>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7" name="Line 7">
            <a:extLst>
              <a:ext uri="{FF2B5EF4-FFF2-40B4-BE49-F238E27FC236}">
                <a16:creationId xmlns:a16="http://schemas.microsoft.com/office/drawing/2014/main" id="{742805EF-9566-49CF-AFBC-184F143F32FF}"/>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8" name="Line 8">
            <a:extLst>
              <a:ext uri="{FF2B5EF4-FFF2-40B4-BE49-F238E27FC236}">
                <a16:creationId xmlns:a16="http://schemas.microsoft.com/office/drawing/2014/main" id="{4C893FA8-5F82-404B-BF6D-E9F1DD42B1A6}"/>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9" name="Line 9">
            <a:extLst>
              <a:ext uri="{FF2B5EF4-FFF2-40B4-BE49-F238E27FC236}">
                <a16:creationId xmlns:a16="http://schemas.microsoft.com/office/drawing/2014/main" id="{55EF8916-9679-4144-BF10-B348257B5FCD}"/>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78" y="506145"/>
            <a:ext cx="5014229"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Activity</a:t>
            </a:r>
            <a:r>
              <a:rPr sz="3990" b="0" spc="-59" dirty="0">
                <a:latin typeface="DejaVu Serif"/>
                <a:cs typeface="DejaVu Serif"/>
              </a:rPr>
              <a:t> </a:t>
            </a:r>
            <a:r>
              <a:rPr sz="3990" b="0" spc="-5" dirty="0">
                <a:latin typeface="DejaVu Serif"/>
                <a:cs typeface="DejaVu Serif"/>
              </a:rPr>
              <a:t>Scheduling</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543573" y="3146849"/>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5" name="object 5"/>
          <p:cNvSpPr txBox="1"/>
          <p:nvPr/>
        </p:nvSpPr>
        <p:spPr>
          <a:xfrm>
            <a:off x="543573" y="4599064"/>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6" name="object 6"/>
          <p:cNvSpPr txBox="1"/>
          <p:nvPr/>
        </p:nvSpPr>
        <p:spPr>
          <a:xfrm>
            <a:off x="837240" y="1570258"/>
            <a:ext cx="7641689" cy="4465280"/>
          </a:xfrm>
          <a:prstGeom prst="rect">
            <a:avLst/>
          </a:prstGeom>
        </p:spPr>
        <p:txBody>
          <a:bodyPr vert="horz" wrap="square" lIns="0" tIns="36277" rIns="0" bIns="0" rtlCol="0">
            <a:spAutoFit/>
          </a:bodyPr>
          <a:lstStyle/>
          <a:p>
            <a:pPr marL="11516" marR="4607" defTabSz="829178">
              <a:lnSpc>
                <a:spcPts val="3381"/>
              </a:lnSpc>
              <a:spcBef>
                <a:spcPts val="286"/>
              </a:spcBef>
              <a:tabLst>
                <a:tab pos="799235" algn="l"/>
              </a:tabLst>
            </a:pPr>
            <a:r>
              <a:rPr sz="2902" spc="-86" dirty="0">
                <a:solidFill>
                  <a:srgbClr val="191919"/>
                </a:solidFill>
                <a:latin typeface="DejaVu Serif"/>
                <a:cs typeface="DejaVu Serif"/>
              </a:rPr>
              <a:t>You	</a:t>
            </a:r>
            <a:r>
              <a:rPr sz="2902" dirty="0">
                <a:solidFill>
                  <a:srgbClr val="191919"/>
                </a:solidFill>
                <a:latin typeface="DejaVu Serif"/>
                <a:cs typeface="DejaVu Serif"/>
              </a:rPr>
              <a:t>are </a:t>
            </a:r>
            <a:r>
              <a:rPr sz="2902" spc="-5" dirty="0">
                <a:solidFill>
                  <a:srgbClr val="191919"/>
                </a:solidFill>
                <a:latin typeface="DejaVu Serif"/>
                <a:cs typeface="DejaVu Serif"/>
              </a:rPr>
              <a:t>given </a:t>
            </a:r>
            <a:r>
              <a:rPr sz="2902" dirty="0">
                <a:solidFill>
                  <a:srgbClr val="191919"/>
                </a:solidFill>
                <a:latin typeface="DejaVu Serif"/>
                <a:cs typeface="DejaVu Serif"/>
              </a:rPr>
              <a:t>a </a:t>
            </a:r>
            <a:r>
              <a:rPr sz="2902" spc="-5" dirty="0">
                <a:solidFill>
                  <a:srgbClr val="191919"/>
                </a:solidFill>
                <a:latin typeface="DejaVu Serif"/>
                <a:cs typeface="DejaVu Serif"/>
              </a:rPr>
              <a:t>list </a:t>
            </a:r>
            <a:r>
              <a:rPr sz="2902" dirty="0">
                <a:solidFill>
                  <a:srgbClr val="191919"/>
                </a:solidFill>
                <a:latin typeface="DejaVu Serif"/>
                <a:cs typeface="DejaVu Serif"/>
              </a:rPr>
              <a:t>of </a:t>
            </a:r>
            <a:r>
              <a:rPr sz="2902" spc="-5" dirty="0">
                <a:solidFill>
                  <a:srgbClr val="191919"/>
                </a:solidFill>
                <a:latin typeface="DejaVu Serif"/>
                <a:cs typeface="DejaVu Serif"/>
              </a:rPr>
              <a:t>activities </a:t>
            </a:r>
            <a:r>
              <a:rPr sz="2902" spc="9" dirty="0">
                <a:solidFill>
                  <a:srgbClr val="191919"/>
                </a:solidFill>
                <a:latin typeface="DejaVu Serif"/>
                <a:cs typeface="DejaVu Serif"/>
              </a:rPr>
              <a:t>(</a:t>
            </a:r>
            <a:r>
              <a:rPr sz="2902" i="1" spc="9" dirty="0">
                <a:solidFill>
                  <a:srgbClr val="191919"/>
                </a:solidFill>
                <a:latin typeface="DejaVu Serif"/>
                <a:cs typeface="DejaVu Serif"/>
              </a:rPr>
              <a:t>s</a:t>
            </a:r>
            <a:r>
              <a:rPr sz="2902" spc="9" dirty="0">
                <a:solidFill>
                  <a:srgbClr val="191919"/>
                </a:solidFill>
                <a:latin typeface="DejaVu Serif"/>
                <a:cs typeface="DejaVu Serif"/>
              </a:rPr>
              <a:t>₁, </a:t>
            </a:r>
            <a:r>
              <a:rPr sz="2902" i="1" spc="-5" dirty="0">
                <a:solidFill>
                  <a:srgbClr val="191919"/>
                </a:solidFill>
                <a:latin typeface="DejaVu Serif"/>
                <a:cs typeface="DejaVu Serif"/>
              </a:rPr>
              <a:t>e</a:t>
            </a:r>
            <a:r>
              <a:rPr sz="2902" spc="-5" dirty="0">
                <a:solidFill>
                  <a:srgbClr val="191919"/>
                </a:solidFill>
                <a:latin typeface="DejaVu Serif"/>
                <a:cs typeface="DejaVu Serif"/>
              </a:rPr>
              <a:t>₁),  (</a:t>
            </a:r>
            <a:r>
              <a:rPr sz="2902" i="1" spc="-5" dirty="0">
                <a:solidFill>
                  <a:srgbClr val="191919"/>
                </a:solidFill>
                <a:latin typeface="DejaVu Serif"/>
                <a:cs typeface="DejaVu Serif"/>
              </a:rPr>
              <a:t>s</a:t>
            </a:r>
            <a:r>
              <a:rPr sz="2902" spc="-5" dirty="0">
                <a:solidFill>
                  <a:srgbClr val="191919"/>
                </a:solidFill>
                <a:latin typeface="DejaVu Serif"/>
                <a:cs typeface="DejaVu Serif"/>
              </a:rPr>
              <a:t>₂ </a:t>
            </a:r>
            <a:r>
              <a:rPr sz="2902" dirty="0">
                <a:solidFill>
                  <a:srgbClr val="191919"/>
                </a:solidFill>
                <a:latin typeface="DejaVu Serif"/>
                <a:cs typeface="DejaVu Serif"/>
              </a:rPr>
              <a:t>, </a:t>
            </a:r>
            <a:r>
              <a:rPr sz="2902" i="1" spc="-5" dirty="0">
                <a:solidFill>
                  <a:srgbClr val="191919"/>
                </a:solidFill>
                <a:latin typeface="DejaVu Serif"/>
                <a:cs typeface="DejaVu Serif"/>
              </a:rPr>
              <a:t>e</a:t>
            </a:r>
            <a:r>
              <a:rPr sz="2902" spc="-5" dirty="0">
                <a:solidFill>
                  <a:srgbClr val="191919"/>
                </a:solidFill>
                <a:latin typeface="DejaVu Serif"/>
                <a:cs typeface="DejaVu Serif"/>
              </a:rPr>
              <a:t>₂), </a:t>
            </a:r>
            <a:r>
              <a:rPr sz="2902" dirty="0">
                <a:solidFill>
                  <a:srgbClr val="191919"/>
                </a:solidFill>
                <a:latin typeface="DejaVu Serif"/>
                <a:cs typeface="DejaVu Serif"/>
              </a:rPr>
              <a:t>…, (</a:t>
            </a:r>
            <a:r>
              <a:rPr sz="2902" i="1" dirty="0">
                <a:solidFill>
                  <a:srgbClr val="191919"/>
                </a:solidFill>
                <a:latin typeface="DejaVu Serif"/>
                <a:cs typeface="DejaVu Serif"/>
              </a:rPr>
              <a:t>sₙ</a:t>
            </a:r>
            <a:r>
              <a:rPr sz="2902" dirty="0">
                <a:solidFill>
                  <a:srgbClr val="191919"/>
                </a:solidFill>
                <a:latin typeface="DejaVu Serif"/>
                <a:cs typeface="DejaVu Serif"/>
              </a:rPr>
              <a:t>, </a:t>
            </a:r>
            <a:r>
              <a:rPr sz="2902" i="1" dirty="0">
                <a:solidFill>
                  <a:srgbClr val="191919"/>
                </a:solidFill>
                <a:latin typeface="DejaVu Serif"/>
                <a:cs typeface="DejaVu Serif"/>
              </a:rPr>
              <a:t>eₙ</a:t>
            </a:r>
            <a:r>
              <a:rPr sz="2902" dirty="0">
                <a:solidFill>
                  <a:srgbClr val="191919"/>
                </a:solidFill>
                <a:latin typeface="DejaVu Serif"/>
                <a:cs typeface="DejaVu Serif"/>
              </a:rPr>
              <a:t>) </a:t>
            </a:r>
            <a:r>
              <a:rPr sz="2902" spc="-5" dirty="0">
                <a:solidFill>
                  <a:srgbClr val="191919"/>
                </a:solidFill>
                <a:latin typeface="DejaVu Serif"/>
                <a:cs typeface="DejaVu Serif"/>
              </a:rPr>
              <a:t>denoted by their start  and end</a:t>
            </a:r>
            <a:r>
              <a:rPr sz="2902" dirty="0">
                <a:solidFill>
                  <a:srgbClr val="191919"/>
                </a:solidFill>
                <a:latin typeface="DejaVu Serif"/>
                <a:cs typeface="DejaVu Serif"/>
              </a:rPr>
              <a:t> </a:t>
            </a:r>
            <a:r>
              <a:rPr sz="2902" spc="-5" dirty="0">
                <a:solidFill>
                  <a:srgbClr val="191919"/>
                </a:solidFill>
                <a:latin typeface="DejaVu Serif"/>
                <a:cs typeface="DejaVu Serif"/>
              </a:rPr>
              <a:t>times.</a:t>
            </a:r>
            <a:endParaRPr sz="2902" dirty="0">
              <a:solidFill>
                <a:prstClr val="black"/>
              </a:solidFill>
              <a:latin typeface="DejaVu Serif"/>
              <a:cs typeface="DejaVu Serif"/>
            </a:endParaRPr>
          </a:p>
          <a:p>
            <a:pPr marL="11516" marR="697316" defTabSz="829178">
              <a:lnSpc>
                <a:spcPct val="97300"/>
              </a:lnSpc>
              <a:spcBef>
                <a:spcPts val="1183"/>
              </a:spcBef>
              <a:tabLst>
                <a:tab pos="4034181" algn="l"/>
              </a:tabLst>
            </a:pPr>
            <a:r>
              <a:rPr sz="2902" spc="-5" dirty="0">
                <a:solidFill>
                  <a:srgbClr val="191919"/>
                </a:solidFill>
                <a:latin typeface="DejaVu Serif"/>
                <a:cs typeface="DejaVu Serif"/>
              </a:rPr>
              <a:t>All activities </a:t>
            </a:r>
            <a:r>
              <a:rPr sz="2902" b="1" dirty="0">
                <a:solidFill>
                  <a:srgbClr val="191919"/>
                </a:solidFill>
                <a:latin typeface="DejaVu Serif"/>
                <a:cs typeface="DejaVu Serif"/>
              </a:rPr>
              <a:t>are </a:t>
            </a:r>
            <a:r>
              <a:rPr sz="2902" b="1" spc="-5" dirty="0">
                <a:solidFill>
                  <a:srgbClr val="191919"/>
                </a:solidFill>
                <a:latin typeface="DejaVu Serif"/>
                <a:cs typeface="DejaVu Serif"/>
              </a:rPr>
              <a:t>equally attractive </a:t>
            </a:r>
            <a:r>
              <a:rPr sz="2902" spc="-5" dirty="0">
                <a:solidFill>
                  <a:srgbClr val="191919"/>
                </a:solidFill>
                <a:latin typeface="DejaVu Serif"/>
                <a:cs typeface="DejaVu Serif"/>
              </a:rPr>
              <a:t>to  </a:t>
            </a:r>
            <a:r>
              <a:rPr sz="2902" dirty="0">
                <a:solidFill>
                  <a:srgbClr val="191919"/>
                </a:solidFill>
                <a:latin typeface="DejaVu Serif"/>
                <a:cs typeface="DejaVu Serif"/>
              </a:rPr>
              <a:t>you, </a:t>
            </a:r>
            <a:r>
              <a:rPr sz="2902" spc="-5" dirty="0">
                <a:solidFill>
                  <a:srgbClr val="191919"/>
                </a:solidFill>
                <a:latin typeface="DejaVu Serif"/>
                <a:cs typeface="DejaVu Serif"/>
              </a:rPr>
              <a:t>and </a:t>
            </a:r>
            <a:r>
              <a:rPr sz="2902" dirty="0">
                <a:solidFill>
                  <a:srgbClr val="191919"/>
                </a:solidFill>
                <a:latin typeface="DejaVu Serif"/>
                <a:cs typeface="DejaVu Serif"/>
              </a:rPr>
              <a:t>you</a:t>
            </a:r>
            <a:r>
              <a:rPr sz="2902" spc="9" dirty="0">
                <a:solidFill>
                  <a:srgbClr val="191919"/>
                </a:solidFill>
                <a:latin typeface="DejaVu Serif"/>
                <a:cs typeface="DejaVu Serif"/>
              </a:rPr>
              <a:t> </a:t>
            </a:r>
            <a:r>
              <a:rPr sz="2902" spc="-5" dirty="0">
                <a:solidFill>
                  <a:srgbClr val="191919"/>
                </a:solidFill>
                <a:latin typeface="DejaVu Serif"/>
                <a:cs typeface="DejaVu Serif"/>
              </a:rPr>
              <a:t>want</a:t>
            </a:r>
            <a:r>
              <a:rPr sz="2902" dirty="0">
                <a:solidFill>
                  <a:srgbClr val="191919"/>
                </a:solidFill>
                <a:latin typeface="DejaVu Serif"/>
                <a:cs typeface="DejaVu Serif"/>
              </a:rPr>
              <a:t> to</a:t>
            </a:r>
            <a:r>
              <a:rPr lang="en-US" sz="2902" dirty="0">
                <a:solidFill>
                  <a:srgbClr val="191919"/>
                </a:solidFill>
                <a:latin typeface="DejaVu Serif"/>
                <a:cs typeface="DejaVu Serif"/>
              </a:rPr>
              <a:t> </a:t>
            </a:r>
            <a:r>
              <a:rPr sz="2902" b="1" spc="-5" dirty="0">
                <a:solidFill>
                  <a:srgbClr val="191919"/>
                </a:solidFill>
                <a:latin typeface="DejaVu Serif"/>
                <a:cs typeface="DejaVu Serif"/>
              </a:rPr>
              <a:t>maximize the  number of activities</a:t>
            </a:r>
            <a:r>
              <a:rPr sz="2902" spc="-5" dirty="0">
                <a:solidFill>
                  <a:srgbClr val="191919"/>
                </a:solidFill>
                <a:latin typeface="DejaVu Serif"/>
                <a:cs typeface="DejaVu Serif"/>
              </a:rPr>
              <a:t> you</a:t>
            </a:r>
            <a:r>
              <a:rPr sz="2902" spc="5" dirty="0">
                <a:solidFill>
                  <a:srgbClr val="191919"/>
                </a:solidFill>
                <a:latin typeface="DejaVu Serif"/>
                <a:cs typeface="DejaVu Serif"/>
              </a:rPr>
              <a:t> </a:t>
            </a:r>
            <a:r>
              <a:rPr sz="2902" spc="-18" dirty="0">
                <a:solidFill>
                  <a:srgbClr val="191919"/>
                </a:solidFill>
                <a:latin typeface="DejaVu Serif"/>
                <a:cs typeface="DejaVu Serif"/>
              </a:rPr>
              <a:t>do.</a:t>
            </a:r>
            <a:endParaRPr sz="2902" dirty="0">
              <a:solidFill>
                <a:prstClr val="black"/>
              </a:solidFill>
              <a:latin typeface="DejaVu Serif"/>
              <a:cs typeface="DejaVu Serif"/>
            </a:endParaRPr>
          </a:p>
          <a:p>
            <a:pPr marL="11516" marR="965071" defTabSz="829178">
              <a:lnSpc>
                <a:spcPts val="3391"/>
              </a:lnSpc>
              <a:spcBef>
                <a:spcPts val="1369"/>
              </a:spcBef>
            </a:pPr>
            <a:r>
              <a:rPr sz="2902" b="1" spc="-5" dirty="0">
                <a:solidFill>
                  <a:srgbClr val="191919"/>
                </a:solidFill>
                <a:latin typeface="DejaVu Serif"/>
                <a:cs typeface="DejaVu Serif"/>
              </a:rPr>
              <a:t>Goal</a:t>
            </a:r>
            <a:r>
              <a:rPr sz="2902" spc="-5" dirty="0">
                <a:solidFill>
                  <a:srgbClr val="191919"/>
                </a:solidFill>
                <a:latin typeface="DejaVu Serif"/>
                <a:cs typeface="DejaVu Serif"/>
              </a:rPr>
              <a:t>: </a:t>
            </a:r>
            <a:endParaRPr lang="en-US" sz="2902" spc="-5" dirty="0">
              <a:solidFill>
                <a:srgbClr val="191919"/>
              </a:solidFill>
              <a:latin typeface="DejaVu Serif"/>
              <a:cs typeface="DejaVu Serif"/>
            </a:endParaRPr>
          </a:p>
          <a:p>
            <a:pPr marL="11516" marR="965071" defTabSz="829178">
              <a:lnSpc>
                <a:spcPts val="3391"/>
              </a:lnSpc>
              <a:spcBef>
                <a:spcPts val="1369"/>
              </a:spcBef>
            </a:pPr>
            <a:r>
              <a:rPr sz="2902" spc="-5" dirty="0">
                <a:solidFill>
                  <a:srgbClr val="191919"/>
                </a:solidFill>
                <a:latin typeface="DejaVu Serif"/>
                <a:cs typeface="DejaVu Serif"/>
              </a:rPr>
              <a:t>Choose the largest number </a:t>
            </a:r>
            <a:r>
              <a:rPr sz="2902" dirty="0">
                <a:solidFill>
                  <a:srgbClr val="191919"/>
                </a:solidFill>
                <a:latin typeface="DejaVu Serif"/>
                <a:cs typeface="DejaVu Serif"/>
              </a:rPr>
              <a:t>of  </a:t>
            </a:r>
            <a:r>
              <a:rPr sz="2902" spc="-5" dirty="0">
                <a:solidFill>
                  <a:srgbClr val="191919"/>
                </a:solidFill>
                <a:latin typeface="DejaVu Serif"/>
                <a:cs typeface="DejaVu Serif"/>
              </a:rPr>
              <a:t>non-overlapping activities</a:t>
            </a:r>
            <a:r>
              <a:rPr sz="2902" spc="-18" dirty="0">
                <a:solidFill>
                  <a:srgbClr val="191919"/>
                </a:solidFill>
                <a:latin typeface="DejaVu Serif"/>
                <a:cs typeface="DejaVu Serif"/>
              </a:rPr>
              <a:t> </a:t>
            </a:r>
            <a:r>
              <a:rPr sz="2902" spc="-5" dirty="0">
                <a:solidFill>
                  <a:srgbClr val="191919"/>
                </a:solidFill>
                <a:latin typeface="DejaVu Serif"/>
                <a:cs typeface="DejaVu Serif"/>
              </a:rPr>
              <a:t>possible.</a:t>
            </a:r>
            <a:endParaRPr sz="2902" dirty="0">
              <a:solidFill>
                <a:prstClr val="black"/>
              </a:solidFill>
              <a:latin typeface="DejaVu Serif"/>
              <a:cs typeface="DejaVu Serif"/>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E3E1038-7C1F-45BA-80D2-21623A1631AB}"/>
              </a:ext>
            </a:extLst>
          </p:cNvPr>
          <p:cNvSpPr>
            <a:spLocks noGrp="1" noChangeArrowheads="1"/>
          </p:cNvSpPr>
          <p:nvPr>
            <p:ph type="title"/>
          </p:nvPr>
        </p:nvSpPr>
        <p:spPr/>
        <p:txBody>
          <a:bodyPr/>
          <a:lstStyle/>
          <a:p>
            <a:r>
              <a:rPr lang="en-US" altLang="en-US"/>
              <a:t>Greedy options</a:t>
            </a:r>
          </a:p>
        </p:txBody>
      </p:sp>
      <p:sp>
        <p:nvSpPr>
          <p:cNvPr id="44035" name="Rectangle 3">
            <a:extLst>
              <a:ext uri="{FF2B5EF4-FFF2-40B4-BE49-F238E27FC236}">
                <a16:creationId xmlns:a16="http://schemas.microsoft.com/office/drawing/2014/main" id="{B1812C4A-3E17-4D91-BCF6-CE6835302458}"/>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4036" name="Line 4">
            <a:extLst>
              <a:ext uri="{FF2B5EF4-FFF2-40B4-BE49-F238E27FC236}">
                <a16:creationId xmlns:a16="http://schemas.microsoft.com/office/drawing/2014/main" id="{CB14C1F1-250E-45A1-949F-34A6FA96D03A}"/>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7" name="Line 5">
            <a:extLst>
              <a:ext uri="{FF2B5EF4-FFF2-40B4-BE49-F238E27FC236}">
                <a16:creationId xmlns:a16="http://schemas.microsoft.com/office/drawing/2014/main" id="{2323A12D-B0F0-4EE0-96A8-34E0A4A0545C}"/>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8" name="Line 6">
            <a:extLst>
              <a:ext uri="{FF2B5EF4-FFF2-40B4-BE49-F238E27FC236}">
                <a16:creationId xmlns:a16="http://schemas.microsoft.com/office/drawing/2014/main" id="{BA0C944E-975C-4CC8-B9CC-FA851F5B92C5}"/>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9" name="Line 7">
            <a:extLst>
              <a:ext uri="{FF2B5EF4-FFF2-40B4-BE49-F238E27FC236}">
                <a16:creationId xmlns:a16="http://schemas.microsoft.com/office/drawing/2014/main" id="{3F8AC090-F82E-4A0D-8905-36215FDC9F97}"/>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40" name="Line 8">
            <a:extLst>
              <a:ext uri="{FF2B5EF4-FFF2-40B4-BE49-F238E27FC236}">
                <a16:creationId xmlns:a16="http://schemas.microsoft.com/office/drawing/2014/main" id="{9358C3B3-5D1A-4454-AA16-945BB28FE061}"/>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D62D9A-F2E9-49EB-A847-61B0982A0930}"/>
              </a:ext>
            </a:extLst>
          </p:cNvPr>
          <p:cNvSpPr>
            <a:spLocks noGrp="1" noChangeArrowheads="1"/>
          </p:cNvSpPr>
          <p:nvPr>
            <p:ph type="title"/>
          </p:nvPr>
        </p:nvSpPr>
        <p:spPr/>
        <p:txBody>
          <a:bodyPr/>
          <a:lstStyle/>
          <a:p>
            <a:r>
              <a:rPr lang="en-US" altLang="en-US"/>
              <a:t>Greedy options</a:t>
            </a:r>
          </a:p>
        </p:txBody>
      </p:sp>
      <p:sp>
        <p:nvSpPr>
          <p:cNvPr id="41987" name="Rectangle 3">
            <a:extLst>
              <a:ext uri="{FF2B5EF4-FFF2-40B4-BE49-F238E27FC236}">
                <a16:creationId xmlns:a16="http://schemas.microsoft.com/office/drawing/2014/main" id="{23BEBCA1-4B66-4B77-8F07-96E79F5A88BC}"/>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1988" name="Line 4">
            <a:extLst>
              <a:ext uri="{FF2B5EF4-FFF2-40B4-BE49-F238E27FC236}">
                <a16:creationId xmlns:a16="http://schemas.microsoft.com/office/drawing/2014/main" id="{23EB0486-61E2-4981-A45D-77A898944F4C}"/>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9" name="Line 5">
            <a:extLst>
              <a:ext uri="{FF2B5EF4-FFF2-40B4-BE49-F238E27FC236}">
                <a16:creationId xmlns:a16="http://schemas.microsoft.com/office/drawing/2014/main" id="{A3EAD9EE-0E31-4C77-AC5B-9CBF2251E54D}"/>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0" name="Line 6">
            <a:extLst>
              <a:ext uri="{FF2B5EF4-FFF2-40B4-BE49-F238E27FC236}">
                <a16:creationId xmlns:a16="http://schemas.microsoft.com/office/drawing/2014/main" id="{95AC8C7F-9884-4BFF-B813-9D25898DD592}"/>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2" name="Line 8">
            <a:extLst>
              <a:ext uri="{FF2B5EF4-FFF2-40B4-BE49-F238E27FC236}">
                <a16:creationId xmlns:a16="http://schemas.microsoft.com/office/drawing/2014/main" id="{A1F2C181-F0B0-4278-B9D1-9F080C4E23E6}"/>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3" name="Line 9">
            <a:extLst>
              <a:ext uri="{FF2B5EF4-FFF2-40B4-BE49-F238E27FC236}">
                <a16:creationId xmlns:a16="http://schemas.microsoft.com/office/drawing/2014/main" id="{1A383FD4-E4E6-4FF0-869B-3960DAAA2348}"/>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4" name="Text Box 10">
            <a:extLst>
              <a:ext uri="{FF2B5EF4-FFF2-40B4-BE49-F238E27FC236}">
                <a16:creationId xmlns:a16="http://schemas.microsoft.com/office/drawing/2014/main" id="{B43DB445-5089-42E8-BBB3-F097A392EC93}"/>
              </a:ext>
            </a:extLst>
          </p:cNvPr>
          <p:cNvSpPr txBox="1">
            <a:spLocks noChangeArrowheads="1"/>
          </p:cNvSpPr>
          <p:nvPr/>
        </p:nvSpPr>
        <p:spPr bwMode="auto">
          <a:xfrm>
            <a:off x="5943600" y="571500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Multiple optimal solutions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80BEA4A-C223-4D23-80C6-14E555D3A50C}"/>
              </a:ext>
            </a:extLst>
          </p:cNvPr>
          <p:cNvSpPr>
            <a:spLocks noGrp="1" noChangeArrowheads="1"/>
          </p:cNvSpPr>
          <p:nvPr>
            <p:ph type="title"/>
          </p:nvPr>
        </p:nvSpPr>
        <p:spPr/>
        <p:txBody>
          <a:bodyPr/>
          <a:lstStyle/>
          <a:p>
            <a:r>
              <a:rPr lang="en-US" altLang="en-US"/>
              <a:t>Greedy options</a:t>
            </a:r>
          </a:p>
        </p:txBody>
      </p:sp>
      <p:sp>
        <p:nvSpPr>
          <p:cNvPr id="43011" name="Rectangle 3">
            <a:extLst>
              <a:ext uri="{FF2B5EF4-FFF2-40B4-BE49-F238E27FC236}">
                <a16:creationId xmlns:a16="http://schemas.microsoft.com/office/drawing/2014/main" id="{1182A99B-67B9-429A-901C-8E02461371B6}"/>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3012" name="Line 4">
            <a:extLst>
              <a:ext uri="{FF2B5EF4-FFF2-40B4-BE49-F238E27FC236}">
                <a16:creationId xmlns:a16="http://schemas.microsoft.com/office/drawing/2014/main" id="{D68A2FE0-C327-44D5-B3D6-AB031B263FD4}"/>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3" name="Line 5">
            <a:extLst>
              <a:ext uri="{FF2B5EF4-FFF2-40B4-BE49-F238E27FC236}">
                <a16:creationId xmlns:a16="http://schemas.microsoft.com/office/drawing/2014/main" id="{99C441FB-D44B-4E4B-B102-50FECC969616}"/>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4" name="Line 6">
            <a:extLst>
              <a:ext uri="{FF2B5EF4-FFF2-40B4-BE49-F238E27FC236}">
                <a16:creationId xmlns:a16="http://schemas.microsoft.com/office/drawing/2014/main" id="{DB5E1A8E-E735-45B4-871E-2351FDF1EC50}"/>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5" name="Line 7">
            <a:extLst>
              <a:ext uri="{FF2B5EF4-FFF2-40B4-BE49-F238E27FC236}">
                <a16:creationId xmlns:a16="http://schemas.microsoft.com/office/drawing/2014/main" id="{EF920667-3AFC-42BE-BFBB-E466DF018FD2}"/>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6" name="Line 8">
            <a:extLst>
              <a:ext uri="{FF2B5EF4-FFF2-40B4-BE49-F238E27FC236}">
                <a16:creationId xmlns:a16="http://schemas.microsoft.com/office/drawing/2014/main" id="{2C9C09BD-A38F-443D-B4FC-4AE066FC3A62}"/>
              </a:ext>
            </a:extLst>
          </p:cNvPr>
          <p:cNvSpPr>
            <a:spLocks noChangeShapeType="1"/>
          </p:cNvSpPr>
          <p:nvPr/>
        </p:nvSpPr>
        <p:spPr bwMode="auto">
          <a:xfrm>
            <a:off x="7543800" y="44958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FE6B54D-4AFD-4E74-9A69-39D972E15258}"/>
              </a:ext>
            </a:extLst>
          </p:cNvPr>
          <p:cNvSpPr>
            <a:spLocks noGrp="1" noChangeArrowheads="1"/>
          </p:cNvSpPr>
          <p:nvPr>
            <p:ph type="title"/>
          </p:nvPr>
        </p:nvSpPr>
        <p:spPr/>
        <p:txBody>
          <a:bodyPr/>
          <a:lstStyle/>
          <a:p>
            <a:r>
              <a:rPr lang="en-US" altLang="en-US"/>
              <a:t>Greedy options</a:t>
            </a:r>
          </a:p>
        </p:txBody>
      </p:sp>
      <p:sp>
        <p:nvSpPr>
          <p:cNvPr id="45059" name="Rectangle 3">
            <a:extLst>
              <a:ext uri="{FF2B5EF4-FFF2-40B4-BE49-F238E27FC236}">
                <a16:creationId xmlns:a16="http://schemas.microsoft.com/office/drawing/2014/main" id="{A4B798E2-B8A7-4D5A-AA1E-EF1F945C2CA1}"/>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5060" name="Line 4">
            <a:extLst>
              <a:ext uri="{FF2B5EF4-FFF2-40B4-BE49-F238E27FC236}">
                <a16:creationId xmlns:a16="http://schemas.microsoft.com/office/drawing/2014/main" id="{81CAC3DC-2E52-4E96-897E-FDAE2250087C}"/>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61" name="Line 5">
            <a:extLst>
              <a:ext uri="{FF2B5EF4-FFF2-40B4-BE49-F238E27FC236}">
                <a16:creationId xmlns:a16="http://schemas.microsoft.com/office/drawing/2014/main" id="{34AD31FB-945A-43A5-9D6B-C964852D9A6B}"/>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62" name="Line 6">
            <a:extLst>
              <a:ext uri="{FF2B5EF4-FFF2-40B4-BE49-F238E27FC236}">
                <a16:creationId xmlns:a16="http://schemas.microsoft.com/office/drawing/2014/main" id="{8864311B-106A-4EEB-8263-8D97985DF643}"/>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64" name="Line 8">
            <a:extLst>
              <a:ext uri="{FF2B5EF4-FFF2-40B4-BE49-F238E27FC236}">
                <a16:creationId xmlns:a16="http://schemas.microsoft.com/office/drawing/2014/main" id="{74BDE78F-7BB2-4CBB-A640-E059AAFDE4E0}"/>
              </a:ext>
            </a:extLst>
          </p:cNvPr>
          <p:cNvSpPr>
            <a:spLocks noChangeShapeType="1"/>
          </p:cNvSpPr>
          <p:nvPr/>
        </p:nvSpPr>
        <p:spPr bwMode="auto">
          <a:xfrm>
            <a:off x="7543800" y="44958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9A738AB-9643-4F51-B52C-27D6B9A8AF39}"/>
              </a:ext>
            </a:extLst>
          </p:cNvPr>
          <p:cNvSpPr>
            <a:spLocks noGrp="1" noChangeArrowheads="1"/>
          </p:cNvSpPr>
          <p:nvPr>
            <p:ph type="title"/>
          </p:nvPr>
        </p:nvSpPr>
        <p:spPr/>
        <p:txBody>
          <a:bodyPr/>
          <a:lstStyle/>
          <a:p>
            <a:r>
              <a:rPr lang="en-US" altLang="en-US"/>
              <a:t>Efficient greedy algorithm</a:t>
            </a:r>
          </a:p>
        </p:txBody>
      </p:sp>
      <p:sp>
        <p:nvSpPr>
          <p:cNvPr id="46083" name="Rectangle 3">
            <a:extLst>
              <a:ext uri="{FF2B5EF4-FFF2-40B4-BE49-F238E27FC236}">
                <a16:creationId xmlns:a16="http://schemas.microsoft.com/office/drawing/2014/main" id="{3ED042CE-AC8C-46E2-AA0B-BD9C4E01972B}"/>
              </a:ext>
            </a:extLst>
          </p:cNvPr>
          <p:cNvSpPr>
            <a:spLocks noGrp="1" noChangeArrowheads="1"/>
          </p:cNvSpPr>
          <p:nvPr>
            <p:ph type="body" idx="1"/>
          </p:nvPr>
        </p:nvSpPr>
        <p:spPr/>
        <p:txBody>
          <a:bodyPr/>
          <a:lstStyle/>
          <a:p>
            <a:r>
              <a:rPr lang="en-US" altLang="en-US"/>
              <a:t>Once you’ve identified a reasonable greedy heuristic:</a:t>
            </a:r>
          </a:p>
          <a:p>
            <a:pPr lvl="1"/>
            <a:r>
              <a:rPr lang="en-US" altLang="en-US"/>
              <a:t>Prove that it always gives the correct answer</a:t>
            </a:r>
          </a:p>
          <a:p>
            <a:pPr lvl="1"/>
            <a:r>
              <a:rPr lang="en-US" altLang="en-US"/>
              <a:t>Develop an efficient 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E18C5CE-8A17-406A-B91C-4A19B6B30410}"/>
              </a:ext>
            </a:extLst>
          </p:cNvPr>
          <p:cNvSpPr>
            <a:spLocks noGrp="1" noChangeArrowheads="1"/>
          </p:cNvSpPr>
          <p:nvPr>
            <p:ph type="title"/>
          </p:nvPr>
        </p:nvSpPr>
        <p:spPr/>
        <p:txBody>
          <a:bodyPr/>
          <a:lstStyle/>
          <a:p>
            <a:r>
              <a:rPr lang="en-US" altLang="en-US"/>
              <a:t>Is our greedy approach correct?</a:t>
            </a:r>
          </a:p>
        </p:txBody>
      </p:sp>
      <p:sp>
        <p:nvSpPr>
          <p:cNvPr id="47107" name="Rectangle 3">
            <a:extLst>
              <a:ext uri="{FF2B5EF4-FFF2-40B4-BE49-F238E27FC236}">
                <a16:creationId xmlns:a16="http://schemas.microsoft.com/office/drawing/2014/main" id="{3FC6E7B6-FAD4-4D97-8CF4-BC6CBA90B3D9}"/>
              </a:ext>
            </a:extLst>
          </p:cNvPr>
          <p:cNvSpPr>
            <a:spLocks noGrp="1" noChangeArrowheads="1"/>
          </p:cNvSpPr>
          <p:nvPr>
            <p:ph type="body" idx="1"/>
          </p:nvPr>
        </p:nvSpPr>
        <p:spPr>
          <a:xfrm>
            <a:off x="457200" y="1719263"/>
            <a:ext cx="8229600" cy="4833937"/>
          </a:xfrm>
        </p:spPr>
        <p:txBody>
          <a:bodyPr/>
          <a:lstStyle/>
          <a:p>
            <a:r>
              <a:rPr lang="en-US" altLang="en-US" dirty="0"/>
              <a:t>“Stays ahead” argument: show that no matter what other solution someone provides you, the solution provided by your algorithm always “stays ahead”, in that no other choice could do better</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935" y="506145"/>
            <a:ext cx="5216917"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Greedy Stays</a:t>
            </a:r>
            <a:r>
              <a:rPr sz="3990" b="0" spc="-77" dirty="0">
                <a:latin typeface="DejaVu Serif"/>
                <a:cs typeface="DejaVu Serif"/>
              </a:rPr>
              <a:t> </a:t>
            </a:r>
            <a:r>
              <a:rPr sz="3990" b="0" spc="-5" dirty="0">
                <a:latin typeface="DejaVu Serif"/>
                <a:cs typeface="DejaVu Serif"/>
              </a:rPr>
              <a:t>Ahead</a:t>
            </a:r>
            <a:endParaRPr sz="3990">
              <a:latin typeface="DejaVu Serif"/>
              <a:cs typeface="DejaVu Serif"/>
            </a:endParaRPr>
          </a:p>
        </p:txBody>
      </p:sp>
      <p:sp>
        <p:nvSpPr>
          <p:cNvPr id="5" name="object 5"/>
          <p:cNvSpPr txBox="1"/>
          <p:nvPr/>
        </p:nvSpPr>
        <p:spPr>
          <a:xfrm>
            <a:off x="725819" y="1218852"/>
            <a:ext cx="7683148" cy="2874299"/>
          </a:xfrm>
          <a:prstGeom prst="rect">
            <a:avLst/>
          </a:prstGeom>
        </p:spPr>
        <p:txBody>
          <a:bodyPr vert="horz" wrap="square" lIns="0" tIns="23608" rIns="0" bIns="0" rtlCol="0">
            <a:spAutoFit/>
          </a:bodyPr>
          <a:lstStyle/>
          <a:p>
            <a:pPr marL="11516" marR="4607" lvl="0" indent="0" algn="l" defTabSz="829178" rtl="0" eaLnBrk="1" fontAlgn="auto" latinLnBrk="0" hangingPunct="1">
              <a:lnSpc>
                <a:spcPct val="97200"/>
              </a:lnSpc>
              <a:spcBef>
                <a:spcPts val="185"/>
              </a:spcBef>
              <a:spcAft>
                <a:spcPts val="0"/>
              </a:spcAft>
              <a:buClrTx/>
              <a:buSzTx/>
              <a:buFontTx/>
              <a:buNone/>
              <a:tabLst/>
              <a:defRPr/>
            </a:pPr>
            <a:r>
              <a:rPr kumimoji="0" sz="2902" b="1" i="0" u="none" strike="noStrike" kern="1200" cap="none" spc="-5" normalizeH="0" baseline="0" noProof="0" dirty="0">
                <a:ln>
                  <a:noFill/>
                </a:ln>
                <a:solidFill>
                  <a:srgbClr val="0000FF"/>
                </a:solidFill>
                <a:effectLst/>
                <a:uLnTx/>
                <a:uFillTx/>
                <a:latin typeface="DejaVu Serif"/>
                <a:ea typeface="+mn-ea"/>
                <a:cs typeface="DejaVu Serif"/>
              </a:rPr>
              <a:t>Observation: </a:t>
            </a:r>
            <a:endParaRPr kumimoji="0" lang="en-US" sz="2902" b="1" i="0" u="none" strike="noStrike" kern="1200" cap="none" spc="-5" normalizeH="0" baseline="0" noProof="0" dirty="0">
              <a:ln>
                <a:noFill/>
              </a:ln>
              <a:solidFill>
                <a:srgbClr val="0000FF"/>
              </a:solidFill>
              <a:effectLst/>
              <a:uLnTx/>
              <a:uFillTx/>
              <a:latin typeface="DejaVu Serif"/>
              <a:ea typeface="+mn-ea"/>
              <a:cs typeface="DejaVu Serif"/>
            </a:endParaRPr>
          </a:p>
          <a:p>
            <a:pPr marL="11516" marR="4607" lvl="0" indent="0" algn="l" defTabSz="829178" rtl="0" eaLnBrk="1" fontAlgn="auto" latinLnBrk="0" hangingPunct="1">
              <a:lnSpc>
                <a:spcPct val="97200"/>
              </a:lnSpc>
              <a:spcBef>
                <a:spcPts val="185"/>
              </a:spcBef>
              <a:spcAft>
                <a:spcPts val="0"/>
              </a:spcAft>
              <a:buClrTx/>
              <a:buSzTx/>
              <a:buFontTx/>
              <a:buNone/>
              <a:tabLst/>
              <a:defRPr/>
            </a:pPr>
            <a:endParaRPr lang="en-US" sz="2902" b="1" spc="-5" dirty="0">
              <a:solidFill>
                <a:srgbClr val="0000FF"/>
              </a:solidFill>
              <a:latin typeface="DejaVu Serif"/>
              <a:cs typeface="DejaVu Serif"/>
            </a:endParaRPr>
          </a:p>
          <a:p>
            <a:pPr marL="11516" marR="4607" lvl="0" indent="0" algn="l" defTabSz="829178" rtl="0" eaLnBrk="1" fontAlgn="auto" latinLnBrk="0" hangingPunct="1">
              <a:lnSpc>
                <a:spcPct val="150000"/>
              </a:lnSpc>
              <a:spcBef>
                <a:spcPts val="185"/>
              </a:spcBef>
              <a:spcAft>
                <a:spcPts val="0"/>
              </a:spcAft>
              <a:buClrTx/>
              <a:buSzTx/>
              <a:buFontTx/>
              <a:buNone/>
              <a:tabLst/>
              <a:defRPr/>
            </a:pPr>
            <a:r>
              <a:rPr kumimoji="0" lang="en-US" sz="2902" b="0" i="0" u="none" strike="noStrike" kern="1200" cap="none" spc="-5" normalizeH="0" baseline="0" noProof="0" dirty="0">
                <a:ln>
                  <a:noFill/>
                </a:ln>
                <a:solidFill>
                  <a:srgbClr val="191919"/>
                </a:solidFill>
                <a:effectLst/>
                <a:uLnTx/>
                <a:uFillTx/>
                <a:latin typeface="DejaVu Serif"/>
                <a:ea typeface="+mn-ea"/>
                <a:cs typeface="DejaVu Serif"/>
              </a:rPr>
              <a:t>T</a:t>
            </a:r>
            <a:r>
              <a:rPr kumimoji="0" sz="2902" b="0" i="0" u="none" strike="noStrike" kern="1200" cap="none" spc="-5" normalizeH="0" baseline="0" noProof="0" dirty="0">
                <a:ln>
                  <a:noFill/>
                </a:ln>
                <a:solidFill>
                  <a:srgbClr val="191919"/>
                </a:solidFill>
                <a:effectLst/>
                <a:uLnTx/>
                <a:uFillTx/>
                <a:latin typeface="DejaVu Serif"/>
                <a:ea typeface="+mn-ea"/>
                <a:cs typeface="DejaVu Serif"/>
              </a:rPr>
              <a:t>he </a:t>
            </a:r>
            <a:r>
              <a:rPr kumimoji="0" sz="2902" b="0" i="1" u="none" strike="noStrike" kern="1200" cap="none" spc="0" normalizeH="0" baseline="0" noProof="0" dirty="0">
                <a:ln>
                  <a:noFill/>
                </a:ln>
                <a:solidFill>
                  <a:srgbClr val="191919"/>
                </a:solidFill>
                <a:effectLst/>
                <a:uLnTx/>
                <a:uFillTx/>
                <a:latin typeface="DejaVu Serif"/>
                <a:ea typeface="+mn-ea"/>
                <a:cs typeface="DejaVu Serif"/>
              </a:rPr>
              <a:t>k</a:t>
            </a:r>
            <a:r>
              <a:rPr kumimoji="0" sz="2902" b="0" i="0" u="none" strike="noStrike" kern="1200" cap="none" spc="0" normalizeH="0" baseline="0" noProof="0" dirty="0">
                <a:ln>
                  <a:noFill/>
                </a:ln>
                <a:solidFill>
                  <a:srgbClr val="191919"/>
                </a:solidFill>
                <a:effectLst/>
                <a:uLnTx/>
                <a:uFillTx/>
                <a:latin typeface="DejaVu Serif"/>
                <a:ea typeface="+mn-ea"/>
                <a:cs typeface="DejaVu Serif"/>
              </a:rPr>
              <a:t>th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activity chosen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by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the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greedy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algorithm finishes no later  than the </a:t>
            </a:r>
            <a:r>
              <a:rPr kumimoji="0" sz="2902" b="0" i="1" u="none" strike="noStrike" kern="1200" cap="none" spc="0" normalizeH="0" baseline="0" noProof="0" dirty="0">
                <a:ln>
                  <a:noFill/>
                </a:ln>
                <a:solidFill>
                  <a:srgbClr val="191919"/>
                </a:solidFill>
                <a:effectLst/>
                <a:uLnTx/>
                <a:uFillTx/>
                <a:latin typeface="DejaVu Serif"/>
                <a:ea typeface="+mn-ea"/>
                <a:cs typeface="DejaVu Serif"/>
              </a:rPr>
              <a:t>k</a:t>
            </a:r>
            <a:r>
              <a:rPr kumimoji="0" sz="2902" b="0" i="0" u="none" strike="noStrike" kern="1200" cap="none" spc="0" normalizeH="0" baseline="0" noProof="0" dirty="0">
                <a:ln>
                  <a:noFill/>
                </a:ln>
                <a:solidFill>
                  <a:srgbClr val="191919"/>
                </a:solidFill>
                <a:effectLst/>
                <a:uLnTx/>
                <a:uFillTx/>
                <a:latin typeface="DejaVu Serif"/>
                <a:ea typeface="+mn-ea"/>
                <a:cs typeface="DejaVu Serif"/>
              </a:rPr>
              <a:t>th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activity chosen in any </a:t>
            </a:r>
            <a:r>
              <a:rPr kumimoji="0" sz="2902" b="0" i="0" u="none" strike="noStrike" kern="1200" cap="none" spc="-9" normalizeH="0" baseline="0" noProof="0" dirty="0">
                <a:ln>
                  <a:noFill/>
                </a:ln>
                <a:solidFill>
                  <a:srgbClr val="191919"/>
                </a:solidFill>
                <a:effectLst/>
                <a:uLnTx/>
                <a:uFillTx/>
                <a:latin typeface="DejaVu Serif"/>
                <a:ea typeface="+mn-ea"/>
                <a:cs typeface="DejaVu Serif"/>
              </a:rPr>
              <a:t>legal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schedule.</a:t>
            </a:r>
            <a:endParaRPr kumimoji="0" sz="2902" b="0" i="0" u="none" strike="noStrike" kern="1200" cap="none" spc="0" normalizeH="0" baseline="0" noProof="0" dirty="0">
              <a:ln>
                <a:noFill/>
              </a:ln>
              <a:solidFill>
                <a:prstClr val="black"/>
              </a:solidFill>
              <a:effectLst/>
              <a:uLnTx/>
              <a:uFillTx/>
              <a:latin typeface="DejaVu Serif"/>
              <a:ea typeface="+mn-ea"/>
              <a:cs typeface="DejaVu Serif"/>
            </a:endParaRPr>
          </a:p>
        </p:txBody>
      </p:sp>
      <p:sp>
        <p:nvSpPr>
          <p:cNvPr id="11" name="Rectangle 3">
            <a:extLst>
              <a:ext uri="{FF2B5EF4-FFF2-40B4-BE49-F238E27FC236}">
                <a16:creationId xmlns:a16="http://schemas.microsoft.com/office/drawing/2014/main" id="{585EDD94-8983-4C2A-8F19-F82FCBB1C7ED}"/>
              </a:ext>
            </a:extLst>
          </p:cNvPr>
          <p:cNvSpPr>
            <a:spLocks noGrp="1" noChangeArrowheads="1"/>
          </p:cNvSpPr>
          <p:nvPr>
            <p:ph type="body" idx="1"/>
          </p:nvPr>
        </p:nvSpPr>
        <p:spPr>
          <a:xfrm>
            <a:off x="631702" y="4475165"/>
            <a:ext cx="8229600" cy="2177134"/>
          </a:xfrm>
        </p:spPr>
        <p:txBody>
          <a:bodyPr/>
          <a:lstStyle/>
          <a:p>
            <a:r>
              <a:rPr lang="en-US" altLang="en-US" dirty="0"/>
              <a:t>“Stays ahead” argument: </a:t>
            </a:r>
          </a:p>
          <a:p>
            <a:endParaRPr lang="en-US" altLang="en-US" dirty="0"/>
          </a:p>
          <a:p>
            <a:r>
              <a:rPr lang="en-US" altLang="en-US" dirty="0"/>
              <a:t>show that no matter what other solution someone provides you, the solution provided by your algorithm always “stays ahead”, in that no other choice could do better</a:t>
            </a:r>
          </a:p>
        </p:txBody>
      </p:sp>
    </p:spTree>
    <p:extLst>
      <p:ext uri="{BB962C8B-B14F-4D97-AF65-F5344CB8AC3E}">
        <p14:creationId xmlns:p14="http://schemas.microsoft.com/office/powerpoint/2010/main" val="12718527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2558668-24EB-45FE-8795-7B305ECDBBE3}"/>
              </a:ext>
            </a:extLst>
          </p:cNvPr>
          <p:cNvSpPr>
            <a:spLocks noGrp="1" noChangeArrowheads="1"/>
          </p:cNvSpPr>
          <p:nvPr>
            <p:ph type="title"/>
          </p:nvPr>
        </p:nvSpPr>
        <p:spPr/>
        <p:txBody>
          <a:bodyPr/>
          <a:lstStyle/>
          <a:p>
            <a:r>
              <a:rPr lang="en-US" altLang="en-US"/>
              <a:t>Is our greedy approach correct?</a:t>
            </a:r>
          </a:p>
        </p:txBody>
      </p:sp>
      <p:sp>
        <p:nvSpPr>
          <p:cNvPr id="133123" name="Rectangle 3">
            <a:extLst>
              <a:ext uri="{FF2B5EF4-FFF2-40B4-BE49-F238E27FC236}">
                <a16:creationId xmlns:a16="http://schemas.microsoft.com/office/drawing/2014/main" id="{6F212EFB-F751-4193-A5E9-669369BFE212}"/>
              </a:ext>
            </a:extLst>
          </p:cNvPr>
          <p:cNvSpPr>
            <a:spLocks noGrp="1" noChangeArrowheads="1"/>
          </p:cNvSpPr>
          <p:nvPr>
            <p:ph type="body" idx="1"/>
          </p:nvPr>
        </p:nvSpPr>
        <p:spPr>
          <a:xfrm>
            <a:off x="457200" y="1719263"/>
            <a:ext cx="8229600" cy="4833937"/>
          </a:xfrm>
        </p:spPr>
        <p:txBody>
          <a:bodyPr/>
          <a:lstStyle/>
          <a:p>
            <a:r>
              <a:rPr lang="en-US" altLang="en-US"/>
              <a:t>“Stays ahead” argument</a:t>
            </a:r>
          </a:p>
          <a:p>
            <a:pPr lvl="1"/>
            <a:r>
              <a:rPr lang="en-US" altLang="en-US"/>
              <a:t>Let r</a:t>
            </a:r>
            <a:r>
              <a:rPr lang="en-US" altLang="en-US" baseline="-25000"/>
              <a:t>1</a:t>
            </a:r>
            <a:r>
              <a:rPr lang="en-US" altLang="en-US"/>
              <a:t>, r</a:t>
            </a:r>
            <a:r>
              <a:rPr lang="en-US" altLang="en-US" baseline="-25000"/>
              <a:t>2</a:t>
            </a:r>
            <a:r>
              <a:rPr lang="en-US" altLang="en-US"/>
              <a:t>, r</a:t>
            </a:r>
            <a:r>
              <a:rPr lang="en-US" altLang="en-US" baseline="-25000"/>
              <a:t>3</a:t>
            </a:r>
            <a:r>
              <a:rPr lang="en-US" altLang="en-US"/>
              <a:t>, …, r</a:t>
            </a:r>
            <a:r>
              <a:rPr lang="en-US" altLang="en-US" baseline="-25000"/>
              <a:t>k</a:t>
            </a:r>
            <a:r>
              <a:rPr lang="en-US" altLang="en-US"/>
              <a:t> be the solution found by our approach</a:t>
            </a:r>
          </a:p>
          <a:p>
            <a:pPr lvl="1"/>
            <a:endParaRPr lang="en-US" altLang="en-US"/>
          </a:p>
          <a:p>
            <a:pPr lvl="1"/>
            <a:endParaRPr lang="en-US" altLang="en-US"/>
          </a:p>
          <a:p>
            <a:pPr lvl="1"/>
            <a:r>
              <a:rPr lang="en-US" altLang="en-US"/>
              <a:t>Let o</a:t>
            </a:r>
            <a:r>
              <a:rPr lang="en-US" altLang="en-US" baseline="-25000"/>
              <a:t>1</a:t>
            </a:r>
            <a:r>
              <a:rPr lang="en-US" altLang="en-US"/>
              <a:t>, o</a:t>
            </a:r>
            <a:r>
              <a:rPr lang="en-US" altLang="en-US" baseline="-25000"/>
              <a:t>2</a:t>
            </a:r>
            <a:r>
              <a:rPr lang="en-US" altLang="en-US"/>
              <a:t>, o</a:t>
            </a:r>
            <a:r>
              <a:rPr lang="en-US" altLang="en-US" baseline="-25000"/>
              <a:t>3</a:t>
            </a:r>
            <a:r>
              <a:rPr lang="en-US" altLang="en-US"/>
              <a:t>, …, o</a:t>
            </a:r>
            <a:r>
              <a:rPr lang="en-US" altLang="en-US" baseline="-25000"/>
              <a:t>k</a:t>
            </a:r>
            <a:r>
              <a:rPr lang="en-US" altLang="en-US"/>
              <a:t> of another optimal solution</a:t>
            </a:r>
          </a:p>
          <a:p>
            <a:pPr lvl="1"/>
            <a:endParaRPr lang="en-US" altLang="en-US"/>
          </a:p>
          <a:p>
            <a:pPr lvl="1"/>
            <a:endParaRPr lang="en-US" altLang="en-US"/>
          </a:p>
          <a:p>
            <a:pPr lvl="1"/>
            <a:r>
              <a:rPr lang="en-US" altLang="en-US"/>
              <a:t>Show our approach “stays ahead” of any other solution</a:t>
            </a:r>
            <a:endParaRPr lang="en-US" altLang="en-US" baseline="-25000"/>
          </a:p>
        </p:txBody>
      </p:sp>
      <p:grpSp>
        <p:nvGrpSpPr>
          <p:cNvPr id="133124" name="Group 4">
            <a:extLst>
              <a:ext uri="{FF2B5EF4-FFF2-40B4-BE49-F238E27FC236}">
                <a16:creationId xmlns:a16="http://schemas.microsoft.com/office/drawing/2014/main" id="{4E7CC8E0-9219-483F-9B57-788C7A2757B7}"/>
              </a:ext>
            </a:extLst>
          </p:cNvPr>
          <p:cNvGrpSpPr>
            <a:grpSpLocks/>
          </p:cNvGrpSpPr>
          <p:nvPr/>
        </p:nvGrpSpPr>
        <p:grpSpPr bwMode="auto">
          <a:xfrm>
            <a:off x="1219200" y="2971800"/>
            <a:ext cx="6553200" cy="914400"/>
            <a:chOff x="768" y="1872"/>
            <a:chExt cx="4128" cy="576"/>
          </a:xfrm>
        </p:grpSpPr>
        <p:sp>
          <p:nvSpPr>
            <p:cNvPr id="133125" name="Text Box 5">
              <a:extLst>
                <a:ext uri="{FF2B5EF4-FFF2-40B4-BE49-F238E27FC236}">
                  <a16:creationId xmlns:a16="http://schemas.microsoft.com/office/drawing/2014/main" id="{D796EC04-CB34-4327-A6C0-991CD5E000C9}"/>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33126" name="Line 6">
              <a:extLst>
                <a:ext uri="{FF2B5EF4-FFF2-40B4-BE49-F238E27FC236}">
                  <a16:creationId xmlns:a16="http://schemas.microsoft.com/office/drawing/2014/main" id="{DE5B0345-651D-4F85-8EE2-6E36E96D476C}"/>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27" name="Line 7">
              <a:extLst>
                <a:ext uri="{FF2B5EF4-FFF2-40B4-BE49-F238E27FC236}">
                  <a16:creationId xmlns:a16="http://schemas.microsoft.com/office/drawing/2014/main" id="{BEBCAE48-1548-4D5C-A0DB-DA4C4262F8CD}"/>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28" name="Line 8">
              <a:extLst>
                <a:ext uri="{FF2B5EF4-FFF2-40B4-BE49-F238E27FC236}">
                  <a16:creationId xmlns:a16="http://schemas.microsoft.com/office/drawing/2014/main" id="{D6DFCE11-BEF1-448A-9C29-6F0168C02FF6}"/>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29" name="Line 9">
              <a:extLst>
                <a:ext uri="{FF2B5EF4-FFF2-40B4-BE49-F238E27FC236}">
                  <a16:creationId xmlns:a16="http://schemas.microsoft.com/office/drawing/2014/main" id="{7AA1E8F7-9E15-4D3F-92B8-3389A559F173}"/>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0" name="Text Box 10">
              <a:extLst>
                <a:ext uri="{FF2B5EF4-FFF2-40B4-BE49-F238E27FC236}">
                  <a16:creationId xmlns:a16="http://schemas.microsoft.com/office/drawing/2014/main" id="{9D2E5E1F-1B5A-4398-9FDD-DA61F766C3A6}"/>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1" name="Text Box 11">
              <a:extLst>
                <a:ext uri="{FF2B5EF4-FFF2-40B4-BE49-F238E27FC236}">
                  <a16:creationId xmlns:a16="http://schemas.microsoft.com/office/drawing/2014/main" id="{1AE2B5E3-1EC9-4AA3-8AE9-EE8DD62AB15C}"/>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2" name="Text Box 12">
              <a:extLst>
                <a:ext uri="{FF2B5EF4-FFF2-40B4-BE49-F238E27FC236}">
                  <a16:creationId xmlns:a16="http://schemas.microsoft.com/office/drawing/2014/main" id="{78CC763B-889E-413B-9F07-CBEACC76EC63}"/>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3" name="Text Box 13">
              <a:extLst>
                <a:ext uri="{FF2B5EF4-FFF2-40B4-BE49-F238E27FC236}">
                  <a16:creationId xmlns:a16="http://schemas.microsoft.com/office/drawing/2014/main" id="{17E5AEF9-423F-45CC-95C4-2C3315D64DC3}"/>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33134" name="Group 14">
            <a:extLst>
              <a:ext uri="{FF2B5EF4-FFF2-40B4-BE49-F238E27FC236}">
                <a16:creationId xmlns:a16="http://schemas.microsoft.com/office/drawing/2014/main" id="{679BAE70-A07C-4D91-B56A-6047EF54EEEB}"/>
              </a:ext>
            </a:extLst>
          </p:cNvPr>
          <p:cNvGrpSpPr>
            <a:grpSpLocks/>
          </p:cNvGrpSpPr>
          <p:nvPr/>
        </p:nvGrpSpPr>
        <p:grpSpPr bwMode="auto">
          <a:xfrm>
            <a:off x="1219200" y="4419600"/>
            <a:ext cx="6553200" cy="990600"/>
            <a:chOff x="768" y="2784"/>
            <a:chExt cx="4128" cy="624"/>
          </a:xfrm>
        </p:grpSpPr>
        <p:sp>
          <p:nvSpPr>
            <p:cNvPr id="133135" name="Line 15">
              <a:extLst>
                <a:ext uri="{FF2B5EF4-FFF2-40B4-BE49-F238E27FC236}">
                  <a16:creationId xmlns:a16="http://schemas.microsoft.com/office/drawing/2014/main" id="{49F6E392-755F-4D87-96AD-D1CA9E58F5F8}"/>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6" name="Line 16">
              <a:extLst>
                <a:ext uri="{FF2B5EF4-FFF2-40B4-BE49-F238E27FC236}">
                  <a16:creationId xmlns:a16="http://schemas.microsoft.com/office/drawing/2014/main" id="{F32B08E3-A8FD-4642-B485-9B65F4C6228D}"/>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7" name="Line 17">
              <a:extLst>
                <a:ext uri="{FF2B5EF4-FFF2-40B4-BE49-F238E27FC236}">
                  <a16:creationId xmlns:a16="http://schemas.microsoft.com/office/drawing/2014/main" id="{B361A913-C2EA-449E-A807-86C0E8A669FE}"/>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8" name="Line 18">
              <a:extLst>
                <a:ext uri="{FF2B5EF4-FFF2-40B4-BE49-F238E27FC236}">
                  <a16:creationId xmlns:a16="http://schemas.microsoft.com/office/drawing/2014/main" id="{8C473273-64C6-4D84-91BE-75B3D22E062C}"/>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9" name="Text Box 19">
              <a:extLst>
                <a:ext uri="{FF2B5EF4-FFF2-40B4-BE49-F238E27FC236}">
                  <a16:creationId xmlns:a16="http://schemas.microsoft.com/office/drawing/2014/main" id="{DEEDC87F-88E2-452C-9FC8-3F39C9E34E33}"/>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40" name="Text Box 20">
              <a:extLst>
                <a:ext uri="{FF2B5EF4-FFF2-40B4-BE49-F238E27FC236}">
                  <a16:creationId xmlns:a16="http://schemas.microsoft.com/office/drawing/2014/main" id="{01ABF62C-F301-4367-8B5F-4BAB98FD33C0}"/>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41" name="Text Box 21">
              <a:extLst>
                <a:ext uri="{FF2B5EF4-FFF2-40B4-BE49-F238E27FC236}">
                  <a16:creationId xmlns:a16="http://schemas.microsoft.com/office/drawing/2014/main" id="{F2169450-D7A6-4C6B-8D29-EA38B12F0F26}"/>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42" name="Text Box 22">
              <a:extLst>
                <a:ext uri="{FF2B5EF4-FFF2-40B4-BE49-F238E27FC236}">
                  <a16:creationId xmlns:a16="http://schemas.microsoft.com/office/drawing/2014/main" id="{BED35E14-A808-4CF0-8339-497F535EE17B}"/>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43" name="Text Box 23">
              <a:extLst>
                <a:ext uri="{FF2B5EF4-FFF2-40B4-BE49-F238E27FC236}">
                  <a16:creationId xmlns:a16="http://schemas.microsoft.com/office/drawing/2014/main" id="{E7C9A342-80FE-4E7D-961F-F08C29C0E439}"/>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F563521-4B1A-4C0D-8584-598ACF4C9948}"/>
              </a:ext>
            </a:extLst>
          </p:cNvPr>
          <p:cNvSpPr>
            <a:spLocks noGrp="1" noChangeArrowheads="1"/>
          </p:cNvSpPr>
          <p:nvPr>
            <p:ph type="title"/>
          </p:nvPr>
        </p:nvSpPr>
        <p:spPr/>
        <p:txBody>
          <a:bodyPr/>
          <a:lstStyle/>
          <a:p>
            <a:r>
              <a:rPr lang="en-US" altLang="en-US"/>
              <a:t>Stays ahead</a:t>
            </a:r>
          </a:p>
        </p:txBody>
      </p:sp>
      <p:grpSp>
        <p:nvGrpSpPr>
          <p:cNvPr id="49156" name="Group 4">
            <a:extLst>
              <a:ext uri="{FF2B5EF4-FFF2-40B4-BE49-F238E27FC236}">
                <a16:creationId xmlns:a16="http://schemas.microsoft.com/office/drawing/2014/main" id="{D756E9FF-D0B8-45AA-879E-6636374B159F}"/>
              </a:ext>
            </a:extLst>
          </p:cNvPr>
          <p:cNvGrpSpPr>
            <a:grpSpLocks/>
          </p:cNvGrpSpPr>
          <p:nvPr/>
        </p:nvGrpSpPr>
        <p:grpSpPr bwMode="auto">
          <a:xfrm>
            <a:off x="1219200" y="1676400"/>
            <a:ext cx="6553200" cy="914400"/>
            <a:chOff x="768" y="1872"/>
            <a:chExt cx="4128" cy="576"/>
          </a:xfrm>
        </p:grpSpPr>
        <p:sp>
          <p:nvSpPr>
            <p:cNvPr id="49157" name="Text Box 5">
              <a:extLst>
                <a:ext uri="{FF2B5EF4-FFF2-40B4-BE49-F238E27FC236}">
                  <a16:creationId xmlns:a16="http://schemas.microsoft.com/office/drawing/2014/main" id="{761D538A-80B2-4E00-9F4C-B775BC50F690}"/>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49158" name="Line 6">
              <a:extLst>
                <a:ext uri="{FF2B5EF4-FFF2-40B4-BE49-F238E27FC236}">
                  <a16:creationId xmlns:a16="http://schemas.microsoft.com/office/drawing/2014/main" id="{37D8F7ED-74B9-4617-8FBE-2D9FB4ECA3F5}"/>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59" name="Line 7">
              <a:extLst>
                <a:ext uri="{FF2B5EF4-FFF2-40B4-BE49-F238E27FC236}">
                  <a16:creationId xmlns:a16="http://schemas.microsoft.com/office/drawing/2014/main" id="{6DE0017B-CA54-4C88-AECE-0610C5C9E663}"/>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0" name="Line 8">
              <a:extLst>
                <a:ext uri="{FF2B5EF4-FFF2-40B4-BE49-F238E27FC236}">
                  <a16:creationId xmlns:a16="http://schemas.microsoft.com/office/drawing/2014/main" id="{D22AE2C9-2B7E-412A-9B18-E9E2C86DD809}"/>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1" name="Line 9">
              <a:extLst>
                <a:ext uri="{FF2B5EF4-FFF2-40B4-BE49-F238E27FC236}">
                  <a16:creationId xmlns:a16="http://schemas.microsoft.com/office/drawing/2014/main" id="{3CBFB47C-2065-4CF7-B57C-983A92A75F30}"/>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2" name="Text Box 10">
              <a:extLst>
                <a:ext uri="{FF2B5EF4-FFF2-40B4-BE49-F238E27FC236}">
                  <a16:creationId xmlns:a16="http://schemas.microsoft.com/office/drawing/2014/main" id="{1209A337-4559-4D7E-B222-70D38638096C}"/>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3" name="Text Box 11">
              <a:extLst>
                <a:ext uri="{FF2B5EF4-FFF2-40B4-BE49-F238E27FC236}">
                  <a16:creationId xmlns:a16="http://schemas.microsoft.com/office/drawing/2014/main" id="{AA363EB8-BEF5-4E28-9ED8-5769A17A74D0}"/>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4" name="Text Box 12">
              <a:extLst>
                <a:ext uri="{FF2B5EF4-FFF2-40B4-BE49-F238E27FC236}">
                  <a16:creationId xmlns:a16="http://schemas.microsoft.com/office/drawing/2014/main" id="{55D35146-E697-4C70-B856-82FC0931C761}"/>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5" name="Text Box 13">
              <a:extLst>
                <a:ext uri="{FF2B5EF4-FFF2-40B4-BE49-F238E27FC236}">
                  <a16:creationId xmlns:a16="http://schemas.microsoft.com/office/drawing/2014/main" id="{3CADC2FC-8084-4DA9-9F94-9A595C3C1A44}"/>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9166" name="Group 14">
            <a:extLst>
              <a:ext uri="{FF2B5EF4-FFF2-40B4-BE49-F238E27FC236}">
                <a16:creationId xmlns:a16="http://schemas.microsoft.com/office/drawing/2014/main" id="{BC0B6978-CF05-4960-BE15-182525FF5586}"/>
              </a:ext>
            </a:extLst>
          </p:cNvPr>
          <p:cNvGrpSpPr>
            <a:grpSpLocks/>
          </p:cNvGrpSpPr>
          <p:nvPr/>
        </p:nvGrpSpPr>
        <p:grpSpPr bwMode="auto">
          <a:xfrm>
            <a:off x="1219200" y="3124200"/>
            <a:ext cx="6553200" cy="990600"/>
            <a:chOff x="768" y="2784"/>
            <a:chExt cx="4128" cy="624"/>
          </a:xfrm>
        </p:grpSpPr>
        <p:sp>
          <p:nvSpPr>
            <p:cNvPr id="49167" name="Line 15">
              <a:extLst>
                <a:ext uri="{FF2B5EF4-FFF2-40B4-BE49-F238E27FC236}">
                  <a16:creationId xmlns:a16="http://schemas.microsoft.com/office/drawing/2014/main" id="{19365844-94D7-4496-BAC5-CFD744EF5825}"/>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8" name="Line 16">
              <a:extLst>
                <a:ext uri="{FF2B5EF4-FFF2-40B4-BE49-F238E27FC236}">
                  <a16:creationId xmlns:a16="http://schemas.microsoft.com/office/drawing/2014/main" id="{F2473B70-B741-46E9-A94E-3CA567F0B8BC}"/>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9" name="Line 17">
              <a:extLst>
                <a:ext uri="{FF2B5EF4-FFF2-40B4-BE49-F238E27FC236}">
                  <a16:creationId xmlns:a16="http://schemas.microsoft.com/office/drawing/2014/main" id="{EDB3A62F-E4F0-4830-A6C3-52CF657903DB}"/>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0" name="Line 18">
              <a:extLst>
                <a:ext uri="{FF2B5EF4-FFF2-40B4-BE49-F238E27FC236}">
                  <a16:creationId xmlns:a16="http://schemas.microsoft.com/office/drawing/2014/main" id="{396340E8-6BA7-4C59-B9FA-52BDE23B705E}"/>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1" name="Text Box 19">
              <a:extLst>
                <a:ext uri="{FF2B5EF4-FFF2-40B4-BE49-F238E27FC236}">
                  <a16:creationId xmlns:a16="http://schemas.microsoft.com/office/drawing/2014/main" id="{8488D355-5E74-41D5-963E-CC535ADB7420}"/>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2" name="Text Box 20">
              <a:extLst>
                <a:ext uri="{FF2B5EF4-FFF2-40B4-BE49-F238E27FC236}">
                  <a16:creationId xmlns:a16="http://schemas.microsoft.com/office/drawing/2014/main" id="{6ABA795E-CF1C-4F81-9B9F-5F2D09A6624B}"/>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3" name="Text Box 21">
              <a:extLst>
                <a:ext uri="{FF2B5EF4-FFF2-40B4-BE49-F238E27FC236}">
                  <a16:creationId xmlns:a16="http://schemas.microsoft.com/office/drawing/2014/main" id="{E3202313-0DC1-40B9-B043-D1B8BE127F59}"/>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4" name="Text Box 22">
              <a:extLst>
                <a:ext uri="{FF2B5EF4-FFF2-40B4-BE49-F238E27FC236}">
                  <a16:creationId xmlns:a16="http://schemas.microsoft.com/office/drawing/2014/main" id="{CBE32949-4FF8-4553-8F1E-18F4220904F2}"/>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5" name="Text Box 23">
              <a:extLst>
                <a:ext uri="{FF2B5EF4-FFF2-40B4-BE49-F238E27FC236}">
                  <a16:creationId xmlns:a16="http://schemas.microsoft.com/office/drawing/2014/main" id="{DE4EB8EB-DCA1-49EF-B32A-666FFE10F03A}"/>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pSp>
      <p:sp>
        <p:nvSpPr>
          <p:cNvPr id="49177" name="Rectangle 25">
            <a:extLst>
              <a:ext uri="{FF2B5EF4-FFF2-40B4-BE49-F238E27FC236}">
                <a16:creationId xmlns:a16="http://schemas.microsoft.com/office/drawing/2014/main" id="{2A97EC02-0230-4198-A1E6-210BE6687EDB}"/>
              </a:ext>
            </a:extLst>
          </p:cNvPr>
          <p:cNvSpPr>
            <a:spLocks noChangeArrowheads="1"/>
          </p:cNvSpPr>
          <p:nvPr/>
        </p:nvSpPr>
        <p:spPr bwMode="auto">
          <a:xfrm>
            <a:off x="914400" y="1752600"/>
            <a:ext cx="1219200" cy="2514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8" name="Text Box 26">
            <a:extLst>
              <a:ext uri="{FF2B5EF4-FFF2-40B4-BE49-F238E27FC236}">
                <a16:creationId xmlns:a16="http://schemas.microsoft.com/office/drawing/2014/main" id="{D6EE5D04-8A8C-4980-B3F9-9383832CF6B8}"/>
              </a:ext>
            </a:extLst>
          </p:cNvPr>
          <p:cNvSpPr txBox="1">
            <a:spLocks noChangeArrowheads="1"/>
          </p:cNvSpPr>
          <p:nvPr/>
        </p:nvSpPr>
        <p:spPr bwMode="auto">
          <a:xfrm>
            <a:off x="838200" y="48006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Compare first activities of each solution</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51A8FD8-DB21-4E0D-9B43-D76C133749D0}"/>
              </a:ext>
            </a:extLst>
          </p:cNvPr>
          <p:cNvSpPr>
            <a:spLocks noGrp="1" noChangeArrowheads="1"/>
          </p:cNvSpPr>
          <p:nvPr>
            <p:ph type="title"/>
          </p:nvPr>
        </p:nvSpPr>
        <p:spPr/>
        <p:txBody>
          <a:bodyPr/>
          <a:lstStyle/>
          <a:p>
            <a:r>
              <a:rPr lang="en-US" altLang="en-US"/>
              <a:t>Stays ahead</a:t>
            </a:r>
          </a:p>
        </p:txBody>
      </p:sp>
      <p:grpSp>
        <p:nvGrpSpPr>
          <p:cNvPr id="50179" name="Group 3">
            <a:extLst>
              <a:ext uri="{FF2B5EF4-FFF2-40B4-BE49-F238E27FC236}">
                <a16:creationId xmlns:a16="http://schemas.microsoft.com/office/drawing/2014/main" id="{CCD052D3-FAAA-4630-8AC4-1CD12D404C8E}"/>
              </a:ext>
            </a:extLst>
          </p:cNvPr>
          <p:cNvGrpSpPr>
            <a:grpSpLocks/>
          </p:cNvGrpSpPr>
          <p:nvPr/>
        </p:nvGrpSpPr>
        <p:grpSpPr bwMode="auto">
          <a:xfrm>
            <a:off x="1219200" y="1676400"/>
            <a:ext cx="6553200" cy="914400"/>
            <a:chOff x="768" y="1872"/>
            <a:chExt cx="4128" cy="576"/>
          </a:xfrm>
        </p:grpSpPr>
        <p:sp>
          <p:nvSpPr>
            <p:cNvPr id="50180" name="Text Box 4">
              <a:extLst>
                <a:ext uri="{FF2B5EF4-FFF2-40B4-BE49-F238E27FC236}">
                  <a16:creationId xmlns:a16="http://schemas.microsoft.com/office/drawing/2014/main" id="{F9CD99F6-5026-4C75-9A07-1CDFAB72D100}"/>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50181" name="Line 5">
              <a:extLst>
                <a:ext uri="{FF2B5EF4-FFF2-40B4-BE49-F238E27FC236}">
                  <a16:creationId xmlns:a16="http://schemas.microsoft.com/office/drawing/2014/main" id="{C97B58EC-4A90-4A53-966B-980AED7B6DBE}"/>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2" name="Line 6">
              <a:extLst>
                <a:ext uri="{FF2B5EF4-FFF2-40B4-BE49-F238E27FC236}">
                  <a16:creationId xmlns:a16="http://schemas.microsoft.com/office/drawing/2014/main" id="{8798F153-9170-46A2-B176-708551A4AFBC}"/>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3" name="Line 7">
              <a:extLst>
                <a:ext uri="{FF2B5EF4-FFF2-40B4-BE49-F238E27FC236}">
                  <a16:creationId xmlns:a16="http://schemas.microsoft.com/office/drawing/2014/main" id="{355AD3FB-650D-4E22-95BF-0998D6ED22A0}"/>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4" name="Line 8">
              <a:extLst>
                <a:ext uri="{FF2B5EF4-FFF2-40B4-BE49-F238E27FC236}">
                  <a16:creationId xmlns:a16="http://schemas.microsoft.com/office/drawing/2014/main" id="{4C534445-3F67-4B1F-8B66-50EDF31E5742}"/>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5" name="Text Box 9">
              <a:extLst>
                <a:ext uri="{FF2B5EF4-FFF2-40B4-BE49-F238E27FC236}">
                  <a16:creationId xmlns:a16="http://schemas.microsoft.com/office/drawing/2014/main" id="{F123E7AD-8120-4A53-8541-AA89A6C8A83F}"/>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6" name="Text Box 10">
              <a:extLst>
                <a:ext uri="{FF2B5EF4-FFF2-40B4-BE49-F238E27FC236}">
                  <a16:creationId xmlns:a16="http://schemas.microsoft.com/office/drawing/2014/main" id="{E0B64B97-D04E-4103-880F-0CE4F93764E2}"/>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7" name="Text Box 11">
              <a:extLst>
                <a:ext uri="{FF2B5EF4-FFF2-40B4-BE49-F238E27FC236}">
                  <a16:creationId xmlns:a16="http://schemas.microsoft.com/office/drawing/2014/main" id="{B09080B6-45A2-4D18-A09B-FDD4CA079C1D}"/>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8" name="Text Box 12">
              <a:extLst>
                <a:ext uri="{FF2B5EF4-FFF2-40B4-BE49-F238E27FC236}">
                  <a16:creationId xmlns:a16="http://schemas.microsoft.com/office/drawing/2014/main" id="{AF6415C8-CC9D-4DFC-A1D3-66FDFB64CD35}"/>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50189" name="Group 13">
            <a:extLst>
              <a:ext uri="{FF2B5EF4-FFF2-40B4-BE49-F238E27FC236}">
                <a16:creationId xmlns:a16="http://schemas.microsoft.com/office/drawing/2014/main" id="{401EF759-A789-46C2-920F-6560F24F9AAC}"/>
              </a:ext>
            </a:extLst>
          </p:cNvPr>
          <p:cNvGrpSpPr>
            <a:grpSpLocks/>
          </p:cNvGrpSpPr>
          <p:nvPr/>
        </p:nvGrpSpPr>
        <p:grpSpPr bwMode="auto">
          <a:xfrm>
            <a:off x="1219200" y="3124200"/>
            <a:ext cx="6553200" cy="990600"/>
            <a:chOff x="768" y="2784"/>
            <a:chExt cx="4128" cy="624"/>
          </a:xfrm>
        </p:grpSpPr>
        <p:sp>
          <p:nvSpPr>
            <p:cNvPr id="50190" name="Line 14">
              <a:extLst>
                <a:ext uri="{FF2B5EF4-FFF2-40B4-BE49-F238E27FC236}">
                  <a16:creationId xmlns:a16="http://schemas.microsoft.com/office/drawing/2014/main" id="{65963E8E-5E1F-4987-B75C-CF049621A7A9}"/>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1" name="Line 15">
              <a:extLst>
                <a:ext uri="{FF2B5EF4-FFF2-40B4-BE49-F238E27FC236}">
                  <a16:creationId xmlns:a16="http://schemas.microsoft.com/office/drawing/2014/main" id="{347B51D6-37A1-4808-9FFD-72F0614BD74D}"/>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2" name="Line 16">
              <a:extLst>
                <a:ext uri="{FF2B5EF4-FFF2-40B4-BE49-F238E27FC236}">
                  <a16:creationId xmlns:a16="http://schemas.microsoft.com/office/drawing/2014/main" id="{4DE30DCB-3ECF-4C5C-AA04-95567F9C0353}"/>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3" name="Line 17">
              <a:extLst>
                <a:ext uri="{FF2B5EF4-FFF2-40B4-BE49-F238E27FC236}">
                  <a16:creationId xmlns:a16="http://schemas.microsoft.com/office/drawing/2014/main" id="{01AF6E98-8746-4EEE-BE7A-560EE18FC8CD}"/>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4" name="Text Box 18">
              <a:extLst>
                <a:ext uri="{FF2B5EF4-FFF2-40B4-BE49-F238E27FC236}">
                  <a16:creationId xmlns:a16="http://schemas.microsoft.com/office/drawing/2014/main" id="{D6476723-62E6-46E2-B1AD-409063847904}"/>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5" name="Text Box 19">
              <a:extLst>
                <a:ext uri="{FF2B5EF4-FFF2-40B4-BE49-F238E27FC236}">
                  <a16:creationId xmlns:a16="http://schemas.microsoft.com/office/drawing/2014/main" id="{3287215B-6A0B-442E-842C-147CB6BF574C}"/>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6" name="Text Box 20">
              <a:extLst>
                <a:ext uri="{FF2B5EF4-FFF2-40B4-BE49-F238E27FC236}">
                  <a16:creationId xmlns:a16="http://schemas.microsoft.com/office/drawing/2014/main" id="{7429A94C-54F7-4A52-BC28-F85A6B175933}"/>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7" name="Text Box 21">
              <a:extLst>
                <a:ext uri="{FF2B5EF4-FFF2-40B4-BE49-F238E27FC236}">
                  <a16:creationId xmlns:a16="http://schemas.microsoft.com/office/drawing/2014/main" id="{D584FD53-C6C4-4916-AAA1-A2488242810E}"/>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8" name="Text Box 22">
              <a:extLst>
                <a:ext uri="{FF2B5EF4-FFF2-40B4-BE49-F238E27FC236}">
                  <a16:creationId xmlns:a16="http://schemas.microsoft.com/office/drawing/2014/main" id="{46E6FB6F-B94E-49A7-A76E-A2924C257BD6}"/>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pSp>
      <p:sp>
        <p:nvSpPr>
          <p:cNvPr id="50199" name="Rectangle 23">
            <a:extLst>
              <a:ext uri="{FF2B5EF4-FFF2-40B4-BE49-F238E27FC236}">
                <a16:creationId xmlns:a16="http://schemas.microsoft.com/office/drawing/2014/main" id="{14EDFEAF-EA68-4E91-A1CD-83C5B1A49ED1}"/>
              </a:ext>
            </a:extLst>
          </p:cNvPr>
          <p:cNvSpPr>
            <a:spLocks noChangeArrowheads="1"/>
          </p:cNvSpPr>
          <p:nvPr/>
        </p:nvSpPr>
        <p:spPr bwMode="auto">
          <a:xfrm>
            <a:off x="914400" y="1752600"/>
            <a:ext cx="1219200" cy="2514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200" name="Text Box 24">
            <a:extLst>
              <a:ext uri="{FF2B5EF4-FFF2-40B4-BE49-F238E27FC236}">
                <a16:creationId xmlns:a16="http://schemas.microsoft.com/office/drawing/2014/main" id="{3CD86A9A-76C8-48C0-8541-0C41A51D3ADF}"/>
              </a:ext>
            </a:extLst>
          </p:cNvPr>
          <p:cNvSpPr txBox="1">
            <a:spLocks noChangeArrowheads="1"/>
          </p:cNvSpPr>
          <p:nvPr/>
        </p:nvSpPr>
        <p:spPr bwMode="auto">
          <a:xfrm>
            <a:off x="990600" y="4800600"/>
            <a:ext cx="381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finish(r</a:t>
            </a:r>
            <a:r>
              <a:rPr kumimoji="0" lang="en-US" altLang="en-US" sz="3200" b="0" i="0" u="none" strike="noStrike" kern="1200" cap="none" spc="0" normalizeH="0" baseline="-25000" noProof="0">
                <a:ln>
                  <a:noFill/>
                </a:ln>
                <a:solidFill>
                  <a:srgbClr val="0000FF"/>
                </a:solidFill>
                <a:effectLst/>
                <a:uLnTx/>
                <a:uFillTx/>
                <a:latin typeface="Arial" panose="020B0604020202020204" pitchFamily="34" charset="0"/>
                <a:ea typeface="+mn-ea"/>
                <a:cs typeface="+mn-cs"/>
              </a:rPr>
              <a:t>1</a:t>
            </a: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a:t>
            </a: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 finish(o</a:t>
            </a:r>
            <a:r>
              <a:rPr kumimoji="0" lang="en-US" altLang="en-US" sz="3200" b="0" i="0" u="none" strike="noStrike" kern="1200" cap="none" spc="0" normalizeH="0" baseline="-25000" noProof="0">
                <a:ln>
                  <a:noFill/>
                </a:ln>
                <a:solidFill>
                  <a:srgbClr val="0000FF"/>
                </a:solidFill>
                <a:effectLst/>
                <a:uLnTx/>
                <a:uFillTx/>
                <a:latin typeface="Arial" panose="020B0604020202020204" pitchFamily="34" charset="0"/>
                <a:ea typeface="+mn-ea"/>
                <a:cs typeface="Arial" panose="020B0604020202020204" pitchFamily="34" charset="0"/>
              </a:rPr>
              <a:t>1</a:t>
            </a: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78" y="506145"/>
            <a:ext cx="5014229"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Activity</a:t>
            </a:r>
            <a:r>
              <a:rPr sz="3990" b="0" spc="-59" dirty="0">
                <a:latin typeface="DejaVu Serif"/>
                <a:cs typeface="DejaVu Serif"/>
              </a:rPr>
              <a:t> </a:t>
            </a:r>
            <a:r>
              <a:rPr sz="3990" b="0" spc="-5" dirty="0">
                <a:latin typeface="DejaVu Serif"/>
                <a:cs typeface="DejaVu Serif"/>
              </a:rPr>
              <a:t>Scheduling</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25530"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4059"/>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13" name="object 13"/>
          <p:cNvSpPr/>
          <p:nvPr/>
        </p:nvSpPr>
        <p:spPr>
          <a:xfrm>
            <a:off x="1254133" y="2905005"/>
            <a:ext cx="3295986" cy="0"/>
          </a:xfrm>
          <a:custGeom>
            <a:avLst/>
            <a:gdLst/>
            <a:ahLst/>
            <a:cxnLst/>
            <a:rect l="l" t="t" r="r" b="b"/>
            <a:pathLst>
              <a:path w="3634740">
                <a:moveTo>
                  <a:pt x="0" y="0"/>
                </a:moveTo>
                <a:lnTo>
                  <a:pt x="36347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254708" y="2823238"/>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549542"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17" name="object 17"/>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1" name="object 21"/>
          <p:cNvSpPr/>
          <p:nvPr/>
        </p:nvSpPr>
        <p:spPr>
          <a:xfrm>
            <a:off x="4570848" y="3734184"/>
            <a:ext cx="1844922" cy="0"/>
          </a:xfrm>
          <a:custGeom>
            <a:avLst/>
            <a:gdLst/>
            <a:ahLst/>
            <a:cxnLst/>
            <a:rect l="l" t="t" r="r" b="b"/>
            <a:pathLst>
              <a:path w="2034540">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571424"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415195"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25" name="object 25"/>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29" name="object 29"/>
          <p:cNvSpPr/>
          <p:nvPr/>
        </p:nvSpPr>
        <p:spPr>
          <a:xfrm>
            <a:off x="4778142"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778719"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7244373"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2" name="object 3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33" name="object 33"/>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37" name="object 37"/>
          <p:cNvSpPr/>
          <p:nvPr/>
        </p:nvSpPr>
        <p:spPr>
          <a:xfrm>
            <a:off x="424954"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25530"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891185" y="5310775"/>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41" name="object 41"/>
          <p:cNvSpPr/>
          <p:nvPr/>
        </p:nvSpPr>
        <p:spPr>
          <a:xfrm>
            <a:off x="6229206"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229782"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8695436"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4" name="object 44"/>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45" name="object 45"/>
          <p:cNvSpPr/>
          <p:nvPr/>
        </p:nvSpPr>
        <p:spPr>
          <a:xfrm>
            <a:off x="2083311" y="6221720"/>
            <a:ext cx="5990817" cy="0"/>
          </a:xfrm>
          <a:custGeom>
            <a:avLst/>
            <a:gdLst/>
            <a:ahLst/>
            <a:cxnLst/>
            <a:rect l="l" t="t" r="r" b="b"/>
            <a:pathLst>
              <a:path w="6606540">
                <a:moveTo>
                  <a:pt x="0" y="0"/>
                </a:moveTo>
                <a:lnTo>
                  <a:pt x="6606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083887"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8073552" y="6139954"/>
            <a:ext cx="0" cy="163532"/>
          </a:xfrm>
          <a:custGeom>
            <a:avLst/>
            <a:gdLst/>
            <a:ahLst/>
            <a:cxnLst/>
            <a:rect l="l" t="t" r="r" b="b"/>
            <a:pathLst>
              <a:path h="180340">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8" name="object 48"/>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FF5A6F-E530-4C69-9D74-D1F662C023A6}"/>
              </a:ext>
            </a:extLst>
          </p:cNvPr>
          <p:cNvSpPr>
            <a:spLocks noGrp="1" noChangeArrowheads="1"/>
          </p:cNvSpPr>
          <p:nvPr>
            <p:ph type="title"/>
          </p:nvPr>
        </p:nvSpPr>
        <p:spPr/>
        <p:txBody>
          <a:bodyPr/>
          <a:lstStyle/>
          <a:p>
            <a:r>
              <a:rPr lang="en-US" altLang="en-US"/>
              <a:t>Stays ahead</a:t>
            </a:r>
          </a:p>
        </p:txBody>
      </p:sp>
      <p:sp>
        <p:nvSpPr>
          <p:cNvPr id="51204" name="Text Box 4">
            <a:extLst>
              <a:ext uri="{FF2B5EF4-FFF2-40B4-BE49-F238E27FC236}">
                <a16:creationId xmlns:a16="http://schemas.microsoft.com/office/drawing/2014/main" id="{80281244-1306-4E28-A557-18D8D00482AA}"/>
              </a:ext>
            </a:extLst>
          </p:cNvPr>
          <p:cNvSpPr txBox="1">
            <a:spLocks noChangeArrowheads="1"/>
          </p:cNvSpPr>
          <p:nvPr/>
        </p:nvSpPr>
        <p:spPr bwMode="auto">
          <a:xfrm>
            <a:off x="5105400" y="1676400"/>
            <a:ext cx="99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51206" name="Line 6">
            <a:extLst>
              <a:ext uri="{FF2B5EF4-FFF2-40B4-BE49-F238E27FC236}">
                <a16:creationId xmlns:a16="http://schemas.microsoft.com/office/drawing/2014/main" id="{20DFF6DB-1E8B-486F-B96B-C050F6DFACBF}"/>
              </a:ext>
            </a:extLst>
          </p:cNvPr>
          <p:cNvSpPr>
            <a:spLocks noChangeShapeType="1"/>
          </p:cNvSpPr>
          <p:nvPr/>
        </p:nvSpPr>
        <p:spPr bwMode="auto">
          <a:xfrm>
            <a:off x="22860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07" name="Line 7">
            <a:extLst>
              <a:ext uri="{FF2B5EF4-FFF2-40B4-BE49-F238E27FC236}">
                <a16:creationId xmlns:a16="http://schemas.microsoft.com/office/drawing/2014/main" id="{B08A7202-0C93-4A12-BD8C-70099FB6BA4B}"/>
              </a:ext>
            </a:extLst>
          </p:cNvPr>
          <p:cNvSpPr>
            <a:spLocks noChangeShapeType="1"/>
          </p:cNvSpPr>
          <p:nvPr/>
        </p:nvSpPr>
        <p:spPr bwMode="auto">
          <a:xfrm>
            <a:off x="33528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08" name="Line 8">
            <a:extLst>
              <a:ext uri="{FF2B5EF4-FFF2-40B4-BE49-F238E27FC236}">
                <a16:creationId xmlns:a16="http://schemas.microsoft.com/office/drawing/2014/main" id="{320B7678-9E53-4900-B14F-D7262A2DA66A}"/>
              </a:ext>
            </a:extLst>
          </p:cNvPr>
          <p:cNvSpPr>
            <a:spLocks noChangeShapeType="1"/>
          </p:cNvSpPr>
          <p:nvPr/>
        </p:nvSpPr>
        <p:spPr bwMode="auto">
          <a:xfrm>
            <a:off x="70104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0" name="Text Box 10">
            <a:extLst>
              <a:ext uri="{FF2B5EF4-FFF2-40B4-BE49-F238E27FC236}">
                <a16:creationId xmlns:a16="http://schemas.microsoft.com/office/drawing/2014/main" id="{01F4920F-B3DE-4FE7-B458-92D9B7238DFD}"/>
              </a:ext>
            </a:extLst>
          </p:cNvPr>
          <p:cNvSpPr txBox="1">
            <a:spLocks noChangeArrowheads="1"/>
          </p:cNvSpPr>
          <p:nvPr/>
        </p:nvSpPr>
        <p:spPr bwMode="auto">
          <a:xfrm>
            <a:off x="2590800" y="2224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1" name="Text Box 11">
            <a:extLst>
              <a:ext uri="{FF2B5EF4-FFF2-40B4-BE49-F238E27FC236}">
                <a16:creationId xmlns:a16="http://schemas.microsoft.com/office/drawing/2014/main" id="{8CD03886-1443-46F8-88A4-0BB9CAA169AE}"/>
              </a:ext>
            </a:extLst>
          </p:cNvPr>
          <p:cNvSpPr txBox="1">
            <a:spLocks noChangeArrowheads="1"/>
          </p:cNvSpPr>
          <p:nvPr/>
        </p:nvSpPr>
        <p:spPr bwMode="auto">
          <a:xfrm>
            <a:off x="3581400" y="2209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2" name="Text Box 12">
            <a:extLst>
              <a:ext uri="{FF2B5EF4-FFF2-40B4-BE49-F238E27FC236}">
                <a16:creationId xmlns:a16="http://schemas.microsoft.com/office/drawing/2014/main" id="{C6DCC983-73CF-4964-B3F7-2916296779C0}"/>
              </a:ext>
            </a:extLst>
          </p:cNvPr>
          <p:cNvSpPr txBox="1">
            <a:spLocks noChangeArrowheads="1"/>
          </p:cNvSpPr>
          <p:nvPr/>
        </p:nvSpPr>
        <p:spPr bwMode="auto">
          <a:xfrm>
            <a:off x="7239000" y="2209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5" name="Line 15">
            <a:extLst>
              <a:ext uri="{FF2B5EF4-FFF2-40B4-BE49-F238E27FC236}">
                <a16:creationId xmlns:a16="http://schemas.microsoft.com/office/drawing/2014/main" id="{60CF1E90-F25A-454E-B021-526EFA987743}"/>
              </a:ext>
            </a:extLst>
          </p:cNvPr>
          <p:cNvSpPr>
            <a:spLocks noChangeShapeType="1"/>
          </p:cNvSpPr>
          <p:nvPr/>
        </p:nvSpPr>
        <p:spPr bwMode="auto">
          <a:xfrm>
            <a:off x="22860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6" name="Line 16">
            <a:extLst>
              <a:ext uri="{FF2B5EF4-FFF2-40B4-BE49-F238E27FC236}">
                <a16:creationId xmlns:a16="http://schemas.microsoft.com/office/drawing/2014/main" id="{6D976100-1CFF-410D-8A2D-ECA035BD1D12}"/>
              </a:ext>
            </a:extLst>
          </p:cNvPr>
          <p:cNvSpPr>
            <a:spLocks noChangeShapeType="1"/>
          </p:cNvSpPr>
          <p:nvPr/>
        </p:nvSpPr>
        <p:spPr bwMode="auto">
          <a:xfrm>
            <a:off x="33528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7" name="Line 17">
            <a:extLst>
              <a:ext uri="{FF2B5EF4-FFF2-40B4-BE49-F238E27FC236}">
                <a16:creationId xmlns:a16="http://schemas.microsoft.com/office/drawing/2014/main" id="{AADAD030-92AB-47E5-97BC-1C47D5773F38}"/>
              </a:ext>
            </a:extLst>
          </p:cNvPr>
          <p:cNvSpPr>
            <a:spLocks noChangeShapeType="1"/>
          </p:cNvSpPr>
          <p:nvPr/>
        </p:nvSpPr>
        <p:spPr bwMode="auto">
          <a:xfrm>
            <a:off x="70104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9" name="Text Box 19">
            <a:extLst>
              <a:ext uri="{FF2B5EF4-FFF2-40B4-BE49-F238E27FC236}">
                <a16:creationId xmlns:a16="http://schemas.microsoft.com/office/drawing/2014/main" id="{2C3E282C-F0AE-4FA1-9B50-AAEA6AA62B0F}"/>
              </a:ext>
            </a:extLst>
          </p:cNvPr>
          <p:cNvSpPr txBox="1">
            <a:spLocks noChangeArrowheads="1"/>
          </p:cNvSpPr>
          <p:nvPr/>
        </p:nvSpPr>
        <p:spPr bwMode="auto">
          <a:xfrm>
            <a:off x="2590800" y="3748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20" name="Text Box 20">
            <a:extLst>
              <a:ext uri="{FF2B5EF4-FFF2-40B4-BE49-F238E27FC236}">
                <a16:creationId xmlns:a16="http://schemas.microsoft.com/office/drawing/2014/main" id="{AAF4DD16-EB20-41EE-8C36-4644783006E9}"/>
              </a:ext>
            </a:extLst>
          </p:cNvPr>
          <p:cNvSpPr txBox="1">
            <a:spLocks noChangeArrowheads="1"/>
          </p:cNvSpPr>
          <p:nvPr/>
        </p:nvSpPr>
        <p:spPr bwMode="auto">
          <a:xfrm>
            <a:off x="35814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21" name="Text Box 21">
            <a:extLst>
              <a:ext uri="{FF2B5EF4-FFF2-40B4-BE49-F238E27FC236}">
                <a16:creationId xmlns:a16="http://schemas.microsoft.com/office/drawing/2014/main" id="{CC3CB5E4-CEAA-4DEA-8800-878226134AB7}"/>
              </a:ext>
            </a:extLst>
          </p:cNvPr>
          <p:cNvSpPr txBox="1">
            <a:spLocks noChangeArrowheads="1"/>
          </p:cNvSpPr>
          <p:nvPr/>
        </p:nvSpPr>
        <p:spPr bwMode="auto">
          <a:xfrm>
            <a:off x="72390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22" name="Text Box 22">
            <a:extLst>
              <a:ext uri="{FF2B5EF4-FFF2-40B4-BE49-F238E27FC236}">
                <a16:creationId xmlns:a16="http://schemas.microsoft.com/office/drawing/2014/main" id="{82C87BF5-0F34-4499-9557-66AB0B7BBB3D}"/>
              </a:ext>
            </a:extLst>
          </p:cNvPr>
          <p:cNvSpPr txBox="1">
            <a:spLocks noChangeArrowheads="1"/>
          </p:cNvSpPr>
          <p:nvPr/>
        </p:nvSpPr>
        <p:spPr bwMode="auto">
          <a:xfrm>
            <a:off x="5105400" y="3124200"/>
            <a:ext cx="99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51225" name="Line 25">
            <a:extLst>
              <a:ext uri="{FF2B5EF4-FFF2-40B4-BE49-F238E27FC236}">
                <a16:creationId xmlns:a16="http://schemas.microsoft.com/office/drawing/2014/main" id="{32BBDE41-0733-4F52-B838-804993A44950}"/>
              </a:ext>
            </a:extLst>
          </p:cNvPr>
          <p:cNvSpPr>
            <a:spLocks noChangeShapeType="1"/>
          </p:cNvSpPr>
          <p:nvPr/>
        </p:nvSpPr>
        <p:spPr bwMode="auto">
          <a:xfrm>
            <a:off x="1905000" y="1600200"/>
            <a:ext cx="0" cy="2743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26" name="Text Box 26">
            <a:extLst>
              <a:ext uri="{FF2B5EF4-FFF2-40B4-BE49-F238E27FC236}">
                <a16:creationId xmlns:a16="http://schemas.microsoft.com/office/drawing/2014/main" id="{E91E9023-826D-442C-B26B-1A6427CB1B00}"/>
              </a:ext>
            </a:extLst>
          </p:cNvPr>
          <p:cNvSpPr txBox="1">
            <a:spLocks noChangeArrowheads="1"/>
          </p:cNvSpPr>
          <p:nvPr/>
        </p:nvSpPr>
        <p:spPr bwMode="auto">
          <a:xfrm>
            <a:off x="381000" y="4648200"/>
            <a:ext cx="495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We have </a:t>
            </a:r>
            <a:r>
              <a:rPr kumimoji="0" lang="en-US" alt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mn-cs"/>
              </a:rPr>
              <a:t>at least</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as much time as any other solution to schedule the remaining 2…k tasks</a:t>
            </a:r>
            <a:endParaRPr kumimoji="0" lang="en-US" alt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6921D0E-341E-4FA0-BB19-E3F9CDDECEF4}"/>
              </a:ext>
            </a:extLst>
          </p:cNvPr>
          <p:cNvSpPr>
            <a:spLocks noGrp="1" noChangeArrowheads="1"/>
          </p:cNvSpPr>
          <p:nvPr>
            <p:ph type="title"/>
          </p:nvPr>
        </p:nvSpPr>
        <p:spPr/>
        <p:txBody>
          <a:bodyPr/>
          <a:lstStyle/>
          <a:p>
            <a:r>
              <a:rPr lang="en-US" altLang="en-US"/>
              <a:t>An efficient solution</a:t>
            </a:r>
          </a:p>
        </p:txBody>
      </p:sp>
      <p:pic>
        <p:nvPicPr>
          <p:cNvPr id="52228" name="Picture 4">
            <a:extLst>
              <a:ext uri="{FF2B5EF4-FFF2-40B4-BE49-F238E27FC236}">
                <a16:creationId xmlns:a16="http://schemas.microsoft.com/office/drawing/2014/main" id="{7C7293AD-070C-4FEF-BB54-43660587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7374419" cy="49256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6BF1F325-5DE6-4E96-94D8-CBBCF8BC02F1}"/>
              </a:ext>
            </a:extLst>
          </p:cNvPr>
          <p:cNvSpPr>
            <a:spLocks noGrp="1" noChangeArrowheads="1"/>
          </p:cNvSpPr>
          <p:nvPr>
            <p:ph type="title"/>
          </p:nvPr>
        </p:nvSpPr>
        <p:spPr>
          <a:xfrm>
            <a:off x="457200" y="122238"/>
            <a:ext cx="8229600" cy="1008389"/>
          </a:xfrm>
        </p:spPr>
        <p:txBody>
          <a:bodyPr/>
          <a:lstStyle/>
          <a:p>
            <a:r>
              <a:rPr lang="en-US" altLang="en-US" sz="6000" dirty="0"/>
              <a:t>Running time?</a:t>
            </a:r>
          </a:p>
        </p:txBody>
      </p:sp>
      <p:pic>
        <p:nvPicPr>
          <p:cNvPr id="11" name="Picture 3">
            <a:extLst>
              <a:ext uri="{FF2B5EF4-FFF2-40B4-BE49-F238E27FC236}">
                <a16:creationId xmlns:a16="http://schemas.microsoft.com/office/drawing/2014/main" id="{9E2C372E-9B68-4B11-92C1-FC3583652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46164"/>
            <a:ext cx="6237886" cy="416654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4">
            <a:extLst>
              <a:ext uri="{FF2B5EF4-FFF2-40B4-BE49-F238E27FC236}">
                <a16:creationId xmlns:a16="http://schemas.microsoft.com/office/drawing/2014/main" id="{0BA471D7-E47B-4B92-97D5-0353D11601B8}"/>
              </a:ext>
            </a:extLst>
          </p:cNvPr>
          <p:cNvSpPr txBox="1">
            <a:spLocks noChangeArrowheads="1"/>
          </p:cNvSpPr>
          <p:nvPr/>
        </p:nvSpPr>
        <p:spPr bwMode="auto">
          <a:xfrm>
            <a:off x="6971907" y="1894850"/>
            <a:ext cx="19081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l-GR"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Θ</a:t>
            </a:r>
            <a:r>
              <a:rPr kumimoji="0" lang="en-US"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rPr>
              <a:t>(n log n)</a:t>
            </a:r>
          </a:p>
        </p:txBody>
      </p:sp>
      <p:sp>
        <p:nvSpPr>
          <p:cNvPr id="13" name="Text Box 5">
            <a:extLst>
              <a:ext uri="{FF2B5EF4-FFF2-40B4-BE49-F238E27FC236}">
                <a16:creationId xmlns:a16="http://schemas.microsoft.com/office/drawing/2014/main" id="{993CFB81-80EA-4C86-8CD2-7E06464413A0}"/>
              </a:ext>
            </a:extLst>
          </p:cNvPr>
          <p:cNvSpPr txBox="1">
            <a:spLocks noChangeArrowheads="1"/>
          </p:cNvSpPr>
          <p:nvPr/>
        </p:nvSpPr>
        <p:spPr bwMode="auto">
          <a:xfrm>
            <a:off x="7183225" y="3404369"/>
            <a:ext cx="10369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l-GR"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Θ</a:t>
            </a:r>
            <a:r>
              <a:rPr kumimoji="0" lang="en-US"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rPr>
              <a:t>(n)</a:t>
            </a:r>
          </a:p>
        </p:txBody>
      </p:sp>
      <p:sp>
        <p:nvSpPr>
          <p:cNvPr id="14" name="AutoShape 6">
            <a:extLst>
              <a:ext uri="{FF2B5EF4-FFF2-40B4-BE49-F238E27FC236}">
                <a16:creationId xmlns:a16="http://schemas.microsoft.com/office/drawing/2014/main" id="{588B5DFF-5510-40FD-A65C-42CC04611EEC}"/>
              </a:ext>
            </a:extLst>
          </p:cNvPr>
          <p:cNvSpPr>
            <a:spLocks/>
          </p:cNvSpPr>
          <p:nvPr/>
        </p:nvSpPr>
        <p:spPr bwMode="auto">
          <a:xfrm>
            <a:off x="6332465" y="2488676"/>
            <a:ext cx="501031" cy="2288587"/>
          </a:xfrm>
          <a:prstGeom prst="rightBrace">
            <a:avLst>
              <a:gd name="adj1" fmla="val 21429"/>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 name="Text Box 10">
            <a:extLst>
              <a:ext uri="{FF2B5EF4-FFF2-40B4-BE49-F238E27FC236}">
                <a16:creationId xmlns:a16="http://schemas.microsoft.com/office/drawing/2014/main" id="{5E7C8F00-4CC7-49DD-A153-700B351C336B}"/>
              </a:ext>
            </a:extLst>
          </p:cNvPr>
          <p:cNvSpPr txBox="1">
            <a:spLocks noChangeArrowheads="1"/>
          </p:cNvSpPr>
          <p:nvPr/>
        </p:nvSpPr>
        <p:spPr bwMode="auto">
          <a:xfrm>
            <a:off x="1000986" y="5981928"/>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Overall: </a:t>
            </a:r>
            <a:r>
              <a:rPr kumimoji="0" lang="el-GR" alt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Θ</a:t>
            </a:r>
            <a:r>
              <a:rPr kumimoji="0" lang="en-US" alt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rPr>
              <a:t>(n log n)</a:t>
            </a:r>
          </a:p>
        </p:txBody>
      </p:sp>
      <p:sp>
        <p:nvSpPr>
          <p:cNvPr id="16" name="Text Box 11">
            <a:extLst>
              <a:ext uri="{FF2B5EF4-FFF2-40B4-BE49-F238E27FC236}">
                <a16:creationId xmlns:a16="http://schemas.microsoft.com/office/drawing/2014/main" id="{B7CF1ACF-EE8B-4486-B938-1B9234EB7155}"/>
              </a:ext>
            </a:extLst>
          </p:cNvPr>
          <p:cNvSpPr txBox="1">
            <a:spLocks noChangeArrowheads="1"/>
          </p:cNvSpPr>
          <p:nvPr/>
        </p:nvSpPr>
        <p:spPr bwMode="auto">
          <a:xfrm>
            <a:off x="6695086" y="5485673"/>
            <a:ext cx="22860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mn-ea"/>
                <a:cs typeface="+mn-cs"/>
              </a:rPr>
              <a:t>Better than:</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mn-ea"/>
                <a:cs typeface="+mn-cs"/>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746" y="159501"/>
            <a:ext cx="8585456" cy="6435527"/>
          </a:xfrm>
          <a:prstGeom prst="rect">
            <a:avLst/>
          </a:prstGeom>
        </p:spPr>
        <p:txBody>
          <a:bodyPr vert="horz" wrap="square" lIns="0" tIns="31670" rIns="0" bIns="0" rtlCol="0">
            <a:spAutoFit/>
          </a:bodyPr>
          <a:lstStyle/>
          <a:p>
            <a:pPr marL="426105" marR="376585" indent="-414589" defTabSz="829178">
              <a:lnSpc>
                <a:spcPts val="2748"/>
              </a:lnSpc>
              <a:spcBef>
                <a:spcPts val="249"/>
              </a:spcBef>
            </a:pPr>
            <a:r>
              <a:rPr sz="2358" b="1" i="1" spc="-5" dirty="0">
                <a:solidFill>
                  <a:srgbClr val="0000FF"/>
                </a:solidFill>
                <a:latin typeface="DejaVu Serif"/>
                <a:cs typeface="DejaVu Serif"/>
              </a:rPr>
              <a:t>Theorem: </a:t>
            </a:r>
            <a:r>
              <a:rPr sz="2358" dirty="0">
                <a:solidFill>
                  <a:srgbClr val="191919"/>
                </a:solidFill>
                <a:latin typeface="DejaVu Serif"/>
                <a:cs typeface="DejaVu Serif"/>
              </a:rPr>
              <a:t>The </a:t>
            </a:r>
            <a:r>
              <a:rPr sz="2358" spc="-5" dirty="0">
                <a:solidFill>
                  <a:srgbClr val="191919"/>
                </a:solidFill>
                <a:latin typeface="DejaVu Serif"/>
                <a:cs typeface="DejaVu Serif"/>
              </a:rPr>
              <a:t>greedy algorithm for activity selection  </a:t>
            </a:r>
            <a:r>
              <a:rPr sz="2358" dirty="0">
                <a:solidFill>
                  <a:srgbClr val="191919"/>
                </a:solidFill>
                <a:latin typeface="DejaVu Serif"/>
                <a:cs typeface="DejaVu Serif"/>
              </a:rPr>
              <a:t>produces </a:t>
            </a:r>
            <a:r>
              <a:rPr sz="2358" spc="-5" dirty="0">
                <a:solidFill>
                  <a:srgbClr val="191919"/>
                </a:solidFill>
                <a:latin typeface="DejaVu Serif"/>
                <a:cs typeface="DejaVu Serif"/>
              </a:rPr>
              <a:t>an optimal</a:t>
            </a:r>
            <a:r>
              <a:rPr sz="2358" spc="-27" dirty="0">
                <a:solidFill>
                  <a:srgbClr val="191919"/>
                </a:solidFill>
                <a:latin typeface="DejaVu Serif"/>
                <a:cs typeface="DejaVu Serif"/>
              </a:rPr>
              <a:t> </a:t>
            </a:r>
            <a:r>
              <a:rPr sz="2358" spc="-5" dirty="0">
                <a:solidFill>
                  <a:srgbClr val="191919"/>
                </a:solidFill>
                <a:latin typeface="DejaVu Serif"/>
                <a:cs typeface="DejaVu Serif"/>
              </a:rPr>
              <a:t>schedule.</a:t>
            </a:r>
            <a:endParaRPr sz="2358">
              <a:solidFill>
                <a:prstClr val="black"/>
              </a:solidFill>
              <a:latin typeface="DejaVu Serif"/>
              <a:cs typeface="DejaVu Serif"/>
            </a:endParaRPr>
          </a:p>
          <a:p>
            <a:pPr marL="426105" marR="214779" indent="-414589" defTabSz="829178">
              <a:lnSpc>
                <a:spcPts val="2739"/>
              </a:lnSpc>
              <a:spcBef>
                <a:spcPts val="1324"/>
              </a:spcBef>
            </a:pPr>
            <a:r>
              <a:rPr sz="2358" b="1" i="1" spc="-5" dirty="0">
                <a:solidFill>
                  <a:srgbClr val="0000FF"/>
                </a:solidFill>
                <a:latin typeface="DejaVu Serif"/>
                <a:cs typeface="DejaVu Serif"/>
              </a:rPr>
              <a:t>Proof: </a:t>
            </a:r>
            <a:r>
              <a:rPr sz="2358" spc="-5" dirty="0">
                <a:solidFill>
                  <a:srgbClr val="191919"/>
                </a:solidFill>
                <a:latin typeface="DejaVu Serif"/>
                <a:cs typeface="DejaVu Serif"/>
              </a:rPr>
              <a:t>Let </a:t>
            </a:r>
            <a:r>
              <a:rPr sz="2358" i="1" dirty="0">
                <a:solidFill>
                  <a:srgbClr val="191919"/>
                </a:solidFill>
                <a:latin typeface="DejaVu Serif"/>
                <a:cs typeface="DejaVu Serif"/>
              </a:rPr>
              <a:t>S </a:t>
            </a:r>
            <a:r>
              <a:rPr sz="2358" dirty="0">
                <a:solidFill>
                  <a:srgbClr val="191919"/>
                </a:solidFill>
                <a:latin typeface="DejaVu Serif"/>
                <a:cs typeface="DejaVu Serif"/>
              </a:rPr>
              <a:t>be </a:t>
            </a:r>
            <a:r>
              <a:rPr sz="2358" spc="-5" dirty="0">
                <a:solidFill>
                  <a:srgbClr val="191919"/>
                </a:solidFill>
                <a:latin typeface="DejaVu Serif"/>
                <a:cs typeface="DejaVu Serif"/>
              </a:rPr>
              <a:t>the schedule the algorithm produced  and </a:t>
            </a:r>
            <a:r>
              <a:rPr sz="2358" i="1" dirty="0">
                <a:solidFill>
                  <a:srgbClr val="191919"/>
                </a:solidFill>
                <a:latin typeface="DejaVu Serif"/>
                <a:cs typeface="DejaVu Serif"/>
              </a:rPr>
              <a:t>S* </a:t>
            </a:r>
            <a:r>
              <a:rPr sz="2358" dirty="0">
                <a:solidFill>
                  <a:srgbClr val="191919"/>
                </a:solidFill>
                <a:latin typeface="DejaVu Serif"/>
                <a:cs typeface="DejaVu Serif"/>
              </a:rPr>
              <a:t>be </a:t>
            </a:r>
            <a:r>
              <a:rPr sz="2358" spc="-5" dirty="0">
                <a:solidFill>
                  <a:srgbClr val="191919"/>
                </a:solidFill>
                <a:latin typeface="DejaVu Serif"/>
                <a:cs typeface="DejaVu Serif"/>
              </a:rPr>
              <a:t>any optimal schedule. </a:t>
            </a:r>
            <a:r>
              <a:rPr sz="2358" dirty="0">
                <a:solidFill>
                  <a:srgbClr val="191919"/>
                </a:solidFill>
                <a:latin typeface="DejaVu Serif"/>
                <a:cs typeface="DejaVu Serif"/>
              </a:rPr>
              <a:t>Since </a:t>
            </a:r>
            <a:r>
              <a:rPr sz="2358" i="1" dirty="0">
                <a:solidFill>
                  <a:srgbClr val="191919"/>
                </a:solidFill>
                <a:latin typeface="DejaVu Serif"/>
                <a:cs typeface="DejaVu Serif"/>
              </a:rPr>
              <a:t>S* </a:t>
            </a:r>
            <a:r>
              <a:rPr sz="2358" spc="-5" dirty="0">
                <a:solidFill>
                  <a:srgbClr val="191919"/>
                </a:solidFill>
                <a:latin typeface="DejaVu Serif"/>
                <a:cs typeface="DejaVu Serif"/>
              </a:rPr>
              <a:t>is  optimal, </a:t>
            </a:r>
            <a:r>
              <a:rPr sz="2358" dirty="0">
                <a:solidFill>
                  <a:srgbClr val="191919"/>
                </a:solidFill>
                <a:latin typeface="DejaVu Serif"/>
                <a:cs typeface="DejaVu Serif"/>
              </a:rPr>
              <a:t>we have </a:t>
            </a:r>
            <a:r>
              <a:rPr sz="2358" spc="9" dirty="0">
                <a:solidFill>
                  <a:srgbClr val="191919"/>
                </a:solidFill>
                <a:latin typeface="DejaVu Serif"/>
                <a:cs typeface="DejaVu Serif"/>
              </a:rPr>
              <a:t>|</a:t>
            </a:r>
            <a:r>
              <a:rPr sz="2358" i="1" spc="9" dirty="0">
                <a:solidFill>
                  <a:srgbClr val="191919"/>
                </a:solidFill>
                <a:latin typeface="DejaVu Serif"/>
                <a:cs typeface="DejaVu Serif"/>
              </a:rPr>
              <a:t>S| </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100" dirty="0">
                <a:solidFill>
                  <a:srgbClr val="191919"/>
                </a:solidFill>
                <a:latin typeface="DejaVu Serif"/>
                <a:cs typeface="DejaVu Serif"/>
              </a:rPr>
              <a:t>We </a:t>
            </a:r>
            <a:r>
              <a:rPr sz="2358" spc="-5" dirty="0">
                <a:solidFill>
                  <a:srgbClr val="191919"/>
                </a:solidFill>
                <a:latin typeface="DejaVu Serif"/>
                <a:cs typeface="DejaVu Serif"/>
              </a:rPr>
              <a:t>will </a:t>
            </a:r>
            <a:r>
              <a:rPr sz="2358" dirty="0">
                <a:solidFill>
                  <a:srgbClr val="191919"/>
                </a:solidFill>
                <a:latin typeface="DejaVu Serif"/>
                <a:cs typeface="DejaVu Serif"/>
              </a:rPr>
              <a:t>prove </a:t>
            </a:r>
            <a:r>
              <a:rPr sz="2358" spc="14" dirty="0">
                <a:solidFill>
                  <a:srgbClr val="191919"/>
                </a:solidFill>
                <a:latin typeface="DejaVu Serif"/>
                <a:cs typeface="DejaVu Serif"/>
              </a:rPr>
              <a:t>|</a:t>
            </a:r>
            <a:r>
              <a:rPr sz="2358" i="1" spc="14" dirty="0">
                <a:solidFill>
                  <a:srgbClr val="191919"/>
                </a:solidFill>
                <a:latin typeface="DejaVu Serif"/>
                <a:cs typeface="DejaVu Serif"/>
              </a:rPr>
              <a:t>S</a:t>
            </a:r>
            <a:r>
              <a:rPr sz="2358" spc="14" dirty="0">
                <a:solidFill>
                  <a:srgbClr val="191919"/>
                </a:solidFill>
                <a:latin typeface="DejaVu Serif"/>
                <a:cs typeface="DejaVu Serif"/>
              </a:rPr>
              <a:t>| </a:t>
            </a:r>
            <a:r>
              <a:rPr sz="2358" dirty="0">
                <a:solidFill>
                  <a:srgbClr val="191919"/>
                </a:solidFill>
                <a:latin typeface="DejaVu Serif"/>
                <a:cs typeface="DejaVu Serif"/>
              </a:rPr>
              <a:t>≥</a:t>
            </a:r>
            <a:r>
              <a:rPr sz="2358" spc="9" dirty="0">
                <a:solidFill>
                  <a:srgbClr val="191919"/>
                </a:solidFill>
                <a:latin typeface="DejaVu Serif"/>
                <a:cs typeface="DejaVu Serif"/>
              </a:rPr>
              <a:t> </a:t>
            </a:r>
            <a:r>
              <a:rPr sz="2358" dirty="0">
                <a:solidFill>
                  <a:srgbClr val="191919"/>
                </a:solidFill>
                <a:latin typeface="DejaVu Serif"/>
                <a:cs typeface="DejaVu Serif"/>
              </a:rPr>
              <a:t>|</a:t>
            </a:r>
            <a:r>
              <a:rPr sz="2358" i="1" dirty="0">
                <a:solidFill>
                  <a:srgbClr val="191919"/>
                </a:solidFill>
                <a:latin typeface="DejaVu Serif"/>
                <a:cs typeface="DejaVu Serif"/>
              </a:rPr>
              <a:t>S*</a:t>
            </a:r>
            <a:r>
              <a:rPr sz="2358" dirty="0">
                <a:solidFill>
                  <a:srgbClr val="191919"/>
                </a:solidFill>
                <a:latin typeface="DejaVu Serif"/>
                <a:cs typeface="DejaVu Serif"/>
              </a:rPr>
              <a:t>|.</a:t>
            </a:r>
            <a:endParaRPr sz="2358">
              <a:solidFill>
                <a:prstClr val="black"/>
              </a:solidFill>
              <a:latin typeface="DejaVu Serif"/>
              <a:cs typeface="DejaVu Serif"/>
            </a:endParaRPr>
          </a:p>
          <a:p>
            <a:pPr marL="403073" marR="4607" defTabSz="829178">
              <a:lnSpc>
                <a:spcPct val="97000"/>
              </a:lnSpc>
              <a:spcBef>
                <a:spcPts val="1202"/>
              </a:spcBef>
              <a:tabLst>
                <a:tab pos="1044534" algn="l"/>
                <a:tab pos="2437438" algn="l"/>
                <a:tab pos="4133222" algn="l"/>
                <a:tab pos="6735919" algn="l"/>
              </a:tabLst>
            </a:pPr>
            <a:r>
              <a:rPr sz="2358" dirty="0">
                <a:solidFill>
                  <a:srgbClr val="191919"/>
                </a:solidFill>
                <a:latin typeface="DejaVu Serif"/>
                <a:cs typeface="DejaVu Serif"/>
              </a:rPr>
              <a:t>Assume </a:t>
            </a:r>
            <a:r>
              <a:rPr sz="2358" spc="-5" dirty="0">
                <a:solidFill>
                  <a:srgbClr val="191919"/>
                </a:solidFill>
                <a:latin typeface="DejaVu Serif"/>
                <a:cs typeface="DejaVu Serif"/>
              </a:rPr>
              <a:t>for contradiction that </a:t>
            </a:r>
            <a:r>
              <a:rPr sz="2358" spc="14" dirty="0">
                <a:solidFill>
                  <a:srgbClr val="191919"/>
                </a:solidFill>
                <a:latin typeface="DejaVu Serif"/>
                <a:cs typeface="DejaVu Serif"/>
              </a:rPr>
              <a:t>|</a:t>
            </a:r>
            <a:r>
              <a:rPr sz="2358" i="1" spc="14" dirty="0">
                <a:solidFill>
                  <a:srgbClr val="191919"/>
                </a:solidFill>
                <a:latin typeface="DejaVu Serif"/>
                <a:cs typeface="DejaVu Serif"/>
              </a:rPr>
              <a:t>S</a:t>
            </a:r>
            <a:r>
              <a:rPr sz="2358" spc="14" dirty="0">
                <a:solidFill>
                  <a:srgbClr val="191919"/>
                </a:solidFill>
                <a:latin typeface="DejaVu Serif"/>
                <a:cs typeface="DejaVu Serif"/>
              </a:rPr>
              <a:t>|</a:t>
            </a:r>
            <a:r>
              <a:rPr sz="2358" spc="50" dirty="0">
                <a:solidFill>
                  <a:srgbClr val="191919"/>
                </a:solidFill>
                <a:latin typeface="DejaVu Serif"/>
                <a:cs typeface="DejaVu Serif"/>
              </a:rPr>
              <a:t> </a:t>
            </a:r>
            <a:r>
              <a:rPr sz="2358" dirty="0">
                <a:solidFill>
                  <a:srgbClr val="191919"/>
                </a:solidFill>
                <a:latin typeface="DejaVu Serif"/>
                <a:cs typeface="DejaVu Serif"/>
              </a:rPr>
              <a:t>&lt;</a:t>
            </a:r>
            <a:r>
              <a:rPr sz="2358" spc="18" dirty="0">
                <a:solidFill>
                  <a:srgbClr val="191919"/>
                </a:solidFill>
                <a:latin typeface="DejaVu Serif"/>
                <a:cs typeface="DejaVu Serif"/>
              </a:rPr>
              <a:t> </a:t>
            </a:r>
            <a:r>
              <a:rPr sz="2358" dirty="0">
                <a:solidFill>
                  <a:srgbClr val="191919"/>
                </a:solidFill>
                <a:latin typeface="DejaVu Serif"/>
                <a:cs typeface="DejaVu Serif"/>
              </a:rPr>
              <a:t>|</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Let </a:t>
            </a:r>
            <a:r>
              <a:rPr sz="2358" i="1" dirty="0">
                <a:solidFill>
                  <a:srgbClr val="191919"/>
                </a:solidFill>
                <a:latin typeface="DejaVu Serif"/>
                <a:cs typeface="DejaVu Serif"/>
              </a:rPr>
              <a:t>k </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By </a:t>
            </a:r>
            <a:r>
              <a:rPr sz="2358" dirty="0">
                <a:solidFill>
                  <a:srgbClr val="191919"/>
                </a:solidFill>
                <a:latin typeface="DejaVu Serif"/>
                <a:cs typeface="DejaVu Serif"/>
              </a:rPr>
              <a:t>our </a:t>
            </a:r>
            <a:r>
              <a:rPr sz="2358" spc="-5" dirty="0">
                <a:solidFill>
                  <a:srgbClr val="191919"/>
                </a:solidFill>
                <a:latin typeface="DejaVu Serif"/>
                <a:cs typeface="DejaVu Serif"/>
              </a:rPr>
              <a:t>lemma, </a:t>
            </a:r>
            <a:r>
              <a:rPr sz="2358" dirty="0">
                <a:solidFill>
                  <a:srgbClr val="191919"/>
                </a:solidFill>
                <a:latin typeface="DejaVu Serif"/>
                <a:cs typeface="DejaVu Serif"/>
              </a:rPr>
              <a:t>we know </a:t>
            </a:r>
            <a:r>
              <a:rPr sz="2358" i="1" dirty="0">
                <a:solidFill>
                  <a:srgbClr val="191919"/>
                </a:solidFill>
                <a:latin typeface="DejaVu Serif"/>
                <a:cs typeface="DejaVu Serif"/>
              </a:rPr>
              <a:t>f</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 </a:t>
            </a:r>
            <a:r>
              <a:rPr sz="2358" i="1" dirty="0">
                <a:solidFill>
                  <a:srgbClr val="191919"/>
                </a:solidFill>
                <a:latin typeface="DejaVu Serif"/>
                <a:cs typeface="DejaVu Serif"/>
              </a:rPr>
              <a:t>f</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so the </a:t>
            </a:r>
            <a:r>
              <a:rPr sz="2358" i="1" dirty="0">
                <a:solidFill>
                  <a:srgbClr val="191919"/>
                </a:solidFill>
                <a:latin typeface="DejaVu Serif"/>
                <a:cs typeface="DejaVu Serif"/>
              </a:rPr>
              <a:t>k</a:t>
            </a:r>
            <a:r>
              <a:rPr sz="2358" dirty="0">
                <a:solidFill>
                  <a:srgbClr val="191919"/>
                </a:solidFill>
                <a:latin typeface="DejaVu Serif"/>
                <a:cs typeface="DejaVu Serif"/>
              </a:rPr>
              <a:t>th  </a:t>
            </a:r>
            <a:r>
              <a:rPr sz="2358" spc="-5" dirty="0">
                <a:solidFill>
                  <a:srgbClr val="191919"/>
                </a:solidFill>
                <a:latin typeface="DejaVu Serif"/>
                <a:cs typeface="DejaVu Serif"/>
              </a:rPr>
              <a:t>activity in </a:t>
            </a:r>
            <a:r>
              <a:rPr sz="2358" i="1" dirty="0">
                <a:solidFill>
                  <a:srgbClr val="191919"/>
                </a:solidFill>
                <a:latin typeface="DejaVu Serif"/>
                <a:cs typeface="DejaVu Serif"/>
              </a:rPr>
              <a:t>S </a:t>
            </a:r>
            <a:r>
              <a:rPr sz="2358" spc="-5" dirty="0">
                <a:solidFill>
                  <a:srgbClr val="191919"/>
                </a:solidFill>
                <a:latin typeface="DejaVu Serif"/>
                <a:cs typeface="DejaVu Serif"/>
              </a:rPr>
              <a:t>finishes </a:t>
            </a:r>
            <a:r>
              <a:rPr sz="2358" dirty="0">
                <a:solidFill>
                  <a:srgbClr val="191919"/>
                </a:solidFill>
                <a:latin typeface="DejaVu Serif"/>
                <a:cs typeface="DejaVu Serif"/>
              </a:rPr>
              <a:t>no </a:t>
            </a:r>
            <a:r>
              <a:rPr sz="2358" spc="-9" dirty="0">
                <a:solidFill>
                  <a:srgbClr val="191919"/>
                </a:solidFill>
                <a:latin typeface="DejaVu Serif"/>
                <a:cs typeface="DejaVu Serif"/>
              </a:rPr>
              <a:t>later </a:t>
            </a:r>
            <a:r>
              <a:rPr sz="2358" spc="-5" dirty="0">
                <a:solidFill>
                  <a:srgbClr val="191919"/>
                </a:solidFill>
                <a:latin typeface="DejaVu Serif"/>
                <a:cs typeface="DejaVu Serif"/>
              </a:rPr>
              <a:t>than the </a:t>
            </a:r>
            <a:r>
              <a:rPr sz="2358" i="1" spc="-5" dirty="0">
                <a:solidFill>
                  <a:srgbClr val="191919"/>
                </a:solidFill>
                <a:latin typeface="DejaVu Serif"/>
                <a:cs typeface="DejaVu Serif"/>
              </a:rPr>
              <a:t>k</a:t>
            </a:r>
            <a:r>
              <a:rPr sz="2358" spc="-5" dirty="0">
                <a:solidFill>
                  <a:srgbClr val="191919"/>
                </a:solidFill>
                <a:latin typeface="DejaVu Serif"/>
                <a:cs typeface="DejaVu Serif"/>
              </a:rPr>
              <a:t>th activity in  </a:t>
            </a:r>
            <a:r>
              <a:rPr sz="2358" i="1" spc="5" dirty="0">
                <a:solidFill>
                  <a:srgbClr val="191919"/>
                </a:solidFill>
                <a:latin typeface="DejaVu Serif"/>
                <a:cs typeface="DejaVu Serif"/>
              </a:rPr>
              <a:t>S*</a:t>
            </a:r>
            <a:r>
              <a:rPr sz="2358" spc="5" dirty="0">
                <a:solidFill>
                  <a:srgbClr val="191919"/>
                </a:solidFill>
                <a:latin typeface="DejaVu Serif"/>
                <a:cs typeface="DejaVu Serif"/>
              </a:rPr>
              <a:t>.	</a:t>
            </a:r>
            <a:r>
              <a:rPr sz="2358" dirty="0">
                <a:solidFill>
                  <a:srgbClr val="191919"/>
                </a:solidFill>
                <a:latin typeface="DejaVu Serif"/>
                <a:cs typeface="DejaVu Serif"/>
              </a:rPr>
              <a:t>Since </a:t>
            </a:r>
            <a:r>
              <a:rPr sz="2358" spc="5" dirty="0">
                <a:solidFill>
                  <a:srgbClr val="191919"/>
                </a:solidFill>
                <a:latin typeface="DejaVu Serif"/>
                <a:cs typeface="DejaVu Serif"/>
              </a:rPr>
              <a:t>|</a:t>
            </a:r>
            <a:r>
              <a:rPr sz="2358" i="1" spc="5" dirty="0">
                <a:solidFill>
                  <a:srgbClr val="191919"/>
                </a:solidFill>
                <a:latin typeface="DejaVu Serif"/>
                <a:cs typeface="DejaVu Serif"/>
              </a:rPr>
              <a:t>S</a:t>
            </a:r>
            <a:r>
              <a:rPr sz="2358" spc="5" dirty="0">
                <a:solidFill>
                  <a:srgbClr val="191919"/>
                </a:solidFill>
                <a:latin typeface="DejaVu Serif"/>
                <a:cs typeface="DejaVu Serif"/>
              </a:rPr>
              <a:t>| </a:t>
            </a:r>
            <a:r>
              <a:rPr sz="2358" dirty="0">
                <a:solidFill>
                  <a:srgbClr val="191919"/>
                </a:solidFill>
                <a:latin typeface="DejaVu Serif"/>
                <a:cs typeface="DejaVu Serif"/>
              </a:rPr>
              <a:t>&lt;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there is </a:t>
            </a:r>
            <a:r>
              <a:rPr sz="2358" dirty="0">
                <a:solidFill>
                  <a:srgbClr val="191919"/>
                </a:solidFill>
                <a:latin typeface="DejaVu Serif"/>
                <a:cs typeface="DejaVu Serif"/>
              </a:rPr>
              <a:t>a </a:t>
            </a:r>
            <a:r>
              <a:rPr sz="2358" spc="14" dirty="0">
                <a:solidFill>
                  <a:srgbClr val="191919"/>
                </a:solidFill>
                <a:latin typeface="DejaVu Serif"/>
                <a:cs typeface="DejaVu Serif"/>
              </a:rPr>
              <a:t>(</a:t>
            </a:r>
            <a:r>
              <a:rPr sz="2358" i="1" spc="14" dirty="0">
                <a:solidFill>
                  <a:srgbClr val="191919"/>
                </a:solidFill>
                <a:latin typeface="DejaVu Serif"/>
                <a:cs typeface="DejaVu Serif"/>
              </a:rPr>
              <a:t>k </a:t>
            </a:r>
            <a:r>
              <a:rPr sz="2358" dirty="0">
                <a:solidFill>
                  <a:srgbClr val="191919"/>
                </a:solidFill>
                <a:latin typeface="DejaVu Serif"/>
                <a:cs typeface="DejaVu Serif"/>
              </a:rPr>
              <a:t>+ </a:t>
            </a:r>
            <a:r>
              <a:rPr sz="2358" spc="-5" dirty="0">
                <a:solidFill>
                  <a:srgbClr val="191919"/>
                </a:solidFill>
                <a:latin typeface="DejaVu Serif"/>
                <a:cs typeface="DejaVu Serif"/>
              </a:rPr>
              <a:t>1)st activity </a:t>
            </a:r>
            <a:r>
              <a:rPr sz="2358" spc="-9" dirty="0">
                <a:solidFill>
                  <a:srgbClr val="191919"/>
                </a:solidFill>
                <a:latin typeface="DejaVu Serif"/>
                <a:cs typeface="DejaVu Serif"/>
              </a:rPr>
              <a:t>in </a:t>
            </a:r>
            <a:r>
              <a:rPr sz="2358" i="1" spc="5" dirty="0">
                <a:solidFill>
                  <a:srgbClr val="191919"/>
                </a:solidFill>
                <a:latin typeface="DejaVu Serif"/>
                <a:cs typeface="DejaVu Serif"/>
              </a:rPr>
              <a:t>S*</a:t>
            </a:r>
            <a:r>
              <a:rPr sz="2358" spc="5" dirty="0">
                <a:solidFill>
                  <a:srgbClr val="191919"/>
                </a:solidFill>
                <a:latin typeface="DejaVu Serif"/>
                <a:cs typeface="DejaVu Serif"/>
              </a:rPr>
              <a:t>,  </a:t>
            </a:r>
            <a:r>
              <a:rPr sz="2358" spc="-5" dirty="0">
                <a:solidFill>
                  <a:srgbClr val="191919"/>
                </a:solidFill>
                <a:latin typeface="DejaVu Serif"/>
                <a:cs typeface="DejaVu Serif"/>
              </a:rPr>
              <a:t>and its start time </a:t>
            </a:r>
            <a:r>
              <a:rPr sz="2358" dirty="0">
                <a:solidFill>
                  <a:srgbClr val="191919"/>
                </a:solidFill>
                <a:latin typeface="DejaVu Serif"/>
                <a:cs typeface="DejaVu Serif"/>
              </a:rPr>
              <a:t>must be </a:t>
            </a:r>
            <a:r>
              <a:rPr sz="2358" spc="-5" dirty="0">
                <a:solidFill>
                  <a:srgbClr val="191919"/>
                </a:solidFill>
                <a:latin typeface="DejaVu Serif"/>
                <a:cs typeface="DejaVu Serif"/>
              </a:rPr>
              <a:t>after </a:t>
            </a:r>
            <a:r>
              <a:rPr sz="2358" i="1" dirty="0">
                <a:solidFill>
                  <a:srgbClr val="191919"/>
                </a:solidFill>
                <a:latin typeface="DejaVu Serif"/>
                <a:cs typeface="DejaVu Serif"/>
              </a:rPr>
              <a:t>f</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and therefore  after</a:t>
            </a:r>
            <a:r>
              <a:rPr sz="2358" spc="14" dirty="0">
                <a:solidFill>
                  <a:srgbClr val="191919"/>
                </a:solidFill>
                <a:latin typeface="DejaVu Serif"/>
                <a:cs typeface="DejaVu Serif"/>
              </a:rPr>
              <a:t> </a:t>
            </a:r>
            <a:r>
              <a:rPr sz="2358" i="1" dirty="0">
                <a:solidFill>
                  <a:srgbClr val="191919"/>
                </a:solidFill>
                <a:latin typeface="DejaVu Serif"/>
                <a:cs typeface="DejaVu Serif"/>
              </a:rPr>
              <a:t>f</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a:t>
            </a:r>
            <a:r>
              <a:rPr sz="2358" spc="9"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Thus </a:t>
            </a:r>
            <a:r>
              <a:rPr sz="2358" spc="-5" dirty="0">
                <a:solidFill>
                  <a:srgbClr val="191919"/>
                </a:solidFill>
                <a:latin typeface="DejaVu Serif"/>
                <a:cs typeface="DejaVu Serif"/>
              </a:rPr>
              <a:t>after the greedy algorithm added  its </a:t>
            </a:r>
            <a:r>
              <a:rPr sz="2358" i="1" dirty="0">
                <a:solidFill>
                  <a:srgbClr val="191919"/>
                </a:solidFill>
                <a:latin typeface="DejaVu Serif"/>
                <a:cs typeface="DejaVu Serif"/>
              </a:rPr>
              <a:t>k</a:t>
            </a:r>
            <a:r>
              <a:rPr sz="2358" dirty="0">
                <a:solidFill>
                  <a:srgbClr val="191919"/>
                </a:solidFill>
                <a:latin typeface="DejaVu Serif"/>
                <a:cs typeface="DejaVu Serif"/>
              </a:rPr>
              <a:t>th </a:t>
            </a:r>
            <a:r>
              <a:rPr sz="2358" spc="-5" dirty="0">
                <a:solidFill>
                  <a:srgbClr val="191919"/>
                </a:solidFill>
                <a:latin typeface="DejaVu Serif"/>
                <a:cs typeface="DejaVu Serif"/>
              </a:rPr>
              <a:t>activity to </a:t>
            </a:r>
            <a:r>
              <a:rPr sz="2358" i="1" dirty="0">
                <a:solidFill>
                  <a:srgbClr val="191919"/>
                </a:solidFill>
                <a:latin typeface="DejaVu Serif"/>
                <a:cs typeface="DejaVu Serif"/>
              </a:rPr>
              <a:t>S</a:t>
            </a:r>
            <a:r>
              <a:rPr sz="2358" dirty="0">
                <a:solidFill>
                  <a:srgbClr val="191919"/>
                </a:solidFill>
                <a:latin typeface="DejaVu Serif"/>
                <a:cs typeface="DejaVu Serif"/>
              </a:rPr>
              <a:t>, the </a:t>
            </a:r>
            <a:r>
              <a:rPr sz="2358" spc="9" dirty="0">
                <a:solidFill>
                  <a:srgbClr val="191919"/>
                </a:solidFill>
                <a:latin typeface="DejaVu Serif"/>
                <a:cs typeface="DejaVu Serif"/>
              </a:rPr>
              <a:t>(</a:t>
            </a:r>
            <a:r>
              <a:rPr sz="2358" i="1" spc="9" dirty="0">
                <a:solidFill>
                  <a:srgbClr val="191919"/>
                </a:solidFill>
                <a:latin typeface="DejaVu Serif"/>
                <a:cs typeface="DejaVu Serif"/>
              </a:rPr>
              <a:t>k </a:t>
            </a:r>
            <a:r>
              <a:rPr sz="2358" dirty="0">
                <a:solidFill>
                  <a:srgbClr val="191919"/>
                </a:solidFill>
                <a:latin typeface="DejaVu Serif"/>
                <a:cs typeface="DejaVu Serif"/>
              </a:rPr>
              <a:t>+ 1)st </a:t>
            </a:r>
            <a:r>
              <a:rPr sz="2358" spc="-5" dirty="0">
                <a:solidFill>
                  <a:srgbClr val="191919"/>
                </a:solidFill>
                <a:latin typeface="DejaVu Serif"/>
                <a:cs typeface="DejaVu Serif"/>
              </a:rPr>
              <a:t>activity from </a:t>
            </a:r>
            <a:r>
              <a:rPr sz="2358" i="1" spc="-5" dirty="0">
                <a:solidFill>
                  <a:srgbClr val="191919"/>
                </a:solidFill>
                <a:latin typeface="DejaVu Serif"/>
                <a:cs typeface="DejaVu Serif"/>
              </a:rPr>
              <a:t>S*  </a:t>
            </a:r>
            <a:r>
              <a:rPr sz="2358" dirty="0">
                <a:solidFill>
                  <a:srgbClr val="191919"/>
                </a:solidFill>
                <a:latin typeface="DejaVu Serif"/>
                <a:cs typeface="DejaVu Serif"/>
              </a:rPr>
              <a:t>would </a:t>
            </a:r>
            <a:r>
              <a:rPr sz="2358" spc="-5" dirty="0">
                <a:solidFill>
                  <a:srgbClr val="191919"/>
                </a:solidFill>
                <a:latin typeface="DejaVu Serif"/>
                <a:cs typeface="DejaVu Serif"/>
              </a:rPr>
              <a:t>still belong</a:t>
            </a:r>
            <a:r>
              <a:rPr sz="2358" spc="5" dirty="0">
                <a:solidFill>
                  <a:srgbClr val="191919"/>
                </a:solidFill>
                <a:latin typeface="DejaVu Serif"/>
                <a:cs typeface="DejaVu Serif"/>
              </a:rPr>
              <a:t> </a:t>
            </a:r>
            <a:r>
              <a:rPr sz="2358" spc="-5" dirty="0">
                <a:solidFill>
                  <a:srgbClr val="191919"/>
                </a:solidFill>
                <a:latin typeface="DejaVu Serif"/>
                <a:cs typeface="DejaVu Serif"/>
              </a:rPr>
              <a:t>to</a:t>
            </a:r>
            <a:r>
              <a:rPr sz="2358" spc="45" dirty="0">
                <a:solidFill>
                  <a:srgbClr val="191919"/>
                </a:solidFill>
                <a:latin typeface="DejaVu Serif"/>
                <a:cs typeface="DejaVu Serif"/>
              </a:rPr>
              <a:t> </a:t>
            </a:r>
            <a:r>
              <a:rPr sz="2358" i="1" dirty="0">
                <a:solidFill>
                  <a:srgbClr val="191919"/>
                </a:solidFill>
                <a:latin typeface="DejaVu Serif"/>
                <a:cs typeface="DejaVu Serif"/>
              </a:rPr>
              <a:t>U</a:t>
            </a:r>
            <a:r>
              <a:rPr sz="2358" dirty="0">
                <a:solidFill>
                  <a:srgbClr val="191919"/>
                </a:solidFill>
                <a:latin typeface="DejaVu Serif"/>
                <a:cs typeface="DejaVu Serif"/>
              </a:rPr>
              <a:t>.	</a:t>
            </a:r>
            <a:r>
              <a:rPr sz="2358" spc="-5" dirty="0">
                <a:solidFill>
                  <a:srgbClr val="191919"/>
                </a:solidFill>
                <a:latin typeface="DejaVu Serif"/>
                <a:cs typeface="DejaVu Serif"/>
              </a:rPr>
              <a:t>But </a:t>
            </a:r>
            <a:r>
              <a:rPr sz="2358" dirty="0">
                <a:solidFill>
                  <a:srgbClr val="191919"/>
                </a:solidFill>
                <a:latin typeface="DejaVu Serif"/>
                <a:cs typeface="DejaVu Serif"/>
              </a:rPr>
              <a:t>the </a:t>
            </a:r>
            <a:r>
              <a:rPr sz="2358" spc="-5" dirty="0">
                <a:solidFill>
                  <a:srgbClr val="191919"/>
                </a:solidFill>
                <a:latin typeface="DejaVu Serif"/>
                <a:cs typeface="DejaVu Serif"/>
              </a:rPr>
              <a:t>greedy algorithm  ended after </a:t>
            </a:r>
            <a:r>
              <a:rPr sz="2358" i="1" dirty="0">
                <a:solidFill>
                  <a:srgbClr val="191919"/>
                </a:solidFill>
                <a:latin typeface="DejaVu Serif"/>
                <a:cs typeface="DejaVu Serif"/>
              </a:rPr>
              <a:t>k </a:t>
            </a:r>
            <a:r>
              <a:rPr sz="2358" spc="-5" dirty="0">
                <a:solidFill>
                  <a:srgbClr val="191919"/>
                </a:solidFill>
                <a:latin typeface="DejaVu Serif"/>
                <a:cs typeface="DejaVu Serif"/>
              </a:rPr>
              <a:t>activities, so </a:t>
            </a:r>
            <a:r>
              <a:rPr sz="2358" i="1" dirty="0">
                <a:solidFill>
                  <a:srgbClr val="191919"/>
                </a:solidFill>
                <a:latin typeface="DejaVu Serif"/>
                <a:cs typeface="DejaVu Serif"/>
              </a:rPr>
              <a:t>U </a:t>
            </a:r>
            <a:r>
              <a:rPr sz="2358" spc="-5" dirty="0">
                <a:solidFill>
                  <a:srgbClr val="191919"/>
                </a:solidFill>
                <a:latin typeface="DejaVu Serif"/>
                <a:cs typeface="DejaVu Serif"/>
              </a:rPr>
              <a:t>must </a:t>
            </a:r>
            <a:r>
              <a:rPr sz="2358" dirty="0">
                <a:solidFill>
                  <a:srgbClr val="191919"/>
                </a:solidFill>
                <a:latin typeface="DejaVu Serif"/>
                <a:cs typeface="DejaVu Serif"/>
              </a:rPr>
              <a:t>have </a:t>
            </a:r>
            <a:r>
              <a:rPr sz="2358" spc="-5" dirty="0">
                <a:solidFill>
                  <a:srgbClr val="191919"/>
                </a:solidFill>
                <a:latin typeface="DejaVu Serif"/>
                <a:cs typeface="DejaVu Serif"/>
              </a:rPr>
              <a:t>been</a:t>
            </a:r>
            <a:r>
              <a:rPr sz="2358" spc="36" dirty="0">
                <a:solidFill>
                  <a:srgbClr val="191919"/>
                </a:solidFill>
                <a:latin typeface="DejaVu Serif"/>
                <a:cs typeface="DejaVu Serif"/>
              </a:rPr>
              <a:t> </a:t>
            </a:r>
            <a:r>
              <a:rPr sz="2358" spc="-54" dirty="0">
                <a:solidFill>
                  <a:srgbClr val="191919"/>
                </a:solidFill>
                <a:latin typeface="DejaVu Serif"/>
                <a:cs typeface="DejaVu Serif"/>
              </a:rPr>
              <a:t>empty.</a:t>
            </a:r>
            <a:endParaRPr sz="2358">
              <a:solidFill>
                <a:prstClr val="black"/>
              </a:solidFill>
              <a:latin typeface="DejaVu Serif"/>
              <a:cs typeface="DejaVu Serif"/>
            </a:endParaRPr>
          </a:p>
          <a:p>
            <a:pPr marL="403073" marR="208446" defTabSz="829178">
              <a:lnSpc>
                <a:spcPct val="97000"/>
              </a:lnSpc>
              <a:spcBef>
                <a:spcPts val="1029"/>
              </a:spcBef>
              <a:tabLst>
                <a:tab pos="4147041" algn="l"/>
              </a:tabLst>
            </a:pPr>
            <a:r>
              <a:rPr sz="2358" spc="-100" dirty="0">
                <a:solidFill>
                  <a:srgbClr val="191919"/>
                </a:solidFill>
                <a:latin typeface="DejaVu Serif"/>
                <a:cs typeface="DejaVu Serif"/>
              </a:rPr>
              <a:t>We </a:t>
            </a:r>
            <a:r>
              <a:rPr sz="2358" spc="-5" dirty="0">
                <a:solidFill>
                  <a:srgbClr val="191919"/>
                </a:solidFill>
                <a:latin typeface="DejaVu Serif"/>
                <a:cs typeface="DejaVu Serif"/>
              </a:rPr>
              <a:t>have reached </a:t>
            </a:r>
            <a:r>
              <a:rPr sz="2358" dirty="0">
                <a:solidFill>
                  <a:srgbClr val="191919"/>
                </a:solidFill>
                <a:latin typeface="DejaVu Serif"/>
                <a:cs typeface="DejaVu Serif"/>
              </a:rPr>
              <a:t>a </a:t>
            </a:r>
            <a:r>
              <a:rPr sz="2358" spc="-5" dirty="0">
                <a:solidFill>
                  <a:srgbClr val="191919"/>
                </a:solidFill>
                <a:latin typeface="DejaVu Serif"/>
                <a:cs typeface="DejaVu Serif"/>
              </a:rPr>
              <a:t>contradiction, </a:t>
            </a:r>
            <a:r>
              <a:rPr sz="2358" dirty="0">
                <a:solidFill>
                  <a:srgbClr val="191919"/>
                </a:solidFill>
                <a:latin typeface="DejaVu Serif"/>
                <a:cs typeface="DejaVu Serif"/>
              </a:rPr>
              <a:t>so our </a:t>
            </a:r>
            <a:r>
              <a:rPr sz="2358" spc="-5" dirty="0">
                <a:solidFill>
                  <a:srgbClr val="191919"/>
                </a:solidFill>
                <a:latin typeface="DejaVu Serif"/>
                <a:cs typeface="DejaVu Serif"/>
              </a:rPr>
              <a:t>assumption  </a:t>
            </a:r>
            <a:r>
              <a:rPr sz="2358" dirty="0">
                <a:solidFill>
                  <a:srgbClr val="191919"/>
                </a:solidFill>
                <a:latin typeface="DejaVu Serif"/>
                <a:cs typeface="DejaVu Serif"/>
              </a:rPr>
              <a:t>must </a:t>
            </a:r>
            <a:r>
              <a:rPr sz="2358" spc="-5" dirty="0">
                <a:solidFill>
                  <a:srgbClr val="191919"/>
                </a:solidFill>
                <a:latin typeface="DejaVu Serif"/>
                <a:cs typeface="DejaVu Serif"/>
              </a:rPr>
              <a:t>have</a:t>
            </a:r>
            <a:r>
              <a:rPr sz="2358" dirty="0">
                <a:solidFill>
                  <a:srgbClr val="191919"/>
                </a:solidFill>
                <a:latin typeface="DejaVu Serif"/>
                <a:cs typeface="DejaVu Serif"/>
              </a:rPr>
              <a:t> </a:t>
            </a:r>
            <a:r>
              <a:rPr sz="2358" spc="-5" dirty="0">
                <a:solidFill>
                  <a:srgbClr val="191919"/>
                </a:solidFill>
                <a:latin typeface="DejaVu Serif"/>
                <a:cs typeface="DejaVu Serif"/>
              </a:rPr>
              <a:t>been</a:t>
            </a:r>
            <a:r>
              <a:rPr sz="2358" dirty="0">
                <a:solidFill>
                  <a:srgbClr val="191919"/>
                </a:solidFill>
                <a:latin typeface="DejaVu Serif"/>
                <a:cs typeface="DejaVu Serif"/>
              </a:rPr>
              <a:t> wrong.	Thus </a:t>
            </a:r>
            <a:r>
              <a:rPr sz="2358" spc="-5" dirty="0">
                <a:solidFill>
                  <a:srgbClr val="191919"/>
                </a:solidFill>
                <a:latin typeface="DejaVu Serif"/>
                <a:cs typeface="DejaVu Serif"/>
              </a:rPr>
              <a:t>the greedy algorithm  </a:t>
            </a:r>
            <a:r>
              <a:rPr sz="2358" dirty="0">
                <a:solidFill>
                  <a:srgbClr val="191919"/>
                </a:solidFill>
                <a:latin typeface="DejaVu Serif"/>
                <a:cs typeface="DejaVu Serif"/>
              </a:rPr>
              <a:t>must be </a:t>
            </a:r>
            <a:r>
              <a:rPr sz="2358" spc="-5" dirty="0">
                <a:solidFill>
                  <a:srgbClr val="191919"/>
                </a:solidFill>
                <a:latin typeface="DejaVu Serif"/>
                <a:cs typeface="DejaVu Serif"/>
              </a:rPr>
              <a:t>optimal.</a:t>
            </a:r>
            <a:r>
              <a:rPr sz="2358" spc="-18" dirty="0">
                <a:solidFill>
                  <a:srgbClr val="191919"/>
                </a:solidFill>
                <a:latin typeface="DejaVu Serif"/>
                <a:cs typeface="DejaVu Serif"/>
              </a:rPr>
              <a:t> </a:t>
            </a:r>
            <a:r>
              <a:rPr sz="2358" dirty="0">
                <a:solidFill>
                  <a:srgbClr val="191919"/>
                </a:solidFill>
                <a:latin typeface="DejaVu Serif"/>
                <a:cs typeface="DejaVu Serif"/>
              </a:rPr>
              <a:t>■</a:t>
            </a:r>
            <a:endParaRPr sz="2358">
              <a:solidFill>
                <a:prstClr val="black"/>
              </a:solidFill>
              <a:latin typeface="DejaVu Serif"/>
              <a:cs typeface="DejaVu Serif"/>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538E13C-4A7E-43F5-93B4-2E907FDE32C3}"/>
              </a:ext>
            </a:extLst>
          </p:cNvPr>
          <p:cNvSpPr>
            <a:spLocks noGrp="1" noChangeArrowheads="1"/>
          </p:cNvSpPr>
          <p:nvPr>
            <p:ph type="title"/>
          </p:nvPr>
        </p:nvSpPr>
        <p:spPr/>
        <p:txBody>
          <a:bodyPr/>
          <a:lstStyle/>
          <a:p>
            <a:r>
              <a:rPr lang="en-US" altLang="en-US" dirty="0"/>
              <a:t>Data compression</a:t>
            </a:r>
          </a:p>
        </p:txBody>
      </p:sp>
      <p:sp>
        <p:nvSpPr>
          <p:cNvPr id="92163" name="Rectangle 3">
            <a:extLst>
              <a:ext uri="{FF2B5EF4-FFF2-40B4-BE49-F238E27FC236}">
                <a16:creationId xmlns:a16="http://schemas.microsoft.com/office/drawing/2014/main" id="{D39DD6DA-7A61-4E5A-A43B-200BFC39A3E7}"/>
              </a:ext>
            </a:extLst>
          </p:cNvPr>
          <p:cNvSpPr>
            <a:spLocks noGrp="1" noChangeArrowheads="1"/>
          </p:cNvSpPr>
          <p:nvPr>
            <p:ph type="body" idx="1"/>
          </p:nvPr>
        </p:nvSpPr>
        <p:spPr>
          <a:xfrm>
            <a:off x="457200" y="1719263"/>
            <a:ext cx="8229600" cy="1785937"/>
          </a:xfrm>
        </p:spPr>
        <p:txBody>
          <a:bodyPr/>
          <a:lstStyle/>
          <a:p>
            <a:r>
              <a:rPr lang="en-US" altLang="en-US" sz="2600"/>
              <a:t>Given a file containing some data of a fixed alphabet </a:t>
            </a:r>
            <a:r>
              <a:rPr lang="el-GR" altLang="en-US" sz="2600">
                <a:cs typeface="Arial" panose="020B0604020202020204" pitchFamily="34" charset="0"/>
              </a:rPr>
              <a:t>Σ</a:t>
            </a:r>
            <a:r>
              <a:rPr lang="en-US" altLang="en-US" sz="2600">
                <a:cs typeface="Arial" panose="020B0604020202020204" pitchFamily="34" charset="0"/>
              </a:rPr>
              <a:t> (e.g. A, B, C, D), we would like to pick a binary character code that minimizes the number of bits required to represent the data.</a:t>
            </a:r>
            <a:endParaRPr lang="el-GR" altLang="en-US" sz="2600">
              <a:cs typeface="Arial" panose="020B0604020202020204" pitchFamily="34" charset="0"/>
            </a:endParaRPr>
          </a:p>
        </p:txBody>
      </p:sp>
      <p:grpSp>
        <p:nvGrpSpPr>
          <p:cNvPr id="92171" name="Group 11">
            <a:extLst>
              <a:ext uri="{FF2B5EF4-FFF2-40B4-BE49-F238E27FC236}">
                <a16:creationId xmlns:a16="http://schemas.microsoft.com/office/drawing/2014/main" id="{E7B41775-4253-467E-AF8D-FFCFFEB6D1E4}"/>
              </a:ext>
            </a:extLst>
          </p:cNvPr>
          <p:cNvGrpSpPr>
            <a:grpSpLocks/>
          </p:cNvGrpSpPr>
          <p:nvPr/>
        </p:nvGrpSpPr>
        <p:grpSpPr bwMode="auto">
          <a:xfrm>
            <a:off x="1371600" y="4267200"/>
            <a:ext cx="2743200" cy="2286000"/>
            <a:chOff x="672" y="2688"/>
            <a:chExt cx="1728" cy="1440"/>
          </a:xfrm>
        </p:grpSpPr>
        <p:sp>
          <p:nvSpPr>
            <p:cNvPr id="92164" name="Text Box 4">
              <a:extLst>
                <a:ext uri="{FF2B5EF4-FFF2-40B4-BE49-F238E27FC236}">
                  <a16:creationId xmlns:a16="http://schemas.microsoft.com/office/drawing/2014/main" id="{25EB3FC2-2531-4ED3-8ADA-ED9B6903463D}"/>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C A D A A D B …</a:t>
              </a:r>
            </a:p>
          </p:txBody>
        </p:sp>
        <p:sp>
          <p:nvSpPr>
            <p:cNvPr id="92165" name="Rectangle 5">
              <a:extLst>
                <a:ext uri="{FF2B5EF4-FFF2-40B4-BE49-F238E27FC236}">
                  <a16:creationId xmlns:a16="http://schemas.microsoft.com/office/drawing/2014/main" id="{74F65D0D-D595-489F-B711-8287013E94BD}"/>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66" name="Line 6">
              <a:extLst>
                <a:ext uri="{FF2B5EF4-FFF2-40B4-BE49-F238E27FC236}">
                  <a16:creationId xmlns:a16="http://schemas.microsoft.com/office/drawing/2014/main" id="{76D76D82-D4AC-403F-BCF5-7DD0F1BE5A14}"/>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67" name="Line 7">
              <a:extLst>
                <a:ext uri="{FF2B5EF4-FFF2-40B4-BE49-F238E27FC236}">
                  <a16:creationId xmlns:a16="http://schemas.microsoft.com/office/drawing/2014/main" id="{7459EA8B-9DA4-4086-A268-4B37B2D4169B}"/>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68" name="Line 8">
              <a:extLst>
                <a:ext uri="{FF2B5EF4-FFF2-40B4-BE49-F238E27FC236}">
                  <a16:creationId xmlns:a16="http://schemas.microsoft.com/office/drawing/2014/main" id="{8AA8288E-8DEE-4E5D-8272-837B09D81407}"/>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69" name="Line 9">
              <a:extLst>
                <a:ext uri="{FF2B5EF4-FFF2-40B4-BE49-F238E27FC236}">
                  <a16:creationId xmlns:a16="http://schemas.microsoft.com/office/drawing/2014/main" id="{907660C1-E92C-4EA7-A08E-56A5EA21F566}"/>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0" name="Line 10">
              <a:extLst>
                <a:ext uri="{FF2B5EF4-FFF2-40B4-BE49-F238E27FC236}">
                  <a16:creationId xmlns:a16="http://schemas.microsoft.com/office/drawing/2014/main" id="{A728CB02-D985-4567-856A-B0DD5797E0A3}"/>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92172" name="AutoShape 12">
            <a:extLst>
              <a:ext uri="{FF2B5EF4-FFF2-40B4-BE49-F238E27FC236}">
                <a16:creationId xmlns:a16="http://schemas.microsoft.com/office/drawing/2014/main" id="{CABB1860-A717-4910-A102-341ECCA299B2}"/>
              </a:ext>
            </a:extLst>
          </p:cNvPr>
          <p:cNvSpPr>
            <a:spLocks noChangeArrowheads="1"/>
          </p:cNvSpPr>
          <p:nvPr/>
        </p:nvSpPr>
        <p:spPr bwMode="auto">
          <a:xfrm>
            <a:off x="4343400" y="4800600"/>
            <a:ext cx="1295400" cy="1066800"/>
          </a:xfrm>
          <a:prstGeom prst="rightArrow">
            <a:avLst>
              <a:gd name="adj1" fmla="val 50000"/>
              <a:gd name="adj2" fmla="val 303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92173" name="Group 13">
            <a:extLst>
              <a:ext uri="{FF2B5EF4-FFF2-40B4-BE49-F238E27FC236}">
                <a16:creationId xmlns:a16="http://schemas.microsoft.com/office/drawing/2014/main" id="{CEB07DCA-848B-4545-BDCF-93431EE3BB02}"/>
              </a:ext>
            </a:extLst>
          </p:cNvPr>
          <p:cNvGrpSpPr>
            <a:grpSpLocks/>
          </p:cNvGrpSpPr>
          <p:nvPr/>
        </p:nvGrpSpPr>
        <p:grpSpPr bwMode="auto">
          <a:xfrm>
            <a:off x="6019800" y="4267200"/>
            <a:ext cx="2743200" cy="2286000"/>
            <a:chOff x="672" y="2688"/>
            <a:chExt cx="1728" cy="1440"/>
          </a:xfrm>
        </p:grpSpPr>
        <p:sp>
          <p:nvSpPr>
            <p:cNvPr id="92174" name="Text Box 14">
              <a:extLst>
                <a:ext uri="{FF2B5EF4-FFF2-40B4-BE49-F238E27FC236}">
                  <a16:creationId xmlns:a16="http://schemas.microsoft.com/office/drawing/2014/main" id="{7E5F839E-C0A1-4F1A-86F4-5915AFED7F33}"/>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0010100100100  …</a:t>
              </a:r>
            </a:p>
          </p:txBody>
        </p:sp>
        <p:sp>
          <p:nvSpPr>
            <p:cNvPr id="92175" name="Rectangle 15">
              <a:extLst>
                <a:ext uri="{FF2B5EF4-FFF2-40B4-BE49-F238E27FC236}">
                  <a16:creationId xmlns:a16="http://schemas.microsoft.com/office/drawing/2014/main" id="{9275A27D-5EF8-4C11-B052-C2C33B623F79}"/>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6" name="Line 16">
              <a:extLst>
                <a:ext uri="{FF2B5EF4-FFF2-40B4-BE49-F238E27FC236}">
                  <a16:creationId xmlns:a16="http://schemas.microsoft.com/office/drawing/2014/main" id="{08F25936-66EB-426D-BC53-F6728C68842F}"/>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7" name="Line 17">
              <a:extLst>
                <a:ext uri="{FF2B5EF4-FFF2-40B4-BE49-F238E27FC236}">
                  <a16:creationId xmlns:a16="http://schemas.microsoft.com/office/drawing/2014/main" id="{57071604-6326-47C5-BD9D-A57B04095CF6}"/>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8" name="Line 18">
              <a:extLst>
                <a:ext uri="{FF2B5EF4-FFF2-40B4-BE49-F238E27FC236}">
                  <a16:creationId xmlns:a16="http://schemas.microsoft.com/office/drawing/2014/main" id="{8488B6B4-458A-43CF-8F48-0C1FD1BA9E5B}"/>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9" name="Line 19">
              <a:extLst>
                <a:ext uri="{FF2B5EF4-FFF2-40B4-BE49-F238E27FC236}">
                  <a16:creationId xmlns:a16="http://schemas.microsoft.com/office/drawing/2014/main" id="{A7E19D1C-A196-4AF6-801D-E1AB09918FD3}"/>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80" name="Line 20">
              <a:extLst>
                <a:ext uri="{FF2B5EF4-FFF2-40B4-BE49-F238E27FC236}">
                  <a16:creationId xmlns:a16="http://schemas.microsoft.com/office/drawing/2014/main" id="{64CC8095-2D43-4F4F-9F5C-22C32C95BCDF}"/>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92181" name="Text Box 21">
            <a:extLst>
              <a:ext uri="{FF2B5EF4-FFF2-40B4-BE49-F238E27FC236}">
                <a16:creationId xmlns:a16="http://schemas.microsoft.com/office/drawing/2014/main" id="{3C4839D4-2222-4955-9A53-D7C933477DEF}"/>
              </a:ext>
            </a:extLst>
          </p:cNvPr>
          <p:cNvSpPr txBox="1">
            <a:spLocks noChangeArrowheads="1"/>
          </p:cNvSpPr>
          <p:nvPr/>
        </p:nvSpPr>
        <p:spPr bwMode="auto">
          <a:xfrm>
            <a:off x="6019800" y="33528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minimize the size of the encoded file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1AAB79A-5763-4F49-AD12-862A3CE82DB7}"/>
              </a:ext>
            </a:extLst>
          </p:cNvPr>
          <p:cNvSpPr>
            <a:spLocks noGrp="1" noChangeArrowheads="1"/>
          </p:cNvSpPr>
          <p:nvPr>
            <p:ph type="title"/>
          </p:nvPr>
        </p:nvSpPr>
        <p:spPr>
          <a:xfrm>
            <a:off x="457200" y="0"/>
            <a:ext cx="7543800" cy="1143000"/>
          </a:xfrm>
        </p:spPr>
        <p:txBody>
          <a:bodyPr/>
          <a:lstStyle/>
          <a:p>
            <a:r>
              <a:rPr lang="en-US" altLang="en-US"/>
              <a:t>Compression algorithms</a:t>
            </a:r>
          </a:p>
        </p:txBody>
      </p:sp>
      <p:graphicFrame>
        <p:nvGraphicFramePr>
          <p:cNvPr id="93188" name="Object 4">
            <a:extLst>
              <a:ext uri="{FF2B5EF4-FFF2-40B4-BE49-F238E27FC236}">
                <a16:creationId xmlns:a16="http://schemas.microsoft.com/office/drawing/2014/main" id="{AF82719B-5B66-4CD1-9358-155F5E9F857C}"/>
              </a:ext>
            </a:extLst>
          </p:cNvPr>
          <p:cNvGraphicFramePr>
            <a:graphicFrameLocks noChangeAspect="1"/>
          </p:cNvGraphicFramePr>
          <p:nvPr/>
        </p:nvGraphicFramePr>
        <p:xfrm>
          <a:off x="914400" y="1143000"/>
          <a:ext cx="6553200" cy="5137150"/>
        </p:xfrm>
        <a:graphic>
          <a:graphicData uri="http://schemas.openxmlformats.org/presentationml/2006/ole">
            <mc:AlternateContent xmlns:mc="http://schemas.openxmlformats.org/markup-compatibility/2006">
              <mc:Choice xmlns:v="urn:schemas-microsoft-com:vml" Requires="v">
                <p:oleObj spid="_x0000_s13347" name="Bitmap Image" r:id="rId3" imgW="5601482" imgH="4390476" progId="Paint.Picture">
                  <p:embed/>
                </p:oleObj>
              </mc:Choice>
              <mc:Fallback>
                <p:oleObj name="Bitmap Image" r:id="rId3" imgW="5601482" imgH="4390476" progId="Paint.Picture">
                  <p:embed/>
                  <p:pic>
                    <p:nvPicPr>
                      <p:cNvPr id="93188" name="Object 4">
                        <a:extLst>
                          <a:ext uri="{FF2B5EF4-FFF2-40B4-BE49-F238E27FC236}">
                            <a16:creationId xmlns:a16="http://schemas.microsoft.com/office/drawing/2014/main" id="{AF82719B-5B66-4CD1-9358-155F5E9F8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143000"/>
                        <a:ext cx="655320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89" name="Rectangle 5">
            <a:extLst>
              <a:ext uri="{FF2B5EF4-FFF2-40B4-BE49-F238E27FC236}">
                <a16:creationId xmlns:a16="http://schemas.microsoft.com/office/drawing/2014/main" id="{507A1E96-E82B-44B8-82DC-4FB9912539F4}"/>
              </a:ext>
            </a:extLst>
          </p:cNvPr>
          <p:cNvSpPr>
            <a:spLocks noChangeArrowheads="1"/>
          </p:cNvSpPr>
          <p:nvPr/>
        </p:nvSpPr>
        <p:spPr bwMode="auto">
          <a:xfrm>
            <a:off x="1600200" y="6324600"/>
            <a:ext cx="481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http://en.wikipedia.org/wiki/Data_compression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68C38E0E-5755-430D-A5A3-AD51E69D7DF6}"/>
              </a:ext>
            </a:extLst>
          </p:cNvPr>
          <p:cNvSpPr>
            <a:spLocks noGrp="1" noChangeArrowheads="1"/>
          </p:cNvSpPr>
          <p:nvPr>
            <p:ph type="title"/>
          </p:nvPr>
        </p:nvSpPr>
        <p:spPr/>
        <p:txBody>
          <a:bodyPr/>
          <a:lstStyle/>
          <a:p>
            <a:r>
              <a:rPr lang="en-US" altLang="en-US"/>
              <a:t>Simplifying assumption over general compression?</a:t>
            </a:r>
          </a:p>
        </p:txBody>
      </p:sp>
      <p:sp>
        <p:nvSpPr>
          <p:cNvPr id="146435" name="Rectangle 3">
            <a:extLst>
              <a:ext uri="{FF2B5EF4-FFF2-40B4-BE49-F238E27FC236}">
                <a16:creationId xmlns:a16="http://schemas.microsoft.com/office/drawing/2014/main" id="{DEEFA8CD-FD6C-4787-8CBF-2FA283980927}"/>
              </a:ext>
            </a:extLst>
          </p:cNvPr>
          <p:cNvSpPr>
            <a:spLocks noGrp="1" noChangeArrowheads="1"/>
          </p:cNvSpPr>
          <p:nvPr>
            <p:ph type="body" idx="1"/>
          </p:nvPr>
        </p:nvSpPr>
        <p:spPr>
          <a:xfrm>
            <a:off x="457200" y="1719263"/>
            <a:ext cx="8229600" cy="1785937"/>
          </a:xfrm>
        </p:spPr>
        <p:txBody>
          <a:bodyPr/>
          <a:lstStyle/>
          <a:p>
            <a:r>
              <a:rPr lang="en-US" altLang="en-US" sz="2600"/>
              <a:t>Given a file containing some data of a fixed alphabet </a:t>
            </a:r>
            <a:r>
              <a:rPr lang="el-GR" altLang="en-US" sz="2600">
                <a:cs typeface="Arial" panose="020B0604020202020204" pitchFamily="34" charset="0"/>
              </a:rPr>
              <a:t>Σ</a:t>
            </a:r>
            <a:r>
              <a:rPr lang="en-US" altLang="en-US" sz="2600">
                <a:cs typeface="Arial" panose="020B0604020202020204" pitchFamily="34" charset="0"/>
              </a:rPr>
              <a:t> (e.g. A, B, C, D), we would like to pick a binary character code that minimizes the number of bits required to represent the data.</a:t>
            </a:r>
            <a:endParaRPr lang="el-GR" altLang="en-US" sz="2600">
              <a:cs typeface="Arial" panose="020B0604020202020204" pitchFamily="34" charset="0"/>
            </a:endParaRPr>
          </a:p>
        </p:txBody>
      </p:sp>
      <p:grpSp>
        <p:nvGrpSpPr>
          <p:cNvPr id="146436" name="Group 4">
            <a:extLst>
              <a:ext uri="{FF2B5EF4-FFF2-40B4-BE49-F238E27FC236}">
                <a16:creationId xmlns:a16="http://schemas.microsoft.com/office/drawing/2014/main" id="{A3DD5F39-5C22-4246-AD4A-8AA4B1CE16A8}"/>
              </a:ext>
            </a:extLst>
          </p:cNvPr>
          <p:cNvGrpSpPr>
            <a:grpSpLocks/>
          </p:cNvGrpSpPr>
          <p:nvPr/>
        </p:nvGrpSpPr>
        <p:grpSpPr bwMode="auto">
          <a:xfrm>
            <a:off x="1371600" y="4267200"/>
            <a:ext cx="2743200" cy="2286000"/>
            <a:chOff x="672" y="2688"/>
            <a:chExt cx="1728" cy="1440"/>
          </a:xfrm>
        </p:grpSpPr>
        <p:sp>
          <p:nvSpPr>
            <p:cNvPr id="146437" name="Text Box 5">
              <a:extLst>
                <a:ext uri="{FF2B5EF4-FFF2-40B4-BE49-F238E27FC236}">
                  <a16:creationId xmlns:a16="http://schemas.microsoft.com/office/drawing/2014/main" id="{C1351246-D7E9-461C-886B-C2556B0A0DD7}"/>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C A D A A D B …</a:t>
              </a:r>
            </a:p>
          </p:txBody>
        </p:sp>
        <p:sp>
          <p:nvSpPr>
            <p:cNvPr id="146438" name="Rectangle 6">
              <a:extLst>
                <a:ext uri="{FF2B5EF4-FFF2-40B4-BE49-F238E27FC236}">
                  <a16:creationId xmlns:a16="http://schemas.microsoft.com/office/drawing/2014/main" id="{E733AB43-855B-48E9-B633-1D39FEE10452}"/>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39" name="Line 7">
              <a:extLst>
                <a:ext uri="{FF2B5EF4-FFF2-40B4-BE49-F238E27FC236}">
                  <a16:creationId xmlns:a16="http://schemas.microsoft.com/office/drawing/2014/main" id="{9B9473A8-B284-4070-B09D-3AEDCBDC1A89}"/>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0" name="Line 8">
              <a:extLst>
                <a:ext uri="{FF2B5EF4-FFF2-40B4-BE49-F238E27FC236}">
                  <a16:creationId xmlns:a16="http://schemas.microsoft.com/office/drawing/2014/main" id="{741FF4D0-7002-4C74-A7CA-DC6A771A1EEA}"/>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1" name="Line 9">
              <a:extLst>
                <a:ext uri="{FF2B5EF4-FFF2-40B4-BE49-F238E27FC236}">
                  <a16:creationId xmlns:a16="http://schemas.microsoft.com/office/drawing/2014/main" id="{E48F8EC8-6423-47AD-813F-E9FDFC7A3B54}"/>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2" name="Line 10">
              <a:extLst>
                <a:ext uri="{FF2B5EF4-FFF2-40B4-BE49-F238E27FC236}">
                  <a16:creationId xmlns:a16="http://schemas.microsoft.com/office/drawing/2014/main" id="{40CA97BF-461E-4436-9018-24003D0B1AC8}"/>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3" name="Line 11">
              <a:extLst>
                <a:ext uri="{FF2B5EF4-FFF2-40B4-BE49-F238E27FC236}">
                  <a16:creationId xmlns:a16="http://schemas.microsoft.com/office/drawing/2014/main" id="{C9472B55-3F9A-4FC3-91A9-AF814AF89981}"/>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46444" name="AutoShape 12">
            <a:extLst>
              <a:ext uri="{FF2B5EF4-FFF2-40B4-BE49-F238E27FC236}">
                <a16:creationId xmlns:a16="http://schemas.microsoft.com/office/drawing/2014/main" id="{CE6D6689-E093-42A0-8C54-EACD27E510C5}"/>
              </a:ext>
            </a:extLst>
          </p:cNvPr>
          <p:cNvSpPr>
            <a:spLocks noChangeArrowheads="1"/>
          </p:cNvSpPr>
          <p:nvPr/>
        </p:nvSpPr>
        <p:spPr bwMode="auto">
          <a:xfrm>
            <a:off x="4343400" y="4800600"/>
            <a:ext cx="1295400" cy="1066800"/>
          </a:xfrm>
          <a:prstGeom prst="rightArrow">
            <a:avLst>
              <a:gd name="adj1" fmla="val 50000"/>
              <a:gd name="adj2" fmla="val 303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46445" name="Group 13">
            <a:extLst>
              <a:ext uri="{FF2B5EF4-FFF2-40B4-BE49-F238E27FC236}">
                <a16:creationId xmlns:a16="http://schemas.microsoft.com/office/drawing/2014/main" id="{D79EAFAC-D2E5-4A62-AB1D-4782D64DE588}"/>
              </a:ext>
            </a:extLst>
          </p:cNvPr>
          <p:cNvGrpSpPr>
            <a:grpSpLocks/>
          </p:cNvGrpSpPr>
          <p:nvPr/>
        </p:nvGrpSpPr>
        <p:grpSpPr bwMode="auto">
          <a:xfrm>
            <a:off x="6019800" y="4267200"/>
            <a:ext cx="2743200" cy="2286000"/>
            <a:chOff x="672" y="2688"/>
            <a:chExt cx="1728" cy="1440"/>
          </a:xfrm>
        </p:grpSpPr>
        <p:sp>
          <p:nvSpPr>
            <p:cNvPr id="146446" name="Text Box 14">
              <a:extLst>
                <a:ext uri="{FF2B5EF4-FFF2-40B4-BE49-F238E27FC236}">
                  <a16:creationId xmlns:a16="http://schemas.microsoft.com/office/drawing/2014/main" id="{75B550E7-8D99-40C3-8C84-122918B2D00A}"/>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0010100100100  …</a:t>
              </a:r>
            </a:p>
          </p:txBody>
        </p:sp>
        <p:sp>
          <p:nvSpPr>
            <p:cNvPr id="146447" name="Rectangle 15">
              <a:extLst>
                <a:ext uri="{FF2B5EF4-FFF2-40B4-BE49-F238E27FC236}">
                  <a16:creationId xmlns:a16="http://schemas.microsoft.com/office/drawing/2014/main" id="{4B7357AE-263E-4AF4-8874-8451D41F4F6B}"/>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8" name="Line 16">
              <a:extLst>
                <a:ext uri="{FF2B5EF4-FFF2-40B4-BE49-F238E27FC236}">
                  <a16:creationId xmlns:a16="http://schemas.microsoft.com/office/drawing/2014/main" id="{78E7A0CF-2D3B-44F6-B386-53AE4E4C0292}"/>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9" name="Line 17">
              <a:extLst>
                <a:ext uri="{FF2B5EF4-FFF2-40B4-BE49-F238E27FC236}">
                  <a16:creationId xmlns:a16="http://schemas.microsoft.com/office/drawing/2014/main" id="{CD4E90F2-AFC5-4A62-8483-68161F27C4D7}"/>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50" name="Line 18">
              <a:extLst>
                <a:ext uri="{FF2B5EF4-FFF2-40B4-BE49-F238E27FC236}">
                  <a16:creationId xmlns:a16="http://schemas.microsoft.com/office/drawing/2014/main" id="{A8A1056E-D7A7-4898-84C3-1EFA7A82A568}"/>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51" name="Line 19">
              <a:extLst>
                <a:ext uri="{FF2B5EF4-FFF2-40B4-BE49-F238E27FC236}">
                  <a16:creationId xmlns:a16="http://schemas.microsoft.com/office/drawing/2014/main" id="{A379686A-4692-4170-AE6F-D6295C81E421}"/>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52" name="Line 20">
              <a:extLst>
                <a:ext uri="{FF2B5EF4-FFF2-40B4-BE49-F238E27FC236}">
                  <a16:creationId xmlns:a16="http://schemas.microsoft.com/office/drawing/2014/main" id="{328FEFDD-D24E-4BC1-9CCA-58D90E2D1FA8}"/>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46453" name="Text Box 21">
            <a:extLst>
              <a:ext uri="{FF2B5EF4-FFF2-40B4-BE49-F238E27FC236}">
                <a16:creationId xmlns:a16="http://schemas.microsoft.com/office/drawing/2014/main" id="{D4C68725-53F3-446E-8F0A-78AC5B8E21A1}"/>
              </a:ext>
            </a:extLst>
          </p:cNvPr>
          <p:cNvSpPr txBox="1">
            <a:spLocks noChangeArrowheads="1"/>
          </p:cNvSpPr>
          <p:nvPr/>
        </p:nvSpPr>
        <p:spPr bwMode="auto">
          <a:xfrm>
            <a:off x="6019800" y="33528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minimize the size of the encoded file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4DC4BDF-4018-4349-9214-9D37E4A543BB}"/>
              </a:ext>
            </a:extLst>
          </p:cNvPr>
          <p:cNvSpPr>
            <a:spLocks noGrp="1" noChangeArrowheads="1"/>
          </p:cNvSpPr>
          <p:nvPr>
            <p:ph type="title"/>
          </p:nvPr>
        </p:nvSpPr>
        <p:spPr/>
        <p:txBody>
          <a:bodyPr/>
          <a:lstStyle/>
          <a:p>
            <a:r>
              <a:rPr lang="en-US" altLang="en-US"/>
              <a:t>Frequency only</a:t>
            </a:r>
          </a:p>
        </p:txBody>
      </p:sp>
      <p:sp>
        <p:nvSpPr>
          <p:cNvPr id="94211" name="Rectangle 3">
            <a:extLst>
              <a:ext uri="{FF2B5EF4-FFF2-40B4-BE49-F238E27FC236}">
                <a16:creationId xmlns:a16="http://schemas.microsoft.com/office/drawing/2014/main" id="{F0E7C7A9-AB9B-49DC-A7D8-74F21722F841}"/>
              </a:ext>
            </a:extLst>
          </p:cNvPr>
          <p:cNvSpPr>
            <a:spLocks noGrp="1" noChangeArrowheads="1"/>
          </p:cNvSpPr>
          <p:nvPr>
            <p:ph type="body" idx="1"/>
          </p:nvPr>
        </p:nvSpPr>
        <p:spPr>
          <a:xfrm>
            <a:off x="457200" y="1719263"/>
            <a:ext cx="8229600" cy="1557337"/>
          </a:xfrm>
        </p:spPr>
        <p:txBody>
          <a:bodyPr/>
          <a:lstStyle/>
          <a:p>
            <a:r>
              <a:rPr lang="en-US" altLang="en-US"/>
              <a:t>The problem formulation makes the simplifying assumption that we only have character frequency information for a file</a:t>
            </a:r>
          </a:p>
        </p:txBody>
      </p:sp>
      <p:grpSp>
        <p:nvGrpSpPr>
          <p:cNvPr id="94212" name="Group 4">
            <a:extLst>
              <a:ext uri="{FF2B5EF4-FFF2-40B4-BE49-F238E27FC236}">
                <a16:creationId xmlns:a16="http://schemas.microsoft.com/office/drawing/2014/main" id="{6E878246-3B31-494E-8889-62387F222B14}"/>
              </a:ext>
            </a:extLst>
          </p:cNvPr>
          <p:cNvGrpSpPr>
            <a:grpSpLocks/>
          </p:cNvGrpSpPr>
          <p:nvPr/>
        </p:nvGrpSpPr>
        <p:grpSpPr bwMode="auto">
          <a:xfrm>
            <a:off x="1066800" y="3886200"/>
            <a:ext cx="2743200" cy="2286000"/>
            <a:chOff x="672" y="2688"/>
            <a:chExt cx="1728" cy="1440"/>
          </a:xfrm>
        </p:grpSpPr>
        <p:sp>
          <p:nvSpPr>
            <p:cNvPr id="94213" name="Text Box 5">
              <a:extLst>
                <a:ext uri="{FF2B5EF4-FFF2-40B4-BE49-F238E27FC236}">
                  <a16:creationId xmlns:a16="http://schemas.microsoft.com/office/drawing/2014/main" id="{35CD916B-DD5E-40ED-B305-A00D5D7E03B0}"/>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C A D A A D B …</a:t>
              </a:r>
            </a:p>
          </p:txBody>
        </p:sp>
        <p:sp>
          <p:nvSpPr>
            <p:cNvPr id="94214" name="Rectangle 6">
              <a:extLst>
                <a:ext uri="{FF2B5EF4-FFF2-40B4-BE49-F238E27FC236}">
                  <a16:creationId xmlns:a16="http://schemas.microsoft.com/office/drawing/2014/main" id="{AC991BAF-31FE-4A62-B18B-0DEF0B1704E2}"/>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5" name="Line 7">
              <a:extLst>
                <a:ext uri="{FF2B5EF4-FFF2-40B4-BE49-F238E27FC236}">
                  <a16:creationId xmlns:a16="http://schemas.microsoft.com/office/drawing/2014/main" id="{CFBD3A1D-5347-41BB-A02A-8C217A6F49FF}"/>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6" name="Line 8">
              <a:extLst>
                <a:ext uri="{FF2B5EF4-FFF2-40B4-BE49-F238E27FC236}">
                  <a16:creationId xmlns:a16="http://schemas.microsoft.com/office/drawing/2014/main" id="{4559083E-348B-4BBF-B78E-0E9462AA4570}"/>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7" name="Line 9">
              <a:extLst>
                <a:ext uri="{FF2B5EF4-FFF2-40B4-BE49-F238E27FC236}">
                  <a16:creationId xmlns:a16="http://schemas.microsoft.com/office/drawing/2014/main" id="{5234E5AF-CF7F-4ECA-A676-DB937EB9B353}"/>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8" name="Line 10">
              <a:extLst>
                <a:ext uri="{FF2B5EF4-FFF2-40B4-BE49-F238E27FC236}">
                  <a16:creationId xmlns:a16="http://schemas.microsoft.com/office/drawing/2014/main" id="{0B898B7D-752A-4ACA-9B21-48000267793A}"/>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9" name="Line 11">
              <a:extLst>
                <a:ext uri="{FF2B5EF4-FFF2-40B4-BE49-F238E27FC236}">
                  <a16:creationId xmlns:a16="http://schemas.microsoft.com/office/drawing/2014/main" id="{3E057B76-CC6C-47DF-B598-464039CCBBFF}"/>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94221" name="Text Box 13">
            <a:extLst>
              <a:ext uri="{FF2B5EF4-FFF2-40B4-BE49-F238E27FC236}">
                <a16:creationId xmlns:a16="http://schemas.microsoft.com/office/drawing/2014/main" id="{5A84FF4B-A0D1-44D2-BF8B-A45951110D0B}"/>
              </a:ext>
            </a:extLst>
          </p:cNvPr>
          <p:cNvSpPr txBox="1">
            <a:spLocks noChangeArrowheads="1"/>
          </p:cNvSpPr>
          <p:nvPr/>
        </p:nvSpPr>
        <p:spPr bwMode="auto">
          <a:xfrm>
            <a:off x="3962400" y="4267200"/>
            <a:ext cx="1066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8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aphicFrame>
        <p:nvGraphicFramePr>
          <p:cNvPr id="94251" name="Group 43">
            <a:extLst>
              <a:ext uri="{FF2B5EF4-FFF2-40B4-BE49-F238E27FC236}">
                <a16:creationId xmlns:a16="http://schemas.microsoft.com/office/drawing/2014/main" id="{9AA94B35-686D-4AB1-B4AC-431A1D5F516A}"/>
              </a:ext>
            </a:extLst>
          </p:cNvPr>
          <p:cNvGraphicFramePr>
            <a:graphicFrameLocks noGrp="1"/>
          </p:cNvGraphicFramePr>
          <p:nvPr/>
        </p:nvGraphicFramePr>
        <p:xfrm>
          <a:off x="5257800" y="3932238"/>
          <a:ext cx="2667000" cy="2090928"/>
        </p:xfrm>
        <a:graphic>
          <a:graphicData uri="http://schemas.openxmlformats.org/drawingml/2006/table">
            <a:tbl>
              <a:tblPr/>
              <a:tblGrid>
                <a:gridCol w="1143000">
                  <a:extLst>
                    <a:ext uri="{9D8B030D-6E8A-4147-A177-3AD203B41FA5}">
                      <a16:colId xmlns:a16="http://schemas.microsoft.com/office/drawing/2014/main" val="3676861501"/>
                    </a:ext>
                  </a:extLst>
                </a:gridCol>
                <a:gridCol w="1524000">
                  <a:extLst>
                    <a:ext uri="{9D8B030D-6E8A-4147-A177-3AD203B41FA5}">
                      <a16:colId xmlns:a16="http://schemas.microsoft.com/office/drawing/2014/main" val="4128834420"/>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4725589"/>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9402581"/>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BB1A8FA-5EC7-4702-AD3C-A3B7E8454642}"/>
              </a:ext>
            </a:extLst>
          </p:cNvPr>
          <p:cNvSpPr>
            <a:spLocks noGrp="1" noChangeArrowheads="1"/>
          </p:cNvSpPr>
          <p:nvPr>
            <p:ph type="title"/>
          </p:nvPr>
        </p:nvSpPr>
        <p:spPr/>
        <p:txBody>
          <a:bodyPr/>
          <a:lstStyle/>
          <a:p>
            <a:r>
              <a:rPr lang="en-US" altLang="en-US"/>
              <a:t>Fixed length code</a:t>
            </a:r>
          </a:p>
        </p:txBody>
      </p:sp>
      <p:sp>
        <p:nvSpPr>
          <p:cNvPr id="97283" name="Rectangle 3">
            <a:extLst>
              <a:ext uri="{FF2B5EF4-FFF2-40B4-BE49-F238E27FC236}">
                <a16:creationId xmlns:a16="http://schemas.microsoft.com/office/drawing/2014/main" id="{A49D7F3C-3848-456A-8110-2BE5E05A9B3C}"/>
              </a:ext>
            </a:extLst>
          </p:cNvPr>
          <p:cNvSpPr>
            <a:spLocks noGrp="1" noChangeArrowheads="1"/>
          </p:cNvSpPr>
          <p:nvPr>
            <p:ph type="body" idx="1"/>
          </p:nvPr>
        </p:nvSpPr>
        <p:spPr>
          <a:xfrm>
            <a:off x="457200" y="1719263"/>
            <a:ext cx="8229600" cy="642937"/>
          </a:xfrm>
        </p:spPr>
        <p:txBody>
          <a:bodyPr/>
          <a:lstStyle/>
          <a:p>
            <a:r>
              <a:rPr lang="en-US" altLang="en-US"/>
              <a:t>Use ceil(log</a:t>
            </a:r>
            <a:r>
              <a:rPr lang="en-US" altLang="en-US" baseline="-25000"/>
              <a:t>2</a:t>
            </a:r>
            <a:r>
              <a:rPr lang="en-US" altLang="en-US"/>
              <a:t>|</a:t>
            </a:r>
            <a:r>
              <a:rPr lang="el-GR" altLang="en-US">
                <a:cs typeface="Arial" panose="020B0604020202020204" pitchFamily="34" charset="0"/>
              </a:rPr>
              <a:t>Σ</a:t>
            </a:r>
            <a:r>
              <a:rPr lang="en-US" altLang="en-US">
                <a:cs typeface="Arial" panose="020B0604020202020204" pitchFamily="34" charset="0"/>
              </a:rPr>
              <a:t>|) bits for each character</a:t>
            </a:r>
            <a:endParaRPr lang="el-GR" altLang="en-US">
              <a:cs typeface="Arial" panose="020B0604020202020204" pitchFamily="34" charset="0"/>
            </a:endParaRPr>
          </a:p>
        </p:txBody>
      </p:sp>
      <p:sp>
        <p:nvSpPr>
          <p:cNvPr id="97284" name="Text Box 4">
            <a:extLst>
              <a:ext uri="{FF2B5EF4-FFF2-40B4-BE49-F238E27FC236}">
                <a16:creationId xmlns:a16="http://schemas.microsoft.com/office/drawing/2014/main" id="{0DEDE31F-CA4C-46D2-9E6A-1D66E2841C8D}"/>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D24CE74F-E718-4855-BBD1-9C1E751C9D8F}"/>
              </a:ext>
            </a:extLst>
          </p:cNvPr>
          <p:cNvSpPr>
            <a:spLocks noGrp="1" noChangeArrowheads="1"/>
          </p:cNvSpPr>
          <p:nvPr>
            <p:ph type="title"/>
          </p:nvPr>
        </p:nvSpPr>
        <p:spPr/>
        <p:txBody>
          <a:bodyPr/>
          <a:lstStyle/>
          <a:p>
            <a:r>
              <a:rPr lang="en-US" altLang="en-US"/>
              <a:t>Fixed length code</a:t>
            </a:r>
          </a:p>
        </p:txBody>
      </p:sp>
      <p:sp>
        <p:nvSpPr>
          <p:cNvPr id="100355" name="Rectangle 3">
            <a:extLst>
              <a:ext uri="{FF2B5EF4-FFF2-40B4-BE49-F238E27FC236}">
                <a16:creationId xmlns:a16="http://schemas.microsoft.com/office/drawing/2014/main" id="{91C702DE-68A0-4438-9988-4D4C0F5A6E0F}"/>
              </a:ext>
            </a:extLst>
          </p:cNvPr>
          <p:cNvSpPr>
            <a:spLocks noGrp="1" noChangeArrowheads="1"/>
          </p:cNvSpPr>
          <p:nvPr>
            <p:ph type="body" idx="1"/>
          </p:nvPr>
        </p:nvSpPr>
        <p:spPr>
          <a:xfrm>
            <a:off x="457200" y="1719263"/>
            <a:ext cx="8229600" cy="642937"/>
          </a:xfrm>
        </p:spPr>
        <p:txBody>
          <a:bodyPr/>
          <a:lstStyle/>
          <a:p>
            <a:r>
              <a:rPr lang="en-US" altLang="en-US"/>
              <a:t>Use ceil(log</a:t>
            </a:r>
            <a:r>
              <a:rPr lang="en-US" altLang="en-US" baseline="-25000"/>
              <a:t>2</a:t>
            </a:r>
            <a:r>
              <a:rPr lang="en-US" altLang="en-US"/>
              <a:t>|</a:t>
            </a:r>
            <a:r>
              <a:rPr lang="el-GR" altLang="en-US">
                <a:cs typeface="Arial" panose="020B0604020202020204" pitchFamily="34" charset="0"/>
              </a:rPr>
              <a:t>Σ</a:t>
            </a:r>
            <a:r>
              <a:rPr lang="en-US" altLang="en-US">
                <a:cs typeface="Arial" panose="020B0604020202020204" pitchFamily="34" charset="0"/>
              </a:rPr>
              <a:t>|) bits for each character</a:t>
            </a:r>
            <a:endParaRPr lang="el-GR" altLang="en-US">
              <a:cs typeface="Arial" panose="020B0604020202020204" pitchFamily="34" charset="0"/>
            </a:endParaRPr>
          </a:p>
        </p:txBody>
      </p:sp>
      <p:sp>
        <p:nvSpPr>
          <p:cNvPr id="100356" name="Text Box 4">
            <a:extLst>
              <a:ext uri="{FF2B5EF4-FFF2-40B4-BE49-F238E27FC236}">
                <a16:creationId xmlns:a16="http://schemas.microsoft.com/office/drawing/2014/main" id="{0147ACFC-ABF7-4065-BF76-6548338FD277}"/>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aphicFrame>
        <p:nvGraphicFramePr>
          <p:cNvPr id="100357" name="Group 5">
            <a:extLst>
              <a:ext uri="{FF2B5EF4-FFF2-40B4-BE49-F238E27FC236}">
                <a16:creationId xmlns:a16="http://schemas.microsoft.com/office/drawing/2014/main" id="{91EE841E-DFE6-44BC-A145-EB00CC5AFFD2}"/>
              </a:ext>
            </a:extLst>
          </p:cNvPr>
          <p:cNvGraphicFramePr>
            <a:graphicFrameLocks noGrp="1"/>
          </p:cNvGraphicFramePr>
          <p:nvPr/>
        </p:nvGraphicFramePr>
        <p:xfrm>
          <a:off x="5181600" y="2863850"/>
          <a:ext cx="2667000" cy="2090928"/>
        </p:xfrm>
        <a:graphic>
          <a:graphicData uri="http://schemas.openxmlformats.org/drawingml/2006/table">
            <a:tbl>
              <a:tblPr/>
              <a:tblGrid>
                <a:gridCol w="1143000">
                  <a:extLst>
                    <a:ext uri="{9D8B030D-6E8A-4147-A177-3AD203B41FA5}">
                      <a16:colId xmlns:a16="http://schemas.microsoft.com/office/drawing/2014/main" val="345996065"/>
                    </a:ext>
                  </a:extLst>
                </a:gridCol>
                <a:gridCol w="1524000">
                  <a:extLst>
                    <a:ext uri="{9D8B030D-6E8A-4147-A177-3AD203B41FA5}">
                      <a16:colId xmlns:a16="http://schemas.microsoft.com/office/drawing/2014/main" val="3453461769"/>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9441798"/>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1649223"/>
                  </a:ext>
                </a:extLst>
              </a:tr>
            </a:tbl>
          </a:graphicData>
        </a:graphic>
      </p:graphicFrame>
      <p:sp>
        <p:nvSpPr>
          <p:cNvPr id="100368" name="Text Box 16">
            <a:extLst>
              <a:ext uri="{FF2B5EF4-FFF2-40B4-BE49-F238E27FC236}">
                <a16:creationId xmlns:a16="http://schemas.microsoft.com/office/drawing/2014/main" id="{E75DEF47-6A55-4CCE-88F6-06901EA3A9B1}"/>
              </a:ext>
            </a:extLst>
          </p:cNvPr>
          <p:cNvSpPr txBox="1">
            <a:spLocks noChangeArrowheads="1"/>
          </p:cNvSpPr>
          <p:nvPr/>
        </p:nvSpPr>
        <p:spPr bwMode="auto">
          <a:xfrm>
            <a:off x="5105400" y="5378450"/>
            <a:ext cx="304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How many bits to encode the file?</a:t>
            </a:r>
          </a:p>
        </p:txBody>
      </p:sp>
      <p:sp>
        <p:nvSpPr>
          <p:cNvPr id="100369" name="Text Box 17">
            <a:extLst>
              <a:ext uri="{FF2B5EF4-FFF2-40B4-BE49-F238E27FC236}">
                <a16:creationId xmlns:a16="http://schemas.microsoft.com/office/drawing/2014/main" id="{8C2283C5-A220-4329-AD55-8E21C9A444C6}"/>
              </a:ext>
            </a:extLst>
          </p:cNvPr>
          <p:cNvSpPr txBox="1">
            <a:spLocks noChangeArrowheads="1"/>
          </p:cNvSpPr>
          <p:nvPr/>
        </p:nvSpPr>
        <p:spPr bwMode="auto">
          <a:xfrm>
            <a:off x="1981200" y="3276600"/>
            <a:ext cx="19050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70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20 +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37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260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36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8" grpId="0"/>
      <p:bldP spid="100369"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8246</TotalTime>
  <Words>7507</Words>
  <Application>Microsoft Office PowerPoint</Application>
  <PresentationFormat>On-screen Show (4:3)</PresentationFormat>
  <Paragraphs>1351</Paragraphs>
  <Slides>193</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2</vt:i4>
      </vt:variant>
      <vt:variant>
        <vt:lpstr>Slide Titles</vt:lpstr>
      </vt:variant>
      <vt:variant>
        <vt:i4>193</vt:i4>
      </vt:variant>
    </vt:vector>
  </HeadingPairs>
  <TitlesOfParts>
    <vt:vector size="205" baseType="lpstr">
      <vt:lpstr>Arial</vt:lpstr>
      <vt:lpstr>Calibri</vt:lpstr>
      <vt:lpstr>DejaVu Serif</vt:lpstr>
      <vt:lpstr>Segoe UI</vt:lpstr>
      <vt:lpstr>Segoe UI Light</vt:lpstr>
      <vt:lpstr>Times New Roman</vt:lpstr>
      <vt:lpstr>Wingdings</vt:lpstr>
      <vt:lpstr>WelcomeDoc</vt:lpstr>
      <vt:lpstr>Network</vt:lpstr>
      <vt:lpstr>Office Theme</vt:lpstr>
      <vt:lpstr>Bitmap Image</vt:lpstr>
      <vt:lpstr>Equation</vt:lpstr>
      <vt:lpstr>ECEG-5193: Algorithm Analysis and Design</vt:lpstr>
      <vt:lpstr>Greedy Algorithm</vt:lpstr>
      <vt:lpstr>Greedy Algorithms</vt:lpstr>
      <vt:lpstr>Greedy Advantages</vt:lpstr>
      <vt:lpstr>Greedy Challenges</vt:lpstr>
      <vt:lpstr>Knapsack problems:   Greedy or not?</vt:lpstr>
      <vt:lpstr>Activity Scheduling</vt:lpstr>
      <vt:lpstr>Activity Scheduling</vt:lpstr>
      <vt:lpstr>Activity Scheduling</vt:lpstr>
      <vt:lpstr>Simple recursive solution</vt:lpstr>
      <vt:lpstr>Simple recursive solution</vt:lpstr>
      <vt:lpstr>Can we do better?</vt:lpstr>
      <vt:lpstr>Overview of a greedy approach</vt:lpstr>
      <vt:lpstr>Activity Scheduling</vt:lpstr>
      <vt:lpstr>Activity Scheduling</vt:lpstr>
      <vt:lpstr>Thinking Greedily</vt:lpstr>
      <vt:lpstr>Be Impulsive</vt:lpstr>
      <vt:lpstr>Be Impulsive</vt:lpstr>
      <vt:lpstr>Be Impulsive</vt:lpstr>
      <vt:lpstr>Be Impulsive</vt:lpstr>
      <vt:lpstr>Be Impulsive</vt:lpstr>
      <vt:lpstr>Be Impulsive</vt:lpstr>
      <vt:lpstr>Be Impulsive</vt:lpstr>
      <vt:lpstr>Be Impulsive</vt:lpstr>
      <vt:lpstr>Impulse Control</vt:lpstr>
      <vt:lpstr>Impulse Control</vt:lpstr>
      <vt:lpstr>Impulse Control</vt:lpstr>
      <vt:lpstr>Impulse Control</vt:lpstr>
      <vt:lpstr>Impulse Control</vt:lpstr>
      <vt:lpstr>Impulse Control</vt:lpstr>
      <vt:lpstr>Thinking Greedily</vt:lpstr>
      <vt:lpstr>Thinking Greedily</vt:lpstr>
      <vt:lpstr>Avoid Commitment</vt:lpstr>
      <vt:lpstr>Avoid Commitment</vt:lpstr>
      <vt:lpstr>Avoid Commitment</vt:lpstr>
      <vt:lpstr>Avoid Commitment</vt:lpstr>
      <vt:lpstr>Avoid Commitment</vt:lpstr>
      <vt:lpstr>Avoid Commitment</vt:lpstr>
      <vt:lpstr>Thinking Greedily</vt:lpstr>
      <vt:lpstr>Thinking Greedily</vt:lpstr>
      <vt:lpstr>Finish Fast</vt:lpstr>
      <vt:lpstr>Finish Fast</vt:lpstr>
      <vt:lpstr>Finish Fast</vt:lpstr>
      <vt:lpstr>Finish Fast</vt:lpstr>
      <vt:lpstr>Finish Fast</vt:lpstr>
      <vt:lpstr>Finish Fast</vt:lpstr>
      <vt:lpstr>Finish Fast</vt:lpstr>
      <vt:lpstr>Finish Fast</vt:lpstr>
      <vt:lpstr>Finish Fast</vt:lpstr>
      <vt:lpstr>Finish Fast</vt:lpstr>
      <vt:lpstr>Finish Fast</vt:lpstr>
      <vt:lpstr>Finish Fast</vt:lpstr>
      <vt:lpstr>Finish Fast</vt:lpstr>
      <vt:lpstr>Finish Fast</vt:lpstr>
      <vt:lpstr>Thinking Greedily</vt:lpstr>
      <vt:lpstr>Proving Legality</vt:lpstr>
      <vt:lpstr>Proving Optimality</vt:lpstr>
      <vt:lpstr>Comparing Solutions</vt:lpstr>
      <vt:lpstr>Comparing Solutions</vt:lpstr>
      <vt:lpstr>Comparing Solutions</vt:lpstr>
      <vt:lpstr>Comparing Solutions</vt:lpstr>
      <vt:lpstr>Comparing Solutions</vt:lpstr>
      <vt:lpstr>Comparing Solutions</vt:lpstr>
      <vt:lpstr>Comparing Solutions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Efficient greedy algorithm</vt:lpstr>
      <vt:lpstr>Is our greedy approach correct?</vt:lpstr>
      <vt:lpstr>Greedy Stays Ahead</vt:lpstr>
      <vt:lpstr>Is our greedy approach correct?</vt:lpstr>
      <vt:lpstr>Stays ahead</vt:lpstr>
      <vt:lpstr>Stays ahead</vt:lpstr>
      <vt:lpstr>Stays ahead</vt:lpstr>
      <vt:lpstr>An efficient solution</vt:lpstr>
      <vt:lpstr>Running time?</vt:lpstr>
      <vt:lpstr>PowerPoint Presentation</vt:lpstr>
      <vt:lpstr>Data compression</vt:lpstr>
      <vt:lpstr>Compression algorithms</vt:lpstr>
      <vt:lpstr>Simplifying assumption over general compression?</vt:lpstr>
      <vt:lpstr>Frequency only</vt:lpstr>
      <vt:lpstr>Fixed length code</vt:lpstr>
      <vt:lpstr>Fixed length code</vt:lpstr>
      <vt:lpstr>Fixed length code</vt:lpstr>
      <vt:lpstr>Variable length code</vt:lpstr>
      <vt:lpstr>Decoding a file</vt:lpstr>
      <vt:lpstr>Decoding a file</vt:lpstr>
      <vt:lpstr>Variable length code</vt:lpstr>
      <vt:lpstr>Prefix codes</vt:lpstr>
      <vt:lpstr>Prefix tree</vt:lpstr>
      <vt:lpstr>Decoding using a prefix tree</vt:lpstr>
      <vt:lpstr>Decoding using a prefix tree</vt:lpstr>
      <vt:lpstr>Decoding using a prefix tree</vt:lpstr>
      <vt:lpstr>Decoding using a prefix tree</vt:lpstr>
      <vt:lpstr>Decoding using a prefix tree</vt:lpstr>
      <vt:lpstr>Decoding using a prefix tree</vt:lpstr>
      <vt:lpstr>Decoding using a prefix tree</vt:lpstr>
      <vt:lpstr>Decoding using a prefix tree</vt:lpstr>
      <vt:lpstr>Determining the cost of a file</vt:lpstr>
      <vt:lpstr>Determining the cost of a file</vt:lpstr>
      <vt:lpstr>Determining the cost of a file</vt:lpstr>
      <vt:lpstr>Determining the cost of a file</vt:lpstr>
      <vt:lpstr>Determining the cost of a file</vt:lpstr>
      <vt:lpstr>A greedy algorithm?</vt:lpstr>
      <vt:lpstr>PowerPoint Presentation</vt:lpstr>
      <vt:lpstr>PowerPoint Presentation</vt:lpstr>
      <vt:lpstr>PowerPoint Presentation</vt:lpstr>
      <vt:lpstr>PowerPoint Presentation</vt:lpstr>
      <vt:lpstr>PowerPoint Presentation</vt:lpstr>
      <vt:lpstr>Is it correct?</vt:lpstr>
      <vt:lpstr>Is it correct?</vt:lpstr>
      <vt:lpstr>Runtime?</vt:lpstr>
      <vt:lpstr>Non-optimal greedy algorithms</vt:lpstr>
      <vt:lpstr>Horn formulas</vt:lpstr>
      <vt:lpstr>Implications</vt:lpstr>
      <vt:lpstr>Implications</vt:lpstr>
      <vt:lpstr>Negative clauses</vt:lpstr>
      <vt:lpstr>Goal</vt:lpstr>
      <vt:lpstr>Goal</vt:lpstr>
      <vt:lpstr>Goal</vt:lpstr>
      <vt:lpstr>Goal</vt:lpstr>
      <vt:lpstr>A brute force solution</vt:lpstr>
      <vt:lpstr>A greedy solution?</vt:lpstr>
      <vt:lpstr>A greedy solution?</vt:lpstr>
      <vt:lpstr>A greedy solution?</vt:lpstr>
      <vt:lpstr>A greedy solution?</vt:lpstr>
      <vt:lpstr>A greedy solution?</vt:lpstr>
      <vt:lpstr>A greedy solution</vt:lpstr>
      <vt:lpstr>A greedy solution</vt:lpstr>
      <vt:lpstr>A greedy solution</vt:lpstr>
      <vt:lpstr>A greedy solution</vt:lpstr>
      <vt:lpstr>Correctness of greedy solution</vt:lpstr>
      <vt:lpstr>Correctness of greedy solution</vt:lpstr>
      <vt:lpstr>Correctness of greedy solution</vt:lpstr>
      <vt:lpstr>Correctness of greedy solution</vt:lpstr>
      <vt:lpstr>Correctness of greedy solution</vt:lpstr>
      <vt:lpstr>Running time?</vt:lpstr>
      <vt:lpstr>Running time?</vt:lpstr>
      <vt:lpstr>Scheduling all intervals</vt:lpstr>
      <vt:lpstr>Greedy approach?</vt:lpstr>
      <vt:lpstr>Calculating max conflicts efficiently</vt:lpstr>
      <vt:lpstr>Calculating max conflicts efficiently</vt:lpstr>
      <vt:lpstr>Calculating max conflicts efficiently</vt:lpstr>
      <vt:lpstr>Calculating max conflicts efficiently</vt:lpstr>
      <vt:lpstr>Calculating max conflicts efficiently</vt:lpstr>
      <vt:lpstr>Calculating max conflicts</vt:lpstr>
      <vt:lpstr>Correctness?</vt:lpstr>
      <vt:lpstr>Runtime?</vt:lpstr>
      <vt:lpstr>PowerPoint Presentation</vt:lpstr>
      <vt:lpstr>PowerPoint Presentation</vt:lpstr>
      <vt:lpstr>Frog Jumping</vt:lpstr>
      <vt:lpstr>Frog Jumping</vt:lpstr>
      <vt:lpstr>Frog Jumping</vt:lpstr>
      <vt:lpstr>Frog Jumping</vt:lpstr>
      <vt:lpstr>Frog Jumping</vt:lpstr>
      <vt:lpstr>As a Graph</vt:lpstr>
      <vt:lpstr>A Leap of Faith</vt:lpstr>
      <vt:lpstr>A Leap of Faith</vt:lpstr>
      <vt:lpstr>Formalizing the Algorithm</vt:lpstr>
      <vt:lpstr>Frog Jumping</vt:lpstr>
      <vt:lpstr>Frog Jumping</vt:lpstr>
      <vt:lpstr>0 1 2 3 4 5 6 7 8 9 10</vt:lpstr>
      <vt:lpstr>0 1 2 3 4 5 6 7 8 9 10</vt:lpstr>
      <vt:lpstr>0 1 2 3 4 5 6 7 8 9 10</vt:lpstr>
      <vt:lpstr>0 1 2 3 4 5 6 7 8 9 10</vt:lpstr>
      <vt:lpstr>0 1 2 3 4 5 6 7 8 9 10</vt:lpstr>
      <vt:lpstr>PowerPoint Presentation</vt:lpstr>
      <vt:lpstr>PowerPoint Presentation</vt:lpstr>
      <vt:lpstr>Proving Optimality</vt:lpstr>
      <vt:lpstr>Some Notation</vt:lpstr>
      <vt:lpstr>0 1 2 3 4 5 6 7 8 9 10</vt:lpstr>
      <vt:lpstr>0 1 2 3 4 5 6 7 8 9 10</vt:lpstr>
      <vt:lpstr>0 1 2 3 4 5 6 7 8 9 10</vt:lpstr>
      <vt:lpstr>The Key Lemma</vt:lpstr>
      <vt:lpstr>PowerPoint Presentation</vt:lpstr>
      <vt:lpstr>PowerPoint Presentation</vt:lpstr>
      <vt:lpstr>Greedy Stays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227</cp:revision>
  <dcterms:created xsi:type="dcterms:W3CDTF">2021-10-24T06:23:43Z</dcterms:created>
  <dcterms:modified xsi:type="dcterms:W3CDTF">2021-12-23T12:26:22Z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